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 bookmarkIdSeed="6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57" r:id="rId3"/>
    <p:sldId id="282" r:id="rId4"/>
    <p:sldId id="299" r:id="rId5"/>
    <p:sldId id="298" r:id="rId6"/>
    <p:sldId id="260" r:id="rId7"/>
    <p:sldId id="296" r:id="rId8"/>
    <p:sldId id="263" r:id="rId9"/>
    <p:sldId id="277" r:id="rId10"/>
    <p:sldId id="281" r:id="rId11"/>
    <p:sldId id="276" r:id="rId12"/>
    <p:sldId id="278" r:id="rId13"/>
    <p:sldId id="284" r:id="rId14"/>
    <p:sldId id="285" r:id="rId15"/>
    <p:sldId id="286" r:id="rId16"/>
    <p:sldId id="287" r:id="rId17"/>
    <p:sldId id="288" r:id="rId18"/>
    <p:sldId id="300" r:id="rId19"/>
    <p:sldId id="301" r:id="rId20"/>
    <p:sldId id="294" r:id="rId21"/>
    <p:sldId id="290" r:id="rId22"/>
    <p:sldId id="283" r:id="rId2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68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131"/>
    <a:srgbClr val="F2B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71" autoAdjust="0"/>
  </p:normalViewPr>
  <p:slideViewPr>
    <p:cSldViewPr snapToGrid="0" snapToObjects="1">
      <p:cViewPr>
        <p:scale>
          <a:sx n="80" d="100"/>
          <a:sy n="80" d="100"/>
        </p:scale>
        <p:origin x="-72" y="-72"/>
      </p:cViewPr>
      <p:guideLst>
        <p:guide orient="horz" pos="416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74B88-7D2C-8142-BFCC-5C11AF346169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162D5-5BFF-0349-95BE-B8338812F8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43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EC6AD-9D7D-234E-B005-06949D27F881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55CDE-7FB3-9945-895A-A1FECEFB84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29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7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10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78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7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0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0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22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62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55CDE-7FB3-9945-895A-A1FECEFB841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7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E235-302E-2844-9D0D-BA154AA99EBE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3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C291-644A-0048-B8E2-01FE04B7D84A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3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F25F-60ED-3B40-AE8D-5082F68B20D6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5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4458-057A-DD41-B4AB-C4A2AC219CF8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4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8AF-D719-4948-A78E-FF8D3D549DC3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9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6E2-0ABA-6A4B-8CAA-DE111986778B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BC05-9A75-354C-B29B-9943A525B046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4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C522-DE45-9142-8ABF-CAAB05D3FD22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0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234-2A98-8947-95C6-9B890E8B120A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6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CC92-148F-9948-858F-270EE6658C0A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0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CA81-73AB-674B-9616-F2A819195F54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77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E7FA6-702D-5045-A95E-3EDAB52DCEFF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C5568-C467-DA4E-A229-6C912B895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0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19456" y="6075650"/>
            <a:ext cx="9179955" cy="569868"/>
            <a:chOff x="219456" y="6075650"/>
            <a:chExt cx="9179955" cy="569868"/>
          </a:xfrm>
        </p:grpSpPr>
        <p:pic>
          <p:nvPicPr>
            <p:cNvPr id="14" name="Picture 13" descr="DH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456" y="6138862"/>
              <a:ext cx="2001633" cy="50665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47125" y="6075650"/>
              <a:ext cx="1052286" cy="493665"/>
            </a:xfrm>
            <a:prstGeom prst="rect">
              <a:avLst/>
            </a:prstGeom>
          </p:spPr>
        </p:pic>
      </p:grpSp>
      <p:pic>
        <p:nvPicPr>
          <p:cNvPr id="2" name="Picture 1" descr="MPG POWERPOINT L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29845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782732" y="2156774"/>
            <a:ext cx="3616679" cy="863755"/>
            <a:chOff x="5782732" y="2055173"/>
            <a:chExt cx="3894668" cy="930146"/>
          </a:xfrm>
        </p:grpSpPr>
        <p:sp>
          <p:nvSpPr>
            <p:cNvPr id="9" name="TextBox 8"/>
            <p:cNvSpPr txBox="1"/>
            <p:nvPr/>
          </p:nvSpPr>
          <p:spPr>
            <a:xfrm>
              <a:off x="6779713" y="2055173"/>
              <a:ext cx="2197730" cy="574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cap="all" baseline="30000" dirty="0">
                  <a:solidFill>
                    <a:srgbClr val="F2B01E"/>
                  </a:solidFill>
                  <a:latin typeface="Arial"/>
                  <a:cs typeface="Arial"/>
                </a:rPr>
                <a:t>when the sun rises</a:t>
              </a:r>
            </a:p>
            <a:p>
              <a:endParaRPr lang="en-US" dirty="0">
                <a:solidFill>
                  <a:srgbClr val="F2B01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82732" y="2308211"/>
              <a:ext cx="389466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cap="all" baseline="30000" dirty="0">
                  <a:solidFill>
                    <a:schemeClr val="bg1"/>
                  </a:solidFill>
                  <a:latin typeface="Arial"/>
                  <a:cs typeface="Arial"/>
                </a:rPr>
                <a:t>we work hard to deliver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9456" y="3975799"/>
            <a:ext cx="9256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3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Mpumalanga Report on 2015/16 Delivery Plans and 2016/17 Business Plan</a:t>
            </a:r>
            <a:endParaRPr lang="en-GB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884" y="5126593"/>
            <a:ext cx="9138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10 April 2016</a:t>
            </a:r>
          </a:p>
        </p:txBody>
      </p:sp>
    </p:spTree>
    <p:extLst>
      <p:ext uri="{BB962C8B-B14F-4D97-AF65-F5344CB8AC3E}">
        <p14:creationId xmlns:p14="http://schemas.microsoft.com/office/powerpoint/2010/main" val="5169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80018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378220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1012927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08368" y="6600"/>
            <a:ext cx="918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2015/16 </a:t>
            </a:r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PROGRAMMES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27553"/>
              </p:ext>
            </p:extLst>
          </p:nvPr>
        </p:nvGraphicFramePr>
        <p:xfrm>
          <a:off x="348067" y="682470"/>
          <a:ext cx="9240432" cy="338529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525762"/>
                <a:gridCol w="1467429"/>
                <a:gridCol w="1498422"/>
                <a:gridCol w="1395295"/>
                <a:gridCol w="1442171"/>
                <a:gridCol w="911353"/>
              </a:tblGrid>
              <a:tr h="49318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Proposed Not To Be Funded By the HSDG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Annual Target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April 2015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Delivery to date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April</a:t>
                      </a:r>
                      <a:r>
                        <a:rPr lang="en-US" sz="14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(Units)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0064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Units</a:t>
                      </a:r>
                      <a:endParaRPr lang="en-ZA" sz="14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5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 Assistance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38 276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40 716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 Units (CRU)  Converted/Upgraded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49 000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681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(96)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7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</a:t>
                      </a:r>
                      <a:r>
                        <a:rPr lang="en-ZA" sz="1400" b="1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87 276</a:t>
                      </a:r>
                      <a:r>
                        <a:rPr lang="en-ZA" sz="14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b="1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</a:t>
                      </a:r>
                      <a:endParaRPr lang="en-ZA" sz="1400" b="1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64 397</a:t>
                      </a:r>
                      <a:endParaRPr lang="en-ZA" sz="1400" b="1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(47)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021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301703"/>
              </p:ext>
            </p:extLst>
          </p:nvPr>
        </p:nvGraphicFramePr>
        <p:xfrm>
          <a:off x="348074" y="931032"/>
          <a:ext cx="9240427" cy="315274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304880"/>
                <a:gridCol w="1645916"/>
                <a:gridCol w="1389413"/>
                <a:gridCol w="1472540"/>
                <a:gridCol w="1318161"/>
                <a:gridCol w="1109517"/>
              </a:tblGrid>
              <a:tr h="48213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that need Additional Reports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Annual Target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Delivery to date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April</a:t>
                      </a:r>
                      <a:r>
                        <a:rPr lang="en-US" sz="14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(Units)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8842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55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Economic Facilities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</a:t>
                      </a:r>
                      <a:endParaRPr lang="en-ZA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(Community Hall at </a:t>
                      </a:r>
                      <a:r>
                        <a:rPr lang="en-ZA" sz="14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Klarinet</a:t>
                      </a: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Completed)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741 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Operational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Budget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60 344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049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5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75 344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n-ZA" sz="14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790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40275" y="383570"/>
            <a:ext cx="278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altLang="en-US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2015/16 PROGRAMMES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07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666685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51542" y="305750"/>
            <a:ext cx="90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OTHER PROGRAMMES 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735925"/>
              </p:ext>
            </p:extLst>
          </p:nvPr>
        </p:nvGraphicFramePr>
        <p:xfrm>
          <a:off x="368136" y="889823"/>
          <a:ext cx="9220363" cy="287997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203734"/>
                <a:gridCol w="1461960"/>
                <a:gridCol w="1341285"/>
                <a:gridCol w="1868834"/>
                <a:gridCol w="1460665"/>
                <a:gridCol w="883885"/>
              </a:tblGrid>
              <a:tr h="548613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Programmes that are To Be Funded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Annual Target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Delivery to date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April</a:t>
                      </a:r>
                      <a:r>
                        <a:rPr lang="en-US" sz="14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6349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Budget </a:t>
                      </a: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Allocation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Actual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Expenditure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ZA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NHBRC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enrolment (related to grant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Projects enrolled</a:t>
                      </a:r>
                      <a:endParaRPr lang="en-ZA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3 287 </a:t>
                      </a:r>
                      <a:endParaRPr lang="en-ZA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Projects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7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Accredited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Municipalities (level 1 &amp; 2): 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and Support provided to  Municipalities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provided to Steve </a:t>
                      </a:r>
                      <a:r>
                        <a:rPr lang="en-ZA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Tshwete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Govan Mbeki Local Municipalities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14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666685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51542" y="305750"/>
            <a:ext cx="90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2016/17 DELIVERABLES AND BUDGETS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074" y="767414"/>
            <a:ext cx="906262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ZA" altLang="en-US" sz="4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ZA" altLang="en-US" sz="4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PLANNED TARGETS AND BUDGETS PER HOUSING PROGRAMME</a:t>
            </a:r>
            <a:endParaRPr lang="en-ZA" altLang="en-US" sz="4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14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96" y="74917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457996" y="373119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372829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56494" y="27619"/>
            <a:ext cx="90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2016/17 PLANNED TARGETS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074" y="767414"/>
            <a:ext cx="90626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59174"/>
              </p:ext>
            </p:extLst>
          </p:nvPr>
        </p:nvGraphicFramePr>
        <p:xfrm>
          <a:off x="393700" y="595675"/>
          <a:ext cx="9352726" cy="515264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058772"/>
                <a:gridCol w="1171310"/>
                <a:gridCol w="1368225"/>
                <a:gridCol w="919430"/>
                <a:gridCol w="1413164"/>
                <a:gridCol w="1421825"/>
              </a:tblGrid>
              <a:tr h="547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MTSF PICTURE PER PROGRAMME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Sites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Budget for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Units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Budget for Units </a:t>
                      </a:r>
                      <a:endParaRPr lang="en-ZA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Allocation per programme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 Development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Programme: Phase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1:Planning and Services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5 989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262 276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262 276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 Development Programme :Phase 2:Top Structure Construction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671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172 798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172 798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People's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1 332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115 792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115 792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IRDP </a:t>
                      </a:r>
                      <a:endParaRPr lang="en-ZA" sz="1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5 989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262 276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ZA" sz="1400" b="1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003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288</a:t>
                      </a:r>
                      <a:r>
                        <a:rPr lang="en-ZA" sz="1400" b="1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590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550 866</a:t>
                      </a:r>
                      <a:endParaRPr kumimoji="0" lang="en-Z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Informal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Settlement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Upgrading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3 855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374 716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UISP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3 855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374 716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14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87" y="156648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449806" y="454850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666685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51541" y="63042"/>
            <a:ext cx="90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2016/17 PLANNED TARGETS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074" y="767414"/>
            <a:ext cx="90626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48178"/>
              </p:ext>
            </p:extLst>
          </p:nvPr>
        </p:nvGraphicFramePr>
        <p:xfrm>
          <a:off x="412987" y="688783"/>
          <a:ext cx="9301029" cy="269900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471702"/>
                <a:gridCol w="1716505"/>
                <a:gridCol w="1730048"/>
                <a:gridCol w="2382774"/>
              </a:tblGrid>
              <a:tr h="423782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MTSF PICTURE PER PROGRAMME </a:t>
                      </a: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Total Units </a:t>
                      </a: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Budget for Units </a:t>
                      </a:r>
                      <a:endParaRPr lang="en-ZA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Total Allocation per programme </a:t>
                      </a:r>
                      <a:endParaRPr lang="en-ZA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6333">
                <a:tc>
                  <a:txBody>
                    <a:bodyPr/>
                    <a:lstStyle/>
                    <a:p>
                      <a:pPr marL="0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Rental Housing (Community</a:t>
                      </a:r>
                      <a:r>
                        <a:rPr lang="en-ZA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Residential Units Constructed)</a:t>
                      </a:r>
                    </a:p>
                    <a:p>
                      <a:pPr marL="0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en-ZA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50 000</a:t>
                      </a:r>
                      <a:endParaRPr lang="en-ZA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50 000</a:t>
                      </a:r>
                      <a:endParaRPr lang="en-ZA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415">
                <a:tc>
                  <a:txBody>
                    <a:bodyPr/>
                    <a:lstStyle/>
                    <a:p>
                      <a:pPr marL="0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Rural Housing </a:t>
                      </a:r>
                    </a:p>
                    <a:p>
                      <a:pPr marL="0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1 369</a:t>
                      </a:r>
                      <a:r>
                        <a:rPr lang="en-Z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124 867</a:t>
                      </a:r>
                      <a:r>
                        <a:rPr lang="en-Z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124 867</a:t>
                      </a:r>
                      <a:r>
                        <a:rPr lang="en-Z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16">
                <a:tc>
                  <a:txBody>
                    <a:bodyPr/>
                    <a:lstStyle/>
                    <a:p>
                      <a:pPr marL="0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Housing </a:t>
                      </a:r>
                      <a:r>
                        <a:rPr lang="en-Z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finance linked Individual subsidies (FLISP)-(R3 501 - R7 000) </a:t>
                      </a:r>
                      <a:endParaRPr lang="en-ZA" sz="14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r>
                        <a:rPr lang="en-Z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6 960</a:t>
                      </a:r>
                      <a:r>
                        <a:rPr lang="en-Z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6 960</a:t>
                      </a:r>
                      <a:r>
                        <a:rPr lang="en-Z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14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00" y="140342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93699" y="438544"/>
            <a:ext cx="9194799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666685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51541" y="70409"/>
            <a:ext cx="90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2016/17 PLANNED TARGETS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074" y="767414"/>
            <a:ext cx="90626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42384"/>
              </p:ext>
            </p:extLst>
          </p:nvPr>
        </p:nvGraphicFramePr>
        <p:xfrm>
          <a:off x="393699" y="578223"/>
          <a:ext cx="9215522" cy="371462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424322"/>
                <a:gridCol w="1764632"/>
                <a:gridCol w="2117558"/>
                <a:gridCol w="1909010"/>
              </a:tblGrid>
              <a:tr h="5095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MTSF PICTURE PER PROGRAMME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Units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Budget for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 </a:t>
                      </a:r>
                      <a:endParaRPr lang="en-ZA" sz="14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Allocation per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8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PROVINCIAL 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(Disaster Relief)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46 613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46 613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Housing Programme (new units)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15 058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15 058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Military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Veterans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46 613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46 613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 Deeds Backlog (Pre-1994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 Deeds Backlog (Post-1994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488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 Deeds (New Developments)</a:t>
                      </a:r>
                    </a:p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8864" marR="2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14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666685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51542" y="305750"/>
            <a:ext cx="90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2016/17 MINING TOWNS: EMALAHLENI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074" y="767414"/>
            <a:ext cx="90626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706416"/>
              </p:ext>
            </p:extLst>
          </p:nvPr>
        </p:nvGraphicFramePr>
        <p:xfrm>
          <a:off x="393701" y="1049898"/>
          <a:ext cx="9194799" cy="379958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265210"/>
                <a:gridCol w="998623"/>
                <a:gridCol w="1161264"/>
                <a:gridCol w="1168514"/>
                <a:gridCol w="1201664"/>
                <a:gridCol w="1399524"/>
              </a:tblGrid>
              <a:tr h="7076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For Mining Towns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Sites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for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Units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for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Allocation per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 R’000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3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FLISP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1 740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1 740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Parcel Procured (Planning for </a:t>
                      </a:r>
                      <a:r>
                        <a:rPr lang="en-ZA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Weldebeesfontein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1 000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IRDP Phase 1: Planning &amp; Services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87 252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87 252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RDP Phase 2: Top Structure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3 324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3 324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Informal Settlements Upgrading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1 884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174</a:t>
                      </a:r>
                      <a:r>
                        <a:rPr lang="en-ZA" sz="1400" b="0" u="none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946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174 946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Military Veterans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1 664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1 664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2 000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87 252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1 976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181 674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269 925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14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666685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51542" y="305750"/>
            <a:ext cx="90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2016/17 MINING TOWNS: STEVE TSHWETE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074" y="767414"/>
            <a:ext cx="90626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178055"/>
              </p:ext>
            </p:extLst>
          </p:nvPr>
        </p:nvGraphicFramePr>
        <p:xfrm>
          <a:off x="393701" y="1049898"/>
          <a:ext cx="9194799" cy="358622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265210"/>
                <a:gridCol w="998623"/>
                <a:gridCol w="1161264"/>
                <a:gridCol w="1168514"/>
                <a:gridCol w="1201664"/>
                <a:gridCol w="1399524"/>
              </a:tblGrid>
              <a:tr h="7076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For Mining Towns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Sites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for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Units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for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Allocation per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 R’000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3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FLISP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1 740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1 740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Parcel Procured (Rondebosch)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 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IRDP Phase 1: Planning &amp; Services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745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501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32 501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RDP Phase 2: Top Structure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305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33 839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33 839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Peoples Housing Process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1 884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22 189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22 189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Military Veterans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333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333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745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32 501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2 212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58 101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120 602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262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666685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51542" y="305750"/>
            <a:ext cx="90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2016/17 MINING TOWNS: THABA CHWEU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074" y="767414"/>
            <a:ext cx="90626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81851"/>
              </p:ext>
            </p:extLst>
          </p:nvPr>
        </p:nvGraphicFramePr>
        <p:xfrm>
          <a:off x="393701" y="1049898"/>
          <a:ext cx="9194799" cy="32559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265210"/>
                <a:gridCol w="998623"/>
                <a:gridCol w="1161264"/>
                <a:gridCol w="1168514"/>
                <a:gridCol w="1201664"/>
                <a:gridCol w="1399524"/>
              </a:tblGrid>
              <a:tr h="7076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For Mining Towns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Sites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for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Units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for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Allocation per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 R’000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1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Assessment (Feasibility Study)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 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IRDP Phase 1: Planning &amp; Services (Refurbishment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old Infrastructure)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1 000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ZA" sz="1400" b="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000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RDP Phase 2: Top Structure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11 095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11 095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Rural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ZA" sz="1400" b="0" u="none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267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7 267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Military Veterans (Roofed)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Emergency (</a:t>
                      </a:r>
                      <a:r>
                        <a:rPr lang="en-ZA" sz="1400" b="0" u="none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Mashishing</a:t>
                      </a: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89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89</a:t>
                      </a:r>
                      <a:endParaRPr lang="en-ZA" sz="1400" b="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ZA" sz="1400" b="1" u="none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000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226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18 484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20 484</a:t>
                      </a:r>
                      <a:endParaRPr lang="en-ZA" sz="1400" b="1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737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348074" y="292676"/>
            <a:ext cx="92404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altLang="en-US" sz="24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2015/16 PERFORMANCE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8074" y="754340"/>
            <a:ext cx="90626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altLang="en-US" sz="4400" b="1" dirty="0" smtClean="0">
              <a:latin typeface="Calibri" pitchFamily="34" charset="0"/>
            </a:endParaRPr>
          </a:p>
          <a:p>
            <a:pPr algn="ctr"/>
            <a:r>
              <a:rPr lang="en-ZA" alt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A. ACTUAL PERFORMANCE INFORMATION PER HOUSING PROGRAMME 2015/16</a:t>
            </a:r>
            <a:endParaRPr lang="en-Z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60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666685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51542" y="305750"/>
            <a:ext cx="90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PROGRAMMES THAT NEED ADDDITIONAL REPORTS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074" y="767414"/>
            <a:ext cx="90626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30466"/>
              </p:ext>
            </p:extLst>
          </p:nvPr>
        </p:nvGraphicFramePr>
        <p:xfrm>
          <a:off x="343396" y="1260808"/>
          <a:ext cx="9245103" cy="259589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640415"/>
                <a:gridCol w="2273320"/>
                <a:gridCol w="1925052"/>
                <a:gridCol w="2406316"/>
              </a:tblGrid>
              <a:tr h="462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THAT NEED ADDDITIONAL REPORTS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for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Allocation per programme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9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Economic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46 500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46 500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Operational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OPSCAP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65 732</a:t>
                      </a:r>
                      <a:endParaRPr lang="en-ZA" sz="14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65 732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parcels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procured (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IHAHSD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14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00" y="383707"/>
            <a:ext cx="9403381" cy="767414"/>
          </a:xfrm>
          <a:prstGeom prst="rect">
            <a:avLst/>
          </a:prstGeom>
        </p:spPr>
      </p:pic>
      <p:cxnSp>
        <p:nvCxnSpPr>
          <p:cNvPr id="14" name="Straight Connector 13"/>
          <p:cNvCxnSpPr>
            <a:stCxn id="17" idx="1"/>
          </p:cNvCxnSpPr>
          <p:nvPr/>
        </p:nvCxnSpPr>
        <p:spPr>
          <a:xfrm>
            <a:off x="393700" y="1121358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898220"/>
            <a:ext cx="9017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ZA" sz="23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51542" y="305750"/>
            <a:ext cx="903695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400" b="1" dirty="0" smtClean="0">
                <a:ea typeface="ＭＳ Ｐゴシック" pitchFamily="34" charset="-128"/>
              </a:rPr>
              <a:t/>
            </a:r>
            <a:br>
              <a:rPr lang="en-ZA" altLang="en-US" sz="2400" b="1" dirty="0" smtClean="0">
                <a:ea typeface="ＭＳ Ｐゴシック" pitchFamily="34" charset="-128"/>
              </a:rPr>
            </a:br>
            <a:endParaRPr lang="en-ZA" sz="2300" b="1" dirty="0"/>
          </a:p>
        </p:txBody>
      </p:sp>
      <p:sp>
        <p:nvSpPr>
          <p:cNvPr id="10" name="Rectangle 9"/>
          <p:cNvSpPr/>
          <p:nvPr/>
        </p:nvSpPr>
        <p:spPr>
          <a:xfrm>
            <a:off x="348074" y="767414"/>
            <a:ext cx="90626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ZA" altLang="en-US" sz="4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8073" y="383708"/>
            <a:ext cx="92404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CHALLENGES/RISKS, REMEDIAL MEASURES TAKEN, ACTIONS REQUIRED FROM THE NATIONAL DEPARTMENT</a:t>
            </a:r>
            <a:endParaRPr lang="en-ZA" sz="2000" dirty="0"/>
          </a:p>
        </p:txBody>
      </p:sp>
      <p:graphicFrame>
        <p:nvGraphicFramePr>
          <p:cNvPr id="1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307141"/>
              </p:ext>
            </p:extLst>
          </p:nvPr>
        </p:nvGraphicFramePr>
        <p:xfrm>
          <a:off x="393699" y="1344494"/>
          <a:ext cx="9403381" cy="347472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51606"/>
                <a:gridCol w="2887579"/>
                <a:gridCol w="3364196"/>
              </a:tblGrid>
              <a:tr h="49618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CHALLENGES / RISKS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MITIGATION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TAKEN BY THE PROVINCE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REQUIRED FROM THE NDHS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34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 vacancy rate within the Department (especially critical technical positions that are not filled)</a:t>
                      </a:r>
                      <a:endParaRPr lang="en-ZA" sz="14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Departmental structure has been approved by the Executive Council and critical positions have been prioritised</a:t>
                      </a:r>
                      <a:endParaRPr lang="en-ZA" sz="14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None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5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current budget allocation trend limits the Department from achieving the MTSF targets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Mpumalanga Provincial Treasury has allocated R30 million to the Department to augment the HSDG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Department of Human Settlements should review budget allocation trend to enable the Province to meet MTSF its targets</a:t>
                      </a:r>
                      <a:endParaRPr lang="en-US" sz="14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67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Inadequate bulk infrastructure in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municipalities to implement human settlements projects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Mpumalanga Provincial Government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allocated R 261 million to  partially assist  the municipalities to roll out bulk infrastructure projects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provinces that are not benefitting from the USDG should be considered in order to address bulk infrastructure challenges in municipalities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14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3700" y="666685"/>
            <a:ext cx="901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ZA" sz="7200" dirty="0" smtClean="0"/>
          </a:p>
          <a:p>
            <a:pPr lvl="0" algn="ctr"/>
            <a:endParaRPr lang="en-ZA" sz="7200" dirty="0" smtClean="0"/>
          </a:p>
          <a:p>
            <a:pPr lvl="0" algn="ctr"/>
            <a:r>
              <a:rPr lang="en-ZA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8" name="Picture 7" descr="MPG POWERPOINT LR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07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8074" y="328295"/>
            <a:ext cx="9240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SUMMARY OF PERFORMANCE: 2015/16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graphicFrame>
        <p:nvGraphicFramePr>
          <p:cNvPr id="9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323514"/>
              </p:ext>
            </p:extLst>
          </p:nvPr>
        </p:nvGraphicFramePr>
        <p:xfrm>
          <a:off x="348074" y="871369"/>
          <a:ext cx="9161684" cy="401621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656383"/>
                <a:gridCol w="1413164"/>
                <a:gridCol w="1460665"/>
                <a:gridCol w="1413163"/>
                <a:gridCol w="1306286"/>
                <a:gridCol w="912023"/>
              </a:tblGrid>
              <a:tr h="49015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2015/16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Annual Target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April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Delivery to date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April 2015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(Units)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35234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Housing Opportunities Delivered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28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UNITS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9 135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699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436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9 220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922 250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85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 PLANNED SITES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8 260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423 882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5 990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305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218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270)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OTHER (RENTAL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HOUSING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          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66 500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36 656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(96)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2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 Number of Housing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Opportunities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17 561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1 189 818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280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1 264 124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(2 281)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09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8074" y="328295"/>
            <a:ext cx="9240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SUMMARY OF PERFOMANCE: 2015/16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graphicFrame>
        <p:nvGraphicFramePr>
          <p:cNvPr id="9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272362"/>
              </p:ext>
            </p:extLst>
          </p:nvPr>
        </p:nvGraphicFramePr>
        <p:xfrm>
          <a:off x="348074" y="871369"/>
          <a:ext cx="9335167" cy="396215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929905"/>
                <a:gridCol w="1219200"/>
                <a:gridCol w="1196967"/>
                <a:gridCol w="1171074"/>
                <a:gridCol w="1187116"/>
                <a:gridCol w="1090863"/>
                <a:gridCol w="1540042"/>
              </a:tblGrid>
              <a:tr h="764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2015/16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Budget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Budget</a:t>
                      </a:r>
                      <a:endParaRPr lang="en-ZA" sz="1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ZA" sz="14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Expenditure</a:t>
                      </a:r>
                      <a:endParaRPr lang="en-ZA" sz="1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% Spent on Original Budget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% Spent on Revised Budget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Available Budget  (Revised)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13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Financial Intervention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104 174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88 482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76 737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74%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87%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11 745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9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Incremental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Housing 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Programmes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953 654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1 045 830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1 120 115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117%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107%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(74 285)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Social and Rental Housing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66 500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66 500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36 656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55%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55%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29 844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Rural Housing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99 851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96 066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101 978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102%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106%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(5 912)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14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Provincial Specific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40 983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38 664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0%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0%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38 664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2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1 265 162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1 335 542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1 335 486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106%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100%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7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8074" y="328295"/>
            <a:ext cx="9240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2015/16 PROGRAMMES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graphicFrame>
        <p:nvGraphicFramePr>
          <p:cNvPr id="9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77554"/>
              </p:ext>
            </p:extLst>
          </p:nvPr>
        </p:nvGraphicFramePr>
        <p:xfrm>
          <a:off x="348076" y="789960"/>
          <a:ext cx="9240424" cy="481747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121992"/>
                <a:gridCol w="973776"/>
                <a:gridCol w="855024"/>
                <a:gridCol w="1128155"/>
                <a:gridCol w="807522"/>
                <a:gridCol w="926276"/>
                <a:gridCol w="1092530"/>
                <a:gridCol w="688768"/>
                <a:gridCol w="646381"/>
              </a:tblGrid>
              <a:tr h="54066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MTSF Picture Per Programme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Annual Target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Delivery to date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April 2015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735681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Sites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Planned 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 Serviced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 Delivered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10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 Development Programme :Phase 1:Planning and Services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8 260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0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423 882</a:t>
                      </a:r>
                    </a:p>
                    <a:p>
                      <a:pPr algn="ctr" fontAlgn="ctr"/>
                      <a:endParaRPr lang="en-ZA" sz="1400" b="0" i="0" u="none" strike="noStrike" dirty="0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5 990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305 218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(2 270)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0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 Development Programme :Phase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 Top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 Construction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1 349</a:t>
                      </a:r>
                      <a:endParaRPr lang="en-ZA" sz="1400" b="0" i="0" u="none" strike="noStrike" dirty="0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053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1 296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150 036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(53)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9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People's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Z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373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166 505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2 309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204 964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(64)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9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IRDP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8</a:t>
                      </a:r>
                      <a:r>
                        <a:rPr lang="en-ZA" sz="14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ZA" sz="14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722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723 440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5 990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3 605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660 218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2 270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(117)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403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8432" y="295094"/>
            <a:ext cx="9280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2015/16 PROGRAMME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482600" y="736353"/>
            <a:ext cx="9017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tabLst>
                <a:tab pos="360000" algn="l"/>
              </a:tabLst>
            </a:pPr>
            <a:endParaRPr lang="en-ZA" sz="2100" baseline="30000" dirty="0" smtClean="0">
              <a:cs typeface="Arial"/>
            </a:endParaRPr>
          </a:p>
          <a:p>
            <a:endParaRPr lang="en-GB" sz="2100" baseline="30000" dirty="0" smtClean="0">
              <a:latin typeface="Arial"/>
              <a:cs typeface="Arial"/>
            </a:endParaRPr>
          </a:p>
          <a:p>
            <a:endParaRPr lang="en-US" sz="21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339177"/>
              </p:ext>
            </p:extLst>
          </p:nvPr>
        </p:nvGraphicFramePr>
        <p:xfrm>
          <a:off x="308433" y="800521"/>
          <a:ext cx="9280066" cy="485713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541645"/>
                <a:gridCol w="1260224"/>
                <a:gridCol w="1459225"/>
                <a:gridCol w="1361575"/>
                <a:gridCol w="1524129"/>
                <a:gridCol w="1133268"/>
              </a:tblGrid>
              <a:tr h="55766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MTSF Picture Per Programme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Planned Annual Target 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Actual Delivery to date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 April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Variance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(Units)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31876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Planned 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966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Informal Settlement Upgrading </a:t>
                      </a: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3 631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213 734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3 957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418 725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Institutional Subsidies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17 500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12 975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 units (CRU)  Constructed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processes finalised 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23 681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(96)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r>
                        <a:rPr lang="en-ZA" sz="14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And Rental Housing (Including CRU)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66 500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656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(166)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 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Housing: Communal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ights </a:t>
                      </a: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96 066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953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101 978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(167)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Rural Housing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1 120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96 066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953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101 978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(167)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060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8432" y="295094"/>
            <a:ext cx="9280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2015/16 </a:t>
            </a:r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PROGRAMMES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482600" y="736353"/>
            <a:ext cx="9017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tabLst>
                <a:tab pos="360000" algn="l"/>
              </a:tabLst>
            </a:pPr>
            <a:endParaRPr lang="en-ZA" sz="2100" baseline="30000" dirty="0" smtClean="0">
              <a:cs typeface="Arial"/>
            </a:endParaRPr>
          </a:p>
          <a:p>
            <a:endParaRPr lang="en-GB" sz="2100" baseline="30000" dirty="0" smtClean="0">
              <a:latin typeface="Arial"/>
              <a:cs typeface="Arial"/>
            </a:endParaRPr>
          </a:p>
          <a:p>
            <a:endParaRPr lang="en-US" sz="21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827551"/>
              </p:ext>
            </p:extLst>
          </p:nvPr>
        </p:nvGraphicFramePr>
        <p:xfrm>
          <a:off x="429420" y="848647"/>
          <a:ext cx="9191164" cy="367585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824419"/>
                <a:gridCol w="1306286"/>
                <a:gridCol w="1484415"/>
                <a:gridCol w="1282535"/>
                <a:gridCol w="1413164"/>
                <a:gridCol w="880345"/>
              </a:tblGrid>
              <a:tr h="51701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MTSF Picture Per Programme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Planned Annual Target 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Actual Delivery to date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 April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Variance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(Units)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9916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Planned 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99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 subsidies (R0 - R3 500) Non - Credit Linked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4 438  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3 035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 linked Individual subsidies (FLISP)-(R3 501 - R7 000)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1 350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7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r>
                        <a:rPr lang="en-ZA" sz="14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Subsidies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13 138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4 386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32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46" y="223775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8377" y="205019"/>
            <a:ext cx="7875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altLang="en-US" sz="20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2015/16 </a:t>
            </a:r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PROGRAMMES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434659" y="666684"/>
            <a:ext cx="9017000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ZA" sz="2300" dirty="0" smtClean="0"/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ZA" sz="2300" dirty="0"/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ZA" sz="2300" dirty="0" smtClean="0"/>
          </a:p>
          <a:p>
            <a:endParaRPr lang="en-US" sz="23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90767"/>
              </p:ext>
            </p:extLst>
          </p:nvPr>
        </p:nvGraphicFramePr>
        <p:xfrm>
          <a:off x="348074" y="973904"/>
          <a:ext cx="9259064" cy="295598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917640"/>
                <a:gridCol w="1353787"/>
                <a:gridCol w="1484416"/>
                <a:gridCol w="1365662"/>
                <a:gridCol w="1270660"/>
                <a:gridCol w="866899"/>
              </a:tblGrid>
              <a:tr h="47488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MTSF 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PICTURE PER PROGRAMME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Planned Annual Target 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April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Actual Delivery to date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 April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Variance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(Units)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32303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Planned 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772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Provincial Specific Programmes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(Military Veterans)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38 664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</a:t>
                      </a: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(48)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Housing Programme (new units)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396 </a:t>
                      </a:r>
                      <a:endParaRPr lang="en-ZA" sz="14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38 276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408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40 716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5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 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Deeds Backlog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5 152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6 698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(4 848)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909" marR="2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060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74" y="363806"/>
            <a:ext cx="9240426" cy="2982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48074" y="666684"/>
            <a:ext cx="9240426" cy="0"/>
          </a:xfrm>
          <a:prstGeom prst="line">
            <a:avLst/>
          </a:prstGeom>
          <a:ln>
            <a:solidFill>
              <a:srgbClr val="2C51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2600" y="363806"/>
            <a:ext cx="910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altLang="en-US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MINING TOWNS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30745" y="6034132"/>
            <a:ext cx="9179955" cy="569868"/>
            <a:chOff x="230745" y="6034132"/>
            <a:chExt cx="9179955" cy="569868"/>
          </a:xfrm>
        </p:grpSpPr>
        <p:pic>
          <p:nvPicPr>
            <p:cNvPr id="13" name="Picture 12" descr="DH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745" y="6097344"/>
              <a:ext cx="2001633" cy="50665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58414" y="6034132"/>
              <a:ext cx="1052286" cy="493665"/>
            </a:xfrm>
            <a:prstGeom prst="rect">
              <a:avLst/>
            </a:prstGeom>
          </p:spPr>
        </p:pic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85627"/>
              </p:ext>
            </p:extLst>
          </p:nvPr>
        </p:nvGraphicFramePr>
        <p:xfrm>
          <a:off x="348074" y="826980"/>
          <a:ext cx="9240425" cy="325405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504477"/>
                <a:gridCol w="1199407"/>
                <a:gridCol w="855024"/>
                <a:gridCol w="1258784"/>
                <a:gridCol w="886313"/>
                <a:gridCol w="945647"/>
                <a:gridCol w="1211496"/>
                <a:gridCol w="688073"/>
                <a:gridCol w="691204"/>
              </a:tblGrid>
              <a:tr h="46579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for Mining Towns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Annual Target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Delivery to date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April</a:t>
                      </a:r>
                      <a:r>
                        <a:rPr lang="en-US" sz="14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31 March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lang="en-ZA" sz="14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4552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Sites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Planned 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 Serviced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 Delivered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46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Emalahleni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1 758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156 395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156 395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(255)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 </a:t>
                      </a:r>
                      <a:r>
                        <a:rPr lang="en-ZA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Tshwete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745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79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474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474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(434)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Thaba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Chweu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33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470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470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(7)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u="none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3 745</a:t>
                      </a:r>
                      <a:r>
                        <a:rPr lang="en-ZA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2 050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269 339</a:t>
                      </a:r>
                      <a:r>
                        <a:rPr lang="en-ZA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4 311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1 799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269 339</a:t>
                      </a:r>
                      <a:r>
                        <a:rPr lang="en-ZA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(251)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671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3606</TotalTime>
  <Words>1882</Words>
  <Application>Microsoft Office PowerPoint</Application>
  <PresentationFormat>A4 Paper (210x297 mm)</PresentationFormat>
  <Paragraphs>730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Bhekisisa BE. Nkosi</cp:lastModifiedBy>
  <cp:revision>290</cp:revision>
  <dcterms:created xsi:type="dcterms:W3CDTF">2014-12-11T06:06:44Z</dcterms:created>
  <dcterms:modified xsi:type="dcterms:W3CDTF">2016-04-10T17:50:54Z</dcterms:modified>
</cp:coreProperties>
</file>