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harts/colors1.xml" ContentType="application/vnd.ms-office.chartcolorstyle+xml"/>
  <Override PartName="/ppt/commentAuthors.xml" ContentType="application/vnd.openxmlformats-officedocument.presentationml.commentAuthors+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handoutMasterIdLst>
    <p:handoutMasterId r:id="rId41"/>
  </p:handoutMasterIdLst>
  <p:sldIdLst>
    <p:sldId id="261" r:id="rId2"/>
    <p:sldId id="262" r:id="rId3"/>
    <p:sldId id="335" r:id="rId4"/>
    <p:sldId id="333" r:id="rId5"/>
    <p:sldId id="334" r:id="rId6"/>
    <p:sldId id="326" r:id="rId7"/>
    <p:sldId id="327" r:id="rId8"/>
    <p:sldId id="328" r:id="rId9"/>
    <p:sldId id="329" r:id="rId10"/>
    <p:sldId id="330" r:id="rId11"/>
    <p:sldId id="331" r:id="rId12"/>
    <p:sldId id="332" r:id="rId13"/>
    <p:sldId id="283" r:id="rId14"/>
    <p:sldId id="295" r:id="rId15"/>
    <p:sldId id="296" r:id="rId16"/>
    <p:sldId id="300" r:id="rId17"/>
    <p:sldId id="301" r:id="rId18"/>
    <p:sldId id="336" r:id="rId19"/>
    <p:sldId id="337" r:id="rId20"/>
    <p:sldId id="338" r:id="rId21"/>
    <p:sldId id="339" r:id="rId22"/>
    <p:sldId id="340" r:id="rId23"/>
    <p:sldId id="341" r:id="rId24"/>
    <p:sldId id="320" r:id="rId25"/>
    <p:sldId id="297" r:id="rId26"/>
    <p:sldId id="298" r:id="rId27"/>
    <p:sldId id="299" r:id="rId28"/>
    <p:sldId id="307" r:id="rId29"/>
    <p:sldId id="304" r:id="rId30"/>
    <p:sldId id="305" r:id="rId31"/>
    <p:sldId id="308" r:id="rId32"/>
    <p:sldId id="321" r:id="rId33"/>
    <p:sldId id="318" r:id="rId34"/>
    <p:sldId id="322" r:id="rId35"/>
    <p:sldId id="310" r:id="rId36"/>
    <p:sldId id="311" r:id="rId37"/>
    <p:sldId id="281" r:id="rId38"/>
    <p:sldId id="323" r:id="rId39"/>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na" initials="" lastIdx="4" clrIdx="0"/>
  <p:cmAuthor id="1" name="Bongani" initials="" lastIdx="5" clrIdx="1"/>
  <p:cmAuthor id="2" name="Ramosm" initials="R" lastIdx="8" clrIdx="2"/>
  <p:cmAuthor id="3" name="eddie" initials="e" lastIdx="1" clrIdx="3"/>
  <p:cmAuthor id="4" name="ramosm" initials="r" lastIdx="14"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F9367"/>
    <a:srgbClr val="366C5B"/>
    <a:srgbClr val="8AAC8C"/>
    <a:srgbClr val="73C399"/>
    <a:srgbClr val="FF0000"/>
    <a:srgbClr val="C25552"/>
    <a:srgbClr val="4AAC79"/>
    <a:srgbClr val="3B7150"/>
    <a:srgbClr val="CD7371"/>
    <a:srgbClr val="356F6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2" autoAdjust="0"/>
    <p:restoredTop sz="93011" autoAdjust="0"/>
  </p:normalViewPr>
  <p:slideViewPr>
    <p:cSldViewPr>
      <p:cViewPr varScale="1">
        <p:scale>
          <a:sx n="108" d="100"/>
          <a:sy n="108" d="100"/>
        </p:scale>
        <p:origin x="-186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1.xml"/><Relationship Id="rId1" Type="http://schemas.openxmlformats.org/officeDocument/2006/relationships/package" Target="../embeddings/Microsoft_Office_Excel_Worksheet2.xlsx"/><Relationship Id="rId4"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lang val="en-ZA"/>
  <c:style val="5"/>
  <c:chart>
    <c:autoTitleDeleted val="1"/>
    <c:plotArea>
      <c:layout/>
      <c:lineChart>
        <c:grouping val="standard"/>
        <c:ser>
          <c:idx val="0"/>
          <c:order val="0"/>
          <c:tx>
            <c:strRef>
              <c:f>'Consolidated (2)'!$B$73</c:f>
              <c:strCache>
                <c:ptCount val="1"/>
                <c:pt idx="0">
                  <c:v>HSDG R'Millions</c:v>
                </c:pt>
              </c:strCache>
            </c:strRef>
          </c:tx>
          <c:spPr>
            <a:ln w="28575" cap="rnd">
              <a:solidFill>
                <a:schemeClr val="accent3">
                  <a:shade val="76000"/>
                </a:schemeClr>
              </a:solidFill>
              <a:round/>
            </a:ln>
            <a:effectLst/>
          </c:spPr>
          <c:marker>
            <c:symbol val="circle"/>
            <c:size val="5"/>
            <c:spPr>
              <a:solidFill>
                <a:schemeClr val="accent3">
                  <a:shade val="76000"/>
                </a:schemeClr>
              </a:solidFill>
              <a:ln w="9525">
                <a:solidFill>
                  <a:schemeClr val="accent3">
                    <a:shade val="76000"/>
                  </a:schemeClr>
                </a:solidFill>
              </a:ln>
              <a:effectLst/>
            </c:spPr>
          </c:marker>
          <c:cat>
            <c:strRef>
              <c:f>'Consolidated (2)'!$A$74:$A$81</c:f>
              <c:strCache>
                <c:ptCount val="8"/>
                <c:pt idx="0">
                  <c:v>2007/08</c:v>
                </c:pt>
                <c:pt idx="1">
                  <c:v>2008/09</c:v>
                </c:pt>
                <c:pt idx="2">
                  <c:v>2009/10</c:v>
                </c:pt>
                <c:pt idx="3">
                  <c:v>2010/11</c:v>
                </c:pt>
                <c:pt idx="4">
                  <c:v>2011/12</c:v>
                </c:pt>
                <c:pt idx="5">
                  <c:v>2012/13</c:v>
                </c:pt>
                <c:pt idx="6">
                  <c:v>2013/14</c:v>
                </c:pt>
                <c:pt idx="7">
                  <c:v>2014/15</c:v>
                </c:pt>
              </c:strCache>
            </c:strRef>
          </c:cat>
          <c:val>
            <c:numRef>
              <c:f>'Consolidated (2)'!$B$74:$B$81</c:f>
              <c:numCache>
                <c:formatCode>General</c:formatCode>
                <c:ptCount val="8"/>
                <c:pt idx="0">
                  <c:v>6750</c:v>
                </c:pt>
                <c:pt idx="1">
                  <c:v>9921</c:v>
                </c:pt>
                <c:pt idx="2">
                  <c:v>12592</c:v>
                </c:pt>
                <c:pt idx="3">
                  <c:v>15042</c:v>
                </c:pt>
                <c:pt idx="4">
                  <c:v>15337</c:v>
                </c:pt>
                <c:pt idx="5">
                  <c:v>15726</c:v>
                </c:pt>
                <c:pt idx="6">
                  <c:v>17028</c:v>
                </c:pt>
                <c:pt idx="7">
                  <c:v>17084</c:v>
                </c:pt>
              </c:numCache>
            </c:numRef>
          </c:val>
        </c:ser>
        <c:ser>
          <c:idx val="1"/>
          <c:order val="1"/>
          <c:tx>
            <c:strRef>
              <c:f>'Consolidated (2)'!$C$73</c:f>
              <c:strCache>
                <c:ptCount val="1"/>
                <c:pt idx="0">
                  <c:v>Completed units</c:v>
                </c:pt>
              </c:strCache>
            </c:strRef>
          </c:tx>
          <c:spPr>
            <a:ln w="28575" cap="rnd">
              <a:solidFill>
                <a:schemeClr val="accent3">
                  <a:tint val="77000"/>
                </a:schemeClr>
              </a:solidFill>
              <a:round/>
            </a:ln>
            <a:effectLst/>
          </c:spPr>
          <c:marker>
            <c:symbol val="circle"/>
            <c:size val="5"/>
            <c:spPr>
              <a:solidFill>
                <a:schemeClr val="accent3">
                  <a:tint val="77000"/>
                </a:schemeClr>
              </a:solidFill>
              <a:ln w="9525">
                <a:solidFill>
                  <a:schemeClr val="accent3">
                    <a:tint val="77000"/>
                  </a:schemeClr>
                </a:solidFill>
              </a:ln>
              <a:effectLst/>
            </c:spPr>
          </c:marker>
          <c:cat>
            <c:strRef>
              <c:f>'Consolidated (2)'!$A$74:$A$81</c:f>
              <c:strCache>
                <c:ptCount val="8"/>
                <c:pt idx="0">
                  <c:v>2007/08</c:v>
                </c:pt>
                <c:pt idx="1">
                  <c:v>2008/09</c:v>
                </c:pt>
                <c:pt idx="2">
                  <c:v>2009/10</c:v>
                </c:pt>
                <c:pt idx="3">
                  <c:v>2010/11</c:v>
                </c:pt>
                <c:pt idx="4">
                  <c:v>2011/12</c:v>
                </c:pt>
                <c:pt idx="5">
                  <c:v>2012/13</c:v>
                </c:pt>
                <c:pt idx="6">
                  <c:v>2013/14</c:v>
                </c:pt>
                <c:pt idx="7">
                  <c:v>2014/15</c:v>
                </c:pt>
              </c:strCache>
            </c:strRef>
          </c:cat>
          <c:val>
            <c:numRef>
              <c:f>'Consolidated (2)'!$C$74:$C$81</c:f>
              <c:numCache>
                <c:formatCode>General</c:formatCode>
                <c:ptCount val="8"/>
                <c:pt idx="0">
                  <c:v>14647</c:v>
                </c:pt>
                <c:pt idx="1">
                  <c:v>16041</c:v>
                </c:pt>
                <c:pt idx="2">
                  <c:v>16185</c:v>
                </c:pt>
                <c:pt idx="3">
                  <c:v>12188</c:v>
                </c:pt>
                <c:pt idx="4">
                  <c:v>11606</c:v>
                </c:pt>
                <c:pt idx="5">
                  <c:v>11508</c:v>
                </c:pt>
                <c:pt idx="6">
                  <c:v>10544</c:v>
                </c:pt>
                <c:pt idx="7">
                  <c:v>9521</c:v>
                </c:pt>
              </c:numCache>
            </c:numRef>
          </c:val>
        </c:ser>
        <c:dLbls/>
        <c:marker val="1"/>
        <c:axId val="95459200"/>
        <c:axId val="95460736"/>
      </c:lineChart>
      <c:catAx>
        <c:axId val="9545920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5460736"/>
        <c:crosses val="autoZero"/>
        <c:auto val="1"/>
        <c:lblAlgn val="ctr"/>
        <c:lblOffset val="100"/>
      </c:catAx>
      <c:valAx>
        <c:axId val="9546073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5459200"/>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Sheet1!$A$2</c:f>
              <c:strCache>
                <c:ptCount val="1"/>
                <c:pt idx="0">
                  <c:v>Value of transfers to LG</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dPt>
            <c:idx val="16"/>
            <c:spPr>
              <a:solidFill>
                <a:srgbClr val="00B050"/>
              </a:solidFill>
              <a:ln>
                <a:solidFill>
                  <a:srgbClr val="00B050"/>
                </a:solidFill>
              </a:ln>
              <a:effectLst/>
            </c:spPr>
          </c:dPt>
          <c:dPt>
            <c:idx val="17"/>
            <c:spPr>
              <a:solidFill>
                <a:srgbClr val="00B050"/>
              </a:solidFill>
              <a:ln>
                <a:solidFill>
                  <a:srgbClr val="00B050"/>
                </a:solidFill>
              </a:ln>
              <a:effectLst/>
            </c:spPr>
          </c:dPt>
          <c:dPt>
            <c:idx val="18"/>
            <c:spPr>
              <a:solidFill>
                <a:srgbClr val="00B050"/>
              </a:solidFill>
              <a:ln>
                <a:solidFill>
                  <a:srgbClr val="00B050"/>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showVal val="1"/>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Sheet1!$B$1:$T$1</c:f>
              <c:strCache>
                <c:ptCount val="19"/>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strCache>
            </c:strRef>
          </c:cat>
          <c:val>
            <c:numRef>
              <c:f>Sheet1!$B$2:$T$2</c:f>
              <c:numCache>
                <c:formatCode>General</c:formatCode>
                <c:ptCount val="19"/>
                <c:pt idx="0">
                  <c:v>6</c:v>
                </c:pt>
                <c:pt idx="1">
                  <c:v>7</c:v>
                </c:pt>
                <c:pt idx="2">
                  <c:v>9</c:v>
                </c:pt>
                <c:pt idx="3">
                  <c:v>12</c:v>
                </c:pt>
                <c:pt idx="4">
                  <c:v>15</c:v>
                </c:pt>
                <c:pt idx="5">
                  <c:v>17</c:v>
                </c:pt>
                <c:pt idx="6">
                  <c:v>27</c:v>
                </c:pt>
                <c:pt idx="7">
                  <c:v>37</c:v>
                </c:pt>
                <c:pt idx="8">
                  <c:v>44</c:v>
                </c:pt>
                <c:pt idx="9">
                  <c:v>52</c:v>
                </c:pt>
                <c:pt idx="10">
                  <c:v>61</c:v>
                </c:pt>
                <c:pt idx="11">
                  <c:v>68</c:v>
                </c:pt>
                <c:pt idx="12">
                  <c:v>76</c:v>
                </c:pt>
                <c:pt idx="13">
                  <c:v>83</c:v>
                </c:pt>
                <c:pt idx="14">
                  <c:v>89</c:v>
                </c:pt>
                <c:pt idx="15">
                  <c:v>99.7</c:v>
                </c:pt>
                <c:pt idx="16">
                  <c:v>104.9</c:v>
                </c:pt>
                <c:pt idx="17">
                  <c:v>113.3</c:v>
                </c:pt>
                <c:pt idx="18">
                  <c:v>125.8</c:v>
                </c:pt>
              </c:numCache>
            </c:numRef>
          </c:val>
        </c:ser>
        <c:dLbls/>
        <c:gapWidth val="100"/>
        <c:overlap val="-24"/>
        <c:axId val="103825408"/>
        <c:axId val="103826944"/>
      </c:barChart>
      <c:catAx>
        <c:axId val="103825408"/>
        <c:scaling>
          <c:orientation val="minMax"/>
        </c:scaling>
        <c:axPos val="b"/>
        <c:numFmt formatCode="General" sourceLinked="1"/>
        <c:maj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crossAx val="103826944"/>
        <c:crosses val="autoZero"/>
        <c:auto val="1"/>
        <c:lblAlgn val="ctr"/>
        <c:lblOffset val="100"/>
      </c:catAx>
      <c:valAx>
        <c:axId val="103826944"/>
        <c:scaling>
          <c:orientation val="minMax"/>
        </c:scaling>
        <c:axPos val="l"/>
        <c:majorGridlines>
          <c:spPr>
            <a:ln w="9525" cap="flat" cmpd="sng" algn="ctr">
              <a:solidFill>
                <a:schemeClr val="tx2">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03825408"/>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userShapes r:id="rId2"/>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0.8325</cdr:x>
      <cdr:y>0.10178</cdr:y>
    </cdr:from>
    <cdr:to>
      <cdr:x>0.83528</cdr:x>
      <cdr:y>0.94636</cdr:y>
    </cdr:to>
    <cdr:cxnSp macro="">
      <cdr:nvCxnSpPr>
        <cdr:cNvPr id="3" name="Straight Connector 2"/>
        <cdr:cNvCxnSpPr/>
      </cdr:nvCxnSpPr>
      <cdr:spPr>
        <a:xfrm xmlns:a="http://schemas.openxmlformats.org/drawingml/2006/main">
          <a:off x="6851104" y="460648"/>
          <a:ext cx="22879" cy="3822538"/>
        </a:xfrm>
        <a:prstGeom xmlns:a="http://schemas.openxmlformats.org/drawingml/2006/main" prst="line">
          <a:avLst/>
        </a:prstGeom>
        <a:ln xmlns:a="http://schemas.openxmlformats.org/drawingml/2006/main" w="285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0.85</cdr:x>
      <cdr:y>0.09259</cdr:y>
    </cdr:from>
    <cdr:to>
      <cdr:x>0.98611</cdr:x>
      <cdr:y>0.18981</cdr:y>
    </cdr:to>
    <cdr:sp macro="" textlink="">
      <cdr:nvSpPr>
        <cdr:cNvPr id="5" name="Text Box 4"/>
        <cdr:cNvSpPr txBox="1"/>
      </cdr:nvSpPr>
      <cdr:spPr>
        <a:xfrm xmlns:a="http://schemas.openxmlformats.org/drawingml/2006/main">
          <a:off x="3886200" y="254000"/>
          <a:ext cx="622300" cy="266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ZA" sz="1100" dirty="0">
              <a:latin typeface="Times New Roman" panose="02020603050405020304" pitchFamily="18" charset="0"/>
              <a:cs typeface="Times New Roman" panose="02020603050405020304" pitchFamily="18" charset="0"/>
            </a:rPr>
            <a:t>MTEF</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342" cy="497333"/>
          </a:xfrm>
          <a:prstGeom prst="rect">
            <a:avLst/>
          </a:prstGeom>
          <a:noFill/>
          <a:ln w="9525">
            <a:noFill/>
            <a:miter lim="800000"/>
            <a:headEnd/>
            <a:tailEnd/>
          </a:ln>
        </p:spPr>
        <p:txBody>
          <a:bodyPr vert="horz" wrap="square" lIns="88988" tIns="44494" rIns="88988" bIns="44494" numCol="1" anchor="t" anchorCtr="0" compatLnSpc="1">
            <a:prstTxWarp prst="textNoShape">
              <a:avLst/>
            </a:prstTxWarp>
          </a:bodyPr>
          <a:lstStyle>
            <a:lvl1pPr defTabSz="890594">
              <a:defRPr sz="1200">
                <a:latin typeface="Calibri" pitchFamily="34" charset="0"/>
              </a:defRPr>
            </a:lvl1pPr>
          </a:lstStyle>
          <a:p>
            <a:pPr>
              <a:defRPr/>
            </a:pPr>
            <a:endParaRPr lang="en-ZA" dirty="0"/>
          </a:p>
        </p:txBody>
      </p:sp>
      <p:sp>
        <p:nvSpPr>
          <p:cNvPr id="3" name="Date Placeholder 2"/>
          <p:cNvSpPr>
            <a:spLocks noGrp="1"/>
          </p:cNvSpPr>
          <p:nvPr>
            <p:ph type="dt" sz="quarter" idx="1"/>
          </p:nvPr>
        </p:nvSpPr>
        <p:spPr bwMode="auto">
          <a:xfrm>
            <a:off x="3851814" y="0"/>
            <a:ext cx="2944342" cy="497333"/>
          </a:xfrm>
          <a:prstGeom prst="rect">
            <a:avLst/>
          </a:prstGeom>
          <a:noFill/>
          <a:ln w="9525">
            <a:noFill/>
            <a:miter lim="800000"/>
            <a:headEnd/>
            <a:tailEnd/>
          </a:ln>
        </p:spPr>
        <p:txBody>
          <a:bodyPr vert="horz" wrap="square" lIns="88988" tIns="44494" rIns="88988" bIns="44494" numCol="1" anchor="t" anchorCtr="0" compatLnSpc="1">
            <a:prstTxWarp prst="textNoShape">
              <a:avLst/>
            </a:prstTxWarp>
          </a:bodyPr>
          <a:lstStyle>
            <a:lvl1pPr algn="r" defTabSz="890594">
              <a:defRPr sz="1200">
                <a:latin typeface="Calibri" pitchFamily="34" charset="0"/>
              </a:defRPr>
            </a:lvl1pPr>
          </a:lstStyle>
          <a:p>
            <a:pPr>
              <a:defRPr/>
            </a:pPr>
            <a:fld id="{06BEFFA2-CC14-4FDE-A445-50A6B94DBAB3}" type="datetimeFigureOut">
              <a:rPr lang="en-ZA"/>
              <a:pPr>
                <a:defRPr/>
              </a:pPr>
              <a:t>2016/04/13</a:t>
            </a:fld>
            <a:endParaRPr lang="en-ZA" dirty="0"/>
          </a:p>
        </p:txBody>
      </p:sp>
      <p:sp>
        <p:nvSpPr>
          <p:cNvPr id="4" name="Footer Placeholder 3"/>
          <p:cNvSpPr>
            <a:spLocks noGrp="1"/>
          </p:cNvSpPr>
          <p:nvPr>
            <p:ph type="ftr" sz="quarter" idx="2"/>
          </p:nvPr>
        </p:nvSpPr>
        <p:spPr bwMode="auto">
          <a:xfrm>
            <a:off x="0" y="9427767"/>
            <a:ext cx="2944342" cy="497332"/>
          </a:xfrm>
          <a:prstGeom prst="rect">
            <a:avLst/>
          </a:prstGeom>
          <a:noFill/>
          <a:ln w="9525">
            <a:noFill/>
            <a:miter lim="800000"/>
            <a:headEnd/>
            <a:tailEnd/>
          </a:ln>
        </p:spPr>
        <p:txBody>
          <a:bodyPr vert="horz" wrap="square" lIns="88988" tIns="44494" rIns="88988" bIns="44494" numCol="1" anchor="b" anchorCtr="0" compatLnSpc="1">
            <a:prstTxWarp prst="textNoShape">
              <a:avLst/>
            </a:prstTxWarp>
          </a:bodyPr>
          <a:lstStyle>
            <a:lvl1pPr defTabSz="890594">
              <a:defRPr sz="1200">
                <a:latin typeface="Calibri" pitchFamily="34" charset="0"/>
              </a:defRPr>
            </a:lvl1pPr>
          </a:lstStyle>
          <a:p>
            <a:pPr>
              <a:defRPr/>
            </a:pPr>
            <a:endParaRPr lang="en-ZA" dirty="0"/>
          </a:p>
        </p:txBody>
      </p:sp>
      <p:sp>
        <p:nvSpPr>
          <p:cNvPr id="5" name="Slide Number Placeholder 4"/>
          <p:cNvSpPr>
            <a:spLocks noGrp="1"/>
          </p:cNvSpPr>
          <p:nvPr>
            <p:ph type="sldNum" sz="quarter" idx="3"/>
          </p:nvPr>
        </p:nvSpPr>
        <p:spPr bwMode="auto">
          <a:xfrm>
            <a:off x="3851814" y="9427767"/>
            <a:ext cx="2944342" cy="497332"/>
          </a:xfrm>
          <a:prstGeom prst="rect">
            <a:avLst/>
          </a:prstGeom>
          <a:noFill/>
          <a:ln w="9525">
            <a:noFill/>
            <a:miter lim="800000"/>
            <a:headEnd/>
            <a:tailEnd/>
          </a:ln>
        </p:spPr>
        <p:txBody>
          <a:bodyPr vert="horz" wrap="square" lIns="88988" tIns="44494" rIns="88988" bIns="44494" numCol="1" anchor="b" anchorCtr="0" compatLnSpc="1">
            <a:prstTxWarp prst="textNoShape">
              <a:avLst/>
            </a:prstTxWarp>
          </a:bodyPr>
          <a:lstStyle>
            <a:lvl1pPr algn="r" defTabSz="890594">
              <a:defRPr sz="1200">
                <a:latin typeface="Calibri" pitchFamily="34" charset="0"/>
              </a:defRPr>
            </a:lvl1pPr>
          </a:lstStyle>
          <a:p>
            <a:pPr>
              <a:defRPr/>
            </a:pPr>
            <a:fld id="{16B8D383-57A9-4777-A67E-11AD701ABB2F}" type="slidenum">
              <a:rPr lang="en-ZA"/>
              <a:pPr>
                <a:defRPr/>
              </a:pPr>
              <a:t>‹#›</a:t>
            </a:fld>
            <a:endParaRPr lang="en-ZA" dirty="0"/>
          </a:p>
        </p:txBody>
      </p:sp>
    </p:spTree>
    <p:extLst>
      <p:ext uri="{BB962C8B-B14F-4D97-AF65-F5344CB8AC3E}">
        <p14:creationId xmlns:p14="http://schemas.microsoft.com/office/powerpoint/2010/main" xmlns="" val="336288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342" cy="497333"/>
          </a:xfrm>
          <a:prstGeom prst="rect">
            <a:avLst/>
          </a:prstGeom>
          <a:noFill/>
          <a:ln w="9525">
            <a:noFill/>
            <a:miter lim="800000"/>
            <a:headEnd/>
            <a:tailEnd/>
          </a:ln>
        </p:spPr>
        <p:txBody>
          <a:bodyPr vert="horz" wrap="square" lIns="88988" tIns="44494" rIns="88988" bIns="44494" numCol="1" anchor="t" anchorCtr="0" compatLnSpc="1">
            <a:prstTxWarp prst="textNoShape">
              <a:avLst/>
            </a:prstTxWarp>
          </a:bodyPr>
          <a:lstStyle>
            <a:lvl1pPr defTabSz="890594">
              <a:defRPr sz="1200">
                <a:latin typeface="Calibri" pitchFamily="34" charset="0"/>
              </a:defRPr>
            </a:lvl1pPr>
          </a:lstStyle>
          <a:p>
            <a:pPr>
              <a:defRPr/>
            </a:pPr>
            <a:endParaRPr lang="en-ZA" dirty="0"/>
          </a:p>
        </p:txBody>
      </p:sp>
      <p:sp>
        <p:nvSpPr>
          <p:cNvPr id="3" name="Date Placeholder 2"/>
          <p:cNvSpPr>
            <a:spLocks noGrp="1"/>
          </p:cNvSpPr>
          <p:nvPr>
            <p:ph type="dt" idx="1"/>
          </p:nvPr>
        </p:nvSpPr>
        <p:spPr bwMode="auto">
          <a:xfrm>
            <a:off x="3851814" y="0"/>
            <a:ext cx="2944342" cy="497333"/>
          </a:xfrm>
          <a:prstGeom prst="rect">
            <a:avLst/>
          </a:prstGeom>
          <a:noFill/>
          <a:ln w="9525">
            <a:noFill/>
            <a:miter lim="800000"/>
            <a:headEnd/>
            <a:tailEnd/>
          </a:ln>
        </p:spPr>
        <p:txBody>
          <a:bodyPr vert="horz" wrap="square" lIns="88988" tIns="44494" rIns="88988" bIns="44494" numCol="1" anchor="t" anchorCtr="0" compatLnSpc="1">
            <a:prstTxWarp prst="textNoShape">
              <a:avLst/>
            </a:prstTxWarp>
          </a:bodyPr>
          <a:lstStyle>
            <a:lvl1pPr algn="r" defTabSz="890594">
              <a:defRPr sz="1200">
                <a:latin typeface="Calibri" pitchFamily="34" charset="0"/>
              </a:defRPr>
            </a:lvl1pPr>
          </a:lstStyle>
          <a:p>
            <a:pPr>
              <a:defRPr/>
            </a:pPr>
            <a:fld id="{84B5B533-3D88-4860-9C61-8F3E6D3ABFC6}" type="datetimeFigureOut">
              <a:rPr lang="en-ZA"/>
              <a:pPr>
                <a:defRPr/>
              </a:pPr>
              <a:t>2016/04/13</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85213" tIns="42606" rIns="85213" bIns="42606" rtlCol="0" anchor="ctr"/>
          <a:lstStyle/>
          <a:p>
            <a:pPr lvl="0"/>
            <a:endParaRPr lang="en-ZA" noProof="0" dirty="0"/>
          </a:p>
        </p:txBody>
      </p:sp>
      <p:sp>
        <p:nvSpPr>
          <p:cNvPr id="5" name="Notes Placeholder 4"/>
          <p:cNvSpPr>
            <a:spLocks noGrp="1"/>
          </p:cNvSpPr>
          <p:nvPr>
            <p:ph type="body" sz="quarter" idx="3"/>
          </p:nvPr>
        </p:nvSpPr>
        <p:spPr bwMode="auto">
          <a:xfrm>
            <a:off x="679464" y="4716194"/>
            <a:ext cx="5438748" cy="4466755"/>
          </a:xfrm>
          <a:prstGeom prst="rect">
            <a:avLst/>
          </a:prstGeom>
          <a:noFill/>
          <a:ln w="9525">
            <a:noFill/>
            <a:miter lim="800000"/>
            <a:headEnd/>
            <a:tailEnd/>
          </a:ln>
        </p:spPr>
        <p:txBody>
          <a:bodyPr vert="horz" wrap="square" lIns="88988" tIns="44494" rIns="88988" bIns="4449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bwMode="auto">
          <a:xfrm>
            <a:off x="0" y="9427767"/>
            <a:ext cx="2944342" cy="497332"/>
          </a:xfrm>
          <a:prstGeom prst="rect">
            <a:avLst/>
          </a:prstGeom>
          <a:noFill/>
          <a:ln w="9525">
            <a:noFill/>
            <a:miter lim="800000"/>
            <a:headEnd/>
            <a:tailEnd/>
          </a:ln>
        </p:spPr>
        <p:txBody>
          <a:bodyPr vert="horz" wrap="square" lIns="88988" tIns="44494" rIns="88988" bIns="44494" numCol="1" anchor="b" anchorCtr="0" compatLnSpc="1">
            <a:prstTxWarp prst="textNoShape">
              <a:avLst/>
            </a:prstTxWarp>
          </a:bodyPr>
          <a:lstStyle>
            <a:lvl1pPr defTabSz="890594">
              <a:defRPr sz="1200">
                <a:latin typeface="Calibri" pitchFamily="34" charset="0"/>
              </a:defRPr>
            </a:lvl1pPr>
          </a:lstStyle>
          <a:p>
            <a:pPr>
              <a:defRPr/>
            </a:pPr>
            <a:endParaRPr lang="en-ZA" dirty="0"/>
          </a:p>
        </p:txBody>
      </p:sp>
      <p:sp>
        <p:nvSpPr>
          <p:cNvPr id="7" name="Slide Number Placeholder 6"/>
          <p:cNvSpPr>
            <a:spLocks noGrp="1"/>
          </p:cNvSpPr>
          <p:nvPr>
            <p:ph type="sldNum" sz="quarter" idx="5"/>
          </p:nvPr>
        </p:nvSpPr>
        <p:spPr bwMode="auto">
          <a:xfrm>
            <a:off x="3851814" y="9427767"/>
            <a:ext cx="2944342" cy="497332"/>
          </a:xfrm>
          <a:prstGeom prst="rect">
            <a:avLst/>
          </a:prstGeom>
          <a:noFill/>
          <a:ln w="9525">
            <a:noFill/>
            <a:miter lim="800000"/>
            <a:headEnd/>
            <a:tailEnd/>
          </a:ln>
        </p:spPr>
        <p:txBody>
          <a:bodyPr vert="horz" wrap="square" lIns="88988" tIns="44494" rIns="88988" bIns="44494" numCol="1" anchor="b" anchorCtr="0" compatLnSpc="1">
            <a:prstTxWarp prst="textNoShape">
              <a:avLst/>
            </a:prstTxWarp>
          </a:bodyPr>
          <a:lstStyle>
            <a:lvl1pPr algn="r" defTabSz="890594">
              <a:defRPr sz="1200">
                <a:latin typeface="Calibri" pitchFamily="34" charset="0"/>
              </a:defRPr>
            </a:lvl1pPr>
          </a:lstStyle>
          <a:p>
            <a:pPr>
              <a:defRPr/>
            </a:pPr>
            <a:fld id="{2E72BF19-97AF-455C-BABB-E3608C95AFAC}" type="slidenum">
              <a:rPr lang="en-ZA"/>
              <a:pPr>
                <a:defRPr/>
              </a:pPr>
              <a:t>‹#›</a:t>
            </a:fld>
            <a:endParaRPr lang="en-ZA" dirty="0"/>
          </a:p>
        </p:txBody>
      </p:sp>
    </p:spTree>
    <p:extLst>
      <p:ext uri="{BB962C8B-B14F-4D97-AF65-F5344CB8AC3E}">
        <p14:creationId xmlns:p14="http://schemas.microsoft.com/office/powerpoint/2010/main" xmlns="" val="3510923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noFill/>
          <a:ln/>
        </p:spPr>
        <p:txBody>
          <a:bodyPr/>
          <a:lstStyle/>
          <a:p>
            <a:endParaRPr lang="en-GB" dirty="0" smtClean="0"/>
          </a:p>
        </p:txBody>
      </p:sp>
      <p:sp>
        <p:nvSpPr>
          <p:cNvPr id="9219" name="Slide Number Placeholder 3"/>
          <p:cNvSpPr>
            <a:spLocks noGrp="1"/>
          </p:cNvSpPr>
          <p:nvPr>
            <p:ph type="sldNum" sz="quarter" idx="5"/>
          </p:nvPr>
        </p:nvSpPr>
        <p:spPr>
          <a:noFill/>
        </p:spPr>
        <p:txBody>
          <a:bodyPr/>
          <a:lstStyle/>
          <a:p>
            <a:fld id="{EAA527B6-3C9F-4946-935C-7864660A66DE}" type="slidenum">
              <a:rPr lang="en-ZA" smtClean="0"/>
              <a:pPr/>
              <a:t>1</a:t>
            </a:fld>
            <a:endParaRPr lang="en-ZA" dirty="0" smtClean="0"/>
          </a:p>
        </p:txBody>
      </p:sp>
    </p:spTree>
    <p:extLst>
      <p:ext uri="{BB962C8B-B14F-4D97-AF65-F5344CB8AC3E}">
        <p14:creationId xmlns:p14="http://schemas.microsoft.com/office/powerpoint/2010/main" xmlns="" val="2335815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2E72BF19-97AF-455C-BABB-E3608C95AFAC}" type="slidenum">
              <a:rPr lang="en-ZA" smtClean="0"/>
              <a:pPr>
                <a:defRPr/>
              </a:pPr>
              <a:t>2</a:t>
            </a:fld>
            <a:endParaRPr lang="en-ZA" dirty="0"/>
          </a:p>
        </p:txBody>
      </p:sp>
    </p:spTree>
    <p:extLst>
      <p:ext uri="{BB962C8B-B14F-4D97-AF65-F5344CB8AC3E}">
        <p14:creationId xmlns:p14="http://schemas.microsoft.com/office/powerpoint/2010/main" xmlns="" val="189879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2E72BF19-97AF-455C-BABB-E3608C95AFAC}" type="slidenum">
              <a:rPr lang="en-ZA" smtClean="0"/>
              <a:pPr>
                <a:defRPr/>
              </a:pPr>
              <a:t>16</a:t>
            </a:fld>
            <a:endParaRPr lang="en-ZA" dirty="0"/>
          </a:p>
        </p:txBody>
      </p:sp>
    </p:spTree>
    <p:extLst>
      <p:ext uri="{BB962C8B-B14F-4D97-AF65-F5344CB8AC3E}">
        <p14:creationId xmlns:p14="http://schemas.microsoft.com/office/powerpoint/2010/main" xmlns="" val="422093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ZA" sz="2000" dirty="0" smtClean="0"/>
              <a:t>Requires strategic oversight support from National Government to avoid disruptions to service delivery plans</a:t>
            </a:r>
          </a:p>
          <a:p>
            <a:r>
              <a:rPr lang="en-ZA" sz="2000" dirty="0" smtClean="0"/>
              <a:t> </a:t>
            </a:r>
          </a:p>
          <a:p>
            <a:endParaRPr lang="en-ZA" dirty="0"/>
          </a:p>
        </p:txBody>
      </p:sp>
      <p:sp>
        <p:nvSpPr>
          <p:cNvPr id="4" name="Slide Number Placeholder 3"/>
          <p:cNvSpPr>
            <a:spLocks noGrp="1"/>
          </p:cNvSpPr>
          <p:nvPr>
            <p:ph type="sldNum" sz="quarter" idx="10"/>
          </p:nvPr>
        </p:nvSpPr>
        <p:spPr/>
        <p:txBody>
          <a:bodyPr/>
          <a:lstStyle/>
          <a:p>
            <a:pPr>
              <a:defRPr/>
            </a:pPr>
            <a:fld id="{2E72BF19-97AF-455C-BABB-E3608C95AFAC}" type="slidenum">
              <a:rPr lang="en-ZA" smtClean="0"/>
              <a:pPr>
                <a:defRPr/>
              </a:pPr>
              <a:t>17</a:t>
            </a:fld>
            <a:endParaRPr lang="en-ZA" dirty="0"/>
          </a:p>
        </p:txBody>
      </p:sp>
    </p:spTree>
    <p:extLst>
      <p:ext uri="{BB962C8B-B14F-4D97-AF65-F5344CB8AC3E}">
        <p14:creationId xmlns:p14="http://schemas.microsoft.com/office/powerpoint/2010/main" xmlns="" val="3292461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2E72BF19-97AF-455C-BABB-E3608C95AFAC}" type="slidenum">
              <a:rPr lang="en-ZA" smtClean="0"/>
              <a:pPr>
                <a:defRPr/>
              </a:pPr>
              <a:t>25</a:t>
            </a:fld>
            <a:endParaRPr lang="en-ZA" dirty="0"/>
          </a:p>
        </p:txBody>
      </p:sp>
    </p:spTree>
    <p:extLst>
      <p:ext uri="{BB962C8B-B14F-4D97-AF65-F5344CB8AC3E}">
        <p14:creationId xmlns:p14="http://schemas.microsoft.com/office/powerpoint/2010/main" xmlns="" val="33107375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10"/>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cxnSp>
        <p:nvCxnSpPr>
          <p:cNvPr id="6" name="Straight Connector 13"/>
          <p:cNvCxnSpPr/>
          <p:nvPr userDrawn="1"/>
        </p:nvCxnSpPr>
        <p:spPr>
          <a:xfrm>
            <a:off x="323850" y="4653136"/>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636912"/>
            <a:ext cx="7772400" cy="1758057"/>
          </a:xfrm>
        </p:spPr>
        <p:txBody>
          <a:bodyPr/>
          <a:lstStyle>
            <a:lvl1pPr>
              <a:defRPr b="0" cap="small" baseline="0">
                <a:solidFill>
                  <a:srgbClr val="366C5B"/>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ZA" dirty="0"/>
          </a:p>
        </p:txBody>
      </p:sp>
      <p:sp>
        <p:nvSpPr>
          <p:cNvPr id="3" name="Subtitle 2"/>
          <p:cNvSpPr>
            <a:spLocks noGrp="1"/>
          </p:cNvSpPr>
          <p:nvPr>
            <p:ph type="subTitle" idx="1"/>
          </p:nvPr>
        </p:nvSpPr>
        <p:spPr>
          <a:xfrm>
            <a:off x="1371600" y="5060776"/>
            <a:ext cx="6400800" cy="1104528"/>
          </a:xfrm>
        </p:spPr>
        <p:txBody>
          <a:bodyPr/>
          <a:lstStyle>
            <a:lvl1pPr marL="0" indent="0" algn="ctr">
              <a:buNone/>
              <a:defRPr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ZA" dirty="0"/>
          </a:p>
        </p:txBody>
      </p:sp>
      <p:sp>
        <p:nvSpPr>
          <p:cNvPr id="7" name="Date Placeholder 3"/>
          <p:cNvSpPr>
            <a:spLocks noGrp="1"/>
          </p:cNvSpPr>
          <p:nvPr>
            <p:ph type="dt" sz="half" idx="10"/>
          </p:nvPr>
        </p:nvSpPr>
        <p:spPr>
          <a:xfrm>
            <a:off x="457200" y="6232525"/>
            <a:ext cx="2133600" cy="365125"/>
          </a:xfrm>
        </p:spPr>
        <p:txBody>
          <a:bodyPr/>
          <a:lstStyle>
            <a:lvl1pPr>
              <a:defRPr>
                <a:latin typeface="Times New Roman" pitchFamily="18" charset="0"/>
                <a:cs typeface="Times New Roman" pitchFamily="18" charset="0"/>
              </a:defRPr>
            </a:lvl1pPr>
          </a:lstStyle>
          <a:p>
            <a:pPr>
              <a:defRPr/>
            </a:pPr>
            <a:endParaRPr lang="en-ZA" dirty="0"/>
          </a:p>
        </p:txBody>
      </p:sp>
      <p:sp>
        <p:nvSpPr>
          <p:cNvPr id="8" name="Footer Placeholder 4"/>
          <p:cNvSpPr>
            <a:spLocks noGrp="1"/>
          </p:cNvSpPr>
          <p:nvPr>
            <p:ph type="ftr" sz="quarter" idx="11"/>
          </p:nvPr>
        </p:nvSpPr>
        <p:spPr>
          <a:xfrm>
            <a:off x="3124200" y="6237288"/>
            <a:ext cx="2895600" cy="365125"/>
          </a:xfrm>
        </p:spPr>
        <p:txBody>
          <a:bodyPr/>
          <a:lstStyle>
            <a:lvl1pPr>
              <a:defRPr i="1">
                <a:solidFill>
                  <a:srgbClr val="3B7150"/>
                </a:solidFill>
                <a:effectLst>
                  <a:outerShdw blurRad="38100" dist="38100" dir="2700000" algn="tl">
                    <a:srgbClr val="C0C0C0"/>
                  </a:outerShdw>
                </a:effectLst>
              </a:defRPr>
            </a:lvl1pPr>
          </a:lstStyle>
          <a:p>
            <a:pPr>
              <a:defRPr/>
            </a:pPr>
            <a:r>
              <a:rPr lang="en-ZA" smtClean="0"/>
              <a:t>Select Committee on Appropriations- 12 April 2016</a:t>
            </a:r>
            <a:endParaRPr lang="en-ZA" dirty="0"/>
          </a:p>
        </p:txBody>
      </p:sp>
      <p:sp>
        <p:nvSpPr>
          <p:cNvPr id="9" name="Slide Number Placeholder 5"/>
          <p:cNvSpPr>
            <a:spLocks noGrp="1"/>
          </p:cNvSpPr>
          <p:nvPr>
            <p:ph type="sldNum" sz="quarter" idx="12"/>
          </p:nvPr>
        </p:nvSpPr>
        <p:spPr>
          <a:xfrm>
            <a:off x="6553200" y="6237288"/>
            <a:ext cx="2133600" cy="365125"/>
          </a:xfrm>
        </p:spPr>
        <p:txBody>
          <a:bodyPr/>
          <a:lstStyle>
            <a:lvl1pPr>
              <a:defRPr>
                <a:solidFill>
                  <a:srgbClr val="3B7150"/>
                </a:solidFill>
                <a:latin typeface="Times New Roman" pitchFamily="18" charset="0"/>
                <a:cs typeface="Times New Roman" pitchFamily="18" charset="0"/>
              </a:defRPr>
            </a:lvl1pPr>
          </a:lstStyle>
          <a:p>
            <a:pPr>
              <a:defRPr/>
            </a:pPr>
            <a:fld id="{F5038123-8B37-436F-8CA4-4033D15F1413}" type="slidenum">
              <a:rPr lang="en-ZA"/>
              <a:pPr>
                <a:defRPr/>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rina\Pictures\logo.png"/>
          <p:cNvPicPr>
            <a:picLocks noChangeAspect="1" noChangeArrowheads="1"/>
          </p:cNvPicPr>
          <p:nvPr userDrawn="1"/>
        </p:nvPicPr>
        <p:blipFill>
          <a:blip r:embed="rId2" cstate="print"/>
          <a:srcRect/>
          <a:stretch>
            <a:fillRect/>
          </a:stretch>
        </p:blipFill>
        <p:spPr bwMode="auto">
          <a:xfrm>
            <a:off x="155575" y="5732463"/>
            <a:ext cx="1031875" cy="936625"/>
          </a:xfrm>
          <a:prstGeom prst="rect">
            <a:avLst/>
          </a:prstGeom>
          <a:noFill/>
          <a:ln w="9525">
            <a:noFill/>
            <a:miter lim="800000"/>
            <a:headEnd/>
            <a:tailEnd/>
          </a:ln>
        </p:spPr>
      </p:pic>
      <p:sp>
        <p:nvSpPr>
          <p:cNvPr id="5"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cxnSp>
        <p:nvCxnSpPr>
          <p:cNvPr id="6" name="Straight Connector 7"/>
          <p:cNvCxnSpPr/>
          <p:nvPr userDrawn="1"/>
        </p:nvCxnSpPr>
        <p:spPr>
          <a:xfrm>
            <a:off x="323850" y="148431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r">
              <a:defRPr cap="small" baseline="0">
                <a:solidFill>
                  <a:srgbClr val="3B7150"/>
                </a:solidFill>
                <a:effectLst>
                  <a:outerShdw blurRad="38100" dist="38100" dir="2700000" algn="tl">
                    <a:srgbClr val="000000">
                      <a:alpha val="43137"/>
                    </a:srgbClr>
                  </a:outerShdw>
                </a:effectLs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7" name="Slide Number Placeholder 5"/>
          <p:cNvSpPr>
            <a:spLocks noGrp="1"/>
          </p:cNvSpPr>
          <p:nvPr>
            <p:ph type="sldNum" sz="quarter" idx="10"/>
          </p:nvPr>
        </p:nvSpPr>
        <p:spPr>
          <a:xfrm>
            <a:off x="6553200" y="6237288"/>
            <a:ext cx="2133600" cy="365125"/>
          </a:xfrm>
        </p:spPr>
        <p:txBody>
          <a:bodyPr/>
          <a:lstStyle>
            <a:lvl1pPr>
              <a:defRPr>
                <a:solidFill>
                  <a:srgbClr val="3B7150"/>
                </a:solidFill>
              </a:defRPr>
            </a:lvl1pPr>
          </a:lstStyle>
          <a:p>
            <a:pPr>
              <a:defRPr/>
            </a:pPr>
            <a:fld id="{F1102E04-C8CA-4535-B9A8-E00E6E7F4501}" type="slidenum">
              <a:rPr lang="en-ZA"/>
              <a:pPr>
                <a:defRPr/>
              </a:pPr>
              <a:t>‹#›</a:t>
            </a:fld>
            <a:endParaRPr lang="en-ZA" dirty="0"/>
          </a:p>
        </p:txBody>
      </p:sp>
      <p:sp>
        <p:nvSpPr>
          <p:cNvPr id="9" name="Footer Placeholder 4"/>
          <p:cNvSpPr>
            <a:spLocks noGrp="1"/>
          </p:cNvSpPr>
          <p:nvPr>
            <p:ph type="ftr" sz="quarter" idx="11"/>
          </p:nvPr>
        </p:nvSpPr>
        <p:spPr>
          <a:xfrm>
            <a:off x="3124200" y="6237288"/>
            <a:ext cx="2895600" cy="365125"/>
          </a:xfrm>
        </p:spPr>
        <p:txBody>
          <a:bodyPr/>
          <a:lstStyle>
            <a:lvl1pPr>
              <a:defRPr i="1">
                <a:solidFill>
                  <a:srgbClr val="3B7150"/>
                </a:solidFill>
                <a:effectLst>
                  <a:outerShdw blurRad="38100" dist="38100" dir="2700000" algn="tl">
                    <a:srgbClr val="C0C0C0"/>
                  </a:outerShdw>
                </a:effectLst>
              </a:defRPr>
            </a:lvl1pPr>
          </a:lstStyle>
          <a:p>
            <a:pPr>
              <a:defRPr/>
            </a:pPr>
            <a:r>
              <a:rPr lang="en-ZA" smtClean="0"/>
              <a:t>Select Committee on Appropriations- 12 April 2016</a:t>
            </a:r>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8" name="Footer Placeholder 4"/>
          <p:cNvSpPr>
            <a:spLocks noGrp="1"/>
          </p:cNvSpPr>
          <p:nvPr>
            <p:ph type="ftr" sz="quarter" idx="11"/>
          </p:nvPr>
        </p:nvSpPr>
        <p:spPr>
          <a:xfrm>
            <a:off x="3124200" y="6237288"/>
            <a:ext cx="2895600" cy="365125"/>
          </a:xfrm>
        </p:spPr>
        <p:txBody>
          <a:bodyPr/>
          <a:lstStyle>
            <a:lvl1pPr>
              <a:defRPr i="1">
                <a:solidFill>
                  <a:srgbClr val="3B7150"/>
                </a:solidFill>
                <a:effectLst>
                  <a:outerShdw blurRad="38100" dist="38100" dir="2700000" algn="tl">
                    <a:srgbClr val="C0C0C0"/>
                  </a:outerShdw>
                </a:effectLst>
              </a:defRPr>
            </a:lvl1pPr>
          </a:lstStyle>
          <a:p>
            <a:pPr>
              <a:defRPr/>
            </a:pPr>
            <a:r>
              <a:rPr lang="en-ZA" smtClean="0"/>
              <a:t>Select Committee on Appropriations- 12 April 2016</a:t>
            </a:r>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Times New Roman" pitchFamily="18" charset="0"/>
                <a:cs typeface="Times New Roman" pitchFamily="18" charset="0"/>
              </a:defRPr>
            </a:lvl1pPr>
          </a:lstStyle>
          <a:p>
            <a:pPr>
              <a:defRPr/>
            </a:pPr>
            <a:r>
              <a:rPr lang="en-ZA" smtClean="0"/>
              <a:t>Select Committee on Appropriations- 12 April 2016</a:t>
            </a: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fld id="{5F84B9C5-5F88-47F1-8C4A-E6B15934C5D1}" type="slidenum">
              <a:rPr lang="en-ZA"/>
              <a:pPr>
                <a:defRPr/>
              </a:pPr>
              <a:t>‹#›</a:t>
            </a:fld>
            <a:endParaRPr lang="en-ZA" dirty="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hf hdr="0" dt="0"/>
  <p:txStyles>
    <p:titleStyle>
      <a:lvl1pPr algn="ctr" rtl="0" eaLnBrk="0" fontAlgn="base" hangingPunct="0">
        <a:spcBef>
          <a:spcPct val="0"/>
        </a:spcBef>
        <a:spcAft>
          <a:spcPct val="0"/>
        </a:spcAft>
        <a:defRPr sz="4400" kern="1200" cap="small">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1"/>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ffc.co.za/"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564904"/>
            <a:ext cx="8280400" cy="1757362"/>
          </a:xfrm>
        </p:spPr>
        <p:txBody>
          <a:bodyPr wrap="square" numCol="1" anchorCtr="0" compatLnSpc="1">
            <a:prstTxWarp prst="textNoShape">
              <a:avLst/>
            </a:prstTxWarp>
            <a:noAutofit/>
          </a:bodyPr>
          <a:lstStyle/>
          <a:p>
            <a:r>
              <a:rPr lang="en-ZA" sz="3600" dirty="0" smtClean="0"/>
              <a:t>Briefing to the Select Committee on Appropriations on the 2016 Division of Revenue Bill</a:t>
            </a:r>
            <a:endParaRPr lang="en-ZA" sz="3600" dirty="0"/>
          </a:p>
        </p:txBody>
      </p:sp>
      <p:sp>
        <p:nvSpPr>
          <p:cNvPr id="8194" name="Subtitle 2"/>
          <p:cNvSpPr>
            <a:spLocks noGrp="1"/>
          </p:cNvSpPr>
          <p:nvPr>
            <p:ph type="subTitle" idx="1"/>
          </p:nvPr>
        </p:nvSpPr>
        <p:spPr>
          <a:xfrm>
            <a:off x="1371600" y="6092825"/>
            <a:ext cx="6400800" cy="504825"/>
          </a:xfrm>
        </p:spPr>
        <p:txBody>
          <a:bodyPr/>
          <a:lstStyle/>
          <a:p>
            <a:pPr eaLnBrk="1" hangingPunct="1">
              <a:defRPr/>
            </a:pPr>
            <a:r>
              <a:rPr lang="en-ZA" sz="1800" i="1" cap="none" dirty="0" smtClean="0">
                <a:solidFill>
                  <a:srgbClr val="366C5B"/>
                </a:solidFill>
                <a:effectLst>
                  <a:outerShdw blurRad="38100" dist="38100" dir="2700000" algn="tl">
                    <a:srgbClr val="C0C0C0"/>
                  </a:outerShdw>
                </a:effectLst>
              </a:rPr>
              <a:t>For an Equitable Sharing of National Revenue</a:t>
            </a:r>
          </a:p>
        </p:txBody>
      </p:sp>
      <p:sp>
        <p:nvSpPr>
          <p:cNvPr id="8195" name="Subtitle 2"/>
          <p:cNvSpPr txBox="1">
            <a:spLocks/>
          </p:cNvSpPr>
          <p:nvPr/>
        </p:nvSpPr>
        <p:spPr bwMode="auto">
          <a:xfrm>
            <a:off x="1524000" y="5084763"/>
            <a:ext cx="6400800" cy="647700"/>
          </a:xfrm>
          <a:prstGeom prst="rect">
            <a:avLst/>
          </a:prstGeom>
          <a:noFill/>
          <a:ln w="9525">
            <a:noFill/>
            <a:miter lim="800000"/>
            <a:headEnd/>
            <a:tailEnd/>
          </a:ln>
        </p:spPr>
        <p:txBody>
          <a:bodyPr/>
          <a:lstStyle/>
          <a:p>
            <a:pPr algn="ctr">
              <a:spcBef>
                <a:spcPct val="20000"/>
              </a:spcBef>
              <a:buFont typeface="Arial" charset="0"/>
              <a:buNone/>
            </a:pPr>
            <a:r>
              <a:rPr lang="en-ZA" sz="2400" dirty="0" smtClean="0">
                <a:latin typeface="Times New Roman" pitchFamily="18" charset="0"/>
                <a:cs typeface="Times New Roman" pitchFamily="18" charset="0"/>
              </a:rPr>
              <a:t>12 April 2016</a:t>
            </a:r>
            <a:endParaRPr lang="en-ZA"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Transitional Measures for Municipal Elections (3)</a:t>
            </a:r>
            <a:endParaRPr lang="en-ZA" dirty="0"/>
          </a:p>
        </p:txBody>
      </p:sp>
      <p:sp>
        <p:nvSpPr>
          <p:cNvPr id="3" name="Content Placeholder 2"/>
          <p:cNvSpPr>
            <a:spLocks noGrp="1"/>
          </p:cNvSpPr>
          <p:nvPr>
            <p:ph idx="1"/>
          </p:nvPr>
        </p:nvSpPr>
        <p:spPr/>
        <p:txBody>
          <a:bodyPr/>
          <a:lstStyle/>
          <a:p>
            <a:r>
              <a:rPr lang="en-ZA" dirty="0" smtClean="0"/>
              <a:t>The </a:t>
            </a:r>
            <a:r>
              <a:rPr lang="en-ZA" dirty="0"/>
              <a:t>Commission supports this measure as it is prudent and shows good forward </a:t>
            </a:r>
            <a:r>
              <a:rPr lang="en-ZA" dirty="0" smtClean="0"/>
              <a:t>planning</a:t>
            </a:r>
          </a:p>
          <a:p>
            <a:pPr lvl="1"/>
            <a:r>
              <a:rPr lang="en-ZA" dirty="0" smtClean="0"/>
              <a:t>The </a:t>
            </a:r>
            <a:r>
              <a:rPr lang="en-ZA" dirty="0"/>
              <a:t>Commission </a:t>
            </a:r>
            <a:r>
              <a:rPr lang="en-ZA" dirty="0" smtClean="0"/>
              <a:t>recommended </a:t>
            </a:r>
            <a:r>
              <a:rPr lang="en-ZA" dirty="0"/>
              <a:t>a conditional grant be designed in order to support the affected municipalities with the restructuring </a:t>
            </a:r>
            <a:r>
              <a:rPr lang="en-ZA" dirty="0" smtClean="0"/>
              <a:t>process</a:t>
            </a:r>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10</a:t>
            </a:fld>
            <a:endParaRPr lang="en-ZA" dirty="0"/>
          </a:p>
        </p:txBody>
      </p:sp>
    </p:spTree>
    <p:extLst>
      <p:ext uri="{BB962C8B-B14F-4D97-AF65-F5344CB8AC3E}">
        <p14:creationId xmlns:p14="http://schemas.microsoft.com/office/powerpoint/2010/main" xmlns="" val="3219306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3600" dirty="0" smtClean="0"/>
              <a:t>Clarifying Provisions for </a:t>
            </a:r>
            <a:r>
              <a:rPr lang="en-ZA" sz="3600" dirty="0" err="1" smtClean="0"/>
              <a:t>Witholding</a:t>
            </a:r>
            <a:r>
              <a:rPr lang="en-ZA" sz="3600" dirty="0" smtClean="0"/>
              <a:t> and Stopping of Funds (4)</a:t>
            </a:r>
            <a:endParaRPr lang="en-ZA" sz="3600" dirty="0"/>
          </a:p>
        </p:txBody>
      </p:sp>
      <p:sp>
        <p:nvSpPr>
          <p:cNvPr id="3" name="Content Placeholder 2"/>
          <p:cNvSpPr>
            <a:spLocks noGrp="1"/>
          </p:cNvSpPr>
          <p:nvPr>
            <p:ph idx="1"/>
          </p:nvPr>
        </p:nvSpPr>
        <p:spPr/>
        <p:txBody>
          <a:bodyPr/>
          <a:lstStyle/>
          <a:p>
            <a:pPr algn="just"/>
            <a:r>
              <a:rPr lang="en-ZA" sz="2800" dirty="0" smtClean="0"/>
              <a:t>On </a:t>
            </a:r>
            <a:r>
              <a:rPr lang="en-ZA" sz="2800" dirty="0"/>
              <a:t>withholding of funds, a new clause 19 clarifying provisions for withholding and stopping of allocations has been </a:t>
            </a:r>
            <a:r>
              <a:rPr lang="en-ZA" sz="2800" dirty="0" smtClean="0"/>
              <a:t>inserted</a:t>
            </a:r>
          </a:p>
          <a:p>
            <a:pPr lvl="1"/>
            <a:r>
              <a:rPr lang="en-ZA" sz="2400" dirty="0" smtClean="0"/>
              <a:t>T</a:t>
            </a:r>
            <a:r>
              <a:rPr lang="en-US" sz="2400" dirty="0"/>
              <a:t>he Commission would like to reiterate its previous </a:t>
            </a:r>
            <a:r>
              <a:rPr lang="en-US" sz="2400" dirty="0" smtClean="0"/>
              <a:t>recommendations that: </a:t>
            </a:r>
          </a:p>
          <a:p>
            <a:pPr lvl="2" algn="just"/>
            <a:r>
              <a:rPr lang="en-US" sz="1800" dirty="0" smtClean="0"/>
              <a:t>Proper </a:t>
            </a:r>
            <a:r>
              <a:rPr lang="en-US" sz="1800" dirty="0"/>
              <a:t>diagnostics of the root cause of non-payment be done and if it is due to bad management, appropriate consequences should be rendered; </a:t>
            </a:r>
            <a:endParaRPr lang="en-US" sz="1800" dirty="0" smtClean="0"/>
          </a:p>
          <a:p>
            <a:pPr lvl="2" algn="just"/>
            <a:r>
              <a:rPr lang="en-US" sz="1800" dirty="0" smtClean="0"/>
              <a:t>Stricter </a:t>
            </a:r>
            <a:r>
              <a:rPr lang="en-US" sz="1800" dirty="0"/>
              <a:t>measures should be imposed on individuals within municipalities that are responsible for continuously flouting MFMA rules; </a:t>
            </a:r>
            <a:endParaRPr lang="en-US" sz="1800" dirty="0" smtClean="0"/>
          </a:p>
          <a:p>
            <a:pPr lvl="2" algn="just"/>
            <a:r>
              <a:rPr lang="en-US" sz="1800" dirty="0" smtClean="0"/>
              <a:t>The </a:t>
            </a:r>
            <a:r>
              <a:rPr lang="en-US" sz="1800" dirty="0"/>
              <a:t>electricity and water undertakings must be ring fenced; and </a:t>
            </a:r>
            <a:endParaRPr lang="en-US" sz="1800" dirty="0" smtClean="0"/>
          </a:p>
          <a:p>
            <a:pPr lvl="2" algn="just"/>
            <a:r>
              <a:rPr lang="en-US" sz="1800" dirty="0" smtClean="0"/>
              <a:t>IGFR </a:t>
            </a:r>
            <a:r>
              <a:rPr lang="en-US" sz="1800" dirty="0"/>
              <a:t>forums dedicate sufficient time to find lasting solutions to the debt problems within the Local government sector. </a:t>
            </a:r>
            <a:endParaRPr lang="en-ZA" sz="1800" dirty="0"/>
          </a:p>
          <a:p>
            <a:endParaRPr lang="en-ZA" dirty="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11</a:t>
            </a:fld>
            <a:endParaRPr lang="en-ZA" dirty="0"/>
          </a:p>
        </p:txBody>
      </p:sp>
    </p:spTree>
    <p:extLst>
      <p:ext uri="{BB962C8B-B14F-4D97-AF65-F5344CB8AC3E}">
        <p14:creationId xmlns:p14="http://schemas.microsoft.com/office/powerpoint/2010/main" xmlns="" val="529540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p:nvPr/>
        </p:nvSpPr>
        <p:spPr>
          <a:xfrm>
            <a:off x="3124200" y="6186867"/>
            <a:ext cx="2895600" cy="465967"/>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200" i="1">
                <a:solidFill>
                  <a:srgbClr val="3B7150"/>
                </a:solidFill>
                <a:effectLst>
                  <a:outerShdw blurRad="38100" dist="38100" dir="2700000" rotWithShape="0">
                    <a:srgbClr val="C0C0C0"/>
                  </a:outerShdw>
                </a:effectLst>
                <a:latin typeface="Times New Roman"/>
                <a:ea typeface="Times New Roman"/>
                <a:cs typeface="Times New Roman"/>
                <a:sym typeface="Times New Roman"/>
              </a:defRPr>
            </a:lvl1pPr>
          </a:lstStyle>
          <a:p>
            <a:r>
              <a:t>Standing and Select Committee on Appropriations- 1 March 2016</a:t>
            </a:r>
          </a:p>
        </p:txBody>
      </p:sp>
      <p:sp>
        <p:nvSpPr>
          <p:cNvPr id="85" name="Shape 85"/>
          <p:cNvSpPr>
            <a:spLocks noGrp="1"/>
          </p:cNvSpPr>
          <p:nvPr>
            <p:ph type="title"/>
          </p:nvPr>
        </p:nvSpPr>
        <p:spPr>
          <a:prstGeom prst="rect">
            <a:avLst/>
          </a:prstGeom>
        </p:spPr>
        <p:txBody>
          <a:bodyPr>
            <a:normAutofit fontScale="90000"/>
          </a:bodyPr>
          <a:lstStyle>
            <a:lvl1pPr>
              <a:defRPr sz="3600"/>
            </a:lvl1pPr>
          </a:lstStyle>
          <a:p>
            <a:r>
              <a:rPr lang="en-ZA" dirty="0" smtClean="0"/>
              <a:t>Gazetting Human Settlement Allocations</a:t>
            </a:r>
            <a:r>
              <a:rPr dirty="0" smtClean="0"/>
              <a:t> (</a:t>
            </a:r>
            <a:r>
              <a:rPr lang="en-ZA" dirty="0" smtClean="0"/>
              <a:t>5</a:t>
            </a:r>
            <a:r>
              <a:rPr dirty="0" smtClean="0"/>
              <a:t>)</a:t>
            </a:r>
            <a:endParaRPr dirty="0"/>
          </a:p>
        </p:txBody>
      </p:sp>
      <p:sp>
        <p:nvSpPr>
          <p:cNvPr id="86" name="Shape 86"/>
          <p:cNvSpPr>
            <a:spLocks noGrp="1"/>
          </p:cNvSpPr>
          <p:nvPr>
            <p:ph type="body" idx="1"/>
          </p:nvPr>
        </p:nvSpPr>
        <p:spPr>
          <a:xfrm>
            <a:off x="179511" y="1594609"/>
            <a:ext cx="8784978" cy="4642680"/>
          </a:xfrm>
          <a:prstGeom prst="rect">
            <a:avLst/>
          </a:prstGeom>
        </p:spPr>
        <p:txBody>
          <a:bodyPr/>
          <a:lstStyle/>
          <a:p>
            <a:pPr>
              <a:spcBef>
                <a:spcPts val="600"/>
              </a:spcBef>
              <a:defRPr sz="2800"/>
            </a:pPr>
            <a:r>
              <a:rPr dirty="0"/>
              <a:t>Efforts are made to address anticipated shift of transport function to Metros </a:t>
            </a:r>
          </a:p>
          <a:p>
            <a:pPr>
              <a:spcBef>
                <a:spcPts val="600"/>
              </a:spcBef>
              <a:defRPr sz="2800"/>
            </a:pPr>
            <a:r>
              <a:rPr dirty="0" smtClean="0"/>
              <a:t>A </a:t>
            </a:r>
            <a:r>
              <a:rPr dirty="0"/>
              <a:t>new clause (Clause 10(10)) requires provinces to </a:t>
            </a:r>
            <a:r>
              <a:rPr dirty="0" err="1"/>
              <a:t>gazzete</a:t>
            </a:r>
            <a:r>
              <a:rPr dirty="0"/>
              <a:t> housing allocations to Metros before they receive the funds </a:t>
            </a:r>
          </a:p>
          <a:p>
            <a:pPr marL="742950" lvl="1" indent="-285750">
              <a:spcBef>
                <a:spcPts val="500"/>
              </a:spcBef>
              <a:defRPr sz="2400"/>
            </a:pPr>
            <a:r>
              <a:rPr dirty="0"/>
              <a:t>This is a welcome development as it enable metros to undertake integrated planning </a:t>
            </a:r>
            <a:endParaRPr sz="2800" dirty="0"/>
          </a:p>
          <a:p>
            <a:pPr marL="742950" lvl="1" indent="-285750">
              <a:spcBef>
                <a:spcPts val="500"/>
              </a:spcBef>
              <a:defRPr sz="2400"/>
            </a:pPr>
            <a:r>
              <a:rPr dirty="0" err="1"/>
              <a:t>Gazzeted</a:t>
            </a:r>
            <a:r>
              <a:rPr dirty="0"/>
              <a:t> allocations must be aligned to APPs </a:t>
            </a:r>
          </a:p>
        </p:txBody>
      </p:sp>
      <p:sp>
        <p:nvSpPr>
          <p:cNvPr id="2" name="Footer Placeholder 1"/>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3" name="Slide Number Placeholder 2"/>
          <p:cNvSpPr>
            <a:spLocks noGrp="1"/>
          </p:cNvSpPr>
          <p:nvPr>
            <p:ph type="sldNum" sz="quarter" idx="10"/>
          </p:nvPr>
        </p:nvSpPr>
        <p:spPr/>
        <p:txBody>
          <a:bodyPr/>
          <a:lstStyle/>
          <a:p>
            <a:pPr>
              <a:defRPr/>
            </a:pPr>
            <a:fld id="{F1102E04-C8CA-4535-B9A8-E00E6E7F4501}" type="slidenum">
              <a:rPr lang="en-ZA" smtClean="0"/>
              <a:pPr>
                <a:defRPr/>
              </a:pPr>
              <a:t>12</a:t>
            </a:fld>
            <a:endParaRPr lang="en-ZA" dirty="0"/>
          </a:p>
        </p:txBody>
      </p:sp>
    </p:spTree>
    <p:extLst>
      <p:ext uri="{BB962C8B-B14F-4D97-AF65-F5344CB8AC3E}">
        <p14:creationId xmlns:p14="http://schemas.microsoft.com/office/powerpoint/2010/main" xmlns="" val="3558767064"/>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2996952"/>
            <a:ext cx="7772400" cy="1224136"/>
          </a:xfrm>
        </p:spPr>
        <p:txBody>
          <a:bodyPr>
            <a:normAutofit fontScale="77500" lnSpcReduction="20000"/>
          </a:bodyPr>
          <a:lstStyle/>
          <a:p>
            <a:r>
              <a:rPr lang="en-ZA" dirty="0" smtClean="0"/>
              <a:t>Major Changes and Additions to the 2016 Division of Revenue: National and Provincial Fiscal Framework</a:t>
            </a:r>
            <a:endParaRPr lang="en-ZA" dirty="0"/>
          </a:p>
        </p:txBody>
      </p:sp>
      <p:sp>
        <p:nvSpPr>
          <p:cNvPr id="3" name="Footer Placeholder 2"/>
          <p:cNvSpPr>
            <a:spLocks noGrp="1"/>
          </p:cNvSpPr>
          <p:nvPr>
            <p:ph type="ftr" sz="quarter" idx="11"/>
          </p:nvPr>
        </p:nvSpPr>
        <p:spPr/>
        <p:txBody>
          <a:bodyPr/>
          <a:lstStyle/>
          <a:p>
            <a:pPr>
              <a:defRPr/>
            </a:pPr>
            <a:r>
              <a:rPr lang="en-ZA" smtClean="0"/>
              <a:t>Select Committee on Appropriations- 12 April 2016</a:t>
            </a:r>
            <a:endParaRPr lang="en-Z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National Fiscal Framework</a:t>
            </a:r>
            <a:endParaRPr lang="en-ZA" dirty="0"/>
          </a:p>
        </p:txBody>
      </p:sp>
      <p:sp>
        <p:nvSpPr>
          <p:cNvPr id="3" name="Content Placeholder 2"/>
          <p:cNvSpPr>
            <a:spLocks noGrp="1"/>
          </p:cNvSpPr>
          <p:nvPr>
            <p:ph idx="1"/>
          </p:nvPr>
        </p:nvSpPr>
        <p:spPr>
          <a:xfrm>
            <a:off x="179512" y="1600200"/>
            <a:ext cx="8784976" cy="4525963"/>
          </a:xfrm>
        </p:spPr>
        <p:txBody>
          <a:bodyPr/>
          <a:lstStyle/>
          <a:p>
            <a:r>
              <a:rPr lang="en-ZA" sz="2400" dirty="0" smtClean="0"/>
              <a:t>Notwithstanding the slowdown, government is projected to spend R4.7 trillion over 2016 MTEF</a:t>
            </a:r>
          </a:p>
          <a:p>
            <a:r>
              <a:rPr lang="en-ZA" sz="2400" dirty="0" smtClean="0"/>
              <a:t>National and Provinces take the lion share of the total expenditure, but municipal allocations grow the fastest </a:t>
            </a:r>
          </a:p>
          <a:p>
            <a:r>
              <a:rPr lang="en-ZA" sz="2400" dirty="0" smtClean="0"/>
              <a:t>National indirect transfers to provinces and municipalities are declining</a:t>
            </a:r>
            <a:endParaRPr lang="en-ZA" sz="2400" dirty="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graphicFrame>
        <p:nvGraphicFramePr>
          <p:cNvPr id="6" name="Table 5"/>
          <p:cNvGraphicFramePr>
            <a:graphicFrameLocks noGrp="1"/>
          </p:cNvGraphicFramePr>
          <p:nvPr>
            <p:extLst>
              <p:ext uri="{D42A27DB-BD31-4B8C-83A1-F6EECF244321}">
                <p14:modId xmlns:p14="http://schemas.microsoft.com/office/powerpoint/2010/main" xmlns="" val="4213731400"/>
              </p:ext>
            </p:extLst>
          </p:nvPr>
        </p:nvGraphicFramePr>
        <p:xfrm>
          <a:off x="303125" y="4220495"/>
          <a:ext cx="8363272" cy="2088230"/>
        </p:xfrm>
        <a:graphic>
          <a:graphicData uri="http://schemas.openxmlformats.org/drawingml/2006/table">
            <a:tbl>
              <a:tblPr firstRow="1" firstCol="1" bandRow="1">
                <a:tableStyleId>{F5AB1C69-6EDB-4FF4-983F-18BD219EF322}</a:tableStyleId>
              </a:tblPr>
              <a:tblGrid>
                <a:gridCol w="2436380"/>
                <a:gridCol w="956243"/>
                <a:gridCol w="955336"/>
                <a:gridCol w="936302"/>
                <a:gridCol w="1007907"/>
                <a:gridCol w="989779"/>
                <a:gridCol w="1081325"/>
              </a:tblGrid>
              <a:tr h="417646">
                <a:tc>
                  <a:txBody>
                    <a:bodyPr/>
                    <a:lstStyle/>
                    <a:p>
                      <a:pPr indent="127000">
                        <a:spcAft>
                          <a:spcPts val="0"/>
                        </a:spcAft>
                      </a:pPr>
                      <a:r>
                        <a:rPr lang="en-ZA" sz="1400" dirty="0">
                          <a:effectLst/>
                          <a:latin typeface="Times New Roman" panose="02020603050405020304" pitchFamily="18" charset="0"/>
                          <a:cs typeface="Times New Roman" panose="02020603050405020304" pitchFamily="18" charset="0"/>
                        </a:rPr>
                        <a:t>Real Year on Year Growth </a:t>
                      </a:r>
                    </a:p>
                  </a:txBody>
                  <a:tcPr marL="68580" marR="68580" marT="0" marB="0"/>
                </a:tc>
                <a:tc>
                  <a:txBody>
                    <a:bodyPr/>
                    <a:lstStyle/>
                    <a:p>
                      <a:pPr algn="r">
                        <a:spcAft>
                          <a:spcPts val="0"/>
                        </a:spcAft>
                      </a:pPr>
                      <a:r>
                        <a:rPr lang="en-ZA" sz="1400" dirty="0">
                          <a:effectLst/>
                          <a:latin typeface="Times New Roman" panose="02020603050405020304" pitchFamily="18" charset="0"/>
                          <a:cs typeface="Times New Roman" panose="02020603050405020304" pitchFamily="18" charset="0"/>
                        </a:rPr>
                        <a:t>2013/14</a:t>
                      </a:r>
                    </a:p>
                  </a:txBody>
                  <a:tcPr marL="68580" marR="68580" marT="0" marB="0"/>
                </a:tc>
                <a:tc>
                  <a:txBody>
                    <a:bodyPr/>
                    <a:lstStyle/>
                    <a:p>
                      <a:pPr algn="r">
                        <a:spcAft>
                          <a:spcPts val="0"/>
                        </a:spcAft>
                      </a:pPr>
                      <a:r>
                        <a:rPr lang="en-ZA" sz="1400" dirty="0">
                          <a:effectLst/>
                          <a:latin typeface="Times New Roman" panose="02020603050405020304" pitchFamily="18" charset="0"/>
                          <a:cs typeface="Times New Roman" panose="02020603050405020304" pitchFamily="18" charset="0"/>
                        </a:rPr>
                        <a:t>2014/15</a:t>
                      </a:r>
                    </a:p>
                  </a:txBody>
                  <a:tcPr marL="68580" marR="68580" marT="0" marB="0"/>
                </a:tc>
                <a:tc>
                  <a:txBody>
                    <a:bodyPr/>
                    <a:lstStyle/>
                    <a:p>
                      <a:pPr algn="r">
                        <a:spcAft>
                          <a:spcPts val="0"/>
                        </a:spcAft>
                      </a:pPr>
                      <a:r>
                        <a:rPr lang="en-ZA" sz="1400" dirty="0">
                          <a:effectLst/>
                          <a:latin typeface="Times New Roman" panose="02020603050405020304" pitchFamily="18" charset="0"/>
                          <a:cs typeface="Times New Roman" panose="02020603050405020304" pitchFamily="18" charset="0"/>
                        </a:rPr>
                        <a:t>2015/16</a:t>
                      </a:r>
                    </a:p>
                  </a:txBody>
                  <a:tcPr marL="68580" marR="68580" marT="0" marB="0"/>
                </a:tc>
                <a:tc>
                  <a:txBody>
                    <a:bodyPr/>
                    <a:lstStyle/>
                    <a:p>
                      <a:pPr algn="r">
                        <a:spcAft>
                          <a:spcPts val="0"/>
                        </a:spcAft>
                      </a:pPr>
                      <a:r>
                        <a:rPr lang="en-ZA" sz="1400" dirty="0">
                          <a:effectLst/>
                          <a:latin typeface="Times New Roman" panose="02020603050405020304" pitchFamily="18" charset="0"/>
                          <a:cs typeface="Times New Roman" panose="02020603050405020304" pitchFamily="18" charset="0"/>
                        </a:rPr>
                        <a:t>2016/17</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2017/18</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2018/19</a:t>
                      </a:r>
                    </a:p>
                  </a:txBody>
                  <a:tcPr marL="68580" marR="68580" marT="0" marB="0"/>
                </a:tc>
              </a:tr>
              <a:tr h="417646">
                <a:tc>
                  <a:txBody>
                    <a:bodyPr/>
                    <a:lstStyle/>
                    <a:p>
                      <a:pPr>
                        <a:spcAft>
                          <a:spcPts val="0"/>
                        </a:spcAft>
                      </a:pPr>
                      <a:r>
                        <a:rPr lang="en-ZA" sz="1400" dirty="0">
                          <a:effectLst/>
                          <a:latin typeface="Times New Roman" panose="02020603050405020304" pitchFamily="18" charset="0"/>
                          <a:cs typeface="Times New Roman" panose="02020603050405020304" pitchFamily="18" charset="0"/>
                        </a:rPr>
                        <a:t>National Departments</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 </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2.0%</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7.0%</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-4.4%</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-0.2%</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1.5%</a:t>
                      </a:r>
                    </a:p>
                  </a:txBody>
                  <a:tcPr marL="68580" marR="68580" marT="0" marB="0"/>
                </a:tc>
              </a:tr>
              <a:tr h="417646">
                <a:tc>
                  <a:txBody>
                    <a:bodyPr/>
                    <a:lstStyle/>
                    <a:p>
                      <a:pPr>
                        <a:spcAft>
                          <a:spcPts val="0"/>
                        </a:spcAft>
                      </a:pPr>
                      <a:r>
                        <a:rPr lang="en-ZA" sz="1400" dirty="0">
                          <a:effectLst/>
                          <a:latin typeface="Times New Roman" panose="02020603050405020304" pitchFamily="18" charset="0"/>
                          <a:cs typeface="Times New Roman" panose="02020603050405020304" pitchFamily="18" charset="0"/>
                        </a:rPr>
                        <a:t>Provincial </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 </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1.0%</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2.7%</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-0.8%</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2.2%</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1.6%</a:t>
                      </a:r>
                    </a:p>
                  </a:txBody>
                  <a:tcPr marL="68580" marR="68580" marT="0" marB="0"/>
                </a:tc>
              </a:tr>
              <a:tr h="417646">
                <a:tc>
                  <a:txBody>
                    <a:bodyPr/>
                    <a:lstStyle/>
                    <a:p>
                      <a:pPr>
                        <a:spcAft>
                          <a:spcPts val="0"/>
                        </a:spcAft>
                      </a:pPr>
                      <a:r>
                        <a:rPr lang="en-ZA" sz="1400" dirty="0">
                          <a:effectLst/>
                          <a:latin typeface="Times New Roman" panose="02020603050405020304" pitchFamily="18" charset="0"/>
                          <a:cs typeface="Times New Roman" panose="02020603050405020304" pitchFamily="18" charset="0"/>
                        </a:rPr>
                        <a:t>Local Government</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 </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0.1%</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9.1%</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-1.5%</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1.7%</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5.1%</a:t>
                      </a:r>
                    </a:p>
                  </a:txBody>
                  <a:tcPr marL="68580" marR="68580" marT="0" marB="0"/>
                </a:tc>
              </a:tr>
              <a:tr h="417646">
                <a:tc>
                  <a:txBody>
                    <a:bodyPr/>
                    <a:lstStyle/>
                    <a:p>
                      <a:pPr>
                        <a:spcAft>
                          <a:spcPts val="0"/>
                        </a:spcAft>
                      </a:pPr>
                      <a:r>
                        <a:rPr lang="en-ZA" sz="1400" dirty="0">
                          <a:effectLst/>
                          <a:latin typeface="Times New Roman" panose="02020603050405020304" pitchFamily="18" charset="0"/>
                          <a:cs typeface="Times New Roman" panose="02020603050405020304" pitchFamily="18" charset="0"/>
                        </a:rPr>
                        <a:t>Non-Interest Allocations </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 </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1.4%</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5.3%</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-2.6%</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1.0%</a:t>
                      </a:r>
                    </a:p>
                  </a:txBody>
                  <a:tcPr marL="68580" marR="68580" marT="0" marB="0"/>
                </a:tc>
                <a:tc>
                  <a:txBody>
                    <a:bodyPr/>
                    <a:lstStyle/>
                    <a:p>
                      <a:pPr algn="ctr">
                        <a:spcAft>
                          <a:spcPts val="0"/>
                        </a:spcAft>
                      </a:pPr>
                      <a:r>
                        <a:rPr lang="en-ZA" sz="1400" dirty="0">
                          <a:effectLst/>
                          <a:latin typeface="Times New Roman" panose="02020603050405020304" pitchFamily="18" charset="0"/>
                          <a:cs typeface="Times New Roman" panose="02020603050405020304" pitchFamily="18" charset="0"/>
                        </a:rPr>
                        <a:t>1.9%</a:t>
                      </a:r>
                    </a:p>
                  </a:txBody>
                  <a:tcPr marL="68580" marR="68580" marT="0" marB="0"/>
                </a:tc>
              </a:tr>
            </a:tbl>
          </a:graphicData>
        </a:graphic>
      </p:graphicFrame>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14</a:t>
            </a:fld>
            <a:endParaRPr lang="en-ZA" dirty="0"/>
          </a:p>
        </p:txBody>
      </p:sp>
    </p:spTree>
    <p:extLst>
      <p:ext uri="{BB962C8B-B14F-4D97-AF65-F5344CB8AC3E}">
        <p14:creationId xmlns:p14="http://schemas.microsoft.com/office/powerpoint/2010/main" xmlns="" val="2669166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National Fiscal Framework</a:t>
            </a:r>
            <a:endParaRPr lang="en-ZA" dirty="0"/>
          </a:p>
        </p:txBody>
      </p:sp>
      <p:sp>
        <p:nvSpPr>
          <p:cNvPr id="3" name="Content Placeholder 2"/>
          <p:cNvSpPr>
            <a:spLocks noGrp="1"/>
          </p:cNvSpPr>
          <p:nvPr>
            <p:ph idx="1"/>
          </p:nvPr>
        </p:nvSpPr>
        <p:spPr>
          <a:xfrm>
            <a:off x="107504" y="1564481"/>
            <a:ext cx="8712968" cy="4525963"/>
          </a:xfrm>
        </p:spPr>
        <p:txBody>
          <a:bodyPr/>
          <a:lstStyle/>
          <a:p>
            <a:r>
              <a:rPr lang="en-ZA" sz="2800" dirty="0" smtClean="0"/>
              <a:t>The higher growth in National share of revenue for 2016 arises from Higher Education allocations to address student debt and freezing of fee increases</a:t>
            </a:r>
          </a:p>
          <a:p>
            <a:pPr lvl="1"/>
            <a:r>
              <a:rPr lang="en-ZA" sz="2400" dirty="0" smtClean="0"/>
              <a:t>The Commission looks forward to the review of costing for PSET and urge government to look beyond enrolment and focus on attainment – which is critical for the labour market</a:t>
            </a:r>
          </a:p>
          <a:p>
            <a:r>
              <a:rPr lang="en-ZA" sz="2800" dirty="0"/>
              <a:t>SoEs continue to dominate government infrastructure spend followed by </a:t>
            </a:r>
            <a:r>
              <a:rPr lang="en-ZA" sz="2800" dirty="0" smtClean="0"/>
              <a:t>provinces </a:t>
            </a:r>
            <a:r>
              <a:rPr lang="en-ZA" sz="2800" dirty="0"/>
              <a:t>and </a:t>
            </a:r>
            <a:r>
              <a:rPr lang="en-ZA" sz="2800" dirty="0" smtClean="0"/>
              <a:t>municipalities</a:t>
            </a:r>
          </a:p>
          <a:p>
            <a:pPr lvl="1"/>
            <a:r>
              <a:rPr lang="en-ZA" sz="2400" dirty="0" smtClean="0"/>
              <a:t> The Commission welcomes continuous investment in infrastructure – projects must be delivered on time and the quality of spend must be emphasised.</a:t>
            </a:r>
            <a:endParaRPr lang="en-ZA" sz="2400" dirty="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15</a:t>
            </a:fld>
            <a:endParaRPr lang="en-ZA" dirty="0"/>
          </a:p>
        </p:txBody>
      </p:sp>
    </p:spTree>
    <p:extLst>
      <p:ext uri="{BB962C8B-B14F-4D97-AF65-F5344CB8AC3E}">
        <p14:creationId xmlns:p14="http://schemas.microsoft.com/office/powerpoint/2010/main" xmlns="" val="1303530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a:bodyPr>
          <a:lstStyle/>
          <a:p>
            <a:r>
              <a:rPr lang="en-ZA" sz="4000" dirty="0" smtClean="0"/>
              <a:t>Provincial Fiscal Framework</a:t>
            </a:r>
            <a:endParaRPr lang="en-ZA" sz="4000" dirty="0"/>
          </a:p>
        </p:txBody>
      </p:sp>
      <p:sp>
        <p:nvSpPr>
          <p:cNvPr id="3" name="Content Placeholder 2"/>
          <p:cNvSpPr>
            <a:spLocks noGrp="1"/>
          </p:cNvSpPr>
          <p:nvPr>
            <p:ph idx="1"/>
          </p:nvPr>
        </p:nvSpPr>
        <p:spPr>
          <a:xfrm>
            <a:off x="179512" y="1475656"/>
            <a:ext cx="8784976" cy="5430982"/>
          </a:xfrm>
        </p:spPr>
        <p:txBody>
          <a:bodyPr/>
          <a:lstStyle/>
          <a:p>
            <a:r>
              <a:rPr lang="en-ZA" sz="1900" dirty="0" smtClean="0"/>
              <a:t>The provincial fiscal framework [inclusive of conditional grants] is revised downwards by R19 billion over the 2016 MTEF in comparison to 2015 MTBPS</a:t>
            </a:r>
          </a:p>
          <a:p>
            <a:r>
              <a:rPr lang="en-ZA" sz="1900" dirty="0" smtClean="0"/>
              <a:t>Despite downward revisions, both </a:t>
            </a:r>
            <a:r>
              <a:rPr lang="en-ZA" sz="1900" dirty="0"/>
              <a:t>PES and conditional grants </a:t>
            </a:r>
            <a:r>
              <a:rPr lang="en-ZA" sz="1900" dirty="0" smtClean="0"/>
              <a:t>still expected </a:t>
            </a:r>
            <a:r>
              <a:rPr lang="en-ZA" sz="1900" dirty="0"/>
              <a:t>to grow </a:t>
            </a:r>
            <a:r>
              <a:rPr lang="en-ZA" sz="1900" dirty="0" smtClean="0"/>
              <a:t>on average at </a:t>
            </a:r>
            <a:r>
              <a:rPr lang="en-ZA" sz="1900" dirty="0"/>
              <a:t>above the rate of </a:t>
            </a:r>
            <a:r>
              <a:rPr lang="en-ZA" sz="1900" dirty="0" smtClean="0"/>
              <a:t>inflation over 2016 MTEF. Nevertheless,  PES and conditional grants decline in real terms in 2016/17, with conditional grants hardest hit at -2.3%</a:t>
            </a:r>
          </a:p>
          <a:p>
            <a:pPr lvl="1"/>
            <a:r>
              <a:rPr lang="en-ZA" sz="1700" dirty="0" smtClean="0"/>
              <a:t>Provinces should still be able to </a:t>
            </a:r>
            <a:r>
              <a:rPr lang="en-ZA" sz="1700" dirty="0"/>
              <a:t>deliver their constitutionally mandated basic services without any serious service delivery implications, while national priority expenditure areas funded through conditional grants may come under pressure in </a:t>
            </a:r>
            <a:r>
              <a:rPr lang="en-ZA" sz="1700" dirty="0" smtClean="0"/>
              <a:t>2016/17</a:t>
            </a:r>
          </a:p>
        </p:txBody>
      </p:sp>
      <p:sp>
        <p:nvSpPr>
          <p:cNvPr id="7" name="Footer Placeholder 6"/>
          <p:cNvSpPr>
            <a:spLocks noGrp="1"/>
          </p:cNvSpPr>
          <p:nvPr>
            <p:ph type="ftr" sz="quarter" idx="11"/>
          </p:nvPr>
        </p:nvSpPr>
        <p:spPr>
          <a:xfrm>
            <a:off x="2987824" y="6375326"/>
            <a:ext cx="3960440" cy="365125"/>
          </a:xfrm>
        </p:spPr>
        <p:txBody>
          <a:bodyPr/>
          <a:lstStyle/>
          <a:p>
            <a:pPr>
              <a:defRPr/>
            </a:pPr>
            <a:r>
              <a:rPr lang="en-ZA" smtClean="0"/>
              <a:t>Select Committee on Appropriations- 12 April 2016</a:t>
            </a: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xmlns="" val="1095812835"/>
              </p:ext>
            </p:extLst>
          </p:nvPr>
        </p:nvGraphicFramePr>
        <p:xfrm>
          <a:off x="467546" y="4154696"/>
          <a:ext cx="8229598" cy="2518475"/>
        </p:xfrm>
        <a:graphic>
          <a:graphicData uri="http://schemas.openxmlformats.org/drawingml/2006/table">
            <a:tbl>
              <a:tblPr firstRow="1" firstCol="1" bandRow="1">
                <a:tableStyleId>{1FECB4D8-DB02-4DC6-A0A2-4F2EBAE1DC90}</a:tableStyleId>
              </a:tblPr>
              <a:tblGrid>
                <a:gridCol w="2603884"/>
                <a:gridCol w="1036577"/>
                <a:gridCol w="1292819"/>
                <a:gridCol w="945358"/>
                <a:gridCol w="1175065"/>
                <a:gridCol w="1175895"/>
              </a:tblGrid>
              <a:tr h="600075">
                <a:tc>
                  <a:txBody>
                    <a:bodyPr/>
                    <a:lstStyle/>
                    <a:p>
                      <a:pPr>
                        <a:lnSpc>
                          <a:spcPct val="115000"/>
                        </a:lnSpc>
                        <a:spcAft>
                          <a:spcPts val="0"/>
                        </a:spcAft>
                      </a:pPr>
                      <a:r>
                        <a:rPr lang="en-ZA" sz="14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ZA" sz="14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ZA" sz="14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ZA" sz="14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en-ZA" sz="1400" dirty="0" err="1">
                          <a:effectLst/>
                          <a:latin typeface="Times New Roman" panose="02020603050405020304" pitchFamily="18" charset="0"/>
                          <a:cs typeface="Times New Roman" panose="02020603050405020304" pitchFamily="18" charset="0"/>
                        </a:rPr>
                        <a:t>R’million</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dirty="0">
                          <a:effectLst/>
                          <a:latin typeface="Times New Roman" panose="02020603050405020304" pitchFamily="18" charset="0"/>
                          <a:cs typeface="Times New Roman" panose="02020603050405020304" pitchFamily="18" charset="0"/>
                        </a:rPr>
                        <a:t>2015/16</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dirty="0">
                          <a:effectLst/>
                          <a:latin typeface="Times New Roman" panose="02020603050405020304" pitchFamily="18" charset="0"/>
                          <a:cs typeface="Times New Roman" panose="02020603050405020304" pitchFamily="18" charset="0"/>
                        </a:rPr>
                        <a:t>2016/17</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dirty="0">
                          <a:effectLst/>
                          <a:latin typeface="Times New Roman" panose="02020603050405020304" pitchFamily="18" charset="0"/>
                          <a:cs typeface="Times New Roman" panose="02020603050405020304" pitchFamily="18" charset="0"/>
                        </a:rPr>
                        <a:t>2017/18</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a:effectLst/>
                          <a:latin typeface="Times New Roman" panose="02020603050405020304" pitchFamily="18" charset="0"/>
                          <a:cs typeface="Times New Roman" panose="02020603050405020304" pitchFamily="18" charset="0"/>
                        </a:rPr>
                        <a:t>2018/19</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accent3">
                          <a:lumMod val="60000"/>
                          <a:lumOff val="40000"/>
                        </a:schemeClr>
                      </a:solidFill>
                      <a:prstDash val="solid"/>
                      <a:round/>
                      <a:headEnd type="none" w="med" len="med"/>
                      <a:tailEnd type="none" w="med" len="med"/>
                    </a:lnB>
                  </a:tcPr>
                </a:tc>
                <a:tc>
                  <a:txBody>
                    <a:bodyPr/>
                    <a:lstStyle/>
                    <a:p>
                      <a:pPr>
                        <a:lnSpc>
                          <a:spcPct val="115000"/>
                        </a:lnSpc>
                        <a:spcAft>
                          <a:spcPts val="0"/>
                        </a:spcAft>
                      </a:pPr>
                      <a:r>
                        <a:rPr lang="en-ZA" sz="1400">
                          <a:effectLst/>
                          <a:latin typeface="Times New Roman" panose="02020603050405020304" pitchFamily="18" charset="0"/>
                          <a:cs typeface="Times New Roman" panose="02020603050405020304" pitchFamily="18" charset="0"/>
                        </a:rPr>
                        <a:t> Annual Average Real Growth Rate </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accent3">
                          <a:lumMod val="60000"/>
                          <a:lumOff val="40000"/>
                        </a:schemeClr>
                      </a:solidFill>
                      <a:prstDash val="solid"/>
                      <a:round/>
                      <a:headEnd type="none" w="med" len="med"/>
                      <a:tailEnd type="none" w="med" len="med"/>
                    </a:lnB>
                  </a:tcPr>
                </a:tc>
              </a:tr>
              <a:tr h="285750">
                <a:tc>
                  <a:txBody>
                    <a:bodyPr/>
                    <a:lstStyle/>
                    <a:p>
                      <a:pPr>
                        <a:lnSpc>
                          <a:spcPct val="115000"/>
                        </a:lnSpc>
                        <a:spcAft>
                          <a:spcPts val="0"/>
                        </a:spcAft>
                      </a:pPr>
                      <a:r>
                        <a:rPr lang="en-ZA" sz="1400" b="0" dirty="0">
                          <a:effectLst/>
                          <a:latin typeface="Times New Roman" panose="02020603050405020304" pitchFamily="18" charset="0"/>
                          <a:cs typeface="Times New Roman" panose="02020603050405020304" pitchFamily="18" charset="0"/>
                        </a:rPr>
                        <a:t>PES</a:t>
                      </a:r>
                      <a:endParaRPr lang="en-ZA"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nSpc>
                          <a:spcPct val="115000"/>
                        </a:lnSpc>
                        <a:spcAft>
                          <a:spcPts val="0"/>
                        </a:spcAft>
                      </a:pPr>
                      <a:r>
                        <a:rPr lang="en-ZA" sz="1400">
                          <a:effectLst/>
                          <a:latin typeface="Times New Roman" panose="02020603050405020304" pitchFamily="18" charset="0"/>
                          <a:cs typeface="Times New Roman" panose="02020603050405020304" pitchFamily="18" charset="0"/>
                        </a:rPr>
                        <a:t> 360 </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a:effectLst/>
                          <a:latin typeface="Times New Roman" panose="02020603050405020304" pitchFamily="18" charset="0"/>
                          <a:cs typeface="Times New Roman" panose="02020603050405020304" pitchFamily="18" charset="0"/>
                        </a:rPr>
                        <a:t>386.5</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a:effectLst/>
                          <a:latin typeface="Times New Roman" panose="02020603050405020304" pitchFamily="18" charset="0"/>
                          <a:cs typeface="Times New Roman" panose="02020603050405020304" pitchFamily="18" charset="0"/>
                        </a:rPr>
                        <a:t>412.2</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dirty="0">
                          <a:effectLst/>
                          <a:latin typeface="Times New Roman" panose="02020603050405020304" pitchFamily="18" charset="0"/>
                          <a:cs typeface="Times New Roman" panose="02020603050405020304" pitchFamily="18" charset="0"/>
                        </a:rPr>
                        <a:t>447.6</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nSpc>
                          <a:spcPct val="115000"/>
                        </a:lnSpc>
                        <a:spcAft>
                          <a:spcPts val="0"/>
                        </a:spcAft>
                      </a:pPr>
                      <a:r>
                        <a:rPr lang="en-ZA" sz="1400">
                          <a:effectLst/>
                          <a:latin typeface="Times New Roman" panose="02020603050405020304" pitchFamily="18" charset="0"/>
                          <a:cs typeface="Times New Roman" panose="02020603050405020304" pitchFamily="18" charset="0"/>
                        </a:rPr>
                        <a:t> </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r>
              <a:tr h="209550">
                <a:tc>
                  <a:txBody>
                    <a:bodyPr/>
                    <a:lstStyle/>
                    <a:p>
                      <a:pPr>
                        <a:lnSpc>
                          <a:spcPct val="115000"/>
                        </a:lnSpc>
                        <a:spcAft>
                          <a:spcPts val="0"/>
                        </a:spcAft>
                      </a:pPr>
                      <a:r>
                        <a:rPr lang="en-ZA" sz="1400" b="0" dirty="0">
                          <a:effectLst/>
                          <a:latin typeface="Times New Roman" panose="02020603050405020304" pitchFamily="18" charset="0"/>
                          <a:cs typeface="Times New Roman" panose="02020603050405020304" pitchFamily="18" charset="0"/>
                        </a:rPr>
                        <a:t>Conditional grants </a:t>
                      </a:r>
                      <a:endParaRPr lang="en-ZA" sz="1400" b="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nSpc>
                          <a:spcPct val="115000"/>
                        </a:lnSpc>
                        <a:spcAft>
                          <a:spcPts val="0"/>
                        </a:spcAft>
                      </a:pPr>
                      <a:r>
                        <a:rPr lang="en-ZA" sz="1400">
                          <a:effectLst/>
                          <a:latin typeface="Times New Roman" panose="02020603050405020304" pitchFamily="18" charset="0"/>
                          <a:cs typeface="Times New Roman" panose="02020603050405020304" pitchFamily="18" charset="0"/>
                        </a:rPr>
                        <a:t>80 </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dirty="0">
                          <a:effectLst/>
                          <a:latin typeface="Times New Roman" panose="02020603050405020304" pitchFamily="18" charset="0"/>
                          <a:cs typeface="Times New Roman" panose="02020603050405020304" pitchFamily="18" charset="0"/>
                        </a:rPr>
                        <a:t>85.3</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a:effectLst/>
                          <a:latin typeface="Times New Roman" panose="02020603050405020304" pitchFamily="18" charset="0"/>
                          <a:cs typeface="Times New Roman" panose="02020603050405020304" pitchFamily="18" charset="0"/>
                        </a:rPr>
                        <a:t>91.2</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dirty="0">
                          <a:effectLst/>
                          <a:latin typeface="Times New Roman" panose="02020603050405020304" pitchFamily="18" charset="0"/>
                          <a:cs typeface="Times New Roman" panose="02020603050405020304" pitchFamily="18" charset="0"/>
                        </a:rPr>
                        <a:t>101.2</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nSpc>
                          <a:spcPct val="115000"/>
                        </a:lnSpc>
                        <a:spcAft>
                          <a:spcPts val="0"/>
                        </a:spcAft>
                      </a:pPr>
                      <a:r>
                        <a:rPr lang="en-ZA" sz="1400" dirty="0">
                          <a:effectLst/>
                          <a:latin typeface="Times New Roman" panose="02020603050405020304" pitchFamily="18" charset="0"/>
                          <a:cs typeface="Times New Roman" panose="02020603050405020304" pitchFamily="18" charset="0"/>
                        </a:rPr>
                        <a:t> </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r>
              <a:tr h="297815">
                <a:tc>
                  <a:txBody>
                    <a:bodyPr/>
                    <a:lstStyle/>
                    <a:p>
                      <a:pPr>
                        <a:lnSpc>
                          <a:spcPct val="115000"/>
                        </a:lnSpc>
                        <a:spcAft>
                          <a:spcPts val="0"/>
                        </a:spcAft>
                      </a:pPr>
                      <a:r>
                        <a:rPr lang="en-ZA" sz="1400" dirty="0">
                          <a:effectLst/>
                          <a:latin typeface="Times New Roman" panose="02020603050405020304" pitchFamily="18" charset="0"/>
                          <a:cs typeface="Times New Roman" panose="02020603050405020304" pitchFamily="18" charset="0"/>
                        </a:rPr>
                        <a:t>Real Annual Growth Rate</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nSpc>
                          <a:spcPct val="115000"/>
                        </a:lnSpc>
                        <a:spcAft>
                          <a:spcPts val="0"/>
                        </a:spcAft>
                      </a:pPr>
                      <a:r>
                        <a:rPr lang="en-ZA" sz="1400">
                          <a:effectLst/>
                          <a:latin typeface="Times New Roman" panose="02020603050405020304" pitchFamily="18" charset="0"/>
                          <a:cs typeface="Times New Roman" panose="02020603050405020304" pitchFamily="18" charset="0"/>
                        </a:rPr>
                        <a:t> </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a:effectLst/>
                          <a:latin typeface="Times New Roman" panose="02020603050405020304" pitchFamily="18" charset="0"/>
                          <a:cs typeface="Times New Roman" panose="02020603050405020304" pitchFamily="18" charset="0"/>
                        </a:rPr>
                        <a:t> </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a:effectLst/>
                          <a:latin typeface="Times New Roman" panose="02020603050405020304" pitchFamily="18" charset="0"/>
                          <a:cs typeface="Times New Roman" panose="02020603050405020304" pitchFamily="18" charset="0"/>
                        </a:rPr>
                        <a:t> </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a:effectLst/>
                          <a:latin typeface="Times New Roman" panose="02020603050405020304" pitchFamily="18" charset="0"/>
                          <a:cs typeface="Times New Roman" panose="02020603050405020304" pitchFamily="18" charset="0"/>
                        </a:rPr>
                        <a:t> </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nSpc>
                          <a:spcPct val="115000"/>
                        </a:lnSpc>
                        <a:spcAft>
                          <a:spcPts val="0"/>
                        </a:spcAft>
                      </a:pPr>
                      <a:r>
                        <a:rPr lang="en-ZA" sz="1400" dirty="0">
                          <a:effectLst/>
                          <a:latin typeface="Times New Roman" panose="02020603050405020304" pitchFamily="18" charset="0"/>
                          <a:cs typeface="Times New Roman" panose="02020603050405020304" pitchFamily="18" charset="0"/>
                        </a:rPr>
                        <a:t> </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r>
              <a:tr h="276225">
                <a:tc>
                  <a:txBody>
                    <a:bodyPr/>
                    <a:lstStyle/>
                    <a:p>
                      <a:pPr>
                        <a:lnSpc>
                          <a:spcPct val="115000"/>
                        </a:lnSpc>
                        <a:spcAft>
                          <a:spcPts val="0"/>
                        </a:spcAft>
                      </a:pPr>
                      <a:r>
                        <a:rPr lang="en-ZA" sz="1400" b="0">
                          <a:effectLst/>
                          <a:latin typeface="Times New Roman" panose="02020603050405020304" pitchFamily="18" charset="0"/>
                          <a:cs typeface="Times New Roman" panose="02020603050405020304" pitchFamily="18" charset="0"/>
                        </a:rPr>
                        <a:t>PES</a:t>
                      </a:r>
                      <a:endParaRPr lang="en-ZA"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nSpc>
                          <a:spcPct val="115000"/>
                        </a:lnSpc>
                        <a:spcAft>
                          <a:spcPts val="0"/>
                        </a:spcAft>
                      </a:pPr>
                      <a:r>
                        <a:rPr lang="en-ZA" sz="1400">
                          <a:effectLst/>
                          <a:latin typeface="Times New Roman" panose="02020603050405020304" pitchFamily="18" charset="0"/>
                          <a:cs typeface="Times New Roman" panose="02020603050405020304" pitchFamily="18" charset="0"/>
                        </a:rPr>
                        <a:t> </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a:effectLst/>
                          <a:latin typeface="Times New Roman" panose="02020603050405020304" pitchFamily="18" charset="0"/>
                          <a:cs typeface="Times New Roman" panose="02020603050405020304" pitchFamily="18" charset="0"/>
                        </a:rPr>
                        <a:t>-0.3%</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dirty="0">
                          <a:effectLst/>
                          <a:latin typeface="Times New Roman" panose="02020603050405020304" pitchFamily="18" charset="0"/>
                          <a:cs typeface="Times New Roman" panose="02020603050405020304" pitchFamily="18" charset="0"/>
                        </a:rPr>
                        <a:t>1.4%</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a:effectLst/>
                          <a:latin typeface="Times New Roman" panose="02020603050405020304" pitchFamily="18" charset="0"/>
                          <a:cs typeface="Times New Roman" panose="02020603050405020304" pitchFamily="18" charset="0"/>
                        </a:rPr>
                        <a:t>1.6%</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dirty="0">
                          <a:effectLst/>
                          <a:latin typeface="Times New Roman" panose="02020603050405020304" pitchFamily="18" charset="0"/>
                          <a:cs typeface="Times New Roman" panose="02020603050405020304" pitchFamily="18" charset="0"/>
                        </a:rPr>
                        <a:t>0.9%</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r>
              <a:tr h="184364">
                <a:tc>
                  <a:txBody>
                    <a:bodyPr/>
                    <a:lstStyle/>
                    <a:p>
                      <a:pPr>
                        <a:lnSpc>
                          <a:spcPct val="115000"/>
                        </a:lnSpc>
                        <a:spcAft>
                          <a:spcPts val="0"/>
                        </a:spcAft>
                      </a:pPr>
                      <a:r>
                        <a:rPr lang="en-ZA" sz="1400" b="0" dirty="0">
                          <a:effectLst/>
                          <a:latin typeface="Times New Roman" panose="02020603050405020304" pitchFamily="18" charset="0"/>
                          <a:cs typeface="Times New Roman" panose="02020603050405020304" pitchFamily="18" charset="0"/>
                        </a:rPr>
                        <a:t>Conditional grants </a:t>
                      </a:r>
                      <a:endParaRPr lang="en-ZA" sz="1400" b="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nSpc>
                          <a:spcPct val="115000"/>
                        </a:lnSpc>
                        <a:spcAft>
                          <a:spcPts val="0"/>
                        </a:spcAft>
                      </a:pPr>
                      <a:r>
                        <a:rPr lang="en-ZA" sz="1400">
                          <a:effectLst/>
                          <a:latin typeface="Times New Roman" panose="02020603050405020304" pitchFamily="18" charset="0"/>
                          <a:cs typeface="Times New Roman" panose="02020603050405020304" pitchFamily="18" charset="0"/>
                        </a:rPr>
                        <a:t> </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a:effectLst/>
                          <a:latin typeface="Times New Roman" panose="02020603050405020304" pitchFamily="18" charset="0"/>
                          <a:cs typeface="Times New Roman" panose="02020603050405020304" pitchFamily="18" charset="0"/>
                        </a:rPr>
                        <a:t>-2.3%</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a:effectLst/>
                          <a:latin typeface="Times New Roman" panose="02020603050405020304" pitchFamily="18" charset="0"/>
                          <a:cs typeface="Times New Roman" panose="02020603050405020304" pitchFamily="18" charset="0"/>
                        </a:rPr>
                        <a:t>6.7%</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a:effectLst/>
                          <a:latin typeface="Times New Roman" panose="02020603050405020304" pitchFamily="18" charset="0"/>
                          <a:cs typeface="Times New Roman" panose="02020603050405020304" pitchFamily="18" charset="0"/>
                        </a:rPr>
                        <a:t>1.7%</a:t>
                      </a:r>
                      <a:endParaRPr lang="en-ZA"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en-ZA" sz="1400" dirty="0">
                          <a:effectLst/>
                          <a:latin typeface="Times New Roman" panose="02020603050405020304" pitchFamily="18" charset="0"/>
                          <a:cs typeface="Times New Roman" panose="02020603050405020304" pitchFamily="18" charset="0"/>
                        </a:rPr>
                        <a:t>2.0%</a:t>
                      </a: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accent3">
                          <a:lumMod val="60000"/>
                          <a:lumOff val="40000"/>
                        </a:schemeClr>
                      </a:solidFill>
                      <a:prstDash val="solid"/>
                      <a:round/>
                      <a:headEnd type="none" w="med" len="med"/>
                      <a:tailEnd type="none" w="med" len="med"/>
                    </a:lnL>
                    <a:lnR w="12700" cap="flat" cmpd="sng" algn="ctr">
                      <a:solidFill>
                        <a:schemeClr val="accent3">
                          <a:lumMod val="60000"/>
                          <a:lumOff val="40000"/>
                        </a:schemeClr>
                      </a:solidFill>
                      <a:prstDash val="solid"/>
                      <a:round/>
                      <a:headEnd type="none" w="med" len="med"/>
                      <a:tailEnd type="none" w="med" len="med"/>
                    </a:lnR>
                    <a:lnT w="12700" cap="flat" cmpd="sng" algn="ctr">
                      <a:solidFill>
                        <a:schemeClr val="accent3">
                          <a:lumMod val="60000"/>
                          <a:lumOff val="40000"/>
                        </a:schemeClr>
                      </a:solidFill>
                      <a:prstDash val="solid"/>
                      <a:round/>
                      <a:headEnd type="none" w="med" len="med"/>
                      <a:tailEnd type="none" w="med" len="med"/>
                    </a:lnT>
                    <a:lnB w="12700" cap="flat" cmpd="sng" algn="ctr">
                      <a:solidFill>
                        <a:schemeClr val="accent3">
                          <a:lumMod val="60000"/>
                          <a:lumOff val="40000"/>
                        </a:schemeClr>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16</a:t>
            </a:fld>
            <a:endParaRPr lang="en-ZA" dirty="0"/>
          </a:p>
        </p:txBody>
      </p:sp>
    </p:spTree>
    <p:extLst>
      <p:ext uri="{BB962C8B-B14F-4D97-AF65-F5344CB8AC3E}">
        <p14:creationId xmlns:p14="http://schemas.microsoft.com/office/powerpoint/2010/main" xmlns="" val="8130379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Provincial Fiscal Framework [cont.]</a:t>
            </a:r>
            <a:endParaRPr lang="en-ZA" dirty="0"/>
          </a:p>
        </p:txBody>
      </p:sp>
      <p:sp>
        <p:nvSpPr>
          <p:cNvPr id="3" name="Content Placeholder 2"/>
          <p:cNvSpPr>
            <a:spLocks noGrp="1"/>
          </p:cNvSpPr>
          <p:nvPr>
            <p:ph idx="1"/>
          </p:nvPr>
        </p:nvSpPr>
        <p:spPr>
          <a:xfrm>
            <a:off x="107504" y="1556792"/>
            <a:ext cx="8784976" cy="5040560"/>
          </a:xfrm>
        </p:spPr>
        <p:txBody>
          <a:bodyPr/>
          <a:lstStyle/>
          <a:p>
            <a:pPr marL="342900" lvl="1" indent="-342900">
              <a:buFont typeface="Arial" charset="0"/>
              <a:buChar char="•"/>
            </a:pPr>
            <a:r>
              <a:rPr lang="en-ZA" sz="2200" dirty="0" smtClean="0"/>
              <a:t>Provincial Equitable Share</a:t>
            </a:r>
          </a:p>
          <a:p>
            <a:pPr lvl="1"/>
            <a:r>
              <a:rPr lang="en-ZA" sz="1800" dirty="0"/>
              <a:t>An amount of R2.3 billion that was previously part of the devolution of property rates funds grant will be fully phased into PES during 2016/17</a:t>
            </a:r>
          </a:p>
          <a:p>
            <a:pPr lvl="1"/>
            <a:r>
              <a:rPr lang="en-ZA" sz="1800" dirty="0"/>
              <a:t>Funds from the PES will also be used to expand the human papilloma virus grant so that the programme continues</a:t>
            </a:r>
          </a:p>
          <a:p>
            <a:pPr lvl="1"/>
            <a:r>
              <a:rPr lang="en-ZA" sz="1800" dirty="0"/>
              <a:t>The Commission supports both initiatives as </a:t>
            </a:r>
            <a:r>
              <a:rPr lang="en-ZA" sz="1800" dirty="0" smtClean="0"/>
              <a:t>they enhance </a:t>
            </a:r>
            <a:r>
              <a:rPr lang="en-ZA" sz="1800" dirty="0"/>
              <a:t>efficiencies and </a:t>
            </a:r>
            <a:r>
              <a:rPr lang="en-ZA" sz="1800" dirty="0" smtClean="0"/>
              <a:t>mainstream </a:t>
            </a:r>
            <a:r>
              <a:rPr lang="en-ZA" sz="1800" dirty="0"/>
              <a:t>these activities into the workflows of provinces</a:t>
            </a:r>
          </a:p>
          <a:p>
            <a:pPr marL="342900" lvl="1" indent="-342900">
              <a:buFont typeface="Arial" charset="0"/>
              <a:buChar char="•"/>
            </a:pPr>
            <a:r>
              <a:rPr lang="en-ZA" sz="2200" dirty="0" smtClean="0"/>
              <a:t>Provincial Equitable Share formula</a:t>
            </a:r>
          </a:p>
          <a:p>
            <a:pPr lvl="1"/>
            <a:r>
              <a:rPr lang="en-ZA" sz="1800" dirty="0"/>
              <a:t>The weights assigned to the six components of the PES </a:t>
            </a:r>
            <a:r>
              <a:rPr lang="en-ZA" sz="1800" dirty="0" smtClean="0"/>
              <a:t>remain the </a:t>
            </a:r>
            <a:r>
              <a:rPr lang="en-ZA" sz="1800" dirty="0"/>
              <a:t>same in 2016/17</a:t>
            </a:r>
          </a:p>
          <a:p>
            <a:pPr lvl="1"/>
            <a:r>
              <a:rPr lang="en-ZA" sz="1800" dirty="0"/>
              <a:t>Given the potential disruptive nature of </a:t>
            </a:r>
            <a:r>
              <a:rPr lang="en-ZA" sz="1800" dirty="0" smtClean="0"/>
              <a:t>Census </a:t>
            </a:r>
            <a:r>
              <a:rPr lang="en-ZA" sz="1800" dirty="0"/>
              <a:t>2011, </a:t>
            </a:r>
            <a:r>
              <a:rPr lang="en-ZA" sz="1800" dirty="0" smtClean="0"/>
              <a:t>the Commission </a:t>
            </a:r>
            <a:r>
              <a:rPr lang="en-ZA" sz="1800" dirty="0"/>
              <a:t>supports the ongoing </a:t>
            </a:r>
            <a:r>
              <a:rPr lang="en-ZA" sz="1800" dirty="0" smtClean="0"/>
              <a:t>assistance provided </a:t>
            </a:r>
            <a:r>
              <a:rPr lang="en-ZA" sz="1800" dirty="0"/>
              <a:t>to the Eastern Cape, </a:t>
            </a:r>
            <a:r>
              <a:rPr lang="en-ZA" sz="1800" dirty="0" smtClean="0"/>
              <a:t>KwaZulu-Natal</a:t>
            </a:r>
            <a:r>
              <a:rPr lang="en-ZA" sz="1800" dirty="0"/>
              <a:t>, Free State and Limpopo to cushion the impact of declining provincial equitable shares due to reduction in population figures </a:t>
            </a:r>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17</a:t>
            </a:fld>
            <a:endParaRPr lang="en-ZA" dirty="0"/>
          </a:p>
        </p:txBody>
      </p:sp>
    </p:spTree>
    <p:extLst>
      <p:ext uri="{BB962C8B-B14F-4D97-AF65-F5344CB8AC3E}">
        <p14:creationId xmlns:p14="http://schemas.microsoft.com/office/powerpoint/2010/main" xmlns="" val="1443924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3600" dirty="0" smtClean="0"/>
              <a:t>Changes to Provincial Conditional Grants</a:t>
            </a:r>
            <a:endParaRPr lang="en-ZA" sz="3600" dirty="0"/>
          </a:p>
        </p:txBody>
      </p:sp>
      <p:sp>
        <p:nvSpPr>
          <p:cNvPr id="3" name="Content Placeholder 2"/>
          <p:cNvSpPr>
            <a:spLocks noGrp="1"/>
          </p:cNvSpPr>
          <p:nvPr>
            <p:ph idx="1"/>
          </p:nvPr>
        </p:nvSpPr>
        <p:spPr>
          <a:xfrm>
            <a:off x="251520" y="1600200"/>
            <a:ext cx="8712968" cy="4637088"/>
          </a:xfrm>
        </p:spPr>
        <p:txBody>
          <a:bodyPr/>
          <a:lstStyle/>
          <a:p>
            <a:r>
              <a:rPr lang="en-ZA" dirty="0" smtClean="0"/>
              <a:t>Provincial conditional Grants are revised downwards by R3.5 billion over MTEF</a:t>
            </a:r>
          </a:p>
          <a:p>
            <a:r>
              <a:rPr lang="en-ZA" dirty="0" smtClean="0"/>
              <a:t>Total allocation are still considerably high with projected allocation of R108bn in 2018/19</a:t>
            </a:r>
          </a:p>
          <a:p>
            <a:pPr lvl="1"/>
            <a:r>
              <a:rPr lang="en-ZA" dirty="0" smtClean="0"/>
              <a:t>HSDG is revised downward by R1.6 billion</a:t>
            </a:r>
          </a:p>
          <a:p>
            <a:pPr lvl="1"/>
            <a:r>
              <a:rPr lang="en-ZA" dirty="0" smtClean="0"/>
              <a:t>HFRG is reduced by R200 million</a:t>
            </a:r>
          </a:p>
          <a:p>
            <a:r>
              <a:rPr lang="en-ZA" dirty="0" smtClean="0"/>
              <a:t>The Commission support reprioritisation of funds to the extent that cuts are equitably distributed and targeted at non preforming grants</a:t>
            </a:r>
          </a:p>
          <a:p>
            <a:pPr lvl="1"/>
            <a:endParaRPr lang="en-ZA" dirty="0" smtClean="0"/>
          </a:p>
          <a:p>
            <a:pPr lvl="1"/>
            <a:endParaRPr lang="en-ZA" dirty="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18</a:t>
            </a:fld>
            <a:endParaRPr lang="en-ZA" dirty="0"/>
          </a:p>
        </p:txBody>
      </p:sp>
    </p:spTree>
    <p:extLst>
      <p:ext uri="{BB962C8B-B14F-4D97-AF65-F5344CB8AC3E}">
        <p14:creationId xmlns:p14="http://schemas.microsoft.com/office/powerpoint/2010/main" xmlns="" val="1295759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Implication of cuts on housing delivery </a:t>
            </a:r>
            <a:endParaRPr lang="en-ZA" dirty="0"/>
          </a:p>
        </p:txBody>
      </p:sp>
      <p:sp>
        <p:nvSpPr>
          <p:cNvPr id="3" name="Content Placeholder 2"/>
          <p:cNvSpPr>
            <a:spLocks noGrp="1"/>
          </p:cNvSpPr>
          <p:nvPr>
            <p:ph idx="1"/>
          </p:nvPr>
        </p:nvSpPr>
        <p:spPr/>
        <p:txBody>
          <a:bodyPr/>
          <a:lstStyle/>
          <a:p>
            <a:r>
              <a:rPr lang="en-ZA" sz="2400" dirty="0" smtClean="0"/>
              <a:t>The big cut on HSDG will accelerate the rate of decline in house delivered per allocation</a:t>
            </a:r>
          </a:p>
          <a:p>
            <a:r>
              <a:rPr lang="en-ZA" sz="2400" dirty="0" smtClean="0"/>
              <a:t>Government must support other housing programs (self-built &amp; FLISP) to reduce pressure on HSDG</a:t>
            </a:r>
          </a:p>
          <a:p>
            <a:r>
              <a:rPr lang="en-ZA" sz="2400" dirty="0" smtClean="0"/>
              <a:t>Housing investment in mining towns must be carefully considered and informed by needs and preferences  </a:t>
            </a:r>
          </a:p>
          <a:p>
            <a:endParaRPr lang="en-ZA" sz="2400" dirty="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graphicFrame>
        <p:nvGraphicFramePr>
          <p:cNvPr id="5" name="Chart 4"/>
          <p:cNvGraphicFramePr/>
          <p:nvPr>
            <p:extLst/>
          </p:nvPr>
        </p:nvGraphicFramePr>
        <p:xfrm>
          <a:off x="683568" y="4005064"/>
          <a:ext cx="8003232" cy="2303661"/>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0"/>
          </p:nvPr>
        </p:nvSpPr>
        <p:spPr/>
        <p:txBody>
          <a:bodyPr/>
          <a:lstStyle/>
          <a:p>
            <a:pPr>
              <a:defRPr/>
            </a:pPr>
            <a:fld id="{F1102E04-C8CA-4535-B9A8-E00E6E7F4501}" type="slidenum">
              <a:rPr lang="en-ZA" smtClean="0"/>
              <a:pPr>
                <a:defRPr/>
              </a:pPr>
              <a:t>19</a:t>
            </a:fld>
            <a:endParaRPr lang="en-ZA" dirty="0"/>
          </a:p>
        </p:txBody>
      </p:sp>
    </p:spTree>
    <p:extLst>
      <p:ext uri="{BB962C8B-B14F-4D97-AF65-F5344CB8AC3E}">
        <p14:creationId xmlns:p14="http://schemas.microsoft.com/office/powerpoint/2010/main" xmlns="" val="3858996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a:bodyPr>
          <a:lstStyle/>
          <a:p>
            <a:r>
              <a:rPr lang="en-ZA" dirty="0" smtClean="0"/>
              <a:t>Layout  of the Submission</a:t>
            </a:r>
            <a:r>
              <a:rPr lang="en-ZA" dirty="0" smtClean="0">
                <a:effectLst/>
              </a:rPr>
              <a:t>  </a:t>
            </a:r>
            <a:endParaRPr lang="en-ZA" dirty="0">
              <a:effectLst/>
            </a:endParaRPr>
          </a:p>
        </p:txBody>
      </p:sp>
      <p:sp>
        <p:nvSpPr>
          <p:cNvPr id="3" name="Content Placeholder 2"/>
          <p:cNvSpPr>
            <a:spLocks noGrp="1"/>
          </p:cNvSpPr>
          <p:nvPr>
            <p:ph idx="1"/>
          </p:nvPr>
        </p:nvSpPr>
        <p:spPr/>
        <p:txBody>
          <a:bodyPr/>
          <a:lstStyle/>
          <a:p>
            <a:pPr marL="914400" lvl="1" indent="-514350">
              <a:buFont typeface="+mj-lt"/>
              <a:buAutoNum type="arabicPeriod"/>
            </a:pPr>
            <a:r>
              <a:rPr lang="en-ZA" sz="2400" dirty="0" smtClean="0"/>
              <a:t>Background to economic environment</a:t>
            </a:r>
          </a:p>
          <a:p>
            <a:pPr marL="914400" lvl="1" indent="-514350">
              <a:buFont typeface="+mj-lt"/>
              <a:buAutoNum type="arabicPeriod"/>
            </a:pPr>
            <a:r>
              <a:rPr lang="en-ZA" sz="2400" dirty="0"/>
              <a:t>Major revisions to Clauses of the 2016 </a:t>
            </a:r>
            <a:r>
              <a:rPr lang="en-ZA" sz="2400" dirty="0" err="1" smtClean="0"/>
              <a:t>DoRB</a:t>
            </a:r>
            <a:endParaRPr lang="en-ZA" sz="2400" dirty="0" smtClean="0"/>
          </a:p>
          <a:p>
            <a:pPr marL="914400" lvl="1" indent="-514350">
              <a:buFont typeface="+mj-lt"/>
              <a:buAutoNum type="arabicPeriod"/>
            </a:pPr>
            <a:r>
              <a:rPr lang="en-ZA" sz="2400" dirty="0" smtClean="0"/>
              <a:t>Major Changes and additions to the </a:t>
            </a:r>
            <a:r>
              <a:rPr lang="en-ZA" sz="2400" dirty="0" err="1" smtClean="0"/>
              <a:t>DoR</a:t>
            </a:r>
            <a:r>
              <a:rPr lang="en-ZA" sz="2400" dirty="0" smtClean="0"/>
              <a:t>: National and Provincial Fiscal framework</a:t>
            </a:r>
          </a:p>
          <a:p>
            <a:pPr marL="914400" lvl="1" indent="-514350">
              <a:buFont typeface="+mj-lt"/>
              <a:buAutoNum type="arabicPeriod"/>
            </a:pPr>
            <a:r>
              <a:rPr lang="en-ZA" sz="2400" dirty="0" smtClean="0"/>
              <a:t>Major Changes and additions to the </a:t>
            </a:r>
            <a:r>
              <a:rPr lang="en-ZA" sz="2400" dirty="0" err="1" smtClean="0"/>
              <a:t>DoR</a:t>
            </a:r>
            <a:r>
              <a:rPr lang="en-ZA" sz="2400" dirty="0" smtClean="0"/>
              <a:t>: Local Government Fiscal Framework</a:t>
            </a:r>
          </a:p>
          <a:p>
            <a:pPr marL="1314450" lvl="2" indent="-514350">
              <a:buFont typeface="+mj-lt"/>
              <a:buAutoNum type="alphaUcPeriod"/>
            </a:pPr>
            <a:r>
              <a:rPr lang="en-ZA" sz="2000" dirty="0" smtClean="0"/>
              <a:t>Further </a:t>
            </a:r>
            <a:r>
              <a:rPr lang="en-ZA" sz="2000" dirty="0"/>
              <a:t>r</a:t>
            </a:r>
            <a:r>
              <a:rPr lang="en-ZA" sz="2000" dirty="0" smtClean="0"/>
              <a:t>eforms to LG conditional grants </a:t>
            </a:r>
          </a:p>
          <a:p>
            <a:pPr marL="914400" lvl="1" indent="-514350">
              <a:buFont typeface="+mj-lt"/>
              <a:buAutoNum type="arabicPeriod"/>
            </a:pPr>
            <a:r>
              <a:rPr lang="en-ZA" sz="2400" dirty="0" smtClean="0"/>
              <a:t>Government responses to Commission and SCoA recommendations</a:t>
            </a:r>
          </a:p>
          <a:p>
            <a:pPr marL="914400" lvl="1" indent="-514350">
              <a:buFont typeface="+mj-lt"/>
              <a:buAutoNum type="arabicPeriod"/>
            </a:pPr>
            <a:r>
              <a:rPr lang="en-ZA" sz="2400" dirty="0" smtClean="0"/>
              <a:t>Conclusion</a:t>
            </a:r>
          </a:p>
          <a:p>
            <a:pPr marL="914400" lvl="1" indent="-514350">
              <a:buNone/>
            </a:pPr>
            <a:endParaRPr lang="en-ZA" sz="2400" dirty="0" smtClean="0"/>
          </a:p>
        </p:txBody>
      </p:sp>
      <p:sp>
        <p:nvSpPr>
          <p:cNvPr id="5" name="Footer Placeholder 4"/>
          <p:cNvSpPr>
            <a:spLocks noGrp="1"/>
          </p:cNvSpPr>
          <p:nvPr>
            <p:ph type="ftr" sz="quarter" idx="11"/>
          </p:nvPr>
        </p:nvSpPr>
        <p:spPr>
          <a:xfrm>
            <a:off x="3275856" y="6165304"/>
            <a:ext cx="2895600" cy="365125"/>
          </a:xfrm>
        </p:spPr>
        <p:txBody>
          <a:bodyPr/>
          <a:lstStyle/>
          <a:p>
            <a:pPr>
              <a:defRPr/>
            </a:pPr>
            <a:r>
              <a:rPr lang="en-ZA" smtClean="0"/>
              <a:t>Select Committee on Appropriations- 12 April 2016</a:t>
            </a:r>
            <a:endParaRPr lang="en-ZA"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2</a:t>
            </a:fld>
            <a:endParaRPr lang="en-Z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Health Grants Changes and Performance  Review</a:t>
            </a:r>
            <a:endParaRPr lang="en-ZA" dirty="0"/>
          </a:p>
        </p:txBody>
      </p:sp>
      <p:sp>
        <p:nvSpPr>
          <p:cNvPr id="3" name="Content Placeholder 2"/>
          <p:cNvSpPr>
            <a:spLocks noGrp="1"/>
          </p:cNvSpPr>
          <p:nvPr>
            <p:ph idx="1"/>
          </p:nvPr>
        </p:nvSpPr>
        <p:spPr>
          <a:xfrm>
            <a:off x="251520" y="1600200"/>
            <a:ext cx="8640960" cy="4781128"/>
          </a:xfrm>
        </p:spPr>
        <p:txBody>
          <a:bodyPr/>
          <a:lstStyle/>
          <a:p>
            <a:r>
              <a:rPr lang="en-ZA" sz="2200" dirty="0" smtClean="0"/>
              <a:t>Health grants are showing good spending trajectory </a:t>
            </a:r>
          </a:p>
          <a:p>
            <a:r>
              <a:rPr lang="en-ZA" sz="2200" dirty="0" smtClean="0"/>
              <a:t>The comprehensive HIV/AIDS and HFRG are revised downward by R176 million (once-off) and R365 Million over MTEF</a:t>
            </a:r>
          </a:p>
          <a:p>
            <a:r>
              <a:rPr lang="en-ZA" sz="2200" dirty="0" smtClean="0"/>
              <a:t>This reduction must be carefully managed to minimise impact on delivery </a:t>
            </a:r>
          </a:p>
          <a:p>
            <a:r>
              <a:rPr lang="en-ZA" sz="2200" dirty="0" smtClean="0"/>
              <a:t>Budget cuts must be informed by thorough expenditure reviews  </a:t>
            </a:r>
            <a:endParaRPr lang="en-ZA" sz="2200" dirty="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graphicFrame>
        <p:nvGraphicFramePr>
          <p:cNvPr id="5" name="Table 4"/>
          <p:cNvGraphicFramePr>
            <a:graphicFrameLocks noGrp="1"/>
          </p:cNvGraphicFramePr>
          <p:nvPr>
            <p:extLst/>
          </p:nvPr>
        </p:nvGraphicFramePr>
        <p:xfrm>
          <a:off x="457200" y="3933054"/>
          <a:ext cx="8229598" cy="2320416"/>
        </p:xfrm>
        <a:graphic>
          <a:graphicData uri="http://schemas.openxmlformats.org/drawingml/2006/table">
            <a:tbl>
              <a:tblPr firstRow="1" firstCol="1" bandRow="1">
                <a:tableStyleId>{F5AB1C69-6EDB-4FF4-983F-18BD219EF322}</a:tableStyleId>
              </a:tblPr>
              <a:tblGrid>
                <a:gridCol w="3684382"/>
                <a:gridCol w="757536"/>
                <a:gridCol w="757536"/>
                <a:gridCol w="757536"/>
                <a:gridCol w="757536"/>
                <a:gridCol w="757536"/>
                <a:gridCol w="757536"/>
              </a:tblGrid>
              <a:tr h="194129">
                <a:tc>
                  <a:txBody>
                    <a:bodyPr/>
                    <a:lstStyle/>
                    <a:p>
                      <a:pPr>
                        <a:lnSpc>
                          <a:spcPct val="115000"/>
                        </a:lnSpc>
                        <a:spcAft>
                          <a:spcPts val="0"/>
                        </a:spcAft>
                      </a:pPr>
                      <a:r>
                        <a:rPr lang="en-ZA" sz="1200" dirty="0">
                          <a:effectLst/>
                          <a:latin typeface="Times New Roman" panose="02020603050405020304" pitchFamily="18" charset="0"/>
                          <a:cs typeface="Times New Roman" panose="02020603050405020304" pitchFamily="18" charset="0"/>
                        </a:rPr>
                        <a:t>Health</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2009/10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2010/11</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2011/12</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,2012/13</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2013/14</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2014/15</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63763">
                <a:tc>
                  <a:txBody>
                    <a:bodyPr/>
                    <a:lstStyle/>
                    <a:p>
                      <a:pPr>
                        <a:lnSpc>
                          <a:spcPct val="115000"/>
                        </a:lnSpc>
                        <a:spcAft>
                          <a:spcPts val="0"/>
                        </a:spcAft>
                      </a:pPr>
                      <a:r>
                        <a:rPr lang="en-ZA" sz="1200" dirty="0">
                          <a:effectLst/>
                          <a:latin typeface="Times New Roman" panose="02020603050405020304" pitchFamily="18" charset="0"/>
                          <a:cs typeface="Times New Roman" panose="02020603050405020304" pitchFamily="18" charset="0"/>
                        </a:rPr>
                        <a:t>Comprehensive HIV and Aids Grant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98%</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98%</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97%</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99%</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99%</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99%</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63763">
                <a:tc>
                  <a:txBody>
                    <a:bodyPr/>
                    <a:lstStyle/>
                    <a:p>
                      <a:pPr>
                        <a:lnSpc>
                          <a:spcPct val="115000"/>
                        </a:lnSpc>
                        <a:spcAft>
                          <a:spcPts val="0"/>
                        </a:spcAft>
                      </a:pPr>
                      <a:r>
                        <a:rPr lang="en-ZA" sz="1200" dirty="0">
                          <a:effectLst/>
                          <a:latin typeface="Times New Roman" panose="02020603050405020304" pitchFamily="18" charset="0"/>
                          <a:cs typeface="Times New Roman" panose="02020603050405020304" pitchFamily="18" charset="0"/>
                        </a:rPr>
                        <a:t>Health Facility Revitalisation Grant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84%</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94%</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63763">
                <a:tc>
                  <a:txBody>
                    <a:bodyPr/>
                    <a:lstStyle/>
                    <a:p>
                      <a:pPr indent="203835">
                        <a:lnSpc>
                          <a:spcPct val="115000"/>
                        </a:lnSpc>
                        <a:spcAft>
                          <a:spcPts val="0"/>
                        </a:spcAft>
                      </a:pPr>
                      <a:r>
                        <a:rPr lang="en-ZA" sz="1200" dirty="0">
                          <a:effectLst/>
                          <a:latin typeface="Times New Roman" panose="02020603050405020304" pitchFamily="18" charset="0"/>
                          <a:cs typeface="Times New Roman" panose="02020603050405020304" pitchFamily="18" charset="0"/>
                        </a:rPr>
                        <a:t>Health Infrastructure Component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93%</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93%</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88%</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63763">
                <a:tc>
                  <a:txBody>
                    <a:bodyPr/>
                    <a:lstStyle/>
                    <a:p>
                      <a:pPr indent="203835">
                        <a:lnSpc>
                          <a:spcPct val="115000"/>
                        </a:lnSpc>
                        <a:spcAft>
                          <a:spcPts val="0"/>
                        </a:spcAft>
                      </a:pPr>
                      <a:r>
                        <a:rPr lang="en-ZA" sz="1200" dirty="0">
                          <a:effectLst/>
                          <a:latin typeface="Times New Roman" panose="02020603050405020304" pitchFamily="18" charset="0"/>
                          <a:cs typeface="Times New Roman" panose="02020603050405020304" pitchFamily="18" charset="0"/>
                        </a:rPr>
                        <a:t>Hospital Revitalisation Component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73%</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76%</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90%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85%</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83%</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63763">
                <a:tc>
                  <a:txBody>
                    <a:bodyPr/>
                    <a:lstStyle/>
                    <a:p>
                      <a:pPr indent="203835">
                        <a:lnSpc>
                          <a:spcPct val="115000"/>
                        </a:lnSpc>
                        <a:spcAft>
                          <a:spcPts val="0"/>
                        </a:spcAft>
                      </a:pPr>
                      <a:r>
                        <a:rPr lang="en-ZA" sz="1200" dirty="0">
                          <a:effectLst/>
                          <a:latin typeface="Times New Roman" panose="02020603050405020304" pitchFamily="18" charset="0"/>
                          <a:cs typeface="Times New Roman" panose="02020603050405020304" pitchFamily="18" charset="0"/>
                        </a:rPr>
                        <a:t>Nursing Colleges and Schools Component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77%</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69%</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63763">
                <a:tc>
                  <a:txBody>
                    <a:bodyPr/>
                    <a:lstStyle/>
                    <a:p>
                      <a:pPr>
                        <a:lnSpc>
                          <a:spcPct val="115000"/>
                        </a:lnSpc>
                        <a:spcAft>
                          <a:spcPts val="0"/>
                        </a:spcAft>
                      </a:pPr>
                      <a:r>
                        <a:rPr lang="en-ZA" sz="1200" dirty="0">
                          <a:effectLst/>
                          <a:latin typeface="Times New Roman" panose="02020603050405020304" pitchFamily="18" charset="0"/>
                          <a:cs typeface="Times New Roman" panose="02020603050405020304" pitchFamily="18" charset="0"/>
                        </a:rPr>
                        <a:t>Health Professions Training and Development Grant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108%</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99%</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100%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99%</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100%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100%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63763">
                <a:tc>
                  <a:txBody>
                    <a:bodyPr/>
                    <a:lstStyle/>
                    <a:p>
                      <a:pPr>
                        <a:lnSpc>
                          <a:spcPct val="115000"/>
                        </a:lnSpc>
                        <a:spcAft>
                          <a:spcPts val="0"/>
                        </a:spcAft>
                      </a:pPr>
                      <a:r>
                        <a:rPr lang="en-ZA" sz="1200" dirty="0">
                          <a:effectLst/>
                          <a:latin typeface="Times New Roman" panose="02020603050405020304" pitchFamily="18" charset="0"/>
                          <a:cs typeface="Times New Roman" panose="02020603050405020304" pitchFamily="18" charset="0"/>
                        </a:rPr>
                        <a:t>National Health Insurance Grant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55%</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82%</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72%</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63763">
                <a:tc>
                  <a:txBody>
                    <a:bodyPr/>
                    <a:lstStyle/>
                    <a:p>
                      <a:pPr>
                        <a:lnSpc>
                          <a:spcPct val="115000"/>
                        </a:lnSpc>
                        <a:spcAft>
                          <a:spcPts val="0"/>
                        </a:spcAft>
                      </a:pPr>
                      <a:r>
                        <a:rPr lang="en-ZA" sz="1200" dirty="0">
                          <a:effectLst/>
                          <a:latin typeface="Times New Roman" panose="02020603050405020304" pitchFamily="18" charset="0"/>
                          <a:cs typeface="Times New Roman" panose="02020603050405020304" pitchFamily="18" charset="0"/>
                        </a:rPr>
                        <a:t>National Tertiary Services Grant  </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109%</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99%</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100%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99%</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100%</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200" dirty="0">
                          <a:effectLst/>
                          <a:latin typeface="Times New Roman" panose="02020603050405020304" pitchFamily="18" charset="0"/>
                          <a:cs typeface="Times New Roman" panose="02020603050405020304" pitchFamily="18" charset="0"/>
                        </a:rPr>
                        <a:t>99%</a:t>
                      </a:r>
                      <a:endParaRPr lang="en-ZA"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6" name="Slide Number Placeholder 5"/>
          <p:cNvSpPr>
            <a:spLocks noGrp="1"/>
          </p:cNvSpPr>
          <p:nvPr>
            <p:ph type="sldNum" sz="quarter" idx="10"/>
          </p:nvPr>
        </p:nvSpPr>
        <p:spPr/>
        <p:txBody>
          <a:bodyPr/>
          <a:lstStyle/>
          <a:p>
            <a:pPr>
              <a:defRPr/>
            </a:pPr>
            <a:fld id="{F1102E04-C8CA-4535-B9A8-E00E6E7F4501}" type="slidenum">
              <a:rPr lang="en-ZA" smtClean="0"/>
              <a:pPr>
                <a:defRPr/>
              </a:pPr>
              <a:t>20</a:t>
            </a:fld>
            <a:endParaRPr lang="en-ZA" dirty="0"/>
          </a:p>
        </p:txBody>
      </p:sp>
    </p:spTree>
    <p:extLst>
      <p:ext uri="{BB962C8B-B14F-4D97-AF65-F5344CB8AC3E}">
        <p14:creationId xmlns:p14="http://schemas.microsoft.com/office/powerpoint/2010/main" xmlns="" val="2128078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Basic Education </a:t>
            </a:r>
            <a:r>
              <a:rPr lang="en-ZA" dirty="0"/>
              <a:t>Grants Changes and Performance  Review</a:t>
            </a:r>
          </a:p>
        </p:txBody>
      </p:sp>
      <p:sp>
        <p:nvSpPr>
          <p:cNvPr id="3" name="Content Placeholder 2"/>
          <p:cNvSpPr>
            <a:spLocks noGrp="1"/>
          </p:cNvSpPr>
          <p:nvPr>
            <p:ph idx="1"/>
          </p:nvPr>
        </p:nvSpPr>
        <p:spPr/>
        <p:txBody>
          <a:bodyPr/>
          <a:lstStyle/>
          <a:p>
            <a:r>
              <a:rPr lang="en-ZA" sz="2400" dirty="0" smtClean="0"/>
              <a:t>Key changes to basic </a:t>
            </a:r>
            <a:r>
              <a:rPr lang="en-ZA" sz="2400" dirty="0"/>
              <a:t>e</a:t>
            </a:r>
            <a:r>
              <a:rPr lang="en-ZA" sz="2400" dirty="0" smtClean="0"/>
              <a:t>ducation conditional grants are </a:t>
            </a:r>
          </a:p>
          <a:p>
            <a:pPr lvl="1"/>
            <a:r>
              <a:rPr lang="en-ZA" sz="2000" dirty="0" smtClean="0"/>
              <a:t>Reduction of the EIG baseline by R160 million</a:t>
            </a:r>
          </a:p>
          <a:p>
            <a:pPr lvl="1"/>
            <a:r>
              <a:rPr lang="en-ZA" sz="2000" dirty="0" smtClean="0"/>
              <a:t>Merger of school infrastructure backlog grant with EIG</a:t>
            </a:r>
          </a:p>
          <a:p>
            <a:pPr lvl="1"/>
            <a:r>
              <a:rPr lang="en-ZA" sz="2000" dirty="0" smtClean="0"/>
              <a:t>Introduction of ECD grant as recommended by the Commission in its 2016/17 submission</a:t>
            </a:r>
          </a:p>
          <a:p>
            <a:r>
              <a:rPr lang="en-ZA" sz="2400" dirty="0" smtClean="0"/>
              <a:t>Education grants that cannot expend 100% of their allocation must be used to relieve budget pressures in other areas.</a:t>
            </a:r>
            <a:endParaRPr lang="en-ZA" sz="2400" dirty="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graphicFrame>
        <p:nvGraphicFramePr>
          <p:cNvPr id="5" name="Table 4"/>
          <p:cNvGraphicFramePr>
            <a:graphicFrameLocks noGrp="1"/>
          </p:cNvGraphicFramePr>
          <p:nvPr>
            <p:extLst/>
          </p:nvPr>
        </p:nvGraphicFramePr>
        <p:xfrm>
          <a:off x="395536" y="4221085"/>
          <a:ext cx="8229600" cy="2113746"/>
        </p:xfrm>
        <a:graphic>
          <a:graphicData uri="http://schemas.openxmlformats.org/drawingml/2006/table">
            <a:tbl>
              <a:tblPr firstRow="1" firstCol="1" bandRow="1">
                <a:tableStyleId>{F5AB1C69-6EDB-4FF4-983F-18BD219EF322}</a:tableStyleId>
              </a:tblPr>
              <a:tblGrid>
                <a:gridCol w="4384731"/>
                <a:gridCol w="635325"/>
                <a:gridCol w="635325"/>
                <a:gridCol w="635325"/>
                <a:gridCol w="668244"/>
                <a:gridCol w="635325"/>
                <a:gridCol w="635325"/>
              </a:tblGrid>
              <a:tr h="288029">
                <a:tc>
                  <a:txBody>
                    <a:bodyPr/>
                    <a:lstStyle/>
                    <a:p>
                      <a:pPr>
                        <a:lnSpc>
                          <a:spcPct val="115000"/>
                        </a:lnSpc>
                        <a:spcAft>
                          <a:spcPts val="0"/>
                        </a:spcAft>
                      </a:pPr>
                      <a:r>
                        <a:rPr lang="en-ZA" sz="1100" dirty="0">
                          <a:effectLst/>
                          <a:latin typeface="Times New Roman" panose="02020603050405020304" pitchFamily="18" charset="0"/>
                          <a:cs typeface="Times New Roman" panose="02020603050405020304" pitchFamily="18" charset="0"/>
                        </a:rPr>
                        <a:t>Basic Education</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2009/10</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2010/11</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2011/12</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,2012/13</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2013/14</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2014/15</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88029">
                <a:tc>
                  <a:txBody>
                    <a:bodyPr/>
                    <a:lstStyle/>
                    <a:p>
                      <a:pPr>
                        <a:lnSpc>
                          <a:spcPct val="115000"/>
                        </a:lnSpc>
                        <a:spcAft>
                          <a:spcPts val="0"/>
                        </a:spcAft>
                      </a:pPr>
                      <a:r>
                        <a:rPr lang="en-ZA" sz="1100" dirty="0">
                          <a:effectLst/>
                          <a:latin typeface="Times New Roman" panose="02020603050405020304" pitchFamily="18" charset="0"/>
                          <a:cs typeface="Times New Roman" panose="02020603050405020304" pitchFamily="18" charset="0"/>
                        </a:rPr>
                        <a:t>Dinaledi Schools Grant</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88%</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82%</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80%</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82%</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88029">
                <a:tc>
                  <a:txBody>
                    <a:bodyPr/>
                    <a:lstStyle/>
                    <a:p>
                      <a:pPr>
                        <a:lnSpc>
                          <a:spcPct val="115000"/>
                        </a:lnSpc>
                        <a:spcAft>
                          <a:spcPts val="0"/>
                        </a:spcAft>
                      </a:pPr>
                      <a:r>
                        <a:rPr lang="en-ZA" sz="1100" dirty="0">
                          <a:effectLst/>
                          <a:latin typeface="Times New Roman" panose="02020603050405020304" pitchFamily="18" charset="0"/>
                          <a:cs typeface="Times New Roman" panose="02020603050405020304" pitchFamily="18" charset="0"/>
                        </a:rPr>
                        <a:t>Education Infrastructure Grant</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97%</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93%</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100%</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94%</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88029">
                <a:tc>
                  <a:txBody>
                    <a:bodyPr/>
                    <a:lstStyle/>
                    <a:p>
                      <a:pPr>
                        <a:lnSpc>
                          <a:spcPct val="115000"/>
                        </a:lnSpc>
                        <a:spcAft>
                          <a:spcPts val="0"/>
                        </a:spcAft>
                      </a:pPr>
                      <a:r>
                        <a:rPr lang="en-ZA" sz="1100" dirty="0">
                          <a:effectLst/>
                          <a:latin typeface="Times New Roman" panose="02020603050405020304" pitchFamily="18" charset="0"/>
                          <a:cs typeface="Times New Roman" panose="02020603050405020304" pitchFamily="18" charset="0"/>
                        </a:rPr>
                        <a:t>HIV and Aids (Life Skills Education) Grant</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92%</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87%</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90%</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86%</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74%</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88%</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88029">
                <a:tc>
                  <a:txBody>
                    <a:bodyPr/>
                    <a:lstStyle/>
                    <a:p>
                      <a:pPr>
                        <a:lnSpc>
                          <a:spcPct val="115000"/>
                        </a:lnSpc>
                        <a:spcAft>
                          <a:spcPts val="0"/>
                        </a:spcAft>
                      </a:pPr>
                      <a:r>
                        <a:rPr lang="en-ZA" sz="1100" dirty="0">
                          <a:effectLst/>
                          <a:latin typeface="Times New Roman" panose="02020603050405020304" pitchFamily="18" charset="0"/>
                          <a:cs typeface="Times New Roman" panose="02020603050405020304" pitchFamily="18" charset="0"/>
                        </a:rPr>
                        <a:t>National School Nutrition Programme Grant</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98%</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95%</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96%</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98%</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98%</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99%</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88029">
                <a:tc>
                  <a:txBody>
                    <a:bodyPr/>
                    <a:lstStyle/>
                    <a:p>
                      <a:pPr>
                        <a:lnSpc>
                          <a:spcPct val="115000"/>
                        </a:lnSpc>
                        <a:spcAft>
                          <a:spcPts val="0"/>
                        </a:spcAft>
                      </a:pPr>
                      <a:r>
                        <a:rPr lang="en-ZA" sz="1100" dirty="0">
                          <a:effectLst/>
                          <a:latin typeface="Times New Roman" panose="02020603050405020304" pitchFamily="18" charset="0"/>
                          <a:cs typeface="Times New Roman" panose="02020603050405020304" pitchFamily="18" charset="0"/>
                        </a:rPr>
                        <a:t>Technical Secondary Schools Recapitalisation Grant</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76%</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71%</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74%</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67%</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87%</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88029">
                <a:tc>
                  <a:txBody>
                    <a:bodyPr/>
                    <a:lstStyle/>
                    <a:p>
                      <a:pPr>
                        <a:lnSpc>
                          <a:spcPct val="115000"/>
                        </a:lnSpc>
                        <a:spcAft>
                          <a:spcPts val="0"/>
                        </a:spcAft>
                      </a:pPr>
                      <a:r>
                        <a:rPr lang="en-ZA" sz="1100" dirty="0">
                          <a:effectLst/>
                          <a:latin typeface="Times New Roman" panose="02020603050405020304" pitchFamily="18" charset="0"/>
                          <a:cs typeface="Times New Roman" panose="02020603050405020304" pitchFamily="18" charset="0"/>
                        </a:rPr>
                        <a:t>Occupation Specific Dispensation for Education Sector Therapists Grant</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ZA" sz="1100" dirty="0">
                          <a:effectLst/>
                          <a:latin typeface="Times New Roman" panose="02020603050405020304" pitchFamily="18" charset="0"/>
                          <a:cs typeface="Times New Roman" panose="02020603050405020304" pitchFamily="18" charset="0"/>
                        </a:rPr>
                        <a:t>90%</a:t>
                      </a:r>
                      <a:endParaRPr lang="en-ZA"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6" name="Slide Number Placeholder 5"/>
          <p:cNvSpPr>
            <a:spLocks noGrp="1"/>
          </p:cNvSpPr>
          <p:nvPr>
            <p:ph type="sldNum" sz="quarter" idx="10"/>
          </p:nvPr>
        </p:nvSpPr>
        <p:spPr/>
        <p:txBody>
          <a:bodyPr/>
          <a:lstStyle/>
          <a:p>
            <a:pPr>
              <a:defRPr/>
            </a:pPr>
            <a:fld id="{F1102E04-C8CA-4535-B9A8-E00E6E7F4501}" type="slidenum">
              <a:rPr lang="en-ZA" smtClean="0"/>
              <a:pPr>
                <a:defRPr/>
              </a:pPr>
              <a:t>21</a:t>
            </a:fld>
            <a:endParaRPr lang="en-ZA" dirty="0"/>
          </a:p>
        </p:txBody>
      </p:sp>
    </p:spTree>
    <p:extLst>
      <p:ext uri="{BB962C8B-B14F-4D97-AF65-F5344CB8AC3E}">
        <p14:creationId xmlns:p14="http://schemas.microsoft.com/office/powerpoint/2010/main" xmlns="" val="3772669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NHI Reforms </a:t>
            </a:r>
            <a:endParaRPr lang="en-ZA" dirty="0"/>
          </a:p>
        </p:txBody>
      </p:sp>
      <p:sp>
        <p:nvSpPr>
          <p:cNvPr id="3" name="Content Placeholder 2"/>
          <p:cNvSpPr>
            <a:spLocks noGrp="1"/>
          </p:cNvSpPr>
          <p:nvPr>
            <p:ph idx="1"/>
          </p:nvPr>
        </p:nvSpPr>
        <p:spPr/>
        <p:txBody>
          <a:bodyPr/>
          <a:lstStyle/>
          <a:p>
            <a:r>
              <a:rPr lang="en-ZA" sz="2800" dirty="0" smtClean="0"/>
              <a:t>Health conditional grants have undergone numerous reform since introduction of NHI</a:t>
            </a:r>
          </a:p>
          <a:p>
            <a:r>
              <a:rPr lang="en-ZA" sz="2800" dirty="0" smtClean="0"/>
              <a:t>For 2016 the NHI grant is merged into a new National Health Grant intended to fund Ideal Clinic Initiative among other things </a:t>
            </a:r>
          </a:p>
          <a:p>
            <a:pPr marL="342900" lvl="1" indent="-342900">
              <a:buFont typeface="Arial" charset="0"/>
              <a:buChar char="•"/>
            </a:pPr>
            <a:r>
              <a:rPr lang="en-ZA" dirty="0" smtClean="0"/>
              <a:t>The commission is concerned with endless changes to grants synonymous with the sector as this introduces uncertainties, duplications and erodes old priorities. </a:t>
            </a:r>
          </a:p>
          <a:p>
            <a:endParaRPr lang="en-ZA" dirty="0" smtClean="0"/>
          </a:p>
          <a:p>
            <a:endParaRPr lang="en-ZA" dirty="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22</a:t>
            </a:fld>
            <a:endParaRPr lang="en-ZA" dirty="0"/>
          </a:p>
        </p:txBody>
      </p:sp>
    </p:spTree>
    <p:extLst>
      <p:ext uri="{BB962C8B-B14F-4D97-AF65-F5344CB8AC3E}">
        <p14:creationId xmlns:p14="http://schemas.microsoft.com/office/powerpoint/2010/main" xmlns="" val="4088845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Incentivising Maintenance</a:t>
            </a:r>
            <a:endParaRPr lang="en-ZA" dirty="0"/>
          </a:p>
        </p:txBody>
      </p:sp>
      <p:sp>
        <p:nvSpPr>
          <p:cNvPr id="3" name="Content Placeholder 2"/>
          <p:cNvSpPr>
            <a:spLocks noGrp="1"/>
          </p:cNvSpPr>
          <p:nvPr>
            <p:ph idx="1"/>
          </p:nvPr>
        </p:nvSpPr>
        <p:spPr>
          <a:xfrm>
            <a:off x="323528" y="1600200"/>
            <a:ext cx="8363272" cy="4781128"/>
          </a:xfrm>
        </p:spPr>
        <p:txBody>
          <a:bodyPr/>
          <a:lstStyle/>
          <a:p>
            <a:r>
              <a:rPr lang="en-ZA" sz="2400" dirty="0" smtClean="0"/>
              <a:t>With </a:t>
            </a:r>
            <a:r>
              <a:rPr lang="en-ZA" sz="2400" dirty="0"/>
              <a:t>need to make better use of scarce resources, the Commission supports current reforms to use a larger share of infrastructure conditional </a:t>
            </a:r>
            <a:r>
              <a:rPr lang="en-ZA" sz="2400" dirty="0" smtClean="0"/>
              <a:t>grants, specifically in education and health, </a:t>
            </a:r>
            <a:r>
              <a:rPr lang="en-ZA" sz="2400" dirty="0"/>
              <a:t>to beef up maintenance </a:t>
            </a:r>
            <a:r>
              <a:rPr lang="en-ZA" sz="2400" dirty="0" smtClean="0"/>
              <a:t>spending </a:t>
            </a:r>
          </a:p>
          <a:p>
            <a:r>
              <a:rPr lang="en-ZA" sz="2400" dirty="0" smtClean="0"/>
              <a:t>This will assist government in addressing </a:t>
            </a:r>
            <a:r>
              <a:rPr lang="en-ZA" sz="2400" dirty="0"/>
              <a:t>maintenance backlogs that have accumulated </a:t>
            </a:r>
            <a:r>
              <a:rPr lang="en-ZA" sz="2400" dirty="0" smtClean="0"/>
              <a:t>in </a:t>
            </a:r>
            <a:r>
              <a:rPr lang="en-ZA" sz="2400" dirty="0"/>
              <a:t>the health and education </a:t>
            </a:r>
            <a:r>
              <a:rPr lang="en-ZA" sz="2400" dirty="0" smtClean="0"/>
              <a:t>sector</a:t>
            </a:r>
            <a:r>
              <a:rPr lang="en-ZA" sz="2400" dirty="0"/>
              <a:t> </a:t>
            </a:r>
            <a:r>
              <a:rPr lang="en-ZA" sz="2400" dirty="0" smtClean="0"/>
              <a:t>over the years</a:t>
            </a:r>
          </a:p>
          <a:p>
            <a:r>
              <a:rPr lang="en-ZA" sz="2400" dirty="0"/>
              <a:t>The principle of rewarding provincial departments through the incentive grant component for meeting maintenance targets is supported, although under-capacitated provinces should not unduly lose out for not being able to meet targets due to lack of </a:t>
            </a:r>
            <a:r>
              <a:rPr lang="en-ZA" sz="2400" dirty="0" smtClean="0"/>
              <a:t>capacity</a:t>
            </a:r>
            <a:endParaRPr lang="en-ZA" sz="2400" dirty="0"/>
          </a:p>
          <a:p>
            <a:endParaRPr lang="en-ZA" sz="2400" dirty="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23</a:t>
            </a:fld>
            <a:endParaRPr lang="en-ZA" dirty="0"/>
          </a:p>
        </p:txBody>
      </p:sp>
    </p:spTree>
    <p:extLst>
      <p:ext uri="{BB962C8B-B14F-4D97-AF65-F5344CB8AC3E}">
        <p14:creationId xmlns:p14="http://schemas.microsoft.com/office/powerpoint/2010/main" xmlns="" val="1045310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2996952"/>
            <a:ext cx="7772400" cy="1224136"/>
          </a:xfrm>
        </p:spPr>
        <p:txBody>
          <a:bodyPr>
            <a:normAutofit/>
          </a:bodyPr>
          <a:lstStyle/>
          <a:p>
            <a:r>
              <a:rPr lang="en-ZA" dirty="0" smtClean="0"/>
              <a:t>Local Government Fiscal Framework</a:t>
            </a:r>
            <a:endParaRPr lang="en-ZA" dirty="0"/>
          </a:p>
        </p:txBody>
      </p:sp>
      <p:sp>
        <p:nvSpPr>
          <p:cNvPr id="3" name="Footer Placeholder 2"/>
          <p:cNvSpPr>
            <a:spLocks noGrp="1"/>
          </p:cNvSpPr>
          <p:nvPr>
            <p:ph type="ftr" sz="quarter" idx="11"/>
          </p:nvPr>
        </p:nvSpPr>
        <p:spPr/>
        <p:txBody>
          <a:bodyPr/>
          <a:lstStyle/>
          <a:p>
            <a:pPr>
              <a:defRPr/>
            </a:pPr>
            <a:r>
              <a:rPr lang="en-ZA" smtClean="0"/>
              <a:t>Select Committee on Appropriations- 12 April 2016</a:t>
            </a:r>
            <a:endParaRPr lang="en-ZA" dirty="0"/>
          </a:p>
        </p:txBody>
      </p:sp>
    </p:spTree>
    <p:extLst>
      <p:ext uri="{BB962C8B-B14F-4D97-AF65-F5344CB8AC3E}">
        <p14:creationId xmlns:p14="http://schemas.microsoft.com/office/powerpoint/2010/main" xmlns="" val="6076984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Local government Fiscal Framework</a:t>
            </a:r>
            <a:endParaRPr lang="en-ZA" dirty="0"/>
          </a:p>
        </p:txBody>
      </p:sp>
      <p:sp>
        <p:nvSpPr>
          <p:cNvPr id="3" name="Content Placeholder 2"/>
          <p:cNvSpPr>
            <a:spLocks noGrp="1"/>
          </p:cNvSpPr>
          <p:nvPr>
            <p:ph idx="1"/>
          </p:nvPr>
        </p:nvSpPr>
        <p:spPr>
          <a:xfrm>
            <a:off x="251520" y="1417637"/>
            <a:ext cx="8712968" cy="5184775"/>
          </a:xfrm>
        </p:spPr>
        <p:txBody>
          <a:bodyPr/>
          <a:lstStyle/>
          <a:p>
            <a:pPr algn="just"/>
            <a:r>
              <a:rPr lang="en-ZA" sz="2800" dirty="0" smtClean="0"/>
              <a:t>Local Governments will </a:t>
            </a:r>
          </a:p>
          <a:p>
            <a:pPr lvl="1" algn="just">
              <a:buFont typeface="Wingdings" panose="05000000000000000000" pitchFamily="2" charset="2"/>
              <a:buChar char="Ø"/>
            </a:pPr>
            <a:r>
              <a:rPr lang="en-ZA" sz="2000" dirty="0" smtClean="0"/>
              <a:t>Be </a:t>
            </a:r>
            <a:r>
              <a:rPr lang="en-ZA" sz="2000" dirty="0"/>
              <a:t>affected </a:t>
            </a:r>
            <a:r>
              <a:rPr lang="en-ZA" sz="2000" dirty="0" smtClean="0"/>
              <a:t>by the </a:t>
            </a:r>
            <a:r>
              <a:rPr lang="en-ZA" sz="2000" dirty="0"/>
              <a:t>slowdown in economic growth, the current recession facing the mining and agriculture sectors, the prevailing drought, </a:t>
            </a:r>
            <a:r>
              <a:rPr lang="en-ZA" sz="2000" dirty="0" smtClean="0"/>
              <a:t>and </a:t>
            </a:r>
            <a:r>
              <a:rPr lang="en-ZA" sz="2000" dirty="0"/>
              <a:t>the oncoming local </a:t>
            </a:r>
            <a:r>
              <a:rPr lang="en-ZA" sz="2000" dirty="0" smtClean="0"/>
              <a:t>government elections </a:t>
            </a:r>
          </a:p>
          <a:p>
            <a:pPr lvl="1" algn="just">
              <a:buFont typeface="Wingdings" panose="05000000000000000000" pitchFamily="2" charset="2"/>
              <a:buChar char="Ø"/>
            </a:pPr>
            <a:r>
              <a:rPr lang="en-ZA" sz="2000" dirty="0" smtClean="0"/>
              <a:t>Experience </a:t>
            </a:r>
            <a:r>
              <a:rPr lang="en-ZA" sz="2000" dirty="0"/>
              <a:t>one of the most wide ranging boundary redeterminations </a:t>
            </a:r>
            <a:r>
              <a:rPr lang="en-ZA" sz="2000" dirty="0" smtClean="0"/>
              <a:t>the </a:t>
            </a:r>
            <a:r>
              <a:rPr lang="en-ZA" sz="2000" dirty="0"/>
              <a:t>country has </a:t>
            </a:r>
            <a:r>
              <a:rPr lang="en-ZA" sz="2000" dirty="0" smtClean="0"/>
              <a:t>witnessed </a:t>
            </a:r>
            <a:r>
              <a:rPr lang="en-ZA" sz="2000" dirty="0"/>
              <a:t>since </a:t>
            </a:r>
            <a:r>
              <a:rPr lang="en-ZA" sz="2000" dirty="0" smtClean="0"/>
              <a:t>introduction </a:t>
            </a:r>
            <a:r>
              <a:rPr lang="en-ZA" sz="2000" dirty="0"/>
              <a:t>of the current system of local government in </a:t>
            </a:r>
            <a:r>
              <a:rPr lang="en-ZA" sz="2000" dirty="0" smtClean="0"/>
              <a:t>2000</a:t>
            </a:r>
          </a:p>
          <a:p>
            <a:pPr lvl="1" algn="just">
              <a:buFont typeface="Wingdings" panose="05000000000000000000" pitchFamily="2" charset="2"/>
              <a:buChar char="Ø"/>
            </a:pPr>
            <a:r>
              <a:rPr lang="en-ZA" sz="2000" dirty="0" smtClean="0"/>
              <a:t>Be affected by tariff hikes larger than inflation rates</a:t>
            </a:r>
          </a:p>
          <a:p>
            <a:pPr algn="just"/>
            <a:r>
              <a:rPr lang="en-ZA" sz="2400" dirty="0" smtClean="0"/>
              <a:t>The sphere continues to receive increasing amounts of nationally acquired revenues: </a:t>
            </a:r>
          </a:p>
          <a:p>
            <a:pPr lvl="1" algn="just"/>
            <a:r>
              <a:rPr lang="en-ZA" sz="1600" dirty="0" smtClean="0"/>
              <a:t>It  will receive about R334 billion in total revenues </a:t>
            </a:r>
            <a:r>
              <a:rPr lang="en-ZA" sz="1600" dirty="0"/>
              <a:t>over </a:t>
            </a:r>
            <a:r>
              <a:rPr lang="en-ZA" sz="1600" dirty="0" smtClean="0"/>
              <a:t>the 2016 MTEF, which translates into an average share of 9.1%.</a:t>
            </a:r>
          </a:p>
          <a:p>
            <a:pPr algn="just"/>
            <a:endParaRPr lang="en-ZA" sz="2400" dirty="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25</a:t>
            </a:fld>
            <a:endParaRPr lang="en-ZA" dirty="0"/>
          </a:p>
        </p:txBody>
      </p:sp>
    </p:spTree>
    <p:extLst>
      <p:ext uri="{BB962C8B-B14F-4D97-AF65-F5344CB8AC3E}">
        <p14:creationId xmlns:p14="http://schemas.microsoft.com/office/powerpoint/2010/main" xmlns="" val="3284006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Value of Transfers to LG (Billions)</a:t>
            </a:r>
            <a:endParaRPr lang="en-GB" dirty="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graphicFrame>
        <p:nvGraphicFramePr>
          <p:cNvPr id="5" name="Content Placeholder 4"/>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0"/>
          </p:nvPr>
        </p:nvSpPr>
        <p:spPr/>
        <p:txBody>
          <a:bodyPr/>
          <a:lstStyle/>
          <a:p>
            <a:pPr>
              <a:defRPr/>
            </a:pPr>
            <a:fld id="{F1102E04-C8CA-4535-B9A8-E00E6E7F4501}" type="slidenum">
              <a:rPr lang="en-ZA" smtClean="0"/>
              <a:pPr>
                <a:defRPr/>
              </a:pPr>
              <a:t>26</a:t>
            </a:fld>
            <a:endParaRPr lang="en-ZA" dirty="0"/>
          </a:p>
        </p:txBody>
      </p:sp>
    </p:spTree>
    <p:extLst>
      <p:ext uri="{BB962C8B-B14F-4D97-AF65-F5344CB8AC3E}">
        <p14:creationId xmlns:p14="http://schemas.microsoft.com/office/powerpoint/2010/main" xmlns="" val="30279345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Local Government Baseline Adjustments</a:t>
            </a:r>
            <a:endParaRPr lang="en-ZA" dirty="0"/>
          </a:p>
        </p:txBody>
      </p:sp>
      <p:sp>
        <p:nvSpPr>
          <p:cNvPr id="3" name="Content Placeholder 2"/>
          <p:cNvSpPr>
            <a:spLocks noGrp="1"/>
          </p:cNvSpPr>
          <p:nvPr>
            <p:ph idx="1"/>
          </p:nvPr>
        </p:nvSpPr>
        <p:spPr>
          <a:xfrm>
            <a:off x="251520" y="1600200"/>
            <a:ext cx="8712968" cy="4709120"/>
          </a:xfrm>
        </p:spPr>
        <p:txBody>
          <a:bodyPr/>
          <a:lstStyle/>
          <a:p>
            <a:pPr algn="just">
              <a:buFont typeface="Arial" panose="020B0604020202020204" pitchFamily="34" charset="0"/>
              <a:buChar char="•"/>
            </a:pPr>
            <a:r>
              <a:rPr lang="en-ZA" sz="2800" dirty="0" smtClean="0"/>
              <a:t>Over the 2016 MTEF, the total baseline allocations to Local Government are set to decrease by R6.3 billion, and of this amount,</a:t>
            </a:r>
          </a:p>
          <a:p>
            <a:pPr lvl="1" algn="just">
              <a:buFont typeface="Wingdings" panose="05000000000000000000" pitchFamily="2" charset="2"/>
              <a:buChar char="Ø"/>
            </a:pPr>
            <a:r>
              <a:rPr lang="en-ZA" sz="1800" dirty="0" smtClean="0"/>
              <a:t>R5.5 billion will the be in the form of direct conditional transfers to municipalities and  R500 million will be transferred as indirect conditional grants</a:t>
            </a:r>
          </a:p>
          <a:p>
            <a:pPr lvl="1" algn="just">
              <a:buFont typeface="Wingdings" panose="05000000000000000000" pitchFamily="2" charset="2"/>
              <a:buChar char="Ø"/>
            </a:pPr>
            <a:r>
              <a:rPr lang="en-ZA" sz="1800" dirty="0" smtClean="0"/>
              <a:t>R300 million will be on the LGES</a:t>
            </a:r>
            <a:endParaRPr lang="en-ZA" sz="2000" dirty="0" smtClean="0"/>
          </a:p>
          <a:p>
            <a:pPr algn="just">
              <a:buFont typeface="Arial" panose="020B0604020202020204" pitchFamily="34" charset="0"/>
              <a:buChar char="•"/>
            </a:pPr>
            <a:r>
              <a:rPr lang="en-ZA" sz="2800" dirty="0" smtClean="0"/>
              <a:t>The Commission notes these adjustment and understands the need for  </a:t>
            </a:r>
            <a:r>
              <a:rPr lang="en-ZA" sz="2800" dirty="0"/>
              <a:t>reprioritisation of budgets towards more urgent priority </a:t>
            </a:r>
            <a:r>
              <a:rPr lang="en-ZA" sz="2800" dirty="0" smtClean="0"/>
              <a:t>areas</a:t>
            </a:r>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27</a:t>
            </a:fld>
            <a:endParaRPr lang="en-ZA" dirty="0"/>
          </a:p>
        </p:txBody>
      </p:sp>
    </p:spTree>
    <p:extLst>
      <p:ext uri="{BB962C8B-B14F-4D97-AF65-F5344CB8AC3E}">
        <p14:creationId xmlns:p14="http://schemas.microsoft.com/office/powerpoint/2010/main" xmlns="" val="3643061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Demarcation Processes</a:t>
            </a:r>
            <a:endParaRPr lang="en-GB" dirty="0"/>
          </a:p>
        </p:txBody>
      </p:sp>
      <p:sp>
        <p:nvSpPr>
          <p:cNvPr id="3" name="Content Placeholder 2"/>
          <p:cNvSpPr>
            <a:spLocks noGrp="1"/>
          </p:cNvSpPr>
          <p:nvPr>
            <p:ph idx="1"/>
          </p:nvPr>
        </p:nvSpPr>
        <p:spPr>
          <a:xfrm>
            <a:off x="457200" y="1600200"/>
            <a:ext cx="8229600" cy="4853136"/>
          </a:xfrm>
        </p:spPr>
        <p:txBody>
          <a:bodyPr/>
          <a:lstStyle/>
          <a:p>
            <a:pPr algn="just"/>
            <a:r>
              <a:rPr lang="en-ZA" sz="2000" dirty="0"/>
              <a:t>The number of municipalities will be reduced from 278 to </a:t>
            </a:r>
            <a:r>
              <a:rPr lang="en-ZA" sz="2000" dirty="0" smtClean="0"/>
              <a:t>257 </a:t>
            </a:r>
          </a:p>
          <a:p>
            <a:pPr algn="just"/>
            <a:r>
              <a:rPr lang="en-ZA" sz="2000" dirty="0" smtClean="0"/>
              <a:t>Each </a:t>
            </a:r>
            <a:r>
              <a:rPr lang="en-ZA" sz="2000" dirty="0"/>
              <a:t>major amalgamation will be provided with a transitional grant to assist municipalities defray all costs associated with </a:t>
            </a:r>
            <a:r>
              <a:rPr lang="en-ZA" sz="2000" dirty="0" smtClean="0"/>
              <a:t>transition </a:t>
            </a:r>
          </a:p>
          <a:p>
            <a:pPr algn="just"/>
            <a:r>
              <a:rPr lang="en-ZA" sz="2000" dirty="0" smtClean="0"/>
              <a:t>The </a:t>
            </a:r>
            <a:r>
              <a:rPr lang="en-ZA" sz="2000" dirty="0"/>
              <a:t>Commission </a:t>
            </a:r>
            <a:r>
              <a:rPr lang="en-ZA" sz="2000" dirty="0" smtClean="0"/>
              <a:t>encourages </a:t>
            </a:r>
            <a:r>
              <a:rPr lang="en-ZA" sz="2000" dirty="0"/>
              <a:t>National Treasury, Provincial Treasuries and </a:t>
            </a:r>
            <a:r>
              <a:rPr lang="en-ZA" sz="2000" dirty="0" smtClean="0"/>
              <a:t>CoGTA </a:t>
            </a:r>
            <a:r>
              <a:rPr lang="en-ZA" sz="2000" dirty="0"/>
              <a:t>to put in place mechanisms for monitoring this grant in order to make sure that these resources are strictly used to offset costs related to </a:t>
            </a:r>
            <a:r>
              <a:rPr lang="en-ZA" sz="2000" dirty="0" smtClean="0"/>
              <a:t>demarcations </a:t>
            </a:r>
          </a:p>
          <a:p>
            <a:pPr algn="just"/>
            <a:r>
              <a:rPr lang="en-ZA" sz="2000" dirty="0" smtClean="0"/>
              <a:t>The </a:t>
            </a:r>
            <a:r>
              <a:rPr lang="en-ZA" sz="2000" dirty="0"/>
              <a:t>Commission </a:t>
            </a:r>
            <a:r>
              <a:rPr lang="en-ZA" sz="2000" dirty="0" smtClean="0"/>
              <a:t>underscores </a:t>
            </a:r>
            <a:r>
              <a:rPr lang="en-ZA" sz="2000" dirty="0"/>
              <a:t>the point that the full financial impact of all demarcations should be established prior to </a:t>
            </a:r>
            <a:r>
              <a:rPr lang="en-ZA" sz="2000" dirty="0" smtClean="0"/>
              <a:t>boundary </a:t>
            </a:r>
            <a:r>
              <a:rPr lang="en-ZA" sz="2000" dirty="0"/>
              <a:t>changes, and affected municipalities made aware of such </a:t>
            </a:r>
            <a:r>
              <a:rPr lang="en-ZA" sz="2000" dirty="0" smtClean="0"/>
              <a:t>costs </a:t>
            </a:r>
          </a:p>
          <a:p>
            <a:pPr algn="just"/>
            <a:r>
              <a:rPr lang="en-ZA" sz="2000" dirty="0" smtClean="0"/>
              <a:t>All </a:t>
            </a:r>
            <a:r>
              <a:rPr lang="en-ZA" sz="2000" dirty="0"/>
              <a:t>stakeholders in the demarcation process </a:t>
            </a:r>
            <a:r>
              <a:rPr lang="en-ZA" sz="2000" dirty="0" smtClean="0"/>
              <a:t>should also consider </a:t>
            </a:r>
            <a:r>
              <a:rPr lang="en-ZA" sz="2000" dirty="0"/>
              <a:t>a post demarcation review to assess the full impact of current and previous demarcations. This review will assist all stakeholders to fully appreciate the impact of boundary changes on local government viability, budgets and overall local economic development. </a:t>
            </a:r>
            <a:endParaRPr lang="en-GB" sz="4400" dirty="0">
              <a:effectLst/>
            </a:endParaRPr>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28</a:t>
            </a:fld>
            <a:endParaRPr lang="en-ZA" dirty="0"/>
          </a:p>
        </p:txBody>
      </p:sp>
    </p:spTree>
    <p:extLst>
      <p:ext uri="{BB962C8B-B14F-4D97-AF65-F5344CB8AC3E}">
        <p14:creationId xmlns:p14="http://schemas.microsoft.com/office/powerpoint/2010/main" xmlns="" val="2205770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 and Local Conditional Grants</a:t>
            </a:r>
            <a:endParaRPr lang="en-ZA" dirty="0"/>
          </a:p>
        </p:txBody>
      </p:sp>
      <p:sp>
        <p:nvSpPr>
          <p:cNvPr id="3" name="Content Placeholder 2"/>
          <p:cNvSpPr>
            <a:spLocks noGrp="1"/>
          </p:cNvSpPr>
          <p:nvPr>
            <p:ph idx="1"/>
          </p:nvPr>
        </p:nvSpPr>
        <p:spPr>
          <a:xfrm>
            <a:off x="179512" y="1628800"/>
            <a:ext cx="8784975" cy="4525963"/>
          </a:xfrm>
        </p:spPr>
        <p:txBody>
          <a:bodyPr/>
          <a:lstStyle/>
          <a:p>
            <a:pPr marL="0" indent="0" algn="just">
              <a:buNone/>
            </a:pPr>
            <a:endParaRPr lang="en-US" sz="1800" dirty="0" smtClean="0"/>
          </a:p>
          <a:p>
            <a:pPr marL="0" indent="0" algn="just">
              <a:buNone/>
            </a:pPr>
            <a:endParaRPr lang="en-US" sz="1800" dirty="0"/>
          </a:p>
          <a:p>
            <a:endParaRPr lang="en-ZA" dirty="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graphicFrame>
        <p:nvGraphicFramePr>
          <p:cNvPr id="8" name="Table 7"/>
          <p:cNvGraphicFramePr>
            <a:graphicFrameLocks noGrp="1"/>
          </p:cNvGraphicFramePr>
          <p:nvPr>
            <p:extLst>
              <p:ext uri="{D42A27DB-BD31-4B8C-83A1-F6EECF244321}">
                <p14:modId xmlns:p14="http://schemas.microsoft.com/office/powerpoint/2010/main" xmlns="" val="4142882206"/>
              </p:ext>
            </p:extLst>
          </p:nvPr>
        </p:nvGraphicFramePr>
        <p:xfrm>
          <a:off x="251521" y="1546275"/>
          <a:ext cx="8640960" cy="1923679"/>
        </p:xfrm>
        <a:graphic>
          <a:graphicData uri="http://schemas.openxmlformats.org/drawingml/2006/table">
            <a:tbl>
              <a:tblPr>
                <a:tableStyleId>{8799B23B-EC83-4686-B30A-512413B5E67A}</a:tableStyleId>
              </a:tblPr>
              <a:tblGrid>
                <a:gridCol w="1942322"/>
                <a:gridCol w="860702"/>
                <a:gridCol w="1180221"/>
                <a:gridCol w="1106457"/>
                <a:gridCol w="663874"/>
                <a:gridCol w="811402"/>
                <a:gridCol w="1106457"/>
                <a:gridCol w="969525"/>
              </a:tblGrid>
              <a:tr h="339061">
                <a:tc>
                  <a:txBody>
                    <a:bodyPr/>
                    <a:lstStyle/>
                    <a:p>
                      <a:pPr algn="l" fontAlgn="ctr"/>
                      <a:r>
                        <a:rPr lang="en-ZA" sz="1200" u="none" strike="noStrike" dirty="0">
                          <a:effectLst/>
                          <a:latin typeface="Times New Roman" panose="02020603050405020304" pitchFamily="18" charset="0"/>
                          <a:cs typeface="Times New Roman" panose="02020603050405020304" pitchFamily="18" charset="0"/>
                        </a:rPr>
                        <a:t>Division of revenue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l" fontAlgn="ctr"/>
                      <a:r>
                        <a:rPr lang="en-ZA" sz="1200" u="none" strike="noStrike" dirty="0">
                          <a:effectLst/>
                          <a:latin typeface="Times New Roman" panose="02020603050405020304" pitchFamily="18" charset="0"/>
                          <a:cs typeface="Times New Roman" panose="02020603050405020304" pitchFamily="18" charset="0"/>
                        </a:rPr>
                        <a:t>2015 Budget (Revised)</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gridSpan="2">
                  <a:txBody>
                    <a:bodyPr/>
                    <a:lstStyle/>
                    <a:p>
                      <a:pPr algn="ctr" fontAlgn="ctr"/>
                      <a:r>
                        <a:rPr lang="en-ZA" sz="1200" u="none" strike="noStrike" dirty="0" smtClean="0">
                          <a:effectLst/>
                          <a:latin typeface="Times New Roman" panose="02020603050405020304" pitchFamily="18" charset="0"/>
                          <a:cs typeface="Times New Roman" panose="02020603050405020304" pitchFamily="18" charset="0"/>
                        </a:rPr>
                        <a:t>2016/7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hMerge="1">
                  <a:txBody>
                    <a:bodyPr/>
                    <a:lstStyle/>
                    <a:p>
                      <a:endParaRPr lang="en-ZA"/>
                    </a:p>
                  </a:txBody>
                  <a:tcPr/>
                </a:tc>
                <a:tc gridSpan="2">
                  <a:txBody>
                    <a:bodyPr/>
                    <a:lstStyle/>
                    <a:p>
                      <a:pPr algn="ctr" fontAlgn="ctr"/>
                      <a:r>
                        <a:rPr lang="en-ZA" sz="1200" u="none" strike="noStrike" dirty="0">
                          <a:effectLst/>
                          <a:latin typeface="Times New Roman" panose="02020603050405020304" pitchFamily="18" charset="0"/>
                          <a:cs typeface="Times New Roman" panose="02020603050405020304" pitchFamily="18" charset="0"/>
                        </a:rPr>
                        <a:t>Estimates</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hMerge="1">
                  <a:txBody>
                    <a:bodyPr/>
                    <a:lstStyle/>
                    <a:p>
                      <a:endParaRPr lang="en-ZA"/>
                    </a:p>
                  </a:txBody>
                  <a:tcPr/>
                </a:tc>
                <a:tc gridSpan="2">
                  <a:txBody>
                    <a:bodyPr/>
                    <a:lstStyle/>
                    <a:p>
                      <a:pPr algn="just" fontAlgn="ctr"/>
                      <a:r>
                        <a:rPr lang="en-ZA" sz="1200" u="none" strike="noStrike" dirty="0">
                          <a:effectLst/>
                          <a:latin typeface="Times New Roman" panose="02020603050405020304" pitchFamily="18" charset="0"/>
                          <a:cs typeface="Times New Roman" panose="02020603050405020304" pitchFamily="18" charset="0"/>
                        </a:rPr>
                        <a:t>Average Real Growth Rates </a:t>
                      </a:r>
                      <a:r>
                        <a:rPr lang="en-ZA" sz="1200" u="none" strike="noStrike" dirty="0" smtClean="0">
                          <a:effectLst/>
                          <a:latin typeface="Times New Roman" panose="02020603050405020304" pitchFamily="18" charset="0"/>
                          <a:cs typeface="Times New Roman" panose="02020603050405020304" pitchFamily="18" charset="0"/>
                        </a:rPr>
                        <a:t>2016/17  </a:t>
                      </a:r>
                      <a:r>
                        <a:rPr lang="en-ZA" sz="1200" u="none" strike="noStrike" dirty="0">
                          <a:effectLst/>
                          <a:latin typeface="Times New Roman" panose="02020603050405020304" pitchFamily="18" charset="0"/>
                          <a:cs typeface="Times New Roman" panose="02020603050405020304" pitchFamily="18" charset="0"/>
                        </a:rPr>
                        <a:t>to 2018/19</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hMerge="1">
                  <a:txBody>
                    <a:bodyPr/>
                    <a:lstStyle/>
                    <a:p>
                      <a:endParaRPr lang="en-ZA"/>
                    </a:p>
                  </a:txBody>
                  <a:tcPr/>
                </a:tc>
              </a:tr>
              <a:tr h="366744">
                <a:tc>
                  <a:txBody>
                    <a:bodyPr/>
                    <a:lstStyle/>
                    <a:p>
                      <a:pPr algn="l" fontAlgn="b"/>
                      <a:r>
                        <a:rPr lang="en-ZA" sz="2400" u="none" strike="noStrike" dirty="0">
                          <a:effectLst/>
                          <a:latin typeface="Times New Roman" panose="02020603050405020304" pitchFamily="18" charset="0"/>
                          <a:cs typeface="Times New Roman" panose="02020603050405020304" pitchFamily="18" charset="0"/>
                        </a:rPr>
                        <a:t> </a:t>
                      </a:r>
                      <a:endParaRPr lang="en-ZA"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just" fontAlgn="ctr"/>
                      <a:r>
                        <a:rPr lang="en-ZA" sz="1200" u="none" strike="noStrike" dirty="0">
                          <a:effectLst/>
                          <a:latin typeface="Times New Roman" panose="02020603050405020304" pitchFamily="18" charset="0"/>
                          <a:cs typeface="Times New Roman" panose="02020603050405020304" pitchFamily="18" charset="0"/>
                        </a:rPr>
                        <a:t>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ZA" sz="1200" u="none" strike="noStrike" dirty="0">
                          <a:effectLst/>
                          <a:latin typeface="Times New Roman" panose="02020603050405020304" pitchFamily="18" charset="0"/>
                          <a:cs typeface="Times New Roman" panose="02020603050405020304" pitchFamily="18" charset="0"/>
                        </a:rPr>
                        <a:t>2015/16MTBPS</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ZA" sz="1200" u="none" strike="noStrike" dirty="0">
                          <a:effectLst/>
                          <a:latin typeface="Times New Roman" panose="02020603050405020304" pitchFamily="18" charset="0"/>
                          <a:cs typeface="Times New Roman" panose="02020603050405020304" pitchFamily="18" charset="0"/>
                        </a:rPr>
                        <a:t>2016/17 Budget</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ZA" sz="1200" u="none" strike="noStrike" dirty="0">
                          <a:effectLst/>
                          <a:latin typeface="Times New Roman" panose="02020603050405020304" pitchFamily="18" charset="0"/>
                          <a:cs typeface="Times New Roman" panose="02020603050405020304" pitchFamily="18" charset="0"/>
                        </a:rPr>
                        <a:t>2017/18</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ZA" sz="1200" u="none" strike="noStrike" dirty="0">
                          <a:effectLst/>
                          <a:latin typeface="Times New Roman" panose="02020603050405020304" pitchFamily="18" charset="0"/>
                          <a:cs typeface="Times New Roman" panose="02020603050405020304" pitchFamily="18" charset="0"/>
                        </a:rPr>
                        <a:t>2018/19</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ZA" sz="1200" u="none" strike="noStrike" dirty="0">
                          <a:effectLst/>
                          <a:latin typeface="Times New Roman" panose="02020603050405020304" pitchFamily="18" charset="0"/>
                          <a:cs typeface="Times New Roman" panose="02020603050405020304" pitchFamily="18" charset="0"/>
                        </a:rPr>
                        <a:t>2015 MTBPS</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ZA" sz="1200" u="none" strike="noStrike" dirty="0">
                          <a:effectLst/>
                          <a:latin typeface="Times New Roman" panose="02020603050405020304" pitchFamily="18" charset="0"/>
                          <a:cs typeface="Times New Roman" panose="02020603050405020304" pitchFamily="18" charset="0"/>
                        </a:rPr>
                        <a:t>2016  Budget</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r>
              <a:tr h="293019">
                <a:tc>
                  <a:txBody>
                    <a:bodyPr/>
                    <a:lstStyle/>
                    <a:p>
                      <a:pPr algn="just" fontAlgn="ctr"/>
                      <a:r>
                        <a:rPr lang="en-ZA" sz="1200" u="none" strike="noStrike" dirty="0">
                          <a:effectLst/>
                          <a:latin typeface="Times New Roman" panose="02020603050405020304" pitchFamily="18" charset="0"/>
                          <a:cs typeface="Times New Roman" panose="02020603050405020304" pitchFamily="18" charset="0"/>
                        </a:rPr>
                        <a:t>Local government allocation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ZA" sz="1200" u="none" strike="noStrike" dirty="0">
                          <a:effectLst/>
                          <a:latin typeface="Times New Roman" panose="02020603050405020304" pitchFamily="18" charset="0"/>
                          <a:cs typeface="Times New Roman" panose="02020603050405020304" pitchFamily="18" charset="0"/>
                        </a:rPr>
                        <a:t>99650</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106 949</a:t>
                      </a:r>
                      <a:endParaRPr lang="en-ZA" sz="12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104 925</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113340</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125811</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3.90%</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2.20%</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r>
              <a:tr h="240819">
                <a:tc>
                  <a:txBody>
                    <a:bodyPr/>
                    <a:lstStyle/>
                    <a:p>
                      <a:pPr algn="just" fontAlgn="ctr"/>
                      <a:r>
                        <a:rPr lang="en-ZA" sz="1200" u="none" strike="noStrike" dirty="0">
                          <a:effectLst/>
                          <a:latin typeface="Times New Roman" panose="02020603050405020304" pitchFamily="18" charset="0"/>
                          <a:cs typeface="Times New Roman" panose="02020603050405020304" pitchFamily="18" charset="0"/>
                        </a:rPr>
                        <a:t>LES allocations</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ZA" sz="1200" u="none" strike="noStrike" dirty="0">
                          <a:effectLst/>
                          <a:latin typeface="Times New Roman" panose="02020603050405020304" pitchFamily="18" charset="0"/>
                          <a:cs typeface="Times New Roman" panose="02020603050405020304" pitchFamily="18" charset="0"/>
                        </a:rPr>
                        <a:t>50507</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52 869</a:t>
                      </a:r>
                      <a:endParaRPr lang="en-ZA" sz="12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52 569</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57012</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61732</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2.90%</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1.00%</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r>
              <a:tr h="288983">
                <a:tc>
                  <a:txBody>
                    <a:bodyPr/>
                    <a:lstStyle/>
                    <a:p>
                      <a:pPr algn="just" fontAlgn="ctr"/>
                      <a:r>
                        <a:rPr lang="en-ZA" sz="1200" u="none" strike="noStrike" dirty="0">
                          <a:effectLst/>
                          <a:latin typeface="Times New Roman" panose="02020603050405020304" pitchFamily="18" charset="0"/>
                          <a:cs typeface="Times New Roman" panose="02020603050405020304" pitchFamily="18" charset="0"/>
                        </a:rPr>
                        <a:t>Conditional grants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ZA" sz="1200" u="none" strike="noStrike" dirty="0">
                          <a:effectLst/>
                          <a:latin typeface="Times New Roman" panose="02020603050405020304" pitchFamily="18" charset="0"/>
                          <a:cs typeface="Times New Roman" panose="02020603050405020304" pitchFamily="18" charset="0"/>
                        </a:rPr>
                        <a:t>38 485</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42 857</a:t>
                      </a:r>
                      <a:endParaRPr lang="en-ZA" sz="12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41 132</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44543</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51611</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5.50%</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4.40%</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r>
              <a:tr h="354098">
                <a:tc>
                  <a:txBody>
                    <a:bodyPr/>
                    <a:lstStyle/>
                    <a:p>
                      <a:pPr algn="just" fontAlgn="ctr"/>
                      <a:r>
                        <a:rPr lang="en-ZA" sz="1200" u="none" strike="noStrike" dirty="0">
                          <a:effectLst/>
                          <a:latin typeface="Times New Roman" panose="02020603050405020304" pitchFamily="18" charset="0"/>
                          <a:cs typeface="Times New Roman" panose="02020603050405020304" pitchFamily="18" charset="0"/>
                        </a:rPr>
                        <a:t>General fuel levy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en-ZA" sz="1200" u="none" strike="noStrike" dirty="0">
                          <a:effectLst/>
                          <a:latin typeface="Times New Roman" panose="02020603050405020304" pitchFamily="18" charset="0"/>
                          <a:cs typeface="Times New Roman" panose="02020603050405020304" pitchFamily="18" charset="0"/>
                        </a:rPr>
                        <a:t>10 659</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11 224</a:t>
                      </a:r>
                      <a:endParaRPr lang="en-ZA" sz="12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11 224</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11785</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12469</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-0.60%</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r" fontAlgn="ctr"/>
                      <a:r>
                        <a:rPr lang="en-ZA" sz="1200" u="none" strike="noStrike" dirty="0">
                          <a:effectLst/>
                          <a:latin typeface="Times New Roman" panose="02020603050405020304" pitchFamily="18" charset="0"/>
                          <a:cs typeface="Times New Roman" panose="02020603050405020304" pitchFamily="18" charset="0"/>
                        </a:rPr>
                        <a:t>-0.50%</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r>
            </a:tbl>
          </a:graphicData>
        </a:graphic>
      </p:graphicFrame>
      <p:sp>
        <p:nvSpPr>
          <p:cNvPr id="9" name="Rectangle 8"/>
          <p:cNvSpPr/>
          <p:nvPr/>
        </p:nvSpPr>
        <p:spPr>
          <a:xfrm>
            <a:off x="251521" y="3477555"/>
            <a:ext cx="8712965" cy="2954655"/>
          </a:xfrm>
          <a:prstGeom prst="rect">
            <a:avLst/>
          </a:prstGeom>
        </p:spPr>
        <p:txBody>
          <a:bodyPr wrap="square">
            <a:spAutoFit/>
          </a:bodyPr>
          <a:lstStyle/>
          <a:p>
            <a:pPr marL="0" indent="0" algn="just">
              <a:buNone/>
            </a:pPr>
            <a:r>
              <a:rPr lang="en-US" sz="1600" b="1" dirty="0">
                <a:latin typeface="Times New Roman" panose="02020603050405020304" pitchFamily="18" charset="0"/>
                <a:cs typeface="Times New Roman" panose="02020603050405020304" pitchFamily="18" charset="0"/>
              </a:rPr>
              <a:t>L</a:t>
            </a:r>
            <a:r>
              <a:rPr lang="en-US" sz="1600" b="1" dirty="0" smtClean="0">
                <a:latin typeface="Times New Roman" panose="02020603050405020304" pitchFamily="18" charset="0"/>
                <a:cs typeface="Times New Roman" panose="02020603050405020304" pitchFamily="18" charset="0"/>
              </a:rPr>
              <a:t>ocal </a:t>
            </a:r>
            <a:r>
              <a:rPr lang="en-US" sz="1600" b="1" dirty="0">
                <a:latin typeface="Times New Roman" panose="02020603050405020304" pitchFamily="18" charset="0"/>
                <a:cs typeface="Times New Roman" panose="02020603050405020304" pitchFamily="18" charset="0"/>
              </a:rPr>
              <a:t>E</a:t>
            </a:r>
            <a:r>
              <a:rPr lang="en-US" sz="1600" b="1" dirty="0" smtClean="0">
                <a:latin typeface="Times New Roman" panose="02020603050405020304" pitchFamily="18" charset="0"/>
                <a:cs typeface="Times New Roman" panose="02020603050405020304" pitchFamily="18" charset="0"/>
              </a:rPr>
              <a:t>quitable </a:t>
            </a:r>
            <a:r>
              <a:rPr lang="en-US" sz="1600" b="1" dirty="0">
                <a:latin typeface="Times New Roman" panose="02020603050405020304" pitchFamily="18" charset="0"/>
                <a:cs typeface="Times New Roman" panose="02020603050405020304" pitchFamily="18" charset="0"/>
              </a:rPr>
              <a:t>S</a:t>
            </a:r>
            <a:r>
              <a:rPr lang="en-US" sz="1600" b="1" dirty="0" smtClean="0">
                <a:latin typeface="Times New Roman" panose="02020603050405020304" pitchFamily="18" charset="0"/>
                <a:cs typeface="Times New Roman" panose="02020603050405020304" pitchFamily="18" charset="0"/>
              </a:rPr>
              <a:t>hare </a:t>
            </a:r>
          </a:p>
          <a:p>
            <a:pPr marL="285750" indent="-285750" algn="just">
              <a:buFont typeface="Arial" panose="020B0604020202020204" pitchFamily="34" charset="0"/>
              <a:buChar char="•"/>
            </a:pPr>
            <a:r>
              <a:rPr lang="en-ZA" sz="2000" dirty="0" smtClean="0">
                <a:latin typeface="Times New Roman" panose="02020603050405020304" pitchFamily="18" charset="0"/>
                <a:cs typeface="Times New Roman" panose="02020603050405020304" pitchFamily="18" charset="0"/>
              </a:rPr>
              <a:t>The reductions in the LES </a:t>
            </a:r>
            <a:r>
              <a:rPr lang="en-ZA" sz="2000" dirty="0">
                <a:latin typeface="Times New Roman" panose="02020603050405020304" pitchFamily="18" charset="0"/>
                <a:cs typeface="Times New Roman" panose="02020603050405020304" pitchFamily="18" charset="0"/>
              </a:rPr>
              <a:t>are mainly on the institutional and community services components, which had risen very rapidly in value in 2015/16 financial year with a growth of 28% in one </a:t>
            </a:r>
            <a:r>
              <a:rPr lang="en-ZA" sz="2000" dirty="0" smtClean="0">
                <a:latin typeface="Times New Roman" panose="02020603050405020304" pitchFamily="18" charset="0"/>
                <a:cs typeface="Times New Roman" panose="02020603050405020304" pitchFamily="18" charset="0"/>
              </a:rPr>
              <a:t>year.  </a:t>
            </a:r>
          </a:p>
          <a:p>
            <a:pPr marL="285750" indent="-285750" algn="just">
              <a:buFont typeface="Arial" panose="020B0604020202020204" pitchFamily="34" charset="0"/>
              <a:buChar char="•"/>
            </a:pPr>
            <a:r>
              <a:rPr lang="en-ZA" sz="2000" dirty="0" smtClean="0">
                <a:latin typeface="Times New Roman" panose="02020603050405020304" pitchFamily="18" charset="0"/>
                <a:cs typeface="Times New Roman" panose="02020603050405020304" pitchFamily="18" charset="0"/>
              </a:rPr>
              <a:t>The Commission,</a:t>
            </a:r>
          </a:p>
          <a:p>
            <a:pPr marL="742950" lvl="1" indent="-285750" algn="just">
              <a:buFont typeface="Wingdings" panose="05000000000000000000" pitchFamily="2" charset="2"/>
              <a:buChar char="Ø"/>
            </a:pPr>
            <a:r>
              <a:rPr lang="en-ZA" dirty="0" smtClean="0">
                <a:latin typeface="Times New Roman" panose="02020603050405020304" pitchFamily="18" charset="0"/>
                <a:cs typeface="Times New Roman" panose="02020603050405020304" pitchFamily="18" charset="0"/>
              </a:rPr>
              <a:t>Supports </a:t>
            </a:r>
            <a:r>
              <a:rPr lang="en-ZA" dirty="0">
                <a:latin typeface="Times New Roman" panose="02020603050405020304" pitchFamily="18" charset="0"/>
                <a:cs typeface="Times New Roman" panose="02020603050405020304" pitchFamily="18" charset="0"/>
              </a:rPr>
              <a:t>the option of reducing these components by not more than 10</a:t>
            </a:r>
            <a:r>
              <a:rPr lang="en-ZA" dirty="0" smtClean="0">
                <a:latin typeface="Times New Roman" panose="02020603050405020304" pitchFamily="18" charset="0"/>
                <a:cs typeface="Times New Roman" panose="02020603050405020304" pitchFamily="18" charset="0"/>
              </a:rPr>
              <a:t>% </a:t>
            </a:r>
          </a:p>
          <a:p>
            <a:pPr marL="742950" lvl="1" indent="-285750" algn="just">
              <a:buFont typeface="Wingdings" panose="05000000000000000000" pitchFamily="2" charset="2"/>
              <a:buChar char="Ø"/>
            </a:pPr>
            <a:r>
              <a:rPr lang="en-ZA" dirty="0" smtClean="0">
                <a:latin typeface="Times New Roman" panose="02020603050405020304" pitchFamily="18" charset="0"/>
                <a:cs typeface="Times New Roman" panose="02020603050405020304" pitchFamily="18" charset="0"/>
              </a:rPr>
              <a:t>Is </a:t>
            </a:r>
            <a:r>
              <a:rPr lang="en-ZA" dirty="0">
                <a:latin typeface="Times New Roman" panose="02020603050405020304" pitchFamily="18" charset="0"/>
                <a:cs typeface="Times New Roman" panose="02020603050405020304" pitchFamily="18" charset="0"/>
              </a:rPr>
              <a:t>of the view that </a:t>
            </a:r>
            <a:r>
              <a:rPr lang="en-ZA" dirty="0" smtClean="0">
                <a:latin typeface="Times New Roman" panose="02020603050405020304" pitchFamily="18" charset="0"/>
                <a:cs typeface="Times New Roman" panose="02020603050405020304" pitchFamily="18" charset="0"/>
              </a:rPr>
              <a:t>reductions on </a:t>
            </a:r>
            <a:r>
              <a:rPr lang="en-ZA" dirty="0">
                <a:latin typeface="Times New Roman" panose="02020603050405020304" pitchFamily="18" charset="0"/>
                <a:cs typeface="Times New Roman" panose="02020603050405020304" pitchFamily="18" charset="0"/>
              </a:rPr>
              <a:t>the institutional and community services and </a:t>
            </a:r>
            <a:r>
              <a:rPr lang="en-ZA" dirty="0" smtClean="0">
                <a:latin typeface="Times New Roman" panose="02020603050405020304" pitchFamily="18" charset="0"/>
                <a:cs typeface="Times New Roman" panose="02020603050405020304" pitchFamily="18" charset="0"/>
              </a:rPr>
              <a:t>preservation of basic </a:t>
            </a:r>
            <a:r>
              <a:rPr lang="en-ZA" dirty="0">
                <a:latin typeface="Times New Roman" panose="02020603050405020304" pitchFamily="18" charset="0"/>
                <a:cs typeface="Times New Roman" panose="02020603050405020304" pitchFamily="18" charset="0"/>
              </a:rPr>
              <a:t>services component is not likely to affect service delivery directly, but </a:t>
            </a:r>
            <a:r>
              <a:rPr lang="en-ZA" dirty="0" smtClean="0">
                <a:latin typeface="Times New Roman" panose="02020603050405020304" pitchFamily="18" charset="0"/>
                <a:cs typeface="Times New Roman" panose="02020603050405020304" pitchFamily="18" charset="0"/>
              </a:rPr>
              <a:t>may compromise </a:t>
            </a:r>
            <a:r>
              <a:rPr lang="en-ZA" dirty="0">
                <a:latin typeface="Times New Roman" panose="02020603050405020304" pitchFamily="18" charset="0"/>
                <a:cs typeface="Times New Roman" panose="02020603050405020304" pitchFamily="18" charset="0"/>
              </a:rPr>
              <a:t>administrative efficiency, which </a:t>
            </a:r>
            <a:r>
              <a:rPr lang="en-ZA" dirty="0" smtClean="0">
                <a:latin typeface="Times New Roman" panose="02020603050405020304" pitchFamily="18" charset="0"/>
                <a:cs typeface="Times New Roman" panose="02020603050405020304" pitchFamily="18" charset="0"/>
              </a:rPr>
              <a:t>may </a:t>
            </a:r>
            <a:r>
              <a:rPr lang="en-ZA" dirty="0">
                <a:latin typeface="Times New Roman" panose="02020603050405020304" pitchFamily="18" charset="0"/>
                <a:cs typeface="Times New Roman" panose="02020603050405020304" pitchFamily="18" charset="0"/>
              </a:rPr>
              <a:t>have a bearing on service delivery</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29</a:t>
            </a:fld>
            <a:endParaRPr lang="en-ZA" dirty="0"/>
          </a:p>
        </p:txBody>
      </p:sp>
    </p:spTree>
    <p:extLst>
      <p:ext uri="{BB962C8B-B14F-4D97-AF65-F5344CB8AC3E}">
        <p14:creationId xmlns:p14="http://schemas.microsoft.com/office/powerpoint/2010/main" xmlns="" val="33195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2780928"/>
            <a:ext cx="7772400" cy="1656184"/>
          </a:xfrm>
        </p:spPr>
        <p:txBody>
          <a:bodyPr>
            <a:normAutofit/>
          </a:bodyPr>
          <a:lstStyle/>
          <a:p>
            <a:r>
              <a:rPr lang="en-ZA" dirty="0" smtClean="0"/>
              <a:t>Economic Environment Underlying 2016 DoRB</a:t>
            </a:r>
            <a:endParaRPr lang="en-ZA" dirty="0"/>
          </a:p>
        </p:txBody>
      </p:sp>
      <p:sp>
        <p:nvSpPr>
          <p:cNvPr id="3" name="Footer Placeholder 2"/>
          <p:cNvSpPr>
            <a:spLocks noGrp="1"/>
          </p:cNvSpPr>
          <p:nvPr>
            <p:ph type="ftr" sz="quarter" idx="11"/>
          </p:nvPr>
        </p:nvSpPr>
        <p:spPr/>
        <p:txBody>
          <a:bodyPr/>
          <a:lstStyle/>
          <a:p>
            <a:pPr>
              <a:defRPr/>
            </a:pPr>
            <a:r>
              <a:rPr lang="en-ZA" smtClean="0"/>
              <a:t>Select Committee on Appropriations- 12 April 2016</a:t>
            </a:r>
            <a:endParaRPr lang="en-ZA" dirty="0"/>
          </a:p>
        </p:txBody>
      </p:sp>
    </p:spTree>
    <p:extLst>
      <p:ext uri="{BB962C8B-B14F-4D97-AF65-F5344CB8AC3E}">
        <p14:creationId xmlns:p14="http://schemas.microsoft.com/office/powerpoint/2010/main" xmlns="" val="18902699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Summary</a:t>
            </a:r>
            <a:endParaRPr lang="en-ZA" dirty="0"/>
          </a:p>
        </p:txBody>
      </p:sp>
      <p:sp>
        <p:nvSpPr>
          <p:cNvPr id="3" name="Content Placeholder 2"/>
          <p:cNvSpPr>
            <a:spLocks noGrp="1"/>
          </p:cNvSpPr>
          <p:nvPr>
            <p:ph idx="1"/>
          </p:nvPr>
        </p:nvSpPr>
        <p:spPr>
          <a:xfrm>
            <a:off x="179512" y="1484785"/>
            <a:ext cx="8784976" cy="5117628"/>
          </a:xfrm>
        </p:spPr>
        <p:txBody>
          <a:bodyPr/>
          <a:lstStyle/>
          <a:p>
            <a:pPr marL="342900" lvl="1" indent="-342900" algn="just"/>
            <a:r>
              <a:rPr lang="en-ZA" sz="2000" dirty="0" smtClean="0"/>
              <a:t>The Commission </a:t>
            </a:r>
            <a:r>
              <a:rPr lang="en-ZA" sz="2000" dirty="0"/>
              <a:t>is aware that </a:t>
            </a:r>
            <a:r>
              <a:rPr lang="en-ZA" sz="2000" dirty="0" smtClean="0"/>
              <a:t>cuts </a:t>
            </a:r>
            <a:r>
              <a:rPr lang="en-ZA" sz="2000" dirty="0"/>
              <a:t>on baseline allocations were unavoidable consequences of poor economic growth and reprioritisation of allocations to more urgent government </a:t>
            </a:r>
            <a:r>
              <a:rPr lang="en-ZA" sz="2000" dirty="0" smtClean="0"/>
              <a:t>priorities </a:t>
            </a:r>
          </a:p>
          <a:p>
            <a:pPr marL="342900" lvl="1" indent="-342900" algn="just"/>
            <a:r>
              <a:rPr lang="en-ZA" sz="2000" dirty="0" smtClean="0"/>
              <a:t>Reductions due to reprioritisation should as a matter of principle take into account the historical </a:t>
            </a:r>
            <a:r>
              <a:rPr lang="en-ZA" sz="2000" dirty="0"/>
              <a:t>performance of individual </a:t>
            </a:r>
            <a:r>
              <a:rPr lang="en-ZA" sz="2000" dirty="0" smtClean="0"/>
              <a:t>grants and this has been the case</a:t>
            </a:r>
          </a:p>
          <a:p>
            <a:pPr marL="342900" lvl="1" indent="-342900" algn="just"/>
            <a:r>
              <a:rPr lang="en-ZA" sz="2000" dirty="0" smtClean="0"/>
              <a:t>There is need to minimise </a:t>
            </a:r>
            <a:r>
              <a:rPr lang="en-ZA" sz="2000" dirty="0"/>
              <a:t>the unintended consequences of such cuts, especially considering the fact that incidences of the cuts will fall disproportionately on poor households due to their heavy reliance on </a:t>
            </a:r>
            <a:r>
              <a:rPr lang="en-ZA" sz="2000" dirty="0" smtClean="0"/>
              <a:t>grants </a:t>
            </a:r>
          </a:p>
          <a:p>
            <a:pPr marL="342900" lvl="1" indent="-342900" algn="just"/>
            <a:r>
              <a:rPr lang="en-ZA" sz="2000" dirty="0" smtClean="0"/>
              <a:t>The </a:t>
            </a:r>
            <a:r>
              <a:rPr lang="en-ZA" sz="2000" dirty="0"/>
              <a:t>government should ensure that such cuts do not compromise delivery of free basic services and the overall government infrastructure investment </a:t>
            </a:r>
            <a:r>
              <a:rPr lang="en-ZA" sz="2000" dirty="0" smtClean="0"/>
              <a:t>programme</a:t>
            </a:r>
          </a:p>
          <a:p>
            <a:pPr marL="342900" lvl="1" indent="-342900" algn="just"/>
            <a:r>
              <a:rPr lang="en-ZA" sz="2000" dirty="0"/>
              <a:t>T</a:t>
            </a:r>
            <a:r>
              <a:rPr lang="en-ZA" sz="2000" dirty="0" smtClean="0"/>
              <a:t>he </a:t>
            </a:r>
            <a:r>
              <a:rPr lang="en-ZA" sz="2000" dirty="0"/>
              <a:t>Commission implores the </a:t>
            </a:r>
            <a:r>
              <a:rPr lang="en-ZA" sz="2000" dirty="0" smtClean="0"/>
              <a:t>Local Government sector </a:t>
            </a:r>
            <a:r>
              <a:rPr lang="en-ZA" sz="2000" dirty="0"/>
              <a:t>to manage resources efficiently. </a:t>
            </a:r>
            <a:endParaRPr lang="en-ZA" sz="4800" dirty="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31</a:t>
            </a:fld>
            <a:endParaRPr lang="en-ZA" dirty="0"/>
          </a:p>
        </p:txBody>
      </p:sp>
    </p:spTree>
    <p:extLst>
      <p:ext uri="{BB962C8B-B14F-4D97-AF65-F5344CB8AC3E}">
        <p14:creationId xmlns:p14="http://schemas.microsoft.com/office/powerpoint/2010/main" xmlns="" val="2019468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2996952"/>
            <a:ext cx="7772400" cy="1224136"/>
          </a:xfrm>
        </p:spPr>
        <p:txBody>
          <a:bodyPr>
            <a:normAutofit/>
          </a:bodyPr>
          <a:lstStyle/>
          <a:p>
            <a:r>
              <a:rPr lang="en-ZA" dirty="0" smtClean="0"/>
              <a:t>Ongoing Conditional Grants Reforms</a:t>
            </a:r>
            <a:endParaRPr lang="en-ZA" dirty="0"/>
          </a:p>
        </p:txBody>
      </p:sp>
      <p:sp>
        <p:nvSpPr>
          <p:cNvPr id="3" name="Footer Placeholder 2"/>
          <p:cNvSpPr>
            <a:spLocks noGrp="1"/>
          </p:cNvSpPr>
          <p:nvPr>
            <p:ph type="ftr" sz="quarter" idx="11"/>
          </p:nvPr>
        </p:nvSpPr>
        <p:spPr/>
        <p:txBody>
          <a:bodyPr/>
          <a:lstStyle/>
          <a:p>
            <a:pPr>
              <a:defRPr/>
            </a:pPr>
            <a:r>
              <a:rPr lang="en-ZA" smtClean="0"/>
              <a:t>Select Committee on Appropriations- 12 April 2016</a:t>
            </a:r>
            <a:endParaRPr lang="en-ZA" dirty="0"/>
          </a:p>
        </p:txBody>
      </p:sp>
    </p:spTree>
    <p:extLst>
      <p:ext uri="{BB962C8B-B14F-4D97-AF65-F5344CB8AC3E}">
        <p14:creationId xmlns:p14="http://schemas.microsoft.com/office/powerpoint/2010/main" xmlns="" val="40148522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Review of Local Government Infrastructure Grants  </a:t>
            </a:r>
            <a:endParaRPr lang="en-ZA" dirty="0"/>
          </a:p>
        </p:txBody>
      </p:sp>
      <p:sp>
        <p:nvSpPr>
          <p:cNvPr id="3" name="Content Placeholder 2"/>
          <p:cNvSpPr>
            <a:spLocks noGrp="1"/>
          </p:cNvSpPr>
          <p:nvPr>
            <p:ph idx="1"/>
          </p:nvPr>
        </p:nvSpPr>
        <p:spPr/>
        <p:txBody>
          <a:bodyPr/>
          <a:lstStyle/>
          <a:p>
            <a:r>
              <a:rPr lang="en-ZA" sz="2400" dirty="0" smtClean="0"/>
              <a:t>Local government infrastructure grant are currently undergoing review </a:t>
            </a:r>
          </a:p>
          <a:p>
            <a:r>
              <a:rPr lang="en-ZA" sz="2400" dirty="0" smtClean="0"/>
              <a:t>The review intends to improve the efficacy and effectiveness of the entire system</a:t>
            </a:r>
          </a:p>
          <a:p>
            <a:r>
              <a:rPr lang="en-ZA" sz="2400" dirty="0" smtClean="0"/>
              <a:t>The Commission welcomes the review and is encouraged that government is implanting some of the ensuing recommendations</a:t>
            </a:r>
          </a:p>
          <a:p>
            <a:pPr lvl="1"/>
            <a:r>
              <a:rPr lang="en-ZA" sz="2000" dirty="0" smtClean="0"/>
              <a:t>Sanitation and water grants have been merged </a:t>
            </a:r>
          </a:p>
          <a:p>
            <a:pPr lvl="1"/>
            <a:r>
              <a:rPr lang="en-ZA" sz="2000" dirty="0" smtClean="0"/>
              <a:t>MIG has been amended to allow maintenance and refurbishment of roads</a:t>
            </a:r>
          </a:p>
          <a:p>
            <a:pPr lvl="1"/>
            <a:r>
              <a:rPr lang="en-ZA" sz="2000" dirty="0" smtClean="0"/>
              <a:t>Public Transport Network Grant is allocated through a formula</a:t>
            </a:r>
          </a:p>
          <a:p>
            <a:endParaRPr lang="en-ZA" dirty="0" smtClean="0"/>
          </a:p>
          <a:p>
            <a:endParaRPr lang="en-ZA" dirty="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33</a:t>
            </a:fld>
            <a:endParaRPr lang="en-ZA" dirty="0"/>
          </a:p>
        </p:txBody>
      </p:sp>
    </p:spTree>
    <p:extLst>
      <p:ext uri="{BB962C8B-B14F-4D97-AF65-F5344CB8AC3E}">
        <p14:creationId xmlns:p14="http://schemas.microsoft.com/office/powerpoint/2010/main" xmlns="" val="24046082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2996952"/>
            <a:ext cx="7772400" cy="1224136"/>
          </a:xfrm>
        </p:spPr>
        <p:txBody>
          <a:bodyPr>
            <a:normAutofit fontScale="92500"/>
          </a:bodyPr>
          <a:lstStyle/>
          <a:p>
            <a:r>
              <a:rPr lang="en-ZA" dirty="0" smtClean="0"/>
              <a:t>Government Responses to Commission and SCoA Recommendations</a:t>
            </a:r>
            <a:endParaRPr lang="en-ZA" dirty="0"/>
          </a:p>
        </p:txBody>
      </p:sp>
      <p:sp>
        <p:nvSpPr>
          <p:cNvPr id="3" name="Footer Placeholder 2"/>
          <p:cNvSpPr>
            <a:spLocks noGrp="1"/>
          </p:cNvSpPr>
          <p:nvPr>
            <p:ph type="ftr" sz="quarter" idx="11"/>
          </p:nvPr>
        </p:nvSpPr>
        <p:spPr/>
        <p:txBody>
          <a:bodyPr/>
          <a:lstStyle/>
          <a:p>
            <a:pPr>
              <a:defRPr/>
            </a:pPr>
            <a:r>
              <a:rPr lang="en-ZA" smtClean="0"/>
              <a:t>Select Committee on Appropriations- 12 April 2016</a:t>
            </a:r>
            <a:endParaRPr lang="en-ZA" dirty="0"/>
          </a:p>
        </p:txBody>
      </p:sp>
    </p:spTree>
    <p:extLst>
      <p:ext uri="{BB962C8B-B14F-4D97-AF65-F5344CB8AC3E}">
        <p14:creationId xmlns:p14="http://schemas.microsoft.com/office/powerpoint/2010/main" xmlns="" val="36354083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Government Responses to Commission Recommendations</a:t>
            </a:r>
            <a:endParaRPr lang="en-ZA" dirty="0"/>
          </a:p>
        </p:txBody>
      </p:sp>
      <p:sp>
        <p:nvSpPr>
          <p:cNvPr id="3" name="Content Placeholder 2"/>
          <p:cNvSpPr>
            <a:spLocks noGrp="1"/>
          </p:cNvSpPr>
          <p:nvPr>
            <p:ph idx="1"/>
          </p:nvPr>
        </p:nvSpPr>
        <p:spPr/>
        <p:txBody>
          <a:bodyPr/>
          <a:lstStyle/>
          <a:p>
            <a:r>
              <a:rPr lang="en-ZA" dirty="0"/>
              <a:t>The commission tabled </a:t>
            </a:r>
            <a:r>
              <a:rPr lang="en-ZA" dirty="0" smtClean="0"/>
              <a:t>its </a:t>
            </a:r>
            <a:r>
              <a:rPr lang="en-ZA" dirty="0"/>
              <a:t>submission </a:t>
            </a:r>
            <a:r>
              <a:rPr lang="en-ZA" dirty="0" smtClean="0"/>
              <a:t>for the 2016/17 division of revenue in May 2015.</a:t>
            </a:r>
          </a:p>
          <a:p>
            <a:r>
              <a:rPr lang="en-ZA" dirty="0" smtClean="0"/>
              <a:t>The submission comprised </a:t>
            </a:r>
            <a:r>
              <a:rPr lang="en-ZA" dirty="0"/>
              <a:t>7 chapter and 27 recommendations </a:t>
            </a:r>
          </a:p>
          <a:p>
            <a:r>
              <a:rPr lang="en-ZA" dirty="0"/>
              <a:t>Government agrees with the recommendations and is already implementing some of them</a:t>
            </a:r>
          </a:p>
          <a:p>
            <a:pPr lvl="1"/>
            <a:r>
              <a:rPr lang="en-ZA" dirty="0"/>
              <a:t>Proposal to incentivise maintenance budget </a:t>
            </a:r>
          </a:p>
          <a:p>
            <a:pPr lvl="1"/>
            <a:r>
              <a:rPr lang="en-ZA" dirty="0"/>
              <a:t>An ECD grant has been </a:t>
            </a:r>
            <a:r>
              <a:rPr lang="en-ZA" dirty="0" smtClean="0"/>
              <a:t>introduced to fund infrastructure maintenance and number of subsidised children.</a:t>
            </a:r>
            <a:endParaRPr lang="en-ZA" dirty="0"/>
          </a:p>
          <a:p>
            <a:endParaRPr lang="en-ZA" dirty="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35</a:t>
            </a:fld>
            <a:endParaRPr lang="en-ZA" dirty="0"/>
          </a:p>
        </p:txBody>
      </p:sp>
    </p:spTree>
    <p:extLst>
      <p:ext uri="{BB962C8B-B14F-4D97-AF65-F5344CB8AC3E}">
        <p14:creationId xmlns:p14="http://schemas.microsoft.com/office/powerpoint/2010/main" xmlns="" val="28961695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Government Responses to SCoA Recommendations </a:t>
            </a:r>
            <a:endParaRPr lang="en-ZA" dirty="0"/>
          </a:p>
        </p:txBody>
      </p:sp>
      <p:sp>
        <p:nvSpPr>
          <p:cNvPr id="3" name="Content Placeholder 2"/>
          <p:cNvSpPr>
            <a:spLocks noGrp="1"/>
          </p:cNvSpPr>
          <p:nvPr>
            <p:ph idx="1"/>
          </p:nvPr>
        </p:nvSpPr>
        <p:spPr/>
        <p:txBody>
          <a:bodyPr/>
          <a:lstStyle/>
          <a:p>
            <a:r>
              <a:rPr lang="en-ZA" sz="2800" dirty="0" err="1" smtClean="0"/>
              <a:t>SCoA</a:t>
            </a:r>
            <a:r>
              <a:rPr lang="en-ZA" sz="2800" dirty="0" smtClean="0"/>
              <a:t> made a comprehensive list of recommendations to government which have been responded to. </a:t>
            </a:r>
          </a:p>
          <a:p>
            <a:r>
              <a:rPr lang="en-ZA" sz="2800" dirty="0" smtClean="0"/>
              <a:t>The FFC fully supports the recommendations and agree with most of the responses.</a:t>
            </a:r>
          </a:p>
          <a:p>
            <a:r>
              <a:rPr lang="en-ZA" sz="2800" dirty="0" smtClean="0"/>
              <a:t>In certain cases, more work is needed to address the concerns </a:t>
            </a:r>
          </a:p>
          <a:p>
            <a:pPr lvl="1"/>
            <a:r>
              <a:rPr lang="en-ZA" sz="2400" dirty="0" smtClean="0"/>
              <a:t>For example, in the case of managing shortfall budgets the Commission is of the view that staff verification must be carried out throughout government </a:t>
            </a:r>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36</a:t>
            </a:fld>
            <a:endParaRPr lang="en-ZA" dirty="0"/>
          </a:p>
        </p:txBody>
      </p:sp>
    </p:spTree>
    <p:extLst>
      <p:ext uri="{BB962C8B-B14F-4D97-AF65-F5344CB8AC3E}">
        <p14:creationId xmlns:p14="http://schemas.microsoft.com/office/powerpoint/2010/main" xmlns="" val="27744065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 </a:t>
            </a:r>
            <a:endParaRPr lang="en-ZA" dirty="0"/>
          </a:p>
        </p:txBody>
      </p:sp>
      <p:sp>
        <p:nvSpPr>
          <p:cNvPr id="3" name="Content Placeholder 2"/>
          <p:cNvSpPr>
            <a:spLocks noGrp="1"/>
          </p:cNvSpPr>
          <p:nvPr>
            <p:ph idx="1"/>
          </p:nvPr>
        </p:nvSpPr>
        <p:spPr/>
        <p:txBody>
          <a:bodyPr/>
          <a:lstStyle/>
          <a:p>
            <a:pPr algn="just"/>
            <a:r>
              <a:rPr lang="en-ZA" sz="2400" dirty="0" smtClean="0"/>
              <a:t>The 2016 budget was crafted under difficult economic circumstances</a:t>
            </a:r>
          </a:p>
          <a:p>
            <a:pPr lvl="1" algn="just"/>
            <a:r>
              <a:rPr lang="en-ZA" sz="2000" dirty="0" smtClean="0"/>
              <a:t>The Commission commends government effort to curb deficit increase </a:t>
            </a:r>
          </a:p>
          <a:p>
            <a:pPr lvl="1" algn="just"/>
            <a:r>
              <a:rPr lang="en-ZA" sz="2000" dirty="0" smtClean="0"/>
              <a:t>The Commission is aware that cuts in allocations were inevitable</a:t>
            </a:r>
          </a:p>
          <a:p>
            <a:pPr algn="just"/>
            <a:r>
              <a:rPr lang="en-US" sz="2400" dirty="0"/>
              <a:t>The </a:t>
            </a:r>
            <a:r>
              <a:rPr lang="en-US" sz="2400" dirty="0" smtClean="0"/>
              <a:t>2016 budget </a:t>
            </a:r>
            <a:r>
              <a:rPr lang="en-US" sz="2400" dirty="0"/>
              <a:t>agrees with most aspects in the Commission’s submission for </a:t>
            </a:r>
            <a:r>
              <a:rPr lang="en-US" sz="2400" dirty="0" smtClean="0"/>
              <a:t>2016/17 </a:t>
            </a:r>
            <a:r>
              <a:rPr lang="en-US" sz="2400" dirty="0" err="1"/>
              <a:t>DoR</a:t>
            </a:r>
            <a:endParaRPr lang="en-US" sz="2400" dirty="0"/>
          </a:p>
          <a:p>
            <a:pPr algn="just"/>
            <a:r>
              <a:rPr lang="en-US" sz="2400" dirty="0"/>
              <a:t>Efforts to protect infrastructure allocation and improve the system of local conditional transfers are commendable </a:t>
            </a:r>
          </a:p>
          <a:p>
            <a:pPr algn="just"/>
            <a:r>
              <a:rPr lang="en-US" sz="2400" dirty="0" smtClean="0"/>
              <a:t>Building </a:t>
            </a:r>
            <a:r>
              <a:rPr lang="en-US" sz="2400" dirty="0"/>
              <a:t>state capabilities is a necessary condition for improving spending outcomes and economic growth </a:t>
            </a:r>
          </a:p>
          <a:p>
            <a:pPr algn="just"/>
            <a:endParaRPr lang="en-ZA" sz="2400" dirty="0" smtClean="0"/>
          </a:p>
          <a:p>
            <a:endParaRPr lang="en-ZA" sz="2800" dirty="0"/>
          </a:p>
          <a:p>
            <a:endParaRPr lang="en-ZA" sz="2800" dirty="0" smtClean="0"/>
          </a:p>
        </p:txBody>
      </p:sp>
      <p:sp>
        <p:nvSpPr>
          <p:cNvPr id="5" name="Footer Placeholder 4"/>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37</a:t>
            </a:fld>
            <a:endParaRPr lang="en-ZA"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2996952"/>
            <a:ext cx="7772400" cy="1224136"/>
          </a:xfrm>
        </p:spPr>
        <p:txBody>
          <a:bodyPr>
            <a:normAutofit lnSpcReduction="10000"/>
          </a:bodyPr>
          <a:lstStyle/>
          <a:p>
            <a:r>
              <a:rPr lang="en-ZA" dirty="0" smtClean="0">
                <a:effectLst/>
              </a:rPr>
              <a:t>End</a:t>
            </a:r>
          </a:p>
          <a:p>
            <a:r>
              <a:rPr lang="en-ZA" dirty="0" smtClean="0">
                <a:solidFill>
                  <a:schemeClr val="accent3">
                    <a:lumMod val="75000"/>
                  </a:schemeClr>
                </a:solidFill>
                <a:effectLst/>
                <a:hlinkClick r:id="rId2"/>
              </a:rPr>
              <a:t>www.ffc.co.za</a:t>
            </a:r>
            <a:r>
              <a:rPr lang="en-ZA" dirty="0" smtClean="0">
                <a:solidFill>
                  <a:schemeClr val="accent3">
                    <a:lumMod val="75000"/>
                  </a:schemeClr>
                </a:solidFill>
                <a:effectLst/>
              </a:rPr>
              <a:t> </a:t>
            </a:r>
            <a:endParaRPr lang="en-ZA" dirty="0">
              <a:solidFill>
                <a:schemeClr val="accent3">
                  <a:lumMod val="75000"/>
                </a:schemeClr>
              </a:solidFill>
              <a:effectLst/>
            </a:endParaRPr>
          </a:p>
        </p:txBody>
      </p:sp>
      <p:sp>
        <p:nvSpPr>
          <p:cNvPr id="3" name="Footer Placeholder 2"/>
          <p:cNvSpPr>
            <a:spLocks noGrp="1"/>
          </p:cNvSpPr>
          <p:nvPr>
            <p:ph type="ftr" sz="quarter" idx="11"/>
          </p:nvPr>
        </p:nvSpPr>
        <p:spPr/>
        <p:txBody>
          <a:bodyPr/>
          <a:lstStyle/>
          <a:p>
            <a:pPr>
              <a:defRPr/>
            </a:pPr>
            <a:r>
              <a:rPr lang="en-ZA" smtClean="0"/>
              <a:t>Select Committee on Appropriations- 12 April 2016</a:t>
            </a:r>
            <a:endParaRPr lang="en-ZA" dirty="0"/>
          </a:p>
        </p:txBody>
      </p:sp>
    </p:spTree>
    <p:extLst>
      <p:ext uri="{BB962C8B-B14F-4D97-AF65-F5344CB8AC3E}">
        <p14:creationId xmlns:p14="http://schemas.microsoft.com/office/powerpoint/2010/main" xmlns="" val="3474053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normAutofit/>
          </a:bodyPr>
          <a:lstStyle/>
          <a:p>
            <a:r>
              <a:rPr lang="en-ZA" sz="4000" dirty="0" smtClean="0"/>
              <a:t>General Economic Outlook</a:t>
            </a:r>
            <a:endParaRPr lang="en-ZA" sz="4000" dirty="0"/>
          </a:p>
        </p:txBody>
      </p:sp>
      <p:sp>
        <p:nvSpPr>
          <p:cNvPr id="3" name="Content Placeholder 2"/>
          <p:cNvSpPr>
            <a:spLocks noGrp="1"/>
          </p:cNvSpPr>
          <p:nvPr>
            <p:ph idx="1"/>
          </p:nvPr>
        </p:nvSpPr>
        <p:spPr>
          <a:xfrm>
            <a:off x="323528" y="1484784"/>
            <a:ext cx="8568952" cy="1684783"/>
          </a:xfrm>
        </p:spPr>
        <p:txBody>
          <a:bodyPr/>
          <a:lstStyle/>
          <a:p>
            <a:r>
              <a:rPr lang="en-ZA" sz="2400" dirty="0" smtClean="0"/>
              <a:t>Economy remains vulnerable to slow global recovery and domestic challenges</a:t>
            </a:r>
          </a:p>
          <a:p>
            <a:r>
              <a:rPr lang="en-ZA" sz="2400" dirty="0" smtClean="0"/>
              <a:t>↓ revisions to economic growth</a:t>
            </a:r>
            <a:endParaRPr lang="en-ZA" sz="2400" dirty="0"/>
          </a:p>
          <a:p>
            <a:pPr lvl="1"/>
            <a:r>
              <a:rPr lang="en-ZA" sz="2000" dirty="0" smtClean="0"/>
              <a:t>Confirms Commission’s GDP projections</a:t>
            </a:r>
          </a:p>
        </p:txBody>
      </p:sp>
      <p:sp>
        <p:nvSpPr>
          <p:cNvPr id="5" name="Footer Placeholder 4"/>
          <p:cNvSpPr>
            <a:spLocks noGrp="1"/>
          </p:cNvSpPr>
          <p:nvPr>
            <p:ph type="ftr" sz="quarter" idx="11"/>
          </p:nvPr>
        </p:nvSpPr>
        <p:spPr/>
        <p:txBody>
          <a:bodyPr/>
          <a:lstStyle/>
          <a:p>
            <a:pPr>
              <a:defRPr/>
            </a:pPr>
            <a:r>
              <a:rPr lang="en-ZA" smtClean="0"/>
              <a:t>Select Committee on Appropriations- 12 April 2016</a:t>
            </a:r>
            <a:endParaRPr lang="en-ZA" dirty="0"/>
          </a:p>
        </p:txBody>
      </p:sp>
      <p:pic>
        <p:nvPicPr>
          <p:cNvPr id="7" name="Picture 6"/>
          <p:cNvPicPr>
            <a:picLocks noChangeAspect="1"/>
          </p:cNvPicPr>
          <p:nvPr/>
        </p:nvPicPr>
        <p:blipFill>
          <a:blip r:embed="rId2" cstate="print"/>
          <a:stretch>
            <a:fillRect/>
          </a:stretch>
        </p:blipFill>
        <p:spPr>
          <a:xfrm>
            <a:off x="251520" y="3501008"/>
            <a:ext cx="8640960" cy="3168352"/>
          </a:xfrm>
          <a:prstGeom prst="rect">
            <a:avLst/>
          </a:prstGeom>
        </p:spPr>
      </p:pic>
      <p:sp>
        <p:nvSpPr>
          <p:cNvPr id="6" name="Slide Number Placeholder 5"/>
          <p:cNvSpPr>
            <a:spLocks noGrp="1"/>
          </p:cNvSpPr>
          <p:nvPr>
            <p:ph type="sldNum" sz="quarter" idx="10"/>
          </p:nvPr>
        </p:nvSpPr>
        <p:spPr/>
        <p:txBody>
          <a:bodyPr/>
          <a:lstStyle/>
          <a:p>
            <a:pPr>
              <a:defRPr/>
            </a:pPr>
            <a:fld id="{F1102E04-C8CA-4535-B9A8-E00E6E7F4501}" type="slidenum">
              <a:rPr lang="en-ZA" smtClean="0"/>
              <a:pPr>
                <a:defRPr/>
              </a:pPr>
              <a:t>4</a:t>
            </a:fld>
            <a:endParaRPr lang="en-ZA" dirty="0"/>
          </a:p>
        </p:txBody>
      </p:sp>
    </p:spTree>
    <p:extLst>
      <p:ext uri="{BB962C8B-B14F-4D97-AF65-F5344CB8AC3E}">
        <p14:creationId xmlns:p14="http://schemas.microsoft.com/office/powerpoint/2010/main" xmlns="" val="2744332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Economic Background Underlying the Budget</a:t>
            </a:r>
            <a:endParaRPr lang="en-ZA" dirty="0"/>
          </a:p>
        </p:txBody>
      </p:sp>
      <p:sp>
        <p:nvSpPr>
          <p:cNvPr id="3" name="Content Placeholder 2"/>
          <p:cNvSpPr>
            <a:spLocks noGrp="1"/>
          </p:cNvSpPr>
          <p:nvPr>
            <p:ph idx="1"/>
          </p:nvPr>
        </p:nvSpPr>
        <p:spPr>
          <a:xfrm>
            <a:off x="179512" y="1600199"/>
            <a:ext cx="8712968" cy="5002213"/>
          </a:xfrm>
        </p:spPr>
        <p:txBody>
          <a:bodyPr/>
          <a:lstStyle/>
          <a:p>
            <a:r>
              <a:rPr lang="en-ZA" sz="2600" dirty="0" smtClean="0"/>
              <a:t>The 2016 Budget is tabled within an environment of escalating internal and external economic headwinds</a:t>
            </a:r>
          </a:p>
          <a:p>
            <a:pPr lvl="1"/>
            <a:r>
              <a:rPr lang="en-ZA" sz="2000" dirty="0" smtClean="0"/>
              <a:t>Export performance is weak, high inflation outlook, weaker Rand and deterioration in terms of trade</a:t>
            </a:r>
          </a:p>
          <a:p>
            <a:r>
              <a:rPr lang="en-ZA" sz="2600" dirty="0" smtClean="0">
                <a:solidFill>
                  <a:prstClr val="black"/>
                </a:solidFill>
                <a:sym typeface="Calibri"/>
              </a:rPr>
              <a:t>Third </a:t>
            </a:r>
            <a:r>
              <a:rPr lang="en-ZA" sz="2600" dirty="0">
                <a:solidFill>
                  <a:prstClr val="black"/>
                </a:solidFill>
                <a:sym typeface="Calibri"/>
              </a:rPr>
              <a:t>straight year of downward revision to growth forecasts – cumulative 2.5% between 2014 – </a:t>
            </a:r>
            <a:r>
              <a:rPr lang="en-ZA" sz="2600" dirty="0" smtClean="0">
                <a:solidFill>
                  <a:prstClr val="black"/>
                </a:solidFill>
                <a:sym typeface="Calibri"/>
              </a:rPr>
              <a:t>2017</a:t>
            </a:r>
          </a:p>
          <a:p>
            <a:r>
              <a:rPr lang="en-ZA" sz="2600" dirty="0" smtClean="0">
                <a:solidFill>
                  <a:prstClr val="black"/>
                </a:solidFill>
                <a:sym typeface="Calibri"/>
              </a:rPr>
              <a:t>Low </a:t>
            </a:r>
            <a:r>
              <a:rPr lang="en-ZA" sz="2600" dirty="0">
                <a:solidFill>
                  <a:prstClr val="black"/>
                </a:solidFill>
                <a:sym typeface="Calibri"/>
              </a:rPr>
              <a:t>fragile growth below NDP targets substantially constrains Government’s ability to address triple challenges – unemployment, inequality and poverty</a:t>
            </a:r>
          </a:p>
          <a:p>
            <a:r>
              <a:rPr lang="en-ZA" sz="2600" dirty="0" smtClean="0"/>
              <a:t>Government must continue to exercise fiscal restraint and improve the composition and quality of spending to minimise long term-fiscal risks </a:t>
            </a:r>
          </a:p>
          <a:p>
            <a:endParaRPr lang="en-ZA" dirty="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5</a:t>
            </a:fld>
            <a:endParaRPr lang="en-ZA" dirty="0"/>
          </a:p>
        </p:txBody>
      </p:sp>
    </p:spTree>
    <p:extLst>
      <p:ext uri="{BB962C8B-B14F-4D97-AF65-F5344CB8AC3E}">
        <p14:creationId xmlns:p14="http://schemas.microsoft.com/office/powerpoint/2010/main" xmlns="" val="385284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2924944"/>
            <a:ext cx="7772400" cy="1224136"/>
          </a:xfrm>
        </p:spPr>
        <p:txBody>
          <a:bodyPr>
            <a:normAutofit/>
          </a:bodyPr>
          <a:lstStyle/>
          <a:p>
            <a:r>
              <a:rPr lang="en-ZA" dirty="0" smtClean="0"/>
              <a:t>Major Revisions to Clauses of The 2016 DoRB</a:t>
            </a:r>
            <a:endParaRPr lang="en-ZA" dirty="0"/>
          </a:p>
        </p:txBody>
      </p:sp>
      <p:sp>
        <p:nvSpPr>
          <p:cNvPr id="3" name="Footer Placeholder 2"/>
          <p:cNvSpPr>
            <a:spLocks noGrp="1"/>
          </p:cNvSpPr>
          <p:nvPr>
            <p:ph type="ftr" sz="quarter" idx="11"/>
          </p:nvPr>
        </p:nvSpPr>
        <p:spPr/>
        <p:txBody>
          <a:bodyPr/>
          <a:lstStyle/>
          <a:p>
            <a:pPr>
              <a:defRPr/>
            </a:pPr>
            <a:r>
              <a:rPr lang="en-ZA" smtClean="0"/>
              <a:t>Select Committee on Appropriations- 12 April 2016</a:t>
            </a:r>
            <a:endParaRPr lang="en-ZA" dirty="0"/>
          </a:p>
        </p:txBody>
      </p:sp>
    </p:spTree>
    <p:extLst>
      <p:ext uri="{BB962C8B-B14F-4D97-AF65-F5344CB8AC3E}">
        <p14:creationId xmlns:p14="http://schemas.microsoft.com/office/powerpoint/2010/main" xmlns="" val="422505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Major Revisions To Clauses of 2016 DORB </a:t>
            </a:r>
            <a:endParaRPr lang="en-ZA" dirty="0"/>
          </a:p>
        </p:txBody>
      </p:sp>
      <p:sp>
        <p:nvSpPr>
          <p:cNvPr id="3" name="Content Placeholder 2"/>
          <p:cNvSpPr>
            <a:spLocks noGrp="1"/>
          </p:cNvSpPr>
          <p:nvPr>
            <p:ph idx="1"/>
          </p:nvPr>
        </p:nvSpPr>
        <p:spPr/>
        <p:txBody>
          <a:bodyPr/>
          <a:lstStyle/>
          <a:p>
            <a:r>
              <a:rPr lang="en-ZA" dirty="0" smtClean="0"/>
              <a:t>There are 5 </a:t>
            </a:r>
            <a:r>
              <a:rPr lang="en-ZA" dirty="0"/>
              <a:t>main revisions to </a:t>
            </a:r>
            <a:r>
              <a:rPr lang="en-ZA" dirty="0" smtClean="0"/>
              <a:t>Bill clauses: </a:t>
            </a:r>
            <a:endParaRPr lang="en-ZA" dirty="0"/>
          </a:p>
          <a:p>
            <a:pPr lvl="2"/>
            <a:r>
              <a:rPr lang="en-ZA" b="1" dirty="0"/>
              <a:t>Clause 20(3): Allowing grant funds to be reprioritised for </a:t>
            </a:r>
            <a:r>
              <a:rPr lang="en-ZA" b="1" dirty="0" smtClean="0"/>
              <a:t>disaster relief</a:t>
            </a:r>
            <a:r>
              <a:rPr lang="en-ZA" dirty="0" smtClean="0"/>
              <a:t> </a:t>
            </a:r>
            <a:endParaRPr lang="en-ZA" dirty="0"/>
          </a:p>
          <a:p>
            <a:pPr lvl="2"/>
            <a:r>
              <a:rPr lang="en-ZA" b="1" dirty="0" smtClean="0"/>
              <a:t>Clause 21(2): Responding </a:t>
            </a:r>
            <a:r>
              <a:rPr lang="en-ZA" b="1" dirty="0"/>
              <a:t>to corruption in </a:t>
            </a:r>
            <a:r>
              <a:rPr lang="en-ZA" b="1" dirty="0" smtClean="0"/>
              <a:t>procurement</a:t>
            </a:r>
            <a:r>
              <a:rPr lang="en-ZA" dirty="0" smtClean="0"/>
              <a:t>. </a:t>
            </a:r>
            <a:endParaRPr lang="en-ZA" dirty="0"/>
          </a:p>
          <a:p>
            <a:pPr lvl="2"/>
            <a:r>
              <a:rPr lang="en-ZA" b="1" dirty="0" smtClean="0"/>
              <a:t>Clause 39: Transitional </a:t>
            </a:r>
            <a:r>
              <a:rPr lang="en-ZA" b="1" dirty="0"/>
              <a:t>measures for municipal elections in </a:t>
            </a:r>
            <a:r>
              <a:rPr lang="en-ZA" b="1" dirty="0" smtClean="0"/>
              <a:t>2016</a:t>
            </a:r>
            <a:endParaRPr lang="en-ZA" dirty="0"/>
          </a:p>
          <a:p>
            <a:pPr lvl="2"/>
            <a:r>
              <a:rPr lang="en-ZA" b="1" dirty="0" smtClean="0"/>
              <a:t>Clause 19: Clarifying </a:t>
            </a:r>
            <a:r>
              <a:rPr lang="en-ZA" b="1" dirty="0"/>
              <a:t>provisions for withholding and stopping of </a:t>
            </a:r>
            <a:r>
              <a:rPr lang="en-ZA" b="1" dirty="0" smtClean="0"/>
              <a:t>allocations</a:t>
            </a:r>
          </a:p>
          <a:p>
            <a:pPr lvl="2"/>
            <a:r>
              <a:rPr lang="en-ZA" b="1" dirty="0" smtClean="0"/>
              <a:t>Clause 10(10): Gazetting </a:t>
            </a:r>
            <a:r>
              <a:rPr lang="en-ZA" b="1" dirty="0"/>
              <a:t>Human settlement allocations to </a:t>
            </a:r>
            <a:r>
              <a:rPr lang="en-ZA" b="1" dirty="0" smtClean="0"/>
              <a:t>cities</a:t>
            </a:r>
            <a:endParaRPr lang="en-ZA" dirty="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7</a:t>
            </a:fld>
            <a:endParaRPr lang="en-ZA" dirty="0"/>
          </a:p>
        </p:txBody>
      </p:sp>
    </p:spTree>
    <p:extLst>
      <p:ext uri="{BB962C8B-B14F-4D97-AF65-F5344CB8AC3E}">
        <p14:creationId xmlns:p14="http://schemas.microsoft.com/office/powerpoint/2010/main" xmlns="" val="3858504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3600" dirty="0" smtClean="0"/>
              <a:t>Allowing Grant Funds to be Re-Prioritised (1)</a:t>
            </a:r>
            <a:endParaRPr lang="en-ZA" sz="3600" dirty="0"/>
          </a:p>
        </p:txBody>
      </p:sp>
      <p:sp>
        <p:nvSpPr>
          <p:cNvPr id="3" name="Content Placeholder 2"/>
          <p:cNvSpPr>
            <a:spLocks noGrp="1"/>
          </p:cNvSpPr>
          <p:nvPr>
            <p:ph idx="1"/>
          </p:nvPr>
        </p:nvSpPr>
        <p:spPr>
          <a:xfrm>
            <a:off x="251520" y="1600200"/>
            <a:ext cx="8640960" cy="4925144"/>
          </a:xfrm>
        </p:spPr>
        <p:txBody>
          <a:bodyPr/>
          <a:lstStyle/>
          <a:p>
            <a:r>
              <a:rPr lang="en-ZA" dirty="0" smtClean="0"/>
              <a:t>The Commission </a:t>
            </a:r>
            <a:r>
              <a:rPr lang="en-ZA" dirty="0"/>
              <a:t>welcomes inclusion of this clause seeking to institutionalise disaster risk management strategies as a response to the </a:t>
            </a:r>
            <a:r>
              <a:rPr lang="en-ZA" dirty="0" smtClean="0"/>
              <a:t>drought within </a:t>
            </a:r>
            <a:r>
              <a:rPr lang="en-ZA" dirty="0"/>
              <a:t>the existing grant </a:t>
            </a:r>
            <a:r>
              <a:rPr lang="en-ZA" dirty="0" smtClean="0"/>
              <a:t>framework</a:t>
            </a:r>
          </a:p>
          <a:p>
            <a:pPr lvl="1"/>
            <a:r>
              <a:rPr lang="en-ZA" dirty="0" smtClean="0"/>
              <a:t>This allows </a:t>
            </a:r>
            <a:r>
              <a:rPr lang="en-ZA" dirty="0"/>
              <a:t>for trade-offs between planned expenditures and pressing expenditures necessitated by previously unforeseen vagaries of weather to be transparent and in line with fiscal </a:t>
            </a:r>
            <a:r>
              <a:rPr lang="en-ZA" dirty="0" smtClean="0"/>
              <a:t>prudence</a:t>
            </a:r>
            <a:endParaRPr lang="en-ZA" sz="2200" dirty="0" smtClean="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8</a:t>
            </a:fld>
            <a:endParaRPr lang="en-ZA" dirty="0"/>
          </a:p>
        </p:txBody>
      </p:sp>
    </p:spTree>
    <p:extLst>
      <p:ext uri="{BB962C8B-B14F-4D97-AF65-F5344CB8AC3E}">
        <p14:creationId xmlns:p14="http://schemas.microsoft.com/office/powerpoint/2010/main" xmlns="" val="1201213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3600" dirty="0" smtClean="0"/>
              <a:t>Responding To Procurement In Corruption (2)</a:t>
            </a:r>
            <a:endParaRPr lang="en-ZA" sz="3600" dirty="0"/>
          </a:p>
        </p:txBody>
      </p:sp>
      <p:sp>
        <p:nvSpPr>
          <p:cNvPr id="3" name="Content Placeholder 2"/>
          <p:cNvSpPr>
            <a:spLocks noGrp="1"/>
          </p:cNvSpPr>
          <p:nvPr>
            <p:ph idx="1"/>
          </p:nvPr>
        </p:nvSpPr>
        <p:spPr>
          <a:xfrm>
            <a:off x="179512" y="1594610"/>
            <a:ext cx="8784976" cy="4642678"/>
          </a:xfrm>
        </p:spPr>
        <p:txBody>
          <a:bodyPr/>
          <a:lstStyle/>
          <a:p>
            <a:pPr algn="just"/>
            <a:r>
              <a:rPr lang="en-ZA" sz="2400" dirty="0" smtClean="0"/>
              <a:t>The </a:t>
            </a:r>
            <a:r>
              <a:rPr lang="en-ZA" sz="2400" dirty="0"/>
              <a:t>Commission welcomes this clause because it is in line with the Commission recommendation for 2016/17 division of revenue to raise procurement to a strategic level </a:t>
            </a:r>
            <a:endParaRPr lang="en-ZA" sz="2400" dirty="0" smtClean="0"/>
          </a:p>
          <a:p>
            <a:pPr lvl="1" algn="just"/>
            <a:r>
              <a:rPr lang="en-ZA" sz="2000" dirty="0" smtClean="0"/>
              <a:t>As </a:t>
            </a:r>
            <a:r>
              <a:rPr lang="en-ZA" sz="2000" dirty="0"/>
              <a:t>well as using conversion to indirect grants as a measure of last resort. Transgressions in procurement do constitute serious reasons that warrant such intervention. </a:t>
            </a:r>
          </a:p>
          <a:p>
            <a:pPr lvl="1" algn="just"/>
            <a:r>
              <a:rPr lang="en-ZA" sz="2000" dirty="0"/>
              <a:t>Furthermore, the clause is welcome as it puts in place a mechanism that ensures fast-tracking of spending and reclassification of grants in accordance with justifiable and necessary </a:t>
            </a:r>
            <a:r>
              <a:rPr lang="en-ZA" sz="2000" dirty="0" smtClean="0"/>
              <a:t>processes</a:t>
            </a:r>
          </a:p>
          <a:p>
            <a:pPr lvl="1" algn="just"/>
            <a:r>
              <a:rPr lang="en-ZA" sz="2000" dirty="0" smtClean="0"/>
              <a:t>There </a:t>
            </a:r>
            <a:r>
              <a:rPr lang="en-ZA" sz="2000" dirty="0"/>
              <a:t>is need to ensure that the clause is much clearer in setting the threshold levels of procurement transgression at which point the grant is converted to an indirect grant and the timeframe within which the grant remains an indirect grant after conversion</a:t>
            </a:r>
            <a:endParaRPr lang="en-ZA" sz="2000" dirty="0" smtClean="0"/>
          </a:p>
        </p:txBody>
      </p:sp>
      <p:sp>
        <p:nvSpPr>
          <p:cNvPr id="4" name="Footer Placeholder 3"/>
          <p:cNvSpPr>
            <a:spLocks noGrp="1"/>
          </p:cNvSpPr>
          <p:nvPr>
            <p:ph type="ftr" sz="quarter" idx="11"/>
          </p:nvPr>
        </p:nvSpPr>
        <p:spPr/>
        <p:txBody>
          <a:bodyPr/>
          <a:lstStyle/>
          <a:p>
            <a:pPr>
              <a:defRPr/>
            </a:pPr>
            <a:r>
              <a:rPr lang="en-ZA" smtClean="0"/>
              <a:t>Select Committee on Appropriations- 12 April 2016</a:t>
            </a:r>
            <a:endParaRPr lang="en-ZA" dirty="0"/>
          </a:p>
        </p:txBody>
      </p:sp>
      <p:sp>
        <p:nvSpPr>
          <p:cNvPr id="5" name="Slide Number Placeholder 4"/>
          <p:cNvSpPr>
            <a:spLocks noGrp="1"/>
          </p:cNvSpPr>
          <p:nvPr>
            <p:ph type="sldNum" sz="quarter" idx="10"/>
          </p:nvPr>
        </p:nvSpPr>
        <p:spPr/>
        <p:txBody>
          <a:bodyPr/>
          <a:lstStyle/>
          <a:p>
            <a:pPr>
              <a:defRPr/>
            </a:pPr>
            <a:fld id="{F1102E04-C8CA-4535-B9A8-E00E6E7F4501}" type="slidenum">
              <a:rPr lang="en-ZA" smtClean="0"/>
              <a:pPr>
                <a:defRPr/>
              </a:pPr>
              <a:t>9</a:t>
            </a:fld>
            <a:endParaRPr lang="en-ZA" dirty="0"/>
          </a:p>
        </p:txBody>
      </p:sp>
    </p:spTree>
    <p:extLst>
      <p:ext uri="{BB962C8B-B14F-4D97-AF65-F5344CB8AC3E}">
        <p14:creationId xmlns:p14="http://schemas.microsoft.com/office/powerpoint/2010/main" xmlns="" val="643020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6229</TotalTime>
  <Words>2973</Words>
  <Application>Microsoft Office PowerPoint</Application>
  <PresentationFormat>On-screen Show (4:3)</PresentationFormat>
  <Paragraphs>473</Paragraphs>
  <Slides>38</Slides>
  <Notes>5</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Briefing to the Select Committee on Appropriations on the 2016 Division of Revenue Bill</vt:lpstr>
      <vt:lpstr>Layout  of the Submission  </vt:lpstr>
      <vt:lpstr>Slide 3</vt:lpstr>
      <vt:lpstr>General Economic Outlook</vt:lpstr>
      <vt:lpstr>Economic Background Underlying the Budget</vt:lpstr>
      <vt:lpstr>Slide 6</vt:lpstr>
      <vt:lpstr>Major Revisions To Clauses of 2016 DORB </vt:lpstr>
      <vt:lpstr>Allowing Grant Funds to be Re-Prioritised (1)</vt:lpstr>
      <vt:lpstr>Responding To Procurement In Corruption (2)</vt:lpstr>
      <vt:lpstr>Transitional Measures for Municipal Elections (3)</vt:lpstr>
      <vt:lpstr>Clarifying Provisions for Witholding and Stopping of Funds (4)</vt:lpstr>
      <vt:lpstr>Gazetting Human Settlement Allocations (5)</vt:lpstr>
      <vt:lpstr>Slide 13</vt:lpstr>
      <vt:lpstr>National Fiscal Framework</vt:lpstr>
      <vt:lpstr>National Fiscal Framework</vt:lpstr>
      <vt:lpstr>Provincial Fiscal Framework</vt:lpstr>
      <vt:lpstr>Provincial Fiscal Framework [cont.]</vt:lpstr>
      <vt:lpstr>Changes to Provincial Conditional Grants</vt:lpstr>
      <vt:lpstr>Implication of cuts on housing delivery </vt:lpstr>
      <vt:lpstr>Health Grants Changes and Performance  Review</vt:lpstr>
      <vt:lpstr>Basic Education Grants Changes and Performance  Review</vt:lpstr>
      <vt:lpstr>NHI Reforms </vt:lpstr>
      <vt:lpstr>Incentivising Maintenance</vt:lpstr>
      <vt:lpstr>Slide 24</vt:lpstr>
      <vt:lpstr>Local government Fiscal Framework</vt:lpstr>
      <vt:lpstr>Value of Transfers to LG (Billions)</vt:lpstr>
      <vt:lpstr>Local Government Baseline Adjustments</vt:lpstr>
      <vt:lpstr>Demarcation Processes</vt:lpstr>
      <vt:lpstr>LES and Local Conditional Grants</vt:lpstr>
      <vt:lpstr>Slide 30</vt:lpstr>
      <vt:lpstr>Summary</vt:lpstr>
      <vt:lpstr>Slide 32</vt:lpstr>
      <vt:lpstr>Review of Local Government Infrastructure Grants  </vt:lpstr>
      <vt:lpstr>Slide 34</vt:lpstr>
      <vt:lpstr>Government Responses to Commission Recommendations</vt:lpstr>
      <vt:lpstr>Government Responses to SCoA Recommendations </vt:lpstr>
      <vt:lpstr>Conclusion </vt:lpstr>
      <vt:lpstr>Slide 38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Western Cape Provincial Legislature</dc:title>
  <dc:creator>Ramos Mabugu</dc:creator>
  <cp:lastModifiedBy>PUMZA</cp:lastModifiedBy>
  <cp:revision>559</cp:revision>
  <cp:lastPrinted>2016-04-12T07:49:05Z</cp:lastPrinted>
  <dcterms:created xsi:type="dcterms:W3CDTF">2010-11-22T17:59:05Z</dcterms:created>
  <dcterms:modified xsi:type="dcterms:W3CDTF">2016-04-13T11:31:55Z</dcterms:modified>
</cp:coreProperties>
</file>