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5"/>
  </p:notesMasterIdLst>
  <p:sldIdLst>
    <p:sldId id="256" r:id="rId2"/>
    <p:sldId id="429" r:id="rId3"/>
    <p:sldId id="435" r:id="rId4"/>
    <p:sldId id="436" r:id="rId5"/>
    <p:sldId id="446" r:id="rId6"/>
    <p:sldId id="441" r:id="rId7"/>
    <p:sldId id="442" r:id="rId8"/>
    <p:sldId id="437" r:id="rId9"/>
    <p:sldId id="430" r:id="rId10"/>
    <p:sldId id="431" r:id="rId11"/>
    <p:sldId id="432" r:id="rId12"/>
    <p:sldId id="433" r:id="rId13"/>
    <p:sldId id="434" r:id="rId14"/>
    <p:sldId id="382" r:id="rId15"/>
    <p:sldId id="383" r:id="rId16"/>
    <p:sldId id="384" r:id="rId17"/>
    <p:sldId id="385" r:id="rId18"/>
    <p:sldId id="386" r:id="rId19"/>
    <p:sldId id="387" r:id="rId20"/>
    <p:sldId id="398" r:id="rId21"/>
    <p:sldId id="399" r:id="rId22"/>
    <p:sldId id="400" r:id="rId23"/>
    <p:sldId id="447"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27" r:id="rId37"/>
    <p:sldId id="417" r:id="rId38"/>
    <p:sldId id="423" r:id="rId39"/>
    <p:sldId id="424" r:id="rId40"/>
    <p:sldId id="448" r:id="rId41"/>
    <p:sldId id="425" r:id="rId42"/>
    <p:sldId id="449" r:id="rId43"/>
    <p:sldId id="350" r:id="rId4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3F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7" autoAdjust="0"/>
    <p:restoredTop sz="85040" autoAdjust="0"/>
  </p:normalViewPr>
  <p:slideViewPr>
    <p:cSldViewPr snapToGrid="0" snapToObjects="1">
      <p:cViewPr varScale="1">
        <p:scale>
          <a:sx n="98" d="100"/>
          <a:sy n="98" d="100"/>
        </p:scale>
        <p:origin x="-2004" y="-108"/>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2376"/>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ZA" dirty="0" smtClean="0"/>
              <a:t>TOTAL BUDGET OVER MTEF PERIOD</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2016/17</c:v>
                </c:pt>
                <c:pt idx="1">
                  <c:v>2017/18</c:v>
                </c:pt>
                <c:pt idx="2">
                  <c:v>2018/19</c:v>
                </c:pt>
              </c:strCache>
            </c:strRef>
          </c:cat>
          <c:val>
            <c:numRef>
              <c:f>Sheet1!$B$2:$B$5</c:f>
              <c:numCache>
                <c:formatCode>"R"#,##0_);[Red]\("R"#,##0\)</c:formatCode>
                <c:ptCount val="4"/>
                <c:pt idx="0">
                  <c:v>1345406</c:v>
                </c:pt>
                <c:pt idx="1">
                  <c:v>1430984</c:v>
                </c:pt>
                <c:pt idx="2">
                  <c:v>1526898</c:v>
                </c:pt>
              </c:numCache>
            </c:numRef>
          </c:val>
        </c:ser>
        <c:ser>
          <c:idx val="1"/>
          <c:order val="1"/>
          <c:tx>
            <c:strRef>
              <c:f>Sheet1!$C$1</c:f>
              <c:strCache>
                <c:ptCount val="1"/>
                <c:pt idx="0">
                  <c:v>Column1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2016/17</c:v>
                </c:pt>
                <c:pt idx="1">
                  <c:v>2017/18</c:v>
                </c:pt>
                <c:pt idx="2">
                  <c:v>2018/19</c:v>
                </c:pt>
              </c:strCache>
            </c:strRef>
          </c:cat>
          <c:val>
            <c:numRef>
              <c:f>Sheet1!$C$2:$C$5</c:f>
              <c:numCache>
                <c:formatCode>General</c:formatCode>
                <c:ptCount val="4"/>
              </c:numCache>
            </c:numRef>
          </c:val>
        </c:ser>
        <c:ser>
          <c:idx val="2"/>
          <c:order val="2"/>
          <c:tx>
            <c:strRef>
              <c:f>Sheet1!$D$1</c:f>
              <c:strCache>
                <c:ptCount val="1"/>
                <c:pt idx="0">
                  <c:v>Column2</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2016/17</c:v>
                </c:pt>
                <c:pt idx="1">
                  <c:v>2017/18</c:v>
                </c:pt>
                <c:pt idx="2">
                  <c:v>2018/19</c:v>
                </c:pt>
              </c:strCache>
            </c:strRef>
          </c:cat>
          <c:val>
            <c:numRef>
              <c:f>Sheet1!$D$2:$D$5</c:f>
              <c:numCache>
                <c:formatCode>General</c:formatCode>
                <c:ptCount val="4"/>
              </c:numCache>
            </c:numRef>
          </c:val>
        </c:ser>
        <c:dLbls>
          <c:showVal val="1"/>
        </c:dLbls>
        <c:gapWidth val="164"/>
        <c:overlap val="-22"/>
        <c:axId val="103258752"/>
        <c:axId val="103272832"/>
      </c:barChart>
      <c:catAx>
        <c:axId val="103258752"/>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72832"/>
        <c:crosses val="autoZero"/>
        <c:auto val="1"/>
        <c:lblAlgn val="ctr"/>
        <c:lblOffset val="100"/>
      </c:catAx>
      <c:valAx>
        <c:axId val="103272832"/>
        <c:scaling>
          <c:orientation val="minMax"/>
        </c:scaling>
        <c:axPos val="l"/>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5875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Budget per Programme</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Sheet1!$B$2:$B$6</c:f>
              <c:numCache>
                <c:formatCode>"R"#,##0_);[Red]\("R"#,##0\)</c:formatCode>
                <c:ptCount val="5"/>
                <c:pt idx="0">
                  <c:v>45102000</c:v>
                </c:pt>
                <c:pt idx="1">
                  <c:v>8400000</c:v>
                </c:pt>
                <c:pt idx="2">
                  <c:v>10894000</c:v>
                </c:pt>
                <c:pt idx="3">
                  <c:v>1281010000</c:v>
                </c:pt>
                <c:pt idx="4">
                  <c:v>1345406000</c:v>
                </c:pt>
              </c:numCache>
            </c:numRef>
          </c:val>
        </c:ser>
        <c:ser>
          <c:idx val="1"/>
          <c:order val="1"/>
          <c:tx>
            <c:strRef>
              <c:f>Sheet1!$C$1</c:f>
              <c:strCache>
                <c:ptCount val="1"/>
                <c:pt idx="0">
                  <c:v>Series 2</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Sheet1!$C$2:$C$6</c:f>
              <c:numCache>
                <c:formatCode>General</c:formatCode>
                <c:ptCount val="5"/>
              </c:numCache>
            </c:numRef>
          </c:val>
        </c:ser>
        <c:ser>
          <c:idx val="2"/>
          <c:order val="2"/>
          <c:tx>
            <c:strRef>
              <c:f>Sheet1!$D$1</c:f>
              <c:strCache>
                <c:ptCount val="1"/>
                <c:pt idx="0">
                  <c:v>Series 3</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Sheet1!$D$2:$D$6</c:f>
              <c:numCache>
                <c:formatCode>General</c:formatCode>
                <c:ptCount val="5"/>
              </c:numCache>
            </c:numRef>
          </c:val>
        </c:ser>
        <c:dLbls>
          <c:showVal val="1"/>
        </c:dLbls>
        <c:gapWidth val="219"/>
        <c:overlap val="-27"/>
        <c:axId val="101628544"/>
        <c:axId val="103252352"/>
      </c:barChart>
      <c:catAx>
        <c:axId val="1016285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252352"/>
        <c:crosses val="autoZero"/>
        <c:auto val="1"/>
        <c:lblAlgn val="ctr"/>
        <c:lblOffset val="100"/>
      </c:catAx>
      <c:valAx>
        <c:axId val="103252352"/>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285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Budget</a:t>
            </a:r>
            <a:r>
              <a:rPr lang="en-ZA" baseline="0" dirty="0" smtClean="0"/>
              <a:t> per Economic Classification</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Compensation of employess</c:v>
                </c:pt>
                <c:pt idx="1">
                  <c:v>Goods and Services</c:v>
                </c:pt>
                <c:pt idx="2">
                  <c:v>Transfers and Subsidies</c:v>
                </c:pt>
                <c:pt idx="3">
                  <c:v>Payment for Capital Assets</c:v>
                </c:pt>
                <c:pt idx="4">
                  <c:v>Total</c:v>
                </c:pt>
              </c:strCache>
            </c:strRef>
          </c:cat>
          <c:val>
            <c:numRef>
              <c:f>Sheet1!$B$2:$B$6</c:f>
              <c:numCache>
                <c:formatCode>"R"#,##0_);[Red]\("R"#,##0\)</c:formatCode>
                <c:ptCount val="5"/>
                <c:pt idx="0">
                  <c:v>59169000</c:v>
                </c:pt>
                <c:pt idx="1">
                  <c:v>15951000</c:v>
                </c:pt>
                <c:pt idx="2">
                  <c:v>1270202000</c:v>
                </c:pt>
                <c:pt idx="3">
                  <c:v>84000</c:v>
                </c:pt>
                <c:pt idx="4">
                  <c:v>1345406000</c:v>
                </c:pt>
              </c:numCache>
            </c:numRef>
          </c:val>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Compensation of employess</c:v>
                </c:pt>
                <c:pt idx="1">
                  <c:v>Goods and Services</c:v>
                </c:pt>
                <c:pt idx="2">
                  <c:v>Transfers and Subsidies</c:v>
                </c:pt>
                <c:pt idx="3">
                  <c:v>Payment for Capital Assets</c:v>
                </c:pt>
                <c:pt idx="4">
                  <c:v>Total</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Compensation of employess</c:v>
                </c:pt>
                <c:pt idx="1">
                  <c:v>Goods and Services</c:v>
                </c:pt>
                <c:pt idx="2">
                  <c:v>Transfers and Subsidies</c:v>
                </c:pt>
                <c:pt idx="3">
                  <c:v>Payment for Capital Assets</c:v>
                </c:pt>
                <c:pt idx="4">
                  <c:v>Total</c:v>
                </c:pt>
              </c:strCache>
            </c:strRef>
          </c:cat>
          <c:val>
            <c:numRef>
              <c:f>Sheet1!$D$2:$D$6</c:f>
              <c:numCache>
                <c:formatCode>General</c:formatCode>
                <c:ptCount val="5"/>
              </c:numCache>
            </c:numRef>
          </c:val>
        </c:ser>
        <c:dLbls>
          <c:showVal val="1"/>
        </c:dLbls>
        <c:gapWidth val="219"/>
        <c:overlap val="-27"/>
        <c:axId val="108336640"/>
        <c:axId val="108338176"/>
      </c:barChart>
      <c:catAx>
        <c:axId val="1083366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338176"/>
        <c:crosses val="autoZero"/>
        <c:auto val="1"/>
        <c:lblAlgn val="ctr"/>
        <c:lblOffset val="100"/>
      </c:catAx>
      <c:valAx>
        <c:axId val="108338176"/>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33664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2016/17 –</a:t>
            </a:r>
            <a:r>
              <a:rPr lang="en-ZA" baseline="0" dirty="0" smtClean="0"/>
              <a:t> Excluding Transfers to Entities</a:t>
            </a:r>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Sheet1!$B$2:$B$6</c:f>
              <c:numCache>
                <c:formatCode>"R"#,##0_);[Red]\("R"#,##0\)</c:formatCode>
                <c:ptCount val="5"/>
                <c:pt idx="0">
                  <c:v>45102000</c:v>
                </c:pt>
                <c:pt idx="1">
                  <c:v>8400000</c:v>
                </c:pt>
                <c:pt idx="2">
                  <c:v>10894000</c:v>
                </c:pt>
                <c:pt idx="3">
                  <c:v>10808000</c:v>
                </c:pt>
                <c:pt idx="4">
                  <c:v>75204000</c:v>
                </c:pt>
              </c:numCache>
            </c:numRef>
          </c:val>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Sheet1!$D$2:$D$6</c:f>
              <c:numCache>
                <c:formatCode>General</c:formatCode>
                <c:ptCount val="5"/>
              </c:numCache>
            </c:numRef>
          </c:val>
        </c:ser>
        <c:dLbls>
          <c:showVal val="1"/>
        </c:dLbls>
        <c:gapWidth val="219"/>
        <c:overlap val="-27"/>
        <c:axId val="108463616"/>
        <c:axId val="108465152"/>
      </c:barChart>
      <c:catAx>
        <c:axId val="1084636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65152"/>
        <c:crosses val="autoZero"/>
        <c:auto val="1"/>
        <c:lblAlgn val="ctr"/>
        <c:lblOffset val="100"/>
      </c:catAx>
      <c:valAx>
        <c:axId val="108465152"/>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636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Budget</a:t>
            </a:r>
            <a:r>
              <a:rPr lang="en-ZA" baseline="0" dirty="0" smtClean="0"/>
              <a:t> per Economic Classification</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Compensation of employess</c:v>
                </c:pt>
                <c:pt idx="1">
                  <c:v>Goods and Services</c:v>
                </c:pt>
                <c:pt idx="2">
                  <c:v>Payment for Capital Assets</c:v>
                </c:pt>
                <c:pt idx="3">
                  <c:v>Total</c:v>
                </c:pt>
              </c:strCache>
            </c:strRef>
          </c:cat>
          <c:val>
            <c:numRef>
              <c:f>Sheet1!$B$2:$B$6</c:f>
              <c:numCache>
                <c:formatCode>"R"#,##0_);[Red]\("R"#,##0\)</c:formatCode>
                <c:ptCount val="5"/>
                <c:pt idx="0">
                  <c:v>59169000</c:v>
                </c:pt>
                <c:pt idx="1">
                  <c:v>15951000</c:v>
                </c:pt>
                <c:pt idx="2">
                  <c:v>84000</c:v>
                </c:pt>
                <c:pt idx="3">
                  <c:v>75204000</c:v>
                </c:pt>
              </c:numCache>
            </c:numRef>
          </c:val>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Compensation of employess</c:v>
                </c:pt>
                <c:pt idx="1">
                  <c:v>Goods and Services</c:v>
                </c:pt>
                <c:pt idx="2">
                  <c:v>Payment for Capital Assets</c:v>
                </c:pt>
                <c:pt idx="3">
                  <c:v>Total</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Compensation of employess</c:v>
                </c:pt>
                <c:pt idx="1">
                  <c:v>Goods and Services</c:v>
                </c:pt>
                <c:pt idx="2">
                  <c:v>Payment for Capital Assets</c:v>
                </c:pt>
                <c:pt idx="3">
                  <c:v>Total</c:v>
                </c:pt>
              </c:strCache>
            </c:strRef>
          </c:cat>
          <c:val>
            <c:numRef>
              <c:f>Sheet1!$D$2:$D$6</c:f>
              <c:numCache>
                <c:formatCode>General</c:formatCode>
                <c:ptCount val="5"/>
              </c:numCache>
            </c:numRef>
          </c:val>
        </c:ser>
        <c:dLbls>
          <c:showVal val="1"/>
        </c:dLbls>
        <c:gapWidth val="219"/>
        <c:overlap val="-27"/>
        <c:axId val="108558976"/>
        <c:axId val="108568960"/>
      </c:barChart>
      <c:catAx>
        <c:axId val="1085589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68960"/>
        <c:crosses val="autoZero"/>
        <c:auto val="1"/>
        <c:lblAlgn val="ctr"/>
        <c:lblOffset val="100"/>
      </c:catAx>
      <c:valAx>
        <c:axId val="108568960"/>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55897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A8AA8-3D0E-4F88-8273-1F35BBA6FD6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0E2DA20-3A0D-4250-A9C1-55B571F4D04B}">
      <dgm:prSet custT="1"/>
      <dgm:spPr/>
      <dgm:t>
        <a:bodyPr/>
        <a:lstStyle/>
        <a:p>
          <a:r>
            <a:rPr lang="en-ZA" sz="2800" dirty="0" smtClean="0">
              <a:solidFill>
                <a:schemeClr val="tx1"/>
              </a:solidFill>
            </a:rPr>
            <a:t>A </a:t>
          </a:r>
          <a:r>
            <a:rPr lang="en-ZA" sz="2800" dirty="0">
              <a:solidFill>
                <a:schemeClr val="tx1"/>
              </a:solidFill>
            </a:rPr>
            <a:t>vibrant and sustainable communication services for an informed citizenry and positive image of South Africa</a:t>
          </a:r>
        </a:p>
      </dgm:t>
    </dgm:pt>
    <dgm:pt modelId="{4942502D-12CF-4290-A1AF-5196BA3ADEC8}" type="parTrans" cxnId="{B18E5271-E0CD-4DCE-80B3-13A5739A4A43}">
      <dgm:prSet/>
      <dgm:spPr/>
      <dgm:t>
        <a:bodyPr/>
        <a:lstStyle/>
        <a:p>
          <a:endParaRPr lang="en-ZA"/>
        </a:p>
      </dgm:t>
    </dgm:pt>
    <dgm:pt modelId="{7B6473BA-BC5A-49BE-9935-FD63850F04DA}" type="sibTrans" cxnId="{B18E5271-E0CD-4DCE-80B3-13A5739A4A43}">
      <dgm:prSet/>
      <dgm:spPr/>
      <dgm:t>
        <a:bodyPr/>
        <a:lstStyle/>
        <a:p>
          <a:endParaRPr lang="en-ZA"/>
        </a:p>
      </dgm:t>
    </dgm:pt>
    <dgm:pt modelId="{7119F704-33DB-4DC1-8DD7-4F87FB542776}" type="pres">
      <dgm:prSet presAssocID="{3C4A8AA8-3D0E-4F88-8273-1F35BBA6FD66}" presName="linear" presStyleCnt="0">
        <dgm:presLayoutVars>
          <dgm:animLvl val="lvl"/>
          <dgm:resizeHandles val="exact"/>
        </dgm:presLayoutVars>
      </dgm:prSet>
      <dgm:spPr/>
      <dgm:t>
        <a:bodyPr/>
        <a:lstStyle/>
        <a:p>
          <a:endParaRPr lang="en-ZA"/>
        </a:p>
      </dgm:t>
    </dgm:pt>
    <dgm:pt modelId="{B7B97E2B-968F-492E-A7B7-F135D63284C7}" type="pres">
      <dgm:prSet presAssocID="{60E2DA20-3A0D-4250-A9C1-55B571F4D04B}" presName="parentText" presStyleLbl="node1" presStyleIdx="0" presStyleCnt="1" custScaleY="157455" custLinFactNeighborX="-563" custLinFactNeighborY="1362">
        <dgm:presLayoutVars>
          <dgm:chMax val="0"/>
          <dgm:bulletEnabled val="1"/>
        </dgm:presLayoutVars>
      </dgm:prSet>
      <dgm:spPr/>
      <dgm:t>
        <a:bodyPr/>
        <a:lstStyle/>
        <a:p>
          <a:endParaRPr lang="en-ZA"/>
        </a:p>
      </dgm:t>
    </dgm:pt>
  </dgm:ptLst>
  <dgm:cxnLst>
    <dgm:cxn modelId="{DD0ECC97-9235-4F59-87F1-A4830E1FAD40}" type="presOf" srcId="{60E2DA20-3A0D-4250-A9C1-55B571F4D04B}" destId="{B7B97E2B-968F-492E-A7B7-F135D63284C7}" srcOrd="0" destOrd="0" presId="urn:microsoft.com/office/officeart/2005/8/layout/vList2"/>
    <dgm:cxn modelId="{B260C20E-A887-47D5-B15B-E4EA958DE894}" type="presOf" srcId="{3C4A8AA8-3D0E-4F88-8273-1F35BBA6FD66}" destId="{7119F704-33DB-4DC1-8DD7-4F87FB542776}" srcOrd="0" destOrd="0" presId="urn:microsoft.com/office/officeart/2005/8/layout/vList2"/>
    <dgm:cxn modelId="{B18E5271-E0CD-4DCE-80B3-13A5739A4A43}" srcId="{3C4A8AA8-3D0E-4F88-8273-1F35BBA6FD66}" destId="{60E2DA20-3A0D-4250-A9C1-55B571F4D04B}" srcOrd="0" destOrd="0" parTransId="{4942502D-12CF-4290-A1AF-5196BA3ADEC8}" sibTransId="{7B6473BA-BC5A-49BE-9935-FD63850F04DA}"/>
    <dgm:cxn modelId="{D9E6061C-28E2-4B72-87D8-68C78B42A574}" type="presParOf" srcId="{7119F704-33DB-4DC1-8DD7-4F87FB542776}" destId="{B7B97E2B-968F-492E-A7B7-F135D63284C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A8AA8-3D0E-4F88-8273-1F35BBA6FD6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D0EB31F-6593-4022-9F79-5AFDAAD83CFD}">
      <dgm:prSet/>
      <dgm:spPr/>
      <dgm:t>
        <a:bodyPr/>
        <a:lstStyle/>
        <a:p>
          <a:pPr algn="just" rtl="0"/>
          <a:r>
            <a:rPr lang="en-US" b="1" dirty="0" smtClean="0">
              <a:solidFill>
                <a:srgbClr val="C00000"/>
              </a:solidFill>
              <a:latin typeface="Calibri"/>
            </a:rPr>
            <a:t>Mission</a:t>
          </a:r>
        </a:p>
        <a:p>
          <a:pPr algn="just" rtl="0"/>
          <a:r>
            <a:rPr lang="en-ZA" b="0" dirty="0" smtClean="0">
              <a:solidFill>
                <a:schemeClr val="tx1"/>
              </a:solidFill>
            </a:rPr>
            <a:t>Create an enabling environment for the provision of inclusive communication services to all South Africans in a manner that promotes socio-economic development and investment through broadcasting, new media, print media and other new technologies and brand the country locally and internationally.</a:t>
          </a:r>
          <a:endParaRPr lang="en-US" dirty="0">
            <a:solidFill>
              <a:schemeClr val="tx1"/>
            </a:solidFill>
          </a:endParaRPr>
        </a:p>
      </dgm:t>
    </dgm:pt>
    <dgm:pt modelId="{874EB2CC-F9D1-4ED9-8900-5FE371F7DC3C}" type="parTrans" cxnId="{FF758A17-AECC-4794-BA1C-0C745AE36DC0}">
      <dgm:prSet/>
      <dgm:spPr/>
      <dgm:t>
        <a:bodyPr/>
        <a:lstStyle/>
        <a:p>
          <a:pPr algn="just"/>
          <a:endParaRPr lang="en-US"/>
        </a:p>
      </dgm:t>
    </dgm:pt>
    <dgm:pt modelId="{6C15DBF3-BC35-482D-BD9F-AB440DD4E248}" type="sibTrans" cxnId="{FF758A17-AECC-4794-BA1C-0C745AE36DC0}">
      <dgm:prSet/>
      <dgm:spPr/>
      <dgm:t>
        <a:bodyPr/>
        <a:lstStyle/>
        <a:p>
          <a:pPr algn="just"/>
          <a:endParaRPr lang="en-US"/>
        </a:p>
      </dgm:t>
    </dgm:pt>
    <dgm:pt modelId="{7119F704-33DB-4DC1-8DD7-4F87FB542776}" type="pres">
      <dgm:prSet presAssocID="{3C4A8AA8-3D0E-4F88-8273-1F35BBA6FD66}" presName="linear" presStyleCnt="0">
        <dgm:presLayoutVars>
          <dgm:animLvl val="lvl"/>
          <dgm:resizeHandles val="exact"/>
        </dgm:presLayoutVars>
      </dgm:prSet>
      <dgm:spPr/>
      <dgm:t>
        <a:bodyPr/>
        <a:lstStyle/>
        <a:p>
          <a:endParaRPr lang="en-ZA"/>
        </a:p>
      </dgm:t>
    </dgm:pt>
    <dgm:pt modelId="{1692BF11-CAEC-4592-A180-32D09107A052}" type="pres">
      <dgm:prSet presAssocID="{6D0EB31F-6593-4022-9F79-5AFDAAD83CFD}" presName="parentText" presStyleLbl="node1" presStyleIdx="0" presStyleCnt="1" custScaleY="85517" custLinFactNeighborX="-313" custLinFactNeighborY="-21098">
        <dgm:presLayoutVars>
          <dgm:chMax val="0"/>
          <dgm:bulletEnabled val="1"/>
        </dgm:presLayoutVars>
      </dgm:prSet>
      <dgm:spPr/>
      <dgm:t>
        <a:bodyPr/>
        <a:lstStyle/>
        <a:p>
          <a:endParaRPr lang="en-US"/>
        </a:p>
      </dgm:t>
    </dgm:pt>
  </dgm:ptLst>
  <dgm:cxnLst>
    <dgm:cxn modelId="{FF758A17-AECC-4794-BA1C-0C745AE36DC0}" srcId="{3C4A8AA8-3D0E-4F88-8273-1F35BBA6FD66}" destId="{6D0EB31F-6593-4022-9F79-5AFDAAD83CFD}" srcOrd="0" destOrd="0" parTransId="{874EB2CC-F9D1-4ED9-8900-5FE371F7DC3C}" sibTransId="{6C15DBF3-BC35-482D-BD9F-AB440DD4E248}"/>
    <dgm:cxn modelId="{92BAC62C-745D-4566-B965-2FF6FCC5DE06}" type="presOf" srcId="{3C4A8AA8-3D0E-4F88-8273-1F35BBA6FD66}" destId="{7119F704-33DB-4DC1-8DD7-4F87FB542776}" srcOrd="0" destOrd="0" presId="urn:microsoft.com/office/officeart/2005/8/layout/vList2"/>
    <dgm:cxn modelId="{CA2C6464-2B62-426A-A48C-83ABED24FCEB}" type="presOf" srcId="{6D0EB31F-6593-4022-9F79-5AFDAAD83CFD}" destId="{1692BF11-CAEC-4592-A180-32D09107A052}" srcOrd="0" destOrd="0" presId="urn:microsoft.com/office/officeart/2005/8/layout/vList2"/>
    <dgm:cxn modelId="{784593B5-CE1A-4D83-9758-81F038C3A686}" type="presParOf" srcId="{7119F704-33DB-4DC1-8DD7-4F87FB542776}" destId="{1692BF11-CAEC-4592-A180-32D09107A05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6" y="0"/>
            <a:ext cx="2945659" cy="498056"/>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2016/04/14</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5"/>
            <a:ext cx="2945659" cy="498055"/>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428585"/>
            <a:ext cx="2945659" cy="498055"/>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a:t>
            </a:fld>
            <a:endParaRPr lang="en-ZA" dirty="0"/>
          </a:p>
        </p:txBody>
      </p:sp>
    </p:spTree>
    <p:extLst>
      <p:ext uri="{BB962C8B-B14F-4D97-AF65-F5344CB8AC3E}">
        <p14:creationId xmlns:p14="http://schemas.microsoft.com/office/powerpoint/2010/main" xmlns="" val="355493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36</a:t>
            </a:fld>
            <a:endParaRPr lang="en-ZA" dirty="0"/>
          </a:p>
        </p:txBody>
      </p:sp>
    </p:spTree>
    <p:extLst>
      <p:ext uri="{BB962C8B-B14F-4D97-AF65-F5344CB8AC3E}">
        <p14:creationId xmlns:p14="http://schemas.microsoft.com/office/powerpoint/2010/main" xmlns="" val="15899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38</a:t>
            </a:fld>
            <a:endParaRPr lang="en-ZA" dirty="0"/>
          </a:p>
        </p:txBody>
      </p:sp>
    </p:spTree>
    <p:extLst>
      <p:ext uri="{BB962C8B-B14F-4D97-AF65-F5344CB8AC3E}">
        <p14:creationId xmlns:p14="http://schemas.microsoft.com/office/powerpoint/2010/main" xmlns="" val="247476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a:t>
            </a:fld>
            <a:endParaRPr lang="en-ZA" dirty="0"/>
          </a:p>
        </p:txBody>
      </p:sp>
    </p:spTree>
    <p:extLst>
      <p:ext uri="{BB962C8B-B14F-4D97-AF65-F5344CB8AC3E}">
        <p14:creationId xmlns:p14="http://schemas.microsoft.com/office/powerpoint/2010/main" xmlns="" val="211634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p:spPr>
        <p:txBody>
          <a:bodyPr/>
          <a:lstStyle>
            <a:lvl1pPr eaLnBrk="0" hangingPunct="0">
              <a:defRPr sz="3600">
                <a:solidFill>
                  <a:schemeClr val="tx1"/>
                </a:solidFill>
                <a:latin typeface="Arial" panose="020B0604020202020204" pitchFamily="34" charset="0"/>
                <a:cs typeface="Arial" panose="020B0604020202020204" pitchFamily="34" charset="0"/>
              </a:defRPr>
            </a:lvl1pPr>
            <a:lvl2pPr marL="742876" indent="-285721" eaLnBrk="0" hangingPunct="0">
              <a:defRPr sz="3600">
                <a:solidFill>
                  <a:schemeClr val="tx1"/>
                </a:solidFill>
                <a:latin typeface="Arial" panose="020B0604020202020204" pitchFamily="34" charset="0"/>
                <a:cs typeface="Arial" panose="020B0604020202020204" pitchFamily="34" charset="0"/>
              </a:defRPr>
            </a:lvl2pPr>
            <a:lvl3pPr marL="1142886" indent="-228577" eaLnBrk="0" hangingPunct="0">
              <a:defRPr sz="3600">
                <a:solidFill>
                  <a:schemeClr val="tx1"/>
                </a:solidFill>
                <a:latin typeface="Arial" panose="020B0604020202020204" pitchFamily="34" charset="0"/>
                <a:cs typeface="Arial" panose="020B0604020202020204" pitchFamily="34" charset="0"/>
              </a:defRPr>
            </a:lvl3pPr>
            <a:lvl4pPr marL="1600040" indent="-228577" eaLnBrk="0" hangingPunct="0">
              <a:defRPr sz="3600">
                <a:solidFill>
                  <a:schemeClr val="tx1"/>
                </a:solidFill>
                <a:latin typeface="Arial" panose="020B0604020202020204" pitchFamily="34" charset="0"/>
                <a:cs typeface="Arial" panose="020B0604020202020204" pitchFamily="34" charset="0"/>
              </a:defRPr>
            </a:lvl4pPr>
            <a:lvl5pPr marL="2057194" indent="-228577" eaLnBrk="0" hangingPunct="0">
              <a:defRPr sz="3600">
                <a:solidFill>
                  <a:schemeClr val="tx1"/>
                </a:solidFill>
                <a:latin typeface="Arial" panose="020B0604020202020204" pitchFamily="34" charset="0"/>
                <a:cs typeface="Arial" panose="020B0604020202020204" pitchFamily="34" charset="0"/>
              </a:defRPr>
            </a:lvl5pPr>
            <a:lvl6pPr marL="2514348"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502"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8657"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5811"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eaLnBrk="1" hangingPunct="1"/>
            <a:fld id="{58E4D12E-C317-4670-A7C0-629F4300FB21}" type="slidenum">
              <a:rPr lang="en-ZA" altLang="en-US" sz="1200">
                <a:latin typeface="Times New Roman" panose="02020603050405020304" pitchFamily="18" charset="0"/>
              </a:rPr>
              <a:pPr eaLnBrk="1" hangingPunct="1"/>
              <a:t>3</a:t>
            </a:fld>
            <a:endParaRPr lang="en-ZA" altLang="en-US" sz="1200" dirty="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bwMode="auto">
          <a:xfrm>
            <a:off x="917575" y="746125"/>
            <a:ext cx="4960938" cy="37195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cs typeface="Arial" panose="020B0604020202020204" pitchFamily="34" charset="0"/>
            </a:endParaRPr>
          </a:p>
        </p:txBody>
      </p:sp>
    </p:spTree>
    <p:extLst>
      <p:ext uri="{BB962C8B-B14F-4D97-AF65-F5344CB8AC3E}">
        <p14:creationId xmlns:p14="http://schemas.microsoft.com/office/powerpoint/2010/main" xmlns="" val="82130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4</a:t>
            </a:fld>
            <a:endParaRPr lang="en-ZA" dirty="0"/>
          </a:p>
        </p:txBody>
      </p:sp>
    </p:spTree>
    <p:extLst>
      <p:ext uri="{BB962C8B-B14F-4D97-AF65-F5344CB8AC3E}">
        <p14:creationId xmlns:p14="http://schemas.microsoft.com/office/powerpoint/2010/main" xmlns="" val="15773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5</a:t>
            </a:fld>
            <a:endParaRPr lang="en-ZA" dirty="0"/>
          </a:p>
        </p:txBody>
      </p:sp>
    </p:spTree>
    <p:extLst>
      <p:ext uri="{BB962C8B-B14F-4D97-AF65-F5344CB8AC3E}">
        <p14:creationId xmlns:p14="http://schemas.microsoft.com/office/powerpoint/2010/main" xmlns="" val="20350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314337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63014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13</a:t>
            </a:fld>
            <a:endParaRPr lang="en-ZA" dirty="0"/>
          </a:p>
        </p:txBody>
      </p:sp>
    </p:spTree>
    <p:extLst>
      <p:ext uri="{BB962C8B-B14F-4D97-AF65-F5344CB8AC3E}">
        <p14:creationId xmlns:p14="http://schemas.microsoft.com/office/powerpoint/2010/main" xmlns="" val="377431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16</a:t>
            </a:fld>
            <a:endParaRPr lang="en-ZA" dirty="0"/>
          </a:p>
        </p:txBody>
      </p:sp>
    </p:spTree>
    <p:extLst>
      <p:ext uri="{BB962C8B-B14F-4D97-AF65-F5344CB8AC3E}">
        <p14:creationId xmlns:p14="http://schemas.microsoft.com/office/powerpoint/2010/main" xmlns="" val="251036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8BB59-9179-4A6D-A9B6-B8AB2E036B37}"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38D63-6539-412B-B4ED-0E3A3B1EC1C9}"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B54DA-658D-42D2-99E5-F3A4E1CD2B53}"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5F9BC-A561-4396-A0AE-01D55B7443D8}"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5C89A-E14E-4663-BFD8-784B2D6F125A}" type="datetime1">
              <a:rPr lang="en-US" smtClean="0"/>
              <a:pPr/>
              <a:t>4/14/2016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97DB5-5E5E-49D4-8309-4DCB55DE28CC}"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94F61-6A70-48F8-8C77-7A01FFECDC8B}" type="datetime1">
              <a:rPr lang="en-US" smtClean="0"/>
              <a:pPr/>
              <a:t>4/14/2016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AF76C-FDEB-4EB8-A3CD-CC5B54E10B15}" type="datetime1">
              <a:rPr lang="en-US" smtClean="0"/>
              <a:pPr/>
              <a:t>4/14/2016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52DD7-D894-4483-8EC3-A9D194317E7F}" type="datetime1">
              <a:rPr lang="en-US" smtClean="0"/>
              <a:pPr/>
              <a:t>4/14/2016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692CA-5558-4C7F-9675-BB349B47E21B}"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95F2B-440C-4E88-A33C-340A6782EF55}" type="datetime1">
              <a:rPr lang="en-US" smtClean="0"/>
              <a:pPr/>
              <a:t>4/14/2016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DCCCD-4CE1-4735-9B90-55E200CCF88B}" type="datetime1">
              <a:rPr lang="en-US" smtClean="0"/>
              <a:pPr/>
              <a:t>4/14/2016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2862" y="1667933"/>
            <a:ext cx="3962400" cy="2368459"/>
          </a:xfrm>
        </p:spPr>
        <p:txBody>
          <a:bodyPr>
            <a:noAutofit/>
          </a:bodyPr>
          <a:lstStyle/>
          <a:p>
            <a:pPr lvl="1" algn="l" defTabSz="457200"/>
            <a:r>
              <a:rPr lang="en-ZA" sz="2400" b="1" dirty="0" smtClean="0">
                <a:solidFill>
                  <a:srgbClr val="843F06"/>
                </a:solidFill>
                <a:latin typeface="+mn-lt"/>
              </a:rPr>
              <a:t/>
            </a:r>
            <a:br>
              <a:rPr lang="en-ZA" sz="2400" b="1" dirty="0" smtClean="0">
                <a:solidFill>
                  <a:srgbClr val="843F06"/>
                </a:solidFill>
                <a:latin typeface="+mn-lt"/>
              </a:rPr>
            </a:br>
            <a:r>
              <a:rPr lang="en-ZA" sz="2400" b="1" dirty="0" smtClean="0">
                <a:solidFill>
                  <a:srgbClr val="843F06"/>
                </a:solidFill>
                <a:latin typeface="+mn-lt"/>
              </a:rPr>
              <a:t/>
            </a:r>
            <a:br>
              <a:rPr lang="en-ZA" sz="2400" b="1" dirty="0" smtClean="0">
                <a:solidFill>
                  <a:srgbClr val="843F06"/>
                </a:solidFill>
                <a:latin typeface="+mn-lt"/>
              </a:rPr>
            </a:br>
            <a:r>
              <a:rPr lang="en-ZA" sz="2400" b="1" dirty="0" smtClean="0">
                <a:solidFill>
                  <a:schemeClr val="accent6">
                    <a:lumMod val="75000"/>
                  </a:schemeClr>
                </a:solidFill>
                <a:latin typeface="+mn-lt"/>
              </a:rPr>
              <a:t>DoC  Presentation on the Strategic Plan (2015/16 - 2019/20)  and Annual Performance Plan (2016/17 – 2018/19). </a:t>
            </a:r>
            <a:r>
              <a:rPr lang="en-ZA" sz="2000" b="1" dirty="0" smtClean="0">
                <a:solidFill>
                  <a:schemeClr val="accent6">
                    <a:lumMod val="75000"/>
                  </a:schemeClr>
                </a:solidFill>
                <a:latin typeface="+mn-lt"/>
              </a:rPr>
              <a:t/>
            </a:r>
            <a:br>
              <a:rPr lang="en-ZA" sz="2000" b="1" dirty="0" smtClean="0">
                <a:solidFill>
                  <a:schemeClr val="accent6">
                    <a:lumMod val="75000"/>
                  </a:schemeClr>
                </a:solidFill>
                <a:latin typeface="+mn-lt"/>
              </a:rPr>
            </a:br>
            <a:r>
              <a:rPr lang="en-ZA" sz="2000" b="1" dirty="0">
                <a:solidFill>
                  <a:schemeClr val="accent6">
                    <a:lumMod val="75000"/>
                  </a:schemeClr>
                </a:solidFill>
              </a:rPr>
              <a:t/>
            </a:r>
            <a:br>
              <a:rPr lang="en-ZA" sz="2000" b="1" dirty="0">
                <a:solidFill>
                  <a:schemeClr val="accent6">
                    <a:lumMod val="75000"/>
                  </a:schemeClr>
                </a:solidFill>
              </a:rPr>
            </a:br>
            <a:endParaRPr lang="en-US" sz="2000"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a:t>
            </a:fld>
            <a:endParaRPr lang="en-US" dirty="0"/>
          </a:p>
        </p:txBody>
      </p:sp>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045644894"/>
              </p:ext>
            </p:extLst>
          </p:nvPr>
        </p:nvGraphicFramePr>
        <p:xfrm>
          <a:off x="279401" y="2015070"/>
          <a:ext cx="5503332" cy="403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209564" y="468697"/>
            <a:ext cx="8610908" cy="685800"/>
          </a:xfrm>
          <a:prstGeom prst="rect">
            <a:avLst/>
          </a:prstGeom>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Calibri"/>
              </a:rPr>
              <a:t/>
            </a:r>
            <a:br>
              <a:rPr lang="en-US" sz="3600" b="1" dirty="0">
                <a:solidFill>
                  <a:srgbClr val="E15415"/>
                </a:solidFill>
                <a:latin typeface="Calibri"/>
              </a:rPr>
            </a:br>
            <a:r>
              <a:rPr lang="en-US" sz="3600" b="1" dirty="0" smtClean="0">
                <a:solidFill>
                  <a:schemeClr val="accent6">
                    <a:lumMod val="75000"/>
                  </a:schemeClr>
                </a:solidFill>
                <a:latin typeface="Calibri"/>
              </a:rPr>
              <a:t>The DoC Mandate</a:t>
            </a:r>
            <a:endParaRPr lang="en-US" sz="2000" b="1" dirty="0">
              <a:solidFill>
                <a:schemeClr val="accent6">
                  <a:lumMod val="75000"/>
                </a:schemeClr>
              </a:solidFill>
              <a:latin typeface="Calibri"/>
            </a:endParaRPr>
          </a:p>
        </p:txBody>
      </p:sp>
      <p:sp>
        <p:nvSpPr>
          <p:cNvPr id="6" name="Rounded Rectangle 5"/>
          <p:cNvSpPr/>
          <p:nvPr/>
        </p:nvSpPr>
        <p:spPr>
          <a:xfrm>
            <a:off x="5909733" y="2015070"/>
            <a:ext cx="2777067" cy="3953930"/>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rgbClr val="C00000"/>
                </a:solidFill>
              </a:rPr>
              <a:t>Values</a:t>
            </a:r>
          </a:p>
          <a:p>
            <a:pPr marL="342900" lvl="0" indent="-342900">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Certainty of the policy environment</a:t>
            </a:r>
          </a:p>
          <a:p>
            <a:pPr marL="342900" lvl="0" indent="-342900">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People centred</a:t>
            </a:r>
          </a:p>
          <a:p>
            <a:pPr marL="342900" lvl="0" indent="-342900">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Quality standards of products and services</a:t>
            </a:r>
          </a:p>
          <a:p>
            <a:pPr marL="342900" lvl="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Integrity</a:t>
            </a:r>
          </a:p>
          <a:p>
            <a:pPr marL="342900" lvl="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Responsiveness</a:t>
            </a:r>
          </a:p>
          <a:p>
            <a:pPr marL="342900" lvl="0" indent="-342900" algn="just">
              <a:spcBef>
                <a:spcPct val="20000"/>
              </a:spcBef>
              <a:buFont typeface="Arial"/>
              <a:buChar char="•"/>
            </a:pPr>
            <a:r>
              <a:rPr lang="en-ZA" dirty="0">
                <a:solidFill>
                  <a:prstClr val="black"/>
                </a:solidFill>
                <a:latin typeface="Arial" panose="020B0604020202020204" pitchFamily="34" charset="0"/>
                <a:cs typeface="Arial" panose="020B0604020202020204" pitchFamily="34" charset="0"/>
              </a:rPr>
              <a:t>Innovation.</a:t>
            </a:r>
          </a:p>
          <a:p>
            <a:endParaRPr lang="en-ZA" sz="2000" b="1" dirty="0" smtClean="0">
              <a:solidFill>
                <a:srgbClr val="C00000"/>
              </a:solidFill>
            </a:endParaRPr>
          </a:p>
          <a:p>
            <a:pPr algn="ctr"/>
            <a:r>
              <a:rPr lang="en-ZA" dirty="0" smtClean="0">
                <a:solidFill>
                  <a:schemeClr val="tx1"/>
                </a:solidFill>
              </a:rPr>
              <a:t> </a:t>
            </a:r>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3941481362"/>
      </p:ext>
    </p:extLst>
  </p:cSld>
  <p:clrMapOvr>
    <a:masterClrMapping/>
  </p:clrMapOvr>
  <mc:AlternateContent xmlns:mc="http://schemas.openxmlformats.org/markup-compatibility/2006">
    <mc:Choice xmlns:p14="http://schemas.microsoft.com/office/powerpoint/2010/main" xmlns="" Requires="p14">
      <p:transition p14:dur="250">
        <p14:prism/>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9882" y="268064"/>
            <a:ext cx="8506917" cy="92868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6">
                    <a:lumMod val="75000"/>
                  </a:schemeClr>
                </a:solidFill>
                <a:latin typeface="+mn-lt"/>
                <a:cs typeface="Arial" pitchFamily="34" charset="0"/>
              </a:rPr>
              <a:t>Strategic Goals</a:t>
            </a:r>
          </a:p>
        </p:txBody>
      </p:sp>
      <p:grpSp>
        <p:nvGrpSpPr>
          <p:cNvPr id="9" name="Group 8"/>
          <p:cNvGrpSpPr/>
          <p:nvPr/>
        </p:nvGrpSpPr>
        <p:grpSpPr>
          <a:xfrm>
            <a:off x="0" y="1415878"/>
            <a:ext cx="8991600" cy="1755970"/>
            <a:chOff x="-18185" y="223423"/>
            <a:chExt cx="8229599" cy="1581088"/>
          </a:xfrm>
        </p:grpSpPr>
        <p:sp>
          <p:nvSpPr>
            <p:cNvPr id="13" name="Rounded Rectangle 12"/>
            <p:cNvSpPr/>
            <p:nvPr/>
          </p:nvSpPr>
          <p:spPr>
            <a:xfrm>
              <a:off x="-18185" y="223423"/>
              <a:ext cx="8229599" cy="1433396"/>
            </a:xfrm>
            <a:prstGeom prst="roundRect">
              <a:avLst/>
            </a:prstGeom>
            <a:noFill/>
            <a:ln w="31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91268" y="314693"/>
              <a:ext cx="8047061" cy="1489818"/>
            </a:xfrm>
            <a:prstGeom prst="rect">
              <a:avLst/>
            </a:prstGeom>
            <a:ln w="3175"/>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ZA" sz="2800" kern="1200" dirty="0" smtClean="0">
                  <a:solidFill>
                    <a:schemeClr val="tx1"/>
                  </a:solidFill>
                </a:rPr>
                <a:t>The Department has set itself the following strategic goals:</a:t>
              </a:r>
              <a:endParaRPr lang="en-US" sz="2800" kern="1200" dirty="0">
                <a:solidFill>
                  <a:schemeClr val="tx1"/>
                </a:solidFill>
              </a:endParaRPr>
            </a:p>
          </p:txBody>
        </p:sp>
      </p:grpSp>
      <p:grpSp>
        <p:nvGrpSpPr>
          <p:cNvPr id="10" name="Group 9"/>
          <p:cNvGrpSpPr/>
          <p:nvPr/>
        </p:nvGrpSpPr>
        <p:grpSpPr>
          <a:xfrm>
            <a:off x="338668" y="3133808"/>
            <a:ext cx="8564614" cy="2743464"/>
            <a:chOff x="-118532" y="1895781"/>
            <a:chExt cx="8564614" cy="2743464"/>
          </a:xfrm>
        </p:grpSpPr>
        <p:sp>
          <p:nvSpPr>
            <p:cNvPr id="11" name="Rectangle 10"/>
            <p:cNvSpPr/>
            <p:nvPr/>
          </p:nvSpPr>
          <p:spPr>
            <a:xfrm>
              <a:off x="-118532" y="1895781"/>
              <a:ext cx="8564614" cy="26040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2035186"/>
              <a:ext cx="8229599" cy="26040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43180" rIns="241808" bIns="43180" numCol="1" spcCol="1270" anchor="t" anchorCtr="0">
              <a:noAutofit/>
            </a:bodyPr>
            <a:lstStyle/>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smtClean="0">
                  <a:solidFill>
                    <a:schemeClr val="tx1"/>
                  </a:solidFill>
                </a:rPr>
                <a:t>Effective </a:t>
              </a:r>
              <a:r>
                <a:rPr lang="en-ZA" sz="2700" dirty="0">
                  <a:solidFill>
                    <a:schemeClr val="tx1"/>
                  </a:solidFill>
                </a:rPr>
                <a:t>and efficient strategic leadership, governance and administration</a:t>
              </a:r>
              <a:endParaRPr lang="en-US" sz="2700" kern="1200" dirty="0" smtClean="0">
                <a:solidFill>
                  <a:schemeClr val="tx1"/>
                </a:solidFill>
              </a:endParaRPr>
            </a:p>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a:solidFill>
                    <a:schemeClr val="tx1"/>
                  </a:solidFill>
                </a:rPr>
                <a:t>A responsive communications policy and regulatory environment</a:t>
              </a:r>
              <a:endParaRPr lang="en-US" sz="2700" dirty="0">
                <a:solidFill>
                  <a:schemeClr val="tx1"/>
                </a:solidFill>
              </a:endParaRPr>
            </a:p>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a:solidFill>
                    <a:schemeClr val="tx1"/>
                  </a:solidFill>
                </a:rPr>
                <a:t>Improved country branding</a:t>
              </a:r>
              <a:endParaRPr lang="en-US" sz="2700" dirty="0">
                <a:solidFill>
                  <a:schemeClr val="tx1"/>
                </a:solidFill>
              </a:endParaRPr>
            </a:p>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a:solidFill>
                    <a:schemeClr val="tx1"/>
                  </a:solidFill>
                </a:rPr>
                <a:t>Transformed communications sector</a:t>
              </a:r>
            </a:p>
            <a:p>
              <a:pPr marL="514350" lvl="1" indent="-514350" algn="just" defTabSz="1200150" rtl="0">
                <a:lnSpc>
                  <a:spcPct val="90000"/>
                </a:lnSpc>
                <a:spcBef>
                  <a:spcPct val="0"/>
                </a:spcBef>
                <a:spcAft>
                  <a:spcPct val="20000"/>
                </a:spcAft>
                <a:buClr>
                  <a:srgbClr val="C00000"/>
                </a:buClr>
                <a:buFont typeface="Wingdings 2" pitchFamily="18" charset="2"/>
                <a:buChar char=""/>
              </a:pPr>
              <a:endParaRPr lang="en-US" sz="2700" b="0" kern="1200" dirty="0">
                <a:solidFill>
                  <a:schemeClr val="tx1"/>
                </a:solidFill>
              </a:endParaRPr>
            </a:p>
          </p:txBody>
        </p:sp>
      </p:grpSp>
      <p:sp>
        <p:nvSpPr>
          <p:cNvPr id="2" name="Slide Number Placeholder 1"/>
          <p:cNvSpPr>
            <a:spLocks noGrp="1"/>
          </p:cNvSpPr>
          <p:nvPr>
            <p:ph type="sldNum" sz="quarter" idx="12"/>
          </p:nvPr>
        </p:nvSpPr>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1774194684"/>
      </p:ext>
    </p:extLst>
  </p:cSld>
  <p:clrMapOvr>
    <a:masterClrMapping/>
  </p:clrMapOvr>
  <mc:AlternateContent xmlns:mc="http://schemas.openxmlformats.org/markup-compatibility/2006">
    <mc:Choice xmlns:p14="http://schemas.microsoft.com/office/powerpoint/2010/main" xmlns="" Requires="p14">
      <p:transition p14:dur="250">
        <p14:prism dir="d"/>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 y="268064"/>
            <a:ext cx="8951906" cy="92868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6">
                    <a:lumMod val="75000"/>
                  </a:schemeClr>
                </a:solidFill>
                <a:latin typeface="+mn-lt"/>
                <a:cs typeface="Arial" pitchFamily="34" charset="0"/>
              </a:rPr>
              <a:t>Implementation of the Mandate</a:t>
            </a:r>
          </a:p>
        </p:txBody>
      </p:sp>
      <p:sp>
        <p:nvSpPr>
          <p:cNvPr id="14" name="Round Same Side Corner Rectangle 4"/>
          <p:cNvSpPr/>
          <p:nvPr/>
        </p:nvSpPr>
        <p:spPr>
          <a:xfrm>
            <a:off x="3059833" y="1359047"/>
            <a:ext cx="5892074" cy="5031018"/>
          </a:xfrm>
          <a:prstGeom prst="rect">
            <a:avLst/>
          </a:prstGeom>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just" defTabSz="755650" rtl="0">
              <a:lnSpc>
                <a:spcPct val="90000"/>
              </a:lnSpc>
              <a:spcBef>
                <a:spcPct val="0"/>
              </a:spcBef>
              <a:spcAft>
                <a:spcPts val="1200"/>
              </a:spcAft>
              <a:buClr>
                <a:srgbClr val="E15415"/>
              </a:buClr>
              <a:buChar char="••"/>
            </a:pPr>
            <a:r>
              <a:rPr lang="en-ZA" sz="2400" b="0" kern="1200" dirty="0" smtClean="0">
                <a:solidFill>
                  <a:schemeClr val="tx1"/>
                </a:solidFill>
              </a:rPr>
              <a:t>Developing and reviewing communications &amp; broadcasting policies and legislation that ensure growth &amp; development of the communications sector;</a:t>
            </a:r>
            <a:endParaRPr lang="en-US" sz="2400" b="0" kern="1200" dirty="0">
              <a:solidFill>
                <a:schemeClr val="tx1"/>
              </a:solidFill>
            </a:endParaRPr>
          </a:p>
          <a:p>
            <a:pPr marL="171450" lvl="1" indent="-171450" algn="just" defTabSz="755650" rtl="0">
              <a:lnSpc>
                <a:spcPct val="90000"/>
              </a:lnSpc>
              <a:spcBef>
                <a:spcPct val="0"/>
              </a:spcBef>
              <a:spcAft>
                <a:spcPts val="1200"/>
              </a:spcAft>
              <a:buClr>
                <a:srgbClr val="E15415"/>
              </a:buClr>
              <a:buChar char="••"/>
            </a:pPr>
            <a:r>
              <a:rPr lang="en-ZA" sz="2400" b="0" kern="1200" dirty="0" smtClean="0">
                <a:solidFill>
                  <a:schemeClr val="tx1"/>
                </a:solidFill>
              </a:rPr>
              <a:t>Improving communications systems in order to inform </a:t>
            </a:r>
            <a:r>
              <a:rPr lang="en-ZA" sz="2400" b="0" dirty="0">
                <a:solidFill>
                  <a:schemeClr val="tx1"/>
                </a:solidFill>
              </a:rPr>
              <a:t>&amp;</a:t>
            </a:r>
            <a:r>
              <a:rPr lang="en-ZA" sz="2400" b="0" kern="1200" dirty="0" smtClean="0">
                <a:solidFill>
                  <a:schemeClr val="tx1"/>
                </a:solidFill>
              </a:rPr>
              <a:t> disseminate information to the public and marketing the country abroad;</a:t>
            </a:r>
            <a:endParaRPr lang="en-US" sz="2400" b="0" kern="1200" dirty="0">
              <a:solidFill>
                <a:schemeClr val="tx1"/>
              </a:solidFill>
            </a:endParaRPr>
          </a:p>
          <a:p>
            <a:pPr marL="171450" lvl="1" indent="-171450" algn="just" defTabSz="755650" rtl="0">
              <a:lnSpc>
                <a:spcPct val="90000"/>
              </a:lnSpc>
              <a:spcBef>
                <a:spcPct val="0"/>
              </a:spcBef>
              <a:spcAft>
                <a:spcPts val="1200"/>
              </a:spcAft>
              <a:buClr>
                <a:srgbClr val="E15415"/>
              </a:buClr>
              <a:buChar char="••"/>
            </a:pPr>
            <a:r>
              <a:rPr lang="en-ZA" sz="2400" b="0" kern="1200" dirty="0" smtClean="0">
                <a:solidFill>
                  <a:schemeClr val="tx1"/>
                </a:solidFill>
              </a:rPr>
              <a:t>Strengthening capacity of the Dept. &amp; that of its state-owned companies to effectively deliver on their public mandates; and</a:t>
            </a:r>
            <a:endParaRPr lang="en-US" sz="2400" b="0" kern="1200" dirty="0">
              <a:solidFill>
                <a:schemeClr val="tx1"/>
              </a:solidFill>
            </a:endParaRPr>
          </a:p>
          <a:p>
            <a:pPr marL="171450" lvl="1" indent="-171450" algn="just" defTabSz="755650" rtl="0">
              <a:lnSpc>
                <a:spcPct val="90000"/>
              </a:lnSpc>
              <a:spcBef>
                <a:spcPct val="0"/>
              </a:spcBef>
              <a:spcAft>
                <a:spcPts val="1200"/>
              </a:spcAft>
              <a:buClr>
                <a:srgbClr val="E15415"/>
              </a:buClr>
              <a:buChar char="••"/>
            </a:pPr>
            <a:r>
              <a:rPr lang="en-ZA" sz="2400" b="0" kern="1200" dirty="0" smtClean="0">
                <a:solidFill>
                  <a:schemeClr val="tx1"/>
                </a:solidFill>
              </a:rPr>
              <a:t>Broadening participation in the communications </a:t>
            </a:r>
            <a:r>
              <a:rPr lang="en-ZA" sz="2400" b="0" dirty="0">
                <a:solidFill>
                  <a:schemeClr val="tx1"/>
                </a:solidFill>
              </a:rPr>
              <a:t>&amp;</a:t>
            </a:r>
            <a:r>
              <a:rPr lang="en-ZA" sz="2400" b="0" kern="1200" dirty="0" smtClean="0">
                <a:solidFill>
                  <a:schemeClr val="tx1"/>
                </a:solidFill>
              </a:rPr>
              <a:t> broadcasting sectors to promote economic development and transformation</a:t>
            </a:r>
            <a:endParaRPr lang="en-US" sz="2400" b="0" kern="1200" dirty="0">
              <a:solidFill>
                <a:schemeClr val="tx1"/>
              </a:solidFill>
            </a:endParaRPr>
          </a:p>
        </p:txBody>
      </p:sp>
      <p:grpSp>
        <p:nvGrpSpPr>
          <p:cNvPr id="10" name="Group 9"/>
          <p:cNvGrpSpPr/>
          <p:nvPr/>
        </p:nvGrpSpPr>
        <p:grpSpPr>
          <a:xfrm>
            <a:off x="97176" y="1425699"/>
            <a:ext cx="2800893" cy="3371453"/>
            <a:chOff x="-277688" y="0"/>
            <a:chExt cx="2962656" cy="4525963"/>
          </a:xfrm>
          <a:scene3d>
            <a:camera prst="orthographicFront"/>
            <a:lightRig rig="flat" dir="t"/>
          </a:scene3d>
        </p:grpSpPr>
        <p:sp>
          <p:nvSpPr>
            <p:cNvPr id="11" name="Rounded Rectangle 10"/>
            <p:cNvSpPr/>
            <p:nvPr/>
          </p:nvSpPr>
          <p:spPr>
            <a:xfrm>
              <a:off x="-277688" y="0"/>
              <a:ext cx="2962656" cy="4525963"/>
            </a:xfrm>
            <a:prstGeom prst="round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2" name="Rounded Rectangle 6"/>
            <p:cNvSpPr/>
            <p:nvPr/>
          </p:nvSpPr>
          <p:spPr>
            <a:xfrm>
              <a:off x="-205680" y="144625"/>
              <a:ext cx="2673406" cy="4236713"/>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ZA" sz="2800" kern="1200" dirty="0" smtClean="0">
                  <a:solidFill>
                    <a:schemeClr val="tx1"/>
                  </a:solidFill>
                </a:rPr>
                <a:t>These goals will be achieved through the following </a:t>
              </a:r>
              <a:r>
                <a:rPr lang="en-ZA" sz="2800" b="1" kern="1200" dirty="0" smtClean="0">
                  <a:solidFill>
                    <a:schemeClr val="tx1"/>
                  </a:solidFill>
                </a:rPr>
                <a:t>strategies</a:t>
              </a:r>
              <a:r>
                <a:rPr lang="en-ZA" sz="2800" kern="1200" dirty="0" smtClean="0">
                  <a:solidFill>
                    <a:schemeClr val="tx1"/>
                  </a:solidFill>
                </a:rPr>
                <a:t>: </a:t>
              </a:r>
              <a:endParaRPr lang="en-US" sz="2800" kern="1200" dirty="0">
                <a:solidFill>
                  <a:schemeClr val="tx1"/>
                </a:solidFill>
              </a:endParaRPr>
            </a:p>
          </p:txBody>
        </p:sp>
      </p:gr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333" y="4895226"/>
            <a:ext cx="2857500" cy="1600200"/>
          </a:xfrm>
          <a:prstGeom prst="rect">
            <a:avLst/>
          </a:prstGeom>
        </p:spPr>
      </p:pic>
      <p:sp>
        <p:nvSpPr>
          <p:cNvPr id="3" name="Slide Number Placeholder 2"/>
          <p:cNvSpPr>
            <a:spLocks noGrp="1"/>
          </p:cNvSpPr>
          <p:nvPr>
            <p:ph type="sldNum" sz="quarter" idx="12"/>
          </p:nvPr>
        </p:nvSpPr>
        <p:spPr/>
        <p:txBody>
          <a:bodyPr/>
          <a:lstStyle/>
          <a:p>
            <a:fld id="{8843D58F-2DAB-1446-A47E-C34A82BC1FA1}" type="slidenum">
              <a:rPr lang="en-US" smtClean="0"/>
              <a:pPr/>
              <a:t>12</a:t>
            </a:fld>
            <a:endParaRPr lang="en-US" dirty="0"/>
          </a:p>
        </p:txBody>
      </p:sp>
    </p:spTree>
    <p:extLst>
      <p:ext uri="{BB962C8B-B14F-4D97-AF65-F5344CB8AC3E}">
        <p14:creationId xmlns:p14="http://schemas.microsoft.com/office/powerpoint/2010/main" xmlns="" val="352916165"/>
      </p:ext>
    </p:extLst>
  </p:cSld>
  <p:clrMapOvr>
    <a:masterClrMapping/>
  </p:clrMapOvr>
  <mc:AlternateContent xmlns:mc="http://schemas.openxmlformats.org/markup-compatibility/2006">
    <mc:Choice xmlns:p14="http://schemas.microsoft.com/office/powerpoint/2010/main" xmlns="" Requires="p14">
      <p:transition p14:dur="250">
        <p14:doors dir="vert"/>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188640"/>
            <a:ext cx="8788401" cy="928688"/>
          </a:xfrm>
        </p:spPr>
        <p:style>
          <a:lnRef idx="0">
            <a:scrgbClr r="0" g="0" b="0"/>
          </a:lnRef>
          <a:fillRef idx="1002">
            <a:schemeClr val="lt2"/>
          </a:fillRef>
          <a:effectRef idx="0">
            <a:scrgbClr r="0" g="0" b="0"/>
          </a:effectRef>
          <a:fontRef idx="major"/>
        </p:style>
        <p:txBody>
          <a:bodyPr>
            <a:normAutofit/>
          </a:bodyPr>
          <a:lstStyle/>
          <a:p>
            <a:pPr algn="l" eaLnBrk="1" hangingPunct="1"/>
            <a:r>
              <a:rPr lang="en-US" sz="3600" b="1" dirty="0" smtClean="0">
                <a:solidFill>
                  <a:schemeClr val="accent6">
                    <a:lumMod val="75000"/>
                  </a:schemeClr>
                </a:solidFill>
                <a:latin typeface="+mn-lt"/>
                <a:cs typeface="Arial" pitchFamily="34" charset="0"/>
              </a:rPr>
              <a:t>Legislative Mandate</a:t>
            </a:r>
          </a:p>
        </p:txBody>
      </p:sp>
      <p:sp>
        <p:nvSpPr>
          <p:cNvPr id="8195" name="Rectangle 3"/>
          <p:cNvSpPr>
            <a:spLocks noGrp="1" noChangeArrowheads="1"/>
          </p:cNvSpPr>
          <p:nvPr>
            <p:ph idx="1"/>
          </p:nvPr>
        </p:nvSpPr>
        <p:spPr>
          <a:xfrm>
            <a:off x="179388" y="986880"/>
            <a:ext cx="8788400" cy="5232945"/>
          </a:xfrm>
        </p:spPr>
        <p:txBody>
          <a:bodyPr>
            <a:noAutofit/>
          </a:bodyPr>
          <a:lstStyle/>
          <a:p>
            <a:pPr marL="0" indent="0" algn="just">
              <a:lnSpc>
                <a:spcPct val="150000"/>
              </a:lnSpc>
              <a:buNone/>
            </a:pPr>
            <a:r>
              <a:rPr lang="en-ZA" sz="2000" b="1" dirty="0" smtClean="0">
                <a:latin typeface="+mj-lt"/>
                <a:cs typeface="Arial" pitchFamily="34" charset="0"/>
              </a:rPr>
              <a:t>The legislative framework is contained mainly in the following Acts:</a:t>
            </a:r>
          </a:p>
          <a:p>
            <a:pPr lvl="1" algn="just">
              <a:lnSpc>
                <a:spcPct val="150000"/>
              </a:lnSpc>
              <a:spcBef>
                <a:spcPts val="0"/>
              </a:spcBef>
              <a:buFont typeface="Wingdings" pitchFamily="2" charset="2"/>
              <a:buChar char="q"/>
            </a:pPr>
            <a:r>
              <a:rPr lang="en-ZA" sz="2000" dirty="0" smtClean="0">
                <a:latin typeface="+mj-lt"/>
                <a:cs typeface="Arial" pitchFamily="34" charset="0"/>
              </a:rPr>
              <a:t>Broadcasting Act (Act 4 of 1999);</a:t>
            </a:r>
          </a:p>
          <a:p>
            <a:pPr lvl="1" algn="just">
              <a:lnSpc>
                <a:spcPct val="150000"/>
              </a:lnSpc>
              <a:spcBef>
                <a:spcPts val="0"/>
              </a:spcBef>
              <a:buFont typeface="Wingdings" pitchFamily="2" charset="2"/>
              <a:buChar char="q"/>
            </a:pPr>
            <a:r>
              <a:rPr lang="en-ZA" sz="2000" dirty="0" smtClean="0">
                <a:latin typeface="+mj-lt"/>
                <a:cs typeface="Arial" pitchFamily="34" charset="0"/>
              </a:rPr>
              <a:t>Electronic Communications Act (Act 36 of 2005);</a:t>
            </a:r>
          </a:p>
          <a:p>
            <a:pPr lvl="1" algn="just">
              <a:lnSpc>
                <a:spcPct val="150000"/>
              </a:lnSpc>
              <a:spcBef>
                <a:spcPts val="0"/>
              </a:spcBef>
              <a:buFont typeface="Wingdings" pitchFamily="2" charset="2"/>
              <a:buChar char="q"/>
            </a:pPr>
            <a:r>
              <a:rPr lang="en-ZA" sz="2000" dirty="0" smtClean="0">
                <a:latin typeface="+mj-lt"/>
                <a:cs typeface="Arial" pitchFamily="34" charset="0"/>
              </a:rPr>
              <a:t>Independent Communications Authority of SA Act (Act 13 of 2000);</a:t>
            </a:r>
          </a:p>
          <a:p>
            <a:pPr lvl="1" algn="just">
              <a:lnSpc>
                <a:spcPct val="150000"/>
              </a:lnSpc>
              <a:spcBef>
                <a:spcPts val="0"/>
              </a:spcBef>
              <a:buFont typeface="Wingdings" pitchFamily="2" charset="2"/>
              <a:buChar char="q"/>
            </a:pPr>
            <a:r>
              <a:rPr lang="en-ZA" sz="2000" dirty="0" smtClean="0">
                <a:latin typeface="+mj-lt"/>
                <a:cs typeface="Arial" pitchFamily="34" charset="0"/>
              </a:rPr>
              <a:t>Films and Publications Board (Act 65 of 1996); and</a:t>
            </a:r>
          </a:p>
          <a:p>
            <a:pPr lvl="1" algn="just">
              <a:lnSpc>
                <a:spcPct val="150000"/>
              </a:lnSpc>
              <a:spcBef>
                <a:spcPts val="0"/>
              </a:spcBef>
              <a:buFont typeface="Wingdings" pitchFamily="2" charset="2"/>
              <a:buChar char="q"/>
            </a:pPr>
            <a:r>
              <a:rPr lang="en-ZA" sz="2000" dirty="0" smtClean="0">
                <a:latin typeface="+mj-lt"/>
                <a:cs typeface="Arial" pitchFamily="34" charset="0"/>
              </a:rPr>
              <a:t>Media Diversity and Development Act (Act 14 of 2002).</a:t>
            </a:r>
          </a:p>
          <a:p>
            <a:pPr marL="0" indent="0" algn="just">
              <a:lnSpc>
                <a:spcPct val="150000"/>
              </a:lnSpc>
              <a:spcBef>
                <a:spcPts val="0"/>
              </a:spcBef>
              <a:buNone/>
            </a:pPr>
            <a:r>
              <a:rPr lang="en-ZA" sz="2000" b="1" dirty="0" smtClean="0">
                <a:latin typeface="+mj-lt"/>
                <a:cs typeface="Arial" pitchFamily="34" charset="0"/>
              </a:rPr>
              <a:t>The Department is also guided, amongst others, by:</a:t>
            </a:r>
          </a:p>
          <a:p>
            <a:pPr lvl="1" algn="just">
              <a:lnSpc>
                <a:spcPct val="150000"/>
              </a:lnSpc>
              <a:spcBef>
                <a:spcPts val="0"/>
              </a:spcBef>
              <a:buFont typeface="Wingdings" pitchFamily="2" charset="2"/>
              <a:buChar char="q"/>
            </a:pPr>
            <a:r>
              <a:rPr lang="en-ZA" sz="2000" dirty="0" smtClean="0">
                <a:latin typeface="+mj-lt"/>
                <a:cs typeface="Arial" pitchFamily="34" charset="0"/>
              </a:rPr>
              <a:t>The Public Service Act, 1994 (Act 103 of 1994) as amended;</a:t>
            </a:r>
          </a:p>
          <a:p>
            <a:pPr lvl="1" algn="just">
              <a:lnSpc>
                <a:spcPct val="150000"/>
              </a:lnSpc>
              <a:spcBef>
                <a:spcPts val="0"/>
              </a:spcBef>
              <a:buFont typeface="Wingdings" pitchFamily="2" charset="2"/>
              <a:buChar char="q"/>
            </a:pPr>
            <a:r>
              <a:rPr lang="en-ZA" sz="2000" dirty="0" smtClean="0">
                <a:latin typeface="+mj-lt"/>
                <a:cs typeface="Arial" pitchFamily="34" charset="0"/>
              </a:rPr>
              <a:t>The Public Finance Management Act, 1999 (Act 1 of 1999);</a:t>
            </a:r>
          </a:p>
          <a:p>
            <a:pPr lvl="1" algn="just">
              <a:lnSpc>
                <a:spcPct val="150000"/>
              </a:lnSpc>
              <a:spcBef>
                <a:spcPts val="0"/>
              </a:spcBef>
              <a:buFont typeface="Wingdings" pitchFamily="2" charset="2"/>
              <a:buChar char="q"/>
            </a:pPr>
            <a:r>
              <a:rPr lang="en-ZA" sz="2000" dirty="0" smtClean="0">
                <a:latin typeface="+mj-lt"/>
                <a:cs typeface="Arial" pitchFamily="34" charset="0"/>
              </a:rPr>
              <a:t>International Telecommunications Union (ITU); and</a:t>
            </a:r>
          </a:p>
          <a:p>
            <a:pPr lvl="1" algn="just">
              <a:lnSpc>
                <a:spcPct val="150000"/>
              </a:lnSpc>
              <a:spcBef>
                <a:spcPts val="0"/>
              </a:spcBef>
              <a:buFont typeface="Wingdings" pitchFamily="2" charset="2"/>
              <a:buChar char="q"/>
            </a:pPr>
            <a:r>
              <a:rPr lang="en-ZA" sz="2000" dirty="0" smtClean="0">
                <a:latin typeface="+mj-lt"/>
                <a:cs typeface="Arial" pitchFamily="34" charset="0"/>
              </a:rPr>
              <a:t>World Intellectual Property Organisation (WIPO</a:t>
            </a:r>
            <a:r>
              <a:rPr lang="en-ZA" sz="2000" dirty="0" smtClean="0">
                <a:latin typeface="Arial" pitchFamily="34" charset="0"/>
                <a:cs typeface="Arial" pitchFamily="34" charset="0"/>
              </a:rPr>
              <a:t>).</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13</a:t>
            </a:fld>
            <a:endParaRPr lang="en-US" dirty="0"/>
          </a:p>
        </p:txBody>
      </p:sp>
    </p:spTree>
    <p:extLst>
      <p:ext uri="{BB962C8B-B14F-4D97-AF65-F5344CB8AC3E}">
        <p14:creationId xmlns:p14="http://schemas.microsoft.com/office/powerpoint/2010/main" xmlns="" val="2135089666"/>
      </p:ext>
    </p:extLst>
  </p:cSld>
  <p:clrMapOvr>
    <a:masterClrMapping/>
  </p:clrMapOvr>
  <mc:AlternateContent xmlns:mc="http://schemas.openxmlformats.org/markup-compatibility/2006">
    <mc:Choice xmlns:p14="http://schemas.microsoft.com/office/powerpoint/2010/main" xmlns="" Requires="p14">
      <p:transition p14:dur="250">
        <p14:prism dir="u"/>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442"/>
          </a:xfrm>
        </p:spPr>
        <p:style>
          <a:lnRef idx="0">
            <a:scrgbClr r="0" g="0" b="0"/>
          </a:lnRef>
          <a:fillRef idx="1002">
            <a:schemeClr val="lt1"/>
          </a:fillRef>
          <a:effectRef idx="0">
            <a:scrgbClr r="0" g="0" b="0"/>
          </a:effectRef>
          <a:fontRef idx="major"/>
        </p:style>
        <p:txBody>
          <a:bodyPr>
            <a:norm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Strategic Outcome Oriented Goals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21511835"/>
              </p:ext>
            </p:extLst>
          </p:nvPr>
        </p:nvGraphicFramePr>
        <p:xfrm>
          <a:off x="457200" y="1266825"/>
          <a:ext cx="8229600" cy="4996815"/>
        </p:xfrm>
        <a:graphic>
          <a:graphicData uri="http://schemas.openxmlformats.org/drawingml/2006/table">
            <a:tbl>
              <a:tblPr firstRow="1" bandRow="1">
                <a:tableStyleId>{5C22544A-7EE6-4342-B048-85BDC9FD1C3A}</a:tableStyleId>
              </a:tblPr>
              <a:tblGrid>
                <a:gridCol w="3743325"/>
                <a:gridCol w="4486275"/>
              </a:tblGrid>
              <a:tr h="9797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lt1"/>
                          </a:solidFill>
                          <a:effectLst/>
                          <a:latin typeface="Arial" panose="020B0604020202020204" pitchFamily="34" charset="0"/>
                          <a:ea typeface="+mn-ea"/>
                          <a:cs typeface="Arial" panose="020B0604020202020204" pitchFamily="34" charset="0"/>
                        </a:rPr>
                        <a:t>STRATEGIC OUTCOME-ORIENTED GOALS OF THE DoC</a:t>
                      </a:r>
                    </a:p>
                    <a:p>
                      <a:endParaRPr lang="en-ZA" sz="1700" dirty="0">
                        <a:latin typeface="Arial" panose="020B0604020202020204" pitchFamily="34" charset="0"/>
                        <a:cs typeface="Arial" panose="020B0604020202020204" pitchFamily="34" charset="0"/>
                      </a:endParaRPr>
                    </a:p>
                  </a:txBody>
                  <a:tcPr/>
                </a:tc>
                <a:tc>
                  <a:txBody>
                    <a:bodyPr/>
                    <a:lstStyle/>
                    <a:p>
                      <a:r>
                        <a:rPr lang="en-ZA" sz="1700" dirty="0" smtClean="0">
                          <a:latin typeface="Arial" panose="020B0604020202020204" pitchFamily="34" charset="0"/>
                          <a:cs typeface="Arial" panose="020B0604020202020204" pitchFamily="34" charset="0"/>
                        </a:rPr>
                        <a:t>STRATEGIC OBJECTIVES </a:t>
                      </a:r>
                      <a:r>
                        <a:rPr lang="en-ZA" sz="1700" i="1" dirty="0" smtClean="0">
                          <a:latin typeface="Arial" panose="020B0604020202020204" pitchFamily="34" charset="0"/>
                          <a:cs typeface="Arial" panose="020B0604020202020204" pitchFamily="34" charset="0"/>
                        </a:rPr>
                        <a:t>contributing to the achievement of the set goals</a:t>
                      </a:r>
                      <a:endParaRPr lang="en-ZA" sz="1700" i="1" dirty="0">
                        <a:latin typeface="Arial" panose="020B0604020202020204" pitchFamily="34" charset="0"/>
                        <a:cs typeface="Arial" panose="020B0604020202020204" pitchFamily="34" charset="0"/>
                      </a:endParaRPr>
                    </a:p>
                  </a:txBody>
                  <a:tcPr/>
                </a:tc>
              </a:tr>
              <a:tr h="979767">
                <a:tc rowSpan="3">
                  <a:txBody>
                    <a:bodyPr/>
                    <a:lstStyle/>
                    <a:p>
                      <a:pPr algn="l"/>
                      <a:r>
                        <a:rPr lang="en-US" sz="1700" b="1" kern="1200" dirty="0" smtClean="0">
                          <a:solidFill>
                            <a:schemeClr val="dk1"/>
                          </a:solidFill>
                          <a:effectLst/>
                          <a:latin typeface="Arial" panose="020B0604020202020204" pitchFamily="34" charset="0"/>
                          <a:ea typeface="+mn-ea"/>
                          <a:cs typeface="Arial" panose="020B0604020202020204" pitchFamily="34" charset="0"/>
                        </a:rPr>
                        <a:t>Goal 1</a:t>
                      </a:r>
                      <a:r>
                        <a:rPr lang="en-US" sz="1700" kern="1200" dirty="0" smtClean="0">
                          <a:solidFill>
                            <a:schemeClr val="dk1"/>
                          </a:solidFill>
                          <a:effectLst/>
                          <a:latin typeface="Arial" panose="020B0604020202020204" pitchFamily="34" charset="0"/>
                          <a:ea typeface="+mn-ea"/>
                          <a:cs typeface="Arial" panose="020B0604020202020204" pitchFamily="34" charset="0"/>
                        </a:rPr>
                        <a:t>: Effective and efficient strategic leadership, governance and administration</a:t>
                      </a:r>
                      <a:endParaRPr lang="en-ZA" sz="1700" dirty="0">
                        <a:latin typeface="Arial" panose="020B0604020202020204" pitchFamily="34" charset="0"/>
                        <a:cs typeface="Arial" panose="020B0604020202020204" pitchFamily="34" charset="0"/>
                      </a:endParaRPr>
                    </a:p>
                  </a:txBody>
                  <a:tcPr/>
                </a:tc>
                <a:tc>
                  <a:txBody>
                    <a:bodyPr/>
                    <a:lstStyle/>
                    <a:p>
                      <a:pPr algn="just"/>
                      <a:r>
                        <a:rPr lang="en-ZA" sz="1700" dirty="0" smtClean="0">
                          <a:latin typeface="Arial" panose="020B0604020202020204" pitchFamily="34" charset="0"/>
                          <a:cs typeface="Arial" panose="020B0604020202020204" pitchFamily="34" charset="0"/>
                        </a:rPr>
                        <a:t>SO 1.1 : Ensure compliance with statutory requirements and good governance practices by 2019.</a:t>
                      </a:r>
                      <a:endParaRPr lang="en-ZA" sz="1700" dirty="0">
                        <a:latin typeface="Arial" panose="020B0604020202020204" pitchFamily="34" charset="0"/>
                        <a:cs typeface="Arial" panose="020B0604020202020204" pitchFamily="34" charset="0"/>
                      </a:endParaRPr>
                    </a:p>
                  </a:txBody>
                  <a:tcPr/>
                </a:tc>
              </a:tr>
              <a:tr h="685838">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1.2  Improve capacity of the entities to deliver by 2019.</a:t>
                      </a:r>
                      <a:endParaRPr lang="en-ZA" sz="1700" dirty="0">
                        <a:latin typeface="Arial" panose="020B0604020202020204" pitchFamily="34" charset="0"/>
                        <a:cs typeface="Arial" panose="020B0604020202020204" pitchFamily="34" charset="0"/>
                      </a:endParaRPr>
                    </a:p>
                  </a:txBody>
                  <a:tcPr/>
                </a:tc>
              </a:tr>
              <a:tr h="685838">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1.3  Ensure viability and sustainability of SOEs by 2019.</a:t>
                      </a:r>
                      <a:endParaRPr lang="en-ZA" sz="1700" dirty="0">
                        <a:latin typeface="Arial" panose="020B0604020202020204" pitchFamily="34" charset="0"/>
                        <a:cs typeface="Arial" panose="020B0604020202020204" pitchFamily="34" charset="0"/>
                      </a:endParaRPr>
                    </a:p>
                  </a:txBody>
                  <a:tcPr/>
                </a:tc>
              </a:tr>
              <a:tr h="685838">
                <a:tc rowSpan="2">
                  <a:txBody>
                    <a:bodyPr/>
                    <a:lstStyle/>
                    <a:p>
                      <a:pPr algn="l"/>
                      <a:r>
                        <a:rPr lang="en-ZA" sz="1700" b="1" dirty="0" smtClean="0">
                          <a:latin typeface="Arial" panose="020B0604020202020204" pitchFamily="34" charset="0"/>
                          <a:cs typeface="Arial" panose="020B0604020202020204" pitchFamily="34" charset="0"/>
                        </a:rPr>
                        <a:t>Goal</a:t>
                      </a:r>
                      <a:r>
                        <a:rPr lang="en-ZA" sz="1700" b="1" baseline="0" dirty="0" smtClean="0">
                          <a:latin typeface="Arial" panose="020B0604020202020204" pitchFamily="34" charset="0"/>
                          <a:cs typeface="Arial" panose="020B0604020202020204" pitchFamily="34" charset="0"/>
                        </a:rPr>
                        <a:t> 2: </a:t>
                      </a:r>
                      <a:r>
                        <a:rPr lang="en-ZA" sz="1700" dirty="0" smtClean="0">
                          <a:latin typeface="Arial" panose="020B0604020202020204" pitchFamily="34" charset="0"/>
                          <a:cs typeface="Arial" panose="020B0604020202020204" pitchFamily="34" charset="0"/>
                        </a:rPr>
                        <a:t>A responsive communications policy and regulatory environment</a:t>
                      </a:r>
                      <a:endParaRPr lang="en-ZA" sz="1700" dirty="0">
                        <a:latin typeface="Arial" panose="020B0604020202020204" pitchFamily="34" charset="0"/>
                        <a:cs typeface="Arial" panose="020B0604020202020204" pitchFamily="34" charset="0"/>
                      </a:endParaRPr>
                    </a:p>
                  </a:txBody>
                  <a:tcPr/>
                </a:tc>
                <a:tc>
                  <a:txBody>
                    <a:bodyPr/>
                    <a:lstStyle/>
                    <a:p>
                      <a:pPr algn="just"/>
                      <a:r>
                        <a:rPr lang="en-ZA" sz="1700" dirty="0" smtClean="0">
                          <a:latin typeface="Arial" panose="020B0604020202020204" pitchFamily="34" charset="0"/>
                          <a:cs typeface="Arial" panose="020B0604020202020204" pitchFamily="34" charset="0"/>
                        </a:rPr>
                        <a:t>SO 2.1: Improve universal access to broadcasting services by 2019.</a:t>
                      </a:r>
                      <a:endParaRPr lang="en-ZA" sz="1700" dirty="0">
                        <a:latin typeface="Arial" panose="020B0604020202020204" pitchFamily="34" charset="0"/>
                        <a:cs typeface="Arial" panose="020B0604020202020204" pitchFamily="34" charset="0"/>
                      </a:endParaRPr>
                    </a:p>
                  </a:txBody>
                  <a:tcPr/>
                </a:tc>
              </a:tr>
              <a:tr h="979767">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2.2 : Ensure equitable allocation of spectrum to public, private and community players by 2019.</a:t>
                      </a:r>
                      <a:endParaRPr lang="en-ZA" sz="1700" dirty="0">
                        <a:latin typeface="Arial" panose="020B0604020202020204" pitchFamily="34" charset="0"/>
                        <a:cs typeface="Arial" panose="020B0604020202020204"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26205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801687"/>
          </a:xfrm>
        </p:spPr>
        <p:style>
          <a:lnRef idx="0">
            <a:scrgbClr r="0" g="0" b="0"/>
          </a:lnRef>
          <a:fillRef idx="1003">
            <a:schemeClr val="lt1"/>
          </a:fillRef>
          <a:effectRef idx="0">
            <a:scrgbClr r="0" g="0" b="0"/>
          </a:effectRef>
          <a:fontRef idx="major"/>
        </p:style>
        <p:txBody>
          <a:bodyPr>
            <a:norm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Strategic Outcome Oriented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4215843"/>
              </p:ext>
            </p:extLst>
          </p:nvPr>
        </p:nvGraphicFramePr>
        <p:xfrm>
          <a:off x="457200" y="1010285"/>
          <a:ext cx="8229600" cy="5212080"/>
        </p:xfrm>
        <a:graphic>
          <a:graphicData uri="http://schemas.openxmlformats.org/drawingml/2006/table">
            <a:tbl>
              <a:tblPr firstRow="1" bandRow="1">
                <a:tableStyleId>{5C22544A-7EE6-4342-B048-85BDC9FD1C3A}</a:tableStyleId>
              </a:tblPr>
              <a:tblGrid>
                <a:gridCol w="4114800"/>
                <a:gridCol w="4114800"/>
              </a:tblGrid>
              <a:tr h="609600">
                <a:tc>
                  <a:txBody>
                    <a:bodyPr/>
                    <a:lstStyle/>
                    <a:p>
                      <a:pPr algn="just"/>
                      <a:r>
                        <a:rPr lang="en-ZA" sz="1700" dirty="0" smtClean="0">
                          <a:latin typeface="Arial" panose="020B0604020202020204" pitchFamily="34" charset="0"/>
                          <a:cs typeface="Arial" panose="020B0604020202020204" pitchFamily="34" charset="0"/>
                        </a:rPr>
                        <a:t>STRATEGIC OUTCOME-ORIENTED GOALS OF THE DoC</a:t>
                      </a:r>
                    </a:p>
                    <a:p>
                      <a:pPr algn="just"/>
                      <a:endParaRPr lang="en-ZA" sz="17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700" dirty="0" smtClean="0">
                          <a:latin typeface="Arial" panose="020B0604020202020204" pitchFamily="34" charset="0"/>
                          <a:cs typeface="Arial" panose="020B0604020202020204" pitchFamily="34" charset="0"/>
                        </a:rPr>
                        <a:t>STRATEGIC OBJECTIVES  </a:t>
                      </a:r>
                      <a:r>
                        <a:rPr kumimoji="0" lang="en-ZA" sz="1700" b="1"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contributing to the achievement of the set goals</a:t>
                      </a:r>
                    </a:p>
                    <a:p>
                      <a:pPr algn="just"/>
                      <a:endParaRPr lang="en-ZA" sz="1700" dirty="0">
                        <a:latin typeface="Arial" panose="020B0604020202020204" pitchFamily="34" charset="0"/>
                        <a:cs typeface="Arial" panose="020B0604020202020204" pitchFamily="34" charset="0"/>
                      </a:endParaRPr>
                    </a:p>
                  </a:txBody>
                  <a:tcPr/>
                </a:tc>
              </a:tr>
              <a:tr h="370840">
                <a:tc rowSpan="2">
                  <a:txBody>
                    <a:bodyPr/>
                    <a:lstStyle/>
                    <a:p>
                      <a:pPr algn="just"/>
                      <a:r>
                        <a:rPr lang="en-ZA" sz="1700" b="1" dirty="0" smtClean="0">
                          <a:latin typeface="Arial" panose="020B0604020202020204" pitchFamily="34" charset="0"/>
                          <a:cs typeface="Arial" panose="020B0604020202020204" pitchFamily="34" charset="0"/>
                        </a:rPr>
                        <a:t>Goal 3</a:t>
                      </a:r>
                      <a:r>
                        <a:rPr lang="en-ZA" sz="1700" dirty="0" smtClean="0">
                          <a:latin typeface="Arial" panose="020B0604020202020204" pitchFamily="34" charset="0"/>
                          <a:cs typeface="Arial" panose="020B0604020202020204" pitchFamily="34" charset="0"/>
                        </a:rPr>
                        <a:t>: Improved country branding</a:t>
                      </a:r>
                      <a:endParaRPr lang="en-ZA" sz="1700" dirty="0">
                        <a:latin typeface="Arial" panose="020B0604020202020204" pitchFamily="34" charset="0"/>
                        <a:cs typeface="Arial" panose="020B0604020202020204" pitchFamily="34" charset="0"/>
                      </a:endParaRPr>
                    </a:p>
                  </a:txBody>
                  <a:tcPr/>
                </a:tc>
                <a:tc>
                  <a:txBody>
                    <a:bodyPr/>
                    <a:lstStyle/>
                    <a:p>
                      <a:pPr algn="just"/>
                      <a:r>
                        <a:rPr lang="en-ZA" sz="1700" dirty="0" smtClean="0">
                          <a:latin typeface="Arial" panose="020B0604020202020204" pitchFamily="34" charset="0"/>
                          <a:cs typeface="Arial" panose="020B0604020202020204" pitchFamily="34" charset="0"/>
                        </a:rPr>
                        <a:t>SO 3.1: Broaden access to information by all citizens by 2019</a:t>
                      </a:r>
                      <a:endParaRPr lang="en-ZA" sz="1700" dirty="0">
                        <a:latin typeface="Arial" panose="020B0604020202020204" pitchFamily="34" charset="0"/>
                        <a:cs typeface="Arial" panose="020B0604020202020204" pitchFamily="34" charset="0"/>
                      </a:endParaRPr>
                    </a:p>
                  </a:txBody>
                  <a:tcPr/>
                </a:tc>
              </a:tr>
              <a:tr h="370840">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3.2: Market the country locally, regionally and internationally to provide an enabling environment for investment by 2019</a:t>
                      </a:r>
                      <a:endParaRPr lang="en-ZA" sz="1700" dirty="0">
                        <a:latin typeface="Arial" panose="020B0604020202020204" pitchFamily="34" charset="0"/>
                        <a:cs typeface="Arial" panose="020B0604020202020204" pitchFamily="34" charset="0"/>
                      </a:endParaRPr>
                    </a:p>
                  </a:txBody>
                  <a:tcPr/>
                </a:tc>
              </a:tr>
              <a:tr h="370840">
                <a:tc rowSpan="3">
                  <a:txBody>
                    <a:bodyPr/>
                    <a:lstStyle/>
                    <a:p>
                      <a:pPr algn="just"/>
                      <a:r>
                        <a:rPr lang="en-ZA" sz="1700" b="1" dirty="0" smtClean="0">
                          <a:latin typeface="Arial" panose="020B0604020202020204" pitchFamily="34" charset="0"/>
                          <a:cs typeface="Arial" panose="020B0604020202020204" pitchFamily="34" charset="0"/>
                        </a:rPr>
                        <a:t>Goal 4: </a:t>
                      </a:r>
                      <a:r>
                        <a:rPr lang="en-ZA" sz="1700" dirty="0" smtClean="0">
                          <a:latin typeface="Arial" panose="020B0604020202020204" pitchFamily="34" charset="0"/>
                          <a:cs typeface="Arial" panose="020B0604020202020204" pitchFamily="34" charset="0"/>
                        </a:rPr>
                        <a:t>Transformed communications sector</a:t>
                      </a:r>
                      <a:endParaRPr lang="en-ZA" sz="1700" dirty="0">
                        <a:latin typeface="Arial" panose="020B0604020202020204" pitchFamily="34" charset="0"/>
                        <a:cs typeface="Arial" panose="020B0604020202020204" pitchFamily="34" charset="0"/>
                      </a:endParaRPr>
                    </a:p>
                  </a:txBody>
                  <a:tcPr/>
                </a:tc>
                <a:tc>
                  <a:txBody>
                    <a:bodyPr/>
                    <a:lstStyle/>
                    <a:p>
                      <a:pPr algn="just"/>
                      <a:r>
                        <a:rPr lang="en-ZA" sz="1700" dirty="0" smtClean="0">
                          <a:latin typeface="Arial" panose="020B0604020202020204" pitchFamily="34" charset="0"/>
                          <a:cs typeface="Arial" panose="020B0604020202020204" pitchFamily="34" charset="0"/>
                        </a:rPr>
                        <a:t>SO 4.1: Support the growth and development of the creative industries by 2019</a:t>
                      </a:r>
                      <a:endParaRPr lang="en-ZA" sz="1700" dirty="0">
                        <a:latin typeface="Arial" panose="020B0604020202020204" pitchFamily="34" charset="0"/>
                        <a:cs typeface="Arial" panose="020B0604020202020204" pitchFamily="34" charset="0"/>
                      </a:endParaRPr>
                    </a:p>
                  </a:txBody>
                  <a:tcPr/>
                </a:tc>
              </a:tr>
              <a:tr h="370840">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4.2: Manage digital broadcasting migration by 2018/19</a:t>
                      </a:r>
                      <a:endParaRPr lang="en-ZA" sz="1700" dirty="0">
                        <a:latin typeface="Arial" panose="020B0604020202020204" pitchFamily="34" charset="0"/>
                        <a:cs typeface="Arial" panose="020B0604020202020204" pitchFamily="34" charset="0"/>
                      </a:endParaRPr>
                    </a:p>
                  </a:txBody>
                  <a:tcPr/>
                </a:tc>
              </a:tr>
              <a:tr h="370840">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4.3: Strengthen support, guidance and interrelations with stakeholders by 2019</a:t>
                      </a:r>
                      <a:endParaRPr lang="en-ZA" sz="1700" dirty="0">
                        <a:latin typeface="Arial" panose="020B0604020202020204" pitchFamily="34" charset="0"/>
                        <a:cs typeface="Arial" panose="020B060402020202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414983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02920"/>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1</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489628990"/>
              </p:ext>
            </p:extLst>
          </p:nvPr>
        </p:nvGraphicFramePr>
        <p:xfrm>
          <a:off x="342900" y="609603"/>
          <a:ext cx="8462433" cy="5474788"/>
        </p:xfrm>
        <a:graphic>
          <a:graphicData uri="http://schemas.openxmlformats.org/drawingml/2006/table">
            <a:tbl>
              <a:tblPr firstRow="1" bandRow="1">
                <a:tableStyleId>{5C22544A-7EE6-4342-B048-85BDC9FD1C3A}</a:tableStyleId>
              </a:tblPr>
              <a:tblGrid>
                <a:gridCol w="2321292"/>
                <a:gridCol w="6141141"/>
              </a:tblGrid>
              <a:tr h="862819">
                <a:tc grid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Goal 1: Effective and efficient strategic leadership, governance and administration</a:t>
                      </a:r>
                      <a:endParaRPr lang="en-ZA" dirty="0" smtClean="0">
                        <a:solidFill>
                          <a:schemeClr val="bg1"/>
                        </a:solidFill>
                        <a:latin typeface="Arial" panose="020B0604020202020204" pitchFamily="34" charset="0"/>
                        <a:cs typeface="Arial" panose="020B0604020202020204" pitchFamily="34" charset="0"/>
                      </a:endParaRPr>
                    </a:p>
                    <a:p>
                      <a:endParaRPr lang="en-ZA" dirty="0"/>
                    </a:p>
                  </a:txBody>
                  <a:tcPr/>
                </a:tc>
                <a:tc hMerge="1">
                  <a:txBody>
                    <a:bodyPr/>
                    <a:lstStyle/>
                    <a:p>
                      <a:endParaRPr lang="en-ZA" dirty="0"/>
                    </a:p>
                  </a:txBody>
                  <a:tcPr/>
                </a:tc>
              </a:tr>
              <a:tr h="4560388">
                <a:tc>
                  <a:txBody>
                    <a:bodyPr/>
                    <a:lstStyle/>
                    <a:p>
                      <a:pPr algn="l"/>
                      <a:r>
                        <a:rPr lang="en-ZA" sz="1600" dirty="0" smtClean="0">
                          <a:latin typeface="Arial" panose="020B0604020202020204" pitchFamily="34" charset="0"/>
                          <a:cs typeface="Arial" panose="020B0604020202020204" pitchFamily="34" charset="0"/>
                        </a:rPr>
                        <a:t>SO 1.1: Ensure compliance with statutory requirements and good governance practices by 2019</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b="1" dirty="0" smtClean="0">
                          <a:latin typeface="Arial" panose="020B0604020202020204" pitchFamily="34" charset="0"/>
                          <a:cs typeface="Arial" panose="020B0604020202020204" pitchFamily="34" charset="0"/>
                        </a:rPr>
                        <a:t>Objective Statement:</a:t>
                      </a:r>
                    </a:p>
                    <a:p>
                      <a:pPr algn="just"/>
                      <a:r>
                        <a:rPr lang="en-ZA" sz="1600" dirty="0" smtClean="0">
                          <a:latin typeface="Arial" panose="020B0604020202020204" pitchFamily="34" charset="0"/>
                          <a:cs typeface="Arial" panose="020B0604020202020204" pitchFamily="34" charset="0"/>
                        </a:rPr>
                        <a:t>The objective is to maintain a sound system of internal controls resulting in improved service delivery and positive audit outcomes. Over the next five-year period, the DoC will measure performance as follows:</a:t>
                      </a:r>
                    </a:p>
                    <a:p>
                      <a:pPr algn="just"/>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Development and implementation of Human Resource Management and Development (HRM&amp;D) plans in accordance with applicable legislation and guideline and reports annually.</a:t>
                      </a: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Unqualified audit opinion for the DoC as well as ensuring that 100% of all compliant invoices are  paid within 30 days and 70% of requisitions converted to orders  within 48 hours.</a:t>
                      </a: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Ensure the approval and implementation of the internal audit policy on an annual basis and three-year rolling strategic plan and annual operational plan 2016-2019.</a:t>
                      </a:r>
                    </a:p>
                  </a:txBody>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16</a:t>
            </a:fld>
            <a:endParaRPr lang="en-US" dirty="0"/>
          </a:p>
        </p:txBody>
      </p:sp>
    </p:spTree>
    <p:extLst>
      <p:ext uri="{BB962C8B-B14F-4D97-AF65-F5344CB8AC3E}">
        <p14:creationId xmlns:p14="http://schemas.microsoft.com/office/powerpoint/2010/main" xmlns="" val="1881888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2137"/>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2 [1]</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848890642"/>
              </p:ext>
            </p:extLst>
          </p:nvPr>
        </p:nvGraphicFramePr>
        <p:xfrm>
          <a:off x="457200" y="962025"/>
          <a:ext cx="8229600" cy="5246270"/>
        </p:xfrm>
        <a:graphic>
          <a:graphicData uri="http://schemas.openxmlformats.org/drawingml/2006/table">
            <a:tbl>
              <a:tblPr firstRow="1" bandRow="1">
                <a:tableStyleId>{5C22544A-7EE6-4342-B048-85BDC9FD1C3A}</a:tableStyleId>
              </a:tblPr>
              <a:tblGrid>
                <a:gridCol w="4114800"/>
                <a:gridCol w="4114800"/>
              </a:tblGrid>
              <a:tr h="655784">
                <a:tc gridSpan="2">
                  <a:txBody>
                    <a:bodyPr/>
                    <a:lstStyle/>
                    <a:p>
                      <a:pPr algn="just"/>
                      <a:r>
                        <a:rPr lang="en-ZA" dirty="0" smtClean="0">
                          <a:latin typeface="Arial" panose="020B0604020202020204" pitchFamily="34" charset="0"/>
                          <a:cs typeface="Arial" panose="020B0604020202020204" pitchFamily="34" charset="0"/>
                        </a:rPr>
                        <a:t>Goal 2: A responsive communications policy and regulatory environment</a:t>
                      </a:r>
                    </a:p>
                    <a:p>
                      <a:pPr algn="just"/>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r>
              <a:tr h="4590486">
                <a:tc>
                  <a:txBody>
                    <a:bodyPr/>
                    <a:lstStyle/>
                    <a:p>
                      <a:pPr algn="just"/>
                      <a:r>
                        <a:rPr lang="en-ZA" dirty="0" smtClean="0">
                          <a:latin typeface="Arial" panose="020B0604020202020204" pitchFamily="34" charset="0"/>
                          <a:cs typeface="Arial" panose="020B0604020202020204" pitchFamily="34" charset="0"/>
                        </a:rPr>
                        <a:t>SO 2.1: Improve universal access to broadcasting services by 2019</a:t>
                      </a:r>
                    </a:p>
                    <a:p>
                      <a:pPr algn="just"/>
                      <a:endParaRPr lang="en-ZA" dirty="0">
                        <a:latin typeface="Arial" panose="020B0604020202020204" pitchFamily="34" charset="0"/>
                        <a:cs typeface="Arial" panose="020B0604020202020204" pitchFamily="34" charset="0"/>
                      </a:endParaRPr>
                    </a:p>
                  </a:txBody>
                  <a:tcPr/>
                </a:tc>
                <a:tc>
                  <a:txBody>
                    <a:bodyPr/>
                    <a:lstStyle/>
                    <a:p>
                      <a:pPr algn="just"/>
                      <a:r>
                        <a:rPr lang="en-ZA" b="1" dirty="0" smtClean="0">
                          <a:latin typeface="Arial" panose="020B0604020202020204" pitchFamily="34" charset="0"/>
                          <a:cs typeface="Arial" panose="020B0604020202020204" pitchFamily="34" charset="0"/>
                        </a:rPr>
                        <a:t>Objective Statement:</a:t>
                      </a:r>
                    </a:p>
                    <a:p>
                      <a:pPr algn="l"/>
                      <a:r>
                        <a:rPr lang="en-ZA" sz="1800" kern="1200" dirty="0" smtClean="0">
                          <a:solidFill>
                            <a:schemeClr val="dk1"/>
                          </a:solidFill>
                          <a:effectLst/>
                          <a:latin typeface="Arial" panose="020B0604020202020204" pitchFamily="34" charset="0"/>
                          <a:ea typeface="+mn-ea"/>
                          <a:cs typeface="Arial" panose="020B0604020202020204" pitchFamily="34" charset="0"/>
                        </a:rPr>
                        <a:t>The objective is to conduct research and develop communication and broadcasting legislation and strategies to improve universal access to broadcasting services. Over the next five-year period, the DoC will measure performance through the approval, implementation and monitoring of  2 legislations  and 1 strategy as follows:</a:t>
                      </a:r>
                    </a:p>
                    <a:p>
                      <a:pPr algn="just"/>
                      <a:endParaRPr lang="en-ZA" sz="1800" kern="1200" dirty="0" smtClean="0">
                        <a:solidFill>
                          <a:schemeClr val="dk1"/>
                        </a:solidFill>
                        <a:effectLst/>
                        <a:latin typeface="Arial" panose="020B0604020202020204" pitchFamily="34" charset="0"/>
                        <a:ea typeface="+mn-ea"/>
                        <a:cs typeface="Arial" panose="020B0604020202020204" pitchFamily="34" charset="0"/>
                      </a:endParaRPr>
                    </a:p>
                    <a:p>
                      <a:pPr marL="285750" lvl="0" indent="-285750" algn="just">
                        <a:buFont typeface="Arial" panose="020B0604020202020204"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Audio-Visual and Digital Content Act</a:t>
                      </a:r>
                    </a:p>
                    <a:p>
                      <a:pPr marL="285750" lvl="0" indent="-285750" algn="just">
                        <a:buFont typeface="Arial" panose="020B0604020202020204"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ICASA Amendment Bill; and </a:t>
                      </a:r>
                    </a:p>
                    <a:p>
                      <a:pPr marL="285750" indent="-285750" algn="just">
                        <a:buFont typeface="Arial" panose="020B0604020202020204" pitchFamily="34" charset="0"/>
                        <a:buChar char="•"/>
                      </a:pPr>
                      <a:r>
                        <a:rPr lang="en-ZA" sz="1800" kern="1200" dirty="0" smtClean="0">
                          <a:solidFill>
                            <a:schemeClr val="dk1"/>
                          </a:solidFill>
                          <a:effectLst/>
                          <a:latin typeface="Arial" panose="020B0604020202020204" pitchFamily="34" charset="0"/>
                          <a:ea typeface="+mn-ea"/>
                          <a:cs typeface="Arial" panose="020B0604020202020204" pitchFamily="34" charset="0"/>
                        </a:rPr>
                        <a:t>Community Broadcasting Support Strategy</a:t>
                      </a:r>
                      <a:endParaRPr lang="en-ZA" dirty="0">
                        <a:latin typeface="Arial" panose="020B0604020202020204" pitchFamily="34" charset="0"/>
                        <a:cs typeface="Arial" panose="020B0604020202020204"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224623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3"/>
            <a:ext cx="8229600" cy="582612"/>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2 [2] </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64827276"/>
              </p:ext>
            </p:extLst>
          </p:nvPr>
        </p:nvGraphicFramePr>
        <p:xfrm>
          <a:off x="457200" y="837297"/>
          <a:ext cx="8330665" cy="5380623"/>
        </p:xfrm>
        <a:graphic>
          <a:graphicData uri="http://schemas.openxmlformats.org/drawingml/2006/table">
            <a:tbl>
              <a:tblPr firstRow="1" bandRow="1">
                <a:tableStyleId>{5C22544A-7EE6-4342-B048-85BDC9FD1C3A}</a:tableStyleId>
              </a:tblPr>
              <a:tblGrid>
                <a:gridCol w="2911221"/>
                <a:gridCol w="5419444"/>
              </a:tblGrid>
              <a:tr h="613637">
                <a:tc gridSpan="2">
                  <a:txBody>
                    <a:bodyPr/>
                    <a:lstStyle/>
                    <a:p>
                      <a:pPr marL="0" marR="0" indent="0" algn="just" defTabSz="457200" rtl="0" eaLnBrk="1" fontAlgn="auto" latinLnBrk="0" hangingPunct="1">
                        <a:lnSpc>
                          <a:spcPct val="100000"/>
                        </a:lnSpc>
                        <a:spcBef>
                          <a:spcPts val="0"/>
                        </a:spcBef>
                        <a:spcAft>
                          <a:spcPts val="600"/>
                        </a:spcAft>
                        <a:buClrTx/>
                        <a:buSzTx/>
                        <a:buFontTx/>
                        <a:buNone/>
                        <a:tabLst/>
                        <a:defRPr/>
                      </a:pPr>
                      <a:r>
                        <a:rPr lang="en-ZA" dirty="0" smtClean="0">
                          <a:latin typeface="Arial" panose="020B0604020202020204" pitchFamily="34" charset="0"/>
                          <a:cs typeface="Arial" panose="020B0604020202020204" pitchFamily="34" charset="0"/>
                        </a:rPr>
                        <a:t>Goal 3: Improved country branding</a:t>
                      </a:r>
                    </a:p>
                  </a:txBody>
                  <a:tcPr/>
                </a:tc>
                <a:tc hMerge="1">
                  <a:txBody>
                    <a:bodyPr/>
                    <a:lstStyle/>
                    <a:p>
                      <a:endParaRPr lang="en-ZA" dirty="0"/>
                    </a:p>
                  </a:txBody>
                  <a:tcPr/>
                </a:tc>
              </a:tr>
              <a:tr h="4766986">
                <a:tc>
                  <a:txBody>
                    <a:bodyPr/>
                    <a:lstStyle/>
                    <a:p>
                      <a:pPr algn="just">
                        <a:spcAft>
                          <a:spcPts val="600"/>
                        </a:spcAft>
                      </a:pPr>
                      <a:r>
                        <a:rPr lang="en-ZA" dirty="0" smtClean="0">
                          <a:latin typeface="Arial" panose="020B0604020202020204" pitchFamily="34" charset="0"/>
                          <a:cs typeface="Arial" panose="020B0604020202020204" pitchFamily="34" charset="0"/>
                        </a:rPr>
                        <a:t>SO 3.1: Broaden access to information by all citizens by 2019</a:t>
                      </a:r>
                    </a:p>
                    <a:p>
                      <a:pPr algn="just">
                        <a:spcAft>
                          <a:spcPts val="600"/>
                        </a:spcAft>
                      </a:pPr>
                      <a:endParaRPr lang="en-ZA" dirty="0">
                        <a:latin typeface="Arial" panose="020B0604020202020204" pitchFamily="34" charset="0"/>
                        <a:cs typeface="Arial" panose="020B0604020202020204" pitchFamily="34" charset="0"/>
                      </a:endParaRPr>
                    </a:p>
                  </a:txBody>
                  <a:tcPr/>
                </a:tc>
                <a:tc>
                  <a:txBody>
                    <a:bodyPr/>
                    <a:lstStyle/>
                    <a:p>
                      <a:pPr algn="just">
                        <a:spcAft>
                          <a:spcPts val="600"/>
                        </a:spcAft>
                      </a:pPr>
                      <a:r>
                        <a:rPr lang="en-ZA" b="1" dirty="0" smtClean="0">
                          <a:latin typeface="Arial" panose="020B0604020202020204" pitchFamily="34" charset="0"/>
                          <a:cs typeface="Arial" panose="020B0604020202020204" pitchFamily="34" charset="0"/>
                        </a:rPr>
                        <a:t>Objective Statement:</a:t>
                      </a:r>
                    </a:p>
                    <a:p>
                      <a:pPr algn="just">
                        <a:spcAft>
                          <a:spcPts val="600"/>
                        </a:spcAft>
                      </a:pPr>
                      <a:r>
                        <a:rPr lang="en-ZA" dirty="0" smtClean="0">
                          <a:latin typeface="Arial" panose="020B0604020202020204" pitchFamily="34" charset="0"/>
                          <a:cs typeface="Arial" panose="020B0604020202020204" pitchFamily="34" charset="0"/>
                        </a:rPr>
                        <a:t>The objective is to diversify and develop the media industry in order to broaden access to information by all citizens.</a:t>
                      </a:r>
                    </a:p>
                    <a:p>
                      <a:pPr algn="just">
                        <a:spcAft>
                          <a:spcPts val="600"/>
                        </a:spcAft>
                      </a:pPr>
                      <a:r>
                        <a:rPr lang="en-ZA" dirty="0" smtClean="0">
                          <a:latin typeface="Arial" panose="020B0604020202020204" pitchFamily="34" charset="0"/>
                          <a:cs typeface="Arial" panose="020B0604020202020204" pitchFamily="34" charset="0"/>
                        </a:rPr>
                        <a:t>Over the next five-year period, the DoC will measure performance through: </a:t>
                      </a:r>
                    </a:p>
                    <a:p>
                      <a:pPr algn="l">
                        <a:spcAft>
                          <a:spcPts val="600"/>
                        </a:spcAft>
                      </a:pPr>
                      <a:endParaRPr lang="en-ZA" dirty="0" smtClean="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Amending the  Media Development and Diversity Agency mandate;</a:t>
                      </a: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Implementing community Media Support Strategy;</a:t>
                      </a:r>
                      <a:r>
                        <a:rPr lang="en-ZA" baseline="0" dirty="0" smtClean="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and </a:t>
                      </a: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Supplying 25 community radio stations with broadcasting infrastructure.</a:t>
                      </a:r>
                      <a:endParaRPr lang="en-ZA" dirty="0">
                        <a:solidFill>
                          <a:srgbClr val="FF0000"/>
                        </a:solidFill>
                        <a:latin typeface="Arial" panose="020B0604020202020204" pitchFamily="34" charset="0"/>
                        <a:cs typeface="Arial" panose="020B060402020202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2409374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482"/>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3 [1]</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08509062"/>
              </p:ext>
            </p:extLst>
          </p:nvPr>
        </p:nvGraphicFramePr>
        <p:xfrm>
          <a:off x="395287" y="1085850"/>
          <a:ext cx="8510587" cy="4679330"/>
        </p:xfrm>
        <a:graphic>
          <a:graphicData uri="http://schemas.openxmlformats.org/drawingml/2006/table">
            <a:tbl>
              <a:tblPr firstRow="1" bandRow="1">
                <a:tableStyleId>{5C22544A-7EE6-4342-B048-85BDC9FD1C3A}</a:tableStyleId>
              </a:tblPr>
              <a:tblGrid>
                <a:gridCol w="3095641"/>
                <a:gridCol w="5414946"/>
              </a:tblGrid>
              <a:tr h="438687">
                <a:tc gridSpan="2">
                  <a:txBody>
                    <a:bodyPr/>
                    <a:lstStyle/>
                    <a:p>
                      <a:pPr algn="just">
                        <a:spcAft>
                          <a:spcPts val="600"/>
                        </a:spcAft>
                      </a:pPr>
                      <a:r>
                        <a:rPr lang="en-ZA" dirty="0" smtClean="0">
                          <a:latin typeface="Arial" panose="020B0604020202020204" pitchFamily="34" charset="0"/>
                          <a:cs typeface="Arial" panose="020B0604020202020204" pitchFamily="34" charset="0"/>
                        </a:rPr>
                        <a:t>Goal 4: Transformed communications sector</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r>
              <a:tr h="4240643">
                <a:tc>
                  <a:txBody>
                    <a:bodyPr/>
                    <a:lstStyle/>
                    <a:p>
                      <a:pPr algn="just">
                        <a:spcAft>
                          <a:spcPts val="600"/>
                        </a:spcAft>
                      </a:pPr>
                      <a:r>
                        <a:rPr lang="en-ZA" dirty="0" smtClean="0">
                          <a:latin typeface="Arial" panose="020B0604020202020204" pitchFamily="34" charset="0"/>
                          <a:cs typeface="Arial" panose="020B0604020202020204" pitchFamily="34" charset="0"/>
                        </a:rPr>
                        <a:t>SO 4.1 : Support the growth and development of the creative industries by 2019</a:t>
                      </a:r>
                    </a:p>
                  </a:txBody>
                  <a:tcPr/>
                </a:tc>
                <a:tc>
                  <a:txBody>
                    <a:bodyPr/>
                    <a:lstStyle/>
                    <a:p>
                      <a:pPr algn="just">
                        <a:spcAft>
                          <a:spcPts val="600"/>
                        </a:spcAft>
                      </a:pPr>
                      <a:r>
                        <a:rPr lang="en-ZA" sz="1800" kern="1200" dirty="0" smtClean="0">
                          <a:solidFill>
                            <a:schemeClr val="dk1"/>
                          </a:solidFill>
                          <a:effectLst/>
                          <a:latin typeface="Arial" panose="020B0604020202020204" pitchFamily="34" charset="0"/>
                          <a:ea typeface="+mn-ea"/>
                          <a:cs typeface="Arial" panose="020B0604020202020204" pitchFamily="34" charset="0"/>
                        </a:rPr>
                        <a:t>The objective is to build a competitive communications industry through the implementation of targeted interventions to support the growth and development of the creative industries. Over the next five-year period, the DoC will measure performance through:</a:t>
                      </a:r>
                    </a:p>
                    <a:p>
                      <a:pPr algn="just">
                        <a:spcAft>
                          <a:spcPts val="600"/>
                        </a:spcAft>
                      </a:pPr>
                      <a:endParaRPr lang="en-ZA" sz="1800" kern="1200" dirty="0" smtClean="0">
                        <a:solidFill>
                          <a:schemeClr val="dk1"/>
                        </a:solidFill>
                        <a:effectLst/>
                        <a:latin typeface="Arial" panose="020B0604020202020204" pitchFamily="34" charset="0"/>
                        <a:ea typeface="+mn-ea"/>
                        <a:cs typeface="Arial" panose="020B0604020202020204" pitchFamily="34" charset="0"/>
                      </a:endParaRPr>
                    </a:p>
                    <a:p>
                      <a:pPr lvl="0" algn="just">
                        <a:spcAft>
                          <a:spcPts val="600"/>
                        </a:spcAft>
                      </a:pPr>
                      <a:r>
                        <a:rPr lang="en-ZA" sz="1800" kern="1200" dirty="0" smtClean="0">
                          <a:solidFill>
                            <a:schemeClr val="dk1"/>
                          </a:solidFill>
                          <a:effectLst/>
                          <a:latin typeface="Arial" panose="020B0604020202020204" pitchFamily="34" charset="0"/>
                          <a:ea typeface="+mn-ea"/>
                          <a:cs typeface="Arial" panose="020B0604020202020204" pitchFamily="34" charset="0"/>
                        </a:rPr>
                        <a:t>Ensuring that the advisory on development, production and display of local television and radio content is submitted to the Executive Authority by the South African Broadcasting Production Advisory Body.</a:t>
                      </a:r>
                    </a:p>
                    <a:p>
                      <a:pPr algn="just">
                        <a:spcAft>
                          <a:spcPts val="600"/>
                        </a:spcAft>
                      </a:pPr>
                      <a:endParaRPr lang="en-ZA" dirty="0">
                        <a:latin typeface="Arial" panose="020B0604020202020204" pitchFamily="34" charset="0"/>
                        <a:cs typeface="Arial" panose="020B060402020202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2339564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980728"/>
            <a:ext cx="8731696" cy="720080"/>
          </a:xfrm>
        </p:spPr>
        <p:style>
          <a:lnRef idx="0">
            <a:scrgbClr r="0" g="0" b="0"/>
          </a:lnRef>
          <a:fillRef idx="1003">
            <a:schemeClr val="lt1"/>
          </a:fillRef>
          <a:effectRef idx="0">
            <a:scrgbClr r="0" g="0" b="0"/>
          </a:effectRef>
          <a:fontRef idx="major"/>
        </p:style>
        <p:txBody>
          <a:bodyPr>
            <a:normAutofit/>
          </a:bodyPr>
          <a:lstStyle/>
          <a:p>
            <a:pPr algn="l" eaLnBrk="1" hangingPunct="1"/>
            <a:r>
              <a:rPr lang="en-US" sz="3600" b="1" dirty="0" smtClean="0">
                <a:solidFill>
                  <a:schemeClr val="accent6">
                    <a:lumMod val="75000"/>
                  </a:schemeClr>
                </a:solidFill>
                <a:latin typeface="+mn-lt"/>
                <a:ea typeface="ＭＳ Ｐゴシック" charset="0"/>
                <a:cs typeface="ＭＳ Ｐゴシック" charset="0"/>
              </a:rPr>
              <a:t>Presentation overview  </a:t>
            </a:r>
            <a:endParaRPr lang="en-US" sz="3600" dirty="0">
              <a:solidFill>
                <a:schemeClr val="accent6">
                  <a:lumMod val="75000"/>
                </a:schemeClr>
              </a:solidFill>
              <a:latin typeface="+mn-lt"/>
              <a:ea typeface="ＭＳ Ｐゴシック" charset="0"/>
              <a:cs typeface="ＭＳ Ｐゴシック" charset="0"/>
            </a:endParaRP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smtClean="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202202704"/>
              </p:ext>
            </p:extLst>
          </p:nvPr>
        </p:nvGraphicFramePr>
        <p:xfrm>
          <a:off x="304800" y="1742420"/>
          <a:ext cx="8690806" cy="4602462"/>
        </p:xfrm>
        <a:graphic>
          <a:graphicData uri="http://schemas.openxmlformats.org/drawingml/2006/table">
            <a:tbl>
              <a:tblPr/>
              <a:tblGrid>
                <a:gridCol w="8690806"/>
              </a:tblGrid>
              <a:tr h="3771276">
                <a:tc>
                  <a:txBody>
                    <a:bodyPr/>
                    <a:lstStyle/>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Compliance Statement </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Strategic overview </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Situational analysis – key issues </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2015/16 to 2019/20 Strategic Plan</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Staff establishment</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MTEF budget</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2016/17 to 2018/19 APP</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Conclusion</a:t>
                      </a:r>
                    </a:p>
                    <a:p>
                      <a:pPr marL="457200" marR="0" lvl="0" indent="-457200" algn="l" defTabSz="914400" rtl="0" eaLnBrk="1" fontAlgn="base" latinLnBrk="0" hangingPunct="1">
                        <a:lnSpc>
                          <a:spcPct val="100000"/>
                        </a:lnSpc>
                        <a:spcBef>
                          <a:spcPts val="0"/>
                        </a:spcBef>
                        <a:spcAft>
                          <a:spcPts val="1200"/>
                        </a:spcAft>
                        <a:buClrTx/>
                        <a:buSzTx/>
                        <a:buFont typeface="+mj-lt"/>
                        <a:buAutoNum type="arabicPeriod"/>
                        <a:tabLst/>
                        <a:defRPr/>
                      </a:pPr>
                      <a:endParaRPr kumimoji="0" lang="en-ZA" sz="2400" b="0" i="0" u="none" strike="noStrike" kern="1200" cap="none" normalizeH="0" baseline="0" noProof="0" dirty="0" smtClean="0">
                        <a:ln>
                          <a:noFill/>
                        </a:ln>
                        <a:solidFill>
                          <a:schemeClr val="tx1"/>
                        </a:solidFill>
                        <a:effectLst/>
                        <a:latin typeface="+mj-lt"/>
                        <a:ea typeface="ヒラギノ角ゴ Pro W3" pitchFamily="-44" charset="-128"/>
                        <a:cs typeface="+mn-cs"/>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pic>
        <p:nvPicPr>
          <p:cNvPr id="3" name="Picture 2"/>
          <p:cNvPicPr>
            <a:picLocks noChangeAspect="1"/>
          </p:cNvPicPr>
          <p:nvPr/>
        </p:nvPicPr>
        <p:blipFill>
          <a:blip r:embed="rId3"/>
          <a:stretch>
            <a:fillRect/>
          </a:stretch>
        </p:blipFill>
        <p:spPr>
          <a:xfrm>
            <a:off x="5868144" y="1712210"/>
            <a:ext cx="2143125" cy="2133600"/>
          </a:xfrm>
          <a:prstGeom prst="rect">
            <a:avLst/>
          </a:prstGeom>
        </p:spPr>
      </p:pic>
      <p:sp>
        <p:nvSpPr>
          <p:cNvPr id="2" name="Slide Number Placeholder 1"/>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1496889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274638"/>
            <a:ext cx="8510587" cy="685482"/>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3 [2]</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0521482"/>
              </p:ext>
            </p:extLst>
          </p:nvPr>
        </p:nvGraphicFramePr>
        <p:xfrm>
          <a:off x="395287" y="1085850"/>
          <a:ext cx="8510587" cy="4796790"/>
        </p:xfrm>
        <a:graphic>
          <a:graphicData uri="http://schemas.openxmlformats.org/drawingml/2006/table">
            <a:tbl>
              <a:tblPr firstRow="1" bandRow="1">
                <a:tableStyleId>{5C22544A-7EE6-4342-B048-85BDC9FD1C3A}</a:tableStyleId>
              </a:tblPr>
              <a:tblGrid>
                <a:gridCol w="2443163"/>
                <a:gridCol w="6067424"/>
              </a:tblGrid>
              <a:tr h="590550">
                <a:tc grid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Goal 4: Transformed communications sector</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r>
              <a:tr h="2754340">
                <a:tc>
                  <a:txBody>
                    <a:bodyPr/>
                    <a:lstStyle/>
                    <a:p>
                      <a:pPr algn="just"/>
                      <a:r>
                        <a:rPr lang="en-ZA" dirty="0" smtClean="0">
                          <a:latin typeface="Arial" panose="020B0604020202020204" pitchFamily="34" charset="0"/>
                          <a:cs typeface="Arial" panose="020B0604020202020204" pitchFamily="34" charset="0"/>
                        </a:rPr>
                        <a:t>SO 4.2: Manage digital broadcasting migration by 2018/19</a:t>
                      </a:r>
                    </a:p>
                    <a:p>
                      <a:pPr algn="just"/>
                      <a:endParaRPr lang="en-ZA" dirty="0" smtClean="0">
                        <a:latin typeface="Arial" panose="020B0604020202020204" pitchFamily="34" charset="0"/>
                        <a:cs typeface="Arial" panose="020B0604020202020204" pitchFamily="34" charset="0"/>
                      </a:endParaRPr>
                    </a:p>
                    <a:p>
                      <a:pPr algn="just"/>
                      <a:endParaRPr lang="en-ZA" dirty="0" smtClean="0">
                        <a:latin typeface="Arial" panose="020B0604020202020204" pitchFamily="34" charset="0"/>
                        <a:cs typeface="Arial" panose="020B0604020202020204" pitchFamily="34" charset="0"/>
                      </a:endParaRPr>
                    </a:p>
                  </a:txBody>
                  <a:tcPr/>
                </a:tc>
                <a:tc>
                  <a:txBody>
                    <a:bodyPr/>
                    <a:lstStyle/>
                    <a:p>
                      <a:pPr algn="just"/>
                      <a:r>
                        <a:rPr lang="en-ZA" dirty="0" smtClean="0">
                          <a:latin typeface="Arial" panose="020B0604020202020204" pitchFamily="34" charset="0"/>
                          <a:cs typeface="Arial" panose="020B0604020202020204" pitchFamily="34" charset="0"/>
                        </a:rPr>
                        <a:t>The objective is to manage digital broadcasting migration to ensure the successful migration from analogue to digital television in South Africa within two years. Over the next five-year period, the DoC will measure performance through: </a:t>
                      </a:r>
                    </a:p>
                    <a:p>
                      <a:pPr algn="just"/>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Switching-off of  analogue signal by </a:t>
                      </a:r>
                      <a:r>
                        <a:rPr lang="en-ZA" dirty="0" smtClean="0">
                          <a:solidFill>
                            <a:schemeClr val="tx1"/>
                          </a:solidFill>
                          <a:latin typeface="Arial" panose="020B0604020202020204" pitchFamily="34" charset="0"/>
                          <a:cs typeface="Arial" panose="020B0604020202020204" pitchFamily="34" charset="0"/>
                        </a:rPr>
                        <a:t>2018/19;</a:t>
                      </a: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Conducting 30 digital broadcasting awareness campaigns;</a:t>
                      </a:r>
                      <a:endParaRPr lang="en-ZA" dirty="0" smtClean="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Implementing Digital Migration Programme and coordinating the distribution of Set Top Boxes;</a:t>
                      </a:r>
                      <a:r>
                        <a:rPr lang="en-ZA" baseline="0" dirty="0" smtClean="0">
                          <a:latin typeface="Arial" panose="020B0604020202020204" pitchFamily="34" charset="0"/>
                          <a:cs typeface="Arial" panose="020B0604020202020204" pitchFamily="34" charset="0"/>
                        </a:rPr>
                        <a:t> and </a:t>
                      </a:r>
                      <a:endParaRPr lang="en-ZA"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Compilation of reports on consumer access to digital broadcasting in particular those with government subsidised Set-Top Boxes.</a:t>
                      </a:r>
                    </a:p>
                    <a:p>
                      <a:pPr algn="just"/>
                      <a:endParaRPr lang="en-ZA" dirty="0">
                        <a:latin typeface="Arial" panose="020B0604020202020204" pitchFamily="34" charset="0"/>
                        <a:cs typeface="Arial" panose="020B060402020202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3789393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7" y="274638"/>
            <a:ext cx="8510587" cy="554037"/>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3 [3]</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92230899"/>
              </p:ext>
            </p:extLst>
          </p:nvPr>
        </p:nvGraphicFramePr>
        <p:xfrm>
          <a:off x="395287" y="980440"/>
          <a:ext cx="8510587" cy="5375910"/>
        </p:xfrm>
        <a:graphic>
          <a:graphicData uri="http://schemas.openxmlformats.org/drawingml/2006/table">
            <a:tbl>
              <a:tblPr firstRow="1" bandRow="1">
                <a:tableStyleId>{5C22544A-7EE6-4342-B048-85BDC9FD1C3A}</a:tableStyleId>
              </a:tblPr>
              <a:tblGrid>
                <a:gridCol w="2443163"/>
                <a:gridCol w="6067424"/>
              </a:tblGrid>
              <a:tr h="590550">
                <a:tc grid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Goal 4: Transformed communications sector</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r>
              <a:tr h="2754340">
                <a:tc>
                  <a:txBody>
                    <a:bodyPr/>
                    <a:lstStyle/>
                    <a:p>
                      <a:pPr algn="l"/>
                      <a:r>
                        <a:rPr lang="en-ZA" dirty="0" smtClean="0">
                          <a:latin typeface="Arial" panose="020B0604020202020204" pitchFamily="34" charset="0"/>
                          <a:cs typeface="Arial" panose="020B0604020202020204" pitchFamily="34" charset="0"/>
                        </a:rPr>
                        <a:t>SO 4.3: Strengthen support, guidance and interrelations with stakeholders by 2019</a:t>
                      </a:r>
                    </a:p>
                    <a:p>
                      <a:pPr algn="just"/>
                      <a:endParaRPr lang="en-ZA" dirty="0" smtClean="0">
                        <a:latin typeface="Arial" panose="020B0604020202020204" pitchFamily="34" charset="0"/>
                        <a:cs typeface="Arial" panose="020B0604020202020204" pitchFamily="34" charset="0"/>
                      </a:endParaRPr>
                    </a:p>
                    <a:p>
                      <a:pPr algn="just"/>
                      <a:endParaRPr lang="en-ZA" dirty="0" smtClean="0">
                        <a:latin typeface="Arial" panose="020B0604020202020204" pitchFamily="34" charset="0"/>
                        <a:cs typeface="Arial" panose="020B0604020202020204" pitchFamily="34" charset="0"/>
                      </a:endParaRPr>
                    </a:p>
                  </a:txBody>
                  <a:tcPr/>
                </a:tc>
                <a:tc>
                  <a:txBody>
                    <a:bodyPr/>
                    <a:lstStyle/>
                    <a:p>
                      <a:pPr algn="l">
                        <a:spcAft>
                          <a:spcPts val="600"/>
                        </a:spcAft>
                      </a:pPr>
                      <a:r>
                        <a:rPr lang="en-ZA" dirty="0" smtClean="0">
                          <a:latin typeface="Arial" panose="020B0604020202020204" pitchFamily="34" charset="0"/>
                          <a:cs typeface="Arial" panose="020B0604020202020204" pitchFamily="34" charset="0"/>
                        </a:rPr>
                        <a:t>The objective is to develop and implement structured programmes of intergovernmental and stakeholders engagement in order to leverage support to strategic priorities of the Department. Over the next five-year period, the DoC will measure performance through:</a:t>
                      </a:r>
                    </a:p>
                    <a:p>
                      <a:pPr algn="just">
                        <a:spcAft>
                          <a:spcPts val="600"/>
                        </a:spcAft>
                      </a:pPr>
                      <a:endParaRPr lang="en-ZA" dirty="0" smtClean="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Implementation of 2 Communications programmes (DTT &amp; Regional Content Hub) on development of the region and continent which are aligned by the department’s national programmes.</a:t>
                      </a: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Facilitation of strategic multilateral partnerships and bilateral agreements.</a:t>
                      </a: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8 position papers (SADC, AU-CCIT, ITU &amp; WIPO-SCCR) presented at multilateral engagements which support the development of the communications sector.</a:t>
                      </a:r>
                      <a:endParaRPr lang="en-ZA" dirty="0">
                        <a:latin typeface="Arial" panose="020B0604020202020204" pitchFamily="34" charset="0"/>
                        <a:cs typeface="Arial" panose="020B0604020202020204"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3765514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037"/>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Programme </a:t>
            </a:r>
            <a:r>
              <a:rPr lang="en-ZA" sz="3600" b="1" dirty="0">
                <a:solidFill>
                  <a:schemeClr val="accent6">
                    <a:lumMod val="75000"/>
                  </a:schemeClr>
                </a:solidFill>
                <a:latin typeface="Arial" panose="020B0604020202020204" pitchFamily="34" charset="0"/>
                <a:cs typeface="Arial" panose="020B0604020202020204" pitchFamily="34" charset="0"/>
              </a:rPr>
              <a:t>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51126377"/>
              </p:ext>
            </p:extLst>
          </p:nvPr>
        </p:nvGraphicFramePr>
        <p:xfrm>
          <a:off x="245327" y="914400"/>
          <a:ext cx="8660547" cy="5253990"/>
        </p:xfrm>
        <a:graphic>
          <a:graphicData uri="http://schemas.openxmlformats.org/drawingml/2006/table">
            <a:tbl>
              <a:tblPr firstRow="1" bandRow="1">
                <a:tableStyleId>{5C22544A-7EE6-4342-B048-85BDC9FD1C3A}</a:tableStyleId>
              </a:tblPr>
              <a:tblGrid>
                <a:gridCol w="2486212"/>
                <a:gridCol w="6174335"/>
              </a:tblGrid>
              <a:tr h="884422">
                <a:tc grid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dirty="0" smtClean="0">
                          <a:latin typeface="Arial" panose="020B0604020202020204" pitchFamily="34" charset="0"/>
                          <a:cs typeface="Arial" panose="020B0604020202020204" pitchFamily="34" charset="0"/>
                        </a:rPr>
                        <a:t>Goal 1: Effective and efficient strategic leadership, governance and administration</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r>
              <a:tr h="4339590">
                <a:tc>
                  <a:txBody>
                    <a:bodyPr/>
                    <a:lstStyle/>
                    <a:p>
                      <a:pPr algn="l">
                        <a:spcAft>
                          <a:spcPts val="600"/>
                        </a:spcAft>
                      </a:pPr>
                      <a:r>
                        <a:rPr lang="en-ZA" dirty="0" smtClean="0">
                          <a:latin typeface="Arial" panose="020B0604020202020204" pitchFamily="34" charset="0"/>
                          <a:cs typeface="Arial" panose="020B0604020202020204" pitchFamily="34" charset="0"/>
                        </a:rPr>
                        <a:t>SO 1.2  Improve capacity of the entities to deliver by 2019</a:t>
                      </a:r>
                    </a:p>
                    <a:p>
                      <a:pPr algn="just">
                        <a:spcAft>
                          <a:spcPts val="600"/>
                        </a:spcAft>
                      </a:pPr>
                      <a:endParaRPr lang="en-ZA" dirty="0" smtClean="0">
                        <a:latin typeface="Arial" panose="020B0604020202020204" pitchFamily="34" charset="0"/>
                        <a:cs typeface="Arial" panose="020B0604020202020204" pitchFamily="34" charset="0"/>
                      </a:endParaRPr>
                    </a:p>
                  </a:txBody>
                  <a:tcPr/>
                </a:tc>
                <a:tc>
                  <a:txBody>
                    <a:bodyPr/>
                    <a:lstStyle/>
                    <a:p>
                      <a:pPr algn="just">
                        <a:spcAft>
                          <a:spcPts val="600"/>
                        </a:spcAft>
                      </a:pPr>
                      <a:r>
                        <a:rPr lang="en-ZA" dirty="0" smtClean="0">
                          <a:latin typeface="Arial" panose="020B0604020202020204" pitchFamily="34" charset="0"/>
                          <a:cs typeface="Arial" panose="020B0604020202020204" pitchFamily="34" charset="0"/>
                        </a:rPr>
                        <a:t>The objective is to monitor the implementation of policies by state owned enterprises and regulatory institutions and to provide guidance and oversight on their governance matters as well as strategic alignment with the Department’s priorities. Over the next five-year period, the DoC will measure performance through:</a:t>
                      </a:r>
                    </a:p>
                    <a:p>
                      <a:pPr algn="just">
                        <a:spcAft>
                          <a:spcPts val="600"/>
                        </a:spcAft>
                      </a:pPr>
                      <a:endParaRPr lang="en-ZA" dirty="0" smtClean="0">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Submission of  5 annual reports  and 20 quarterly entity oversight  reports submitted to the Executive Authority.</a:t>
                      </a: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Signing of  5 Shareholder compacts and  20 accountability instruments.</a:t>
                      </a:r>
                    </a:p>
                    <a:p>
                      <a:pPr marL="285750" indent="-285750" algn="just">
                        <a:spcAft>
                          <a:spcPts val="600"/>
                        </a:spcAft>
                        <a:buFont typeface="Arial" panose="020B0604020202020204" pitchFamily="34" charset="0"/>
                        <a:buChar char="•"/>
                      </a:pPr>
                      <a:r>
                        <a:rPr lang="en-ZA" dirty="0" smtClean="0">
                          <a:latin typeface="Arial" panose="020B0604020202020204" pitchFamily="34" charset="0"/>
                          <a:cs typeface="Arial" panose="020B0604020202020204" pitchFamily="34" charset="0"/>
                        </a:rPr>
                        <a:t>Submission of 25 reports on Public Entities' strategic alignment with the DoC’s priorities to the Executive Authority.</a:t>
                      </a: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4083881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533" y="2081367"/>
            <a:ext cx="7992533" cy="1754326"/>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en-ZA" sz="3600" b="1" dirty="0" smtClean="0">
                <a:solidFill>
                  <a:schemeClr val="accent6">
                    <a:lumMod val="75000"/>
                  </a:schemeClr>
                </a:solidFill>
                <a:latin typeface="Arial" panose="020B0604020202020204" pitchFamily="34" charset="0"/>
                <a:cs typeface="Arial" panose="020B0604020202020204" pitchFamily="34" charset="0"/>
              </a:rPr>
              <a:t>ANNUAL PERFORMANCE PLAN 2016/17 TO 2018/19</a:t>
            </a:r>
          </a:p>
          <a:p>
            <a:pPr algn="ctr"/>
            <a:endParaRPr lang="en-ZA"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1298402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592137"/>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1 [1]</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54751464"/>
              </p:ext>
            </p:extLst>
          </p:nvPr>
        </p:nvGraphicFramePr>
        <p:xfrm>
          <a:off x="342900" y="790575"/>
          <a:ext cx="8629650" cy="5130800"/>
        </p:xfrm>
        <a:graphic>
          <a:graphicData uri="http://schemas.openxmlformats.org/drawingml/2006/table">
            <a:tbl>
              <a:tblPr firstRow="1" bandRow="1">
                <a:tableStyleId>{5C22544A-7EE6-4342-B048-85BDC9FD1C3A}</a:tableStyleId>
              </a:tblPr>
              <a:tblGrid>
                <a:gridCol w="1739900"/>
                <a:gridCol w="1659467"/>
                <a:gridCol w="1684866"/>
                <a:gridCol w="1817489"/>
                <a:gridCol w="1727928"/>
              </a:tblGrid>
              <a:tr h="370840">
                <a:tc gridSpan="5">
                  <a:txBody>
                    <a:bodyPr/>
                    <a:lstStyle/>
                    <a:p>
                      <a:r>
                        <a:rPr lang="en-ZA" dirty="0" smtClean="0"/>
                        <a:t>Goal 1: Effective and efficient strategic leadership, governance and administration</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gridSpan="5">
                  <a:txBody>
                    <a:bodyPr/>
                    <a:lstStyle/>
                    <a:p>
                      <a:r>
                        <a:rPr lang="en-ZA" dirty="0" smtClean="0"/>
                        <a:t>Ensure compliance with statutory requirements and good governance practices by 2019</a:t>
                      </a:r>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Performance Indicator</a:t>
                      </a:r>
                    </a:p>
                    <a:p>
                      <a:endParaRPr lang="en-ZA" b="1" dirty="0"/>
                    </a:p>
                  </a:txBody>
                  <a:tcPr/>
                </a:tc>
                <a:tc>
                  <a:txBody>
                    <a:bodyPr/>
                    <a:lstStyle/>
                    <a:p>
                      <a:r>
                        <a:rPr lang="en-ZA" b="1" dirty="0" smtClean="0"/>
                        <a:t>Annual targets 2016/17</a:t>
                      </a:r>
                      <a:endParaRPr lang="en-ZA" b="1" dirty="0"/>
                    </a:p>
                  </a:txBody>
                  <a:tcPr/>
                </a:tc>
                <a:tc>
                  <a:txBody>
                    <a:bodyPr/>
                    <a:lstStyle/>
                    <a:p>
                      <a:r>
                        <a:rPr lang="en-ZA" b="1" dirty="0" smtClean="0"/>
                        <a:t>Annual targets 2017/18</a:t>
                      </a:r>
                      <a:endParaRPr lang="en-ZA" b="1" dirty="0"/>
                    </a:p>
                  </a:txBody>
                  <a:tcPr/>
                </a:tc>
                <a:tc>
                  <a:txBody>
                    <a:bodyPr/>
                    <a:lstStyle/>
                    <a:p>
                      <a:r>
                        <a:rPr lang="en-ZA" b="1" dirty="0" smtClean="0"/>
                        <a:t>Annual targets 2018/19</a:t>
                      </a:r>
                      <a:endParaRPr lang="en-ZA" b="1" dirty="0"/>
                    </a:p>
                  </a:txBody>
                  <a:tcPr/>
                </a:tc>
                <a:tc>
                  <a:txBody>
                    <a:bodyPr/>
                    <a:lstStyle/>
                    <a:p>
                      <a:r>
                        <a:rPr lang="en-ZA" b="1" dirty="0" smtClean="0"/>
                        <a:t>Annual targets 2019/20</a:t>
                      </a:r>
                      <a:endParaRPr lang="en-ZA" b="1" dirty="0"/>
                    </a:p>
                  </a:txBody>
                  <a:tcPr/>
                </a:tc>
              </a:tr>
              <a:tr h="1547829">
                <a:tc>
                  <a:txBody>
                    <a:bodyPr/>
                    <a:lstStyle/>
                    <a:p>
                      <a:r>
                        <a:rPr lang="en-ZA" dirty="0" smtClean="0"/>
                        <a:t>MTEF Human Resource Plan implemented </a:t>
                      </a:r>
                      <a:endParaRPr lang="en-ZA" dirty="0"/>
                    </a:p>
                  </a:txBody>
                  <a:tcPr/>
                </a:tc>
                <a:tc>
                  <a:txBody>
                    <a:bodyPr/>
                    <a:lstStyle/>
                    <a:p>
                      <a:r>
                        <a:rPr lang="en-ZA" dirty="0" smtClean="0"/>
                        <a:t>MTEF HR Plan approved and submitted to DPSA </a:t>
                      </a:r>
                      <a:endParaRPr lang="en-ZA" dirty="0"/>
                    </a:p>
                  </a:txBody>
                  <a:tcPr/>
                </a:tc>
                <a:tc>
                  <a:txBody>
                    <a:bodyPr/>
                    <a:lstStyle/>
                    <a:p>
                      <a:r>
                        <a:rPr lang="en-ZA" dirty="0" smtClean="0"/>
                        <a:t>HR Plan implementation  report submitted to the DPSA </a:t>
                      </a:r>
                    </a:p>
                    <a:p>
                      <a:endParaRPr lang="en-ZA" dirty="0" smtClean="0"/>
                    </a:p>
                    <a:p>
                      <a:endParaRPr lang="en-ZA" dirty="0"/>
                    </a:p>
                  </a:txBody>
                  <a:tcPr/>
                </a:tc>
                <a:tc>
                  <a:txBody>
                    <a:bodyPr/>
                    <a:lstStyle/>
                    <a:p>
                      <a:r>
                        <a:rPr lang="en-ZA" dirty="0" smtClean="0"/>
                        <a:t>HR Plan implementation  report submitted to the DPSA</a:t>
                      </a:r>
                      <a:endParaRPr lang="en-ZA" dirty="0"/>
                    </a:p>
                  </a:txBody>
                  <a:tcPr/>
                </a:tc>
                <a:tc>
                  <a:txBody>
                    <a:bodyPr/>
                    <a:lstStyle/>
                    <a:p>
                      <a:r>
                        <a:rPr lang="en-ZA" dirty="0" smtClean="0"/>
                        <a:t>HR Plan implementation  report submitted to the DPSA</a:t>
                      </a:r>
                      <a:endParaRPr lang="en-ZA" dirty="0"/>
                    </a:p>
                  </a:txBody>
                  <a:tcPr/>
                </a:tc>
              </a:tr>
              <a:tr h="370840">
                <a:tc>
                  <a:txBody>
                    <a:bodyPr/>
                    <a:lstStyle/>
                    <a:p>
                      <a:r>
                        <a:rPr lang="en-ZA" dirty="0" smtClean="0"/>
                        <a:t>Human Resource Development  Strategy implemented</a:t>
                      </a:r>
                      <a:endParaRPr lang="en-ZA" dirty="0"/>
                    </a:p>
                  </a:txBody>
                  <a:tcPr/>
                </a:tc>
                <a:tc>
                  <a:txBody>
                    <a:bodyPr/>
                    <a:lstStyle/>
                    <a:p>
                      <a:r>
                        <a:rPr lang="en-ZA" dirty="0" smtClean="0"/>
                        <a:t>Workplace  skills plan approved and implemented</a:t>
                      </a:r>
                      <a:endParaRPr lang="en-ZA" dirty="0"/>
                    </a:p>
                  </a:txBody>
                  <a:tcPr/>
                </a:tc>
                <a:tc>
                  <a:txBody>
                    <a:bodyPr/>
                    <a:lstStyle/>
                    <a:p>
                      <a:r>
                        <a:rPr lang="en-ZA" dirty="0" smtClean="0"/>
                        <a:t>Workplace  skills plan approved and implemented</a:t>
                      </a:r>
                      <a:endParaRPr lang="en-ZA" dirty="0"/>
                    </a:p>
                  </a:txBody>
                  <a:tcPr/>
                </a:tc>
                <a:tc>
                  <a:txBody>
                    <a:bodyPr/>
                    <a:lstStyle/>
                    <a:p>
                      <a:r>
                        <a:rPr lang="en-ZA" dirty="0" smtClean="0"/>
                        <a:t>Workplace  skills plan approved and implemented</a:t>
                      </a:r>
                      <a:endParaRPr lang="en-ZA" dirty="0"/>
                    </a:p>
                  </a:txBody>
                  <a:tcPr/>
                </a:tc>
                <a:tc>
                  <a:txBody>
                    <a:bodyPr/>
                    <a:lstStyle/>
                    <a:p>
                      <a:r>
                        <a:rPr lang="en-ZA" dirty="0" smtClean="0"/>
                        <a:t>Workplace  skills plan approved and implemented</a:t>
                      </a:r>
                      <a:endParaRPr lang="en-ZA" dirty="0"/>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658655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1"/>
            <a:ext cx="8229600" cy="688974"/>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1 [2]</a:t>
            </a:r>
            <a:endParaRPr lang="en-ZA" b="1" dirty="0">
              <a:solidFill>
                <a:schemeClr val="accent6">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5875131"/>
              </p:ext>
            </p:extLst>
          </p:nvPr>
        </p:nvGraphicFramePr>
        <p:xfrm>
          <a:off x="457200" y="695325"/>
          <a:ext cx="8229600" cy="5029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ZA" dirty="0" smtClean="0"/>
                        <a:t>Performance Indicator</a:t>
                      </a:r>
                    </a:p>
                    <a:p>
                      <a:endParaRPr lang="en-ZA" dirty="0"/>
                    </a:p>
                  </a:txBody>
                  <a:tcPr/>
                </a:tc>
                <a:tc>
                  <a:txBody>
                    <a:bodyPr/>
                    <a:lstStyle/>
                    <a:p>
                      <a:r>
                        <a:rPr lang="en-ZA" dirty="0" smtClean="0"/>
                        <a:t>Annual target 2016/17</a:t>
                      </a:r>
                      <a:endParaRPr lang="en-ZA" dirty="0"/>
                    </a:p>
                  </a:txBody>
                  <a:tcPr/>
                </a:tc>
                <a:tc>
                  <a:txBody>
                    <a:bodyPr/>
                    <a:lstStyle/>
                    <a:p>
                      <a:r>
                        <a:rPr lang="en-ZA" dirty="0" smtClean="0"/>
                        <a:t>Annual targets 2017/18</a:t>
                      </a:r>
                      <a:endParaRPr lang="en-ZA" dirty="0"/>
                    </a:p>
                  </a:txBody>
                  <a:tcPr/>
                </a:tc>
                <a:tc>
                  <a:txBody>
                    <a:bodyPr/>
                    <a:lstStyle/>
                    <a:p>
                      <a:pPr marL="0" algn="l" defTabSz="457200" rtl="0" eaLnBrk="1" latinLnBrk="0" hangingPunct="1">
                        <a:lnSpc>
                          <a:spcPct val="115000"/>
                        </a:lnSpc>
                        <a:spcAft>
                          <a:spcPts val="0"/>
                        </a:spcAft>
                      </a:pPr>
                      <a:r>
                        <a:rPr lang="en-ZA" sz="1800" b="1" kern="1200" dirty="0">
                          <a:solidFill>
                            <a:schemeClr val="lt1"/>
                          </a:solidFill>
                          <a:latin typeface="+mn-lt"/>
                          <a:ea typeface="+mn-ea"/>
                          <a:cs typeface="+mn-cs"/>
                        </a:rPr>
                        <a:t>Annual targets 2018/19</a:t>
                      </a:r>
                    </a:p>
                  </a:txBody>
                  <a:tcPr marL="68580" marR="68580" marT="0" marB="0"/>
                </a:tc>
                <a:tc>
                  <a:txBody>
                    <a:bodyPr/>
                    <a:lstStyle/>
                    <a:p>
                      <a:pPr marL="0" algn="l" defTabSz="457200" rtl="0" eaLnBrk="1" latinLnBrk="0" hangingPunct="1">
                        <a:lnSpc>
                          <a:spcPct val="115000"/>
                        </a:lnSpc>
                        <a:spcAft>
                          <a:spcPts val="0"/>
                        </a:spcAft>
                      </a:pPr>
                      <a:r>
                        <a:rPr lang="en-ZA" sz="1800" b="1" kern="1200" dirty="0">
                          <a:solidFill>
                            <a:schemeClr val="lt1"/>
                          </a:solidFill>
                          <a:latin typeface="+mn-lt"/>
                          <a:ea typeface="+mn-ea"/>
                          <a:cs typeface="+mn-cs"/>
                        </a:rPr>
                        <a:t>Annual targets 2019/20</a:t>
                      </a:r>
                    </a:p>
                  </a:txBody>
                  <a:tcPr marL="68580" marR="68580" marT="0" marB="0"/>
                </a:tc>
              </a:tr>
              <a:tr h="370840">
                <a:tc>
                  <a:txBody>
                    <a:bodyPr/>
                    <a:lstStyle/>
                    <a:p>
                      <a:r>
                        <a:rPr lang="en-ZA" dirty="0" smtClean="0"/>
                        <a:t>Audit report for the financial year</a:t>
                      </a:r>
                      <a:endParaRPr lang="en-ZA" dirty="0"/>
                    </a:p>
                  </a:txBody>
                  <a:tcPr/>
                </a:tc>
                <a:tc>
                  <a:txBody>
                    <a:bodyPr/>
                    <a:lstStyle/>
                    <a:p>
                      <a:r>
                        <a:rPr lang="en-ZA" dirty="0" smtClean="0"/>
                        <a:t>Unqualified audit outcome</a:t>
                      </a:r>
                      <a:endParaRPr lang="en-ZA" dirty="0"/>
                    </a:p>
                  </a:txBody>
                  <a:tcPr/>
                </a:tc>
                <a:tc>
                  <a:txBody>
                    <a:bodyPr/>
                    <a:lstStyle/>
                    <a:p>
                      <a:r>
                        <a:rPr lang="en-ZA" dirty="0" smtClean="0"/>
                        <a:t>Unqualified audit outcome</a:t>
                      </a:r>
                      <a:endParaRPr lang="en-ZA" dirty="0"/>
                    </a:p>
                  </a:txBody>
                  <a:tcPr/>
                </a:tc>
                <a:tc>
                  <a:txBody>
                    <a:bodyPr/>
                    <a:lstStyle/>
                    <a:p>
                      <a:r>
                        <a:rPr lang="en-ZA" dirty="0" smtClean="0"/>
                        <a:t>Unqualified audit outcome</a:t>
                      </a:r>
                      <a:endParaRPr lang="en-ZA" dirty="0"/>
                    </a:p>
                  </a:txBody>
                  <a:tcPr/>
                </a:tc>
                <a:tc>
                  <a:txBody>
                    <a:bodyPr/>
                    <a:lstStyle/>
                    <a:p>
                      <a:r>
                        <a:rPr lang="en-ZA" dirty="0" smtClean="0"/>
                        <a:t>Unqualified audit outcome</a:t>
                      </a:r>
                      <a:endParaRPr lang="en-ZA" dirty="0"/>
                    </a:p>
                  </a:txBody>
                  <a:tcPr/>
                </a:tc>
              </a:tr>
              <a:tr h="370840">
                <a:tc>
                  <a:txBody>
                    <a:bodyPr/>
                    <a:lstStyle/>
                    <a:p>
                      <a:r>
                        <a:rPr lang="en-ZA" dirty="0" smtClean="0"/>
                        <a:t>%  of invoices paid within 30 days as regulated</a:t>
                      </a:r>
                      <a:endParaRPr lang="en-ZA" dirty="0"/>
                    </a:p>
                  </a:txBody>
                  <a:tcPr/>
                </a:tc>
                <a:tc>
                  <a:txBody>
                    <a:bodyPr/>
                    <a:lstStyle/>
                    <a:p>
                      <a:r>
                        <a:rPr lang="en-ZA" dirty="0" smtClean="0"/>
                        <a:t>100% of all compliant invoices paid within 30 days.</a:t>
                      </a:r>
                      <a:endParaRPr lang="en-ZA" dirty="0"/>
                    </a:p>
                  </a:txBody>
                  <a:tcPr/>
                </a:tc>
                <a:tc>
                  <a:txBody>
                    <a:bodyPr/>
                    <a:lstStyle/>
                    <a:p>
                      <a:r>
                        <a:rPr lang="en-ZA" dirty="0" smtClean="0"/>
                        <a:t>100% of all compliant invoices paid within 30 days.</a:t>
                      </a:r>
                      <a:endParaRPr lang="en-ZA" dirty="0"/>
                    </a:p>
                  </a:txBody>
                  <a:tcPr/>
                </a:tc>
                <a:tc>
                  <a:txBody>
                    <a:bodyPr/>
                    <a:lstStyle/>
                    <a:p>
                      <a:r>
                        <a:rPr lang="en-ZA" dirty="0" smtClean="0"/>
                        <a:t>100% of all compliant invoices paid within 30 days.</a:t>
                      </a:r>
                      <a:endParaRPr lang="en-ZA" dirty="0"/>
                    </a:p>
                  </a:txBody>
                  <a:tcPr/>
                </a:tc>
                <a:tc>
                  <a:txBody>
                    <a:bodyPr/>
                    <a:lstStyle/>
                    <a:p>
                      <a:r>
                        <a:rPr lang="en-ZA" dirty="0" smtClean="0"/>
                        <a:t>100% of all compliant invoices paid within 30 days.</a:t>
                      </a:r>
                      <a:endParaRPr lang="en-ZA" dirty="0"/>
                    </a:p>
                  </a:txBody>
                  <a:tcPr/>
                </a:tc>
              </a:tr>
              <a:tr h="370840">
                <a:tc>
                  <a:txBody>
                    <a:bodyPr/>
                    <a:lstStyle/>
                    <a:p>
                      <a:r>
                        <a:rPr lang="en-ZA" dirty="0" smtClean="0"/>
                        <a:t>% of procurement requisitions processed to orders within 48 hours of receipt.</a:t>
                      </a:r>
                      <a:endParaRPr lang="en-ZA" dirty="0"/>
                    </a:p>
                  </a:txBody>
                  <a:tcPr/>
                </a:tc>
                <a:tc>
                  <a:txBody>
                    <a:bodyPr/>
                    <a:lstStyle/>
                    <a:p>
                      <a:r>
                        <a:rPr lang="en-ZA" dirty="0" smtClean="0"/>
                        <a:t>70% of Requisitions converted to orders within 48 hours</a:t>
                      </a:r>
                      <a:endParaRPr lang="en-ZA" dirty="0"/>
                    </a:p>
                  </a:txBody>
                  <a:tcPr/>
                </a:tc>
                <a:tc>
                  <a:txBody>
                    <a:bodyPr/>
                    <a:lstStyle/>
                    <a:p>
                      <a:r>
                        <a:rPr lang="en-ZA" dirty="0" smtClean="0"/>
                        <a:t>70% of Requisitions converted to orders within 48 hours</a:t>
                      </a:r>
                      <a:endParaRPr lang="en-ZA" dirty="0"/>
                    </a:p>
                  </a:txBody>
                  <a:tcPr/>
                </a:tc>
                <a:tc>
                  <a:txBody>
                    <a:bodyPr/>
                    <a:lstStyle/>
                    <a:p>
                      <a:r>
                        <a:rPr lang="en-ZA" dirty="0" smtClean="0"/>
                        <a:t>70% of Requisitions converted to orders within 48 hours</a:t>
                      </a:r>
                      <a:endParaRPr lang="en-ZA" dirty="0"/>
                    </a:p>
                  </a:txBody>
                  <a:tcPr/>
                </a:tc>
                <a:tc>
                  <a:txBody>
                    <a:bodyPr/>
                    <a:lstStyle/>
                    <a:p>
                      <a:r>
                        <a:rPr lang="en-ZA" dirty="0" smtClean="0"/>
                        <a:t>70% of Requisitions converted to orders within 48 hours</a:t>
                      </a:r>
                      <a:endParaRPr lang="en-ZA" dirty="0"/>
                    </a:p>
                  </a:txBody>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25</a:t>
            </a:fld>
            <a:endParaRPr lang="en-US" dirty="0"/>
          </a:p>
        </p:txBody>
      </p:sp>
    </p:spTree>
    <p:extLst>
      <p:ext uri="{BB962C8B-B14F-4D97-AF65-F5344CB8AC3E}">
        <p14:creationId xmlns:p14="http://schemas.microsoft.com/office/powerpoint/2010/main" xmlns="" val="4235973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8337"/>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1 [3]</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49471570"/>
              </p:ext>
            </p:extLst>
          </p:nvPr>
        </p:nvGraphicFramePr>
        <p:xfrm>
          <a:off x="533400" y="668337"/>
          <a:ext cx="8229600" cy="54483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ZA" dirty="0" smtClean="0"/>
                        <a:t>Performance Indicator</a:t>
                      </a:r>
                    </a:p>
                  </a:txBody>
                  <a:tcPr/>
                </a:tc>
                <a:tc>
                  <a:txBody>
                    <a:bodyPr/>
                    <a:lstStyle/>
                    <a:p>
                      <a:r>
                        <a:rPr lang="en-ZA" dirty="0" smtClean="0"/>
                        <a:t>Annual target 2016/17</a:t>
                      </a:r>
                      <a:endParaRPr lang="en-ZA" dirty="0"/>
                    </a:p>
                  </a:txBody>
                  <a:tcPr/>
                </a:tc>
                <a:tc>
                  <a:txBody>
                    <a:bodyPr/>
                    <a:lstStyle/>
                    <a:p>
                      <a:r>
                        <a:rPr lang="en-ZA" dirty="0" smtClean="0"/>
                        <a:t>Annual targets 2017/18</a:t>
                      </a:r>
                      <a:endParaRPr lang="en-ZA" dirty="0"/>
                    </a:p>
                  </a:txBody>
                  <a:tcPr/>
                </a:tc>
                <a:tc>
                  <a:txBody>
                    <a:bodyPr/>
                    <a:lstStyle/>
                    <a:p>
                      <a:pPr marL="0" algn="l" defTabSz="457200" rtl="0" eaLnBrk="1" latinLnBrk="0" hangingPunct="1">
                        <a:lnSpc>
                          <a:spcPct val="115000"/>
                        </a:lnSpc>
                        <a:spcAft>
                          <a:spcPts val="0"/>
                        </a:spcAft>
                      </a:pPr>
                      <a:r>
                        <a:rPr lang="en-ZA" sz="1800" b="1" kern="1200" dirty="0">
                          <a:solidFill>
                            <a:schemeClr val="lt1"/>
                          </a:solidFill>
                          <a:latin typeface="+mn-lt"/>
                          <a:ea typeface="+mn-ea"/>
                          <a:cs typeface="+mn-cs"/>
                        </a:rPr>
                        <a:t>Annual targets 2018/19</a:t>
                      </a:r>
                    </a:p>
                  </a:txBody>
                  <a:tcPr marL="68580" marR="68580" marT="0" marB="0"/>
                </a:tc>
                <a:tc>
                  <a:txBody>
                    <a:bodyPr/>
                    <a:lstStyle/>
                    <a:p>
                      <a:pPr marL="0" algn="l" defTabSz="457200" rtl="0" eaLnBrk="1" latinLnBrk="0" hangingPunct="1">
                        <a:lnSpc>
                          <a:spcPct val="115000"/>
                        </a:lnSpc>
                        <a:spcAft>
                          <a:spcPts val="0"/>
                        </a:spcAft>
                      </a:pPr>
                      <a:r>
                        <a:rPr lang="en-ZA" sz="1800" b="1" kern="1200" dirty="0">
                          <a:solidFill>
                            <a:schemeClr val="lt1"/>
                          </a:solidFill>
                          <a:latin typeface="+mn-lt"/>
                          <a:ea typeface="+mn-ea"/>
                          <a:cs typeface="+mn-cs"/>
                        </a:rPr>
                        <a:t>Annual targets 2019/20</a:t>
                      </a:r>
                    </a:p>
                  </a:txBody>
                  <a:tcPr marL="68580" marR="68580" marT="0" marB="0"/>
                </a:tc>
              </a:tr>
              <a:tr h="370840">
                <a:tc>
                  <a:txBody>
                    <a:bodyPr/>
                    <a:lstStyle/>
                    <a:p>
                      <a:r>
                        <a:rPr lang="en-ZA" sz="1750" dirty="0" smtClean="0">
                          <a:latin typeface="+mn-lt"/>
                        </a:rPr>
                        <a:t>Three-Year rolling Audit Strategic plan 2016-2019 implemented</a:t>
                      </a:r>
                      <a:endParaRPr lang="en-ZA" sz="1750" dirty="0">
                        <a:latin typeface="+mn-lt"/>
                      </a:endParaRPr>
                    </a:p>
                  </a:txBody>
                  <a:tcPr/>
                </a:tc>
                <a:tc>
                  <a:txBody>
                    <a:bodyPr/>
                    <a:lstStyle/>
                    <a:p>
                      <a:r>
                        <a:rPr lang="en-ZA" sz="1750" dirty="0" smtClean="0">
                          <a:latin typeface="+mn-lt"/>
                        </a:rPr>
                        <a:t>Three-Year rolling Audit Strategic plan reviewed and implemented</a:t>
                      </a:r>
                      <a:endParaRPr lang="en-ZA" sz="1750" dirty="0">
                        <a:latin typeface="+mn-lt"/>
                      </a:endParaRPr>
                    </a:p>
                  </a:txBody>
                  <a:tcPr/>
                </a:tc>
                <a:tc>
                  <a:txBody>
                    <a:bodyPr/>
                    <a:lstStyle/>
                    <a:p>
                      <a:r>
                        <a:rPr lang="en-ZA" sz="1750" dirty="0" smtClean="0">
                          <a:latin typeface="+mn-lt"/>
                        </a:rPr>
                        <a:t>Three-Year rolling Audit Strategic plan reviewed and implemented</a:t>
                      </a:r>
                      <a:endParaRPr lang="en-ZA" sz="1750" dirty="0">
                        <a:latin typeface="+mn-lt"/>
                      </a:endParaRPr>
                    </a:p>
                  </a:txBody>
                  <a:tcPr/>
                </a:tc>
                <a:tc>
                  <a:txBody>
                    <a:bodyPr/>
                    <a:lstStyle/>
                    <a:p>
                      <a:r>
                        <a:rPr lang="en-ZA" sz="1750" dirty="0" smtClean="0">
                          <a:latin typeface="+mn-lt"/>
                        </a:rPr>
                        <a:t>Three-Year rolling Audit Strategic plan reviewed and implemented</a:t>
                      </a:r>
                      <a:endParaRPr lang="en-ZA" sz="1750" dirty="0">
                        <a:latin typeface="+mn-lt"/>
                      </a:endParaRPr>
                    </a:p>
                  </a:txBody>
                  <a:tcPr/>
                </a:tc>
                <a:tc>
                  <a:txBody>
                    <a:bodyPr/>
                    <a:lstStyle/>
                    <a:p>
                      <a:r>
                        <a:rPr lang="en-ZA" sz="1750" dirty="0" smtClean="0">
                          <a:latin typeface="+mn-lt"/>
                        </a:rPr>
                        <a:t>Three-Year rolling Audit Strategic plan reviewed and implemented</a:t>
                      </a:r>
                      <a:endParaRPr lang="en-ZA" sz="1750" dirty="0">
                        <a:latin typeface="+mn-lt"/>
                      </a:endParaRPr>
                    </a:p>
                  </a:txBody>
                  <a:tcPr/>
                </a:tc>
              </a:tr>
              <a:tr h="370840">
                <a:tc>
                  <a:txBody>
                    <a:bodyPr/>
                    <a:lstStyle/>
                    <a:p>
                      <a:r>
                        <a:rPr lang="en-ZA" sz="1750" dirty="0" smtClean="0">
                          <a:latin typeface="+mn-lt"/>
                        </a:rPr>
                        <a:t>Risk based internal audit plan and operational plan approved</a:t>
                      </a:r>
                      <a:endParaRPr lang="en-ZA" sz="1750" dirty="0">
                        <a:latin typeface="+mn-lt"/>
                      </a:endParaRPr>
                    </a:p>
                  </a:txBody>
                  <a:tcPr/>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2016/17 risk based internal audit plan and operational plan approved</a:t>
                      </a:r>
                    </a:p>
                  </a:txBody>
                  <a:tcPr marL="68580" marR="68580" marT="0" marB="0"/>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2017/18 risk based internal audit plan and operational plan approved</a:t>
                      </a:r>
                    </a:p>
                  </a:txBody>
                  <a:tcPr marL="68580" marR="68580" marT="0" marB="0"/>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2018/19 risk based internal audit plan and operational plan approved</a:t>
                      </a:r>
                    </a:p>
                  </a:txBody>
                  <a:tcPr marL="68580" marR="68580" marT="0" marB="0"/>
                </a:tc>
                <a:tc>
                  <a:txBody>
                    <a:bodyPr/>
                    <a:lstStyle/>
                    <a:p>
                      <a:r>
                        <a:rPr lang="en-ZA" sz="1750" dirty="0" smtClean="0">
                          <a:latin typeface="+mn-lt"/>
                        </a:rPr>
                        <a:t>2019/20 risk based internal audit plan and operational plan approved</a:t>
                      </a:r>
                    </a:p>
                    <a:p>
                      <a:endParaRPr lang="en-ZA" sz="1750" dirty="0">
                        <a:latin typeface="+mn-lt"/>
                      </a:endParaRPr>
                    </a:p>
                  </a:txBody>
                  <a:tcPr/>
                </a:tc>
              </a:tr>
              <a:tr h="370840">
                <a:tc>
                  <a:txBody>
                    <a:bodyPr/>
                    <a:lstStyle/>
                    <a:p>
                      <a:r>
                        <a:rPr lang="en-ZA" sz="1750" dirty="0" smtClean="0">
                          <a:latin typeface="+mn-lt"/>
                        </a:rPr>
                        <a:t>Number reports on performance, compliance and financial audits conducted</a:t>
                      </a:r>
                      <a:endParaRPr lang="en-ZA" sz="1750" dirty="0">
                        <a:latin typeface="+mn-lt"/>
                      </a:endParaRPr>
                    </a:p>
                  </a:txBody>
                  <a:tcPr/>
                </a:tc>
                <a:tc>
                  <a:txBody>
                    <a:bodyPr/>
                    <a:lstStyle/>
                    <a:p>
                      <a:r>
                        <a:rPr lang="en-ZA" sz="1750" dirty="0" smtClean="0">
                          <a:latin typeface="+mn-lt"/>
                        </a:rPr>
                        <a:t>4 performance, compliance</a:t>
                      </a:r>
                      <a:r>
                        <a:rPr lang="en-ZA" sz="1750" baseline="0" dirty="0" smtClean="0">
                          <a:latin typeface="+mn-lt"/>
                        </a:rPr>
                        <a:t> and financial audit </a:t>
                      </a:r>
                      <a:r>
                        <a:rPr lang="en-ZA" sz="1750" dirty="0" smtClean="0">
                          <a:latin typeface="+mn-lt"/>
                        </a:rPr>
                        <a:t>reports compiled</a:t>
                      </a:r>
                      <a:endParaRPr lang="en-ZA" sz="1750" dirty="0">
                        <a:latin typeface="+mn-lt"/>
                      </a:endParaRPr>
                    </a:p>
                  </a:txBody>
                  <a:tcPr/>
                </a:tc>
                <a:tc>
                  <a:txBody>
                    <a:bodyPr/>
                    <a:lstStyle/>
                    <a:p>
                      <a:r>
                        <a:rPr lang="en-ZA" sz="1750" dirty="0" smtClean="0">
                          <a:latin typeface="+mn-lt"/>
                        </a:rPr>
                        <a:t>4 performance, compliance</a:t>
                      </a:r>
                      <a:r>
                        <a:rPr lang="en-ZA" sz="1750" baseline="0" dirty="0" smtClean="0">
                          <a:latin typeface="+mn-lt"/>
                        </a:rPr>
                        <a:t> and financial audit </a:t>
                      </a:r>
                      <a:r>
                        <a:rPr lang="en-ZA" sz="1750" dirty="0" smtClean="0">
                          <a:latin typeface="+mn-lt"/>
                        </a:rPr>
                        <a:t>reports compiled</a:t>
                      </a:r>
                      <a:endParaRPr lang="en-ZA" sz="1750" dirty="0">
                        <a:latin typeface="+mn-lt"/>
                      </a:endParaRPr>
                    </a:p>
                  </a:txBody>
                  <a:tcPr/>
                </a:tc>
                <a:tc>
                  <a:txBody>
                    <a:bodyPr/>
                    <a:lstStyle/>
                    <a:p>
                      <a:r>
                        <a:rPr lang="en-ZA" sz="1750" dirty="0" smtClean="0">
                          <a:latin typeface="+mn-lt"/>
                        </a:rPr>
                        <a:t>4 performance, compliance</a:t>
                      </a:r>
                      <a:r>
                        <a:rPr lang="en-ZA" sz="1750" baseline="0" dirty="0" smtClean="0">
                          <a:latin typeface="+mn-lt"/>
                        </a:rPr>
                        <a:t> and financial audit </a:t>
                      </a:r>
                      <a:r>
                        <a:rPr lang="en-ZA" sz="1750" dirty="0" smtClean="0">
                          <a:latin typeface="+mn-lt"/>
                        </a:rPr>
                        <a:t>reports compiled</a:t>
                      </a:r>
                      <a:endParaRPr lang="en-ZA" sz="1750" dirty="0">
                        <a:latin typeface="+mn-lt"/>
                      </a:endParaRPr>
                    </a:p>
                  </a:txBody>
                  <a:tcPr/>
                </a:tc>
                <a:tc>
                  <a:txBody>
                    <a:bodyPr/>
                    <a:lstStyle/>
                    <a:p>
                      <a:r>
                        <a:rPr lang="en-ZA" sz="1750" dirty="0" smtClean="0">
                          <a:latin typeface="+mn-lt"/>
                        </a:rPr>
                        <a:t>4 performance, compliance</a:t>
                      </a:r>
                      <a:r>
                        <a:rPr lang="en-ZA" sz="1750" baseline="0" dirty="0" smtClean="0">
                          <a:latin typeface="+mn-lt"/>
                        </a:rPr>
                        <a:t> and financial audit </a:t>
                      </a:r>
                      <a:r>
                        <a:rPr lang="en-ZA" sz="1750" dirty="0" smtClean="0">
                          <a:latin typeface="+mn-lt"/>
                        </a:rPr>
                        <a:t>reports compiled</a:t>
                      </a:r>
                      <a:endParaRPr lang="en-ZA" sz="1750" dirty="0">
                        <a:latin typeface="+mn-lt"/>
                      </a:endParaRPr>
                    </a:p>
                  </a:txBody>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26</a:t>
            </a:fld>
            <a:endParaRPr lang="en-US" dirty="0"/>
          </a:p>
        </p:txBody>
      </p:sp>
    </p:spTree>
    <p:extLst>
      <p:ext uri="{BB962C8B-B14F-4D97-AF65-F5344CB8AC3E}">
        <p14:creationId xmlns:p14="http://schemas.microsoft.com/office/powerpoint/2010/main" xmlns="" val="1213382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5" y="2826"/>
            <a:ext cx="8643485" cy="601662"/>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2  [1]</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81159377"/>
              </p:ext>
            </p:extLst>
          </p:nvPr>
        </p:nvGraphicFramePr>
        <p:xfrm>
          <a:off x="298385" y="668956"/>
          <a:ext cx="8643485" cy="5665216"/>
        </p:xfrm>
        <a:graphic>
          <a:graphicData uri="http://schemas.openxmlformats.org/drawingml/2006/table">
            <a:tbl>
              <a:tblPr firstRow="1" bandRow="1">
                <a:tableStyleId>{5C22544A-7EE6-4342-B048-85BDC9FD1C3A}</a:tableStyleId>
              </a:tblPr>
              <a:tblGrid>
                <a:gridCol w="1728697"/>
                <a:gridCol w="1728697"/>
                <a:gridCol w="1728697"/>
                <a:gridCol w="1728697"/>
                <a:gridCol w="1728697"/>
              </a:tblGrid>
              <a:tr h="370840">
                <a:tc>
                  <a:txBody>
                    <a:bodyPr/>
                    <a:lstStyle/>
                    <a:p>
                      <a:r>
                        <a:rPr lang="en-ZA" dirty="0" smtClean="0"/>
                        <a:t>Performance Indicator</a:t>
                      </a:r>
                      <a:endParaRPr lang="en-ZA" dirty="0"/>
                    </a:p>
                  </a:txBody>
                  <a:tcPr/>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a:t>
                      </a:r>
                    </a:p>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2016/17</a:t>
                      </a:r>
                    </a:p>
                  </a:txBody>
                  <a:tcPr marL="68580" marR="68580" marT="0" marB="0"/>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targets 2017/18</a:t>
                      </a:r>
                    </a:p>
                  </a:txBody>
                  <a:tcPr marL="68580" marR="68580" marT="0" marB="0"/>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targets 2018/19</a:t>
                      </a:r>
                    </a:p>
                  </a:txBody>
                  <a:tcPr marL="68580" marR="68580" marT="0" marB="0"/>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targets 2019/20</a:t>
                      </a:r>
                    </a:p>
                  </a:txBody>
                  <a:tcPr marL="68580" marR="68580" marT="0" marB="0"/>
                </a:tc>
              </a:tr>
              <a:tr h="370840">
                <a:tc>
                  <a:txBody>
                    <a:bodyPr/>
                    <a:lstStyle/>
                    <a:p>
                      <a:r>
                        <a:rPr lang="en-ZA" sz="1750" dirty="0" smtClean="0">
                          <a:solidFill>
                            <a:schemeClr val="tx1"/>
                          </a:solidFill>
                          <a:latin typeface="+mj-lt"/>
                        </a:rPr>
                        <a:t>Audio-Visual and Digital Content Act Implemented</a:t>
                      </a:r>
                      <a:endParaRPr lang="en-ZA" sz="1750" dirty="0">
                        <a:solidFill>
                          <a:schemeClr val="tx1"/>
                        </a:solidFill>
                        <a:latin typeface="+mj-lt"/>
                      </a:endParaRPr>
                    </a:p>
                  </a:txBody>
                  <a:tcPr/>
                </a:tc>
                <a:tc>
                  <a:txBody>
                    <a:bodyPr/>
                    <a:lstStyle/>
                    <a:p>
                      <a:pPr>
                        <a:lnSpc>
                          <a:spcPct val="115000"/>
                        </a:lnSpc>
                        <a:spcAft>
                          <a:spcPts val="1000"/>
                        </a:spcAft>
                      </a:pPr>
                      <a:r>
                        <a:rPr lang="en-ZA" sz="1750" dirty="0">
                          <a:solidFill>
                            <a:schemeClr val="tx1"/>
                          </a:solidFill>
                          <a:effectLst/>
                          <a:latin typeface="+mj-lt"/>
                          <a:ea typeface="Calibri" panose="020F0502020204030204" pitchFamily="34" charset="0"/>
                          <a:cs typeface="Times New Roman" panose="02020603050405020304" pitchFamily="18" charset="0"/>
                        </a:rPr>
                        <a:t>Draft White Paper  on Audio-Visual and </a:t>
                      </a:r>
                      <a:r>
                        <a:rPr lang="en-ZA" sz="1750" dirty="0" smtClean="0">
                          <a:solidFill>
                            <a:schemeClr val="tx1"/>
                          </a:solidFill>
                          <a:effectLst/>
                          <a:latin typeface="+mj-lt"/>
                          <a:ea typeface="Calibri" panose="020F0502020204030204" pitchFamily="34" charset="0"/>
                          <a:cs typeface="Times New Roman" panose="02020603050405020304" pitchFamily="18" charset="0"/>
                        </a:rPr>
                        <a:t>Digital Content </a:t>
                      </a:r>
                      <a:r>
                        <a:rPr lang="en-ZA" sz="1750" dirty="0">
                          <a:solidFill>
                            <a:schemeClr val="tx1"/>
                          </a:solidFill>
                          <a:effectLst/>
                          <a:latin typeface="+mj-lt"/>
                          <a:ea typeface="Calibri" panose="020F0502020204030204" pitchFamily="34" charset="0"/>
                          <a:cs typeface="Times New Roman" panose="02020603050405020304" pitchFamily="18" charset="0"/>
                        </a:rPr>
                        <a:t>Policy for South Africa approved </a:t>
                      </a:r>
                    </a:p>
                  </a:txBody>
                  <a:tcPr marL="68580" marR="68580" marT="0" marB="0"/>
                </a:tc>
                <a:tc>
                  <a:txBody>
                    <a:bodyPr/>
                    <a:lstStyle/>
                    <a:p>
                      <a:pPr algn="just">
                        <a:lnSpc>
                          <a:spcPct val="115000"/>
                        </a:lnSpc>
                        <a:spcAft>
                          <a:spcPts val="1000"/>
                        </a:spcAft>
                      </a:pPr>
                      <a:r>
                        <a:rPr lang="en-ZA" sz="1750" dirty="0">
                          <a:solidFill>
                            <a:schemeClr val="tx1"/>
                          </a:solidFill>
                          <a:effectLst/>
                          <a:latin typeface="+mj-lt"/>
                          <a:ea typeface="Calibri" panose="020F0502020204030204" pitchFamily="34" charset="0"/>
                          <a:cs typeface="Times New Roman" panose="02020603050405020304" pitchFamily="18" charset="0"/>
                        </a:rPr>
                        <a:t>Audio-Visual </a:t>
                      </a:r>
                      <a:r>
                        <a:rPr lang="en-ZA" sz="1750" dirty="0" smtClean="0">
                          <a:solidFill>
                            <a:schemeClr val="tx1"/>
                          </a:solidFill>
                          <a:effectLst/>
                          <a:latin typeface="+mj-lt"/>
                          <a:ea typeface="Calibri" panose="020F0502020204030204" pitchFamily="34" charset="0"/>
                          <a:cs typeface="Times New Roman" panose="02020603050405020304" pitchFamily="18" charset="0"/>
                        </a:rPr>
                        <a:t>and Digital  </a:t>
                      </a:r>
                      <a:r>
                        <a:rPr lang="en-ZA" sz="1750" dirty="0">
                          <a:solidFill>
                            <a:schemeClr val="tx1"/>
                          </a:solidFill>
                          <a:effectLst/>
                          <a:latin typeface="+mj-lt"/>
                          <a:ea typeface="Calibri" panose="020F0502020204030204" pitchFamily="34" charset="0"/>
                          <a:cs typeface="Times New Roman" panose="02020603050405020304" pitchFamily="18" charset="0"/>
                        </a:rPr>
                        <a:t>Content Policy Act  for SA approved by Cabinet </a:t>
                      </a:r>
                    </a:p>
                  </a:txBody>
                  <a:tcPr marL="68580" marR="68580" marT="0" marB="0"/>
                </a:tc>
                <a:tc>
                  <a:txBody>
                    <a:bodyPr/>
                    <a:lstStyle/>
                    <a:p>
                      <a:pPr algn="just">
                        <a:lnSpc>
                          <a:spcPct val="115000"/>
                        </a:lnSpc>
                        <a:spcAft>
                          <a:spcPts val="1000"/>
                        </a:spcAft>
                      </a:pPr>
                      <a:r>
                        <a:rPr lang="en-ZA" sz="1750" dirty="0">
                          <a:solidFill>
                            <a:schemeClr val="tx1"/>
                          </a:solidFill>
                          <a:effectLst/>
                          <a:latin typeface="+mj-lt"/>
                          <a:ea typeface="Calibri" panose="020F0502020204030204" pitchFamily="34" charset="0"/>
                          <a:cs typeface="Times New Roman" panose="02020603050405020304" pitchFamily="18" charset="0"/>
                        </a:rPr>
                        <a:t>Audio-Visual  </a:t>
                      </a:r>
                      <a:r>
                        <a:rPr lang="en-ZA" sz="1750" dirty="0" smtClean="0">
                          <a:solidFill>
                            <a:schemeClr val="tx1"/>
                          </a:solidFill>
                          <a:effectLst/>
                          <a:latin typeface="+mj-lt"/>
                          <a:ea typeface="Calibri" panose="020F0502020204030204" pitchFamily="34" charset="0"/>
                          <a:cs typeface="Times New Roman" panose="02020603050405020304" pitchFamily="18" charset="0"/>
                        </a:rPr>
                        <a:t>and Digital Content </a:t>
                      </a:r>
                      <a:r>
                        <a:rPr lang="en-ZA" sz="1750" dirty="0">
                          <a:solidFill>
                            <a:schemeClr val="tx1"/>
                          </a:solidFill>
                          <a:effectLst/>
                          <a:latin typeface="+mj-lt"/>
                          <a:ea typeface="Calibri" panose="020F0502020204030204" pitchFamily="34" charset="0"/>
                          <a:cs typeface="Times New Roman" panose="02020603050405020304" pitchFamily="18" charset="0"/>
                        </a:rPr>
                        <a:t>Act implemented </a:t>
                      </a:r>
                    </a:p>
                  </a:txBody>
                  <a:tcPr marL="68580" marR="68580" marT="0" marB="0"/>
                </a:tc>
                <a:tc>
                  <a:txBody>
                    <a:bodyPr/>
                    <a:lstStyle/>
                    <a:p>
                      <a:pPr algn="just">
                        <a:lnSpc>
                          <a:spcPct val="115000"/>
                        </a:lnSpc>
                        <a:spcAft>
                          <a:spcPts val="1000"/>
                        </a:spcAft>
                      </a:pPr>
                      <a:r>
                        <a:rPr lang="en-ZA" sz="1750" dirty="0">
                          <a:solidFill>
                            <a:schemeClr val="tx1"/>
                          </a:solidFill>
                          <a:effectLst/>
                          <a:latin typeface="+mj-lt"/>
                          <a:ea typeface="Calibri" panose="020F0502020204030204" pitchFamily="34" charset="0"/>
                          <a:cs typeface="Times New Roman" panose="02020603050405020304" pitchFamily="18" charset="0"/>
                        </a:rPr>
                        <a:t>Audio-Visual  </a:t>
                      </a:r>
                      <a:r>
                        <a:rPr lang="en-ZA" sz="1750" dirty="0" smtClean="0">
                          <a:solidFill>
                            <a:schemeClr val="tx1"/>
                          </a:solidFill>
                          <a:effectLst/>
                          <a:latin typeface="+mj-lt"/>
                          <a:ea typeface="Calibri" panose="020F0502020204030204" pitchFamily="34" charset="0"/>
                          <a:cs typeface="Times New Roman" panose="02020603050405020304" pitchFamily="18" charset="0"/>
                        </a:rPr>
                        <a:t>Content and Digital   </a:t>
                      </a:r>
                      <a:r>
                        <a:rPr lang="en-ZA" sz="1750" dirty="0">
                          <a:solidFill>
                            <a:schemeClr val="tx1"/>
                          </a:solidFill>
                          <a:effectLst/>
                          <a:latin typeface="+mj-lt"/>
                          <a:ea typeface="Calibri" panose="020F0502020204030204" pitchFamily="34" charset="0"/>
                          <a:cs typeface="Times New Roman" panose="02020603050405020304" pitchFamily="18" charset="0"/>
                        </a:rPr>
                        <a:t>Act implemented</a:t>
                      </a:r>
                    </a:p>
                  </a:txBody>
                  <a:tcPr marL="68580" marR="68580" marT="0" marB="0"/>
                </a:tc>
              </a:tr>
              <a:tr h="370840">
                <a:tc>
                  <a:txBody>
                    <a:bodyPr/>
                    <a:lstStyle/>
                    <a:p>
                      <a:r>
                        <a:rPr lang="en-ZA" sz="1750" dirty="0" smtClean="0">
                          <a:latin typeface="+mj-lt"/>
                        </a:rPr>
                        <a:t>ICASA Amendment Act implemented</a:t>
                      </a:r>
                      <a:endParaRPr lang="en-ZA" sz="1750" dirty="0">
                        <a:latin typeface="+mj-lt"/>
                      </a:endParaRPr>
                    </a:p>
                  </a:txBody>
                  <a:tcPr/>
                </a:tc>
                <a:tc>
                  <a:txBody>
                    <a:bodyPr/>
                    <a:lstStyle/>
                    <a:p>
                      <a:pPr algn="just">
                        <a:lnSpc>
                          <a:spcPct val="115000"/>
                        </a:lnSpc>
                        <a:spcAft>
                          <a:spcPts val="1000"/>
                        </a:spcAft>
                      </a:pPr>
                      <a:r>
                        <a:rPr lang="en-ZA" sz="1750" dirty="0">
                          <a:effectLst/>
                          <a:latin typeface="+mj-lt"/>
                          <a:ea typeface="Calibri" panose="020F0502020204030204" pitchFamily="34" charset="0"/>
                          <a:cs typeface="Arial" panose="020B0604020202020204" pitchFamily="34" charset="0"/>
                        </a:rPr>
                        <a:t>ICASA amendment bill signed into an Act</a:t>
                      </a:r>
                      <a:endParaRPr lang="en-ZA" sz="175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750" dirty="0">
                          <a:effectLst/>
                          <a:latin typeface="+mj-lt"/>
                          <a:ea typeface="Calibri" panose="020F0502020204030204" pitchFamily="34" charset="0"/>
                          <a:cs typeface="Times New Roman" panose="02020603050405020304" pitchFamily="18" charset="0"/>
                        </a:rPr>
                        <a:t>Annual ICASA Amendment Act monitoring report</a:t>
                      </a:r>
                    </a:p>
                  </a:txBody>
                  <a:tcPr marL="68580" marR="68580" marT="0" marB="0"/>
                </a:tc>
                <a:tc>
                  <a:txBody>
                    <a:bodyPr/>
                    <a:lstStyle/>
                    <a:p>
                      <a:pPr algn="just">
                        <a:lnSpc>
                          <a:spcPct val="115000"/>
                        </a:lnSpc>
                        <a:spcAft>
                          <a:spcPts val="1000"/>
                        </a:spcAft>
                      </a:pPr>
                      <a:r>
                        <a:rPr lang="en-ZA" sz="1750" dirty="0">
                          <a:effectLst/>
                          <a:latin typeface="+mj-lt"/>
                          <a:ea typeface="Calibri" panose="020F0502020204030204" pitchFamily="34" charset="0"/>
                          <a:cs typeface="Times New Roman" panose="02020603050405020304" pitchFamily="18" charset="0"/>
                        </a:rPr>
                        <a:t>Annual ICASA Amendment Act monitoring report</a:t>
                      </a:r>
                    </a:p>
                  </a:txBody>
                  <a:tcPr marL="68580" marR="68580" marT="0" marB="0"/>
                </a:tc>
                <a:tc>
                  <a:txBody>
                    <a:bodyPr/>
                    <a:lstStyle/>
                    <a:p>
                      <a:pPr algn="just">
                        <a:lnSpc>
                          <a:spcPct val="115000"/>
                        </a:lnSpc>
                        <a:spcAft>
                          <a:spcPts val="1000"/>
                        </a:spcAft>
                      </a:pPr>
                      <a:r>
                        <a:rPr lang="en-ZA" sz="1750" dirty="0">
                          <a:effectLst/>
                          <a:latin typeface="+mj-lt"/>
                          <a:ea typeface="Calibri" panose="020F0502020204030204" pitchFamily="34" charset="0"/>
                          <a:cs typeface="Times New Roman" panose="02020603050405020304" pitchFamily="18" charset="0"/>
                        </a:rPr>
                        <a:t>Annual ICASA Amendment Act monitoring report</a:t>
                      </a:r>
                    </a:p>
                  </a:txBody>
                  <a:tcPr marL="68580" marR="68580" marT="0" marB="0"/>
                </a:tc>
              </a:tr>
              <a:tr h="370840">
                <a:tc>
                  <a:txBody>
                    <a:bodyPr/>
                    <a:lstStyle/>
                    <a:p>
                      <a:r>
                        <a:rPr lang="en-ZA" sz="1750" dirty="0" smtClean="0">
                          <a:latin typeface="+mj-lt"/>
                        </a:rPr>
                        <a:t>Community Broadcasting Support Strategy developed, and implemented </a:t>
                      </a:r>
                      <a:endParaRPr lang="en-ZA" sz="1750" dirty="0">
                        <a:latin typeface="+mj-lt"/>
                      </a:endParaRPr>
                    </a:p>
                  </a:txBody>
                  <a:tcPr/>
                </a:tc>
                <a:tc>
                  <a:txBody>
                    <a:bodyPr/>
                    <a:lstStyle/>
                    <a:p>
                      <a:pPr algn="just">
                        <a:lnSpc>
                          <a:spcPct val="115000"/>
                        </a:lnSpc>
                        <a:spcAft>
                          <a:spcPts val="1000"/>
                        </a:spcAft>
                      </a:pPr>
                      <a:r>
                        <a:rPr lang="en-ZA" sz="1750" dirty="0">
                          <a:effectLst/>
                          <a:latin typeface="+mj-lt"/>
                          <a:ea typeface="Calibri" panose="020F0502020204030204" pitchFamily="34" charset="0"/>
                          <a:cs typeface="Arial" panose="020B0604020202020204" pitchFamily="34" charset="0"/>
                        </a:rPr>
                        <a:t>Community Broadcasting Support Strategy approved by cabinet </a:t>
                      </a:r>
                      <a:endParaRPr lang="en-ZA" sz="175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750" dirty="0">
                          <a:effectLst/>
                          <a:latin typeface="+mj-lt"/>
                          <a:ea typeface="Calibri" panose="020F0502020204030204" pitchFamily="34" charset="0"/>
                          <a:cs typeface="Times New Roman" panose="02020603050405020304" pitchFamily="18" charset="0"/>
                        </a:rPr>
                        <a:t>Annual Community Broadcasting Support Strategy monitoring reports </a:t>
                      </a:r>
                    </a:p>
                  </a:txBody>
                  <a:tcPr marL="68580" marR="68580" marT="0" marB="0"/>
                </a:tc>
                <a:tc>
                  <a:txBody>
                    <a:bodyPr/>
                    <a:lstStyle/>
                    <a:p>
                      <a:pPr algn="just">
                        <a:lnSpc>
                          <a:spcPct val="115000"/>
                        </a:lnSpc>
                        <a:spcAft>
                          <a:spcPts val="1000"/>
                        </a:spcAft>
                      </a:pPr>
                      <a:r>
                        <a:rPr lang="en-ZA" sz="1750" dirty="0">
                          <a:effectLst/>
                          <a:latin typeface="+mj-lt"/>
                          <a:ea typeface="Calibri" panose="020F0502020204030204" pitchFamily="34" charset="0"/>
                          <a:cs typeface="Times New Roman" panose="02020603050405020304" pitchFamily="18" charset="0"/>
                        </a:rPr>
                        <a:t>Annual Community Broadcasting Support Strategy monitoring report</a:t>
                      </a:r>
                    </a:p>
                  </a:txBody>
                  <a:tcPr marL="68580" marR="68580" marT="0" marB="0"/>
                </a:tc>
                <a:tc>
                  <a:txBody>
                    <a:bodyPr/>
                    <a:lstStyle/>
                    <a:p>
                      <a:pPr algn="just">
                        <a:lnSpc>
                          <a:spcPct val="115000"/>
                        </a:lnSpc>
                        <a:spcAft>
                          <a:spcPts val="1000"/>
                        </a:spcAft>
                      </a:pPr>
                      <a:r>
                        <a:rPr lang="en-ZA" sz="1750" dirty="0">
                          <a:effectLst/>
                          <a:latin typeface="+mj-lt"/>
                          <a:ea typeface="Calibri" panose="020F0502020204030204" pitchFamily="34" charset="0"/>
                          <a:cs typeface="Times New Roman" panose="02020603050405020304" pitchFamily="18" charset="0"/>
                        </a:rPr>
                        <a:t>Annual Community Broadcasting Support Strategy monitoring report</a:t>
                      </a: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3446664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138"/>
            <a:ext cx="8494295" cy="544512"/>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2 [2]</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98052825"/>
              </p:ext>
            </p:extLst>
          </p:nvPr>
        </p:nvGraphicFramePr>
        <p:xfrm>
          <a:off x="211874" y="647192"/>
          <a:ext cx="8739622" cy="5793232"/>
        </p:xfrm>
        <a:graphic>
          <a:graphicData uri="http://schemas.openxmlformats.org/drawingml/2006/table">
            <a:tbl>
              <a:tblPr firstRow="1" bandRow="1">
                <a:tableStyleId>{5C22544A-7EE6-4342-B048-85BDC9FD1C3A}</a:tableStyleId>
              </a:tblPr>
              <a:tblGrid>
                <a:gridCol w="1890846"/>
                <a:gridCol w="1712194"/>
                <a:gridCol w="1712194"/>
                <a:gridCol w="1712194"/>
                <a:gridCol w="1712194"/>
              </a:tblGrid>
              <a:tr h="370840">
                <a:tc>
                  <a:txBody>
                    <a:bodyPr/>
                    <a:lstStyle/>
                    <a:p>
                      <a:r>
                        <a:rPr lang="en-ZA" sz="1600" dirty="0" smtClean="0">
                          <a:latin typeface="+mn-lt"/>
                        </a:rPr>
                        <a:t>Performance Indicator</a:t>
                      </a:r>
                      <a:endParaRPr lang="en-ZA" sz="1600" dirty="0">
                        <a:latin typeface="+mn-lt"/>
                      </a:endParaRPr>
                    </a:p>
                  </a:txBody>
                  <a:tcPr/>
                </a:tc>
                <a:tc>
                  <a:txBody>
                    <a:bodyPr/>
                    <a:lstStyle/>
                    <a:p>
                      <a:pPr algn="ctr">
                        <a:lnSpc>
                          <a:spcPct val="115000"/>
                        </a:lnSpc>
                        <a:spcAft>
                          <a:spcPts val="1000"/>
                        </a:spcAft>
                      </a:pPr>
                      <a:r>
                        <a:rPr lang="en-ZA" sz="1600" b="1" dirty="0">
                          <a:effectLst/>
                          <a:latin typeface="+mn-lt"/>
                          <a:ea typeface="Calibri" panose="020F0502020204030204" pitchFamily="34" charset="0"/>
                          <a:cs typeface="Times New Roman" panose="02020603050405020304" pitchFamily="18" charset="0"/>
                        </a:rPr>
                        <a:t>Annual target</a:t>
                      </a:r>
                      <a:endParaRPr lang="en-ZA" sz="16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600" b="1" dirty="0">
                          <a:effectLst/>
                          <a:latin typeface="+mn-lt"/>
                          <a:ea typeface="Calibri" panose="020F0502020204030204" pitchFamily="34" charset="0"/>
                          <a:cs typeface="Times New Roman" panose="02020603050405020304" pitchFamily="18" charset="0"/>
                        </a:rPr>
                        <a:t>2016/17</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600" b="1" dirty="0">
                          <a:effectLst/>
                          <a:latin typeface="+mn-lt"/>
                          <a:ea typeface="Calibri" panose="020F0502020204030204" pitchFamily="34" charset="0"/>
                          <a:cs typeface="Times New Roman" panose="02020603050405020304" pitchFamily="18" charset="0"/>
                        </a:rPr>
                        <a:t>Annual targets 2017/18</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600" b="1" dirty="0">
                          <a:effectLst/>
                          <a:latin typeface="+mn-lt"/>
                          <a:ea typeface="Calibri" panose="020F0502020204030204" pitchFamily="34" charset="0"/>
                          <a:cs typeface="Times New Roman" panose="02020603050405020304" pitchFamily="18" charset="0"/>
                        </a:rPr>
                        <a:t>Annual targets 2018/19</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600" b="1" dirty="0">
                          <a:effectLst/>
                          <a:latin typeface="+mn-lt"/>
                          <a:ea typeface="Calibri" panose="020F0502020204030204" pitchFamily="34" charset="0"/>
                          <a:cs typeface="Times New Roman" panose="02020603050405020304" pitchFamily="18" charset="0"/>
                        </a:rPr>
                        <a:t>Annual targets 2019/20</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gn="l"/>
                      <a:r>
                        <a:rPr lang="en-ZA" sz="1750" dirty="0" smtClean="0">
                          <a:latin typeface="+mn-lt"/>
                        </a:rPr>
                        <a:t>Number of community radio stations provided with broadcasting infrastructure</a:t>
                      </a:r>
                      <a:endParaRPr lang="en-ZA" sz="1750" dirty="0">
                        <a:latin typeface="+mn-lt"/>
                      </a:endParaRPr>
                    </a:p>
                  </a:txBody>
                  <a:tcPr/>
                </a:tc>
                <a:tc>
                  <a:txBody>
                    <a:bodyPr/>
                    <a:lstStyle/>
                    <a:p>
                      <a:pPr algn="l">
                        <a:lnSpc>
                          <a:spcPct val="115000"/>
                        </a:lnSpc>
                        <a:spcAft>
                          <a:spcPts val="1000"/>
                        </a:spcAft>
                      </a:pPr>
                      <a:r>
                        <a:rPr lang="en-ZA" sz="1750" dirty="0" smtClean="0">
                          <a:effectLst/>
                          <a:latin typeface="+mn-lt"/>
                          <a:ea typeface="Calibri" panose="020F0502020204030204" pitchFamily="34" charset="0"/>
                          <a:cs typeface="Times New Roman" panose="02020603050405020304" pitchFamily="18" charset="0"/>
                        </a:rPr>
                        <a:t>5 radio stations </a:t>
                      </a:r>
                      <a:endParaRPr lang="en-ZA" sz="17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750" dirty="0" smtClean="0">
                          <a:effectLst/>
                          <a:latin typeface="+mn-lt"/>
                          <a:ea typeface="Calibri" panose="020F0502020204030204" pitchFamily="34" charset="0"/>
                          <a:cs typeface="Times New Roman" panose="02020603050405020304" pitchFamily="18" charset="0"/>
                        </a:rPr>
                        <a:t>5 radio stations </a:t>
                      </a:r>
                      <a:endParaRPr lang="en-ZA" sz="17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750" dirty="0" smtClean="0">
                          <a:effectLst/>
                          <a:latin typeface="+mn-lt"/>
                          <a:ea typeface="Calibri" panose="020F0502020204030204" pitchFamily="34" charset="0"/>
                          <a:cs typeface="Times New Roman" panose="02020603050405020304" pitchFamily="18" charset="0"/>
                        </a:rPr>
                        <a:t>5 radio stations </a:t>
                      </a:r>
                      <a:endParaRPr lang="en-ZA" sz="175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750" dirty="0" smtClean="0">
                          <a:effectLst/>
                          <a:latin typeface="+mn-lt"/>
                          <a:ea typeface="Calibri" panose="020F0502020204030204" pitchFamily="34" charset="0"/>
                          <a:cs typeface="Times New Roman" panose="02020603050405020304" pitchFamily="18" charset="0"/>
                        </a:rPr>
                        <a:t>5 radio stations </a:t>
                      </a:r>
                      <a:endParaRPr lang="en-ZA" sz="175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r>
                        <a:rPr lang="en-ZA" sz="1750" dirty="0" smtClean="0">
                          <a:latin typeface="+mn-lt"/>
                        </a:rPr>
                        <a:t>Media Development and Diversity Mandate Amended</a:t>
                      </a:r>
                      <a:endParaRPr lang="en-ZA" sz="1750" dirty="0">
                        <a:latin typeface="+mn-lt"/>
                      </a:endParaRPr>
                    </a:p>
                  </a:txBody>
                  <a:tcPr/>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Green Paper on the Media Development and Diversity Agency</a:t>
                      </a:r>
                    </a:p>
                  </a:txBody>
                  <a:tcPr marL="68580" marR="68580" marT="0" marB="0"/>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White Paper on the Media Development and Diversity Agency</a:t>
                      </a:r>
                    </a:p>
                  </a:txBody>
                  <a:tcPr marL="68580" marR="68580" marT="0" marB="0"/>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Media Development and Diversity Agency  promulgated into an Act </a:t>
                      </a:r>
                    </a:p>
                  </a:txBody>
                  <a:tcPr marL="68580" marR="68580" marT="0" marB="0"/>
                </a:tc>
                <a:tc>
                  <a:txBody>
                    <a:bodyPr/>
                    <a:lstStyle/>
                    <a:p>
                      <a:pPr algn="just">
                        <a:lnSpc>
                          <a:spcPct val="115000"/>
                        </a:lnSpc>
                        <a:spcAft>
                          <a:spcPts val="1000"/>
                        </a:spcAft>
                      </a:pPr>
                      <a:r>
                        <a:rPr lang="en-ZA" sz="1750" dirty="0" smtClean="0">
                          <a:effectLst/>
                          <a:latin typeface="+mn-lt"/>
                          <a:ea typeface="Calibri" panose="020F0502020204030204" pitchFamily="34" charset="0"/>
                          <a:cs typeface="Times New Roman" panose="02020603050405020304" pitchFamily="18" charset="0"/>
                        </a:rPr>
                        <a:t>Media Development and Diversity Agency Act  implementation reports</a:t>
                      </a:r>
                      <a:endParaRPr lang="en-ZA" sz="175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r>
                        <a:rPr lang="en-ZA" sz="1750" kern="1200" dirty="0" smtClean="0">
                          <a:solidFill>
                            <a:schemeClr val="dk1"/>
                          </a:solidFill>
                          <a:effectLst/>
                          <a:latin typeface="+mn-lt"/>
                          <a:ea typeface="+mn-ea"/>
                          <a:cs typeface="+mn-cs"/>
                        </a:rPr>
                        <a:t>Community Media Support Strategy implemented</a:t>
                      </a:r>
                      <a:endParaRPr lang="en-ZA" sz="1750" dirty="0">
                        <a:latin typeface="+mn-lt"/>
                      </a:endParaRPr>
                    </a:p>
                  </a:txBody>
                  <a:tcPr/>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Research report on Community Media Support compiled</a:t>
                      </a:r>
                    </a:p>
                  </a:txBody>
                  <a:tcPr marL="68580" marR="68580" marT="0" marB="0"/>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Community media support strategy   finalised</a:t>
                      </a:r>
                    </a:p>
                  </a:txBody>
                  <a:tcPr marL="68580" marR="68580" marT="0" marB="0"/>
                </a:tc>
                <a:tc>
                  <a:txBody>
                    <a:bodyPr/>
                    <a:lstStyle/>
                    <a:p>
                      <a:pPr>
                        <a:lnSpc>
                          <a:spcPct val="115000"/>
                        </a:lnSpc>
                        <a:spcAft>
                          <a:spcPts val="1000"/>
                        </a:spcAft>
                      </a:pPr>
                      <a:r>
                        <a:rPr lang="en-ZA" sz="1750" dirty="0">
                          <a:effectLst/>
                          <a:latin typeface="+mn-lt"/>
                          <a:ea typeface="Calibri" panose="020F0502020204030204" pitchFamily="34" charset="0"/>
                          <a:cs typeface="Times New Roman" panose="02020603050405020304" pitchFamily="18" charset="0"/>
                        </a:rPr>
                        <a:t>Community Media Support Strategy submitted to Cabinet for approval   </a:t>
                      </a:r>
                    </a:p>
                  </a:txBody>
                  <a:tcPr marL="68580" marR="68580" marT="0" marB="0"/>
                </a:tc>
                <a:tc>
                  <a:txBody>
                    <a:bodyPr/>
                    <a:lstStyle/>
                    <a:p>
                      <a:pPr algn="just">
                        <a:lnSpc>
                          <a:spcPct val="115000"/>
                        </a:lnSpc>
                        <a:spcAft>
                          <a:spcPts val="1000"/>
                        </a:spcAft>
                      </a:pPr>
                      <a:r>
                        <a:rPr lang="en-ZA" sz="1750" dirty="0" smtClean="0">
                          <a:effectLst/>
                          <a:latin typeface="+mn-lt"/>
                          <a:ea typeface="Calibri" panose="020F0502020204030204" pitchFamily="34" charset="0"/>
                          <a:cs typeface="Times New Roman" panose="02020603050405020304" pitchFamily="18" charset="0"/>
                        </a:rPr>
                        <a:t>Community Media Support Strategy implementation report</a:t>
                      </a:r>
                      <a:endParaRPr lang="en-ZA" sz="175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28</a:t>
            </a:fld>
            <a:endParaRPr lang="en-US" dirty="0"/>
          </a:p>
        </p:txBody>
      </p:sp>
    </p:spTree>
    <p:extLst>
      <p:ext uri="{BB962C8B-B14F-4D97-AF65-F5344CB8AC3E}">
        <p14:creationId xmlns:p14="http://schemas.microsoft.com/office/powerpoint/2010/main" xmlns="" val="759087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544512"/>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3 [1]</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19736890"/>
              </p:ext>
            </p:extLst>
          </p:nvPr>
        </p:nvGraphicFramePr>
        <p:xfrm>
          <a:off x="390525" y="771525"/>
          <a:ext cx="8229600" cy="423265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ZA" sz="1800" dirty="0" smtClean="0">
                          <a:latin typeface="+mn-lt"/>
                        </a:rPr>
                        <a:t>Performance Indicator</a:t>
                      </a:r>
                      <a:endParaRPr lang="en-ZA" sz="1800" dirty="0">
                        <a:latin typeface="+mn-lt"/>
                      </a:endParaRPr>
                    </a:p>
                  </a:txBody>
                  <a:tcPr/>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a:t>
                      </a:r>
                      <a:endParaRPr lang="en-ZA" sz="18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2016/17</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2017/18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2018/19</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2019/20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r>
                        <a:rPr lang="en-ZA" sz="1800" dirty="0" smtClean="0">
                          <a:latin typeface="+mn-lt"/>
                        </a:rPr>
                        <a:t>Number of reports on SABPAB work programme compiled</a:t>
                      </a:r>
                      <a:endParaRPr lang="en-ZA" sz="1800" dirty="0">
                        <a:latin typeface="+mn-lt"/>
                      </a:endParaRPr>
                    </a:p>
                  </a:txBody>
                  <a:tcPr/>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 reports on SABPAB work programme</a:t>
                      </a: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 reports on SABPAB work programme</a:t>
                      </a: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 reports on SABPAB work programme</a:t>
                      </a: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2 reports on SABPAB work programme</a:t>
                      </a:r>
                    </a:p>
                  </a:txBody>
                  <a:tcPr marL="68580" marR="68580" marT="0" marB="0"/>
                </a:tc>
              </a:tr>
              <a:tr h="370840">
                <a:tc>
                  <a:txBody>
                    <a:bodyPr/>
                    <a:lstStyle/>
                    <a:p>
                      <a:r>
                        <a:rPr lang="en-ZA" sz="1800" dirty="0" smtClean="0">
                          <a:latin typeface="+mn-lt"/>
                        </a:rPr>
                        <a:t>Digital broadcasting migrated from analogue and  analogue signal switched-off by 2019</a:t>
                      </a:r>
                      <a:endParaRPr lang="en-ZA" sz="1800" dirty="0">
                        <a:latin typeface="+mn-lt"/>
                      </a:endParaRPr>
                    </a:p>
                  </a:txBody>
                  <a:tcPr/>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Analogue signal switched-off  in (SKA) areas</a:t>
                      </a:r>
                    </a:p>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Analogue signal switched-off  in Border line and </a:t>
                      </a:r>
                      <a:r>
                        <a:rPr lang="en-ZA" sz="1800" dirty="0" smtClean="0">
                          <a:effectLst/>
                          <a:latin typeface="+mn-lt"/>
                          <a:ea typeface="Calibri" panose="020F0502020204030204" pitchFamily="34" charset="0"/>
                          <a:cs typeface="Times New Roman" panose="02020603050405020304" pitchFamily="18" charset="0"/>
                        </a:rPr>
                        <a:t>inland </a:t>
                      </a:r>
                      <a:r>
                        <a:rPr lang="en-ZA" sz="1800" dirty="0">
                          <a:effectLst/>
                          <a:latin typeface="+mn-lt"/>
                          <a:ea typeface="Calibri" panose="020F0502020204030204" pitchFamily="34" charset="0"/>
                          <a:cs typeface="Times New Roman" panose="02020603050405020304" pitchFamily="18" charset="0"/>
                        </a:rPr>
                        <a:t>areas </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Analogue signal switched-off  in inland areas</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a:t>
                      </a: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29</a:t>
            </a:fld>
            <a:endParaRPr lang="en-US" dirty="0"/>
          </a:p>
        </p:txBody>
      </p:sp>
    </p:spTree>
    <p:extLst>
      <p:ext uri="{BB962C8B-B14F-4D97-AF65-F5344CB8AC3E}">
        <p14:creationId xmlns:p14="http://schemas.microsoft.com/office/powerpoint/2010/main" xmlns="" val="2279044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60344" y="83139"/>
            <a:ext cx="8434923" cy="757475"/>
          </a:xfrm>
          <a:extLst/>
        </p:spPr>
        <p:style>
          <a:lnRef idx="0">
            <a:scrgbClr r="0" g="0" b="0"/>
          </a:lnRef>
          <a:fillRef idx="1002">
            <a:schemeClr val="lt1"/>
          </a:fillRef>
          <a:effectRef idx="0">
            <a:scrgbClr r="0" g="0" b="0"/>
          </a:effectRef>
          <a:fontRef idx="major"/>
        </p:style>
        <p:txBody>
          <a:bodyPr vert="horz" wrap="square" numCol="1" compatLnSpc="1">
            <a:prstTxWarp prst="textNoShape">
              <a:avLst/>
            </a:prstTxWarp>
            <a:normAutofit/>
          </a:bodyPr>
          <a:lstStyle/>
          <a:p>
            <a:pPr algn="l"/>
            <a:r>
              <a:rPr lang="en-ZA" altLang="en-US" sz="3600" b="1" dirty="0">
                <a:solidFill>
                  <a:schemeClr val="accent6">
                    <a:lumMod val="75000"/>
                  </a:schemeClr>
                </a:solidFill>
                <a:latin typeface="Arial" panose="020B0604020202020204" pitchFamily="34" charset="0"/>
                <a:cs typeface="Arial" panose="020B0604020202020204" pitchFamily="34" charset="0"/>
              </a:rPr>
              <a:t>Compliance </a:t>
            </a:r>
            <a:r>
              <a:rPr lang="en-ZA" altLang="en-US" sz="3600" b="1" dirty="0" smtClean="0">
                <a:solidFill>
                  <a:schemeClr val="accent6">
                    <a:lumMod val="75000"/>
                  </a:schemeClr>
                </a:solidFill>
                <a:latin typeface="Arial" panose="020B0604020202020204" pitchFamily="34" charset="0"/>
                <a:cs typeface="Arial" panose="020B0604020202020204" pitchFamily="34" charset="0"/>
              </a:rPr>
              <a:t>Statement [1]</a:t>
            </a:r>
            <a:endParaRPr lang="en-ZA" alt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5123" name="Rectangle 3"/>
          <p:cNvSpPr>
            <a:spLocks noGrp="1" noChangeArrowheads="1"/>
          </p:cNvSpPr>
          <p:nvPr>
            <p:ph type="body" idx="1"/>
          </p:nvPr>
        </p:nvSpPr>
        <p:spPr bwMode="auto">
          <a:xfrm>
            <a:off x="254000" y="840614"/>
            <a:ext cx="8441267" cy="5091835"/>
          </a:xfrm>
          <a:extLst/>
        </p:spPr>
        <p:style>
          <a:lnRef idx="2">
            <a:schemeClr val="dk1"/>
          </a:lnRef>
          <a:fillRef idx="1">
            <a:schemeClr val="lt1"/>
          </a:fillRef>
          <a:effectRef idx="0">
            <a:schemeClr val="dk1"/>
          </a:effectRef>
          <a:fontRef idx="minor">
            <a:schemeClr val="dk1"/>
          </a:fontRef>
        </p:style>
        <p:txBody>
          <a:bodyPr vert="horz" wrap="square" numCol="1" anchor="t" anchorCtr="0" compatLnSpc="1">
            <a:prstTxWarp prst="textNoShape">
              <a:avLst/>
            </a:prstTxWarp>
            <a:normAutofit lnSpcReduction="10000"/>
          </a:bodyPr>
          <a:lstStyle/>
          <a:p>
            <a:pPr algn="just" eaLnBrk="1" hangingPunct="1">
              <a:buFont typeface="Arial" panose="020B0604020202020204" pitchFamily="34" charset="0"/>
              <a:buChar char="•"/>
            </a:pPr>
            <a:r>
              <a:rPr lang="en-US" altLang="en-US" sz="2200" dirty="0" smtClean="0"/>
              <a:t>In </a:t>
            </a:r>
            <a:r>
              <a:rPr lang="en-US" altLang="en-US" sz="2200" dirty="0"/>
              <a:t>terms of Section 55 (2) (b) and Section 56 of the Constitution, the National Assembly must provide mechanisms to maintain oversight of any organ of state and may summon/require any institution to report to it.</a:t>
            </a:r>
          </a:p>
          <a:p>
            <a:pPr algn="just" eaLnBrk="1" hangingPunct="1">
              <a:buFont typeface="Arial" panose="020B0604020202020204" pitchFamily="34" charset="0"/>
              <a:buChar char="•"/>
            </a:pPr>
            <a:r>
              <a:rPr lang="en-US" altLang="en-US" sz="2200" dirty="0"/>
              <a:t>T</a:t>
            </a:r>
            <a:r>
              <a:rPr lang="en-US" altLang="en-US" sz="2200" dirty="0" smtClean="0"/>
              <a:t>he Department of Communications (DoC)</a:t>
            </a:r>
            <a:r>
              <a:rPr lang="en-US" altLang="en-US" sz="2200" dirty="0"/>
              <a:t> </a:t>
            </a:r>
            <a:r>
              <a:rPr lang="en-US" altLang="en-US" sz="2200" dirty="0" smtClean="0"/>
              <a:t>presents its 2015/16-2019/20 Strategic Plan and 2016/17 Annual Performance Plan (APP) to enable the Portfolio Committee to exercise oversight.</a:t>
            </a:r>
          </a:p>
          <a:p>
            <a:pPr algn="just">
              <a:buFont typeface="Arial" panose="020B0604020202020204" pitchFamily="34" charset="0"/>
              <a:buChar char="•"/>
            </a:pPr>
            <a:r>
              <a:rPr lang="en-US" altLang="en-US" sz="2200" dirty="0" smtClean="0"/>
              <a:t>This </a:t>
            </a:r>
            <a:r>
              <a:rPr lang="en-US" altLang="en-US" sz="2200" dirty="0"/>
              <a:t>Strategic Plan is in line with the requirements of the Public Finance Management Act ,</a:t>
            </a:r>
            <a:r>
              <a:rPr lang="en-US" altLang="en-US" sz="2200" dirty="0" smtClean="0"/>
              <a:t>Treasury Regulations and Framework for Strategic Plan and Annual Performance Plan.</a:t>
            </a:r>
          </a:p>
          <a:p>
            <a:pPr algn="just">
              <a:buFont typeface="Arial" panose="020B0604020202020204" pitchFamily="34" charset="0"/>
              <a:buChar char="•"/>
            </a:pPr>
            <a:r>
              <a:rPr lang="en-US" sz="2200" dirty="0"/>
              <a:t>The Strategic Plan is premised on key government medium-term priorities that are informed by the National Development Plan (NDP) and the </a:t>
            </a:r>
            <a:r>
              <a:rPr lang="en-US" sz="2200" dirty="0" smtClean="0"/>
              <a:t>Medium Term Strategic Framework (MTSF) </a:t>
            </a:r>
            <a:r>
              <a:rPr lang="en-US" sz="2200" dirty="0"/>
              <a:t>which repositions </a:t>
            </a:r>
            <a:r>
              <a:rPr lang="en-US" sz="2200" dirty="0" smtClean="0"/>
              <a:t>Nation </a:t>
            </a:r>
            <a:r>
              <a:rPr lang="en-US" sz="2200" dirty="0"/>
              <a:t>B</a:t>
            </a:r>
            <a:r>
              <a:rPr lang="en-US" sz="2200" dirty="0" smtClean="0"/>
              <a:t>uilding and Social Cohesion high </a:t>
            </a:r>
            <a:r>
              <a:rPr lang="en-US" sz="2200" dirty="0"/>
              <a:t>on the </a:t>
            </a:r>
            <a:r>
              <a:rPr lang="en-US" sz="2200" dirty="0" smtClean="0"/>
              <a:t>development </a:t>
            </a:r>
            <a:r>
              <a:rPr lang="en-US" sz="2200" dirty="0"/>
              <a:t>agenda of the country.</a:t>
            </a:r>
          </a:p>
          <a:p>
            <a:pPr lvl="1" algn="just" eaLnBrk="1" hangingPunct="1">
              <a:buFont typeface="Arial" panose="020B0604020202020204" pitchFamily="34" charset="0"/>
              <a:buChar char="•"/>
            </a:pPr>
            <a:endParaRPr lang="en-US" altLang="en-US" sz="2052" dirty="0"/>
          </a:p>
          <a:p>
            <a:pPr lvl="2" algn="just" eaLnBrk="1" hangingPunct="1">
              <a:buFont typeface="Arial" panose="020B0604020202020204" pitchFamily="34" charset="0"/>
              <a:buChar char="•"/>
            </a:pPr>
            <a:endParaRPr lang="en-US" altLang="en-US" dirty="0" smtClean="0"/>
          </a:p>
          <a:p>
            <a:pPr eaLnBrk="1" hangingPunct="1"/>
            <a:endParaRPr lang="en-ZA" altLang="en-US" sz="2309" b="1" dirty="0">
              <a:solidFill>
                <a:srgbClr val="FFCC00"/>
              </a:solidFill>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217693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2" y="84138"/>
            <a:ext cx="8524878" cy="544512"/>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3 [2]</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13599256"/>
              </p:ext>
            </p:extLst>
          </p:nvPr>
        </p:nvGraphicFramePr>
        <p:xfrm>
          <a:off x="390522" y="639779"/>
          <a:ext cx="8524878" cy="5047488"/>
        </p:xfrm>
        <a:graphic>
          <a:graphicData uri="http://schemas.openxmlformats.org/drawingml/2006/table">
            <a:tbl>
              <a:tblPr firstRow="1" bandRow="1">
                <a:tableStyleId>{5C22544A-7EE6-4342-B048-85BDC9FD1C3A}</a:tableStyleId>
              </a:tblPr>
              <a:tblGrid>
                <a:gridCol w="1953618"/>
                <a:gridCol w="1874683"/>
                <a:gridCol w="1716816"/>
                <a:gridCol w="1394801"/>
                <a:gridCol w="1584960"/>
              </a:tblGrid>
              <a:tr h="370840">
                <a:tc>
                  <a:txBody>
                    <a:bodyPr/>
                    <a:lstStyle/>
                    <a:p>
                      <a:r>
                        <a:rPr lang="en-ZA" dirty="0" smtClean="0">
                          <a:latin typeface="+mn-lt"/>
                        </a:rPr>
                        <a:t>Performance Indicator</a:t>
                      </a:r>
                      <a:endParaRPr lang="en-ZA" dirty="0">
                        <a:latin typeface="+mn-lt"/>
                      </a:endParaRPr>
                    </a:p>
                  </a:txBody>
                  <a:tcPr/>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a:t>
                      </a:r>
                    </a:p>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2016/17</a:t>
                      </a:r>
                    </a:p>
                  </a:txBody>
                  <a:tcPr marL="68580" marR="68580" marT="0" marB="0"/>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targets 2017/18</a:t>
                      </a:r>
                    </a:p>
                  </a:txBody>
                  <a:tcPr marL="68580" marR="68580" marT="0" marB="0"/>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targets 2018/19</a:t>
                      </a:r>
                    </a:p>
                  </a:txBody>
                  <a:tcPr marL="68580" marR="68580" marT="0" marB="0"/>
                </a:tc>
                <a:tc>
                  <a:txBody>
                    <a:bodyPr/>
                    <a:lstStyle/>
                    <a:p>
                      <a:pPr marL="0" algn="l" defTabSz="457200" rtl="0" eaLnBrk="1" latinLnBrk="0" hangingPunct="1">
                        <a:lnSpc>
                          <a:spcPct val="115000"/>
                        </a:lnSpc>
                        <a:spcAft>
                          <a:spcPts val="1000"/>
                        </a:spcAft>
                      </a:pPr>
                      <a:r>
                        <a:rPr lang="en-ZA" sz="1800" b="1" kern="1200" dirty="0">
                          <a:solidFill>
                            <a:schemeClr val="lt1"/>
                          </a:solidFill>
                          <a:latin typeface="+mn-lt"/>
                          <a:ea typeface="+mn-ea"/>
                          <a:cs typeface="+mn-cs"/>
                        </a:rPr>
                        <a:t>Annual targets 2019/20</a:t>
                      </a:r>
                    </a:p>
                  </a:txBody>
                  <a:tcPr marL="68580" marR="68580" marT="0" marB="0"/>
                </a:tc>
              </a:tr>
              <a:tr h="370840">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of digital broadcasting awareness campaigns per annum</a:t>
                      </a: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a:t>
                      </a:r>
                      <a:r>
                        <a:rPr lang="en-ZA" sz="1800" dirty="0" smtClean="0">
                          <a:effectLst/>
                          <a:latin typeface="+mn-lt"/>
                          <a:ea typeface="Calibri" panose="020F0502020204030204" pitchFamily="34" charset="0"/>
                          <a:cs typeface="Times New Roman" panose="02020603050405020304" pitchFamily="18" charset="0"/>
                        </a:rPr>
                        <a:t>campaigns conducted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a:t>
                      </a:r>
                      <a:r>
                        <a:rPr lang="en-ZA" sz="1800" dirty="0" smtClean="0">
                          <a:effectLst/>
                          <a:latin typeface="+mn-lt"/>
                          <a:ea typeface="Calibri" panose="020F0502020204030204" pitchFamily="34" charset="0"/>
                          <a:cs typeface="Times New Roman" panose="02020603050405020304" pitchFamily="18" charset="0"/>
                        </a:rPr>
                        <a:t>campaigns conducted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a:t>
                      </a:r>
                      <a:r>
                        <a:rPr lang="en-ZA" sz="1800" dirty="0" smtClean="0">
                          <a:effectLst/>
                          <a:latin typeface="+mn-lt"/>
                          <a:ea typeface="Calibri" panose="020F0502020204030204" pitchFamily="34" charset="0"/>
                          <a:cs typeface="Times New Roman" panose="02020603050405020304" pitchFamily="18" charset="0"/>
                        </a:rPr>
                        <a:t>campaigns conducted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of reports showing consumer access to digital broadcasting in particular those with government subsidised Set-Top Boxes.</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4 </a:t>
                      </a:r>
                      <a:r>
                        <a:rPr lang="en-ZA" sz="1800" dirty="0" smtClean="0">
                          <a:effectLst/>
                          <a:latin typeface="+mn-lt"/>
                          <a:ea typeface="Calibri" panose="020F0502020204030204" pitchFamily="34" charset="0"/>
                          <a:cs typeface="Times New Roman" panose="02020603050405020304" pitchFamily="18" charset="0"/>
                        </a:rPr>
                        <a:t>quarterly consumer access reports</a:t>
                      </a:r>
                      <a:r>
                        <a:rPr lang="en-ZA" sz="1800" baseline="0" dirty="0" smtClean="0">
                          <a:effectLst/>
                          <a:latin typeface="+mn-lt"/>
                          <a:ea typeface="Calibri" panose="020F0502020204030204" pitchFamily="34" charset="0"/>
                          <a:cs typeface="Times New Roman" panose="02020603050405020304" pitchFamily="18" charset="0"/>
                        </a:rPr>
                        <a:t> to DTT </a:t>
                      </a:r>
                      <a:r>
                        <a:rPr lang="en-ZA" sz="1800" dirty="0" smtClean="0">
                          <a:effectLst/>
                          <a:latin typeface="+mn-lt"/>
                          <a:ea typeface="Calibri" panose="020F0502020204030204" pitchFamily="34" charset="0"/>
                          <a:cs typeface="Times New Roman" panose="02020603050405020304" pitchFamily="18" charset="0"/>
                        </a:rPr>
                        <a:t>reports 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4 quarterly consumer access reports</a:t>
                      </a:r>
                      <a:r>
                        <a:rPr lang="en-ZA" sz="1800" baseline="0" dirty="0" smtClean="0">
                          <a:effectLst/>
                          <a:latin typeface="+mn-lt"/>
                          <a:ea typeface="Calibri" panose="020F0502020204030204" pitchFamily="34" charset="0"/>
                          <a:cs typeface="Times New Roman" panose="02020603050405020304" pitchFamily="18" charset="0"/>
                        </a:rPr>
                        <a:t> to DTT </a:t>
                      </a:r>
                      <a:r>
                        <a:rPr lang="en-ZA" sz="1800" dirty="0" smtClean="0">
                          <a:effectLst/>
                          <a:latin typeface="+mn-lt"/>
                          <a:ea typeface="Calibri" panose="020F0502020204030204" pitchFamily="34" charset="0"/>
                          <a:cs typeface="Times New Roman" panose="02020603050405020304" pitchFamily="18" charset="0"/>
                        </a:rPr>
                        <a:t>reports 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4 quarterly consumer access reports</a:t>
                      </a:r>
                      <a:r>
                        <a:rPr lang="en-ZA" sz="1800" baseline="0" dirty="0" smtClean="0">
                          <a:effectLst/>
                          <a:latin typeface="+mn-lt"/>
                          <a:ea typeface="Calibri" panose="020F0502020204030204" pitchFamily="34" charset="0"/>
                          <a:cs typeface="Times New Roman" panose="02020603050405020304" pitchFamily="18" charset="0"/>
                        </a:rPr>
                        <a:t> to DTT </a:t>
                      </a:r>
                      <a:r>
                        <a:rPr lang="en-ZA" sz="1800" dirty="0" smtClean="0">
                          <a:effectLst/>
                          <a:latin typeface="+mn-lt"/>
                          <a:ea typeface="Calibri" panose="020F0502020204030204" pitchFamily="34" charset="0"/>
                          <a:cs typeface="Times New Roman" panose="02020603050405020304" pitchFamily="18" charset="0"/>
                        </a:rPr>
                        <a:t>reports 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4 quarterly consumer access reports</a:t>
                      </a:r>
                      <a:r>
                        <a:rPr lang="en-ZA" sz="1800" baseline="0" dirty="0" smtClean="0">
                          <a:effectLst/>
                          <a:latin typeface="+mn-lt"/>
                          <a:ea typeface="Calibri" panose="020F0502020204030204" pitchFamily="34" charset="0"/>
                          <a:cs typeface="Times New Roman" panose="02020603050405020304" pitchFamily="18" charset="0"/>
                        </a:rPr>
                        <a:t> to DTT </a:t>
                      </a:r>
                      <a:r>
                        <a:rPr lang="en-ZA" sz="1800" dirty="0" smtClean="0">
                          <a:effectLst/>
                          <a:latin typeface="+mn-lt"/>
                          <a:ea typeface="Calibri" panose="020F0502020204030204" pitchFamily="34" charset="0"/>
                          <a:cs typeface="Times New Roman" panose="02020603050405020304" pitchFamily="18" charset="0"/>
                        </a:rPr>
                        <a:t>reports 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30</a:t>
            </a:fld>
            <a:endParaRPr lang="en-US" dirty="0"/>
          </a:p>
        </p:txBody>
      </p:sp>
    </p:spTree>
    <p:extLst>
      <p:ext uri="{BB962C8B-B14F-4D97-AF65-F5344CB8AC3E}">
        <p14:creationId xmlns:p14="http://schemas.microsoft.com/office/powerpoint/2010/main" xmlns="" val="2257524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544512"/>
          </a:xfrm>
        </p:spPr>
        <p:txBody>
          <a:bodyPr>
            <a:normAutofit fontScale="90000"/>
          </a:bodyPr>
          <a:lstStyle/>
          <a:p>
            <a:pPr algn="l"/>
            <a:r>
              <a:rPr lang="en-ZA" b="1" dirty="0" smtClean="0">
                <a:solidFill>
                  <a:schemeClr val="accent6">
                    <a:lumMod val="75000"/>
                  </a:schemeClr>
                </a:solidFill>
              </a:rPr>
              <a:t>Programme 3 [3]</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16247546"/>
              </p:ext>
            </p:extLst>
          </p:nvPr>
        </p:nvGraphicFramePr>
        <p:xfrm>
          <a:off x="390525" y="771525"/>
          <a:ext cx="8229600" cy="454355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ZA" sz="1800" dirty="0" smtClean="0">
                          <a:latin typeface="+mn-lt"/>
                        </a:rPr>
                        <a:t>Performance Indicator</a:t>
                      </a:r>
                      <a:endParaRPr lang="en-ZA" sz="1800" dirty="0">
                        <a:latin typeface="+mn-lt"/>
                      </a:endParaRPr>
                    </a:p>
                  </a:txBody>
                  <a:tcPr/>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a:t>
                      </a:r>
                      <a:endParaRPr lang="en-ZA" sz="18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2016/17</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2017/18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2018/19</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2019/20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370840">
                <a:tc>
                  <a:txBody>
                    <a:bodyPr/>
                    <a:lstStyle/>
                    <a:p>
                      <a:pPr algn="l">
                        <a:lnSpc>
                          <a:spcPct val="115000"/>
                        </a:lnSpc>
                        <a:spcAft>
                          <a:spcPts val="0"/>
                        </a:spcAft>
                      </a:pPr>
                      <a:r>
                        <a:rPr lang="en-ZA" sz="1800" dirty="0">
                          <a:effectLst/>
                          <a:latin typeface="+mn-lt"/>
                          <a:ea typeface="Calibri" panose="020F0502020204030204" pitchFamily="34" charset="0"/>
                          <a:cs typeface="Times New Roman" panose="02020603050405020304" pitchFamily="18" charset="0"/>
                        </a:rPr>
                        <a:t>Number of stakeholder engagements coordinated</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a:t>
                      </a:r>
                      <a:r>
                        <a:rPr lang="en-ZA" sz="1800" dirty="0" smtClean="0">
                          <a:effectLst/>
                          <a:latin typeface="+mn-lt"/>
                          <a:ea typeface="Calibri" panose="020F0502020204030204" pitchFamily="34" charset="0"/>
                          <a:cs typeface="Times New Roman" panose="02020603050405020304" pitchFamily="18" charset="0"/>
                        </a:rPr>
                        <a:t>stakeholder engagements </a:t>
                      </a:r>
                      <a:r>
                        <a:rPr lang="en-ZA" sz="1800" dirty="0">
                          <a:effectLst/>
                          <a:latin typeface="+mn-lt"/>
                          <a:ea typeface="Calibri" panose="020F0502020204030204" pitchFamily="34" charset="0"/>
                          <a:cs typeface="Times New Roman" panose="02020603050405020304" pitchFamily="18" charset="0"/>
                        </a:rPr>
                        <a:t>coordinated</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stakeholder engagements coordinated</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stakeholder engagements coordinated</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10 stakeholder engagements coordinated</a:t>
                      </a:r>
                    </a:p>
                  </a:txBody>
                  <a:tcPr marL="68580" marR="68580" marT="0" marB="0"/>
                </a:tc>
              </a:tr>
              <a:tr h="370840">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Strategic multilateral partnerships coordinated </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Strategic multilateral partnerships coordinated and </a:t>
                      </a:r>
                      <a:r>
                        <a:rPr lang="en-ZA" sz="1800" dirty="0" smtClean="0">
                          <a:effectLst/>
                          <a:latin typeface="+mn-lt"/>
                          <a:ea typeface="Calibri" panose="020F0502020204030204" pitchFamily="34" charset="0"/>
                          <a:cs typeface="Times New Roman" panose="02020603050405020304" pitchFamily="18" charset="0"/>
                        </a:rPr>
                        <a:t>bilateral </a:t>
                      </a:r>
                      <a:r>
                        <a:rPr lang="en-ZA" sz="1800" dirty="0">
                          <a:effectLst/>
                          <a:latin typeface="+mn-lt"/>
                          <a:ea typeface="Calibri" panose="020F0502020204030204" pitchFamily="34" charset="0"/>
                          <a:cs typeface="Times New Roman" panose="02020603050405020304" pitchFamily="18" charset="0"/>
                        </a:rPr>
                        <a:t>agreements negotiated</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Strategic multilateral partnerships coordinated and </a:t>
                      </a:r>
                      <a:r>
                        <a:rPr lang="en-ZA" sz="1800" dirty="0" smtClean="0">
                          <a:effectLst/>
                          <a:latin typeface="+mn-lt"/>
                          <a:ea typeface="Calibri" panose="020F0502020204030204" pitchFamily="34" charset="0"/>
                          <a:cs typeface="Times New Roman" panose="02020603050405020304" pitchFamily="18" charset="0"/>
                        </a:rPr>
                        <a:t>bilateral </a:t>
                      </a:r>
                      <a:r>
                        <a:rPr lang="en-ZA" sz="1800" dirty="0">
                          <a:effectLst/>
                          <a:latin typeface="+mn-lt"/>
                          <a:ea typeface="Calibri" panose="020F0502020204030204" pitchFamily="34" charset="0"/>
                          <a:cs typeface="Times New Roman" panose="02020603050405020304" pitchFamily="18" charset="0"/>
                        </a:rPr>
                        <a:t>agreements negotiated concluded</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Strategic multilateral partnerships coordinated and </a:t>
                      </a:r>
                      <a:r>
                        <a:rPr lang="en-ZA" sz="1800" dirty="0" smtClean="0">
                          <a:effectLst/>
                          <a:latin typeface="+mn-lt"/>
                          <a:ea typeface="Calibri" panose="020F0502020204030204" pitchFamily="34" charset="0"/>
                          <a:cs typeface="Times New Roman" panose="02020603050405020304" pitchFamily="18" charset="0"/>
                        </a:rPr>
                        <a:t>bilateral </a:t>
                      </a:r>
                      <a:r>
                        <a:rPr lang="en-ZA" sz="1800" dirty="0">
                          <a:effectLst/>
                          <a:latin typeface="+mn-lt"/>
                          <a:ea typeface="Calibri" panose="020F0502020204030204" pitchFamily="34" charset="0"/>
                          <a:cs typeface="Times New Roman" panose="02020603050405020304" pitchFamily="18" charset="0"/>
                        </a:rPr>
                        <a:t>agreements negotiated concluded</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Strategic multilateral partnerships coordinated and </a:t>
                      </a:r>
                      <a:r>
                        <a:rPr lang="en-ZA" sz="1800" dirty="0" smtClean="0">
                          <a:effectLst/>
                          <a:latin typeface="+mn-lt"/>
                          <a:ea typeface="Calibri" panose="020F0502020204030204" pitchFamily="34" charset="0"/>
                          <a:cs typeface="Times New Roman" panose="02020603050405020304" pitchFamily="18" charset="0"/>
                        </a:rPr>
                        <a:t>bilateral </a:t>
                      </a:r>
                      <a:r>
                        <a:rPr lang="en-ZA" sz="1800" dirty="0">
                          <a:effectLst/>
                          <a:latin typeface="+mn-lt"/>
                          <a:ea typeface="Calibri" panose="020F0502020204030204" pitchFamily="34" charset="0"/>
                          <a:cs typeface="Times New Roman" panose="02020603050405020304" pitchFamily="18" charset="0"/>
                        </a:rPr>
                        <a:t>agreements negotiated concluded</a:t>
                      </a: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31</a:t>
            </a:fld>
            <a:endParaRPr lang="en-US" dirty="0"/>
          </a:p>
        </p:txBody>
      </p:sp>
    </p:spTree>
    <p:extLst>
      <p:ext uri="{BB962C8B-B14F-4D97-AF65-F5344CB8AC3E}">
        <p14:creationId xmlns:p14="http://schemas.microsoft.com/office/powerpoint/2010/main" xmlns="" val="3359103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84138"/>
            <a:ext cx="8463915" cy="544512"/>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3 [4] </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061879"/>
              </p:ext>
            </p:extLst>
          </p:nvPr>
        </p:nvGraphicFramePr>
        <p:xfrm>
          <a:off x="390525" y="771523"/>
          <a:ext cx="8653114" cy="5467405"/>
        </p:xfrm>
        <a:graphic>
          <a:graphicData uri="http://schemas.openxmlformats.org/drawingml/2006/table">
            <a:tbl>
              <a:tblPr firstRow="1" bandRow="1">
                <a:tableStyleId>{5C22544A-7EE6-4342-B048-85BDC9FD1C3A}</a:tableStyleId>
              </a:tblPr>
              <a:tblGrid>
                <a:gridCol w="2198977"/>
                <a:gridCol w="1656866"/>
                <a:gridCol w="1608280"/>
                <a:gridCol w="1799162"/>
                <a:gridCol w="1389829"/>
              </a:tblGrid>
              <a:tr h="1072379">
                <a:tc>
                  <a:txBody>
                    <a:bodyPr/>
                    <a:lstStyle/>
                    <a:p>
                      <a:r>
                        <a:rPr lang="en-ZA" sz="1800" dirty="0" smtClean="0">
                          <a:latin typeface="+mn-lt"/>
                        </a:rPr>
                        <a:t>Performance Indicator</a:t>
                      </a:r>
                      <a:endParaRPr lang="en-ZA" sz="1800" dirty="0">
                        <a:latin typeface="+mn-lt"/>
                      </a:endParaRPr>
                    </a:p>
                  </a:txBody>
                  <a:tcPr/>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a:t>
                      </a:r>
                      <a:endParaRPr lang="en-ZA" sz="18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2016/17</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2017/18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2018/19</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2019/20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1429839">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of position papers tabled at multilateral and bilateral </a:t>
                      </a:r>
                      <a:r>
                        <a:rPr lang="en-ZA" sz="1800" dirty="0" smtClean="0">
                          <a:effectLst/>
                          <a:latin typeface="+mn-lt"/>
                          <a:ea typeface="Calibri" panose="020F0502020204030204" pitchFamily="34" charset="0"/>
                          <a:cs typeface="Times New Roman" panose="02020603050405020304" pitchFamily="18" charset="0"/>
                        </a:rPr>
                        <a:t>engagements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2 </a:t>
                      </a:r>
                      <a:r>
                        <a:rPr lang="en-ZA" sz="1800" dirty="0">
                          <a:effectLst/>
                          <a:latin typeface="+mn-lt"/>
                          <a:ea typeface="Calibri" panose="020F0502020204030204" pitchFamily="34" charset="0"/>
                          <a:cs typeface="Times New Roman" panose="02020603050405020304" pitchFamily="18" charset="0"/>
                        </a:rPr>
                        <a:t>position papers </a:t>
                      </a:r>
                      <a:r>
                        <a:rPr lang="en-ZA" sz="1800" dirty="0" smtClean="0">
                          <a:effectLst/>
                          <a:latin typeface="+mn-lt"/>
                          <a:ea typeface="Calibri" panose="020F0502020204030204" pitchFamily="34" charset="0"/>
                          <a:cs typeface="Times New Roman" panose="02020603050405020304" pitchFamily="18" charset="0"/>
                        </a:rPr>
                        <a:t>tabled at multilateral</a:t>
                      </a:r>
                      <a:r>
                        <a:rPr lang="en-ZA" sz="1800" baseline="0" dirty="0" smtClean="0">
                          <a:effectLst/>
                          <a:latin typeface="+mn-lt"/>
                          <a:ea typeface="Calibri" panose="020F0502020204030204" pitchFamily="34" charset="0"/>
                          <a:cs typeface="Times New Roman" panose="02020603050405020304" pitchFamily="18" charset="0"/>
                        </a:rPr>
                        <a:t> and bilateral engagements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2 position papers tabled at multilateral</a:t>
                      </a:r>
                      <a:r>
                        <a:rPr lang="en-ZA" sz="1800" baseline="0" dirty="0" smtClean="0">
                          <a:effectLst/>
                          <a:latin typeface="+mn-lt"/>
                          <a:ea typeface="Calibri" panose="020F0502020204030204" pitchFamily="34" charset="0"/>
                          <a:cs typeface="Times New Roman" panose="02020603050405020304" pitchFamily="18" charset="0"/>
                        </a:rPr>
                        <a:t> and bilateral engagements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2 position papers tabled at multilateral</a:t>
                      </a:r>
                      <a:r>
                        <a:rPr lang="en-ZA" sz="1800" baseline="0" dirty="0" smtClean="0">
                          <a:effectLst/>
                          <a:latin typeface="+mn-lt"/>
                          <a:ea typeface="Calibri" panose="020F0502020204030204" pitchFamily="34" charset="0"/>
                          <a:cs typeface="Times New Roman" panose="02020603050405020304" pitchFamily="18" charset="0"/>
                        </a:rPr>
                        <a:t> and bilateral engagements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2 position papers tabled at multilateral</a:t>
                      </a:r>
                      <a:r>
                        <a:rPr lang="en-ZA" sz="1800" baseline="0" dirty="0" smtClean="0">
                          <a:effectLst/>
                          <a:latin typeface="+mn-lt"/>
                          <a:ea typeface="Calibri" panose="020F0502020204030204" pitchFamily="34" charset="0"/>
                          <a:cs typeface="Times New Roman" panose="02020603050405020304" pitchFamily="18" charset="0"/>
                        </a:rPr>
                        <a:t> and bilateral engagements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2502218">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of International Communications programmes implemented and monitored</a:t>
                      </a: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Implement 2 Communications programmes (DTT &amp; Regional Content hub) </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Implement 2 Communications programmes (DTT &amp; Regional Content hub) </a:t>
                      </a: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Implement  2 Communications programmes (DTT &amp; Regional Content hub) </a:t>
                      </a:r>
                    </a:p>
                  </a:txBody>
                  <a:tcPr marL="68580" marR="68580" marT="0" marB="0"/>
                </a:tc>
                <a:tc>
                  <a:txBody>
                    <a:bodyPr/>
                    <a:lstStyle/>
                    <a:p>
                      <a:pPr>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Implement 2 Communications programmes (DTT &amp; Regional Content hub) </a:t>
                      </a: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823641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84138"/>
            <a:ext cx="8362948" cy="565468"/>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4  [1]</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49455091"/>
              </p:ext>
            </p:extLst>
          </p:nvPr>
        </p:nvGraphicFramePr>
        <p:xfrm>
          <a:off x="323852" y="838201"/>
          <a:ext cx="8469628" cy="5288279"/>
        </p:xfrm>
        <a:graphic>
          <a:graphicData uri="http://schemas.openxmlformats.org/drawingml/2006/table">
            <a:tbl>
              <a:tblPr firstRow="1" bandRow="1">
                <a:tableStyleId>{5C22544A-7EE6-4342-B048-85BDC9FD1C3A}</a:tableStyleId>
              </a:tblPr>
              <a:tblGrid>
                <a:gridCol w="1822746"/>
                <a:gridCol w="1637313"/>
                <a:gridCol w="1728394"/>
                <a:gridCol w="1746879"/>
                <a:gridCol w="1534296"/>
              </a:tblGrid>
              <a:tr h="810420">
                <a:tc>
                  <a:txBody>
                    <a:bodyPr/>
                    <a:lstStyle/>
                    <a:p>
                      <a:r>
                        <a:rPr lang="en-ZA" sz="1800" dirty="0" smtClean="0">
                          <a:latin typeface="+mn-lt"/>
                        </a:rPr>
                        <a:t>Performance Indicator</a:t>
                      </a:r>
                      <a:endParaRPr lang="en-ZA" sz="1800" dirty="0">
                        <a:latin typeface="+mn-lt"/>
                      </a:endParaRPr>
                    </a:p>
                  </a:txBody>
                  <a:tcPr/>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a:t>
                      </a:r>
                      <a:endParaRPr lang="en-ZA" sz="18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2016/17</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2017/18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2018/19</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2019/20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2231595">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Number of shareholder compacts and</a:t>
                      </a:r>
                      <a:r>
                        <a:rPr lang="en-ZA" sz="1800" baseline="0" dirty="0" smtClean="0">
                          <a:effectLst/>
                          <a:latin typeface="+mn-lt"/>
                          <a:ea typeface="Calibri" panose="020F0502020204030204" pitchFamily="34" charset="0"/>
                          <a:cs typeface="Times New Roman" panose="02020603050405020304" pitchFamily="18" charset="0"/>
                        </a:rPr>
                        <a:t> </a:t>
                      </a:r>
                      <a:r>
                        <a:rPr lang="en-ZA" sz="1800" dirty="0" smtClean="0">
                          <a:effectLst/>
                          <a:latin typeface="+mn-lt"/>
                          <a:ea typeface="Calibri" panose="020F0502020204030204" pitchFamily="34" charset="0"/>
                          <a:cs typeface="Times New Roman" panose="02020603050405020304" pitchFamily="18" charset="0"/>
                        </a:rPr>
                        <a:t>accountability instruments signed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 Shareholder compact and  4 accountability instruments signed</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 Shareholder compact and  4 accountability instruments signed</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 Shareholder compact and  4 accountability instruments signed</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1 Shareholder compact and  4 accountability instruments signed</a:t>
                      </a:r>
                    </a:p>
                  </a:txBody>
                  <a:tcPr marL="68580" marR="68580" marT="0" marB="0"/>
                </a:tc>
              </a:tr>
              <a:tr h="2246264">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of oversight reports submitted to the </a:t>
                      </a:r>
                      <a:r>
                        <a:rPr lang="en-ZA" sz="1800" dirty="0" smtClean="0">
                          <a:effectLst/>
                          <a:latin typeface="+mn-lt"/>
                          <a:ea typeface="Calibri" panose="020F0502020204030204" pitchFamily="34" charset="0"/>
                          <a:cs typeface="Times New Roman" panose="02020603050405020304" pitchFamily="18" charset="0"/>
                        </a:rPr>
                        <a:t>Executive Authority</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5 annual reports  and 20 quarterly entity oversight  </a:t>
                      </a:r>
                      <a:r>
                        <a:rPr lang="en-ZA" sz="1800" dirty="0" smtClean="0">
                          <a:effectLst/>
                          <a:latin typeface="+mn-lt"/>
                          <a:ea typeface="Calibri" panose="020F0502020204030204" pitchFamily="34" charset="0"/>
                          <a:cs typeface="Times New Roman" panose="02020603050405020304" pitchFamily="18" charset="0"/>
                        </a:rPr>
                        <a:t>reports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5 annual reports  and 20 quarterly entity oversight  reports </a:t>
                      </a:r>
                      <a:r>
                        <a:rPr lang="en-ZA" sz="1800" dirty="0" smtClean="0">
                          <a:effectLst/>
                          <a:latin typeface="+mn-lt"/>
                          <a:ea typeface="Calibri" panose="020F0502020204030204" pitchFamily="34" charset="0"/>
                          <a:cs typeface="Times New Roman" panose="02020603050405020304" pitchFamily="18" charset="0"/>
                        </a:rPr>
                        <a: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5 annual reports  and 20 quarterly entity oversight  </a:t>
                      </a:r>
                      <a:r>
                        <a:rPr lang="en-ZA" sz="1800" dirty="0" smtClean="0">
                          <a:effectLst/>
                          <a:latin typeface="+mn-lt"/>
                          <a:ea typeface="Calibri" panose="020F0502020204030204" pitchFamily="34" charset="0"/>
                          <a:cs typeface="Times New Roman" panose="02020603050405020304" pitchFamily="18" charset="0"/>
                        </a:rPr>
                        <a:t>reports</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5 annual reports  and 20 quarterly entity oversight  reports </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33</a:t>
            </a:fld>
            <a:endParaRPr lang="en-US" dirty="0"/>
          </a:p>
        </p:txBody>
      </p:sp>
    </p:spTree>
    <p:extLst>
      <p:ext uri="{BB962C8B-B14F-4D97-AF65-F5344CB8AC3E}">
        <p14:creationId xmlns:p14="http://schemas.microsoft.com/office/powerpoint/2010/main" xmlns="" val="968902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 y="84138"/>
            <a:ext cx="8953499" cy="388302"/>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4 [2]</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23470275"/>
              </p:ext>
            </p:extLst>
          </p:nvPr>
        </p:nvGraphicFramePr>
        <p:xfrm>
          <a:off x="95248" y="558264"/>
          <a:ext cx="8953499" cy="5312239"/>
        </p:xfrm>
        <a:graphic>
          <a:graphicData uri="http://schemas.openxmlformats.org/drawingml/2006/table">
            <a:tbl>
              <a:tblPr firstRow="1" bandRow="1">
                <a:tableStyleId>{5C22544A-7EE6-4342-B048-85BDC9FD1C3A}</a:tableStyleId>
              </a:tblPr>
              <a:tblGrid>
                <a:gridCol w="2404181"/>
                <a:gridCol w="1706811"/>
                <a:gridCol w="1909821"/>
                <a:gridCol w="1751321"/>
                <a:gridCol w="1181365"/>
              </a:tblGrid>
              <a:tr h="840850">
                <a:tc>
                  <a:txBody>
                    <a:bodyPr/>
                    <a:lstStyle/>
                    <a:p>
                      <a:r>
                        <a:rPr lang="en-ZA" sz="1800" dirty="0" smtClean="0">
                          <a:latin typeface="+mn-lt"/>
                        </a:rPr>
                        <a:t>Performance Indicator</a:t>
                      </a:r>
                      <a:endParaRPr lang="en-ZA" sz="1800" dirty="0">
                        <a:latin typeface="+mn-lt"/>
                      </a:endParaRPr>
                    </a:p>
                  </a:txBody>
                  <a:tcPr/>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a:t>
                      </a:r>
                      <a:endParaRPr lang="en-ZA" sz="1800" dirty="0">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2016/17</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2017/18</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2018/19</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1800" b="1" dirty="0">
                          <a:effectLst/>
                          <a:latin typeface="+mn-lt"/>
                          <a:ea typeface="Calibri" panose="020F0502020204030204" pitchFamily="34" charset="0"/>
                          <a:cs typeface="Times New Roman" panose="02020603050405020304" pitchFamily="18" charset="0"/>
                        </a:rPr>
                        <a:t>Annual targets 2019/20</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1803830">
                <a:tc>
                  <a:txBody>
                    <a:bodyPr/>
                    <a:lstStyle/>
                    <a:p>
                      <a:pPr algn="just">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alignment reports submitted to the executive </a:t>
                      </a:r>
                      <a:r>
                        <a:rPr lang="en-ZA" sz="1800" dirty="0" smtClean="0">
                          <a:effectLst/>
                          <a:latin typeface="+mn-lt"/>
                          <a:ea typeface="Calibri" panose="020F0502020204030204" pitchFamily="34" charset="0"/>
                          <a:cs typeface="Times New Roman" panose="02020603050405020304" pitchFamily="18" charset="0"/>
                        </a:rPr>
                        <a:t>authority on alignment of entities strategies to departmental priorities </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5 reports (1 per entity) </a:t>
                      </a:r>
                      <a:r>
                        <a:rPr lang="en-ZA" sz="1800" dirty="0" smtClean="0">
                          <a:effectLst/>
                          <a:latin typeface="+mn-lt"/>
                          <a:ea typeface="Calibri" panose="020F0502020204030204" pitchFamily="34" charset="0"/>
                          <a:cs typeface="Times New Roman" panose="02020603050405020304" pitchFamily="18" charset="0"/>
                        </a:rPr>
                        <a:t>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5 reports (1 per entity) </a:t>
                      </a:r>
                      <a:r>
                        <a:rPr lang="en-ZA" sz="1800" dirty="0" smtClean="0">
                          <a:effectLst/>
                          <a:latin typeface="+mn-lt"/>
                          <a:ea typeface="Calibri" panose="020F0502020204030204" pitchFamily="34" charset="0"/>
                          <a:cs typeface="Times New Roman" panose="02020603050405020304" pitchFamily="18" charset="0"/>
                        </a:rPr>
                        <a:t>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5 reports (1 per entity) </a:t>
                      </a:r>
                      <a:r>
                        <a:rPr lang="en-ZA" sz="1800" dirty="0" smtClean="0">
                          <a:effectLst/>
                          <a:latin typeface="+mn-lt"/>
                          <a:ea typeface="Calibri" panose="020F0502020204030204" pitchFamily="34" charset="0"/>
                          <a:cs typeface="Times New Roman" panose="02020603050405020304" pitchFamily="18" charset="0"/>
                        </a:rPr>
                        <a:t>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ZA" sz="1800" dirty="0" smtClean="0">
                          <a:effectLst/>
                          <a:latin typeface="+mn-lt"/>
                          <a:ea typeface="Calibri" panose="020F0502020204030204" pitchFamily="34" charset="0"/>
                          <a:cs typeface="Times New Roman" panose="02020603050405020304" pitchFamily="18" charset="0"/>
                        </a:rPr>
                        <a:t>5 reports (1 per entity) </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r h="2473027">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Number of reports compiled on Entity governance forum coordinated as per governance framework</a:t>
                      </a:r>
                    </a:p>
                  </a:txBody>
                  <a:tcPr marL="68580" marR="68580" marT="0" marB="0"/>
                </a:tc>
                <a:tc>
                  <a:txBody>
                    <a:bodyPr/>
                    <a:lstStyle/>
                    <a:p>
                      <a:pPr algn="l">
                        <a:lnSpc>
                          <a:spcPct val="115000"/>
                        </a:lnSpc>
                        <a:spcAft>
                          <a:spcPts val="1000"/>
                        </a:spcAft>
                      </a:pPr>
                      <a:r>
                        <a:rPr lang="en-ZA" sz="1800" dirty="0">
                          <a:effectLst/>
                          <a:latin typeface="+mn-lt"/>
                          <a:ea typeface="Calibri" panose="020F0502020204030204" pitchFamily="34" charset="0"/>
                          <a:cs typeface="Times New Roman" panose="02020603050405020304" pitchFamily="18" charset="0"/>
                        </a:rPr>
                        <a:t>4 </a:t>
                      </a:r>
                      <a:r>
                        <a:rPr lang="en-ZA" sz="1800" dirty="0" smtClean="0">
                          <a:effectLst/>
                          <a:latin typeface="+mn-lt"/>
                          <a:ea typeface="Calibri" panose="020F0502020204030204" pitchFamily="34" charset="0"/>
                          <a:cs typeface="Times New Roman" panose="02020603050405020304" pitchFamily="18" charset="0"/>
                        </a:rPr>
                        <a:t>reports on entity governance compiled</a:t>
                      </a: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1800" dirty="0" smtClean="0">
                          <a:effectLst/>
                          <a:latin typeface="+mn-lt"/>
                          <a:ea typeface="Calibri" panose="020F0502020204030204" pitchFamily="34" charset="0"/>
                          <a:cs typeface="Times New Roman" panose="02020603050405020304" pitchFamily="18" charset="0"/>
                        </a:rPr>
                        <a:t>4 reports on entity governance compiled</a:t>
                      </a:r>
                    </a:p>
                    <a:p>
                      <a:pPr algn="l">
                        <a:lnSpc>
                          <a:spcPct val="115000"/>
                        </a:lnSpc>
                        <a:spcAft>
                          <a:spcPts val="100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1800" dirty="0" smtClean="0">
                          <a:effectLst/>
                          <a:latin typeface="+mn-lt"/>
                          <a:ea typeface="Calibri" panose="020F0502020204030204" pitchFamily="34" charset="0"/>
                          <a:cs typeface="Times New Roman" panose="02020603050405020304" pitchFamily="18" charset="0"/>
                        </a:rPr>
                        <a:t>4 reports on entity governance compiled</a:t>
                      </a:r>
                    </a:p>
                    <a:p>
                      <a:pPr algn="l">
                        <a:lnSpc>
                          <a:spcPct val="115000"/>
                        </a:lnSpc>
                        <a:spcAft>
                          <a:spcPts val="100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1800" dirty="0" smtClean="0">
                          <a:effectLst/>
                          <a:latin typeface="+mn-lt"/>
                          <a:ea typeface="Calibri" panose="020F0502020204030204" pitchFamily="34" charset="0"/>
                          <a:cs typeface="Times New Roman" panose="02020603050405020304" pitchFamily="18" charset="0"/>
                        </a:rPr>
                        <a:t>4 reports on entity governance compiled</a:t>
                      </a:r>
                    </a:p>
                    <a:p>
                      <a:pPr>
                        <a:lnSpc>
                          <a:spcPct val="115000"/>
                        </a:lnSpc>
                        <a:spcAft>
                          <a:spcPts val="1000"/>
                        </a:spcAft>
                      </a:pPr>
                      <a:endParaRPr lang="en-ZA" sz="18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34</a:t>
            </a:fld>
            <a:endParaRPr lang="en-US" dirty="0"/>
          </a:p>
        </p:txBody>
      </p:sp>
    </p:spTree>
    <p:extLst>
      <p:ext uri="{BB962C8B-B14F-4D97-AF65-F5344CB8AC3E}">
        <p14:creationId xmlns:p14="http://schemas.microsoft.com/office/powerpoint/2010/main" xmlns="" val="347914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4018" y="-34568"/>
            <a:ext cx="8550358" cy="58324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EB6529"/>
                </a:solidFill>
                <a:latin typeface="Arial" pitchFamily="34" charset="0"/>
                <a:cs typeface="Arial" pitchFamily="34" charset="0"/>
              </a:rPr>
              <a:t>Macro Organisational Structure</a:t>
            </a:r>
          </a:p>
        </p:txBody>
      </p:sp>
      <p:sp>
        <p:nvSpPr>
          <p:cNvPr id="10" name="Text Box 2"/>
          <p:cNvSpPr txBox="1">
            <a:spLocks noChangeArrowheads="1"/>
          </p:cNvSpPr>
          <p:nvPr/>
        </p:nvSpPr>
        <p:spPr bwMode="auto">
          <a:xfrm>
            <a:off x="3424491" y="698545"/>
            <a:ext cx="2628900" cy="390525"/>
          </a:xfrm>
          <a:prstGeom prst="rect">
            <a:avLst/>
          </a:prstGeom>
          <a:solidFill>
            <a:schemeClr val="bg1">
              <a:lumMod val="5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ZA" sz="1050" b="1" dirty="0">
                <a:solidFill>
                  <a:schemeClr val="bg1"/>
                </a:solidFill>
                <a:effectLst/>
                <a:latin typeface="Arial"/>
                <a:ea typeface="Calibri"/>
                <a:cs typeface="Times New Roman"/>
              </a:rPr>
              <a:t>Minister of Communications</a:t>
            </a:r>
            <a:endParaRPr lang="en-US" sz="1200" dirty="0">
              <a:solidFill>
                <a:schemeClr val="bg1"/>
              </a:solidFill>
              <a:effectLst/>
              <a:latin typeface="Calibri"/>
              <a:ea typeface="Calibri"/>
              <a:cs typeface="Times New Roman"/>
            </a:endParaRPr>
          </a:p>
        </p:txBody>
      </p:sp>
      <p:sp>
        <p:nvSpPr>
          <p:cNvPr id="11" name="Text Box 3"/>
          <p:cNvSpPr txBox="1">
            <a:spLocks noChangeArrowheads="1"/>
          </p:cNvSpPr>
          <p:nvPr/>
        </p:nvSpPr>
        <p:spPr bwMode="auto">
          <a:xfrm>
            <a:off x="6715061" y="1256710"/>
            <a:ext cx="1446530" cy="345440"/>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Minister: Private Office</a:t>
            </a:r>
            <a:endParaRPr lang="en-US" sz="1200" dirty="0">
              <a:effectLst/>
              <a:latin typeface="Calibri"/>
              <a:ea typeface="Calibri"/>
              <a:cs typeface="Times New Roman"/>
            </a:endParaRPr>
          </a:p>
        </p:txBody>
      </p:sp>
      <p:cxnSp>
        <p:nvCxnSpPr>
          <p:cNvPr id="12" name="AutoShape 4"/>
          <p:cNvCxnSpPr>
            <a:cxnSpLocks noChangeShapeType="1"/>
          </p:cNvCxnSpPr>
          <p:nvPr/>
        </p:nvCxnSpPr>
        <p:spPr bwMode="auto">
          <a:xfrm>
            <a:off x="4864671" y="1098595"/>
            <a:ext cx="0" cy="184277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3" name="AutoShape 5"/>
          <p:cNvCxnSpPr>
            <a:cxnSpLocks noChangeShapeType="1"/>
          </p:cNvCxnSpPr>
          <p:nvPr/>
        </p:nvCxnSpPr>
        <p:spPr bwMode="auto">
          <a:xfrm>
            <a:off x="4864671" y="1428795"/>
            <a:ext cx="1851025"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14" name="Text Box 6"/>
          <p:cNvSpPr txBox="1">
            <a:spLocks noChangeArrowheads="1"/>
          </p:cNvSpPr>
          <p:nvPr/>
        </p:nvSpPr>
        <p:spPr bwMode="auto">
          <a:xfrm>
            <a:off x="3494341" y="2941365"/>
            <a:ext cx="2559050" cy="591185"/>
          </a:xfrm>
          <a:prstGeom prst="rect">
            <a:avLst/>
          </a:prstGeom>
          <a:solidFill>
            <a:schemeClr val="accent3">
              <a:lumMod val="40000"/>
              <a:lumOff val="6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ZA" sz="900" dirty="0">
              <a:effectLst/>
              <a:latin typeface="Arial"/>
              <a:ea typeface="Calibri"/>
              <a:cs typeface="Times New Roman"/>
            </a:endParaRPr>
          </a:p>
        </p:txBody>
      </p:sp>
      <p:sp>
        <p:nvSpPr>
          <p:cNvPr id="15" name="Text Box 10"/>
          <p:cNvSpPr txBox="1">
            <a:spLocks noChangeArrowheads="1"/>
          </p:cNvSpPr>
          <p:nvPr/>
        </p:nvSpPr>
        <p:spPr bwMode="auto">
          <a:xfrm>
            <a:off x="6942391" y="4467270"/>
            <a:ext cx="2169795" cy="2186870"/>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b="1" dirty="0">
                <a:effectLst/>
                <a:latin typeface="Arial"/>
                <a:ea typeface="Calibri"/>
                <a:cs typeface="Times New Roman"/>
              </a:rPr>
              <a:t>Corporate Services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Human Resource Management</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and Development</a:t>
            </a:r>
            <a:endParaRPr lang="en-US" sz="1100" dirty="0">
              <a:effectLst/>
              <a:latin typeface="Calibri"/>
              <a:ea typeface="Calibri"/>
              <a:cs typeface="Times New Roman"/>
            </a:endParaRPr>
          </a:p>
          <a:p>
            <a:pPr marL="0" marR="0">
              <a:lnSpc>
                <a:spcPct val="115000"/>
              </a:lnSpc>
              <a:spcBef>
                <a:spcPts val="600"/>
              </a:spcBef>
              <a:spcAft>
                <a:spcPts val="0"/>
              </a:spcAft>
            </a:pPr>
            <a:r>
              <a:rPr lang="en-ZA" sz="800" dirty="0">
                <a:effectLst/>
                <a:latin typeface="Arial"/>
                <a:ea typeface="Calibri"/>
                <a:cs typeface="Times New Roman"/>
              </a:rPr>
              <a:t>CD Financial Management</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D: Information and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Technology Management</a:t>
            </a:r>
            <a:endParaRPr lang="en-US" sz="1100" dirty="0">
              <a:effectLst/>
              <a:latin typeface="Calibri"/>
              <a:ea typeface="Calibri"/>
              <a:cs typeface="Times New Roman"/>
            </a:endParaRPr>
          </a:p>
          <a:p>
            <a:pPr marL="0" marR="0">
              <a:lnSpc>
                <a:spcPct val="115000"/>
              </a:lnSpc>
              <a:spcBef>
                <a:spcPts val="600"/>
              </a:spcBef>
              <a:spcAft>
                <a:spcPts val="0"/>
              </a:spcAft>
            </a:pPr>
            <a:r>
              <a:rPr lang="en-ZA" sz="800" dirty="0">
                <a:effectLst/>
                <a:latin typeface="Arial"/>
                <a:ea typeface="Calibri"/>
                <a:cs typeface="Times New Roman"/>
              </a:rPr>
              <a:t>D Legal Services</a:t>
            </a:r>
            <a:endParaRPr lang="en-US" sz="1100" dirty="0">
              <a:effectLst/>
              <a:latin typeface="Calibri"/>
              <a:ea typeface="Calibri"/>
              <a:cs typeface="Times New Roman"/>
            </a:endParaRPr>
          </a:p>
          <a:p>
            <a:pPr marL="0" marR="0">
              <a:lnSpc>
                <a:spcPct val="115000"/>
              </a:lnSpc>
              <a:spcBef>
                <a:spcPts val="600"/>
              </a:spcBef>
              <a:spcAft>
                <a:spcPts val="0"/>
              </a:spcAft>
            </a:pPr>
            <a:r>
              <a:rPr lang="en-ZA" sz="800" dirty="0">
                <a:effectLst/>
                <a:latin typeface="Arial"/>
                <a:ea typeface="Calibri"/>
                <a:cs typeface="Times New Roman"/>
              </a:rPr>
              <a:t>D: Communications</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D: Facilities and Security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Management Services</a:t>
            </a:r>
            <a:endParaRPr lang="en-US" sz="1100" dirty="0">
              <a:effectLst/>
              <a:latin typeface="Calibri"/>
              <a:ea typeface="Calibri"/>
              <a:cs typeface="Times New Roman"/>
            </a:endParaRPr>
          </a:p>
        </p:txBody>
      </p:sp>
      <p:cxnSp>
        <p:nvCxnSpPr>
          <p:cNvPr id="16" name="AutoShape 11"/>
          <p:cNvCxnSpPr>
            <a:cxnSpLocks noChangeShapeType="1"/>
          </p:cNvCxnSpPr>
          <p:nvPr/>
        </p:nvCxnSpPr>
        <p:spPr bwMode="auto">
          <a:xfrm>
            <a:off x="971486" y="1866310"/>
            <a:ext cx="7055485"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7" name="AutoShape 12"/>
          <p:cNvCxnSpPr>
            <a:cxnSpLocks noChangeShapeType="1"/>
          </p:cNvCxnSpPr>
          <p:nvPr/>
        </p:nvCxnSpPr>
        <p:spPr bwMode="auto">
          <a:xfrm>
            <a:off x="971486" y="1866310"/>
            <a:ext cx="0"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8" name="AutoShape 13"/>
          <p:cNvCxnSpPr>
            <a:cxnSpLocks noChangeShapeType="1"/>
          </p:cNvCxnSpPr>
          <p:nvPr/>
        </p:nvCxnSpPr>
        <p:spPr bwMode="auto">
          <a:xfrm>
            <a:off x="2600261" y="1866310"/>
            <a:ext cx="0"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9" name="AutoShape 14"/>
          <p:cNvCxnSpPr>
            <a:cxnSpLocks noChangeShapeType="1"/>
          </p:cNvCxnSpPr>
          <p:nvPr/>
        </p:nvCxnSpPr>
        <p:spPr bwMode="auto">
          <a:xfrm>
            <a:off x="4046156" y="1866310"/>
            <a:ext cx="635"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0" name="AutoShape 15"/>
          <p:cNvCxnSpPr>
            <a:cxnSpLocks noChangeShapeType="1"/>
          </p:cNvCxnSpPr>
          <p:nvPr/>
        </p:nvCxnSpPr>
        <p:spPr bwMode="auto">
          <a:xfrm>
            <a:off x="5636196" y="1866310"/>
            <a:ext cx="635"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1" name="AutoShape 16"/>
          <p:cNvCxnSpPr>
            <a:cxnSpLocks noChangeShapeType="1"/>
          </p:cNvCxnSpPr>
          <p:nvPr/>
        </p:nvCxnSpPr>
        <p:spPr bwMode="auto">
          <a:xfrm>
            <a:off x="8026971" y="1866310"/>
            <a:ext cx="635"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2" name="AutoShape 17"/>
          <p:cNvCxnSpPr>
            <a:cxnSpLocks noChangeShapeType="1"/>
          </p:cNvCxnSpPr>
          <p:nvPr/>
        </p:nvCxnSpPr>
        <p:spPr bwMode="auto">
          <a:xfrm>
            <a:off x="4864036" y="3532550"/>
            <a:ext cx="0" cy="79121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3" name="AutoShape 18"/>
          <p:cNvCxnSpPr>
            <a:cxnSpLocks noChangeShapeType="1"/>
          </p:cNvCxnSpPr>
          <p:nvPr/>
        </p:nvCxnSpPr>
        <p:spPr bwMode="auto">
          <a:xfrm>
            <a:off x="890841" y="4323760"/>
            <a:ext cx="7117080"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4" name="AutoShape 19"/>
          <p:cNvCxnSpPr>
            <a:cxnSpLocks noChangeShapeType="1"/>
          </p:cNvCxnSpPr>
          <p:nvPr/>
        </p:nvCxnSpPr>
        <p:spPr bwMode="auto">
          <a:xfrm>
            <a:off x="8008556" y="4331380"/>
            <a:ext cx="0" cy="15240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5" name="AutoShape 20"/>
          <p:cNvCxnSpPr>
            <a:cxnSpLocks noChangeShapeType="1"/>
          </p:cNvCxnSpPr>
          <p:nvPr/>
        </p:nvCxnSpPr>
        <p:spPr bwMode="auto">
          <a:xfrm>
            <a:off x="4864036" y="3866560"/>
            <a:ext cx="1851025"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6" name="AutoShape 21"/>
          <p:cNvCxnSpPr>
            <a:cxnSpLocks noChangeShapeType="1"/>
          </p:cNvCxnSpPr>
          <p:nvPr/>
        </p:nvCxnSpPr>
        <p:spPr bwMode="auto">
          <a:xfrm>
            <a:off x="2308161" y="3866560"/>
            <a:ext cx="2556510"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27" name="Text Box 22"/>
          <p:cNvSpPr txBox="1">
            <a:spLocks noChangeArrowheads="1"/>
          </p:cNvSpPr>
          <p:nvPr/>
        </p:nvSpPr>
        <p:spPr bwMode="auto">
          <a:xfrm>
            <a:off x="471884" y="1313860"/>
            <a:ext cx="2047097" cy="345440"/>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Deputy Minister: Private Office</a:t>
            </a:r>
            <a:endParaRPr lang="en-US" sz="1200" dirty="0">
              <a:effectLst/>
              <a:latin typeface="Calibri"/>
              <a:ea typeface="Calibri"/>
              <a:cs typeface="Times New Roman"/>
            </a:endParaRPr>
          </a:p>
        </p:txBody>
      </p:sp>
      <p:sp>
        <p:nvSpPr>
          <p:cNvPr id="28" name="Text Box 23"/>
          <p:cNvSpPr txBox="1">
            <a:spLocks noChangeArrowheads="1"/>
          </p:cNvSpPr>
          <p:nvPr/>
        </p:nvSpPr>
        <p:spPr bwMode="auto">
          <a:xfrm>
            <a:off x="359981" y="2026965"/>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ICASA</a:t>
            </a:r>
            <a:endParaRPr lang="en-US" sz="1200" dirty="0">
              <a:effectLst/>
              <a:latin typeface="Calibri"/>
              <a:ea typeface="Calibri"/>
              <a:cs typeface="Times New Roman"/>
            </a:endParaRPr>
          </a:p>
        </p:txBody>
      </p:sp>
      <p:sp>
        <p:nvSpPr>
          <p:cNvPr id="29" name="Text Box 24"/>
          <p:cNvSpPr txBox="1">
            <a:spLocks noChangeArrowheads="1"/>
          </p:cNvSpPr>
          <p:nvPr/>
        </p:nvSpPr>
        <p:spPr bwMode="auto">
          <a:xfrm>
            <a:off x="1894776" y="202379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SABC</a:t>
            </a:r>
            <a:endParaRPr lang="en-US" sz="1200" dirty="0">
              <a:effectLst/>
              <a:latin typeface="Calibri"/>
              <a:ea typeface="Calibri"/>
              <a:cs typeface="Times New Roman"/>
            </a:endParaRPr>
          </a:p>
        </p:txBody>
      </p:sp>
      <p:sp>
        <p:nvSpPr>
          <p:cNvPr id="30" name="Text Box 25"/>
          <p:cNvSpPr txBox="1">
            <a:spLocks noChangeArrowheads="1"/>
          </p:cNvSpPr>
          <p:nvPr/>
        </p:nvSpPr>
        <p:spPr bwMode="auto">
          <a:xfrm>
            <a:off x="3382581" y="202379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Brand SA</a:t>
            </a:r>
            <a:endParaRPr lang="en-US" sz="1200" dirty="0">
              <a:effectLst/>
              <a:latin typeface="Calibri"/>
              <a:ea typeface="Calibri"/>
              <a:cs typeface="Times New Roman"/>
            </a:endParaRPr>
          </a:p>
        </p:txBody>
      </p:sp>
      <p:sp>
        <p:nvSpPr>
          <p:cNvPr id="31" name="Text Box 26"/>
          <p:cNvSpPr txBox="1">
            <a:spLocks noChangeArrowheads="1"/>
          </p:cNvSpPr>
          <p:nvPr/>
        </p:nvSpPr>
        <p:spPr bwMode="auto">
          <a:xfrm>
            <a:off x="4970716" y="202379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MDDA</a:t>
            </a:r>
            <a:endParaRPr lang="en-US" sz="1200" dirty="0">
              <a:effectLst/>
              <a:latin typeface="Calibri"/>
              <a:ea typeface="Calibri"/>
              <a:cs typeface="Times New Roman"/>
            </a:endParaRPr>
          </a:p>
        </p:txBody>
      </p:sp>
      <p:sp>
        <p:nvSpPr>
          <p:cNvPr id="32" name="Text Box 27"/>
          <p:cNvSpPr txBox="1">
            <a:spLocks noChangeArrowheads="1"/>
          </p:cNvSpPr>
          <p:nvPr/>
        </p:nvSpPr>
        <p:spPr bwMode="auto">
          <a:xfrm>
            <a:off x="6334061" y="202633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FPB</a:t>
            </a:r>
            <a:endParaRPr lang="en-US" sz="1200" dirty="0">
              <a:effectLst/>
              <a:latin typeface="Calibri"/>
              <a:ea typeface="Calibri"/>
              <a:cs typeface="Times New Roman"/>
            </a:endParaRPr>
          </a:p>
        </p:txBody>
      </p:sp>
      <p:sp>
        <p:nvSpPr>
          <p:cNvPr id="33" name="Text Box 28"/>
          <p:cNvSpPr txBox="1">
            <a:spLocks noChangeArrowheads="1"/>
          </p:cNvSpPr>
          <p:nvPr/>
        </p:nvSpPr>
        <p:spPr bwMode="auto">
          <a:xfrm>
            <a:off x="3494341" y="2941365"/>
            <a:ext cx="2559050" cy="591185"/>
          </a:xfrm>
          <a:prstGeom prst="rect">
            <a:avLst/>
          </a:prstGeom>
          <a:solidFill>
            <a:schemeClr val="accent3">
              <a:lumMod val="40000"/>
              <a:lumOff val="6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Department of Communications</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600" dirty="0">
                <a:effectLst/>
                <a:latin typeface="Arial"/>
                <a:ea typeface="Calibri"/>
                <a:cs typeface="Times New Roman"/>
              </a:rPr>
              <a:t> </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900" dirty="0" smtClean="0">
                <a:effectLst/>
                <a:latin typeface="Arial"/>
                <a:ea typeface="Calibri"/>
                <a:cs typeface="Times New Roman"/>
              </a:rPr>
              <a:t> </a:t>
            </a:r>
            <a:r>
              <a:rPr lang="en-ZA" sz="900" dirty="0">
                <a:effectLst/>
                <a:latin typeface="Arial"/>
                <a:ea typeface="Calibri"/>
                <a:cs typeface="Times New Roman"/>
              </a:rPr>
              <a:t>Director-General </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900" dirty="0">
                <a:effectLst/>
                <a:latin typeface="Arial"/>
                <a:ea typeface="Calibri"/>
                <a:cs typeface="Times New Roman"/>
              </a:rPr>
              <a:t> </a:t>
            </a:r>
            <a:endParaRPr lang="en-US" sz="1200" dirty="0">
              <a:effectLst/>
              <a:latin typeface="Calibri"/>
              <a:ea typeface="Calibri"/>
              <a:cs typeface="Times New Roman"/>
            </a:endParaRPr>
          </a:p>
        </p:txBody>
      </p:sp>
      <p:sp>
        <p:nvSpPr>
          <p:cNvPr id="34" name="Text Box 29"/>
          <p:cNvSpPr txBox="1">
            <a:spLocks noChangeArrowheads="1"/>
          </p:cNvSpPr>
          <p:nvPr/>
        </p:nvSpPr>
        <p:spPr bwMode="auto">
          <a:xfrm>
            <a:off x="683196" y="3681775"/>
            <a:ext cx="1607185" cy="276225"/>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Office of the DG</a:t>
            </a:r>
            <a:endParaRPr lang="en-US" sz="1100" dirty="0">
              <a:effectLst/>
              <a:latin typeface="Calibri"/>
              <a:ea typeface="Calibri"/>
              <a:cs typeface="Times New Roman"/>
            </a:endParaRPr>
          </a:p>
        </p:txBody>
      </p:sp>
      <p:sp>
        <p:nvSpPr>
          <p:cNvPr id="35" name="Text Box 30"/>
          <p:cNvSpPr txBox="1">
            <a:spLocks noChangeArrowheads="1"/>
          </p:cNvSpPr>
          <p:nvPr/>
        </p:nvSpPr>
        <p:spPr bwMode="auto">
          <a:xfrm>
            <a:off x="6712521" y="3691300"/>
            <a:ext cx="1647825" cy="281940"/>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 Internal Audit</a:t>
            </a:r>
            <a:endParaRPr lang="en-US" sz="1100" dirty="0">
              <a:effectLst/>
              <a:latin typeface="Calibri"/>
              <a:ea typeface="Calibri"/>
              <a:cs typeface="Times New Roman"/>
            </a:endParaRPr>
          </a:p>
        </p:txBody>
      </p:sp>
      <p:sp>
        <p:nvSpPr>
          <p:cNvPr id="36" name="Text Box 31"/>
          <p:cNvSpPr txBox="1">
            <a:spLocks noChangeArrowheads="1"/>
          </p:cNvSpPr>
          <p:nvPr/>
        </p:nvSpPr>
        <p:spPr bwMode="auto">
          <a:xfrm>
            <a:off x="359982" y="698545"/>
            <a:ext cx="2312670" cy="345440"/>
          </a:xfrm>
          <a:prstGeom prst="rect">
            <a:avLst/>
          </a:prstGeom>
          <a:solidFill>
            <a:schemeClr val="bg1">
              <a:lumMod val="5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solidFill>
                  <a:schemeClr val="bg1"/>
                </a:solidFill>
                <a:effectLst/>
                <a:latin typeface="Arial"/>
                <a:ea typeface="Calibri"/>
                <a:cs typeface="Times New Roman"/>
              </a:rPr>
              <a:t>Deputy Minister of Communications</a:t>
            </a:r>
            <a:endParaRPr lang="en-US" sz="1200" dirty="0">
              <a:solidFill>
                <a:schemeClr val="bg1"/>
              </a:solidFill>
              <a:effectLst/>
              <a:latin typeface="Calibri"/>
              <a:ea typeface="Calibri"/>
              <a:cs typeface="Times New Roman"/>
            </a:endParaRPr>
          </a:p>
        </p:txBody>
      </p:sp>
      <p:cxnSp>
        <p:nvCxnSpPr>
          <p:cNvPr id="37" name="AutoShape 32"/>
          <p:cNvCxnSpPr>
            <a:cxnSpLocks noChangeShapeType="1"/>
          </p:cNvCxnSpPr>
          <p:nvPr/>
        </p:nvCxnSpPr>
        <p:spPr bwMode="auto">
          <a:xfrm>
            <a:off x="2672651" y="875710"/>
            <a:ext cx="751840"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38" name="AutoShape 33"/>
          <p:cNvCxnSpPr>
            <a:cxnSpLocks noChangeShapeType="1"/>
          </p:cNvCxnSpPr>
          <p:nvPr/>
        </p:nvCxnSpPr>
        <p:spPr bwMode="auto">
          <a:xfrm flipV="1">
            <a:off x="1530921" y="1043985"/>
            <a:ext cx="0" cy="26987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39" name="Text Box 38"/>
          <p:cNvSpPr txBox="1">
            <a:spLocks noChangeArrowheads="1"/>
          </p:cNvSpPr>
          <p:nvPr/>
        </p:nvSpPr>
        <p:spPr bwMode="auto">
          <a:xfrm>
            <a:off x="7705026" y="2023155"/>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GCIS</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900" b="1" dirty="0">
                <a:effectLst/>
                <a:latin typeface="Arial"/>
                <a:ea typeface="Calibri"/>
                <a:cs typeface="Times New Roman"/>
              </a:rPr>
              <a:t>Department</a:t>
            </a:r>
            <a:endParaRPr lang="en-US" sz="1200" dirty="0">
              <a:effectLst/>
              <a:latin typeface="Calibri"/>
              <a:ea typeface="Calibri"/>
              <a:cs typeface="Times New Roman"/>
            </a:endParaRPr>
          </a:p>
        </p:txBody>
      </p:sp>
      <p:cxnSp>
        <p:nvCxnSpPr>
          <p:cNvPr id="40" name="AutoShape 39"/>
          <p:cNvCxnSpPr>
            <a:cxnSpLocks noChangeShapeType="1"/>
          </p:cNvCxnSpPr>
          <p:nvPr/>
        </p:nvCxnSpPr>
        <p:spPr bwMode="auto">
          <a:xfrm>
            <a:off x="3124771" y="4100875"/>
            <a:ext cx="0" cy="38417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41" name="Text Box 9"/>
          <p:cNvSpPr txBox="1">
            <a:spLocks noChangeArrowheads="1"/>
          </p:cNvSpPr>
          <p:nvPr/>
        </p:nvSpPr>
        <p:spPr bwMode="auto">
          <a:xfrm>
            <a:off x="38671" y="4497115"/>
            <a:ext cx="1852930" cy="2176730"/>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dirty="0">
                <a:effectLst/>
                <a:latin typeface="Arial"/>
                <a:ea typeface="Calibri"/>
                <a:cs typeface="Times New Roman"/>
              </a:rPr>
              <a:t>Communications Policy, Research and Development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Broadcasting Policy</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Media Policy (Digital and New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Media)</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Technology and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Engineering Services</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000000"/>
                </a:solidFill>
                <a:effectLst/>
                <a:latin typeface="Arial"/>
                <a:ea typeface="Calibri"/>
                <a:cs typeface="Times New Roman"/>
              </a:rPr>
              <a:t>CD: Branding Policy</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p:txBody>
      </p:sp>
      <p:sp>
        <p:nvSpPr>
          <p:cNvPr id="42" name="Text Box 9"/>
          <p:cNvSpPr txBox="1">
            <a:spLocks noChangeArrowheads="1"/>
          </p:cNvSpPr>
          <p:nvPr/>
        </p:nvSpPr>
        <p:spPr bwMode="auto">
          <a:xfrm>
            <a:off x="2262441" y="4472350"/>
            <a:ext cx="1865630" cy="2197010"/>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dirty="0">
                <a:effectLst/>
                <a:latin typeface="Arial"/>
                <a:ea typeface="Calibri"/>
                <a:cs typeface="Times New Roman"/>
              </a:rPr>
              <a:t>Industry and Capacity Development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Enterprise Development</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Broadcasting Digital</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Migration</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Industry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Research and Analysis</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Inter-governmental Relations and Stakeholder Management</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p:txBody>
      </p:sp>
      <p:sp>
        <p:nvSpPr>
          <p:cNvPr id="43" name="Text Box 9"/>
          <p:cNvSpPr txBox="1">
            <a:spLocks noChangeArrowheads="1"/>
          </p:cNvSpPr>
          <p:nvPr/>
        </p:nvSpPr>
        <p:spPr bwMode="auto">
          <a:xfrm>
            <a:off x="4540821" y="4492035"/>
            <a:ext cx="2027555" cy="2176730"/>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dirty="0">
                <a:effectLst/>
                <a:latin typeface="Arial"/>
                <a:ea typeface="Calibri"/>
                <a:cs typeface="Times New Roman"/>
              </a:rPr>
              <a:t>Entity Oversight</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Broadcasting and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Community Media</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SOE Communication and</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Branding</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Regulatory Institutions</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Strategy and Policy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Alignment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p:txBody>
      </p:sp>
      <p:cxnSp>
        <p:nvCxnSpPr>
          <p:cNvPr id="44" name="AutoShape 19"/>
          <p:cNvCxnSpPr>
            <a:cxnSpLocks noChangeShapeType="1"/>
          </p:cNvCxnSpPr>
          <p:nvPr/>
        </p:nvCxnSpPr>
        <p:spPr bwMode="auto">
          <a:xfrm>
            <a:off x="5632386" y="4325030"/>
            <a:ext cx="0" cy="15240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45" name="AutoShape 19"/>
          <p:cNvCxnSpPr>
            <a:cxnSpLocks noChangeShapeType="1"/>
          </p:cNvCxnSpPr>
          <p:nvPr/>
        </p:nvCxnSpPr>
        <p:spPr bwMode="auto">
          <a:xfrm>
            <a:off x="876236" y="4323760"/>
            <a:ext cx="0" cy="15240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46" name="Pentagon 45"/>
          <p:cNvSpPr>
            <a:spLocks noChangeArrowheads="1"/>
          </p:cNvSpPr>
          <p:nvPr/>
        </p:nvSpPr>
        <p:spPr bwMode="auto">
          <a:xfrm>
            <a:off x="35496" y="4005065"/>
            <a:ext cx="1702435" cy="283136"/>
          </a:xfrm>
          <a:prstGeom prst="homePlate">
            <a:avLst>
              <a:gd name="adj" fmla="val 50034"/>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47" name="Chevron 46"/>
          <p:cNvSpPr>
            <a:spLocks noChangeArrowheads="1"/>
          </p:cNvSpPr>
          <p:nvPr/>
        </p:nvSpPr>
        <p:spPr bwMode="auto">
          <a:xfrm>
            <a:off x="2365311" y="4023279"/>
            <a:ext cx="1664970" cy="245236"/>
          </a:xfrm>
          <a:prstGeom prst="chevron">
            <a:avLst>
              <a:gd name="adj" fmla="val 50087"/>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48" name="Chevron 47"/>
          <p:cNvSpPr>
            <a:spLocks noChangeArrowheads="1"/>
          </p:cNvSpPr>
          <p:nvPr/>
        </p:nvSpPr>
        <p:spPr bwMode="auto">
          <a:xfrm>
            <a:off x="4782756" y="4037804"/>
            <a:ext cx="1708785" cy="237061"/>
          </a:xfrm>
          <a:prstGeom prst="chevron">
            <a:avLst>
              <a:gd name="adj" fmla="val 50087"/>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49" name="TextBox 14"/>
          <p:cNvSpPr txBox="1"/>
          <p:nvPr/>
        </p:nvSpPr>
        <p:spPr>
          <a:xfrm>
            <a:off x="206311" y="4005064"/>
            <a:ext cx="1340485" cy="300990"/>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kern="1200" dirty="0">
                <a:solidFill>
                  <a:srgbClr val="000000"/>
                </a:solidFill>
                <a:effectLst/>
                <a:latin typeface="Arial"/>
                <a:ea typeface="Calibri"/>
              </a:rPr>
              <a:t>Policy </a:t>
            </a:r>
            <a:endParaRPr lang="en-US" sz="1200" dirty="0">
              <a:effectLst/>
              <a:latin typeface="Times New Roman"/>
              <a:ea typeface="Calibri"/>
            </a:endParaRPr>
          </a:p>
        </p:txBody>
      </p:sp>
      <p:sp>
        <p:nvSpPr>
          <p:cNvPr id="50" name="TextBox 14"/>
          <p:cNvSpPr txBox="1"/>
          <p:nvPr/>
        </p:nvSpPr>
        <p:spPr>
          <a:xfrm>
            <a:off x="2600261" y="4005064"/>
            <a:ext cx="1140460" cy="300990"/>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dirty="0">
                <a:effectLst/>
                <a:latin typeface="Arial"/>
                <a:ea typeface="Calibri"/>
              </a:rPr>
              <a:t>Strategy</a:t>
            </a:r>
            <a:endParaRPr lang="en-US" sz="1200" dirty="0">
              <a:effectLst/>
              <a:latin typeface="Times New Roman"/>
              <a:ea typeface="Calibri"/>
            </a:endParaRPr>
          </a:p>
        </p:txBody>
      </p:sp>
      <p:sp>
        <p:nvSpPr>
          <p:cNvPr id="51" name="TextBox 14"/>
          <p:cNvSpPr txBox="1"/>
          <p:nvPr/>
        </p:nvSpPr>
        <p:spPr>
          <a:xfrm>
            <a:off x="4959707" y="4005064"/>
            <a:ext cx="1340485" cy="300990"/>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dirty="0">
                <a:effectLst/>
                <a:latin typeface="Arial"/>
                <a:ea typeface="Calibri"/>
              </a:rPr>
              <a:t>Implementation</a:t>
            </a:r>
            <a:endParaRPr lang="en-US" sz="1200" dirty="0">
              <a:effectLst/>
              <a:latin typeface="Times New Roman"/>
              <a:ea typeface="Calibri"/>
            </a:endParaRPr>
          </a:p>
        </p:txBody>
      </p:sp>
      <p:sp>
        <p:nvSpPr>
          <p:cNvPr id="53" name="Chevron 52"/>
          <p:cNvSpPr>
            <a:spLocks noChangeArrowheads="1"/>
          </p:cNvSpPr>
          <p:nvPr/>
        </p:nvSpPr>
        <p:spPr bwMode="auto">
          <a:xfrm>
            <a:off x="7149401" y="4037803"/>
            <a:ext cx="1704975" cy="244047"/>
          </a:xfrm>
          <a:prstGeom prst="chevron">
            <a:avLst>
              <a:gd name="adj" fmla="val 50087"/>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54" name="TextBox 14"/>
          <p:cNvSpPr txBox="1"/>
          <p:nvPr/>
        </p:nvSpPr>
        <p:spPr>
          <a:xfrm>
            <a:off x="7009323" y="4005064"/>
            <a:ext cx="1955165" cy="300990"/>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dirty="0">
                <a:effectLst/>
                <a:latin typeface="Arial"/>
                <a:ea typeface="Calibri"/>
              </a:rPr>
              <a:t>Support Services</a:t>
            </a:r>
            <a:endParaRPr lang="en-US" sz="1200" dirty="0">
              <a:effectLst/>
              <a:latin typeface="Times New Roman"/>
              <a:ea typeface="Calibri"/>
            </a:endParaRPr>
          </a:p>
        </p:txBody>
      </p:sp>
      <p:cxnSp>
        <p:nvCxnSpPr>
          <p:cNvPr id="55" name="Straight Connector 54"/>
          <p:cNvCxnSpPr/>
          <p:nvPr/>
        </p:nvCxnSpPr>
        <p:spPr>
          <a:xfrm>
            <a:off x="7049706" y="1868850"/>
            <a:ext cx="0" cy="1568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843D58F-2DAB-1446-A47E-C34A82BC1FA1}" type="slidenum">
              <a:rPr lang="en-US" smtClean="0"/>
              <a:pPr/>
              <a:t>35</a:t>
            </a:fld>
            <a:endParaRPr lang="en-US" dirty="0"/>
          </a:p>
        </p:txBody>
      </p:sp>
    </p:spTree>
    <p:extLst>
      <p:ext uri="{BB962C8B-B14F-4D97-AF65-F5344CB8AC3E}">
        <p14:creationId xmlns:p14="http://schemas.microsoft.com/office/powerpoint/2010/main" xmlns="" val="1604044026"/>
      </p:ext>
    </p:extLst>
  </p:cSld>
  <p:clrMapOvr>
    <a:masterClrMapping/>
  </p:clrMapOvr>
  <mc:AlternateContent xmlns:mc="http://schemas.openxmlformats.org/markup-compatibility/2006">
    <mc:Choice xmlns:p14="http://schemas.microsoft.com/office/powerpoint/2010/main" xmlns="" Requires="p14">
      <p:transition p14:dur="250">
        <p14:honeycomb/>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16297" y="567764"/>
            <a:ext cx="7848962" cy="616297"/>
          </a:xfrm>
          <a:extLst/>
        </p:spPr>
        <p:style>
          <a:lnRef idx="0">
            <a:scrgbClr r="0" g="0" b="0"/>
          </a:lnRef>
          <a:fillRef idx="1003">
            <a:schemeClr val="lt1"/>
          </a:fillRef>
          <a:effectRef idx="0">
            <a:scrgbClr r="0" g="0" b="0"/>
          </a:effectRef>
          <a:fontRef idx="major"/>
        </p:style>
        <p:txBody>
          <a:bodyPr vert="horz" wrap="square" numCol="1" compatLnSpc="1">
            <a:prstTxWarp prst="textNoShape">
              <a:avLst/>
            </a:prstTxWarp>
            <a:normAutofit fontScale="90000"/>
          </a:bodyPr>
          <a:lstStyle/>
          <a:p>
            <a:pPr algn="l"/>
            <a:r>
              <a:rPr lang="en-US" altLang="en-US" b="1" dirty="0" smtClean="0">
                <a:solidFill>
                  <a:schemeClr val="accent6">
                    <a:lumMod val="75000"/>
                  </a:schemeClr>
                </a:solidFill>
              </a:rPr>
              <a:t>Staff Establishment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02899002"/>
              </p:ext>
            </p:extLst>
          </p:nvPr>
        </p:nvGraphicFramePr>
        <p:xfrm>
          <a:off x="616297" y="1302265"/>
          <a:ext cx="7848960" cy="4069328"/>
        </p:xfrm>
        <a:graphic>
          <a:graphicData uri="http://schemas.openxmlformats.org/drawingml/2006/table">
            <a:tbl>
              <a:tblPr firstRow="1" bandRow="1">
                <a:tableStyleId>{5C22544A-7EE6-4342-B048-85BDC9FD1C3A}</a:tableStyleId>
              </a:tblPr>
              <a:tblGrid>
                <a:gridCol w="1962240"/>
                <a:gridCol w="1962240"/>
                <a:gridCol w="1962240"/>
                <a:gridCol w="1962240"/>
              </a:tblGrid>
              <a:tr h="351889">
                <a:tc gridSpan="4">
                  <a:txBody>
                    <a:bodyPr/>
                    <a:lstStyle/>
                    <a:p>
                      <a:r>
                        <a:rPr lang="en-US" sz="1800" b="1" kern="1200" baseline="0" dirty="0" smtClean="0">
                          <a:solidFill>
                            <a:schemeClr val="lt1"/>
                          </a:solidFill>
                          <a:latin typeface="+mn-lt"/>
                          <a:ea typeface="+mn-ea"/>
                          <a:cs typeface="+mn-cs"/>
                        </a:rPr>
                        <a:t>Personnel post status</a:t>
                      </a:r>
                      <a:endParaRPr lang="en-US" sz="1800" dirty="0"/>
                    </a:p>
                  </a:txBody>
                  <a:tcPr marL="78191" marR="78191" marT="39099" marB="39099"/>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81976">
                <a:tc>
                  <a:txBody>
                    <a:bodyPr/>
                    <a:lstStyle/>
                    <a:p>
                      <a:pPr algn="l"/>
                      <a:r>
                        <a:rPr lang="en-US" sz="1500" b="1" baseline="0" dirty="0" smtClean="0">
                          <a:latin typeface="Arial"/>
                        </a:rPr>
                        <a:t>Levels</a:t>
                      </a:r>
                      <a:endParaRPr lang="en-US" sz="1500" dirty="0"/>
                    </a:p>
                  </a:txBody>
                  <a:tcPr marL="78191" marR="78191" marT="39099" marB="39099"/>
                </a:tc>
                <a:tc>
                  <a:txBody>
                    <a:bodyPr/>
                    <a:lstStyle/>
                    <a:p>
                      <a:pPr algn="l"/>
                      <a:r>
                        <a:rPr lang="en-US" sz="1500" b="1" baseline="0" dirty="0" smtClean="0">
                          <a:latin typeface="Arial"/>
                        </a:rPr>
                        <a:t>Number of posts</a:t>
                      </a:r>
                    </a:p>
                    <a:p>
                      <a:pPr algn="l"/>
                      <a:r>
                        <a:rPr lang="en-US" sz="1500" b="1" baseline="0" dirty="0" smtClean="0">
                          <a:latin typeface="Arial"/>
                        </a:rPr>
                        <a:t>on approved</a:t>
                      </a:r>
                    </a:p>
                    <a:p>
                      <a:pPr algn="l"/>
                      <a:r>
                        <a:rPr lang="en-US" sz="1500" b="1" baseline="0" dirty="0" smtClean="0">
                          <a:latin typeface="Arial"/>
                        </a:rPr>
                        <a:t>Establishment</a:t>
                      </a:r>
                    </a:p>
                  </a:txBody>
                  <a:tcPr marL="78191" marR="78191" marT="39099" marB="39099"/>
                </a:tc>
                <a:tc>
                  <a:txBody>
                    <a:bodyPr/>
                    <a:lstStyle/>
                    <a:p>
                      <a:pPr algn="l"/>
                      <a:r>
                        <a:rPr lang="en-US" sz="1500" b="1" baseline="0" dirty="0" smtClean="0">
                          <a:latin typeface="Arial"/>
                        </a:rPr>
                        <a:t>Number of funded</a:t>
                      </a:r>
                    </a:p>
                    <a:p>
                      <a:pPr algn="l"/>
                      <a:r>
                        <a:rPr lang="en-US" sz="1500" b="1" baseline="0" dirty="0" smtClean="0">
                          <a:latin typeface="Arial"/>
                        </a:rPr>
                        <a:t>posts</a:t>
                      </a:r>
                    </a:p>
                    <a:p>
                      <a:pPr algn="l"/>
                      <a:endParaRPr lang="en-US" sz="1500" b="1" baseline="0" dirty="0" smtClean="0">
                        <a:latin typeface="Arial"/>
                      </a:endParaRPr>
                    </a:p>
                  </a:txBody>
                  <a:tcPr marL="78191" marR="78191" marT="39099" marB="39099"/>
                </a:tc>
                <a:tc>
                  <a:txBody>
                    <a:bodyPr/>
                    <a:lstStyle/>
                    <a:p>
                      <a:pPr algn="l"/>
                      <a:r>
                        <a:rPr lang="en-US" sz="1500" b="1" baseline="0" dirty="0" smtClean="0">
                          <a:latin typeface="Arial"/>
                        </a:rPr>
                        <a:t>Number of posts</a:t>
                      </a:r>
                    </a:p>
                    <a:p>
                      <a:pPr algn="l"/>
                      <a:r>
                        <a:rPr lang="en-US" sz="1500" b="1" baseline="0" dirty="0" smtClean="0">
                          <a:latin typeface="Arial"/>
                        </a:rPr>
                        <a:t>Additional to the</a:t>
                      </a:r>
                    </a:p>
                    <a:p>
                      <a:pPr algn="l"/>
                      <a:r>
                        <a:rPr lang="en-US" sz="1500" b="1" baseline="0" dirty="0" smtClean="0">
                          <a:latin typeface="Arial"/>
                        </a:rPr>
                        <a:t>establishment</a:t>
                      </a:r>
                      <a:endParaRPr lang="en-US" sz="1500" dirty="0"/>
                    </a:p>
                  </a:txBody>
                  <a:tcPr marL="78191" marR="78191" marT="39099" marB="39099"/>
                </a:tc>
              </a:tr>
              <a:tr h="351889">
                <a:tc>
                  <a:txBody>
                    <a:bodyPr/>
                    <a:lstStyle/>
                    <a:p>
                      <a:r>
                        <a:rPr lang="en-US" sz="1800" dirty="0" smtClean="0"/>
                        <a:t>Department</a:t>
                      </a:r>
                    </a:p>
                  </a:txBody>
                  <a:tcPr marL="78191" marR="78191" marT="39099" marB="39099"/>
                </a:tc>
                <a:tc>
                  <a:txBody>
                    <a:bodyPr/>
                    <a:lstStyle/>
                    <a:p>
                      <a:r>
                        <a:rPr lang="en-US" sz="1800" kern="1200" baseline="0" dirty="0" smtClean="0">
                          <a:solidFill>
                            <a:schemeClr val="dk1"/>
                          </a:solidFill>
                          <a:latin typeface="+mn-lt"/>
                          <a:ea typeface="+mn-ea"/>
                          <a:cs typeface="+mn-cs"/>
                        </a:rPr>
                        <a:t>374</a:t>
                      </a:r>
                    </a:p>
                  </a:txBody>
                  <a:tcPr marL="78191" marR="78191" marT="39099" marB="39099"/>
                </a:tc>
                <a:tc>
                  <a:txBody>
                    <a:bodyPr/>
                    <a:lstStyle/>
                    <a:p>
                      <a:r>
                        <a:rPr lang="en-US" sz="1800" kern="1200" baseline="0" dirty="0" smtClean="0">
                          <a:solidFill>
                            <a:schemeClr val="dk1"/>
                          </a:solidFill>
                          <a:latin typeface="+mn-lt"/>
                          <a:ea typeface="+mn-ea"/>
                          <a:cs typeface="+mn-cs"/>
                        </a:rPr>
                        <a:t>86</a:t>
                      </a:r>
                    </a:p>
                  </a:txBody>
                  <a:tcPr marL="78191" marR="78191" marT="39099" marB="39099"/>
                </a:tc>
                <a:tc>
                  <a:txBody>
                    <a:bodyPr/>
                    <a:lstStyle/>
                    <a:p>
                      <a:r>
                        <a:rPr lang="en-US" sz="1800" dirty="0" smtClean="0"/>
                        <a:t>25</a:t>
                      </a:r>
                    </a:p>
                  </a:txBody>
                  <a:tcPr marL="78191" marR="78191" marT="39099" marB="39099"/>
                </a:tc>
              </a:tr>
              <a:tr h="625582">
                <a:tc>
                  <a:txBody>
                    <a:bodyPr/>
                    <a:lstStyle/>
                    <a:p>
                      <a:r>
                        <a:rPr lang="en-US" sz="1800" dirty="0" smtClean="0"/>
                        <a:t>Salary</a:t>
                      </a:r>
                      <a:r>
                        <a:rPr lang="en-US" sz="1800" baseline="0" dirty="0" smtClean="0"/>
                        <a:t> levels</a:t>
                      </a:r>
                    </a:p>
                    <a:p>
                      <a:r>
                        <a:rPr lang="en-US" sz="1800" baseline="0" dirty="0" smtClean="0"/>
                        <a:t>1-6</a:t>
                      </a:r>
                      <a:endParaRPr lang="en-US" sz="1800" dirty="0" smtClean="0"/>
                    </a:p>
                  </a:txBody>
                  <a:tcPr marL="78191" marR="78191" marT="39099" marB="39099"/>
                </a:tc>
                <a:tc>
                  <a:txBody>
                    <a:bodyPr/>
                    <a:lstStyle/>
                    <a:p>
                      <a:r>
                        <a:rPr lang="en-US" sz="1800" dirty="0" smtClean="0"/>
                        <a:t>32</a:t>
                      </a:r>
                      <a:endParaRPr lang="en-US" sz="1800" dirty="0"/>
                    </a:p>
                  </a:txBody>
                  <a:tcPr marL="78191" marR="78191" marT="39099" marB="39099"/>
                </a:tc>
                <a:tc>
                  <a:txBody>
                    <a:bodyPr/>
                    <a:lstStyle/>
                    <a:p>
                      <a:r>
                        <a:rPr lang="en-US" sz="1800" dirty="0" smtClean="0"/>
                        <a:t>17</a:t>
                      </a:r>
                      <a:endParaRPr lang="en-US" sz="1800" dirty="0"/>
                    </a:p>
                  </a:txBody>
                  <a:tcPr marL="78191" marR="78191" marT="39099" marB="39099"/>
                </a:tc>
                <a:tc>
                  <a:txBody>
                    <a:bodyPr/>
                    <a:lstStyle/>
                    <a:p>
                      <a:r>
                        <a:rPr lang="en-US" sz="1800" dirty="0" smtClean="0"/>
                        <a:t>13</a:t>
                      </a:r>
                      <a:endParaRPr lang="en-US" sz="1800" dirty="0"/>
                    </a:p>
                  </a:txBody>
                  <a:tcPr marL="78191" marR="78191" marT="39099" marB="39099"/>
                </a:tc>
              </a:tr>
              <a:tr h="701802">
                <a:tc>
                  <a:txBody>
                    <a:bodyPr/>
                    <a:lstStyle/>
                    <a:p>
                      <a:r>
                        <a:rPr lang="en-US" sz="1800" dirty="0" smtClean="0"/>
                        <a:t>Salary</a:t>
                      </a:r>
                      <a:r>
                        <a:rPr lang="en-US" sz="1800" baseline="0" dirty="0" smtClean="0"/>
                        <a:t> levels</a:t>
                      </a:r>
                    </a:p>
                    <a:p>
                      <a:r>
                        <a:rPr lang="en-US" sz="1800" baseline="0" dirty="0" smtClean="0"/>
                        <a:t>7-10</a:t>
                      </a:r>
                      <a:endParaRPr lang="en-US" sz="1800" dirty="0" smtClean="0"/>
                    </a:p>
                  </a:txBody>
                  <a:tcPr marL="78191" marR="78191" marT="39099" marB="390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139</a:t>
                      </a:r>
                      <a:endParaRPr lang="en-US" sz="1800" dirty="0"/>
                    </a:p>
                  </a:txBody>
                  <a:tcPr marL="78191" marR="78191" marT="39099" marB="39099"/>
                </a:tc>
                <a:tc>
                  <a:txBody>
                    <a:bodyPr/>
                    <a:lstStyle/>
                    <a:p>
                      <a:r>
                        <a:rPr lang="en-US" sz="1800" dirty="0" smtClean="0"/>
                        <a:t>23</a:t>
                      </a:r>
                      <a:endParaRPr lang="en-US" sz="1800" dirty="0"/>
                    </a:p>
                  </a:txBody>
                  <a:tcPr marL="78191" marR="78191" marT="39099" marB="39099"/>
                </a:tc>
                <a:tc>
                  <a:txBody>
                    <a:bodyPr/>
                    <a:lstStyle/>
                    <a:p>
                      <a:r>
                        <a:rPr lang="en-US" sz="1800" dirty="0" smtClean="0"/>
                        <a:t>2</a:t>
                      </a:r>
                      <a:endParaRPr lang="en-US" sz="1800" dirty="0"/>
                    </a:p>
                  </a:txBody>
                  <a:tcPr marL="78191" marR="78191" marT="39099" marB="39099"/>
                </a:tc>
              </a:tr>
              <a:tr h="625582">
                <a:tc>
                  <a:txBody>
                    <a:bodyPr/>
                    <a:lstStyle/>
                    <a:p>
                      <a:r>
                        <a:rPr lang="en-US" sz="1800" dirty="0" smtClean="0"/>
                        <a:t>Salary</a:t>
                      </a:r>
                      <a:r>
                        <a:rPr lang="en-US" sz="1800" baseline="0" dirty="0" smtClean="0"/>
                        <a:t> levels</a:t>
                      </a:r>
                    </a:p>
                    <a:p>
                      <a:r>
                        <a:rPr lang="en-US" sz="1800" baseline="0" dirty="0" smtClean="0"/>
                        <a:t>11-12</a:t>
                      </a:r>
                      <a:endParaRPr lang="en-US" sz="1800" dirty="0" smtClean="0"/>
                    </a:p>
                  </a:txBody>
                  <a:tcPr marL="78191" marR="78191" marT="39099" marB="39099"/>
                </a:tc>
                <a:tc>
                  <a:txBody>
                    <a:bodyPr/>
                    <a:lstStyle/>
                    <a:p>
                      <a:r>
                        <a:rPr lang="en-US" sz="1800" dirty="0" smtClean="0"/>
                        <a:t>102</a:t>
                      </a:r>
                      <a:endParaRPr lang="en-US" sz="1800" dirty="0"/>
                    </a:p>
                  </a:txBody>
                  <a:tcPr marL="78191" marR="78191" marT="39099" marB="39099"/>
                </a:tc>
                <a:tc>
                  <a:txBody>
                    <a:bodyPr/>
                    <a:lstStyle/>
                    <a:p>
                      <a:r>
                        <a:rPr lang="en-US" sz="1800" dirty="0" smtClean="0"/>
                        <a:t>20</a:t>
                      </a:r>
                      <a:endParaRPr lang="en-US" sz="1800" dirty="0"/>
                    </a:p>
                  </a:txBody>
                  <a:tcPr marL="78191" marR="78191" marT="39099" marB="39099"/>
                </a:tc>
                <a:tc>
                  <a:txBody>
                    <a:bodyPr/>
                    <a:lstStyle/>
                    <a:p>
                      <a:r>
                        <a:rPr lang="en-US" sz="1800" dirty="0" smtClean="0"/>
                        <a:t>3</a:t>
                      </a:r>
                      <a:endParaRPr lang="en-US" sz="1800" dirty="0"/>
                    </a:p>
                  </a:txBody>
                  <a:tcPr marL="78191" marR="78191" marT="39099" marB="39099"/>
                </a:tc>
              </a:tr>
              <a:tr h="625582">
                <a:tc>
                  <a:txBody>
                    <a:bodyPr/>
                    <a:lstStyle/>
                    <a:p>
                      <a:r>
                        <a:rPr lang="en-US" sz="1800" dirty="0" smtClean="0"/>
                        <a:t>Salary</a:t>
                      </a:r>
                      <a:r>
                        <a:rPr lang="en-US" sz="1800" baseline="0" dirty="0" smtClean="0"/>
                        <a:t> levels</a:t>
                      </a:r>
                    </a:p>
                    <a:p>
                      <a:r>
                        <a:rPr lang="en-US" sz="1800" baseline="0" dirty="0" smtClean="0"/>
                        <a:t>13-16</a:t>
                      </a:r>
                      <a:endParaRPr lang="en-US" sz="1800" dirty="0" smtClean="0"/>
                    </a:p>
                  </a:txBody>
                  <a:tcPr marL="78191" marR="78191" marT="39099" marB="39099"/>
                </a:tc>
                <a:tc>
                  <a:txBody>
                    <a:bodyPr/>
                    <a:lstStyle/>
                    <a:p>
                      <a:r>
                        <a:rPr lang="en-US" sz="1800" dirty="0" smtClean="0"/>
                        <a:t>101</a:t>
                      </a:r>
                      <a:endParaRPr lang="en-US" sz="1800" dirty="0"/>
                    </a:p>
                  </a:txBody>
                  <a:tcPr marL="78191" marR="78191" marT="39099" marB="39099"/>
                </a:tc>
                <a:tc>
                  <a:txBody>
                    <a:bodyPr/>
                    <a:lstStyle/>
                    <a:p>
                      <a:r>
                        <a:rPr lang="en-US" sz="1800" dirty="0" smtClean="0"/>
                        <a:t>26</a:t>
                      </a:r>
                      <a:endParaRPr lang="en-US" sz="1800" dirty="0"/>
                    </a:p>
                  </a:txBody>
                  <a:tcPr marL="78191" marR="78191" marT="39099" marB="39099"/>
                </a:tc>
                <a:tc>
                  <a:txBody>
                    <a:bodyPr/>
                    <a:lstStyle/>
                    <a:p>
                      <a:r>
                        <a:rPr lang="en-US" sz="1800" dirty="0" smtClean="0"/>
                        <a:t>7</a:t>
                      </a:r>
                      <a:endParaRPr lang="en-US" sz="1800" dirty="0"/>
                    </a:p>
                  </a:txBody>
                  <a:tcPr marL="78191" marR="78191" marT="39099" marB="39099"/>
                </a:tc>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36</a:t>
            </a:fld>
            <a:endParaRPr lang="en-US" dirty="0"/>
          </a:p>
        </p:txBody>
      </p:sp>
    </p:spTree>
    <p:extLst>
      <p:ext uri="{BB962C8B-B14F-4D97-AF65-F5344CB8AC3E}">
        <p14:creationId xmlns:p14="http://schemas.microsoft.com/office/powerpoint/2010/main" xmlns="" val="3821857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ctrTitle"/>
          </p:nvPr>
        </p:nvSpPr>
        <p:spPr bwMode="auto">
          <a:xfrm>
            <a:off x="616298" y="1735541"/>
            <a:ext cx="7588325" cy="2257339"/>
          </a:xfrm>
          <a:extLst/>
        </p:spPr>
        <p:style>
          <a:lnRef idx="0">
            <a:scrgbClr r="0" g="0" b="0"/>
          </a:lnRef>
          <a:fillRef idx="1003">
            <a:schemeClr val="lt1"/>
          </a:fillRef>
          <a:effectRef idx="0">
            <a:scrgbClr r="0" g="0" b="0"/>
          </a:effectRef>
          <a:fontRef idx="major"/>
        </p:style>
        <p:txBody>
          <a:bodyPr vert="horz" wrap="square" numCol="1" compatLnSpc="1">
            <a:prstTxWarp prst="textNoShape">
              <a:avLst/>
            </a:prstTxWarp>
            <a:normAutofit fontScale="90000"/>
          </a:bodyPr>
          <a:lstStyle/>
          <a:p>
            <a:r>
              <a:rPr lang="en-ZA" altLang="en-US" sz="6000" b="1" dirty="0">
                <a:solidFill>
                  <a:schemeClr val="accent6">
                    <a:lumMod val="75000"/>
                  </a:schemeClr>
                </a:solidFill>
              </a:rPr>
              <a:t>BUDGET ALLOCATION OVER THE MTEF PERIOD 2016/17 – 2018/19</a:t>
            </a:r>
            <a:endParaRPr lang="en-US" altLang="en-US" sz="6000"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37</a:t>
            </a:fld>
            <a:endParaRPr lang="en-US" dirty="0"/>
          </a:p>
        </p:txBody>
      </p:sp>
    </p:spTree>
    <p:extLst>
      <p:ext uri="{BB962C8B-B14F-4D97-AF65-F5344CB8AC3E}">
        <p14:creationId xmlns:p14="http://schemas.microsoft.com/office/powerpoint/2010/main" xmlns="" val="1383206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BUDGET ALLOCATION OVER THE MTEF PERIOD 2016/17 – 2018/19</a:t>
            </a:r>
            <a:endParaRPr lang="en-ZA" b="1" dirty="0">
              <a:solidFill>
                <a:schemeClr val="accent6">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4159683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38</a:t>
            </a:fld>
            <a:endParaRPr lang="en-US" dirty="0"/>
          </a:p>
        </p:txBody>
      </p:sp>
    </p:spTree>
    <p:extLst>
      <p:ext uri="{BB962C8B-B14F-4D97-AF65-F5344CB8AC3E}">
        <p14:creationId xmlns:p14="http://schemas.microsoft.com/office/powerpoint/2010/main" xmlns="" val="1166366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BUDGET ALLOCATION FOR 2016/17 PER PROGRAMME</a:t>
            </a:r>
            <a:endParaRPr lang="en-ZA" b="1" dirty="0">
              <a:solidFill>
                <a:schemeClr val="accent6">
                  <a:lumMod val="75000"/>
                </a:schemeClr>
              </a:solidFill>
            </a:endParaRP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39</a:t>
            </a:fld>
            <a:endParaRPr lang="en-US" dirty="0"/>
          </a:p>
        </p:txBody>
      </p:sp>
    </p:spTree>
    <p:extLst>
      <p:ext uri="{BB962C8B-B14F-4D97-AF65-F5344CB8AC3E}">
        <p14:creationId xmlns:p14="http://schemas.microsoft.com/office/powerpoint/2010/main" xmlns="" val="305942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616297" y="250734"/>
            <a:ext cx="7848962" cy="616297"/>
          </a:xfrm>
          <a:extLst/>
        </p:spPr>
        <p:style>
          <a:lnRef idx="0">
            <a:scrgbClr r="0" g="0" b="0"/>
          </a:lnRef>
          <a:fillRef idx="1003">
            <a:schemeClr val="lt1"/>
          </a:fillRef>
          <a:effectRef idx="0">
            <a:scrgbClr r="0" g="0" b="0"/>
          </a:effectRef>
          <a:fontRef idx="major"/>
        </p:style>
        <p:txBody>
          <a:bodyPr vert="horz" wrap="square" numCol="1" compatLnSpc="1">
            <a:prstTxWarp prst="textNoShape">
              <a:avLst/>
            </a:prstTxWarp>
            <a:noAutofit/>
          </a:bodyPr>
          <a:lstStyle/>
          <a:p>
            <a:pPr algn="l"/>
            <a:r>
              <a:rPr lang="en-US" altLang="en-US" sz="3600" b="1" dirty="0">
                <a:solidFill>
                  <a:schemeClr val="accent6">
                    <a:lumMod val="75000"/>
                  </a:schemeClr>
                </a:solidFill>
                <a:latin typeface="Arial" panose="020B0604020202020204" pitchFamily="34" charset="0"/>
                <a:cs typeface="Arial" panose="020B0604020202020204" pitchFamily="34" charset="0"/>
              </a:rPr>
              <a:t>Compliance Statement </a:t>
            </a:r>
            <a:r>
              <a:rPr lang="en-US" altLang="en-US" sz="3600" b="1" dirty="0" smtClean="0">
                <a:solidFill>
                  <a:schemeClr val="accent6">
                    <a:lumMod val="75000"/>
                  </a:schemeClr>
                </a:solidFill>
                <a:latin typeface="Arial" panose="020B0604020202020204" pitchFamily="34" charset="0"/>
                <a:cs typeface="Arial" panose="020B0604020202020204" pitchFamily="34" charset="0"/>
              </a:rPr>
              <a:t>[2]</a:t>
            </a:r>
            <a:endParaRPr lang="en-US" alt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6297" y="1023132"/>
            <a:ext cx="8142178" cy="5182935"/>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lgn="just">
              <a:lnSpc>
                <a:spcPct val="110000"/>
              </a:lnSpc>
              <a:buNone/>
              <a:defRPr/>
            </a:pPr>
            <a:r>
              <a:rPr lang="en-GB" sz="7200" b="1" u="sng" dirty="0" smtClean="0">
                <a:latin typeface="Arial" panose="020B0604020202020204" pitchFamily="34" charset="0"/>
                <a:cs typeface="Arial" panose="020B0604020202020204" pitchFamily="34" charset="0"/>
              </a:rPr>
              <a:t>Strategic planning process</a:t>
            </a:r>
          </a:p>
          <a:p>
            <a:pPr marL="0" indent="0" algn="just">
              <a:lnSpc>
                <a:spcPct val="110000"/>
              </a:lnSpc>
              <a:buNone/>
              <a:defRPr/>
            </a:pPr>
            <a:r>
              <a:rPr lang="en-GB" sz="7200" b="1" dirty="0" smtClean="0">
                <a:latin typeface="Arial" panose="020B0604020202020204" pitchFamily="34" charset="0"/>
                <a:cs typeface="Arial" panose="020B0604020202020204" pitchFamily="34" charset="0"/>
              </a:rPr>
              <a:t>Strategic planning, performance monitoring and reporting, is an institutionalised business process.</a:t>
            </a: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July-August: </a:t>
            </a:r>
            <a:r>
              <a:rPr lang="en-ZA" sz="7200" dirty="0" smtClean="0">
                <a:latin typeface="Arial" panose="020B0604020202020204" pitchFamily="34" charset="0"/>
                <a:cs typeface="Arial" panose="020B0604020202020204" pitchFamily="34" charset="0"/>
              </a:rPr>
              <a:t>The DoC held a planning session in preparation for the first </a:t>
            </a:r>
            <a:r>
              <a:rPr lang="en-ZA" sz="7200" dirty="0">
                <a:latin typeface="Arial" panose="020B0604020202020204" pitchFamily="34" charset="0"/>
                <a:cs typeface="Arial" panose="020B0604020202020204" pitchFamily="34" charset="0"/>
              </a:rPr>
              <a:t>draft </a:t>
            </a:r>
            <a:r>
              <a:rPr lang="en-ZA" sz="7200" dirty="0" smtClean="0">
                <a:latin typeface="Arial" panose="020B0604020202020204" pitchFamily="34" charset="0"/>
                <a:cs typeface="Arial" panose="020B0604020202020204" pitchFamily="34" charset="0"/>
              </a:rPr>
              <a:t> of the strategic </a:t>
            </a:r>
            <a:r>
              <a:rPr lang="en-ZA" sz="7200" dirty="0">
                <a:latin typeface="Arial" panose="020B0604020202020204" pitchFamily="34" charset="0"/>
                <a:cs typeface="Arial" panose="020B0604020202020204" pitchFamily="34" charset="0"/>
              </a:rPr>
              <a:t>plan </a:t>
            </a:r>
            <a:r>
              <a:rPr lang="en-ZA" sz="7200" dirty="0" smtClean="0">
                <a:latin typeface="Arial" panose="020B0604020202020204" pitchFamily="34" charset="0"/>
                <a:cs typeface="Arial" panose="020B0604020202020204" pitchFamily="34" charset="0"/>
              </a:rPr>
              <a:t>and APP.</a:t>
            </a:r>
            <a:endParaRPr lang="en-ZA" sz="7200" dirty="0">
              <a:latin typeface="Arial" panose="020B0604020202020204" pitchFamily="34" charset="0"/>
              <a:cs typeface="Arial" panose="020B0604020202020204" pitchFamily="34" charset="0"/>
            </a:endParaRP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August: </a:t>
            </a:r>
            <a:r>
              <a:rPr lang="en-GB" sz="7200" dirty="0" smtClean="0">
                <a:latin typeface="Arial" panose="020B0604020202020204" pitchFamily="34" charset="0"/>
                <a:cs typeface="Arial" panose="020B0604020202020204" pitchFamily="34" charset="0"/>
              </a:rPr>
              <a:t>The first draft of the strategic plan and APP were submitted to the DPME and National Treasury.</a:t>
            </a: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October: </a:t>
            </a:r>
            <a:r>
              <a:rPr lang="en-GB" sz="7200" dirty="0" smtClean="0">
                <a:latin typeface="Arial" panose="020B0604020202020204" pitchFamily="34" charset="0"/>
                <a:cs typeface="Arial" panose="020B0604020202020204" pitchFamily="34" charset="0"/>
              </a:rPr>
              <a:t>The DoC </a:t>
            </a:r>
            <a:r>
              <a:rPr lang="en-ZA" sz="7200" dirty="0" smtClean="0">
                <a:latin typeface="Arial" panose="020B0604020202020204" pitchFamily="34" charset="0"/>
                <a:cs typeface="Arial" panose="020B0604020202020204" pitchFamily="34" charset="0"/>
              </a:rPr>
              <a:t>addressed comments </a:t>
            </a:r>
            <a:r>
              <a:rPr lang="en-ZA" sz="7200" dirty="0">
                <a:latin typeface="Arial" panose="020B0604020202020204" pitchFamily="34" charset="0"/>
                <a:cs typeface="Arial" panose="020B0604020202020204" pitchFamily="34" charset="0"/>
              </a:rPr>
              <a:t>from the DPME and </a:t>
            </a:r>
            <a:r>
              <a:rPr lang="en-ZA" sz="7200" dirty="0" smtClean="0">
                <a:latin typeface="Arial" panose="020B0604020202020204" pitchFamily="34" charset="0"/>
                <a:cs typeface="Arial" panose="020B0604020202020204" pitchFamily="34" charset="0"/>
              </a:rPr>
              <a:t>updated </a:t>
            </a:r>
            <a:r>
              <a:rPr lang="en-ZA" sz="7200" dirty="0">
                <a:latin typeface="Arial" panose="020B0604020202020204" pitchFamily="34" charset="0"/>
                <a:cs typeface="Arial" panose="020B0604020202020204" pitchFamily="34" charset="0"/>
              </a:rPr>
              <a:t>the planning documents </a:t>
            </a:r>
            <a:r>
              <a:rPr lang="en-ZA" sz="7200" dirty="0" smtClean="0">
                <a:latin typeface="Arial" panose="020B0604020202020204" pitchFamily="34" charset="0"/>
                <a:cs typeface="Arial" panose="020B0604020202020204" pitchFamily="34" charset="0"/>
              </a:rPr>
              <a:t>accordingly.</a:t>
            </a:r>
            <a:endParaRPr lang="en-GB" sz="7200" dirty="0">
              <a:latin typeface="Arial" panose="020B0604020202020204" pitchFamily="34" charset="0"/>
              <a:cs typeface="Arial" panose="020B0604020202020204" pitchFamily="34" charset="0"/>
            </a:endParaRP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November: </a:t>
            </a:r>
            <a:r>
              <a:rPr lang="en-GB" sz="7200" dirty="0" smtClean="0">
                <a:latin typeface="Arial" panose="020B0604020202020204" pitchFamily="34" charset="0"/>
                <a:cs typeface="Arial" panose="020B0604020202020204" pitchFamily="34" charset="0"/>
              </a:rPr>
              <a:t>The DoC submitted the second draft of the strategic plan to the DPME and National Treasury.</a:t>
            </a: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December: </a:t>
            </a:r>
            <a:r>
              <a:rPr lang="en-GB" sz="7200" dirty="0" smtClean="0">
                <a:latin typeface="Arial" panose="020B0604020202020204" pitchFamily="34" charset="0"/>
                <a:cs typeface="Arial" panose="020B0604020202020204" pitchFamily="34" charset="0"/>
              </a:rPr>
              <a:t>The </a:t>
            </a:r>
            <a:r>
              <a:rPr lang="en-ZA" sz="7200" dirty="0" smtClean="0">
                <a:latin typeface="Arial" panose="020B0604020202020204" pitchFamily="34" charset="0"/>
                <a:cs typeface="Arial" panose="020B0604020202020204" pitchFamily="34" charset="0"/>
              </a:rPr>
              <a:t>DoC </a:t>
            </a:r>
            <a:r>
              <a:rPr lang="en-ZA" sz="7200" dirty="0">
                <a:latin typeface="Arial" panose="020B0604020202020204" pitchFamily="34" charset="0"/>
                <a:cs typeface="Arial" panose="020B0604020202020204" pitchFamily="34" charset="0"/>
              </a:rPr>
              <a:t>addressed comments from the DPME and </a:t>
            </a:r>
            <a:r>
              <a:rPr lang="en-ZA" sz="7200" dirty="0" smtClean="0">
                <a:latin typeface="Arial" panose="020B0604020202020204" pitchFamily="34" charset="0"/>
                <a:cs typeface="Arial" panose="020B0604020202020204" pitchFamily="34" charset="0"/>
              </a:rPr>
              <a:t>updated </a:t>
            </a:r>
            <a:r>
              <a:rPr lang="en-ZA" sz="7200" dirty="0">
                <a:latin typeface="Arial" panose="020B0604020202020204" pitchFamily="34" charset="0"/>
                <a:cs typeface="Arial" panose="020B0604020202020204" pitchFamily="34" charset="0"/>
              </a:rPr>
              <a:t>the planning documents </a:t>
            </a:r>
            <a:r>
              <a:rPr lang="en-ZA" sz="7200" dirty="0" smtClean="0">
                <a:latin typeface="Arial" panose="020B0604020202020204" pitchFamily="34" charset="0"/>
                <a:cs typeface="Arial" panose="020B0604020202020204" pitchFamily="34" charset="0"/>
              </a:rPr>
              <a:t>accordingly. A final planning </a:t>
            </a:r>
            <a:r>
              <a:rPr lang="en-ZA" sz="7200" dirty="0">
                <a:latin typeface="Arial" panose="020B0604020202020204" pitchFamily="34" charset="0"/>
                <a:cs typeface="Arial" panose="020B0604020202020204" pitchFamily="34" charset="0"/>
              </a:rPr>
              <a:t>session in preparation for the </a:t>
            </a:r>
            <a:r>
              <a:rPr lang="en-ZA" sz="7200" dirty="0" smtClean="0">
                <a:latin typeface="Arial" panose="020B0604020202020204" pitchFamily="34" charset="0"/>
                <a:cs typeface="Arial" panose="020B0604020202020204" pitchFamily="34" charset="0"/>
              </a:rPr>
              <a:t>final </a:t>
            </a:r>
            <a:r>
              <a:rPr lang="en-ZA" sz="7200" dirty="0">
                <a:latin typeface="Arial" panose="020B0604020202020204" pitchFamily="34" charset="0"/>
                <a:cs typeface="Arial" panose="020B0604020202020204" pitchFamily="34" charset="0"/>
              </a:rPr>
              <a:t>draft strategic plan </a:t>
            </a:r>
            <a:r>
              <a:rPr lang="en-ZA" sz="7200" dirty="0" smtClean="0">
                <a:latin typeface="Arial" panose="020B0604020202020204" pitchFamily="34" charset="0"/>
                <a:cs typeface="Arial" panose="020B0604020202020204" pitchFamily="34" charset="0"/>
              </a:rPr>
              <a:t>and APP.</a:t>
            </a:r>
            <a:endParaRPr lang="en-ZA" sz="7200" dirty="0">
              <a:latin typeface="Arial" panose="020B0604020202020204" pitchFamily="34" charset="0"/>
              <a:cs typeface="Arial" panose="020B0604020202020204" pitchFamily="34" charset="0"/>
            </a:endParaRP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January: </a:t>
            </a:r>
            <a:r>
              <a:rPr lang="en-ZA" sz="7200" dirty="0" smtClean="0">
                <a:latin typeface="Arial" panose="020B0604020202020204" pitchFamily="34" charset="0"/>
                <a:cs typeface="Arial" panose="020B0604020202020204" pitchFamily="34" charset="0"/>
              </a:rPr>
              <a:t>A </a:t>
            </a:r>
            <a:r>
              <a:rPr lang="en-ZA" sz="7200" dirty="0">
                <a:latin typeface="Arial" panose="020B0604020202020204" pitchFamily="34" charset="0"/>
                <a:cs typeface="Arial" panose="020B0604020202020204" pitchFamily="34" charset="0"/>
              </a:rPr>
              <a:t>strategic-planning session was held with all the entities reporting to the Ministry to ensure alignment between the Department and its entities. </a:t>
            </a:r>
            <a:endParaRPr lang="en-GB" sz="7200" dirty="0">
              <a:latin typeface="Arial" panose="020B0604020202020204" pitchFamily="34" charset="0"/>
              <a:cs typeface="Arial" panose="020B0604020202020204" pitchFamily="34" charset="0"/>
            </a:endParaRPr>
          </a:p>
          <a:p>
            <a:pPr marL="845705" lvl="1" indent="-464255" algn="just">
              <a:lnSpc>
                <a:spcPct val="110000"/>
              </a:lnSpc>
              <a:defRPr/>
            </a:pPr>
            <a:r>
              <a:rPr lang="en-GB" sz="7200" b="1" dirty="0" smtClean="0">
                <a:latin typeface="Arial" panose="020B0604020202020204" pitchFamily="34" charset="0"/>
                <a:cs typeface="Arial" panose="020B0604020202020204" pitchFamily="34" charset="0"/>
              </a:rPr>
              <a:t>February/March: </a:t>
            </a:r>
            <a:r>
              <a:rPr lang="en-ZA" sz="7200" dirty="0">
                <a:latin typeface="Arial" panose="020B0604020202020204" pitchFamily="34" charset="0"/>
                <a:cs typeface="Arial" panose="020B0604020202020204" pitchFamily="34" charset="0"/>
              </a:rPr>
              <a:t>The final plans were submitted to the </a:t>
            </a:r>
            <a:r>
              <a:rPr lang="en-ZA" sz="7200" dirty="0" smtClean="0">
                <a:latin typeface="Arial" panose="020B0604020202020204" pitchFamily="34" charset="0"/>
                <a:cs typeface="Arial" panose="020B0604020202020204" pitchFamily="34" charset="0"/>
              </a:rPr>
              <a:t>Executive Authority  </a:t>
            </a:r>
            <a:r>
              <a:rPr lang="en-ZA" sz="7200" dirty="0">
                <a:latin typeface="Arial" panose="020B0604020202020204" pitchFamily="34" charset="0"/>
                <a:cs typeface="Arial" panose="020B0604020202020204" pitchFamily="34" charset="0"/>
              </a:rPr>
              <a:t>for sign-off before </a:t>
            </a:r>
            <a:r>
              <a:rPr lang="en-ZA" sz="7200" dirty="0" smtClean="0">
                <a:latin typeface="Arial" panose="020B0604020202020204" pitchFamily="34" charset="0"/>
                <a:cs typeface="Arial" panose="020B0604020202020204" pitchFamily="34" charset="0"/>
              </a:rPr>
              <a:t>tabling on 11 March 2016.</a:t>
            </a:r>
            <a:endParaRPr lang="en-GB" sz="7200" dirty="0">
              <a:latin typeface="Arial" panose="020B0604020202020204" pitchFamily="34" charset="0"/>
              <a:cs typeface="Arial" panose="020B0604020202020204" pitchFamily="34" charset="0"/>
            </a:endParaRPr>
          </a:p>
          <a:p>
            <a:pPr marL="381450" lvl="1" indent="0" algn="just">
              <a:lnSpc>
                <a:spcPct val="110000"/>
              </a:lnSpc>
              <a:buNone/>
              <a:defRPr/>
            </a:pPr>
            <a:endParaRPr lang="en-GB" dirty="0" smtClean="0">
              <a:latin typeface="Arial" panose="020B0604020202020204" pitchFamily="34" charset="0"/>
              <a:cs typeface="Arial" panose="020B0604020202020204" pitchFamily="34" charset="0"/>
            </a:endParaRPr>
          </a:p>
          <a:p>
            <a:pPr marL="845705" lvl="1" indent="-464255" algn="just">
              <a:lnSpc>
                <a:spcPct val="110000"/>
              </a:lnSpc>
              <a:buNone/>
              <a:defRPr/>
            </a:pPr>
            <a:r>
              <a:rPr lang="en-ZA" altLang="en-US" b="1" kern="0" dirty="0" smtClean="0">
                <a:solidFill>
                  <a:srgbClr val="000000"/>
                </a:solidFill>
              </a:rPr>
              <a:t>					</a:t>
            </a:r>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4</a:t>
            </a:fld>
            <a:endParaRPr lang="en-US" dirty="0"/>
          </a:p>
        </p:txBody>
      </p:sp>
    </p:spTree>
    <p:extLst>
      <p:ext uri="{BB962C8B-B14F-4D97-AF65-F5344CB8AC3E}">
        <p14:creationId xmlns:p14="http://schemas.microsoft.com/office/powerpoint/2010/main" xmlns="" val="230759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BUDGET ALLOCATION FOR 2016/17 PER ECONOMIC CLASSIFICATION</a:t>
            </a:r>
            <a:endParaRPr lang="en-ZA"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40</a:t>
            </a:fld>
            <a:endParaRPr lang="en-US" dirty="0"/>
          </a:p>
        </p:txBody>
      </p:sp>
    </p:spTree>
    <p:extLst>
      <p:ext uri="{BB962C8B-B14F-4D97-AF65-F5344CB8AC3E}">
        <p14:creationId xmlns:p14="http://schemas.microsoft.com/office/powerpoint/2010/main" xmlns="" val="2275950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57200" y="1999622"/>
          <a:ext cx="8229600" cy="412654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274638"/>
            <a:ext cx="8229600" cy="1724984"/>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BUDGET ALLOCATION FOR 2016/17 PER PROGRAMME </a:t>
            </a:r>
            <a:r>
              <a:rPr lang="en-ZA" sz="3600" b="1" dirty="0" smtClean="0">
                <a:solidFill>
                  <a:srgbClr val="C00000"/>
                </a:solidFill>
              </a:rPr>
              <a:t>(EXCLUDING TRANSFERS TO PUBLIC ENTITIES &amp; GCIS)</a:t>
            </a:r>
            <a:endParaRPr lang="en-ZA" sz="3600" b="1" dirty="0">
              <a:solidFill>
                <a:srgbClr val="C00000"/>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41</a:t>
            </a:fld>
            <a:endParaRPr lang="en-US" dirty="0"/>
          </a:p>
        </p:txBody>
      </p:sp>
    </p:spTree>
    <p:extLst>
      <p:ext uri="{BB962C8B-B14F-4D97-AF65-F5344CB8AC3E}">
        <p14:creationId xmlns:p14="http://schemas.microsoft.com/office/powerpoint/2010/main" xmlns="" val="906506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rgbClr r="0" g="0" b="0"/>
          </a:lnRef>
          <a:fillRef idx="1002">
            <a:schemeClr val="lt1"/>
          </a:fillRef>
          <a:effectRef idx="0">
            <a:scrgbClr r="0" g="0" b="0"/>
          </a:effectRef>
          <a:fontRef idx="major"/>
        </p:style>
        <p:txBody>
          <a:bodyPr>
            <a:noAutofit/>
          </a:bodyPr>
          <a:lstStyle/>
          <a:p>
            <a:r>
              <a:rPr lang="en-ZA" sz="2800" b="1" dirty="0" smtClean="0">
                <a:solidFill>
                  <a:schemeClr val="accent6">
                    <a:lumMod val="75000"/>
                  </a:schemeClr>
                </a:solidFill>
              </a:rPr>
              <a:t>BUDGET ALLOCATION FOR 2016/17 PER ECONOMIC CLASSIFICATION </a:t>
            </a:r>
            <a:r>
              <a:rPr lang="en-ZA" sz="2800" b="1" dirty="0" smtClean="0">
                <a:solidFill>
                  <a:srgbClr val="C00000"/>
                </a:solidFill>
              </a:rPr>
              <a:t>(EXCLUDING TRANSFERS TO PUBLIC ENTITIES &amp; GCIS)</a:t>
            </a:r>
            <a:endParaRPr lang="en-ZA" sz="2800" b="1" dirty="0">
              <a:solidFill>
                <a:srgbClr val="C00000"/>
              </a:solidFill>
            </a:endParaRPr>
          </a:p>
        </p:txBody>
      </p:sp>
      <p:graphicFrame>
        <p:nvGraphicFramePr>
          <p:cNvPr id="5"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5329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5840"/>
            <a:ext cx="8229600" cy="4525963"/>
          </a:xfrm>
        </p:spPr>
        <p:txBody>
          <a:bodyPr>
            <a:normAutofit/>
          </a:bodyPr>
          <a:lstStyle/>
          <a:p>
            <a:pPr algn="ctr">
              <a:buNone/>
            </a:pPr>
            <a:endParaRPr lang="en-ZA" b="1" dirty="0" smtClean="0">
              <a:latin typeface="Arial" pitchFamily="34" charset="0"/>
              <a:cs typeface="Arial" pitchFamily="34" charset="0"/>
            </a:endParaRPr>
          </a:p>
          <a:p>
            <a:pPr algn="ctr">
              <a:buNone/>
            </a:pPr>
            <a:endParaRPr lang="en-ZA" b="1" dirty="0" smtClean="0">
              <a:latin typeface="Arial" pitchFamily="34" charset="0"/>
              <a:cs typeface="Arial" pitchFamily="34" charset="0"/>
            </a:endParaRPr>
          </a:p>
          <a:p>
            <a:pPr algn="ctr">
              <a:buNone/>
            </a:pPr>
            <a:endParaRPr lang="en-ZA" b="1" dirty="0" smtClean="0">
              <a:latin typeface="Arial" pitchFamily="34" charset="0"/>
              <a:cs typeface="Arial" pitchFamily="34" charset="0"/>
            </a:endParaRPr>
          </a:p>
          <a:p>
            <a:pPr algn="ctr">
              <a:buNone/>
            </a:pPr>
            <a:r>
              <a:rPr lang="en-ZA" sz="5400" b="1" dirty="0" smtClean="0">
                <a:latin typeface="Arial" pitchFamily="34" charset="0"/>
                <a:cs typeface="Arial" pitchFamily="34" charset="0"/>
              </a:rPr>
              <a:t>THANK YOU</a:t>
            </a:r>
            <a:endParaRPr lang="en-ZA" sz="5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43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[1]</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2"/>
            <a:ext cx="8229600" cy="5689598"/>
          </a:xfrm>
        </p:spPr>
        <p:style>
          <a:lnRef idx="2">
            <a:schemeClr val="dk1"/>
          </a:lnRef>
          <a:fillRef idx="1">
            <a:schemeClr val="lt1"/>
          </a:fillRef>
          <a:effectRef idx="0">
            <a:schemeClr val="dk1"/>
          </a:effectRef>
          <a:fontRef idx="minor">
            <a:schemeClr val="dk1"/>
          </a:fontRef>
        </p:style>
        <p:txBody>
          <a:bodyPr>
            <a:noAutofit/>
          </a:bodyPr>
          <a:lstStyle/>
          <a:p>
            <a:pPr marL="0" indent="0" algn="just">
              <a:spcBef>
                <a:spcPts val="0"/>
              </a:spcBef>
              <a:buNone/>
            </a:pPr>
            <a:r>
              <a:rPr lang="en-ZA" sz="1600" dirty="0"/>
              <a:t>The market for communications, media and content is increasingly becoming competitive. </a:t>
            </a:r>
            <a:endParaRPr lang="en-ZA" sz="1600" b="1" dirty="0" smtClean="0"/>
          </a:p>
          <a:p>
            <a:pPr marL="0" lvl="0" indent="0" algn="just">
              <a:buNone/>
            </a:pPr>
            <a:r>
              <a:rPr lang="en-ZA" sz="1800" b="1" dirty="0" smtClean="0"/>
              <a:t>Print Media</a:t>
            </a:r>
          </a:p>
          <a:p>
            <a:pPr algn="just">
              <a:buFont typeface="Arial" panose="020B0604020202020204" pitchFamily="34" charset="0"/>
              <a:buChar char="•"/>
            </a:pPr>
            <a:r>
              <a:rPr lang="en-ZA" sz="1600" dirty="0" smtClean="0"/>
              <a:t>The </a:t>
            </a:r>
            <a:r>
              <a:rPr lang="en-ZA" sz="1600" dirty="0"/>
              <a:t>print media’s ownership patterns have remained largely untransformed in terms of ownership and management control of the publishing of print media and </a:t>
            </a:r>
            <a:r>
              <a:rPr lang="en-ZA" sz="1600" dirty="0" smtClean="0"/>
              <a:t>is still </a:t>
            </a:r>
            <a:r>
              <a:rPr lang="en-ZA" sz="1600" dirty="0"/>
              <a:t>in the hands of a few industry players.</a:t>
            </a:r>
          </a:p>
          <a:p>
            <a:pPr algn="just">
              <a:buFont typeface="Arial" panose="020B0604020202020204" pitchFamily="34" charset="0"/>
              <a:buChar char="•"/>
            </a:pPr>
            <a:r>
              <a:rPr lang="en-ZA" sz="1600" dirty="0"/>
              <a:t>In apartheid South Africa state-sponsored dominance of the media was characterised by duopolies in the Afrikaans and English language press and an effective state monopoly in radio and television. </a:t>
            </a:r>
          </a:p>
          <a:p>
            <a:pPr algn="just">
              <a:buFont typeface="Arial" panose="020B0604020202020204" pitchFamily="34" charset="0"/>
              <a:buChar char="•"/>
            </a:pPr>
            <a:r>
              <a:rPr lang="en-ZA" sz="1600" dirty="0"/>
              <a:t>The four newspaper groups (Naspers; AVUSA (now Times Media Group); Caxton and Independent Newspapers) also collectively ran the Newspaper Press Union, which controlled all newspaper distribution networks and regulated prices in the newspaper industry.</a:t>
            </a:r>
          </a:p>
          <a:p>
            <a:pPr algn="just">
              <a:buFont typeface="Arial" panose="020B0604020202020204" pitchFamily="34" charset="0"/>
              <a:buChar char="•"/>
            </a:pPr>
            <a:r>
              <a:rPr lang="en-ZA" sz="1600" dirty="0"/>
              <a:t>Today the four main media conglomerates – Media24, Avusa (Times Media Group), Caxton and Independent Newspapers remain. These companies own 95% or so of the print media market, with their media properties operating nationally, regionally and </a:t>
            </a:r>
            <a:r>
              <a:rPr lang="en-ZA" sz="1600" dirty="0" smtClean="0"/>
              <a:t>locally.</a:t>
            </a:r>
          </a:p>
          <a:p>
            <a:pPr lvl="0" algn="just"/>
            <a:r>
              <a:rPr lang="en-ZA" sz="1600" dirty="0"/>
              <a:t>The revenue from the sale of advertising pays for the bulk of the costs of newspaper production.</a:t>
            </a:r>
          </a:p>
          <a:p>
            <a:pPr lvl="0" algn="just"/>
            <a:r>
              <a:rPr lang="en-ZA" sz="1600" dirty="0"/>
              <a:t>Many community and small commercial media argued that lack of mainstream advertising in their newspapers was one of the key issues affecting their sustainability. This therefore has discouraged new entrants into the environment.</a:t>
            </a:r>
          </a:p>
          <a:p>
            <a:pPr lvl="0" algn="just"/>
            <a:r>
              <a:rPr lang="en-ZA" sz="1600" dirty="0"/>
              <a:t>Government also spends an increasing amount of its budget on advertising of projects and programmes.</a:t>
            </a:r>
          </a:p>
          <a:p>
            <a:pPr algn="just">
              <a:buFont typeface="Arial" panose="020B0604020202020204" pitchFamily="34" charset="0"/>
              <a:buChar char="•"/>
            </a:pPr>
            <a:endParaRPr lang="en-ZA" sz="1800" dirty="0" smtClean="0"/>
          </a:p>
          <a:p>
            <a:pPr algn="just">
              <a:buFont typeface="Arial" panose="020B0604020202020204" pitchFamily="34" charset="0"/>
              <a:buChar char="•"/>
            </a:pPr>
            <a:endParaRPr lang="en-ZA" sz="1800" dirty="0"/>
          </a:p>
          <a:p>
            <a:pPr lvl="0" algn="just"/>
            <a:endParaRPr lang="en-ZA" sz="1800" dirty="0" smtClean="0"/>
          </a:p>
        </p:txBody>
      </p:sp>
      <p:sp>
        <p:nvSpPr>
          <p:cNvPr id="5" name="Slide Number Placeholder 4"/>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371409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[2]</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1"/>
            <a:ext cx="8229600" cy="5638799"/>
          </a:xfrm>
        </p:spPr>
        <p:style>
          <a:lnRef idx="2">
            <a:schemeClr val="dk1"/>
          </a:lnRef>
          <a:fillRef idx="1">
            <a:schemeClr val="lt1"/>
          </a:fillRef>
          <a:effectRef idx="0">
            <a:schemeClr val="dk1"/>
          </a:effectRef>
          <a:fontRef idx="minor">
            <a:schemeClr val="dk1"/>
          </a:fontRef>
        </p:style>
        <p:txBody>
          <a:bodyPr>
            <a:noAutofit/>
          </a:bodyPr>
          <a:lstStyle/>
          <a:p>
            <a:pPr marL="0" lvl="0" indent="0" algn="just">
              <a:spcBef>
                <a:spcPts val="0"/>
              </a:spcBef>
              <a:buNone/>
            </a:pPr>
            <a:r>
              <a:rPr lang="en-ZA" sz="1800" b="1" dirty="0" smtClean="0"/>
              <a:t>Broadcasting</a:t>
            </a:r>
            <a:endParaRPr lang="en-ZA" sz="1800" b="1" dirty="0"/>
          </a:p>
          <a:p>
            <a:pPr algn="just">
              <a:spcBef>
                <a:spcPts val="0"/>
              </a:spcBef>
              <a:buFont typeface="Arial" panose="020B0604020202020204" pitchFamily="34" charset="0"/>
              <a:buChar char="•"/>
            </a:pPr>
            <a:r>
              <a:rPr lang="en-ZA" sz="1800" dirty="0" smtClean="0"/>
              <a:t>Today </a:t>
            </a:r>
            <a:r>
              <a:rPr lang="en-ZA" sz="1800" dirty="0"/>
              <a:t>there are more broadcasting services, a plethora of channels, programmes in more languages and more genres than ever before. </a:t>
            </a:r>
            <a:endParaRPr lang="en-ZA" sz="1800" dirty="0" smtClean="0"/>
          </a:p>
          <a:p>
            <a:pPr algn="just">
              <a:spcBef>
                <a:spcPts val="0"/>
              </a:spcBef>
              <a:buFont typeface="Arial" panose="020B0604020202020204" pitchFamily="34" charset="0"/>
              <a:buChar char="•"/>
            </a:pPr>
            <a:r>
              <a:rPr lang="en-ZA" sz="1800" dirty="0" smtClean="0"/>
              <a:t>The </a:t>
            </a:r>
            <a:r>
              <a:rPr lang="en-ZA" sz="1800" dirty="0"/>
              <a:t>South African Broadcasting Corporation (SABC) transformed from a state to a public </a:t>
            </a:r>
            <a:r>
              <a:rPr lang="en-ZA" sz="1800" dirty="0" smtClean="0"/>
              <a:t>broadcaster.</a:t>
            </a:r>
          </a:p>
          <a:p>
            <a:pPr algn="just">
              <a:spcBef>
                <a:spcPts val="0"/>
              </a:spcBef>
              <a:buFont typeface="Arial" panose="020B0604020202020204" pitchFamily="34" charset="0"/>
              <a:buChar char="•"/>
            </a:pPr>
            <a:r>
              <a:rPr lang="en-ZA" sz="1800" dirty="0"/>
              <a:t>There are seven licensed private commercial TV operators in South Africa.</a:t>
            </a:r>
          </a:p>
          <a:p>
            <a:pPr algn="just">
              <a:spcBef>
                <a:spcPts val="0"/>
              </a:spcBef>
              <a:buFont typeface="Arial" panose="020B0604020202020204" pitchFamily="34" charset="0"/>
              <a:buChar char="•"/>
            </a:pPr>
            <a:r>
              <a:rPr lang="en-ZA" sz="1800" dirty="0"/>
              <a:t>Both public and commercial broadcasters primarily exist to cater for needs of their audiences and to generate much needed revenue to remain profitable and to continue to deliver shareholder value and public service obligations in the case of the SABC</a:t>
            </a:r>
            <a:r>
              <a:rPr lang="en-ZA" sz="1800" dirty="0" smtClean="0"/>
              <a:t>.  </a:t>
            </a:r>
          </a:p>
          <a:p>
            <a:pPr algn="just">
              <a:spcBef>
                <a:spcPts val="0"/>
              </a:spcBef>
              <a:buFont typeface="Arial" panose="020B0604020202020204" pitchFamily="34" charset="0"/>
              <a:buChar char="•"/>
            </a:pPr>
            <a:r>
              <a:rPr lang="en-ZA" sz="1800" dirty="0"/>
              <a:t>All licensed broadcasters are required to adhere to their licence conditions </a:t>
            </a:r>
            <a:r>
              <a:rPr lang="en-ZA" sz="1800" dirty="0" smtClean="0"/>
              <a:t>as prescribed </a:t>
            </a:r>
            <a:r>
              <a:rPr lang="en-ZA" sz="1800" dirty="0"/>
              <a:t>by the </a:t>
            </a:r>
            <a:r>
              <a:rPr lang="en-ZA" sz="1800" dirty="0" smtClean="0"/>
              <a:t>Regulator</a:t>
            </a:r>
            <a:r>
              <a:rPr lang="en-ZA" sz="1800" dirty="0"/>
              <a:t>.</a:t>
            </a:r>
          </a:p>
          <a:p>
            <a:pPr algn="just">
              <a:spcBef>
                <a:spcPts val="0"/>
              </a:spcBef>
              <a:buFont typeface="Arial" panose="020B0604020202020204" pitchFamily="34" charset="0"/>
              <a:buChar char="•"/>
            </a:pPr>
            <a:r>
              <a:rPr lang="en-ZA" sz="1800" dirty="0"/>
              <a:t>T</a:t>
            </a:r>
            <a:r>
              <a:rPr lang="en-ZA" sz="1800" dirty="0" smtClean="0"/>
              <a:t>here </a:t>
            </a:r>
            <a:r>
              <a:rPr lang="en-ZA" sz="1800" dirty="0"/>
              <a:t>are over 218 licensed community radio stations, which exist in almost every district in the country</a:t>
            </a:r>
            <a:r>
              <a:rPr lang="en-ZA" sz="1800" dirty="0" smtClean="0"/>
              <a:t>.</a:t>
            </a:r>
          </a:p>
          <a:p>
            <a:pPr lvl="0" algn="just">
              <a:spcBef>
                <a:spcPts val="0"/>
              </a:spcBef>
              <a:buFont typeface="Arial" panose="020B0604020202020204" pitchFamily="34" charset="0"/>
              <a:buChar char="•"/>
            </a:pPr>
            <a:r>
              <a:rPr lang="en-ZA" sz="1800" dirty="0"/>
              <a:t>Radio is getting the biggest share of adspend in the community media sector although a small amount is still being spent within a print media context</a:t>
            </a:r>
            <a:r>
              <a:rPr lang="en-ZA" sz="1800" dirty="0" smtClean="0"/>
              <a:t>.</a:t>
            </a:r>
            <a:endParaRPr lang="en-ZA" sz="1800" dirty="0"/>
          </a:p>
          <a:p>
            <a:pPr algn="just">
              <a:buFont typeface="Arial" panose="020B0604020202020204" pitchFamily="34" charset="0"/>
              <a:buChar char="•"/>
            </a:pP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6</a:t>
            </a:fld>
            <a:endParaRPr lang="en-US" dirty="0"/>
          </a:p>
        </p:txBody>
      </p:sp>
    </p:spTree>
    <p:extLst>
      <p:ext uri="{BB962C8B-B14F-4D97-AF65-F5344CB8AC3E}">
        <p14:creationId xmlns:p14="http://schemas.microsoft.com/office/powerpoint/2010/main" xmlns="" val="397940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[3]</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1"/>
            <a:ext cx="8229600" cy="5681132"/>
          </a:xfrm>
        </p:spPr>
        <p:style>
          <a:lnRef idx="2">
            <a:schemeClr val="dk1"/>
          </a:lnRef>
          <a:fillRef idx="1">
            <a:schemeClr val="lt1"/>
          </a:fillRef>
          <a:effectRef idx="0">
            <a:schemeClr val="dk1"/>
          </a:effectRef>
          <a:fontRef idx="minor">
            <a:schemeClr val="dk1"/>
          </a:fontRef>
        </p:style>
        <p:txBody>
          <a:bodyPr>
            <a:noAutofit/>
          </a:bodyPr>
          <a:lstStyle/>
          <a:p>
            <a:pPr marL="0" lvl="0" indent="0">
              <a:buNone/>
            </a:pPr>
            <a:r>
              <a:rPr lang="en-GB" sz="1800" b="1" dirty="0" smtClean="0"/>
              <a:t>Online Content</a:t>
            </a:r>
          </a:p>
          <a:p>
            <a:pPr lvl="0"/>
            <a:r>
              <a:rPr lang="en-GB" sz="1800" dirty="0" smtClean="0"/>
              <a:t>The </a:t>
            </a:r>
            <a:r>
              <a:rPr lang="en-GB" sz="1800" dirty="0"/>
              <a:t>development of the Online Content Regulation Policy was borne out of the realisation that content distribution has shifted from physical content distribution to the Internet or digital space. </a:t>
            </a:r>
            <a:r>
              <a:rPr lang="en-GB" sz="1800" dirty="0" smtClean="0"/>
              <a:t>This poses a challenge of access to harmful content by the children.</a:t>
            </a:r>
            <a:endParaRPr lang="en-ZA" sz="1800" dirty="0"/>
          </a:p>
          <a:p>
            <a:pPr lvl="0"/>
            <a:r>
              <a:rPr lang="en-GB" sz="1800" dirty="0"/>
              <a:t>The entry of big players such as Apple, Google and Blackberry in the South African market necessitated the establishment of a temporary regulatory regime to ensure their adherence and compliance to the South African legislative </a:t>
            </a:r>
            <a:r>
              <a:rPr lang="en-GB" sz="1800" dirty="0" smtClean="0"/>
              <a:t>landscape.</a:t>
            </a:r>
            <a:endParaRPr lang="en-ZA" sz="1800" dirty="0"/>
          </a:p>
          <a:p>
            <a:pPr marL="0" indent="0" algn="just">
              <a:buNone/>
            </a:pPr>
            <a:endParaRPr lang="en-ZA" sz="1800" dirty="0" smtClean="0"/>
          </a:p>
          <a:p>
            <a:pPr marL="0" indent="0" algn="just">
              <a:buNone/>
            </a:pPr>
            <a:r>
              <a:rPr lang="en-ZA" sz="1800" b="1" dirty="0" smtClean="0"/>
              <a:t>Community print media</a:t>
            </a:r>
          </a:p>
          <a:p>
            <a:pPr algn="just">
              <a:buFont typeface="Arial" panose="020B0604020202020204" pitchFamily="34" charset="0"/>
              <a:buChar char="•"/>
            </a:pPr>
            <a:r>
              <a:rPr lang="en-ZA" sz="1800" dirty="0" smtClean="0"/>
              <a:t>The monopoly of the media by major media houses is impacting negatively on the development and diversity of views and the promotion of freedom of expression. </a:t>
            </a:r>
          </a:p>
          <a:p>
            <a:pPr algn="just">
              <a:buFont typeface="Arial" panose="020B0604020202020204" pitchFamily="34" charset="0"/>
              <a:buChar char="•"/>
            </a:pPr>
            <a:r>
              <a:rPr lang="en-ZA" sz="1800" dirty="0" smtClean="0"/>
              <a:t>Most publications still appear in English and Afrikaans which is not in line with the demographics of the country and the indigenous languages. </a:t>
            </a:r>
          </a:p>
          <a:p>
            <a:pPr algn="just">
              <a:buFont typeface="Arial" panose="020B0604020202020204" pitchFamily="34" charset="0"/>
              <a:buChar char="•"/>
            </a:pPr>
            <a:r>
              <a:rPr lang="en-ZA" sz="1800" dirty="0" smtClean="0"/>
              <a:t>Mainstream media continues to receive the bulk of advertising revenue. </a:t>
            </a:r>
            <a:endParaRPr lang="en-ZA" sz="1800" dirty="0"/>
          </a:p>
          <a:p>
            <a:pPr marL="0" indent="0" algn="just">
              <a:buNone/>
            </a:pP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344725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533" y="2081367"/>
            <a:ext cx="7992533" cy="1754326"/>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en-ZA" sz="3600" b="1" dirty="0" smtClean="0">
                <a:solidFill>
                  <a:schemeClr val="accent6">
                    <a:lumMod val="75000"/>
                  </a:schemeClr>
                </a:solidFill>
                <a:latin typeface="Arial" panose="020B0604020202020204" pitchFamily="34" charset="0"/>
                <a:cs typeface="Arial" panose="020B0604020202020204" pitchFamily="34" charset="0"/>
              </a:rPr>
              <a:t>REVISED 2015/16 </a:t>
            </a:r>
            <a:r>
              <a:rPr lang="en-ZA" sz="3600" b="1" dirty="0">
                <a:solidFill>
                  <a:schemeClr val="accent6">
                    <a:lumMod val="75000"/>
                  </a:schemeClr>
                </a:solidFill>
                <a:latin typeface="Arial" panose="020B0604020202020204" pitchFamily="34" charset="0"/>
                <a:cs typeface="Arial" panose="020B0604020202020204" pitchFamily="34" charset="0"/>
              </a:rPr>
              <a:t>– 2019/20 STRATEGIC </a:t>
            </a:r>
            <a:r>
              <a:rPr lang="en-ZA" sz="3600" b="1" dirty="0" smtClean="0">
                <a:solidFill>
                  <a:schemeClr val="accent6">
                    <a:lumMod val="75000"/>
                  </a:schemeClr>
                </a:solidFill>
                <a:latin typeface="Arial" panose="020B0604020202020204" pitchFamily="34" charset="0"/>
                <a:cs typeface="Arial" panose="020B0604020202020204" pitchFamily="34" charset="0"/>
              </a:rPr>
              <a:t>PLAN</a:t>
            </a:r>
          </a:p>
          <a:p>
            <a:pPr algn="ctr"/>
            <a:endParaRPr lang="en-ZA"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214424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73050" y="1831596"/>
          <a:ext cx="8547422" cy="2447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284609" y="1312568"/>
            <a:ext cx="8535863" cy="446088"/>
          </a:xfrm>
          <a:prstGeom prst="rect">
            <a:avLst/>
          </a:prstGeom>
          <a:noFill/>
          <a:ln w="6350" cap="rnd" cmpd="sng" algn="ctr">
            <a:noFill/>
            <a:prstDash val="solid"/>
            <a:headEnd/>
            <a:tailEnd/>
          </a:ln>
          <a:effectLst>
            <a:outerShdw blurRad="50800" dist="38100" dir="5400000" algn="t" rotWithShape="0">
              <a:prstClr val="black">
                <a:alpha val="40000"/>
              </a:prstClr>
            </a:outerShdw>
          </a:effectLst>
        </p:spPr>
        <p:txBody>
          <a:bodyPr anchor="ctr"/>
          <a:lstStyle/>
          <a:p>
            <a:pPr fontAlgn="base">
              <a:lnSpc>
                <a:spcPct val="90000"/>
              </a:lnSpc>
              <a:spcBef>
                <a:spcPct val="0"/>
              </a:spcBef>
              <a:spcAft>
                <a:spcPct val="0"/>
              </a:spcAft>
              <a:defRPr/>
            </a:pPr>
            <a:r>
              <a:rPr lang="en-US" sz="3200" b="1" dirty="0" smtClean="0">
                <a:solidFill>
                  <a:srgbClr val="C00000"/>
                </a:solidFill>
                <a:latin typeface="Calibri"/>
              </a:rPr>
              <a:t>Vision</a:t>
            </a:r>
            <a:r>
              <a:rPr lang="en-US" sz="3200" dirty="0" smtClean="0">
                <a:solidFill>
                  <a:srgbClr val="C00000"/>
                </a:solidFill>
                <a:latin typeface="Calibri"/>
              </a:rPr>
              <a:t> </a:t>
            </a:r>
            <a:r>
              <a:rPr lang="en-US" sz="2800" dirty="0" smtClean="0">
                <a:solidFill>
                  <a:srgbClr val="C00000"/>
                </a:solidFill>
                <a:latin typeface="Calibri"/>
              </a:rPr>
              <a:t> </a:t>
            </a:r>
            <a:endParaRPr lang="en-US" sz="2800" b="1" dirty="0">
              <a:solidFill>
                <a:srgbClr val="C00000"/>
              </a:solidFill>
              <a:latin typeface="Calibri"/>
            </a:endParaRPr>
          </a:p>
        </p:txBody>
      </p:sp>
      <p:sp>
        <p:nvSpPr>
          <p:cNvPr id="11" name="Title 1"/>
          <p:cNvSpPr txBox="1">
            <a:spLocks/>
          </p:cNvSpPr>
          <p:nvPr/>
        </p:nvSpPr>
        <p:spPr>
          <a:xfrm>
            <a:off x="209564" y="231498"/>
            <a:ext cx="8610908" cy="685800"/>
          </a:xfrm>
          <a:prstGeom prst="rect">
            <a:avLst/>
          </a:prstGeom>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Calibri"/>
              </a:rPr>
              <a:t/>
            </a:r>
            <a:br>
              <a:rPr lang="en-US" sz="3600" b="1" dirty="0">
                <a:solidFill>
                  <a:srgbClr val="E15415"/>
                </a:solidFill>
                <a:latin typeface="Calibri"/>
              </a:rPr>
            </a:br>
            <a:r>
              <a:rPr lang="en-US" sz="3600" b="1" dirty="0" smtClean="0">
                <a:solidFill>
                  <a:schemeClr val="accent6">
                    <a:lumMod val="75000"/>
                  </a:schemeClr>
                </a:solidFill>
                <a:latin typeface="Calibri"/>
              </a:rPr>
              <a:t>The DoC Mandate</a:t>
            </a:r>
            <a:endParaRPr lang="en-US" sz="2000" b="1" dirty="0">
              <a:solidFill>
                <a:schemeClr val="accent6">
                  <a:lumMod val="75000"/>
                </a:schemeClr>
              </a:solidFill>
              <a:latin typeface="Calibri"/>
            </a:endParaRPr>
          </a:p>
        </p:txBody>
      </p:sp>
      <p:pic>
        <p:nvPicPr>
          <p:cNvPr id="3" name="Picture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50496" y="4216509"/>
            <a:ext cx="1123950" cy="1461541"/>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737454" y="4186125"/>
            <a:ext cx="1409700" cy="1558316"/>
          </a:xfrm>
          <a:prstGeom prst="rect">
            <a:avLst/>
          </a:prstGeom>
        </p:spPr>
      </p:pic>
      <p:sp>
        <p:nvSpPr>
          <p:cNvPr id="6" name="AutoShape 2" descr="Image result for brands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7" name="AutoShape 4" descr="Image result for brandsa"/>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AutoShape 6" descr="Image result for mdda"/>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 name="Slide Number Placeholder 7"/>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631458097"/>
      </p:ext>
    </p:extLst>
  </p:cSld>
  <p:clrMapOvr>
    <a:masterClrMapping/>
  </p:clrMapOvr>
  <mc:AlternateContent xmlns:mc="http://schemas.openxmlformats.org/markup-compatibility/2006">
    <mc:Choice xmlns:p14="http://schemas.microsoft.com/office/powerpoint/2010/main" xmlns="" Requires="p14">
      <p:transition p14:dur="250">
        <p14:prism/>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3374</TotalTime>
  <Words>3708</Words>
  <Application>Microsoft Office PowerPoint</Application>
  <PresentationFormat>On-screen Show (4:3)</PresentationFormat>
  <Paragraphs>567</Paragraphs>
  <Slides>43</Slides>
  <Notes>11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DoC  Presentation on the Strategic Plan (2015/16 - 2019/20)  and Annual Performance Plan (2016/17 – 2018/19).   </vt:lpstr>
      <vt:lpstr>Presentation overview  </vt:lpstr>
      <vt:lpstr>Compliance Statement [1]</vt:lpstr>
      <vt:lpstr>Compliance Statement [2]</vt:lpstr>
      <vt:lpstr>Situational Analysis – Key Issues [1]</vt:lpstr>
      <vt:lpstr>Situational Analysis – Key Issues [2]</vt:lpstr>
      <vt:lpstr>Situational Analysis – Key Issues [3]</vt:lpstr>
      <vt:lpstr>Slide 8</vt:lpstr>
      <vt:lpstr>Slide 9</vt:lpstr>
      <vt:lpstr>Slide 10</vt:lpstr>
      <vt:lpstr>Slide 11</vt:lpstr>
      <vt:lpstr>Slide 12</vt:lpstr>
      <vt:lpstr>Legislative Mandate</vt:lpstr>
      <vt:lpstr>Strategic Outcome Oriented Goals</vt:lpstr>
      <vt:lpstr>Strategic Outcome Oriented Goals</vt:lpstr>
      <vt:lpstr>Programme 1</vt:lpstr>
      <vt:lpstr>Programme 2 [1]</vt:lpstr>
      <vt:lpstr>Programme 2 [2] </vt:lpstr>
      <vt:lpstr>Programme 3 [1]</vt:lpstr>
      <vt:lpstr>Programme 3 [2]</vt:lpstr>
      <vt:lpstr>Programme 3 [3]</vt:lpstr>
      <vt:lpstr>Programme 4</vt:lpstr>
      <vt:lpstr>Slide 23</vt:lpstr>
      <vt:lpstr>Programme 1 [1]</vt:lpstr>
      <vt:lpstr>Programme 1 [2]</vt:lpstr>
      <vt:lpstr>Programme 1 [3]</vt:lpstr>
      <vt:lpstr>Programme 2  [1]</vt:lpstr>
      <vt:lpstr>Programme 2 [2]</vt:lpstr>
      <vt:lpstr>Programme 3 [1]</vt:lpstr>
      <vt:lpstr>Programme 3 [2]</vt:lpstr>
      <vt:lpstr>Programme 3 [3]</vt:lpstr>
      <vt:lpstr>Programme 3 [4] </vt:lpstr>
      <vt:lpstr>Programme 4  [1]</vt:lpstr>
      <vt:lpstr>Programme 4 [2]</vt:lpstr>
      <vt:lpstr>Slide 35</vt:lpstr>
      <vt:lpstr>Staff Establishment</vt:lpstr>
      <vt:lpstr>BUDGET ALLOCATION OVER THE MTEF PERIOD 2016/17 – 2018/19</vt:lpstr>
      <vt:lpstr>BUDGET ALLOCATION OVER THE MTEF PERIOD 2016/17 – 2018/19</vt:lpstr>
      <vt:lpstr>BUDGET ALLOCATION FOR 2016/17 PER PROGRAMME</vt:lpstr>
      <vt:lpstr>BUDGET ALLOCATION FOR 2016/17 PER ECONOMIC CLASSIFICATION</vt:lpstr>
      <vt:lpstr>BUDGET ALLOCATION FOR 2016/17 PER PROGRAMME (EXCLUDING TRANSFERS TO PUBLIC ENTITIES &amp; GCIS)</vt:lpstr>
      <vt:lpstr>BUDGET ALLOCATION FOR 2016/17 PER ECONOMIC CLASSIFICATION (EXCLUDING TRANSFERS TO PUBLIC ENTITIES &amp; GCIS)</vt:lpstr>
      <vt:lpstr>Slide 43</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524</cp:revision>
  <cp:lastPrinted>2016-04-06T09:39:39Z</cp:lastPrinted>
  <dcterms:created xsi:type="dcterms:W3CDTF">2013-08-14T15:53:00Z</dcterms:created>
  <dcterms:modified xsi:type="dcterms:W3CDTF">2016-04-14T10:33:10Z</dcterms:modified>
</cp:coreProperties>
</file>