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769" r:id="rId2"/>
  </p:sldMasterIdLst>
  <p:notesMasterIdLst>
    <p:notesMasterId r:id="rId21"/>
  </p:notesMasterIdLst>
  <p:handoutMasterIdLst>
    <p:handoutMasterId r:id="rId22"/>
  </p:handoutMasterIdLst>
  <p:sldIdLst>
    <p:sldId id="564" r:id="rId3"/>
    <p:sldId id="565" r:id="rId4"/>
    <p:sldId id="553" r:id="rId5"/>
    <p:sldId id="563" r:id="rId6"/>
    <p:sldId id="558" r:id="rId7"/>
    <p:sldId id="566" r:id="rId8"/>
    <p:sldId id="567" r:id="rId9"/>
    <p:sldId id="559" r:id="rId10"/>
    <p:sldId id="568" r:id="rId11"/>
    <p:sldId id="545" r:id="rId12"/>
    <p:sldId id="569" r:id="rId13"/>
    <p:sldId id="546" r:id="rId14"/>
    <p:sldId id="528" r:id="rId15"/>
    <p:sldId id="530" r:id="rId16"/>
    <p:sldId id="532" r:id="rId17"/>
    <p:sldId id="535" r:id="rId18"/>
    <p:sldId id="547" r:id="rId19"/>
    <p:sldId id="561" r:id="rId20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97" autoAdjust="0"/>
    <p:restoredTop sz="94684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1" y="2"/>
            <a:ext cx="2972421" cy="465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38" y="2"/>
            <a:ext cx="2972421" cy="465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0FD9FE1-F1B3-4B4C-A0B8-05D56250A6E5}" type="datetimeFigureOut">
              <a:rPr lang="en-US"/>
              <a:pPr>
                <a:defRPr/>
              </a:pPr>
              <a:t>4/15/2016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1" y="8829685"/>
            <a:ext cx="2972421" cy="46513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38" y="8829685"/>
            <a:ext cx="2972421" cy="46513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9ECE410-486A-48F0-ACC9-0C8A03B799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147229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1" y="2"/>
            <a:ext cx="2972421" cy="465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038" y="2"/>
            <a:ext cx="2972421" cy="465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DA698C3-1C57-4DA8-8170-0BDFF6E97F21}" type="datetimeFigureOut">
              <a:rPr lang="en-US"/>
              <a:pPr>
                <a:defRPr/>
              </a:pPr>
              <a:t>4/15/2016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3313" y="696913"/>
            <a:ext cx="4651375" cy="34877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423" y="4416438"/>
            <a:ext cx="5485157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1" y="8829685"/>
            <a:ext cx="2972421" cy="46513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038" y="8829685"/>
            <a:ext cx="2972421" cy="46513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4A04B37-CE8C-4B09-8BFE-895D77A3C6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08082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063D630-980E-41AC-87C3-5B3E9BA4AB50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916737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ZA" sz="1100" b="1" u="sng" kern="0" dirty="0" smtClean="0">
                <a:solidFill>
                  <a:srgbClr val="000000"/>
                </a:solidFill>
                <a:latin typeface="Arial"/>
              </a:rPr>
              <a:t>Notes</a:t>
            </a:r>
          </a:p>
          <a:p>
            <a:pPr>
              <a:defRPr/>
            </a:pPr>
            <a:endParaRPr lang="en-ZA" sz="1100" b="1" u="sng" kern="0" dirty="0" smtClean="0">
              <a:solidFill>
                <a:srgbClr val="000000"/>
              </a:solidFill>
              <a:latin typeface="Arial"/>
            </a:endParaRPr>
          </a:p>
          <a:p>
            <a:pPr>
              <a:defRPr/>
            </a:pPr>
            <a:r>
              <a:rPr lang="en-ZA" altLang="en-US" dirty="0" smtClean="0"/>
              <a:t>An emerging trend of an annual deficit is now being observed in all the entities. It was also observed that the surpluses of SAWS year on year has decreased significantly.</a:t>
            </a:r>
            <a:endParaRPr lang="en-ZA" smtClean="0"/>
          </a:p>
          <a:p>
            <a:pPr>
              <a:defRPr/>
            </a:pPr>
            <a:endParaRPr lang="en-ZA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575E649-71BC-4EAD-9C30-CF918332FB35}" type="slidenum">
              <a:rPr lang="en-ZA" altLang="en-US" smtClean="0">
                <a:solidFill>
                  <a:prstClr val="black"/>
                </a:solidFill>
              </a:rPr>
              <a:pPr eaLnBrk="1" hangingPunct="1"/>
              <a:t>8</a:t>
            </a:fld>
            <a:endParaRPr lang="en-ZA" alt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1068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6C77E-C892-474C-8C82-03F5CCB4BDB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E5537B-6BDB-4259-858A-0F217E487E1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199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6789A-00C1-4BE0-95AA-A1592218C27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69BF6-4A25-4E09-9594-29F09DA53E1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191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EF1F4-1E0C-4628-91C1-D569CAD1724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76D-EC4E-4D8A-898C-64DFBDB2AF5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90746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836F2-96E7-45EF-8D1B-8E0E582646DF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13FDF-35A9-45CA-80E5-4C16B1701AC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43841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3D710-D8E5-4B19-A596-E48482128D53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BAD10-492E-4C1E-A9E4-584F11F0ABE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05788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FFCAA-3B10-455A-A9E4-1BA29BD7A19C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39AF4-7EB5-469B-9052-1D257BD4C32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84230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35C81-5349-4196-B99E-7B0E6CF46418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852CF-BC36-4B3D-B5A3-FD29EE23A62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65546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0AAE5-AD2A-48BA-87A2-C8EFD4BA0998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94ABA-A639-4FCF-96D3-C73890197C0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58965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0CCE9-62F4-4D83-AFA2-169AA125AE7A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88707-9BC6-4F80-A87E-D9EF8D38D23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93375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D7C95-5462-4765-9E56-FDF274463E6C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57947-41CD-4846-A804-549A763A29C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89382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3AE64-FFF4-41E9-8E1F-A95B94B79999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1843B-E8B9-4DB5-93ED-DACA04F64AE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7398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77D00-E682-450F-B4CC-F5B2DE8014F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F67DE-CDE8-4D5F-A722-DD21C659923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20772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550C0-7841-4D45-A0C8-0458368095AD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C6836-7DC2-4C2E-94E8-331536DC4A4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57182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4E7AA-A896-4B8E-AAA3-3404EBEF24E9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85E10-A4E0-4B2D-A768-4E45FE0A62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49442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2AE0B-7843-433C-A0A5-D90A195C923B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426C7-6027-4F84-BC79-AD3E29DF60C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45440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17DF9F-9F4B-4290-9D1A-DBD86B8B3D2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2683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C8D28-259E-497D-92BD-FA466C3846B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13BAE-7FD0-4A88-BFDA-16BFF4DB57B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2188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56E38-97E1-4F1D-90F6-3314DF73055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9B506-393A-446E-B1E4-783B912C444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6730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AB994-68C4-4BCF-9307-D19D2A4693B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47C19-58E5-4B49-A5D6-55CB6A87DE7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4502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B11044-7571-4795-BEF4-E83BC205E54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C34CE-5F72-4F80-9483-BD277CB7597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9292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66E85E-1146-41CA-BED0-7FF25EA133D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E258B-3BB1-47F2-8115-F97443A57D5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8676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DDDD4-5242-4440-B5A6-F577114F2AB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00999-1ECD-4A8D-AF69-BEAD7DA01A6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8652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05088-2210-4800-8016-87D6B5BFA1C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7887F-3179-43CF-A11C-BCE3554FEBF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5886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fld id="{AE51AA5B-EEB1-4D70-8594-90A8054C634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 defTabSz="457200">
                <a:defRPr/>
              </a:pPr>
              <a:t>4/15/2016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fld id="{341A7672-2FA2-4D51-A9C7-93CA7B330A7F}" type="slidenum">
              <a:rPr lang="en-US">
                <a:solidFill>
                  <a:prstClr val="black">
                    <a:tint val="75000"/>
                  </a:prstClr>
                </a:solidFill>
              </a:rPr>
              <a:pPr defTabSz="457200"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2640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131F5DF-2F91-43A7-9842-4DECBAD86C24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577E7B0-0ABF-430F-A27F-3EAB35923FB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8452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  <p:sldLayoutId id="2147483781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ctrTitle"/>
          </p:nvPr>
        </p:nvSpPr>
        <p:spPr>
          <a:xfrm>
            <a:off x="685800" y="2643188"/>
            <a:ext cx="7772400" cy="1793875"/>
          </a:xfrm>
        </p:spPr>
        <p:txBody>
          <a:bodyPr/>
          <a:lstStyle/>
          <a:p>
            <a:pPr eaLnBrk="1" hangingPunct="1"/>
            <a:r>
              <a:rPr lang="en-US" altLang="en-US" sz="3200" b="1" dirty="0" smtClean="0"/>
              <a:t>MTEF ALLOCATIONS</a:t>
            </a:r>
            <a:br>
              <a:rPr lang="en-US" altLang="en-US" sz="3200" b="1" dirty="0" smtClean="0"/>
            </a:br>
            <a:r>
              <a:rPr lang="en-US" altLang="en-US" sz="3200" b="1" dirty="0" smtClean="0"/>
              <a:t>2016/17 – 2017/18 – 2018/19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6639" y="5014488"/>
            <a:ext cx="3527425" cy="1489075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algn="l" eaLnBrk="1" hangingPunct="1">
              <a:spcBef>
                <a:spcPct val="0"/>
              </a:spcBef>
            </a:pPr>
            <a:r>
              <a:rPr lang="en-US" altLang="en-US" sz="1700" dirty="0">
                <a:solidFill>
                  <a:prstClr val="black"/>
                </a:solidFill>
                <a:cs typeface="Arial" charset="0"/>
              </a:rPr>
              <a:t>Nosipho Ngcaba</a:t>
            </a:r>
          </a:p>
          <a:p>
            <a:pPr algn="l" eaLnBrk="1" hangingPunct="1">
              <a:spcBef>
                <a:spcPct val="0"/>
              </a:spcBef>
            </a:pPr>
            <a:r>
              <a:rPr lang="en-US" altLang="en-US" sz="1700" dirty="0">
                <a:solidFill>
                  <a:prstClr val="black"/>
                </a:solidFill>
                <a:cs typeface="Arial" charset="0"/>
              </a:rPr>
              <a:t>Director-General</a:t>
            </a:r>
          </a:p>
          <a:p>
            <a:pPr algn="l" eaLnBrk="1" hangingPunct="1">
              <a:spcBef>
                <a:spcPct val="0"/>
              </a:spcBef>
            </a:pPr>
            <a:r>
              <a:rPr lang="en-US" altLang="en-US" sz="1700" dirty="0">
                <a:solidFill>
                  <a:prstClr val="black"/>
                </a:solidFill>
                <a:cs typeface="Arial" charset="0"/>
              </a:rPr>
              <a:t>Portfolio Committee Briefing</a:t>
            </a:r>
          </a:p>
          <a:p>
            <a:pPr algn="l" eaLnBrk="1" hangingPunct="1">
              <a:spcBef>
                <a:spcPct val="0"/>
              </a:spcBef>
            </a:pPr>
            <a:r>
              <a:rPr lang="en-US" altLang="en-US" sz="1700" dirty="0" smtClean="0">
                <a:solidFill>
                  <a:prstClr val="black"/>
                </a:solidFill>
                <a:cs typeface="Arial" charset="0"/>
              </a:rPr>
              <a:t>15-16 </a:t>
            </a:r>
            <a:r>
              <a:rPr lang="en-US" altLang="en-US" sz="1700" dirty="0">
                <a:solidFill>
                  <a:prstClr val="black"/>
                </a:solidFill>
                <a:cs typeface="Arial" charset="0"/>
              </a:rPr>
              <a:t>March 2016</a:t>
            </a:r>
          </a:p>
        </p:txBody>
      </p:sp>
      <p:pic>
        <p:nvPicPr>
          <p:cNvPr id="2867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4400" y="914400"/>
            <a:ext cx="43434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EE787BB-028B-43E3-B2E1-B1CC807BAF43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dirty="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400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363" y="5949280"/>
            <a:ext cx="19812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32855"/>
          </a:xfrm>
        </p:spPr>
        <p:txBody>
          <a:bodyPr/>
          <a:lstStyle/>
          <a:p>
            <a:pPr marL="0" lvl="0" indent="0">
              <a:buNone/>
            </a:pPr>
            <a:endParaRPr lang="en-ZA" b="1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ZA" b="1" dirty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en-ZA" b="1" dirty="0" smtClean="0">
                <a:solidFill>
                  <a:prstClr val="black"/>
                </a:solidFill>
              </a:rPr>
              <a:t>Funded </a:t>
            </a:r>
            <a:r>
              <a:rPr lang="en-ZA" b="1" dirty="0">
                <a:solidFill>
                  <a:prstClr val="black"/>
                </a:solidFill>
              </a:rPr>
              <a:t>Priorities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1907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109538"/>
            <a:ext cx="8229600" cy="943198"/>
          </a:xfrm>
        </p:spPr>
        <p:txBody>
          <a:bodyPr/>
          <a:lstStyle/>
          <a:p>
            <a:pPr eaLnBrk="1" hangingPunct="1"/>
            <a:r>
              <a:rPr lang="en-US" sz="2400" b="1" dirty="0" err="1" smtClean="0"/>
              <a:t>Programme</a:t>
            </a:r>
            <a:r>
              <a:rPr lang="en-US" sz="2400" b="1" dirty="0" smtClean="0"/>
              <a:t> 1: Administration</a:t>
            </a:r>
            <a:endParaRPr lang="en-US" altLang="en-US" sz="2400" dirty="0" smtClean="0">
              <a:solidFill>
                <a:srgbClr val="008000"/>
              </a:solidFill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17357753"/>
              </p:ext>
            </p:extLst>
          </p:nvPr>
        </p:nvGraphicFramePr>
        <p:xfrm>
          <a:off x="119061" y="1169939"/>
          <a:ext cx="8629404" cy="393197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768013"/>
                <a:gridCol w="1206801"/>
                <a:gridCol w="1327295"/>
                <a:gridCol w="1327295"/>
              </a:tblGrid>
              <a:tr h="695037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Priorities</a:t>
                      </a:r>
                      <a:endParaRPr kumimoji="0" lang="en-ZA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2" marR="91432" marT="45726" marB="45726" horzOverflow="overflow"/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2016/17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R’000</a:t>
                      </a:r>
                    </a:p>
                  </a:txBody>
                  <a:tcPr marL="91432" marR="91432" marT="45726" marB="45726" horzOverflow="overflow"/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2017/18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R’ 000</a:t>
                      </a:r>
                    </a:p>
                  </a:txBody>
                  <a:tcPr marL="91432" marR="91432" marT="45726" marB="4572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2018/19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R’000</a:t>
                      </a:r>
                    </a:p>
                  </a:txBody>
                  <a:tcPr marL="91432" marR="91432" marT="45726" marB="45726" horzOverflow="overflow"/>
                </a:tc>
              </a:tr>
              <a:tr h="2284104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ZA" altLang="en-US" sz="1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Office Accommodation (CPT, Regional Offices)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Unitary Payment new Departmental Building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International Membership Fees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aseline="0" dirty="0" smtClean="0"/>
                        <a:t>Global Environmental Fund (GEF)</a:t>
                      </a:r>
                      <a:endParaRPr kumimoji="0" lang="en-ZA" altLang="en-US" sz="1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Communication Systems and Data lines: SITA 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Auditors: External &amp; Internal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Environmental Advisory Services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Environmental Sector Coordination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Ministry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Support Services (Communication, Human Capital, Financial Services, Facilities Management, Business Performance, Governance, Information Management)</a:t>
                      </a:r>
                    </a:p>
                  </a:txBody>
                  <a:tcPr marL="91432" marR="91432" marT="45726" marB="45726" horzOverflow="overflow"/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ZA" altLang="en-US" sz="140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84 649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135 954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12 479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16 000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36 596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11 624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</a:rPr>
                        <a:t>79 996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</a:rPr>
                        <a:t>63 572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42 455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324 901</a:t>
                      </a:r>
                    </a:p>
                  </a:txBody>
                  <a:tcPr marL="91432" marR="91432" marT="45726" marB="45726" horzOverflow="overflow"/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ZA" altLang="en-US" sz="140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88 993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144 111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12 719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16 000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37 149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11 884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85 947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66 744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44 575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358 335</a:t>
                      </a:r>
                    </a:p>
                  </a:txBody>
                  <a:tcPr marL="91432" marR="91432" marT="45726" marB="45726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ZA" altLang="en-US" sz="140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93 992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152 758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13 122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16 928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39 378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12 597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91 267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70 615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46 806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389 187</a:t>
                      </a:r>
                    </a:p>
                  </a:txBody>
                  <a:tcPr marL="91432" marR="91432" marT="45726" marB="45726" horzOverflow="overflow"/>
                </a:tc>
              </a:tr>
              <a:tr h="365789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Total Allocated</a:t>
                      </a:r>
                    </a:p>
                  </a:txBody>
                  <a:tcPr marL="91432" marR="91432" marT="45715" marB="45715" horzOverflow="overflow"/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808 226</a:t>
                      </a:r>
                    </a:p>
                  </a:txBody>
                  <a:tcPr marL="91432" marR="91432" marT="45715" marB="45715" horzOverflow="overflow"/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866 457</a:t>
                      </a:r>
                    </a:p>
                  </a:txBody>
                  <a:tcPr marL="91432" marR="91432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926 650</a:t>
                      </a:r>
                    </a:p>
                  </a:txBody>
                  <a:tcPr marL="91432" marR="91432" marT="45715" marB="45715" horzOverflow="overflow"/>
                </a:tc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363" y="5949280"/>
            <a:ext cx="19812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75119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764703"/>
          </a:xfrm>
          <a:solidFill>
            <a:schemeClr val="accent3"/>
          </a:solidFill>
        </p:spPr>
        <p:txBody>
          <a:bodyPr/>
          <a:lstStyle/>
          <a:p>
            <a:pPr eaLnBrk="1" hangingPunct="1"/>
            <a:r>
              <a:rPr lang="en-US" altLang="en-US" sz="2400" b="1" dirty="0" err="1" smtClean="0"/>
              <a:t>Programme</a:t>
            </a:r>
            <a:r>
              <a:rPr lang="en-US" altLang="en-US" sz="2400" b="1" dirty="0" smtClean="0"/>
              <a:t> 2: Legal Authorization, </a:t>
            </a:r>
            <a:br>
              <a:rPr lang="en-US" altLang="en-US" sz="2400" b="1" dirty="0" smtClean="0"/>
            </a:br>
            <a:r>
              <a:rPr lang="en-US" altLang="en-US" sz="2400" b="1" dirty="0" smtClean="0"/>
              <a:t>Compliance and Enforcement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44370609"/>
              </p:ext>
            </p:extLst>
          </p:nvPr>
        </p:nvGraphicFramePr>
        <p:xfrm>
          <a:off x="323528" y="957147"/>
          <a:ext cx="8496945" cy="451228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35681"/>
                <a:gridCol w="1503884"/>
                <a:gridCol w="1428690"/>
                <a:gridCol w="1428690"/>
              </a:tblGrid>
              <a:tr h="754876"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>
                          <a:solidFill>
                            <a:schemeClr val="tx1"/>
                          </a:solidFill>
                        </a:rPr>
                        <a:t>Sub-Programmes</a:t>
                      </a:r>
                      <a:endParaRPr lang="en-GB" sz="20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>
                          <a:solidFill>
                            <a:schemeClr val="tx1"/>
                          </a:solidFill>
                        </a:rPr>
                        <a:t>2016/17</a:t>
                      </a:r>
                    </a:p>
                    <a:p>
                      <a:pPr algn="ctr"/>
                      <a:r>
                        <a:rPr lang="en-GB" sz="2000" noProof="0" dirty="0" smtClean="0">
                          <a:solidFill>
                            <a:schemeClr val="tx1"/>
                          </a:solidFill>
                        </a:rPr>
                        <a:t>R’000</a:t>
                      </a:r>
                      <a:endParaRPr lang="en-GB" sz="20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>
                          <a:solidFill>
                            <a:schemeClr val="tx1"/>
                          </a:solidFill>
                        </a:rPr>
                        <a:t>2017/18</a:t>
                      </a:r>
                    </a:p>
                    <a:p>
                      <a:pPr algn="ctr"/>
                      <a:r>
                        <a:rPr lang="en-GB" sz="2000" noProof="0" dirty="0" smtClean="0">
                          <a:solidFill>
                            <a:schemeClr val="tx1"/>
                          </a:solidFill>
                        </a:rPr>
                        <a:t>R’000</a:t>
                      </a:r>
                      <a:endParaRPr lang="en-GB" sz="20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>
                          <a:solidFill>
                            <a:schemeClr val="tx1"/>
                          </a:solidFill>
                        </a:rPr>
                        <a:t>2018/19</a:t>
                      </a:r>
                    </a:p>
                    <a:p>
                      <a:pPr algn="ctr"/>
                      <a:r>
                        <a:rPr lang="en-GB" sz="2000" noProof="0" dirty="0" smtClean="0">
                          <a:solidFill>
                            <a:schemeClr val="tx1"/>
                          </a:solidFill>
                        </a:rPr>
                        <a:t>R’000</a:t>
                      </a:r>
                      <a:endParaRPr lang="en-GB" sz="20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</a:tr>
              <a:tr h="390148">
                <a:tc>
                  <a:txBody>
                    <a:bodyPr/>
                    <a:lstStyle/>
                    <a:p>
                      <a:r>
                        <a:rPr lang="en-GB" sz="1800" b="1" noProof="0" dirty="0" smtClean="0">
                          <a:solidFill>
                            <a:schemeClr val="tx1"/>
                          </a:solidFill>
                        </a:rPr>
                        <a:t>Legal Authorization, Compliance and Enforcement</a:t>
                      </a:r>
                      <a:r>
                        <a:rPr lang="en-GB" sz="1800" b="1" baseline="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800" b="1" noProof="0" dirty="0" smtClean="0">
                          <a:solidFill>
                            <a:schemeClr val="tx1"/>
                          </a:solidFill>
                        </a:rPr>
                        <a:t>Management</a:t>
                      </a:r>
                      <a:endParaRPr lang="en-GB" sz="18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6 318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6 691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/>
                        <a:t>7 079</a:t>
                      </a:r>
                      <a:endParaRPr lang="en-ZA" sz="1800" dirty="0"/>
                    </a:p>
                  </a:txBody>
                  <a:tcPr marL="91437" marR="91437" marT="45723" marB="45723"/>
                </a:tc>
              </a:tr>
              <a:tr h="390148">
                <a:tc>
                  <a:txBody>
                    <a:bodyPr/>
                    <a:lstStyle/>
                    <a:p>
                      <a:r>
                        <a:rPr lang="en-GB" sz="1800" b="1" noProof="0" dirty="0" smtClean="0">
                          <a:solidFill>
                            <a:schemeClr val="tx1"/>
                          </a:solidFill>
                        </a:rPr>
                        <a:t>Compliance</a:t>
                      </a:r>
                      <a:r>
                        <a:rPr lang="en-GB" sz="1800" b="1" baseline="0" noProof="0" dirty="0" smtClean="0">
                          <a:solidFill>
                            <a:schemeClr val="tx1"/>
                          </a:solidFill>
                        </a:rPr>
                        <a:t> Monitoring</a:t>
                      </a:r>
                      <a:endParaRPr lang="en-GB" sz="18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r>
                        <a:rPr lang="en-ZA" sz="1800" baseline="0" dirty="0" smtClean="0">
                          <a:solidFill>
                            <a:schemeClr val="tx1"/>
                          </a:solidFill>
                        </a:rPr>
                        <a:t> 760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r>
                        <a:rPr lang="en-ZA" sz="1800" baseline="0" dirty="0" smtClean="0">
                          <a:solidFill>
                            <a:schemeClr val="tx1"/>
                          </a:solidFill>
                        </a:rPr>
                        <a:t> 210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/>
                        <a:t>27</a:t>
                      </a:r>
                      <a:r>
                        <a:rPr lang="en-ZA" sz="1800" baseline="0" dirty="0" smtClean="0"/>
                        <a:t> 730</a:t>
                      </a:r>
                      <a:endParaRPr lang="en-ZA" sz="1800" dirty="0"/>
                    </a:p>
                  </a:txBody>
                  <a:tcPr marL="91437" marR="91437" marT="45723" marB="45723"/>
                </a:tc>
              </a:tr>
              <a:tr h="6827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="1" dirty="0" err="1" smtClean="0"/>
                        <a:t>Intergrated</a:t>
                      </a:r>
                      <a:r>
                        <a:rPr lang="en-ZA" sz="1800" b="1" dirty="0" smtClean="0"/>
                        <a:t> Environmental</a:t>
                      </a:r>
                      <a:r>
                        <a:rPr lang="en-ZA" sz="1800" b="1" baseline="0" dirty="0" smtClean="0"/>
                        <a:t>  Authorisations</a:t>
                      </a:r>
                      <a:endParaRPr lang="en-ZA" sz="1800" b="1" dirty="0"/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50 019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r>
                        <a:rPr lang="en-ZA" sz="1800" baseline="0" dirty="0" smtClean="0">
                          <a:solidFill>
                            <a:schemeClr val="tx1"/>
                          </a:solidFill>
                        </a:rPr>
                        <a:t> 572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/>
                        <a:t>55</a:t>
                      </a:r>
                      <a:r>
                        <a:rPr lang="en-ZA" sz="1800" baseline="0" dirty="0" smtClean="0"/>
                        <a:t> 621</a:t>
                      </a:r>
                      <a:endParaRPr lang="en-ZA" sz="1800" dirty="0"/>
                    </a:p>
                  </a:txBody>
                  <a:tcPr marL="91437" marR="91437" marT="45723" marB="45723"/>
                </a:tc>
              </a:tr>
              <a:tr h="364029">
                <a:tc>
                  <a:txBody>
                    <a:bodyPr/>
                    <a:lstStyle/>
                    <a:p>
                      <a:r>
                        <a:rPr lang="en-ZA" sz="1800" b="1" dirty="0" smtClean="0"/>
                        <a:t>Enforcement</a:t>
                      </a:r>
                      <a:endParaRPr lang="en-ZA" sz="1800" b="1" dirty="0"/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57</a:t>
                      </a:r>
                      <a:r>
                        <a:rPr lang="en-ZA" sz="1800" baseline="0" dirty="0" smtClean="0">
                          <a:solidFill>
                            <a:schemeClr val="tx1"/>
                          </a:solidFill>
                        </a:rPr>
                        <a:t> 742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69</a:t>
                      </a:r>
                      <a:r>
                        <a:rPr lang="en-ZA" sz="1800" baseline="0" dirty="0" smtClean="0">
                          <a:solidFill>
                            <a:schemeClr val="tx1"/>
                          </a:solidFill>
                        </a:rPr>
                        <a:t> 459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/>
                        <a:t>73</a:t>
                      </a:r>
                      <a:r>
                        <a:rPr lang="en-ZA" sz="1800" baseline="0" dirty="0" smtClean="0"/>
                        <a:t> 233</a:t>
                      </a:r>
                      <a:endParaRPr lang="en-ZA" sz="1800" dirty="0"/>
                    </a:p>
                  </a:txBody>
                  <a:tcPr marL="91437" marR="91437" marT="45723" marB="45723"/>
                </a:tc>
              </a:tr>
              <a:tr h="701229">
                <a:tc>
                  <a:txBody>
                    <a:bodyPr/>
                    <a:lstStyle/>
                    <a:p>
                      <a:r>
                        <a:rPr lang="en-ZA" sz="1800" b="1" dirty="0" smtClean="0"/>
                        <a:t>Corporate Legal Support &amp; Litigation</a:t>
                      </a:r>
                      <a:endParaRPr lang="en-ZA" sz="1800" b="1" dirty="0"/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9 881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r>
                        <a:rPr lang="en-ZA" sz="1800" baseline="0" dirty="0" smtClean="0">
                          <a:solidFill>
                            <a:schemeClr val="tx1"/>
                          </a:solidFill>
                        </a:rPr>
                        <a:t> 461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/>
                        <a:t>10 568</a:t>
                      </a:r>
                      <a:endParaRPr lang="en-ZA" sz="1800" dirty="0"/>
                    </a:p>
                  </a:txBody>
                  <a:tcPr marL="91437" marR="91437" marT="45723" marB="45723"/>
                </a:tc>
              </a:tr>
              <a:tr h="436381">
                <a:tc>
                  <a:txBody>
                    <a:bodyPr/>
                    <a:lstStyle/>
                    <a:p>
                      <a:r>
                        <a:rPr lang="en-ZA" sz="1800" b="1" dirty="0" smtClean="0"/>
                        <a:t>Law Reform</a:t>
                      </a:r>
                      <a:r>
                        <a:rPr lang="en-ZA" sz="1800" b="1" baseline="0" dirty="0" smtClean="0"/>
                        <a:t> &amp; Appeals</a:t>
                      </a:r>
                      <a:endParaRPr lang="en-ZA" sz="1800" b="1" dirty="0"/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15 927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r>
                        <a:rPr lang="en-ZA" sz="1800" baseline="0" dirty="0" smtClean="0">
                          <a:solidFill>
                            <a:schemeClr val="tx1"/>
                          </a:solidFill>
                        </a:rPr>
                        <a:t> 887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/>
                        <a:t>17</a:t>
                      </a:r>
                      <a:r>
                        <a:rPr lang="en-ZA" sz="1800" baseline="0" dirty="0" smtClean="0"/>
                        <a:t> 366</a:t>
                      </a:r>
                      <a:endParaRPr lang="en-ZA" sz="1800" dirty="0"/>
                    </a:p>
                  </a:txBody>
                  <a:tcPr marL="91437" marR="91437" marT="45723" marB="45723"/>
                </a:tc>
              </a:tr>
              <a:tr h="541049">
                <a:tc>
                  <a:txBody>
                    <a:bodyPr/>
                    <a:lstStyle/>
                    <a:p>
                      <a:r>
                        <a:rPr lang="en-GB" sz="1800" b="1" noProof="0" dirty="0" smtClean="0"/>
                        <a:t>Total Allocated</a:t>
                      </a:r>
                      <a:endParaRPr lang="en-GB" sz="1800" b="1" noProof="0" dirty="0"/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b="1" noProof="0" dirty="0" smtClean="0">
                          <a:solidFill>
                            <a:schemeClr val="tx1"/>
                          </a:solidFill>
                        </a:rPr>
                        <a:t>164</a:t>
                      </a:r>
                      <a:r>
                        <a:rPr lang="en-GB" sz="1600" b="1" baseline="0" noProof="0" dirty="0" smtClean="0">
                          <a:solidFill>
                            <a:schemeClr val="tx1"/>
                          </a:solidFill>
                        </a:rPr>
                        <a:t> 647</a:t>
                      </a:r>
                      <a:endParaRPr lang="en-GB" sz="16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b="1" noProof="0" dirty="0" smtClean="0">
                          <a:solidFill>
                            <a:schemeClr val="tx1"/>
                          </a:solidFill>
                        </a:rPr>
                        <a:t>182 280</a:t>
                      </a:r>
                      <a:endParaRPr lang="en-GB" sz="16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b="1" noProof="0" dirty="0" smtClean="0"/>
                        <a:t>191</a:t>
                      </a:r>
                      <a:r>
                        <a:rPr lang="en-GB" sz="1600" b="1" baseline="0" noProof="0" dirty="0" smtClean="0"/>
                        <a:t> 597</a:t>
                      </a:r>
                      <a:endParaRPr lang="en-GB" sz="1600" b="1" noProof="0" dirty="0"/>
                    </a:p>
                  </a:txBody>
                  <a:tcPr marL="91437" marR="91437" marT="45723" marB="45723"/>
                </a:tc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363" y="5949280"/>
            <a:ext cx="19812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27908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80920" cy="620687"/>
          </a:xfrm>
          <a:solidFill>
            <a:schemeClr val="accent3"/>
          </a:solidFill>
        </p:spPr>
        <p:txBody>
          <a:bodyPr/>
          <a:lstStyle/>
          <a:p>
            <a:pPr eaLnBrk="1" hangingPunct="1"/>
            <a:r>
              <a:rPr lang="en-US" altLang="en-US" sz="2400" b="1" dirty="0" err="1" smtClean="0"/>
              <a:t>Programme</a:t>
            </a:r>
            <a:r>
              <a:rPr lang="en-US" altLang="en-US" sz="2400" b="1" dirty="0" smtClean="0"/>
              <a:t> 3: Oceans and Coasts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98983666"/>
              </p:ext>
            </p:extLst>
          </p:nvPr>
        </p:nvGraphicFramePr>
        <p:xfrm>
          <a:off x="323528" y="908720"/>
          <a:ext cx="8424936" cy="542426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248472"/>
                <a:gridCol w="1440160"/>
                <a:gridCol w="1368152"/>
                <a:gridCol w="1368152"/>
              </a:tblGrid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>
                          <a:solidFill>
                            <a:schemeClr val="tx1"/>
                          </a:solidFill>
                        </a:rPr>
                        <a:t>Sub-Programmes</a:t>
                      </a:r>
                      <a:endParaRPr lang="en-GB" sz="20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>
                          <a:solidFill>
                            <a:schemeClr val="tx1"/>
                          </a:solidFill>
                        </a:rPr>
                        <a:t>2016/17</a:t>
                      </a:r>
                    </a:p>
                    <a:p>
                      <a:pPr algn="ctr"/>
                      <a:r>
                        <a:rPr lang="en-GB" sz="2000" noProof="0" dirty="0" smtClean="0">
                          <a:solidFill>
                            <a:schemeClr val="tx1"/>
                          </a:solidFill>
                        </a:rPr>
                        <a:t>R’000</a:t>
                      </a:r>
                      <a:endParaRPr lang="en-GB" sz="20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>
                          <a:solidFill>
                            <a:schemeClr val="tx1"/>
                          </a:solidFill>
                        </a:rPr>
                        <a:t>2017/18</a:t>
                      </a:r>
                    </a:p>
                    <a:p>
                      <a:pPr algn="ctr"/>
                      <a:r>
                        <a:rPr lang="en-GB" sz="2000" noProof="0" dirty="0" smtClean="0">
                          <a:solidFill>
                            <a:schemeClr val="tx1"/>
                          </a:solidFill>
                        </a:rPr>
                        <a:t>R’000</a:t>
                      </a:r>
                      <a:endParaRPr lang="en-GB" sz="20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>
                          <a:solidFill>
                            <a:schemeClr val="tx1"/>
                          </a:solidFill>
                        </a:rPr>
                        <a:t>2018/19</a:t>
                      </a:r>
                    </a:p>
                    <a:p>
                      <a:pPr algn="ctr"/>
                      <a:r>
                        <a:rPr lang="en-GB" sz="2000" noProof="0" dirty="0" smtClean="0">
                          <a:solidFill>
                            <a:schemeClr val="tx1"/>
                          </a:solidFill>
                        </a:rPr>
                        <a:t>R’000</a:t>
                      </a:r>
                      <a:endParaRPr lang="en-GB" sz="20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</a:tr>
              <a:tr h="668906">
                <a:tc>
                  <a:txBody>
                    <a:bodyPr/>
                    <a:lstStyle/>
                    <a:p>
                      <a:r>
                        <a:rPr lang="en-GB" sz="1800" b="1" noProof="0" dirty="0" smtClean="0">
                          <a:solidFill>
                            <a:schemeClr val="tx1"/>
                          </a:solidFill>
                        </a:rPr>
                        <a:t>Oceans</a:t>
                      </a:r>
                      <a:r>
                        <a:rPr lang="en-GB" sz="1800" b="1" baseline="0" noProof="0" dirty="0" smtClean="0">
                          <a:solidFill>
                            <a:schemeClr val="tx1"/>
                          </a:solidFill>
                        </a:rPr>
                        <a:t> and Coasts Management</a:t>
                      </a:r>
                      <a:endParaRPr lang="en-GB" sz="18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8 285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8 757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/>
                        <a:t>9 265</a:t>
                      </a:r>
                      <a:endParaRPr lang="en-ZA" sz="1800" dirty="0"/>
                    </a:p>
                  </a:txBody>
                  <a:tcPr marL="91437" marR="91437" marT="45723" marB="45723"/>
                </a:tc>
              </a:tr>
              <a:tr h="668906">
                <a:tc>
                  <a:txBody>
                    <a:bodyPr/>
                    <a:lstStyle/>
                    <a:p>
                      <a:r>
                        <a:rPr lang="en-GB" sz="1800" b="1" noProof="0" dirty="0" smtClean="0"/>
                        <a:t>Integrated</a:t>
                      </a:r>
                      <a:r>
                        <a:rPr lang="en-GB" sz="1800" b="1" baseline="0" noProof="0" dirty="0" smtClean="0"/>
                        <a:t> Coastal Management</a:t>
                      </a:r>
                      <a:r>
                        <a:rPr lang="en-GB" sz="1800" b="1" baseline="0" noProof="0" dirty="0">
                          <a:solidFill>
                            <a:schemeClr val="tx1"/>
                          </a:solidFill>
                        </a:rPr>
                        <a:t>*</a:t>
                      </a:r>
                      <a:endParaRPr lang="en-GB" sz="1800" b="1" baseline="0" noProof="0" dirty="0" smtClean="0"/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140</a:t>
                      </a:r>
                      <a:r>
                        <a:rPr lang="en-ZA" sz="1800" baseline="0" dirty="0" smtClean="0">
                          <a:solidFill>
                            <a:schemeClr val="tx1"/>
                          </a:solidFill>
                        </a:rPr>
                        <a:t> 005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142</a:t>
                      </a:r>
                      <a:r>
                        <a:rPr lang="en-ZA" sz="1800" baseline="0" dirty="0" smtClean="0">
                          <a:solidFill>
                            <a:schemeClr val="tx1"/>
                          </a:solidFill>
                        </a:rPr>
                        <a:t> 545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/>
                        <a:t>144</a:t>
                      </a:r>
                      <a:r>
                        <a:rPr lang="en-ZA" sz="1800" baseline="0" dirty="0" smtClean="0"/>
                        <a:t> 201</a:t>
                      </a:r>
                      <a:endParaRPr lang="en-ZA" sz="1800" dirty="0"/>
                    </a:p>
                  </a:txBody>
                  <a:tcPr marL="91437" marR="91437" marT="45723" marB="45723"/>
                </a:tc>
              </a:tr>
              <a:tr h="5879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="1" dirty="0" smtClean="0"/>
                        <a:t>Oceans</a:t>
                      </a:r>
                      <a:r>
                        <a:rPr lang="en-ZA" sz="1800" b="1" baseline="0" dirty="0" smtClean="0"/>
                        <a:t> and Coasts Research</a:t>
                      </a:r>
                      <a:endParaRPr lang="en-ZA" sz="1800" b="1" dirty="0"/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134</a:t>
                      </a:r>
                      <a:r>
                        <a:rPr lang="en-ZA" sz="1800" baseline="0" dirty="0" smtClean="0">
                          <a:solidFill>
                            <a:schemeClr val="tx1"/>
                          </a:solidFill>
                        </a:rPr>
                        <a:t> 999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138</a:t>
                      </a:r>
                      <a:r>
                        <a:rPr lang="en-ZA" sz="1800" baseline="0" dirty="0" smtClean="0">
                          <a:solidFill>
                            <a:schemeClr val="tx1"/>
                          </a:solidFill>
                        </a:rPr>
                        <a:t> 116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/>
                        <a:t>138</a:t>
                      </a:r>
                      <a:r>
                        <a:rPr lang="en-ZA" sz="1800" baseline="0" dirty="0" smtClean="0"/>
                        <a:t> 840</a:t>
                      </a:r>
                      <a:endParaRPr lang="en-ZA" sz="1800" dirty="0"/>
                    </a:p>
                  </a:txBody>
                  <a:tcPr marL="91437" marR="91437" marT="45723" marB="45723"/>
                </a:tc>
              </a:tr>
              <a:tr h="495538">
                <a:tc>
                  <a:txBody>
                    <a:bodyPr/>
                    <a:lstStyle/>
                    <a:p>
                      <a:r>
                        <a:rPr lang="en-ZA" sz="1800" b="1" dirty="0" smtClean="0"/>
                        <a:t>Oceans Conservation</a:t>
                      </a:r>
                      <a:endParaRPr lang="en-ZA" sz="1800" b="0" dirty="0"/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185</a:t>
                      </a:r>
                      <a:r>
                        <a:rPr lang="en-ZA" sz="1800" baseline="0" dirty="0" smtClean="0">
                          <a:solidFill>
                            <a:schemeClr val="tx1"/>
                          </a:solidFill>
                        </a:rPr>
                        <a:t> 493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192</a:t>
                      </a:r>
                      <a:r>
                        <a:rPr lang="en-ZA" sz="1800" baseline="0" dirty="0" smtClean="0">
                          <a:solidFill>
                            <a:schemeClr val="tx1"/>
                          </a:solidFill>
                        </a:rPr>
                        <a:t> 996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/>
                        <a:t>192</a:t>
                      </a:r>
                      <a:r>
                        <a:rPr lang="en-ZA" sz="1800" baseline="0" dirty="0" smtClean="0"/>
                        <a:t> 540</a:t>
                      </a:r>
                      <a:endParaRPr lang="en-ZA" sz="1800" dirty="0"/>
                    </a:p>
                  </a:txBody>
                  <a:tcPr marL="91437" marR="91437" marT="45723" marB="45723"/>
                </a:tc>
              </a:tr>
              <a:tr h="668906">
                <a:tc>
                  <a:txBody>
                    <a:bodyPr/>
                    <a:lstStyle/>
                    <a:p>
                      <a:r>
                        <a:rPr lang="en-ZA" sz="1800" b="1" dirty="0" smtClean="0"/>
                        <a:t>Specialists Monitoring</a:t>
                      </a:r>
                      <a:r>
                        <a:rPr lang="en-ZA" sz="1800" b="1" baseline="0" dirty="0" smtClean="0"/>
                        <a:t> Services</a:t>
                      </a:r>
                      <a:endParaRPr lang="en-ZA" sz="1800" b="1" dirty="0"/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ZA" sz="1800" baseline="0" dirty="0" smtClean="0">
                          <a:solidFill>
                            <a:schemeClr val="tx1"/>
                          </a:solidFill>
                        </a:rPr>
                        <a:t> 259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6 641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/>
                        <a:t>7</a:t>
                      </a:r>
                      <a:r>
                        <a:rPr lang="en-ZA" sz="1800" baseline="0" dirty="0" smtClean="0"/>
                        <a:t> 026</a:t>
                      </a:r>
                      <a:endParaRPr lang="en-ZA" sz="1800" dirty="0"/>
                    </a:p>
                  </a:txBody>
                  <a:tcPr marL="91437" marR="91437" marT="45723" marB="45723"/>
                </a:tc>
              </a:tr>
              <a:tr h="516110">
                <a:tc>
                  <a:txBody>
                    <a:bodyPr/>
                    <a:lstStyle/>
                    <a:p>
                      <a:r>
                        <a:rPr lang="en-GB" sz="1800" b="1" noProof="0" dirty="0" smtClean="0"/>
                        <a:t>Total</a:t>
                      </a:r>
                      <a:r>
                        <a:rPr lang="en-GB" sz="1800" b="1" baseline="0" noProof="0" dirty="0" smtClean="0"/>
                        <a:t> Allocated</a:t>
                      </a:r>
                      <a:endParaRPr lang="en-GB" sz="1800" b="1" noProof="0" dirty="0"/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b="1" noProof="0" dirty="0" smtClean="0">
                          <a:solidFill>
                            <a:schemeClr val="tx1"/>
                          </a:solidFill>
                        </a:rPr>
                        <a:t>475</a:t>
                      </a:r>
                      <a:r>
                        <a:rPr lang="en-GB" sz="1800" b="1" baseline="0" noProof="0" dirty="0" smtClean="0">
                          <a:solidFill>
                            <a:schemeClr val="tx1"/>
                          </a:solidFill>
                        </a:rPr>
                        <a:t> 041</a:t>
                      </a:r>
                      <a:endParaRPr lang="en-GB" sz="1800" b="1" noProof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b="1" noProof="0" dirty="0" smtClean="0">
                          <a:solidFill>
                            <a:schemeClr val="tx1"/>
                          </a:solidFill>
                        </a:rPr>
                        <a:t>489 055</a:t>
                      </a: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b="1" noProof="0" dirty="0" smtClean="0"/>
                        <a:t>491</a:t>
                      </a:r>
                      <a:r>
                        <a:rPr lang="en-GB" sz="1800" b="1" baseline="0" noProof="0" dirty="0" smtClean="0"/>
                        <a:t> 872</a:t>
                      </a:r>
                      <a:endParaRPr lang="en-GB" sz="1800" b="1" noProof="0" dirty="0" smtClean="0"/>
                    </a:p>
                  </a:txBody>
                  <a:tcPr marL="91437" marR="91437" marT="45723" marB="45723"/>
                </a:tc>
              </a:tr>
              <a:tr h="282150">
                <a:tc>
                  <a:txBody>
                    <a:bodyPr/>
                    <a:lstStyle/>
                    <a:p>
                      <a:endParaRPr lang="en-GB" sz="800" b="1" noProof="0" dirty="0"/>
                    </a:p>
                  </a:txBody>
                  <a:tcPr marL="91437" marR="91437" marT="45723" marB="4572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800" b="1" noProof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800" b="1" noProof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800" b="1" noProof="0" dirty="0" smtClean="0"/>
                    </a:p>
                  </a:txBody>
                  <a:tcPr marL="91437" marR="91437" marT="45723" marB="45723">
                    <a:solidFill>
                      <a:schemeClr val="bg1"/>
                    </a:solidFill>
                  </a:tcPr>
                </a:tc>
              </a:tr>
              <a:tr h="516110">
                <a:tc>
                  <a:txBody>
                    <a:bodyPr/>
                    <a:lstStyle/>
                    <a:p>
                      <a:r>
                        <a:rPr lang="en-GB" sz="1800" b="1" noProof="0" dirty="0" smtClean="0"/>
                        <a:t>* Including Operation </a:t>
                      </a:r>
                      <a:r>
                        <a:rPr lang="en-GB" sz="1800" b="1" noProof="0" dirty="0" err="1" smtClean="0"/>
                        <a:t>Phakisa</a:t>
                      </a:r>
                      <a:endParaRPr lang="en-GB" sz="1800" b="1" noProof="0" dirty="0"/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b="1" noProof="0" dirty="0" smtClean="0">
                          <a:solidFill>
                            <a:schemeClr val="tx1"/>
                          </a:solidFill>
                        </a:rPr>
                        <a:t>92 678</a:t>
                      </a: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b="1" noProof="0" dirty="0" smtClean="0">
                          <a:solidFill>
                            <a:schemeClr val="tx1"/>
                          </a:solidFill>
                        </a:rPr>
                        <a:t>106 386</a:t>
                      </a: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b="1" noProof="0" dirty="0" smtClean="0"/>
                        <a:t>96 762</a:t>
                      </a:r>
                    </a:p>
                  </a:txBody>
                  <a:tcPr marL="91437" marR="91437" marT="45723" marB="4572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22440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568952" cy="648072"/>
          </a:xfrm>
          <a:solidFill>
            <a:schemeClr val="accent3"/>
          </a:solidFill>
        </p:spPr>
        <p:txBody>
          <a:bodyPr/>
          <a:lstStyle/>
          <a:p>
            <a:r>
              <a:rPr lang="en-US" altLang="en-US" sz="2400" b="1" dirty="0" err="1" smtClean="0"/>
              <a:t>Programme</a:t>
            </a:r>
            <a:r>
              <a:rPr lang="en-US" altLang="en-US" sz="2400" b="1" dirty="0" smtClean="0"/>
              <a:t> 4: </a:t>
            </a:r>
            <a:r>
              <a:rPr lang="en-GB" sz="2400" b="1" dirty="0" smtClean="0"/>
              <a:t>Climate </a:t>
            </a:r>
            <a:r>
              <a:rPr lang="en-GB" sz="2400" b="1" dirty="0"/>
              <a:t>Change </a:t>
            </a:r>
            <a:r>
              <a:rPr lang="en-GB" sz="2400" b="1" dirty="0" smtClean="0"/>
              <a:t>and Air Quality</a:t>
            </a:r>
            <a:endParaRPr lang="en-US" altLang="en-US" sz="2800" dirty="0" smtClean="0">
              <a:solidFill>
                <a:srgbClr val="00800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21846100"/>
              </p:ext>
            </p:extLst>
          </p:nvPr>
        </p:nvGraphicFramePr>
        <p:xfrm>
          <a:off x="179512" y="1090221"/>
          <a:ext cx="8568952" cy="464876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464496"/>
                <a:gridCol w="1296144"/>
                <a:gridCol w="1440160"/>
                <a:gridCol w="1368152"/>
              </a:tblGrid>
              <a:tr h="805107"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>
                          <a:solidFill>
                            <a:schemeClr val="tx1"/>
                          </a:solidFill>
                        </a:rPr>
                        <a:t>Sub-Programmes</a:t>
                      </a:r>
                      <a:endParaRPr lang="en-GB" sz="20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>
                          <a:solidFill>
                            <a:schemeClr val="tx1"/>
                          </a:solidFill>
                        </a:rPr>
                        <a:t>2016/17</a:t>
                      </a:r>
                    </a:p>
                    <a:p>
                      <a:pPr algn="ctr"/>
                      <a:r>
                        <a:rPr lang="en-GB" sz="2000" noProof="0" dirty="0" smtClean="0">
                          <a:solidFill>
                            <a:schemeClr val="tx1"/>
                          </a:solidFill>
                        </a:rPr>
                        <a:t>R’000</a:t>
                      </a:r>
                      <a:endParaRPr lang="en-GB" sz="20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>
                          <a:solidFill>
                            <a:schemeClr val="tx1"/>
                          </a:solidFill>
                        </a:rPr>
                        <a:t>2017/18</a:t>
                      </a:r>
                    </a:p>
                    <a:p>
                      <a:pPr algn="ctr"/>
                      <a:r>
                        <a:rPr lang="en-GB" sz="2000" noProof="0" dirty="0" smtClean="0">
                          <a:solidFill>
                            <a:schemeClr val="tx1"/>
                          </a:solidFill>
                        </a:rPr>
                        <a:t>R’000</a:t>
                      </a:r>
                      <a:endParaRPr lang="en-GB" sz="20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>
                          <a:solidFill>
                            <a:schemeClr val="tx1"/>
                          </a:solidFill>
                        </a:rPr>
                        <a:t>2018/19</a:t>
                      </a:r>
                    </a:p>
                    <a:p>
                      <a:pPr algn="ctr"/>
                      <a:r>
                        <a:rPr lang="en-GB" sz="2000" noProof="0" dirty="0" smtClean="0">
                          <a:solidFill>
                            <a:schemeClr val="tx1"/>
                          </a:solidFill>
                        </a:rPr>
                        <a:t>R’000</a:t>
                      </a:r>
                      <a:endParaRPr lang="en-GB" sz="20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</a:tr>
              <a:tr h="478174">
                <a:tc>
                  <a:txBody>
                    <a:bodyPr/>
                    <a:lstStyle/>
                    <a:p>
                      <a:r>
                        <a:rPr lang="en-GB" sz="1800" b="1" noProof="0" dirty="0" smtClean="0">
                          <a:solidFill>
                            <a:schemeClr val="tx1"/>
                          </a:solidFill>
                        </a:rPr>
                        <a:t>Climate</a:t>
                      </a:r>
                      <a:r>
                        <a:rPr lang="en-GB" sz="1800" b="1" baseline="0" noProof="0" dirty="0" smtClean="0">
                          <a:solidFill>
                            <a:schemeClr val="tx1"/>
                          </a:solidFill>
                        </a:rPr>
                        <a:t> Change Management</a:t>
                      </a:r>
                      <a:endParaRPr lang="en-GB" sz="18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ZA" sz="1800" baseline="0" dirty="0" smtClean="0">
                          <a:solidFill>
                            <a:schemeClr val="tx1"/>
                          </a:solidFill>
                        </a:rPr>
                        <a:t> 576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/>
                        <a:t>8 012</a:t>
                      </a:r>
                      <a:endParaRPr lang="en-ZA" sz="1800" dirty="0"/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/>
                        <a:t>8 477</a:t>
                      </a:r>
                      <a:endParaRPr lang="en-ZA" sz="1800" dirty="0"/>
                    </a:p>
                  </a:txBody>
                  <a:tcPr marL="91437" marR="91437" marT="45723" marB="45723"/>
                </a:tc>
              </a:tr>
              <a:tr h="388019">
                <a:tc>
                  <a:txBody>
                    <a:bodyPr/>
                    <a:lstStyle/>
                    <a:p>
                      <a:r>
                        <a:rPr lang="en-GB" sz="1800" b="1" noProof="0" dirty="0" smtClean="0">
                          <a:solidFill>
                            <a:schemeClr val="tx1"/>
                          </a:solidFill>
                        </a:rPr>
                        <a:t>Climate Change Mitigation </a:t>
                      </a:r>
                      <a:endParaRPr lang="en-GB" sz="18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8 651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/>
                        <a:t>9 176</a:t>
                      </a:r>
                      <a:endParaRPr lang="en-ZA" sz="1800" dirty="0"/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/>
                        <a:t>9 708</a:t>
                      </a:r>
                      <a:endParaRPr lang="en-ZA" sz="1800" dirty="0"/>
                    </a:p>
                  </a:txBody>
                  <a:tcPr marL="91437" marR="91437" marT="45723" marB="45723"/>
                </a:tc>
              </a:tr>
              <a:tr h="464602">
                <a:tc>
                  <a:txBody>
                    <a:bodyPr/>
                    <a:lstStyle/>
                    <a:p>
                      <a:r>
                        <a:rPr lang="en-GB" sz="1800" b="1" noProof="0" dirty="0" smtClean="0">
                          <a:solidFill>
                            <a:schemeClr val="tx1"/>
                          </a:solidFill>
                        </a:rPr>
                        <a:t>Climate Change Adaption</a:t>
                      </a:r>
                      <a:endParaRPr lang="en-GB" sz="18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4 771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/>
                        <a:t>5 051</a:t>
                      </a:r>
                      <a:endParaRPr lang="en-ZA" sz="1800" dirty="0"/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/>
                        <a:t>5 344</a:t>
                      </a:r>
                      <a:endParaRPr lang="en-ZA" sz="1800" dirty="0"/>
                    </a:p>
                  </a:txBody>
                  <a:tcPr marL="91437" marR="91437" marT="45723" marB="45723"/>
                </a:tc>
              </a:tr>
              <a:tr h="357828">
                <a:tc>
                  <a:txBody>
                    <a:bodyPr/>
                    <a:lstStyle/>
                    <a:p>
                      <a:r>
                        <a:rPr lang="en-GB" sz="1800" b="1" noProof="0" dirty="0" smtClean="0">
                          <a:solidFill>
                            <a:schemeClr val="tx1"/>
                          </a:solidFill>
                        </a:rPr>
                        <a:t>Air Quality Management </a:t>
                      </a:r>
                      <a:endParaRPr lang="en-GB" sz="18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b="0" noProof="0" dirty="0" smtClean="0">
                          <a:solidFill>
                            <a:schemeClr val="tx1"/>
                          </a:solidFill>
                        </a:rPr>
                        <a:t>42 549</a:t>
                      </a: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b="0" noProof="0" dirty="0" smtClean="0"/>
                        <a:t>45 014</a:t>
                      </a: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b="0" noProof="0" dirty="0" smtClean="0"/>
                        <a:t>47</a:t>
                      </a:r>
                      <a:r>
                        <a:rPr lang="en-GB" sz="1800" b="0" baseline="0" noProof="0" dirty="0" smtClean="0"/>
                        <a:t> 625</a:t>
                      </a:r>
                      <a:endParaRPr lang="en-GB" sz="1800" b="0" noProof="0" dirty="0" smtClean="0"/>
                    </a:p>
                  </a:txBody>
                  <a:tcPr marL="91437" marR="91437" marT="45723" marB="45723"/>
                </a:tc>
              </a:tr>
              <a:tr h="683103">
                <a:tc>
                  <a:txBody>
                    <a:bodyPr/>
                    <a:lstStyle/>
                    <a:p>
                      <a:r>
                        <a:rPr lang="en-GB" sz="1800" b="1" noProof="0" dirty="0" smtClean="0">
                          <a:solidFill>
                            <a:schemeClr val="tx1"/>
                          </a:solidFill>
                        </a:rPr>
                        <a:t>International Climate Change Relations</a:t>
                      </a:r>
                      <a:r>
                        <a:rPr lang="en-GB" sz="1800" b="1" baseline="0" noProof="0" dirty="0" smtClean="0">
                          <a:solidFill>
                            <a:schemeClr val="tx1"/>
                          </a:solidFill>
                        </a:rPr>
                        <a:t> and Negotiations </a:t>
                      </a:r>
                      <a:endParaRPr lang="en-GB" sz="18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b="0" noProof="0" dirty="0" smtClean="0">
                          <a:solidFill>
                            <a:schemeClr val="tx1"/>
                          </a:solidFill>
                        </a:rPr>
                        <a:t>11 032</a:t>
                      </a: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b="0" noProof="0" dirty="0" smtClean="0"/>
                        <a:t>11 660</a:t>
                      </a: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b="0" noProof="0" dirty="0" smtClean="0"/>
                        <a:t>12</a:t>
                      </a:r>
                      <a:r>
                        <a:rPr lang="en-GB" sz="1800" b="0" baseline="0" noProof="0" dirty="0" smtClean="0"/>
                        <a:t> 336</a:t>
                      </a:r>
                      <a:endParaRPr lang="en-GB" sz="1800" b="0" noProof="0" dirty="0" smtClean="0"/>
                    </a:p>
                  </a:txBody>
                  <a:tcPr marL="91437" marR="91437" marT="45723" marB="45723"/>
                </a:tc>
              </a:tr>
              <a:tr h="522160">
                <a:tc>
                  <a:txBody>
                    <a:bodyPr/>
                    <a:lstStyle/>
                    <a:p>
                      <a:r>
                        <a:rPr lang="en-GB" sz="1800" b="1" noProof="0" dirty="0" smtClean="0">
                          <a:solidFill>
                            <a:schemeClr val="tx1"/>
                          </a:solidFill>
                        </a:rPr>
                        <a:t>Climate Change Monitoring</a:t>
                      </a:r>
                      <a:r>
                        <a:rPr lang="en-GB" sz="1800" b="1" baseline="0" noProof="0" dirty="0" smtClean="0">
                          <a:solidFill>
                            <a:schemeClr val="tx1"/>
                          </a:solidFill>
                        </a:rPr>
                        <a:t> and Evaluation</a:t>
                      </a:r>
                      <a:r>
                        <a:rPr lang="en-GB" sz="1800" b="0" baseline="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GB" sz="18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b="0" noProof="0" dirty="0" smtClean="0">
                          <a:solidFill>
                            <a:schemeClr val="tx1"/>
                          </a:solidFill>
                        </a:rPr>
                        <a:t>10 018</a:t>
                      </a: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b="0" noProof="0" dirty="0" smtClean="0"/>
                        <a:t>10 625</a:t>
                      </a: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b="0" noProof="0" dirty="0" smtClean="0"/>
                        <a:t>11</a:t>
                      </a:r>
                      <a:r>
                        <a:rPr lang="en-GB" sz="1800" b="0" baseline="0" noProof="0" dirty="0" smtClean="0"/>
                        <a:t> 241</a:t>
                      </a:r>
                      <a:endParaRPr lang="en-GB" sz="1800" b="0" noProof="0" dirty="0" smtClean="0"/>
                    </a:p>
                  </a:txBody>
                  <a:tcPr marL="91437" marR="91437" marT="45723" marB="45723"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en-GB" sz="1800" b="1" noProof="0" dirty="0" smtClean="0">
                          <a:solidFill>
                            <a:schemeClr val="tx1"/>
                          </a:solidFill>
                        </a:rPr>
                        <a:t>South</a:t>
                      </a:r>
                      <a:r>
                        <a:rPr lang="en-GB" sz="1800" b="1" baseline="0" noProof="0" dirty="0" smtClean="0">
                          <a:solidFill>
                            <a:schemeClr val="tx1"/>
                          </a:solidFill>
                        </a:rPr>
                        <a:t> African Weather Services </a:t>
                      </a:r>
                      <a:endParaRPr lang="en-GB" sz="18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b="0" noProof="0" dirty="0" smtClean="0">
                          <a:solidFill>
                            <a:schemeClr val="tx1"/>
                          </a:solidFill>
                        </a:rPr>
                        <a:t>204 985</a:t>
                      </a: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b="0" noProof="0" dirty="0" smtClean="0"/>
                        <a:t>205</a:t>
                      </a:r>
                      <a:r>
                        <a:rPr lang="en-GB" sz="1800" b="0" baseline="0" noProof="0" dirty="0" smtClean="0"/>
                        <a:t> 482</a:t>
                      </a:r>
                      <a:endParaRPr lang="en-GB" sz="1800" b="0" noProof="0" dirty="0" smtClean="0"/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b="0" noProof="0" dirty="0" smtClean="0"/>
                        <a:t>206</a:t>
                      </a:r>
                      <a:r>
                        <a:rPr lang="en-GB" sz="1800" b="0" baseline="0" noProof="0" dirty="0" smtClean="0"/>
                        <a:t> 052</a:t>
                      </a:r>
                      <a:endParaRPr lang="en-GB" sz="1800" b="0" noProof="0" dirty="0" smtClean="0"/>
                    </a:p>
                  </a:txBody>
                  <a:tcPr marL="91437" marR="91437" marT="45723" marB="45723"/>
                </a:tc>
              </a:tr>
              <a:tr h="357828">
                <a:tc>
                  <a:txBody>
                    <a:bodyPr/>
                    <a:lstStyle/>
                    <a:p>
                      <a:r>
                        <a:rPr lang="en-GB" sz="1800" b="1" noProof="0" dirty="0" smtClean="0"/>
                        <a:t>Total</a:t>
                      </a:r>
                      <a:r>
                        <a:rPr lang="en-GB" sz="1800" b="1" baseline="0" noProof="0" dirty="0" smtClean="0"/>
                        <a:t> Allocated</a:t>
                      </a:r>
                      <a:endParaRPr lang="en-GB" sz="1800" b="1" noProof="0" dirty="0"/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b="1" noProof="0" dirty="0" smtClean="0">
                          <a:solidFill>
                            <a:schemeClr val="tx1"/>
                          </a:solidFill>
                        </a:rPr>
                        <a:t>289 582</a:t>
                      </a:r>
                      <a:endParaRPr lang="en-GB" sz="18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b="1" noProof="0" dirty="0" smtClean="0"/>
                        <a:t>295 020</a:t>
                      </a:r>
                      <a:endParaRPr lang="en-GB" sz="1800" b="1" noProof="0" dirty="0"/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b="1" noProof="0" dirty="0" smtClean="0"/>
                        <a:t>300</a:t>
                      </a:r>
                      <a:r>
                        <a:rPr lang="en-GB" sz="1800" b="1" baseline="0" noProof="0" dirty="0" smtClean="0"/>
                        <a:t> 783</a:t>
                      </a:r>
                      <a:endParaRPr lang="en-GB" sz="1800" b="1" noProof="0" dirty="0"/>
                    </a:p>
                  </a:txBody>
                  <a:tcPr marL="91437" marR="91437" marT="45723" marB="45723"/>
                </a:tc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363" y="6000750"/>
            <a:ext cx="19812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76736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507288" cy="576064"/>
          </a:xfrm>
          <a:solidFill>
            <a:schemeClr val="accent3"/>
          </a:solidFill>
        </p:spPr>
        <p:txBody>
          <a:bodyPr/>
          <a:lstStyle/>
          <a:p>
            <a:r>
              <a:rPr lang="en-US" altLang="en-US" sz="2400" b="1" dirty="0" smtClean="0">
                <a:solidFill>
                  <a:prstClr val="black"/>
                </a:solidFill>
              </a:rPr>
              <a:t/>
            </a:r>
            <a:br>
              <a:rPr lang="en-US" altLang="en-US" sz="2400" b="1" dirty="0" smtClean="0">
                <a:solidFill>
                  <a:prstClr val="black"/>
                </a:solidFill>
              </a:rPr>
            </a:br>
            <a:r>
              <a:rPr lang="en-US" altLang="en-US" sz="2400" b="1" dirty="0" err="1" smtClean="0">
                <a:solidFill>
                  <a:prstClr val="black"/>
                </a:solidFill>
              </a:rPr>
              <a:t>Programme</a:t>
            </a:r>
            <a:r>
              <a:rPr lang="en-US" altLang="en-US" sz="2400" b="1" dirty="0" smtClean="0">
                <a:solidFill>
                  <a:prstClr val="black"/>
                </a:solidFill>
              </a:rPr>
              <a:t> 5: </a:t>
            </a:r>
            <a:r>
              <a:rPr lang="en-GB" sz="2400" b="1" dirty="0" smtClean="0"/>
              <a:t>Biodiversity </a:t>
            </a:r>
            <a:r>
              <a:rPr lang="en-GB" sz="2400" b="1" dirty="0"/>
              <a:t>and </a:t>
            </a:r>
            <a:r>
              <a:rPr lang="en-GB" sz="2400" b="1" dirty="0" smtClean="0"/>
              <a:t>Conservation</a:t>
            </a:r>
            <a:r>
              <a:rPr lang="en-GB" sz="2400" b="1" dirty="0"/>
              <a:t/>
            </a:r>
            <a:br>
              <a:rPr lang="en-GB" sz="2400" b="1" dirty="0"/>
            </a:br>
            <a:endParaRPr lang="en-US" altLang="en-US" sz="2400" b="1" dirty="0" smtClean="0">
              <a:solidFill>
                <a:srgbClr val="00800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02222300"/>
              </p:ext>
            </p:extLst>
          </p:nvPr>
        </p:nvGraphicFramePr>
        <p:xfrm>
          <a:off x="222747" y="1052736"/>
          <a:ext cx="8579296" cy="463671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537128"/>
                <a:gridCol w="1402384"/>
                <a:gridCol w="1319892"/>
                <a:gridCol w="1319892"/>
              </a:tblGrid>
              <a:tr h="645773"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>
                          <a:solidFill>
                            <a:schemeClr val="tx1"/>
                          </a:solidFill>
                        </a:rPr>
                        <a:t>Sub-Programmes</a:t>
                      </a:r>
                      <a:endParaRPr lang="en-GB" sz="20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>
                          <a:solidFill>
                            <a:schemeClr val="tx1"/>
                          </a:solidFill>
                        </a:rPr>
                        <a:t>2016/17</a:t>
                      </a:r>
                    </a:p>
                    <a:p>
                      <a:pPr algn="ctr"/>
                      <a:r>
                        <a:rPr lang="en-GB" sz="2000" noProof="0" dirty="0" smtClean="0">
                          <a:solidFill>
                            <a:schemeClr val="tx1"/>
                          </a:solidFill>
                        </a:rPr>
                        <a:t>R’000</a:t>
                      </a:r>
                      <a:endParaRPr lang="en-GB" sz="20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>
                          <a:solidFill>
                            <a:schemeClr val="tx1"/>
                          </a:solidFill>
                        </a:rPr>
                        <a:t>2017/18</a:t>
                      </a:r>
                    </a:p>
                    <a:p>
                      <a:pPr algn="ctr"/>
                      <a:r>
                        <a:rPr lang="en-GB" sz="2000" noProof="0" dirty="0" smtClean="0">
                          <a:solidFill>
                            <a:schemeClr val="tx1"/>
                          </a:solidFill>
                        </a:rPr>
                        <a:t>R’000</a:t>
                      </a:r>
                      <a:endParaRPr lang="en-GB" sz="20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>
                          <a:solidFill>
                            <a:schemeClr val="tx1"/>
                          </a:solidFill>
                        </a:rPr>
                        <a:t>2018/19</a:t>
                      </a:r>
                    </a:p>
                    <a:p>
                      <a:pPr algn="ctr"/>
                      <a:r>
                        <a:rPr lang="en-GB" sz="2000" noProof="0" dirty="0" smtClean="0">
                          <a:solidFill>
                            <a:schemeClr val="tx1"/>
                          </a:solidFill>
                        </a:rPr>
                        <a:t>R’000</a:t>
                      </a:r>
                      <a:endParaRPr lang="en-GB" sz="20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</a:tr>
              <a:tr h="502269">
                <a:tc>
                  <a:txBody>
                    <a:bodyPr/>
                    <a:lstStyle/>
                    <a:p>
                      <a:r>
                        <a:rPr lang="en-ZA" sz="1800" b="1" dirty="0" smtClean="0"/>
                        <a:t>Biodiversity</a:t>
                      </a:r>
                      <a:r>
                        <a:rPr lang="en-ZA" sz="1800" b="1" baseline="0" dirty="0" smtClean="0"/>
                        <a:t> and Conservation Management</a:t>
                      </a:r>
                      <a:endParaRPr lang="en-ZA" sz="1800" b="1" dirty="0"/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17 927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18 966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20 066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</a:tr>
              <a:tr h="385653">
                <a:tc>
                  <a:txBody>
                    <a:bodyPr/>
                    <a:lstStyle/>
                    <a:p>
                      <a:r>
                        <a:rPr lang="en-ZA" sz="1800" b="1" dirty="0" smtClean="0"/>
                        <a:t>Biodiversity Planning</a:t>
                      </a:r>
                      <a:r>
                        <a:rPr lang="en-ZA" sz="1800" b="1" baseline="0" dirty="0" smtClean="0"/>
                        <a:t> and Management</a:t>
                      </a:r>
                      <a:endParaRPr lang="en-ZA" sz="1800" b="1" dirty="0"/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27 161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r>
                        <a:rPr lang="en-ZA" sz="1800" baseline="0" dirty="0" smtClean="0">
                          <a:solidFill>
                            <a:schemeClr val="tx1"/>
                          </a:solidFill>
                        </a:rPr>
                        <a:t> 724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r>
                        <a:rPr lang="en-ZA" sz="1800" baseline="0" dirty="0" smtClean="0">
                          <a:solidFill>
                            <a:schemeClr val="tx1"/>
                          </a:solidFill>
                        </a:rPr>
                        <a:t> 390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</a:tr>
              <a:tr h="385653">
                <a:tc>
                  <a:txBody>
                    <a:bodyPr/>
                    <a:lstStyle/>
                    <a:p>
                      <a:r>
                        <a:rPr lang="en-ZA" sz="1800" b="1" dirty="0" smtClean="0"/>
                        <a:t>Protected</a:t>
                      </a:r>
                      <a:r>
                        <a:rPr lang="en-ZA" sz="1800" b="1" baseline="0" dirty="0" smtClean="0"/>
                        <a:t> Areas Systems Management </a:t>
                      </a:r>
                      <a:endParaRPr lang="en-ZA" sz="1800" b="1" dirty="0"/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50 042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52 373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55</a:t>
                      </a:r>
                      <a:r>
                        <a:rPr lang="en-ZA" sz="1800" baseline="0" dirty="0" smtClean="0">
                          <a:solidFill>
                            <a:schemeClr val="tx1"/>
                          </a:solidFill>
                        </a:rPr>
                        <a:t> 411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</a:tr>
              <a:tr h="385653">
                <a:tc>
                  <a:txBody>
                    <a:bodyPr/>
                    <a:lstStyle/>
                    <a:p>
                      <a:r>
                        <a:rPr lang="en-GB" sz="1800" b="1" noProof="0" dirty="0" smtClean="0">
                          <a:solidFill>
                            <a:schemeClr val="tx1"/>
                          </a:solidFill>
                        </a:rPr>
                        <a:t>Biodiversity Monitoring and Evaluation </a:t>
                      </a:r>
                      <a:endParaRPr lang="en-GB" sz="18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6 519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6 892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ZA" sz="1800" baseline="0" dirty="0" smtClean="0">
                          <a:solidFill>
                            <a:schemeClr val="tx1"/>
                          </a:solidFill>
                        </a:rPr>
                        <a:t> 292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</a:tr>
              <a:tr h="502269">
                <a:tc>
                  <a:txBody>
                    <a:bodyPr/>
                    <a:lstStyle/>
                    <a:p>
                      <a:r>
                        <a:rPr lang="en-GB" sz="1800" b="1" noProof="0" dirty="0" smtClean="0">
                          <a:solidFill>
                            <a:schemeClr val="tx1"/>
                          </a:solidFill>
                        </a:rPr>
                        <a:t>Biodiversity Economy</a:t>
                      </a:r>
                      <a:r>
                        <a:rPr lang="en-GB" sz="1800" b="1" baseline="0" noProof="0" dirty="0" smtClean="0">
                          <a:solidFill>
                            <a:schemeClr val="tx1"/>
                          </a:solidFill>
                        </a:rPr>
                        <a:t> and Sustainable Use</a:t>
                      </a:r>
                      <a:endParaRPr lang="en-GB" sz="18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66 657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19 865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r>
                        <a:rPr lang="en-ZA" sz="1800" baseline="0" dirty="0" smtClean="0">
                          <a:solidFill>
                            <a:schemeClr val="tx1"/>
                          </a:solidFill>
                        </a:rPr>
                        <a:t> 017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</a:tr>
              <a:tr h="453069">
                <a:tc>
                  <a:txBody>
                    <a:bodyPr/>
                    <a:lstStyle/>
                    <a:p>
                      <a:r>
                        <a:rPr lang="en-GB" sz="1800" b="1" noProof="0" dirty="0" err="1" smtClean="0">
                          <a:solidFill>
                            <a:schemeClr val="tx1"/>
                          </a:solidFill>
                        </a:rPr>
                        <a:t>Isimangaliso</a:t>
                      </a:r>
                      <a:r>
                        <a:rPr lang="en-GB" sz="1800" b="1" noProof="0" dirty="0" smtClean="0">
                          <a:solidFill>
                            <a:schemeClr val="tx1"/>
                          </a:solidFill>
                        </a:rPr>
                        <a:t> Wetland Park Authority </a:t>
                      </a:r>
                      <a:endParaRPr lang="en-GB" sz="18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33</a:t>
                      </a:r>
                      <a:r>
                        <a:rPr lang="en-ZA" sz="1800" baseline="0" dirty="0" smtClean="0">
                          <a:solidFill>
                            <a:schemeClr val="tx1"/>
                          </a:solidFill>
                        </a:rPr>
                        <a:t> 031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34 523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36</a:t>
                      </a:r>
                      <a:r>
                        <a:rPr lang="en-ZA" sz="1800" baseline="0" dirty="0" smtClean="0">
                          <a:solidFill>
                            <a:schemeClr val="tx1"/>
                          </a:solidFill>
                        </a:rPr>
                        <a:t> 525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</a:tr>
              <a:tr h="453069">
                <a:tc>
                  <a:txBody>
                    <a:bodyPr/>
                    <a:lstStyle/>
                    <a:p>
                      <a:r>
                        <a:rPr lang="en-GB" sz="1800" b="1" noProof="0" dirty="0" smtClean="0">
                          <a:solidFill>
                            <a:schemeClr val="tx1"/>
                          </a:solidFill>
                        </a:rPr>
                        <a:t>South African National Parks</a:t>
                      </a:r>
                      <a:endParaRPr lang="en-GB" sz="18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278</a:t>
                      </a:r>
                      <a:r>
                        <a:rPr lang="en-ZA" sz="1800" baseline="0" dirty="0" smtClean="0">
                          <a:solidFill>
                            <a:schemeClr val="tx1"/>
                          </a:solidFill>
                        </a:rPr>
                        <a:t> 939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285</a:t>
                      </a:r>
                      <a:r>
                        <a:rPr lang="en-ZA" sz="1800" baseline="0" dirty="0" smtClean="0">
                          <a:solidFill>
                            <a:schemeClr val="tx1"/>
                          </a:solidFill>
                        </a:rPr>
                        <a:t> 336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302</a:t>
                      </a:r>
                      <a:r>
                        <a:rPr lang="en-ZA" sz="1800" baseline="0" dirty="0" smtClean="0">
                          <a:solidFill>
                            <a:schemeClr val="tx1"/>
                          </a:solidFill>
                        </a:rPr>
                        <a:t> 175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</a:tr>
              <a:tr h="502269">
                <a:tc>
                  <a:txBody>
                    <a:bodyPr/>
                    <a:lstStyle/>
                    <a:p>
                      <a:r>
                        <a:rPr lang="en-GB" sz="1800" b="1" noProof="0" dirty="0" smtClean="0">
                          <a:solidFill>
                            <a:schemeClr val="tx1"/>
                          </a:solidFill>
                        </a:rPr>
                        <a:t>South African</a:t>
                      </a:r>
                      <a:r>
                        <a:rPr lang="en-GB" sz="1800" b="1" baseline="0" noProof="0" dirty="0" smtClean="0">
                          <a:solidFill>
                            <a:schemeClr val="tx1"/>
                          </a:solidFill>
                        </a:rPr>
                        <a:t> National Biodiversity Institute </a:t>
                      </a:r>
                      <a:endParaRPr lang="en-GB" sz="18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237</a:t>
                      </a:r>
                      <a:r>
                        <a:rPr lang="en-ZA" sz="1800" baseline="0" dirty="0" smtClean="0">
                          <a:solidFill>
                            <a:schemeClr val="tx1"/>
                          </a:solidFill>
                        </a:rPr>
                        <a:t> 973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249</a:t>
                      </a:r>
                      <a:r>
                        <a:rPr lang="en-ZA" sz="1800" baseline="0" dirty="0" smtClean="0">
                          <a:solidFill>
                            <a:schemeClr val="tx1"/>
                          </a:solidFill>
                        </a:rPr>
                        <a:t> 928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264</a:t>
                      </a:r>
                      <a:r>
                        <a:rPr lang="en-ZA" sz="1800" baseline="0" dirty="0" smtClean="0">
                          <a:solidFill>
                            <a:schemeClr val="tx1"/>
                          </a:solidFill>
                        </a:rPr>
                        <a:t> 714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</a:tr>
              <a:tr h="287013">
                <a:tc>
                  <a:txBody>
                    <a:bodyPr/>
                    <a:lstStyle/>
                    <a:p>
                      <a:r>
                        <a:rPr lang="en-GB" sz="1800" b="1" noProof="0" dirty="0" smtClean="0"/>
                        <a:t>Total Allocated</a:t>
                      </a:r>
                      <a:endParaRPr lang="en-GB" sz="1800" b="1" noProof="0" dirty="0"/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b="1" noProof="0" dirty="0" smtClean="0">
                          <a:solidFill>
                            <a:schemeClr val="tx1"/>
                          </a:solidFill>
                        </a:rPr>
                        <a:t>718</a:t>
                      </a:r>
                      <a:r>
                        <a:rPr lang="en-GB" sz="1800" b="1" baseline="0" noProof="0" dirty="0" smtClean="0">
                          <a:solidFill>
                            <a:schemeClr val="tx1"/>
                          </a:solidFill>
                        </a:rPr>
                        <a:t> 249</a:t>
                      </a:r>
                      <a:endParaRPr lang="en-GB" sz="18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b="1" noProof="0" dirty="0" smtClean="0">
                          <a:solidFill>
                            <a:schemeClr val="tx1"/>
                          </a:solidFill>
                        </a:rPr>
                        <a:t>696 607</a:t>
                      </a:r>
                      <a:endParaRPr lang="en-GB" sz="18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b="1" noProof="0" dirty="0" smtClean="0">
                          <a:solidFill>
                            <a:schemeClr val="tx1"/>
                          </a:solidFill>
                        </a:rPr>
                        <a:t>737</a:t>
                      </a:r>
                      <a:r>
                        <a:rPr lang="en-GB" sz="1800" b="1" baseline="0" noProof="0" dirty="0" smtClean="0">
                          <a:solidFill>
                            <a:schemeClr val="tx1"/>
                          </a:solidFill>
                        </a:rPr>
                        <a:t> 590</a:t>
                      </a:r>
                      <a:endParaRPr lang="en-GB" sz="18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2747" y="6197600"/>
            <a:ext cx="1981200" cy="615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35409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33362" y="260649"/>
            <a:ext cx="8515101" cy="648072"/>
          </a:xfrm>
          <a:solidFill>
            <a:schemeClr val="accent3"/>
          </a:solidFill>
        </p:spPr>
        <p:txBody>
          <a:bodyPr/>
          <a:lstStyle/>
          <a:p>
            <a:pPr eaLnBrk="1" hangingPunct="1"/>
            <a:r>
              <a:rPr lang="en-US" altLang="en-US" sz="2400" b="1" dirty="0" smtClean="0">
                <a:solidFill>
                  <a:prstClr val="black"/>
                </a:solidFill>
              </a:rPr>
              <a:t/>
            </a:r>
            <a:br>
              <a:rPr lang="en-US" altLang="en-US" sz="2400" b="1" dirty="0" smtClean="0">
                <a:solidFill>
                  <a:prstClr val="black"/>
                </a:solidFill>
              </a:rPr>
            </a:br>
            <a:r>
              <a:rPr lang="en-US" altLang="en-US" sz="2400" b="1" dirty="0" err="1" smtClean="0">
                <a:solidFill>
                  <a:prstClr val="black"/>
                </a:solidFill>
              </a:rPr>
              <a:t>Programme</a:t>
            </a:r>
            <a:r>
              <a:rPr lang="en-US" altLang="en-US" sz="2400" b="1" dirty="0" smtClean="0">
                <a:solidFill>
                  <a:prstClr val="black"/>
                </a:solidFill>
              </a:rPr>
              <a:t> 6: </a:t>
            </a:r>
            <a:r>
              <a:rPr lang="en-GB" sz="2400" b="1" dirty="0" smtClean="0">
                <a:solidFill>
                  <a:prstClr val="black"/>
                </a:solidFill>
              </a:rPr>
              <a:t>Environmental Programmes</a:t>
            </a:r>
            <a:r>
              <a:rPr lang="en-GB" sz="2400" b="1" dirty="0">
                <a:solidFill>
                  <a:prstClr val="black"/>
                </a:solidFill>
              </a:rPr>
              <a:t/>
            </a:r>
            <a:br>
              <a:rPr lang="en-GB" sz="2400" b="1" dirty="0">
                <a:solidFill>
                  <a:prstClr val="black"/>
                </a:solidFill>
              </a:rPr>
            </a:br>
            <a:endParaRPr lang="en-US" altLang="en-US" sz="2800" dirty="0" smtClean="0">
              <a:solidFill>
                <a:srgbClr val="00800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95376869"/>
              </p:ext>
            </p:extLst>
          </p:nvPr>
        </p:nvGraphicFramePr>
        <p:xfrm>
          <a:off x="233719" y="1268760"/>
          <a:ext cx="8549011" cy="458171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588570"/>
                <a:gridCol w="1296144"/>
                <a:gridCol w="1368152"/>
                <a:gridCol w="1296145"/>
              </a:tblGrid>
              <a:tr h="702711"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>
                          <a:solidFill>
                            <a:schemeClr val="tx1"/>
                          </a:solidFill>
                        </a:rPr>
                        <a:t>Sub-Programmes</a:t>
                      </a:r>
                      <a:endParaRPr lang="en-GB" sz="20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>
                          <a:solidFill>
                            <a:schemeClr val="tx1"/>
                          </a:solidFill>
                        </a:rPr>
                        <a:t>2016/17</a:t>
                      </a:r>
                    </a:p>
                    <a:p>
                      <a:pPr algn="ctr"/>
                      <a:r>
                        <a:rPr lang="en-GB" sz="2000" noProof="0" dirty="0" smtClean="0">
                          <a:solidFill>
                            <a:schemeClr val="tx1"/>
                          </a:solidFill>
                        </a:rPr>
                        <a:t>R’000</a:t>
                      </a:r>
                      <a:endParaRPr lang="en-GB" sz="20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>
                          <a:solidFill>
                            <a:schemeClr val="tx1"/>
                          </a:solidFill>
                        </a:rPr>
                        <a:t>2017/18</a:t>
                      </a:r>
                    </a:p>
                    <a:p>
                      <a:pPr algn="ctr"/>
                      <a:r>
                        <a:rPr lang="en-GB" sz="2000" noProof="0" dirty="0" smtClean="0">
                          <a:solidFill>
                            <a:schemeClr val="tx1"/>
                          </a:solidFill>
                        </a:rPr>
                        <a:t>R’000</a:t>
                      </a:r>
                      <a:endParaRPr lang="en-GB" sz="20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>
                          <a:solidFill>
                            <a:schemeClr val="tx1"/>
                          </a:solidFill>
                        </a:rPr>
                        <a:t>2018/19</a:t>
                      </a:r>
                    </a:p>
                    <a:p>
                      <a:pPr algn="ctr"/>
                      <a:r>
                        <a:rPr lang="en-GB" sz="2000" noProof="0" dirty="0" smtClean="0">
                          <a:solidFill>
                            <a:schemeClr val="tx1"/>
                          </a:solidFill>
                        </a:rPr>
                        <a:t>R’000</a:t>
                      </a:r>
                      <a:endParaRPr lang="en-GB" sz="20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</a:tr>
              <a:tr h="466280">
                <a:tc>
                  <a:txBody>
                    <a:bodyPr/>
                    <a:lstStyle/>
                    <a:p>
                      <a:r>
                        <a:rPr lang="en-GB" sz="1800" b="1" noProof="0" dirty="0" smtClean="0">
                          <a:solidFill>
                            <a:schemeClr val="tx1"/>
                          </a:solidFill>
                        </a:rPr>
                        <a:t>Environmental Programmes Management</a:t>
                      </a:r>
                      <a:endParaRPr lang="en-GB" sz="18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7 516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7 993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r>
                        <a:rPr lang="en-ZA" sz="1800" baseline="0" dirty="0" smtClean="0">
                          <a:solidFill>
                            <a:schemeClr val="tx1"/>
                          </a:solidFill>
                        </a:rPr>
                        <a:t> 457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en-GB" sz="1800" b="1" noProof="0" dirty="0" smtClean="0">
                          <a:solidFill>
                            <a:schemeClr val="tx1"/>
                          </a:solidFill>
                        </a:rPr>
                        <a:t>Environmental Protection &amp; Infrastructure</a:t>
                      </a:r>
                      <a:endParaRPr lang="en-GB" sz="18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b="0" noProof="0" dirty="0" smtClean="0">
                          <a:solidFill>
                            <a:schemeClr val="tx1"/>
                          </a:solidFill>
                        </a:rPr>
                        <a:t>1 005 512</a:t>
                      </a: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b="0" noProof="0" dirty="0" smtClean="0">
                          <a:solidFill>
                            <a:schemeClr val="tx1"/>
                          </a:solidFill>
                        </a:rPr>
                        <a:t>1 103 870</a:t>
                      </a: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b="0" noProof="0" dirty="0" smtClean="0">
                          <a:solidFill>
                            <a:schemeClr val="tx1"/>
                          </a:solidFill>
                        </a:rPr>
                        <a:t>1 159 880</a:t>
                      </a:r>
                    </a:p>
                  </a:txBody>
                  <a:tcPr marL="91437" marR="91437" marT="45723" marB="45723"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en-GB" sz="1800" b="1" noProof="0" dirty="0" smtClean="0">
                          <a:solidFill>
                            <a:schemeClr val="tx1"/>
                          </a:solidFill>
                        </a:rPr>
                        <a:t>Working for Water &amp;</a:t>
                      </a:r>
                      <a:r>
                        <a:rPr lang="en-GB" sz="1800" b="1" baseline="0" noProof="0" dirty="0" smtClean="0">
                          <a:solidFill>
                            <a:schemeClr val="tx1"/>
                          </a:solidFill>
                        </a:rPr>
                        <a:t> Working on Fire</a:t>
                      </a:r>
                      <a:endParaRPr lang="en-GB" sz="18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b="0" noProof="0" dirty="0" smtClean="0">
                          <a:solidFill>
                            <a:schemeClr val="tx1"/>
                          </a:solidFill>
                        </a:rPr>
                        <a:t>2 034 275</a:t>
                      </a: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b="0" noProof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GB" sz="1800" b="0" baseline="0" noProof="0" dirty="0" smtClean="0">
                          <a:solidFill>
                            <a:schemeClr val="tx1"/>
                          </a:solidFill>
                        </a:rPr>
                        <a:t> 273 261</a:t>
                      </a:r>
                      <a:endParaRPr lang="en-GB" sz="1800" b="0" noProof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b="0" noProof="0" dirty="0" smtClean="0">
                          <a:solidFill>
                            <a:schemeClr val="tx1"/>
                          </a:solidFill>
                        </a:rPr>
                        <a:t>2 378 728</a:t>
                      </a:r>
                    </a:p>
                  </a:txBody>
                  <a:tcPr marL="91437" marR="91437" marT="45723" marB="45723"/>
                </a:tc>
              </a:tr>
              <a:tr h="351358">
                <a:tc>
                  <a:txBody>
                    <a:bodyPr/>
                    <a:lstStyle/>
                    <a:p>
                      <a:r>
                        <a:rPr lang="en-GB" sz="1800" b="1" noProof="0" dirty="0" smtClean="0">
                          <a:solidFill>
                            <a:schemeClr val="tx1"/>
                          </a:solidFill>
                        </a:rPr>
                        <a:t>Bio – Security</a:t>
                      </a:r>
                      <a:endParaRPr lang="en-GB" sz="18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b="0" noProof="0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r>
                        <a:rPr lang="en-GB" sz="1800" b="0" baseline="0" noProof="0" dirty="0" smtClean="0">
                          <a:solidFill>
                            <a:schemeClr val="tx1"/>
                          </a:solidFill>
                        </a:rPr>
                        <a:t> 847</a:t>
                      </a:r>
                      <a:endParaRPr lang="en-GB" sz="1800" b="0" noProof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b="0" noProof="0" dirty="0" smtClean="0">
                          <a:solidFill>
                            <a:schemeClr val="tx1"/>
                          </a:solidFill>
                        </a:rPr>
                        <a:t>29 809</a:t>
                      </a: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b="0" noProof="0" dirty="0" smtClean="0">
                          <a:solidFill>
                            <a:schemeClr val="tx1"/>
                          </a:solidFill>
                        </a:rPr>
                        <a:t>31 048</a:t>
                      </a:r>
                    </a:p>
                  </a:txBody>
                  <a:tcPr marL="91437" marR="91437" marT="45723" marB="45723"/>
                </a:tc>
              </a:tr>
              <a:tr h="614873">
                <a:tc>
                  <a:txBody>
                    <a:bodyPr/>
                    <a:lstStyle/>
                    <a:p>
                      <a:r>
                        <a:rPr lang="en-GB" sz="1800" b="1" noProof="0" dirty="0" smtClean="0">
                          <a:solidFill>
                            <a:schemeClr val="tx1"/>
                          </a:solidFill>
                        </a:rPr>
                        <a:t>Information</a:t>
                      </a:r>
                      <a:r>
                        <a:rPr lang="en-GB" sz="1800" b="1" baseline="0" noProof="0" dirty="0" smtClean="0">
                          <a:solidFill>
                            <a:schemeClr val="tx1"/>
                          </a:solidFill>
                        </a:rPr>
                        <a:t> Management and Sector Coordination</a:t>
                      </a:r>
                      <a:endParaRPr lang="en-GB" sz="18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b="0" noProof="0" dirty="0" smtClean="0">
                          <a:solidFill>
                            <a:schemeClr val="tx1"/>
                          </a:solidFill>
                        </a:rPr>
                        <a:t>68 547</a:t>
                      </a: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b="0" noProof="0" dirty="0" smtClean="0">
                          <a:solidFill>
                            <a:schemeClr val="tx1"/>
                          </a:solidFill>
                        </a:rPr>
                        <a:t>72 722</a:t>
                      </a: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b="0" noProof="0" dirty="0" smtClean="0">
                          <a:solidFill>
                            <a:schemeClr val="tx1"/>
                          </a:solidFill>
                        </a:rPr>
                        <a:t>76 940</a:t>
                      </a:r>
                    </a:p>
                  </a:txBody>
                  <a:tcPr marL="91437" marR="91437" marT="45723" marB="45723"/>
                </a:tc>
              </a:tr>
              <a:tr h="506316">
                <a:tc>
                  <a:txBody>
                    <a:bodyPr/>
                    <a:lstStyle/>
                    <a:p>
                      <a:r>
                        <a:rPr lang="en-GB" sz="1800" b="1" noProof="0" dirty="0" smtClean="0">
                          <a:solidFill>
                            <a:schemeClr val="tx1"/>
                          </a:solidFill>
                        </a:rPr>
                        <a:t>Infrastructure</a:t>
                      </a:r>
                      <a:r>
                        <a:rPr lang="en-GB" sz="1800" b="1" baseline="0" noProof="0" dirty="0" smtClean="0">
                          <a:solidFill>
                            <a:schemeClr val="tx1"/>
                          </a:solidFill>
                        </a:rPr>
                        <a:t> Investment (Public Entities)</a:t>
                      </a:r>
                      <a:endParaRPr lang="en-GB" sz="18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b="0" noProof="0" dirty="0" smtClean="0">
                          <a:solidFill>
                            <a:schemeClr val="tx1"/>
                          </a:solidFill>
                        </a:rPr>
                        <a:t>539 386</a:t>
                      </a: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b="0" noProof="0" dirty="0" smtClean="0">
                          <a:solidFill>
                            <a:schemeClr val="tx1"/>
                          </a:solidFill>
                        </a:rPr>
                        <a:t>418 768</a:t>
                      </a: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b="0" noProof="0" dirty="0" smtClean="0">
                          <a:solidFill>
                            <a:schemeClr val="tx1"/>
                          </a:solidFill>
                        </a:rPr>
                        <a:t>332 579</a:t>
                      </a:r>
                    </a:p>
                  </a:txBody>
                  <a:tcPr marL="91437" marR="91437" marT="45723" marB="45723"/>
                </a:tc>
              </a:tr>
              <a:tr h="506316">
                <a:tc>
                  <a:txBody>
                    <a:bodyPr/>
                    <a:lstStyle/>
                    <a:p>
                      <a:r>
                        <a:rPr lang="en-GB" sz="1800" b="1" noProof="0" dirty="0" smtClean="0">
                          <a:solidFill>
                            <a:schemeClr val="tx1"/>
                          </a:solidFill>
                        </a:rPr>
                        <a:t>DBSA: Green Fund</a:t>
                      </a:r>
                      <a:endParaRPr lang="en-GB" sz="18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b="0" noProof="0" dirty="0" smtClean="0">
                          <a:solidFill>
                            <a:schemeClr val="tx1"/>
                          </a:solidFill>
                        </a:rPr>
                        <a:t>180 000</a:t>
                      </a: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b="0" noProof="0" dirty="0" smtClean="0">
                          <a:solidFill>
                            <a:schemeClr val="tx1"/>
                          </a:solidFill>
                        </a:rPr>
                        <a:t>110 455</a:t>
                      </a: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b="0" noProof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37" marR="91437" marT="45723" marB="45723"/>
                </a:tc>
              </a:tr>
              <a:tr h="386123">
                <a:tc>
                  <a:txBody>
                    <a:bodyPr/>
                    <a:lstStyle/>
                    <a:p>
                      <a:r>
                        <a:rPr lang="en-GB" sz="1800" b="1" noProof="0" dirty="0" smtClean="0"/>
                        <a:t>Total</a:t>
                      </a:r>
                      <a:r>
                        <a:rPr lang="en-GB" sz="1800" b="1" baseline="0" noProof="0" dirty="0" smtClean="0"/>
                        <a:t> Allocated</a:t>
                      </a:r>
                      <a:endParaRPr lang="en-GB" sz="1800" b="1" noProof="0" dirty="0"/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b="1" noProof="0" dirty="0" smtClean="0">
                          <a:solidFill>
                            <a:schemeClr val="tx1"/>
                          </a:solidFill>
                        </a:rPr>
                        <a:t>3 865 083</a:t>
                      </a: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b="1" noProof="0" dirty="0" smtClean="0">
                          <a:solidFill>
                            <a:schemeClr val="tx1"/>
                          </a:solidFill>
                        </a:rPr>
                        <a:t>4 016 878</a:t>
                      </a: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b="1" noProof="0" dirty="0" smtClean="0">
                          <a:solidFill>
                            <a:schemeClr val="tx1"/>
                          </a:solidFill>
                        </a:rPr>
                        <a:t>3 987 632</a:t>
                      </a:r>
                    </a:p>
                  </a:txBody>
                  <a:tcPr marL="91437" marR="91437" marT="45723" marB="45723"/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363" y="6093296"/>
            <a:ext cx="198120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39892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568952" cy="648072"/>
          </a:xfrm>
          <a:solidFill>
            <a:schemeClr val="accent3"/>
          </a:solidFill>
        </p:spPr>
        <p:txBody>
          <a:bodyPr/>
          <a:lstStyle/>
          <a:p>
            <a:pPr eaLnBrk="1" hangingPunct="1"/>
            <a:r>
              <a:rPr lang="en-US" altLang="en-US" sz="2400" b="1" dirty="0" err="1" smtClean="0"/>
              <a:t>Programme</a:t>
            </a:r>
            <a:r>
              <a:rPr lang="en-US" altLang="en-US" sz="2400" b="1" dirty="0" smtClean="0"/>
              <a:t> 7: </a:t>
            </a:r>
            <a:r>
              <a:rPr lang="en-ZA" sz="2400" b="1" dirty="0" smtClean="0"/>
              <a:t>Chemical and </a:t>
            </a:r>
            <a:r>
              <a:rPr lang="en-ZA" sz="2400" b="1" dirty="0"/>
              <a:t>Waste </a:t>
            </a:r>
            <a:r>
              <a:rPr lang="en-ZA" sz="2400" b="1" dirty="0" smtClean="0"/>
              <a:t>Management</a:t>
            </a:r>
            <a:endParaRPr lang="en-US" altLang="en-US" sz="2400" b="1" dirty="0" smtClean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6407791"/>
              </p:ext>
            </p:extLst>
          </p:nvPr>
        </p:nvGraphicFramePr>
        <p:xfrm>
          <a:off x="323528" y="1052736"/>
          <a:ext cx="8568953" cy="535644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392488"/>
                <a:gridCol w="1368152"/>
                <a:gridCol w="1368152"/>
                <a:gridCol w="1440161"/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>
                          <a:solidFill>
                            <a:schemeClr val="tx1"/>
                          </a:solidFill>
                        </a:rPr>
                        <a:t>Sub-Programmes</a:t>
                      </a:r>
                      <a:endParaRPr lang="en-GB" sz="20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>
                          <a:solidFill>
                            <a:schemeClr val="tx1"/>
                          </a:solidFill>
                        </a:rPr>
                        <a:t>2016/17</a:t>
                      </a:r>
                    </a:p>
                    <a:p>
                      <a:pPr algn="ctr"/>
                      <a:r>
                        <a:rPr lang="en-GB" sz="2000" noProof="0" dirty="0" smtClean="0">
                          <a:solidFill>
                            <a:schemeClr val="tx1"/>
                          </a:solidFill>
                        </a:rPr>
                        <a:t>R’000</a:t>
                      </a:r>
                      <a:endParaRPr lang="en-GB" sz="20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>
                          <a:solidFill>
                            <a:schemeClr val="tx1"/>
                          </a:solidFill>
                        </a:rPr>
                        <a:t>2017/18</a:t>
                      </a:r>
                    </a:p>
                    <a:p>
                      <a:pPr algn="ctr"/>
                      <a:r>
                        <a:rPr lang="en-GB" sz="2000" noProof="0" dirty="0" smtClean="0">
                          <a:solidFill>
                            <a:schemeClr val="tx1"/>
                          </a:solidFill>
                        </a:rPr>
                        <a:t>R’000</a:t>
                      </a:r>
                      <a:endParaRPr lang="en-GB" sz="20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>
                          <a:solidFill>
                            <a:schemeClr val="tx1"/>
                          </a:solidFill>
                        </a:rPr>
                        <a:t>2018/19</a:t>
                      </a:r>
                    </a:p>
                    <a:p>
                      <a:pPr algn="ctr"/>
                      <a:r>
                        <a:rPr lang="en-GB" sz="2000" noProof="0" dirty="0" smtClean="0">
                          <a:solidFill>
                            <a:schemeClr val="tx1"/>
                          </a:solidFill>
                        </a:rPr>
                        <a:t>R’000</a:t>
                      </a:r>
                      <a:endParaRPr lang="en-GB" sz="20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</a:tr>
              <a:tr h="643035">
                <a:tc>
                  <a:txBody>
                    <a:bodyPr/>
                    <a:lstStyle/>
                    <a:p>
                      <a:r>
                        <a:rPr lang="en-GB" sz="1800" b="1" noProof="0" dirty="0" smtClean="0">
                          <a:solidFill>
                            <a:schemeClr val="tx1"/>
                          </a:solidFill>
                        </a:rPr>
                        <a:t>Chemicals</a:t>
                      </a:r>
                      <a:r>
                        <a:rPr lang="en-GB" sz="1800" b="1" baseline="0" noProof="0" dirty="0" smtClean="0">
                          <a:solidFill>
                            <a:schemeClr val="tx1"/>
                          </a:solidFill>
                        </a:rPr>
                        <a:t> and</a:t>
                      </a:r>
                      <a:r>
                        <a:rPr lang="en-GB" sz="1800" b="1" noProof="0" dirty="0" smtClean="0">
                          <a:solidFill>
                            <a:schemeClr val="tx1"/>
                          </a:solidFill>
                        </a:rPr>
                        <a:t> Waste Management</a:t>
                      </a:r>
                      <a:endParaRPr lang="en-GB" sz="18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7 153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/>
                        <a:t>6 482</a:t>
                      </a:r>
                      <a:endParaRPr lang="en-ZA" sz="1800" dirty="0"/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/>
                        <a:t>6 858</a:t>
                      </a:r>
                      <a:endParaRPr lang="en-ZA" sz="1800" dirty="0"/>
                    </a:p>
                  </a:txBody>
                  <a:tcPr marL="91437" marR="91437" marT="45723" marB="45723"/>
                </a:tc>
              </a:tr>
              <a:tr h="643035">
                <a:tc>
                  <a:txBody>
                    <a:bodyPr/>
                    <a:lstStyle/>
                    <a:p>
                      <a:r>
                        <a:rPr lang="en-GB" sz="1800" b="1" noProof="0" dirty="0" smtClean="0">
                          <a:solidFill>
                            <a:schemeClr val="tx1"/>
                          </a:solidFill>
                        </a:rPr>
                        <a:t>Hazardous</a:t>
                      </a:r>
                      <a:r>
                        <a:rPr lang="en-GB" sz="1800" b="1" baseline="0" noProof="0" dirty="0" smtClean="0">
                          <a:solidFill>
                            <a:schemeClr val="tx1"/>
                          </a:solidFill>
                        </a:rPr>
                        <a:t> Waste Management and Licencing</a:t>
                      </a:r>
                      <a:endParaRPr lang="en-GB" sz="18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r>
                        <a:rPr lang="en-ZA" sz="1800" baseline="0" dirty="0" smtClean="0">
                          <a:solidFill>
                            <a:schemeClr val="tx1"/>
                          </a:solidFill>
                        </a:rPr>
                        <a:t> 504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/>
                        <a:t>25 056</a:t>
                      </a:r>
                      <a:endParaRPr lang="en-ZA" sz="1800" dirty="0"/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/>
                        <a:t>26</a:t>
                      </a:r>
                      <a:r>
                        <a:rPr lang="en-ZA" sz="1800" baseline="0" dirty="0" smtClean="0"/>
                        <a:t> 509</a:t>
                      </a:r>
                      <a:endParaRPr lang="en-ZA" sz="1800" dirty="0"/>
                    </a:p>
                  </a:txBody>
                  <a:tcPr marL="91437" marR="91437" marT="45723" marB="45723"/>
                </a:tc>
              </a:tr>
              <a:tr h="5651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="1" dirty="0" smtClean="0"/>
                        <a:t>General</a:t>
                      </a:r>
                      <a:r>
                        <a:rPr lang="en-ZA" sz="1800" b="1" baseline="0" dirty="0" smtClean="0"/>
                        <a:t> Waste and Municipal Services</a:t>
                      </a:r>
                      <a:endParaRPr lang="en-ZA" sz="1800" b="1" dirty="0"/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r>
                        <a:rPr lang="en-ZA" sz="1800" baseline="0" dirty="0" smtClean="0">
                          <a:solidFill>
                            <a:schemeClr val="tx1"/>
                          </a:solidFill>
                        </a:rPr>
                        <a:t> 000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/>
                        <a:t>32 673</a:t>
                      </a:r>
                      <a:endParaRPr lang="en-ZA" sz="1800" dirty="0"/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/>
                        <a:t>34</a:t>
                      </a:r>
                      <a:r>
                        <a:rPr lang="en-ZA" sz="1800" baseline="0" dirty="0" smtClean="0"/>
                        <a:t> 569</a:t>
                      </a:r>
                      <a:endParaRPr lang="en-ZA" sz="1800" dirty="0"/>
                    </a:p>
                  </a:txBody>
                  <a:tcPr marL="91437" marR="91437" marT="45723" marB="45723"/>
                </a:tc>
              </a:tr>
              <a:tr h="615330">
                <a:tc>
                  <a:txBody>
                    <a:bodyPr/>
                    <a:lstStyle/>
                    <a:p>
                      <a:r>
                        <a:rPr lang="en-ZA" sz="1800" b="1" baseline="0" dirty="0" smtClean="0"/>
                        <a:t>Chemicals and Waste Policy, Evaluation and Monitoring **</a:t>
                      </a: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aseline="0" dirty="0" smtClean="0">
                          <a:solidFill>
                            <a:schemeClr val="tx1"/>
                          </a:solidFill>
                        </a:rPr>
                        <a:t>36 999</a:t>
                      </a:r>
                    </a:p>
                    <a:p>
                      <a:pPr algn="r"/>
                      <a:endParaRPr lang="en-ZA" sz="1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/>
                        <a:t>38 805</a:t>
                      </a:r>
                      <a:endParaRPr lang="en-ZA" sz="1800" dirty="0"/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/>
                        <a:t>40 844</a:t>
                      </a:r>
                      <a:endParaRPr lang="en-ZA" sz="1800" dirty="0"/>
                    </a:p>
                  </a:txBody>
                  <a:tcPr marL="91437" marR="91437" marT="45723" marB="45723"/>
                </a:tc>
              </a:tr>
              <a:tr h="643035">
                <a:tc>
                  <a:txBody>
                    <a:bodyPr/>
                    <a:lstStyle/>
                    <a:p>
                      <a:r>
                        <a:rPr lang="en-ZA" sz="1800" b="1" dirty="0" smtClean="0"/>
                        <a:t>Chemicals Management</a:t>
                      </a:r>
                      <a:endParaRPr lang="en-ZA" sz="1800" b="1" dirty="0"/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r>
                        <a:rPr lang="en-ZA" sz="1800" baseline="0" dirty="0" smtClean="0">
                          <a:solidFill>
                            <a:schemeClr val="tx1"/>
                          </a:solidFill>
                        </a:rPr>
                        <a:t> 617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/>
                        <a:t>11 244</a:t>
                      </a:r>
                      <a:endParaRPr lang="en-ZA" sz="1800" dirty="0"/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/>
                        <a:t>11</a:t>
                      </a:r>
                      <a:r>
                        <a:rPr lang="en-ZA" sz="1800" baseline="0" dirty="0" smtClean="0"/>
                        <a:t> 896</a:t>
                      </a:r>
                      <a:endParaRPr lang="en-ZA" sz="1800" dirty="0"/>
                    </a:p>
                  </a:txBody>
                  <a:tcPr marL="91437" marR="91437" marT="45723" marB="45723"/>
                </a:tc>
              </a:tr>
              <a:tr h="496149">
                <a:tc>
                  <a:txBody>
                    <a:bodyPr/>
                    <a:lstStyle/>
                    <a:p>
                      <a:r>
                        <a:rPr lang="en-GB" sz="1800" b="1" noProof="0" dirty="0" smtClean="0"/>
                        <a:t>Total</a:t>
                      </a:r>
                      <a:r>
                        <a:rPr lang="en-GB" sz="1800" b="1" baseline="0" noProof="0" dirty="0" smtClean="0"/>
                        <a:t> Allocated</a:t>
                      </a:r>
                      <a:endParaRPr lang="en-GB" sz="1800" b="1" noProof="0" dirty="0"/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b="1" noProof="0" dirty="0" smtClean="0">
                          <a:solidFill>
                            <a:schemeClr val="tx1"/>
                          </a:solidFill>
                        </a:rPr>
                        <a:t>109</a:t>
                      </a:r>
                      <a:r>
                        <a:rPr lang="en-GB" sz="1800" b="1" baseline="0" noProof="0" dirty="0" smtClean="0">
                          <a:solidFill>
                            <a:schemeClr val="tx1"/>
                          </a:solidFill>
                        </a:rPr>
                        <a:t> 273</a:t>
                      </a:r>
                      <a:endParaRPr lang="en-GB" sz="18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b="1" noProof="0" dirty="0" smtClean="0"/>
                        <a:t>114 260</a:t>
                      </a:r>
                      <a:endParaRPr lang="en-GB" sz="1800" b="1" noProof="0" dirty="0"/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b="1" noProof="0" dirty="0" smtClean="0"/>
                        <a:t>120</a:t>
                      </a:r>
                      <a:r>
                        <a:rPr lang="en-GB" sz="1800" b="1" baseline="0" noProof="0" dirty="0" smtClean="0"/>
                        <a:t> 676</a:t>
                      </a:r>
                      <a:endParaRPr lang="en-GB" sz="1800" b="1" noProof="0" dirty="0"/>
                    </a:p>
                  </a:txBody>
                  <a:tcPr marL="91437" marR="91437" marT="45723" marB="45723"/>
                </a:tc>
              </a:tr>
              <a:tr h="351619">
                <a:tc>
                  <a:txBody>
                    <a:bodyPr/>
                    <a:lstStyle/>
                    <a:p>
                      <a:endParaRPr lang="en-GB" sz="800" b="1" noProof="0" dirty="0"/>
                    </a:p>
                  </a:txBody>
                  <a:tcPr marL="91437" marR="91437" marT="45723" marB="4572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8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800" b="1" noProof="0" dirty="0"/>
                    </a:p>
                  </a:txBody>
                  <a:tcPr marL="91437" marR="91437" marT="45723" marB="4572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800" b="1" noProof="0" dirty="0"/>
                    </a:p>
                  </a:txBody>
                  <a:tcPr marL="91437" marR="91437" marT="45723" marB="45723">
                    <a:solidFill>
                      <a:schemeClr val="bg1"/>
                    </a:solidFill>
                  </a:tcPr>
                </a:tc>
              </a:tr>
              <a:tr h="615330">
                <a:tc>
                  <a:txBody>
                    <a:bodyPr/>
                    <a:lstStyle/>
                    <a:p>
                      <a:r>
                        <a:rPr lang="en-GB" sz="1800" b="1" noProof="0" dirty="0" smtClean="0"/>
                        <a:t>**Including Waste Bureau</a:t>
                      </a:r>
                    </a:p>
                    <a:p>
                      <a:endParaRPr lang="en-GB" sz="1800" b="1" noProof="0" dirty="0"/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b="1" noProof="0" dirty="0" smtClean="0">
                          <a:solidFill>
                            <a:schemeClr val="tx1"/>
                          </a:solidFill>
                        </a:rPr>
                        <a:t>25 714</a:t>
                      </a:r>
                      <a:endParaRPr lang="en-GB" sz="18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b="1" noProof="0" dirty="0" smtClean="0"/>
                        <a:t>27 092</a:t>
                      </a:r>
                      <a:endParaRPr lang="en-GB" sz="1800" b="1" noProof="0" dirty="0"/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b="1" noProof="0" dirty="0" smtClean="0"/>
                        <a:t>28 660</a:t>
                      </a:r>
                      <a:endParaRPr lang="en-GB" sz="1800" b="1" noProof="0" dirty="0"/>
                    </a:p>
                  </a:txBody>
                  <a:tcPr marL="91437" marR="91437" marT="45723" marB="4572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167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78498"/>
          </a:xfrm>
        </p:spPr>
        <p:txBody>
          <a:bodyPr/>
          <a:lstStyle/>
          <a:p>
            <a:r>
              <a:rPr lang="en-ZA" b="1" dirty="0" smtClean="0"/>
              <a:t>Thank You</a:t>
            </a:r>
            <a:endParaRPr lang="en-ZA" b="1" dirty="0"/>
          </a:p>
        </p:txBody>
      </p:sp>
    </p:spTree>
    <p:extLst>
      <p:ext uri="{BB962C8B-B14F-4D97-AF65-F5344CB8AC3E}">
        <p14:creationId xmlns:p14="http://schemas.microsoft.com/office/powerpoint/2010/main" xmlns="" val="2017591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hape 53"/>
          <p:cNvSpPr>
            <a:spLocks noGrp="1"/>
          </p:cNvSpPr>
          <p:nvPr>
            <p:ph type="title"/>
          </p:nvPr>
        </p:nvSpPr>
        <p:spPr>
          <a:xfrm>
            <a:off x="250825" y="260350"/>
            <a:ext cx="8642350" cy="706438"/>
          </a:xfrm>
          <a:solidFill>
            <a:srgbClr val="9BBB59"/>
          </a:solidFill>
        </p:spPr>
        <p:txBody>
          <a:bodyPr lIns="0" tIns="0" rIns="0" bIns="0"/>
          <a:lstStyle/>
          <a:p>
            <a:r>
              <a:rPr lang="en-ZA" sz="2800" b="1" smtClean="0"/>
              <a:t>ENE 2016 Revised</a:t>
            </a:r>
            <a:r>
              <a:rPr lang="en-US" sz="2800" b="1" smtClean="0"/>
              <a:t> Allocations</a:t>
            </a:r>
          </a:p>
        </p:txBody>
      </p:sp>
      <p:sp>
        <p:nvSpPr>
          <p:cNvPr id="54" name="Shape 54"/>
          <p:cNvSpPr>
            <a:spLocks noGrp="1"/>
          </p:cNvSpPr>
          <p:nvPr>
            <p:ph type="body" idx="1"/>
          </p:nvPr>
        </p:nvSpPr>
        <p:spPr>
          <a:xfrm>
            <a:off x="465088" y="1235217"/>
            <a:ext cx="8229600" cy="4929188"/>
          </a:xfrm>
        </p:spPr>
        <p:txBody>
          <a:bodyPr lIns="0" tIns="0" rIns="0" bIns="0">
            <a:normAutofit/>
          </a:bodyPr>
          <a:lstStyle/>
          <a:p>
            <a:pPr marL="0" indent="0">
              <a:buFont typeface="Arial" panose="020B0604020202020204" pitchFamily="34" charset="0"/>
              <a:buNone/>
              <a:defRPr sz="1800"/>
            </a:pPr>
            <a:endParaRPr sz="2800"/>
          </a:p>
          <a:p>
            <a:pPr>
              <a:defRPr sz="1800"/>
            </a:pPr>
            <a:endParaRPr sz="2800"/>
          </a:p>
          <a:p>
            <a:pPr marL="0" indent="0">
              <a:buFont typeface="Arial" panose="020B0604020202020204" pitchFamily="34" charset="0"/>
              <a:buNone/>
              <a:defRPr sz="1800"/>
            </a:pPr>
            <a:endParaRPr sz="2800"/>
          </a:p>
          <a:p>
            <a:pPr marL="0" indent="0">
              <a:buFont typeface="Arial" panose="020B0604020202020204" pitchFamily="34" charset="0"/>
              <a:buNone/>
              <a:defRPr sz="1800"/>
            </a:pPr>
            <a:r>
              <a:rPr sz="1800"/>
              <a:t>    </a:t>
            </a:r>
          </a:p>
        </p:txBody>
      </p:sp>
      <p:sp>
        <p:nvSpPr>
          <p:cNvPr id="62468" name="Shape 55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221413"/>
            <a:ext cx="2133600" cy="26987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10941BE-2E02-4890-9142-9B31D6B7C017}" type="slidenum">
              <a:rPr lang="en-US" sz="1200" smtClean="0">
                <a:solidFill>
                  <a:srgbClr val="888888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sz="1200" smtClean="0">
              <a:solidFill>
                <a:srgbClr val="888888"/>
              </a:solidFill>
            </a:endParaRPr>
          </a:p>
        </p:txBody>
      </p:sp>
      <p:graphicFrame>
        <p:nvGraphicFramePr>
          <p:cNvPr id="56" name="Table 56"/>
          <p:cNvGraphicFramePr/>
          <p:nvPr>
            <p:extLst>
              <p:ext uri="{D42A27DB-BD31-4B8C-83A1-F6EECF244321}">
                <p14:modId xmlns:p14="http://schemas.microsoft.com/office/powerpoint/2010/main" xmlns="" val="758217249"/>
              </p:ext>
            </p:extLst>
          </p:nvPr>
        </p:nvGraphicFramePr>
        <p:xfrm>
          <a:off x="250825" y="1340768"/>
          <a:ext cx="8642350" cy="4445002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4321175"/>
                <a:gridCol w="1388421"/>
                <a:gridCol w="1466377"/>
                <a:gridCol w="1466377"/>
              </a:tblGrid>
              <a:tr h="797676">
                <a:tc>
                  <a:txBody>
                    <a:bodyPr/>
                    <a:lstStyle/>
                    <a:p>
                      <a:pPr lvl="0" algn="ctr"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sz="1800" b="1" dirty="0" smtClean="0"/>
                        <a:t>Description</a:t>
                      </a:r>
                      <a:endParaRPr sz="1800" b="1" dirty="0"/>
                    </a:p>
                  </a:txBody>
                  <a:tcPr marL="45718" marR="45718" marT="45711" marB="45711" horzOverflow="overflow"/>
                </a:tc>
                <a:tc>
                  <a:txBody>
                    <a:bodyPr/>
                    <a:lstStyle/>
                    <a:p>
                      <a:pPr lvl="0" algn="ctr"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sz="1800" b="1" dirty="0"/>
                        <a:t>2016/2017</a:t>
                      </a:r>
                    </a:p>
                    <a:p>
                      <a:pPr lvl="0" algn="ctr"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sz="1800" b="1" dirty="0"/>
                        <a:t>R’000</a:t>
                      </a:r>
                    </a:p>
                  </a:txBody>
                  <a:tcPr marL="45718" marR="45718" marT="45711" marB="45711" horzOverflow="overflow"/>
                </a:tc>
                <a:tc>
                  <a:txBody>
                    <a:bodyPr/>
                    <a:lstStyle/>
                    <a:p>
                      <a:pPr lvl="0" algn="ctr"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sz="1800" b="1" dirty="0"/>
                        <a:t>2017/2018</a:t>
                      </a:r>
                    </a:p>
                    <a:p>
                      <a:pPr lvl="0" algn="ctr"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sz="1800" b="1" dirty="0"/>
                        <a:t>R’000</a:t>
                      </a:r>
                    </a:p>
                  </a:txBody>
                  <a:tcPr marL="45718" marR="45718" marT="45711" marB="45711" horzOverflow="overflow"/>
                </a:tc>
                <a:tc>
                  <a:txBody>
                    <a:bodyPr/>
                    <a:lstStyle/>
                    <a:p>
                      <a:pPr lvl="0" algn="ctr"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lang="en-ZA" sz="1800" b="1" dirty="0" smtClean="0"/>
                        <a:t>2018/2019</a:t>
                      </a:r>
                    </a:p>
                    <a:p>
                      <a:pPr lvl="0" algn="ctr"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lang="en-ZA" sz="1800" b="1" dirty="0" smtClean="0"/>
                        <a:t>R’000</a:t>
                      </a:r>
                      <a:endParaRPr sz="1800" b="1" dirty="0"/>
                    </a:p>
                  </a:txBody>
                  <a:tcPr marL="45718" marR="45718" marT="45711" marB="45711" horzOverflow="overflow"/>
                </a:tc>
              </a:tr>
              <a:tr h="548622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lang="en-ZA" sz="1800" b="1" dirty="0" smtClean="0"/>
                        <a:t>Initial Allocation ENE 2016</a:t>
                      </a:r>
                    </a:p>
                    <a:p>
                      <a:pPr lvl="0" algn="l">
                        <a:defRPr sz="1800" b="0" i="0"/>
                      </a:pPr>
                      <a:r>
                        <a:rPr lang="en-ZA" sz="1200" b="1" dirty="0" smtClean="0"/>
                        <a:t>(Issued</a:t>
                      </a:r>
                      <a:r>
                        <a:rPr lang="en-ZA" sz="1200" b="1" baseline="0" dirty="0" smtClean="0"/>
                        <a:t> </a:t>
                      </a:r>
                      <a:r>
                        <a:rPr lang="en-ZA" sz="1200" b="1" dirty="0" smtClean="0"/>
                        <a:t>: 27/10/2015)</a:t>
                      </a:r>
                      <a:endParaRPr lang="en-ZA" sz="1200" b="1" i="0" dirty="0" smtClean="0"/>
                    </a:p>
                  </a:txBody>
                  <a:tcPr marL="45718" marR="45718" marT="45711" marB="45711" horzOverflow="overflow"/>
                </a:tc>
                <a:tc>
                  <a:txBody>
                    <a:bodyPr/>
                    <a:lstStyle/>
                    <a:p>
                      <a:pPr lvl="0" algn="r">
                        <a:defRPr sz="1800" b="0" i="0"/>
                      </a:pPr>
                      <a:r>
                        <a:rPr sz="1800" b="1" dirty="0"/>
                        <a:t>6 </a:t>
                      </a:r>
                      <a:r>
                        <a:rPr lang="en-ZA" sz="1800" b="1" dirty="0" smtClean="0"/>
                        <a:t>490 101</a:t>
                      </a:r>
                      <a:endParaRPr sz="1800" b="1" i="0" dirty="0"/>
                    </a:p>
                  </a:txBody>
                  <a:tcPr marL="45718" marR="45718" marT="45711" marB="45711" horzOverflow="overflow"/>
                </a:tc>
                <a:tc>
                  <a:txBody>
                    <a:bodyPr/>
                    <a:lstStyle/>
                    <a:p>
                      <a:pPr lvl="0" algn="r">
                        <a:defRPr sz="1800" b="0" i="0"/>
                      </a:pPr>
                      <a:r>
                        <a:rPr lang="en-ZA" sz="1800" b="1" dirty="0" smtClean="0"/>
                        <a:t>6 775 484</a:t>
                      </a:r>
                      <a:endParaRPr sz="1800" b="1" i="0" dirty="0"/>
                    </a:p>
                  </a:txBody>
                  <a:tcPr marL="45718" marR="45718" marT="45711" marB="45711" horzOverflow="overflow"/>
                </a:tc>
                <a:tc>
                  <a:txBody>
                    <a:bodyPr/>
                    <a:lstStyle/>
                    <a:p>
                      <a:pPr lvl="0" algn="r">
                        <a:defRPr sz="1800" b="0" i="0"/>
                      </a:pPr>
                      <a:r>
                        <a:rPr lang="en-ZA" sz="1800" b="1" dirty="0" smtClean="0"/>
                        <a:t>6 912 040</a:t>
                      </a:r>
                      <a:endParaRPr sz="1800" b="1" i="0" dirty="0"/>
                    </a:p>
                  </a:txBody>
                  <a:tcPr marL="45718" marR="45718" marT="45711" marB="45711" horzOverflow="overflow"/>
                </a:tc>
              </a:tr>
              <a:tr h="538420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800" b="1" dirty="0" smtClean="0"/>
                        <a:t>Minus</a:t>
                      </a:r>
                      <a:r>
                        <a:rPr lang="en-ZA" sz="1800" b="1" baseline="0" dirty="0" smtClean="0"/>
                        <a:t> implemented cuts:</a:t>
                      </a:r>
                      <a:endParaRPr sz="1800" b="1" i="0" dirty="0"/>
                    </a:p>
                  </a:txBody>
                  <a:tcPr marL="45718" marR="45718" marT="45711" marB="45711" horzOverflow="overflow"/>
                </a:tc>
                <a:tc>
                  <a:txBody>
                    <a:bodyPr/>
                    <a:lstStyle/>
                    <a:p>
                      <a:pPr lvl="0" algn="r">
                        <a:defRPr sz="1800" b="0" i="0"/>
                      </a:pPr>
                      <a:r>
                        <a:rPr lang="en-ZA" sz="1800" b="1" dirty="0" smtClean="0"/>
                        <a:t>(60 000)</a:t>
                      </a:r>
                      <a:endParaRPr sz="1800" b="1" i="0" dirty="0"/>
                    </a:p>
                  </a:txBody>
                  <a:tcPr marL="45718" marR="45718" marT="45711" marB="45711" horzOverflow="overflow"/>
                </a:tc>
                <a:tc>
                  <a:txBody>
                    <a:bodyPr/>
                    <a:lstStyle/>
                    <a:p>
                      <a:pPr lvl="0" algn="r">
                        <a:defRPr sz="1800" b="0" i="0"/>
                      </a:pPr>
                      <a:r>
                        <a:rPr lang="en-ZA" sz="1800" b="1" dirty="0" smtClean="0"/>
                        <a:t>(114 927)</a:t>
                      </a:r>
                      <a:endParaRPr sz="1800" b="1" i="0" dirty="0"/>
                    </a:p>
                  </a:txBody>
                  <a:tcPr marL="45718" marR="45718" marT="45711" marB="45711" horzOverflow="overflow"/>
                </a:tc>
                <a:tc>
                  <a:txBody>
                    <a:bodyPr/>
                    <a:lstStyle/>
                    <a:p>
                      <a:pPr lvl="0" algn="r">
                        <a:defRPr sz="1800" b="0" i="0"/>
                      </a:pPr>
                      <a:r>
                        <a:rPr lang="en-ZA" sz="1800" b="1" dirty="0" smtClean="0"/>
                        <a:t> (155 240)</a:t>
                      </a:r>
                      <a:endParaRPr sz="1800" b="1" i="0" dirty="0"/>
                    </a:p>
                  </a:txBody>
                  <a:tcPr marL="45718" marR="45718" marT="45711" marB="45711" horzOverflow="overflow"/>
                </a:tc>
              </a:tr>
              <a:tr h="2011661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lang="en-ZA" sz="1800" dirty="0" smtClean="0"/>
                        <a:t>   South African National Biodiversity Institute</a:t>
                      </a:r>
                    </a:p>
                    <a:p>
                      <a:pPr lvl="0" algn="l">
                        <a:defRPr sz="1800" b="0" i="0"/>
                      </a:pPr>
                      <a:r>
                        <a:rPr lang="en-ZA" sz="1800" dirty="0" smtClean="0"/>
                        <a:t>   </a:t>
                      </a:r>
                      <a:r>
                        <a:rPr lang="en-ZA" sz="1800" dirty="0" err="1" smtClean="0"/>
                        <a:t>iSimangaliso</a:t>
                      </a:r>
                      <a:r>
                        <a:rPr lang="en-ZA" sz="1800" dirty="0" smtClean="0"/>
                        <a:t> Wetland</a:t>
                      </a:r>
                      <a:r>
                        <a:rPr lang="en-ZA" sz="1800" baseline="0" dirty="0" smtClean="0"/>
                        <a:t> Park</a:t>
                      </a:r>
                      <a:endParaRPr lang="en-ZA" sz="1800" dirty="0" smtClean="0"/>
                    </a:p>
                    <a:p>
                      <a:pPr lvl="0" algn="l">
                        <a:defRPr sz="1800" b="0" i="0"/>
                      </a:pPr>
                      <a:r>
                        <a:rPr lang="en-ZA" sz="1800" dirty="0" smtClean="0"/>
                        <a:t>   South African National Parks   </a:t>
                      </a:r>
                    </a:p>
                    <a:p>
                      <a:pPr lvl="0" algn="l">
                        <a:defRPr sz="1800" b="0" i="0"/>
                      </a:pPr>
                      <a:r>
                        <a:rPr lang="en-ZA" sz="1800" dirty="0" smtClean="0"/>
                        <a:t>   South African Weather Service</a:t>
                      </a:r>
                    </a:p>
                    <a:p>
                      <a:pPr lvl="0" algn="l">
                        <a:defRPr sz="1800" b="0" i="0"/>
                      </a:pPr>
                      <a:r>
                        <a:rPr lang="en-ZA" sz="1800" dirty="0" smtClean="0"/>
                        <a:t>   EPWP:</a:t>
                      </a:r>
                      <a:r>
                        <a:rPr lang="en-ZA" sz="1800" baseline="0" dirty="0" smtClean="0"/>
                        <a:t> Efficiency improvements</a:t>
                      </a:r>
                    </a:p>
                    <a:p>
                      <a:pPr lvl="0" algn="l">
                        <a:defRPr sz="1800" b="0" i="0"/>
                      </a:pPr>
                      <a:r>
                        <a:rPr lang="en-ZA" sz="1800" baseline="0" dirty="0" smtClean="0"/>
                        <a:t>   Travel and subsistence</a:t>
                      </a:r>
                    </a:p>
                    <a:p>
                      <a:pPr lvl="0" algn="l">
                        <a:defRPr sz="1800" b="0" i="0"/>
                      </a:pPr>
                      <a:r>
                        <a:rPr lang="en-ZA" sz="1800" baseline="0" dirty="0" smtClean="0"/>
                        <a:t>   Compensation reduction*</a:t>
                      </a:r>
                      <a:endParaRPr sz="1800" b="1" i="0" dirty="0"/>
                    </a:p>
                  </a:txBody>
                  <a:tcPr marL="45718" marR="45718" marT="45711" marB="45711" horzOverflow="overflow"/>
                </a:tc>
                <a:tc>
                  <a:txBody>
                    <a:bodyPr/>
                    <a:lstStyle/>
                    <a:p>
                      <a:pPr lvl="0" algn="r">
                        <a:defRPr sz="1800" b="0" i="0"/>
                      </a:pPr>
                      <a:r>
                        <a:rPr lang="en-ZA" sz="1800" dirty="0" smtClean="0"/>
                        <a:t>(5 000)</a:t>
                      </a:r>
                    </a:p>
                    <a:p>
                      <a:pPr lvl="0" algn="r">
                        <a:defRPr sz="1800" b="0" i="0"/>
                      </a:pPr>
                      <a:r>
                        <a:rPr lang="en-ZA" sz="1800" dirty="0" smtClean="0"/>
                        <a:t>(5 000)</a:t>
                      </a:r>
                    </a:p>
                    <a:p>
                      <a:pPr lvl="0" algn="r">
                        <a:defRPr sz="1800" b="0" i="0"/>
                      </a:pPr>
                      <a:r>
                        <a:rPr lang="en-ZA" sz="1800" dirty="0" smtClean="0"/>
                        <a:t>(5 000)</a:t>
                      </a:r>
                    </a:p>
                    <a:p>
                      <a:pPr lvl="0" algn="r">
                        <a:defRPr sz="1800" b="0" i="0"/>
                      </a:pPr>
                      <a:r>
                        <a:rPr lang="en-ZA" sz="1800" dirty="0" smtClean="0"/>
                        <a:t>(5 000)</a:t>
                      </a:r>
                    </a:p>
                    <a:p>
                      <a:pPr lvl="0" algn="r">
                        <a:defRPr sz="1800" b="0" i="0"/>
                      </a:pPr>
                      <a:r>
                        <a:rPr lang="en-ZA" sz="1800" dirty="0" smtClean="0"/>
                        <a:t>(25 000)</a:t>
                      </a:r>
                    </a:p>
                    <a:p>
                      <a:pPr lvl="0" algn="r">
                        <a:defRPr sz="1800" b="0" i="0"/>
                      </a:pPr>
                      <a:r>
                        <a:rPr lang="en-ZA" sz="1800" dirty="0" smtClean="0"/>
                        <a:t>(15 000)</a:t>
                      </a:r>
                    </a:p>
                    <a:p>
                      <a:pPr lvl="0" algn="r">
                        <a:defRPr sz="1800" b="0" i="0"/>
                      </a:pPr>
                      <a:r>
                        <a:rPr lang="en-ZA" sz="1800" dirty="0" smtClean="0"/>
                        <a:t>(0)</a:t>
                      </a:r>
                      <a:endParaRPr sz="1800" b="0" i="0" dirty="0"/>
                    </a:p>
                  </a:txBody>
                  <a:tcPr marL="45718" marR="45718" marT="45711" marB="45711" horzOverflow="overflow"/>
                </a:tc>
                <a:tc>
                  <a:txBody>
                    <a:bodyPr/>
                    <a:lstStyle/>
                    <a:p>
                      <a:pPr lvl="0" algn="r">
                        <a:defRPr sz="1800" b="0" i="0"/>
                      </a:pPr>
                      <a:r>
                        <a:rPr lang="en-ZA" sz="1800" dirty="0" smtClean="0"/>
                        <a:t>(5 000)</a:t>
                      </a:r>
                    </a:p>
                    <a:p>
                      <a:pPr lvl="0" algn="r">
                        <a:defRPr sz="1800" b="0" i="0"/>
                      </a:pPr>
                      <a:r>
                        <a:rPr lang="en-ZA" sz="1800" dirty="0" smtClean="0"/>
                        <a:t>(5 000)</a:t>
                      </a:r>
                    </a:p>
                    <a:p>
                      <a:pPr lvl="0" algn="r">
                        <a:defRPr sz="1800" b="0" i="0"/>
                      </a:pPr>
                      <a:r>
                        <a:rPr lang="en-ZA" sz="1800" dirty="0" smtClean="0"/>
                        <a:t>(5 000)</a:t>
                      </a:r>
                    </a:p>
                    <a:p>
                      <a:pPr lvl="0" algn="r">
                        <a:defRPr sz="1800" b="0" i="0"/>
                      </a:pPr>
                      <a:r>
                        <a:rPr lang="en-ZA" sz="1800" dirty="0" smtClean="0"/>
                        <a:t>(5 000)</a:t>
                      </a:r>
                    </a:p>
                    <a:p>
                      <a:pPr lvl="0" algn="r">
                        <a:defRPr sz="1800" b="0" i="0"/>
                      </a:pPr>
                      <a:r>
                        <a:rPr lang="en-ZA" sz="1800" dirty="0" smtClean="0"/>
                        <a:t>(25 000)</a:t>
                      </a:r>
                    </a:p>
                    <a:p>
                      <a:pPr lvl="0" algn="r">
                        <a:defRPr sz="1800" b="0" i="0"/>
                      </a:pPr>
                      <a:r>
                        <a:rPr lang="en-ZA" sz="1800" dirty="0" smtClean="0"/>
                        <a:t>(15 000)</a:t>
                      </a:r>
                    </a:p>
                    <a:p>
                      <a:pPr lvl="0" algn="r">
                        <a:defRPr sz="1800" b="0" i="0"/>
                      </a:pPr>
                      <a:r>
                        <a:rPr lang="en-ZA" sz="1800" dirty="0" smtClean="0"/>
                        <a:t>(54 927)</a:t>
                      </a:r>
                      <a:endParaRPr sz="1800" b="0" i="0" dirty="0"/>
                    </a:p>
                  </a:txBody>
                  <a:tcPr marL="45718" marR="45718" marT="45711" marB="45711" horzOverflow="overflow"/>
                </a:tc>
                <a:tc>
                  <a:txBody>
                    <a:bodyPr/>
                    <a:lstStyle/>
                    <a:p>
                      <a:pPr lvl="0" algn="r">
                        <a:defRPr sz="1800" b="0" i="0"/>
                      </a:pPr>
                      <a:r>
                        <a:rPr lang="en-ZA" sz="1800" dirty="0" smtClean="0"/>
                        <a:t>(5 000)</a:t>
                      </a:r>
                    </a:p>
                    <a:p>
                      <a:pPr lvl="0" algn="r">
                        <a:defRPr sz="1800" b="0" i="0"/>
                      </a:pPr>
                      <a:r>
                        <a:rPr lang="en-ZA" sz="1800" dirty="0" smtClean="0"/>
                        <a:t>(5 000)</a:t>
                      </a:r>
                    </a:p>
                    <a:p>
                      <a:pPr lvl="0" algn="r">
                        <a:defRPr sz="1800" b="0" i="0"/>
                      </a:pPr>
                      <a:r>
                        <a:rPr lang="en-ZA" sz="1800" dirty="0" smtClean="0"/>
                        <a:t>(5</a:t>
                      </a:r>
                      <a:r>
                        <a:rPr lang="en-ZA" sz="1800" baseline="0" dirty="0" smtClean="0"/>
                        <a:t> 000)</a:t>
                      </a:r>
                      <a:endParaRPr lang="en-ZA" sz="1800" dirty="0" smtClean="0"/>
                    </a:p>
                    <a:p>
                      <a:pPr lvl="0" algn="r">
                        <a:defRPr sz="1800" b="0" i="0"/>
                      </a:pPr>
                      <a:r>
                        <a:rPr lang="en-ZA" sz="1800" dirty="0" smtClean="0"/>
                        <a:t>(5 000)</a:t>
                      </a:r>
                    </a:p>
                    <a:p>
                      <a:pPr lvl="0" algn="r">
                        <a:defRPr sz="1800" b="0" i="0"/>
                      </a:pPr>
                      <a:r>
                        <a:rPr lang="en-ZA" sz="1800" dirty="0" smtClean="0"/>
                        <a:t>(35 000)</a:t>
                      </a:r>
                    </a:p>
                    <a:p>
                      <a:pPr lvl="0" algn="r">
                        <a:defRPr sz="1800" b="0" i="0"/>
                      </a:pPr>
                      <a:r>
                        <a:rPr lang="en-ZA" sz="1800" dirty="0" smtClean="0"/>
                        <a:t>(15 000)</a:t>
                      </a:r>
                    </a:p>
                    <a:p>
                      <a:pPr lvl="0" algn="r">
                        <a:defRPr sz="1800" b="0" i="0"/>
                      </a:pPr>
                      <a:r>
                        <a:rPr lang="en-ZA" sz="1800" dirty="0" smtClean="0"/>
                        <a:t>(85 240)</a:t>
                      </a:r>
                      <a:endParaRPr sz="1800" b="0" i="0" dirty="0"/>
                    </a:p>
                  </a:txBody>
                  <a:tcPr marL="45718" marR="45718" marT="45711" marB="45711" horzOverflow="overflow"/>
                </a:tc>
              </a:tr>
              <a:tr h="548622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lang="en-ZA" sz="1800" b="1" dirty="0" smtClean="0"/>
                        <a:t>Revised</a:t>
                      </a:r>
                      <a:r>
                        <a:rPr lang="en-ZA" sz="1800" b="1" baseline="0" dirty="0" smtClean="0"/>
                        <a:t> </a:t>
                      </a:r>
                      <a:r>
                        <a:rPr lang="en-ZA" sz="1800" b="1" dirty="0" smtClean="0"/>
                        <a:t>Allocation ENE 2016</a:t>
                      </a:r>
                    </a:p>
                    <a:p>
                      <a:pPr lvl="0" algn="l">
                        <a:defRPr sz="1800" b="0" i="0"/>
                      </a:pPr>
                      <a:r>
                        <a:rPr lang="en-ZA" sz="1200" b="1" dirty="0" smtClean="0"/>
                        <a:t>(Issued: 19/01/2016) </a:t>
                      </a:r>
                      <a:endParaRPr sz="1200" b="1" i="0" dirty="0"/>
                    </a:p>
                  </a:txBody>
                  <a:tcPr marL="45718" marR="45718" marT="45711" marB="45711" horzOverflow="overflow"/>
                </a:tc>
                <a:tc>
                  <a:txBody>
                    <a:bodyPr/>
                    <a:lstStyle/>
                    <a:p>
                      <a:pPr lvl="0" algn="r">
                        <a:defRPr sz="1800" b="0" i="0"/>
                      </a:pPr>
                      <a:r>
                        <a:rPr lang="en-ZA" sz="1800" b="1" dirty="0" smtClean="0"/>
                        <a:t>6 430 101</a:t>
                      </a:r>
                      <a:endParaRPr sz="1800" b="1" i="0" dirty="0"/>
                    </a:p>
                  </a:txBody>
                  <a:tcPr marL="45718" marR="45718" marT="45711" marB="45711" horzOverflow="overflow"/>
                </a:tc>
                <a:tc>
                  <a:txBody>
                    <a:bodyPr/>
                    <a:lstStyle/>
                    <a:p>
                      <a:pPr lvl="0" algn="r">
                        <a:defRPr sz="1800" b="0" i="0"/>
                      </a:pPr>
                      <a:r>
                        <a:rPr lang="en-ZA" sz="1800" b="1" dirty="0" smtClean="0"/>
                        <a:t>6 660 557</a:t>
                      </a:r>
                      <a:endParaRPr sz="1800" b="1" i="0" dirty="0"/>
                    </a:p>
                  </a:txBody>
                  <a:tcPr marL="45718" marR="45718" marT="45711" marB="45711" horzOverflow="overflow"/>
                </a:tc>
                <a:tc>
                  <a:txBody>
                    <a:bodyPr/>
                    <a:lstStyle/>
                    <a:p>
                      <a:pPr lvl="0" algn="r">
                        <a:defRPr sz="1800" b="0" i="0"/>
                      </a:pPr>
                      <a:r>
                        <a:rPr lang="en-ZA" sz="1800" b="1" dirty="0" smtClean="0"/>
                        <a:t>6 756 800</a:t>
                      </a:r>
                      <a:endParaRPr sz="1800" b="1" i="0" dirty="0"/>
                    </a:p>
                  </a:txBody>
                  <a:tcPr marL="45718" marR="45718" marT="45711" marB="45711" horzOverflow="overflow"/>
                </a:tc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6009992"/>
            <a:ext cx="19812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50628868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8229600" cy="706438"/>
          </a:xfrm>
          <a:solidFill>
            <a:schemeClr val="accent3"/>
          </a:solidFill>
        </p:spPr>
        <p:txBody>
          <a:bodyPr/>
          <a:lstStyle/>
          <a:p>
            <a:pPr>
              <a:defRPr/>
            </a:pPr>
            <a:r>
              <a:rPr lang="en-ZA" sz="2800" b="1" dirty="0" smtClean="0"/>
              <a:t>MTEF Allocations Per Programme</a:t>
            </a:r>
            <a:endParaRPr lang="en-ZA" sz="2800" b="1" dirty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endParaRPr lang="en-ZA" altLang="en-US" sz="2800" dirty="0" smtClean="0"/>
          </a:p>
          <a:p>
            <a:pPr>
              <a:defRPr/>
            </a:pPr>
            <a:endParaRPr lang="en-ZA" altLang="en-US" sz="2800" dirty="0" smtClean="0"/>
          </a:p>
          <a:p>
            <a:pPr marL="0" indent="0">
              <a:buFont typeface="Arial" charset="0"/>
              <a:buNone/>
              <a:defRPr/>
            </a:pPr>
            <a:endParaRPr lang="en-ZA" altLang="en-US" dirty="0" smtClean="0"/>
          </a:p>
          <a:p>
            <a:pPr marL="0" indent="0">
              <a:buFont typeface="Arial" charset="0"/>
              <a:buNone/>
              <a:defRPr/>
            </a:pPr>
            <a:r>
              <a:rPr lang="en-ZA" altLang="en-US" dirty="0"/>
              <a:t> </a:t>
            </a:r>
            <a:r>
              <a:rPr lang="en-ZA" altLang="en-US" dirty="0" smtClean="0"/>
              <a:t>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E10EBF-D2CD-448E-82D4-5F9CCA63C62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82793398"/>
              </p:ext>
            </p:extLst>
          </p:nvPr>
        </p:nvGraphicFramePr>
        <p:xfrm>
          <a:off x="323528" y="1196752"/>
          <a:ext cx="8208517" cy="510539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030782"/>
                <a:gridCol w="1392452"/>
                <a:gridCol w="1392452"/>
                <a:gridCol w="1392831"/>
              </a:tblGrid>
              <a:tr h="797734">
                <a:tc>
                  <a:txBody>
                    <a:bodyPr/>
                    <a:lstStyle/>
                    <a:p>
                      <a:pPr algn="ctr"/>
                      <a:r>
                        <a:rPr lang="en-ZA" sz="2000" b="1" dirty="0" smtClean="0">
                          <a:solidFill>
                            <a:schemeClr val="tx1"/>
                          </a:solidFill>
                        </a:rPr>
                        <a:t>Per Programme</a:t>
                      </a:r>
                      <a:endParaRPr lang="en-ZA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marT="45713" marB="45713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000" b="1" dirty="0" smtClean="0">
                          <a:solidFill>
                            <a:schemeClr val="tx1"/>
                          </a:solidFill>
                        </a:rPr>
                        <a:t>2016/2017</a:t>
                      </a:r>
                    </a:p>
                    <a:p>
                      <a:pPr algn="ctr"/>
                      <a:r>
                        <a:rPr lang="en-ZA" sz="2000" b="1" dirty="0" smtClean="0">
                          <a:solidFill>
                            <a:schemeClr val="tx1"/>
                          </a:solidFill>
                        </a:rPr>
                        <a:t>R’000</a:t>
                      </a:r>
                      <a:endParaRPr lang="en-ZA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marT="45713" marB="45713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000" b="1" dirty="0" smtClean="0">
                          <a:solidFill>
                            <a:schemeClr val="tx1"/>
                          </a:solidFill>
                        </a:rPr>
                        <a:t>2017/2018</a:t>
                      </a:r>
                    </a:p>
                    <a:p>
                      <a:pPr algn="ctr"/>
                      <a:r>
                        <a:rPr lang="en-ZA" sz="2000" b="1" dirty="0" smtClean="0">
                          <a:solidFill>
                            <a:schemeClr val="tx1"/>
                          </a:solidFill>
                        </a:rPr>
                        <a:t>R’000</a:t>
                      </a:r>
                      <a:endParaRPr lang="en-ZA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marT="45713" marB="45713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000" b="1" dirty="0" smtClean="0">
                          <a:solidFill>
                            <a:schemeClr val="tx1"/>
                          </a:solidFill>
                        </a:rPr>
                        <a:t>2018/2019</a:t>
                      </a:r>
                    </a:p>
                    <a:p>
                      <a:pPr algn="ctr"/>
                      <a:r>
                        <a:rPr lang="en-ZA" sz="2000" b="1" dirty="0" smtClean="0">
                          <a:solidFill>
                            <a:schemeClr val="tx1"/>
                          </a:solidFill>
                        </a:rPr>
                        <a:t>R’000</a:t>
                      </a:r>
                      <a:endParaRPr lang="en-ZA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marT="45713" marB="45713">
                    <a:solidFill>
                      <a:schemeClr val="accent3"/>
                    </a:solidFill>
                  </a:tcPr>
                </a:tc>
              </a:tr>
              <a:tr h="538458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ZA" sz="1800" dirty="0" smtClean="0"/>
                        <a:t>Administration</a:t>
                      </a:r>
                      <a:endParaRPr lang="en-ZA" sz="1800" dirty="0"/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/>
                        <a:t>808 226</a:t>
                      </a:r>
                      <a:endParaRPr lang="en-ZA" sz="1800" dirty="0"/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/>
                        <a:t>866</a:t>
                      </a:r>
                      <a:r>
                        <a:rPr lang="en-ZA" sz="1800" baseline="0" dirty="0" smtClean="0"/>
                        <a:t> 457</a:t>
                      </a:r>
                      <a:endParaRPr lang="en-ZA" sz="1800" dirty="0"/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/>
                        <a:t>926 650</a:t>
                      </a:r>
                      <a:endParaRPr lang="en-ZA" sz="1800" dirty="0"/>
                    </a:p>
                  </a:txBody>
                  <a:tcPr marL="91428" marR="91428" marT="45713" marB="45713"/>
                </a:tc>
              </a:tr>
              <a:tr h="538458"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2. Legal,</a:t>
                      </a:r>
                      <a:r>
                        <a:rPr lang="en-ZA" sz="1800" baseline="0" dirty="0" smtClean="0"/>
                        <a:t> Authorisations and Compliance</a:t>
                      </a:r>
                      <a:endParaRPr lang="en-ZA" sz="1800" dirty="0"/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/>
                        <a:t>164</a:t>
                      </a:r>
                      <a:r>
                        <a:rPr lang="en-ZA" sz="1800" baseline="0" dirty="0" smtClean="0"/>
                        <a:t> 647</a:t>
                      </a:r>
                      <a:endParaRPr lang="en-ZA" sz="1800" dirty="0"/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/>
                        <a:t>182</a:t>
                      </a:r>
                      <a:r>
                        <a:rPr lang="en-ZA" sz="1800" baseline="0" dirty="0" smtClean="0"/>
                        <a:t> 280</a:t>
                      </a:r>
                      <a:endParaRPr lang="en-ZA" sz="1800" dirty="0"/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/>
                        <a:t>191</a:t>
                      </a:r>
                      <a:r>
                        <a:rPr lang="en-ZA" sz="1800" baseline="0" dirty="0" smtClean="0"/>
                        <a:t> 597</a:t>
                      </a:r>
                      <a:endParaRPr lang="en-ZA" sz="1800" dirty="0"/>
                    </a:p>
                  </a:txBody>
                  <a:tcPr marL="91428" marR="91428" marT="45713" marB="45713"/>
                </a:tc>
              </a:tr>
              <a:tr h="538458"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3. Oceans and Coasts</a:t>
                      </a:r>
                      <a:endParaRPr lang="en-ZA" sz="1800" dirty="0"/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/>
                        <a:t>475</a:t>
                      </a:r>
                      <a:r>
                        <a:rPr lang="en-ZA" sz="1800" baseline="0" dirty="0" smtClean="0"/>
                        <a:t> 041</a:t>
                      </a:r>
                      <a:endParaRPr lang="en-ZA" sz="1800" dirty="0"/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/>
                        <a:t>489</a:t>
                      </a:r>
                      <a:r>
                        <a:rPr lang="en-ZA" sz="1800" baseline="0" dirty="0" smtClean="0"/>
                        <a:t> 055</a:t>
                      </a:r>
                      <a:endParaRPr lang="en-ZA" sz="1800" dirty="0"/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/>
                        <a:t>491</a:t>
                      </a:r>
                      <a:r>
                        <a:rPr lang="en-ZA" sz="1800" baseline="0" dirty="0" smtClean="0"/>
                        <a:t> 872</a:t>
                      </a:r>
                      <a:endParaRPr lang="en-ZA" sz="1800" dirty="0"/>
                    </a:p>
                  </a:txBody>
                  <a:tcPr marL="91428" marR="91428" marT="45713" marB="45713"/>
                </a:tc>
              </a:tr>
              <a:tr h="538458"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4. Climate Change and</a:t>
                      </a:r>
                      <a:r>
                        <a:rPr lang="en-ZA" sz="1800" baseline="0" dirty="0" smtClean="0"/>
                        <a:t> Air Quality</a:t>
                      </a:r>
                      <a:endParaRPr lang="en-ZA" sz="1800" dirty="0"/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/>
                        <a:t>289</a:t>
                      </a:r>
                      <a:r>
                        <a:rPr lang="en-ZA" sz="1800" baseline="0" dirty="0" smtClean="0"/>
                        <a:t> 582</a:t>
                      </a:r>
                      <a:endParaRPr lang="en-ZA" sz="1800" dirty="0"/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/>
                        <a:t>295</a:t>
                      </a:r>
                      <a:r>
                        <a:rPr lang="en-ZA" sz="1800" baseline="0" dirty="0" smtClean="0"/>
                        <a:t> 020</a:t>
                      </a:r>
                      <a:endParaRPr lang="en-ZA" sz="1800" dirty="0"/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/>
                        <a:t>300</a:t>
                      </a:r>
                      <a:r>
                        <a:rPr lang="en-ZA" sz="1800" baseline="0" dirty="0" smtClean="0"/>
                        <a:t> 783</a:t>
                      </a:r>
                      <a:endParaRPr lang="en-ZA" sz="1800" dirty="0"/>
                    </a:p>
                  </a:txBody>
                  <a:tcPr marL="91428" marR="91428" marT="45713" marB="45713"/>
                </a:tc>
              </a:tr>
              <a:tr h="538458"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5. Biodiversity and Conservation</a:t>
                      </a:r>
                      <a:endParaRPr lang="en-ZA" sz="1800" dirty="0"/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/>
                        <a:t>718</a:t>
                      </a:r>
                      <a:r>
                        <a:rPr lang="en-ZA" sz="1800" baseline="0" dirty="0" smtClean="0"/>
                        <a:t> 249</a:t>
                      </a:r>
                      <a:endParaRPr lang="en-ZA" sz="1800" dirty="0"/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/>
                        <a:t>696</a:t>
                      </a:r>
                      <a:r>
                        <a:rPr lang="en-ZA" sz="1800" baseline="0" dirty="0" smtClean="0"/>
                        <a:t> 607</a:t>
                      </a:r>
                      <a:endParaRPr lang="en-ZA" sz="1800" dirty="0"/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/>
                        <a:t>737</a:t>
                      </a:r>
                      <a:r>
                        <a:rPr lang="en-ZA" sz="1800" baseline="0" dirty="0" smtClean="0"/>
                        <a:t> 590</a:t>
                      </a:r>
                      <a:endParaRPr lang="en-ZA" sz="1800" dirty="0"/>
                    </a:p>
                  </a:txBody>
                  <a:tcPr marL="91428" marR="91428" marT="45713" marB="45713"/>
                </a:tc>
              </a:tr>
              <a:tr h="538458"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6. Environmental Programmes</a:t>
                      </a:r>
                      <a:endParaRPr lang="en-ZA" sz="1800" dirty="0"/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/>
                        <a:t>3 865</a:t>
                      </a:r>
                      <a:r>
                        <a:rPr lang="en-ZA" sz="1800" baseline="0" dirty="0" smtClean="0"/>
                        <a:t> 083</a:t>
                      </a:r>
                      <a:endParaRPr lang="en-ZA" sz="1800" dirty="0"/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/>
                        <a:t>4 016</a:t>
                      </a:r>
                      <a:r>
                        <a:rPr lang="en-ZA" sz="1800" baseline="0" dirty="0" smtClean="0"/>
                        <a:t> 878</a:t>
                      </a:r>
                      <a:endParaRPr lang="en-ZA" sz="1800" dirty="0"/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/>
                        <a:t>3</a:t>
                      </a:r>
                      <a:r>
                        <a:rPr lang="en-ZA" sz="1800" baseline="0" dirty="0" smtClean="0"/>
                        <a:t> 987 632</a:t>
                      </a:r>
                      <a:endParaRPr lang="en-ZA" sz="1800" dirty="0"/>
                    </a:p>
                  </a:txBody>
                  <a:tcPr marL="91428" marR="91428" marT="45713" marB="45713"/>
                </a:tc>
              </a:tr>
              <a:tr h="538458"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7. Chemicals and Waste Management</a:t>
                      </a:r>
                      <a:endParaRPr lang="en-ZA" sz="1800" dirty="0"/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/>
                        <a:t>109</a:t>
                      </a:r>
                      <a:r>
                        <a:rPr lang="en-ZA" sz="1800" baseline="0" dirty="0" smtClean="0"/>
                        <a:t> 273</a:t>
                      </a:r>
                      <a:endParaRPr lang="en-ZA" sz="1800" dirty="0"/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/>
                        <a:t>114</a:t>
                      </a:r>
                      <a:r>
                        <a:rPr lang="en-ZA" sz="1800" baseline="0" dirty="0" smtClean="0"/>
                        <a:t> 260</a:t>
                      </a:r>
                      <a:endParaRPr lang="en-ZA" sz="1800" dirty="0"/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/>
                        <a:t>120</a:t>
                      </a:r>
                      <a:r>
                        <a:rPr lang="en-ZA" sz="1800" baseline="0" dirty="0" smtClean="0"/>
                        <a:t> 676</a:t>
                      </a:r>
                      <a:endParaRPr lang="en-ZA" sz="1800" dirty="0"/>
                    </a:p>
                  </a:txBody>
                  <a:tcPr marL="91428" marR="91428" marT="45713" marB="45713"/>
                </a:tc>
              </a:tr>
              <a:tr h="538458">
                <a:tc>
                  <a:txBody>
                    <a:bodyPr/>
                    <a:lstStyle/>
                    <a:p>
                      <a:r>
                        <a:rPr lang="en-ZA" sz="1800" b="1" dirty="0" smtClean="0"/>
                        <a:t>Total</a:t>
                      </a:r>
                      <a:endParaRPr lang="en-ZA" sz="1800" b="1" dirty="0"/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6</a:t>
                      </a:r>
                      <a:r>
                        <a:rPr lang="en-ZA" sz="1800" b="1" baseline="0" dirty="0" smtClean="0"/>
                        <a:t> 430 101</a:t>
                      </a:r>
                      <a:endParaRPr lang="en-ZA" sz="1800" b="1" dirty="0"/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6 660 557</a:t>
                      </a:r>
                      <a:endParaRPr lang="en-ZA" sz="1800" b="1" dirty="0"/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6 756</a:t>
                      </a:r>
                      <a:r>
                        <a:rPr lang="en-ZA" sz="1800" b="1" baseline="0" dirty="0" smtClean="0"/>
                        <a:t> 800</a:t>
                      </a:r>
                      <a:endParaRPr lang="en-ZA" sz="1800" b="1" dirty="0"/>
                    </a:p>
                  </a:txBody>
                  <a:tcPr marL="91428" marR="91428" marT="45713" marB="4571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4149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60350"/>
            <a:ext cx="8784976" cy="706438"/>
          </a:xfrm>
          <a:solidFill>
            <a:schemeClr val="accent3"/>
          </a:solidFill>
        </p:spPr>
        <p:txBody>
          <a:bodyPr/>
          <a:lstStyle/>
          <a:p>
            <a:pPr>
              <a:defRPr/>
            </a:pPr>
            <a:r>
              <a:rPr lang="en-ZA" sz="2800" b="1" dirty="0" smtClean="0"/>
              <a:t>MTEF Allocations Per Economical Classification</a:t>
            </a:r>
            <a:endParaRPr lang="en-ZA" sz="2800" b="1" dirty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endParaRPr lang="en-ZA" altLang="en-US" sz="2800" dirty="0" smtClean="0"/>
          </a:p>
          <a:p>
            <a:pPr>
              <a:defRPr/>
            </a:pPr>
            <a:endParaRPr lang="en-ZA" altLang="en-US" sz="2800" dirty="0" smtClean="0"/>
          </a:p>
          <a:p>
            <a:pPr marL="0" indent="0">
              <a:buFont typeface="Arial" charset="0"/>
              <a:buNone/>
              <a:defRPr/>
            </a:pPr>
            <a:endParaRPr lang="en-ZA" altLang="en-US" dirty="0" smtClean="0"/>
          </a:p>
          <a:p>
            <a:pPr marL="0" indent="0">
              <a:buFont typeface="Arial" charset="0"/>
              <a:buNone/>
              <a:defRPr/>
            </a:pPr>
            <a:r>
              <a:rPr lang="en-ZA" altLang="en-US" dirty="0"/>
              <a:t> </a:t>
            </a:r>
            <a:r>
              <a:rPr lang="en-ZA" altLang="en-US" dirty="0" smtClean="0"/>
              <a:t>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E10EBF-D2CD-448E-82D4-5F9CCA63C62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15191782"/>
              </p:ext>
            </p:extLst>
          </p:nvPr>
        </p:nvGraphicFramePr>
        <p:xfrm>
          <a:off x="179512" y="1196752"/>
          <a:ext cx="8784977" cy="549990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543953"/>
                <a:gridCol w="1438919"/>
                <a:gridCol w="1438919"/>
                <a:gridCol w="1363186"/>
              </a:tblGrid>
              <a:tr h="797734">
                <a:tc>
                  <a:txBody>
                    <a:bodyPr/>
                    <a:lstStyle/>
                    <a:p>
                      <a:pPr algn="ctr"/>
                      <a:r>
                        <a:rPr lang="en-ZA" sz="2000" b="1" dirty="0" smtClean="0">
                          <a:solidFill>
                            <a:schemeClr val="tx1"/>
                          </a:solidFill>
                        </a:rPr>
                        <a:t>Per Economical Classification</a:t>
                      </a:r>
                      <a:endParaRPr lang="en-ZA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marT="45713" marB="45713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000" b="1" dirty="0" smtClean="0">
                          <a:solidFill>
                            <a:schemeClr val="tx1"/>
                          </a:solidFill>
                        </a:rPr>
                        <a:t>2016/2017</a:t>
                      </a:r>
                    </a:p>
                    <a:p>
                      <a:pPr algn="ctr"/>
                      <a:r>
                        <a:rPr lang="en-ZA" sz="2000" b="1" dirty="0" smtClean="0">
                          <a:solidFill>
                            <a:schemeClr val="tx1"/>
                          </a:solidFill>
                        </a:rPr>
                        <a:t>R’000</a:t>
                      </a:r>
                      <a:endParaRPr lang="en-ZA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marT="45713" marB="45713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000" b="1" dirty="0" smtClean="0">
                          <a:solidFill>
                            <a:schemeClr val="tx1"/>
                          </a:solidFill>
                        </a:rPr>
                        <a:t>2017/2018</a:t>
                      </a:r>
                    </a:p>
                    <a:p>
                      <a:pPr algn="ctr"/>
                      <a:r>
                        <a:rPr lang="en-ZA" sz="2000" b="1" dirty="0" smtClean="0">
                          <a:solidFill>
                            <a:schemeClr val="tx1"/>
                          </a:solidFill>
                        </a:rPr>
                        <a:t>R’000</a:t>
                      </a:r>
                      <a:endParaRPr lang="en-ZA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marT="45713" marB="45713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000" b="1" dirty="0" smtClean="0">
                          <a:solidFill>
                            <a:schemeClr val="tx1"/>
                          </a:solidFill>
                        </a:rPr>
                        <a:t>2018/2019</a:t>
                      </a:r>
                    </a:p>
                    <a:p>
                      <a:pPr algn="ctr"/>
                      <a:r>
                        <a:rPr lang="en-ZA" sz="2000" b="1" dirty="0" smtClean="0">
                          <a:solidFill>
                            <a:schemeClr val="tx1"/>
                          </a:solidFill>
                        </a:rPr>
                        <a:t>R’000</a:t>
                      </a:r>
                      <a:endParaRPr lang="en-ZA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marT="45713" marB="45713">
                    <a:solidFill>
                      <a:schemeClr val="accent3"/>
                    </a:solidFill>
                  </a:tcPr>
                </a:tc>
              </a:tr>
              <a:tr h="354394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ZA" sz="1800" b="1" dirty="0" smtClean="0"/>
                        <a:t>Total Current Payments</a:t>
                      </a:r>
                      <a:endParaRPr lang="en-ZA" sz="1800" b="1" dirty="0"/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2 268 522</a:t>
                      </a:r>
                      <a:endParaRPr lang="en-ZA" sz="1800" b="1" dirty="0"/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2</a:t>
                      </a:r>
                      <a:r>
                        <a:rPr lang="en-ZA" sz="1800" b="1" baseline="0" dirty="0" smtClean="0"/>
                        <a:t> 307 987</a:t>
                      </a:r>
                      <a:endParaRPr lang="en-ZA" sz="1800" b="1" dirty="0"/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2 293 428</a:t>
                      </a:r>
                      <a:endParaRPr lang="en-ZA" sz="1800" b="1" dirty="0"/>
                    </a:p>
                  </a:txBody>
                  <a:tcPr marL="91428" marR="91428" marT="45713" marB="45713"/>
                </a:tc>
              </a:tr>
              <a:tr h="538458"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Compensation of Employees</a:t>
                      </a:r>
                    </a:p>
                    <a:p>
                      <a:r>
                        <a:rPr lang="en-ZA" sz="1800" dirty="0" smtClean="0"/>
                        <a:t>Goods and Services </a:t>
                      </a:r>
                      <a:r>
                        <a:rPr lang="en-ZA" sz="1000" b="1" dirty="0" smtClean="0"/>
                        <a:t>(1)</a:t>
                      </a:r>
                      <a:endParaRPr lang="en-ZA" sz="1000" b="1" dirty="0"/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/>
                        <a:t>1</a:t>
                      </a:r>
                      <a:r>
                        <a:rPr lang="en-ZA" sz="1800" baseline="0" dirty="0" smtClean="0"/>
                        <a:t> 001 609</a:t>
                      </a:r>
                      <a:endParaRPr lang="en-ZA" sz="1800" dirty="0" smtClean="0"/>
                    </a:p>
                    <a:p>
                      <a:pPr algn="r"/>
                      <a:r>
                        <a:rPr lang="en-ZA" sz="1800" dirty="0" smtClean="0"/>
                        <a:t>1 266</a:t>
                      </a:r>
                      <a:r>
                        <a:rPr lang="en-ZA" sz="1800" baseline="0" dirty="0" smtClean="0"/>
                        <a:t> 913</a:t>
                      </a:r>
                      <a:endParaRPr lang="en-ZA" sz="1800" dirty="0"/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/>
                        <a:t>1 046 585</a:t>
                      </a:r>
                    </a:p>
                    <a:p>
                      <a:pPr algn="r"/>
                      <a:r>
                        <a:rPr lang="en-ZA" sz="1800" dirty="0" smtClean="0"/>
                        <a:t>1 261</a:t>
                      </a:r>
                      <a:r>
                        <a:rPr lang="en-ZA" sz="1800" baseline="0" dirty="0" smtClean="0"/>
                        <a:t> 402</a:t>
                      </a:r>
                      <a:endParaRPr lang="en-ZA" sz="1800" dirty="0"/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/>
                        <a:t>1 090</a:t>
                      </a:r>
                      <a:r>
                        <a:rPr lang="en-ZA" sz="1800" baseline="0" dirty="0" smtClean="0"/>
                        <a:t> 839</a:t>
                      </a:r>
                      <a:endParaRPr lang="en-ZA" sz="1800" dirty="0" smtClean="0"/>
                    </a:p>
                    <a:p>
                      <a:pPr algn="r"/>
                      <a:r>
                        <a:rPr lang="en-ZA" sz="1800" dirty="0" smtClean="0"/>
                        <a:t>1 202</a:t>
                      </a:r>
                      <a:r>
                        <a:rPr lang="en-ZA" sz="1800" baseline="0" dirty="0" smtClean="0"/>
                        <a:t> 589</a:t>
                      </a:r>
                      <a:endParaRPr lang="en-ZA" sz="1800" dirty="0"/>
                    </a:p>
                  </a:txBody>
                  <a:tcPr marL="91428" marR="91428" marT="45713" marB="45713"/>
                </a:tc>
              </a:tr>
              <a:tr h="327998">
                <a:tc>
                  <a:txBody>
                    <a:bodyPr/>
                    <a:lstStyle/>
                    <a:p>
                      <a:r>
                        <a:rPr lang="en-ZA" sz="1800" b="1" dirty="0" smtClean="0"/>
                        <a:t>Total</a:t>
                      </a:r>
                      <a:r>
                        <a:rPr lang="en-ZA" sz="1800" b="1" baseline="0" dirty="0" smtClean="0"/>
                        <a:t> Transfer Payments</a:t>
                      </a:r>
                      <a:endParaRPr lang="en-ZA" sz="1800" b="1" dirty="0"/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3 999</a:t>
                      </a:r>
                      <a:r>
                        <a:rPr lang="en-ZA" sz="1800" b="1" baseline="0" dirty="0" smtClean="0"/>
                        <a:t> 484</a:t>
                      </a:r>
                      <a:endParaRPr lang="en-ZA" sz="1800" b="1" dirty="0"/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4 179</a:t>
                      </a:r>
                      <a:r>
                        <a:rPr lang="en-ZA" sz="1800" b="1" baseline="0" dirty="0" smtClean="0"/>
                        <a:t> 598</a:t>
                      </a:r>
                      <a:endParaRPr lang="en-ZA" sz="1800" b="1" dirty="0"/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4 279</a:t>
                      </a:r>
                      <a:r>
                        <a:rPr lang="en-ZA" sz="1800" b="1" baseline="0" dirty="0" smtClean="0"/>
                        <a:t> 461</a:t>
                      </a:r>
                      <a:endParaRPr lang="en-ZA" sz="1800" b="1" dirty="0"/>
                    </a:p>
                  </a:txBody>
                  <a:tcPr marL="91428" marR="91428" marT="45713" marB="45713"/>
                </a:tc>
              </a:tr>
              <a:tr h="53845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aseline="0" dirty="0" smtClean="0"/>
                        <a:t>Expanded Public Works Projects</a:t>
                      </a:r>
                      <a:r>
                        <a:rPr lang="en-ZA" sz="1000" baseline="0" dirty="0" smtClean="0"/>
                        <a:t> </a:t>
                      </a:r>
                      <a:r>
                        <a:rPr lang="en-ZA" sz="1000" b="1" baseline="0" dirty="0" smtClean="0"/>
                        <a:t>(2)</a:t>
                      </a:r>
                      <a:endParaRPr lang="en-ZA" sz="1000" b="1" dirty="0" smtClean="0"/>
                    </a:p>
                    <a:p>
                      <a:r>
                        <a:rPr lang="en-ZA" sz="1800" dirty="0" smtClean="0"/>
                        <a:t>Departmental</a:t>
                      </a:r>
                      <a:r>
                        <a:rPr lang="en-ZA" sz="1800" baseline="0" dirty="0" smtClean="0"/>
                        <a:t> Agencies and Accounts </a:t>
                      </a:r>
                      <a:r>
                        <a:rPr lang="en-ZA" sz="1000" b="1" baseline="0" dirty="0" smtClean="0"/>
                        <a:t>(3)</a:t>
                      </a:r>
                    </a:p>
                    <a:p>
                      <a:r>
                        <a:rPr lang="en-ZA" sz="1800" baseline="0" dirty="0" smtClean="0"/>
                        <a:t>Foreign Governments and International (GEF)</a:t>
                      </a:r>
                    </a:p>
                    <a:p>
                      <a:r>
                        <a:rPr lang="en-ZA" sz="1800" baseline="0" dirty="0" smtClean="0"/>
                        <a:t>Green Fund Allocation</a:t>
                      </a:r>
                    </a:p>
                    <a:p>
                      <a:r>
                        <a:rPr lang="en-ZA" sz="1800" baseline="0" dirty="0" smtClean="0"/>
                        <a:t>Non-Profit Institutions </a:t>
                      </a:r>
                      <a:r>
                        <a:rPr lang="en-ZA" sz="1000" b="1" baseline="0" dirty="0" smtClean="0"/>
                        <a:t>(4)</a:t>
                      </a:r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dirty="0" smtClean="0"/>
                        <a:t>2 498</a:t>
                      </a:r>
                      <a:r>
                        <a:rPr lang="en-ZA" sz="1800" baseline="0" dirty="0" smtClean="0"/>
                        <a:t> 566</a:t>
                      </a:r>
                      <a:endParaRPr lang="en-ZA" sz="1800" dirty="0" smtClean="0"/>
                    </a:p>
                    <a:p>
                      <a:pPr algn="r"/>
                      <a:r>
                        <a:rPr lang="en-ZA" sz="1800" dirty="0" smtClean="0"/>
                        <a:t>1 294 314</a:t>
                      </a:r>
                    </a:p>
                    <a:p>
                      <a:pPr algn="r"/>
                      <a:r>
                        <a:rPr lang="en-ZA" sz="1800" dirty="0" smtClean="0"/>
                        <a:t>16 000</a:t>
                      </a:r>
                    </a:p>
                    <a:p>
                      <a:pPr algn="r"/>
                      <a:r>
                        <a:rPr lang="en-ZA" sz="1800" dirty="0" smtClean="0"/>
                        <a:t>180</a:t>
                      </a:r>
                      <a:r>
                        <a:rPr lang="en-ZA" sz="1800" baseline="0" dirty="0" smtClean="0"/>
                        <a:t> 000</a:t>
                      </a:r>
                      <a:endParaRPr lang="en-ZA" sz="1800" dirty="0" smtClean="0"/>
                    </a:p>
                    <a:p>
                      <a:pPr algn="r"/>
                      <a:r>
                        <a:rPr lang="en-ZA" sz="1800" dirty="0" smtClean="0"/>
                        <a:t>10 604</a:t>
                      </a:r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/>
                        <a:t>2 849</a:t>
                      </a:r>
                      <a:r>
                        <a:rPr lang="en-ZA" sz="1800" baseline="0" dirty="0" smtClean="0"/>
                        <a:t> 426</a:t>
                      </a:r>
                      <a:endParaRPr lang="en-ZA" sz="1800" dirty="0" smtClean="0"/>
                    </a:p>
                    <a:p>
                      <a:pPr algn="r"/>
                      <a:r>
                        <a:rPr lang="en-ZA" sz="1800" dirty="0" smtClean="0"/>
                        <a:t>1 194 037</a:t>
                      </a:r>
                    </a:p>
                    <a:p>
                      <a:pPr algn="r"/>
                      <a:r>
                        <a:rPr lang="en-ZA" sz="1800" dirty="0" smtClean="0"/>
                        <a:t>16 000</a:t>
                      </a:r>
                    </a:p>
                    <a:p>
                      <a:pPr algn="r"/>
                      <a:r>
                        <a:rPr lang="en-ZA" sz="1800" dirty="0" smtClean="0"/>
                        <a:t>110</a:t>
                      </a:r>
                      <a:r>
                        <a:rPr lang="en-ZA" sz="1800" baseline="0" dirty="0" smtClean="0"/>
                        <a:t> 455</a:t>
                      </a:r>
                      <a:endParaRPr lang="en-ZA" sz="1800" dirty="0" smtClean="0"/>
                    </a:p>
                    <a:p>
                      <a:pPr algn="r"/>
                      <a:r>
                        <a:rPr lang="en-ZA" sz="1800" dirty="0" smtClean="0"/>
                        <a:t>9 680</a:t>
                      </a:r>
                    </a:p>
                    <a:p>
                      <a:pPr algn="r"/>
                      <a:endParaRPr lang="en-ZA" sz="1800" dirty="0"/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aseline="0" dirty="0" smtClean="0"/>
                        <a:t>3 110 360</a:t>
                      </a:r>
                      <a:endParaRPr lang="en-ZA" sz="1800" dirty="0" smtClean="0"/>
                    </a:p>
                    <a:p>
                      <a:pPr algn="r"/>
                      <a:r>
                        <a:rPr lang="en-ZA" sz="1800" dirty="0" smtClean="0"/>
                        <a:t>1 142 045</a:t>
                      </a:r>
                    </a:p>
                    <a:p>
                      <a:pPr algn="r"/>
                      <a:r>
                        <a:rPr lang="en-ZA" sz="1800" dirty="0" smtClean="0"/>
                        <a:t>16</a:t>
                      </a:r>
                      <a:r>
                        <a:rPr lang="en-ZA" sz="1800" baseline="0" dirty="0" smtClean="0"/>
                        <a:t> 928</a:t>
                      </a:r>
                    </a:p>
                    <a:p>
                      <a:pPr algn="r"/>
                      <a:r>
                        <a:rPr lang="en-ZA" sz="1800" baseline="0" dirty="0" smtClean="0"/>
                        <a:t>0</a:t>
                      </a:r>
                    </a:p>
                    <a:p>
                      <a:pPr algn="r"/>
                      <a:r>
                        <a:rPr lang="en-ZA" sz="1800" baseline="0" dirty="0" smtClean="0"/>
                        <a:t>10 128</a:t>
                      </a:r>
                    </a:p>
                  </a:txBody>
                  <a:tcPr marL="91428" marR="91428" marT="45713" marB="45713"/>
                </a:tc>
              </a:tr>
              <a:tr h="414746">
                <a:tc>
                  <a:txBody>
                    <a:bodyPr/>
                    <a:lstStyle/>
                    <a:p>
                      <a:r>
                        <a:rPr lang="en-ZA" sz="1800" b="1" dirty="0" smtClean="0"/>
                        <a:t>Total</a:t>
                      </a:r>
                      <a:r>
                        <a:rPr lang="en-ZA" sz="1800" b="1" baseline="0" dirty="0" smtClean="0"/>
                        <a:t> Payments for Capital Assets</a:t>
                      </a:r>
                      <a:endParaRPr lang="en-ZA" sz="1800" b="1" dirty="0"/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162</a:t>
                      </a:r>
                      <a:r>
                        <a:rPr lang="en-ZA" sz="1800" b="1" baseline="0" dirty="0" smtClean="0"/>
                        <a:t> 095</a:t>
                      </a:r>
                      <a:endParaRPr lang="en-ZA" sz="1800" b="1" dirty="0"/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172</a:t>
                      </a:r>
                      <a:r>
                        <a:rPr lang="en-ZA" sz="1800" b="1" baseline="0" dirty="0" smtClean="0"/>
                        <a:t> 972</a:t>
                      </a:r>
                      <a:endParaRPr lang="en-ZA" sz="1800" b="1" dirty="0"/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183</a:t>
                      </a:r>
                      <a:r>
                        <a:rPr lang="en-ZA" sz="1800" b="1" baseline="0" dirty="0" smtClean="0"/>
                        <a:t> 911</a:t>
                      </a:r>
                      <a:endParaRPr lang="en-ZA" sz="1800" b="1" dirty="0"/>
                    </a:p>
                  </a:txBody>
                  <a:tcPr marL="91428" marR="91428" marT="45713" marB="45713"/>
                </a:tc>
              </a:tr>
              <a:tr h="538458"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Unitary</a:t>
                      </a:r>
                      <a:r>
                        <a:rPr lang="en-ZA" sz="1800" baseline="0" dirty="0" smtClean="0"/>
                        <a:t> Payments</a:t>
                      </a:r>
                    </a:p>
                    <a:p>
                      <a:r>
                        <a:rPr lang="en-ZA" sz="1800" baseline="0" dirty="0" smtClean="0"/>
                        <a:t>Machinery and Equipment</a:t>
                      </a:r>
                      <a:endParaRPr lang="en-ZA" sz="1800" dirty="0"/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/>
                        <a:t>135</a:t>
                      </a:r>
                      <a:r>
                        <a:rPr lang="en-ZA" sz="1800" baseline="0" dirty="0" smtClean="0"/>
                        <a:t> 954</a:t>
                      </a:r>
                      <a:endParaRPr lang="en-ZA" sz="1800" dirty="0" smtClean="0"/>
                    </a:p>
                    <a:p>
                      <a:pPr algn="r"/>
                      <a:r>
                        <a:rPr lang="en-ZA" sz="1800" dirty="0" smtClean="0"/>
                        <a:t>26</a:t>
                      </a:r>
                      <a:r>
                        <a:rPr lang="en-ZA" sz="1800" baseline="0" dirty="0" smtClean="0"/>
                        <a:t> 141</a:t>
                      </a:r>
                      <a:endParaRPr lang="en-ZA" sz="1800" dirty="0"/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/>
                        <a:t>144</a:t>
                      </a:r>
                      <a:r>
                        <a:rPr lang="en-ZA" sz="1800" baseline="0" dirty="0" smtClean="0"/>
                        <a:t> 111</a:t>
                      </a:r>
                      <a:endParaRPr lang="en-ZA" sz="1800" dirty="0" smtClean="0"/>
                    </a:p>
                    <a:p>
                      <a:pPr algn="r"/>
                      <a:r>
                        <a:rPr lang="en-ZA" sz="1800" dirty="0" smtClean="0"/>
                        <a:t>28</a:t>
                      </a:r>
                      <a:r>
                        <a:rPr lang="en-ZA" sz="1800" baseline="0" dirty="0" smtClean="0"/>
                        <a:t> 861</a:t>
                      </a:r>
                      <a:endParaRPr lang="en-ZA" sz="1800" dirty="0"/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/>
                        <a:t>152</a:t>
                      </a:r>
                      <a:r>
                        <a:rPr lang="en-ZA" sz="1800" baseline="0" dirty="0" smtClean="0"/>
                        <a:t> 758</a:t>
                      </a:r>
                      <a:endParaRPr lang="en-ZA" sz="1800" dirty="0" smtClean="0"/>
                    </a:p>
                    <a:p>
                      <a:pPr algn="r"/>
                      <a:r>
                        <a:rPr lang="en-ZA" sz="1800" dirty="0" smtClean="0"/>
                        <a:t>31</a:t>
                      </a:r>
                      <a:r>
                        <a:rPr lang="en-ZA" sz="1800" baseline="0" dirty="0" smtClean="0"/>
                        <a:t> 153</a:t>
                      </a:r>
                      <a:endParaRPr lang="en-ZA" sz="1800" dirty="0"/>
                    </a:p>
                  </a:txBody>
                  <a:tcPr marL="91428" marR="91428" marT="45713" marB="45713"/>
                </a:tc>
              </a:tr>
              <a:tr h="538458">
                <a:tc>
                  <a:txBody>
                    <a:bodyPr/>
                    <a:lstStyle/>
                    <a:p>
                      <a:r>
                        <a:rPr lang="en-ZA" sz="1800" b="1" dirty="0" smtClean="0"/>
                        <a:t>Total</a:t>
                      </a:r>
                      <a:endParaRPr lang="en-ZA" sz="1800" b="1" dirty="0"/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6</a:t>
                      </a:r>
                      <a:r>
                        <a:rPr lang="en-ZA" sz="1800" b="1" baseline="0" dirty="0" smtClean="0"/>
                        <a:t> 430 101</a:t>
                      </a:r>
                      <a:endParaRPr lang="en-ZA" sz="1800" b="1" dirty="0"/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6 660 557</a:t>
                      </a:r>
                      <a:endParaRPr lang="en-ZA" sz="1800" b="1" dirty="0"/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6 756</a:t>
                      </a:r>
                      <a:r>
                        <a:rPr lang="en-ZA" sz="1800" b="1" baseline="0" dirty="0" smtClean="0"/>
                        <a:t> 800</a:t>
                      </a:r>
                      <a:endParaRPr lang="en-ZA" sz="1800" b="1" dirty="0"/>
                    </a:p>
                  </a:txBody>
                  <a:tcPr marL="91428" marR="91428" marT="45713" marB="4571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7589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107504" y="109538"/>
            <a:ext cx="8856984" cy="466725"/>
          </a:xfrm>
          <a:solidFill>
            <a:schemeClr val="accent3"/>
          </a:solidFill>
        </p:spPr>
        <p:txBody>
          <a:bodyPr/>
          <a:lstStyle/>
          <a:p>
            <a:pPr eaLnBrk="1" hangingPunct="1"/>
            <a:r>
              <a:rPr lang="en-US" altLang="en-US" sz="1000" b="1" dirty="0" smtClean="0"/>
              <a:t>(1) </a:t>
            </a:r>
            <a:r>
              <a:rPr lang="en-US" altLang="en-US" sz="2800" b="1" dirty="0" smtClean="0"/>
              <a:t>Goods and Services Analysis  per item </a:t>
            </a:r>
            <a:endParaRPr lang="en-US" altLang="en-US" sz="2800" dirty="0" smtClean="0">
              <a:solidFill>
                <a:srgbClr val="008000"/>
              </a:solidFill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61060196"/>
              </p:ext>
            </p:extLst>
          </p:nvPr>
        </p:nvGraphicFramePr>
        <p:xfrm>
          <a:off x="107504" y="908720"/>
          <a:ext cx="8928992" cy="570127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003825"/>
                <a:gridCol w="1381078"/>
                <a:gridCol w="1308389"/>
                <a:gridCol w="1235700"/>
              </a:tblGrid>
              <a:tr h="804333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+mn-cs"/>
                        </a:rPr>
                        <a:t>Items</a:t>
                      </a:r>
                      <a:endParaRPr kumimoji="0" lang="en-ZA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2" marR="91432" marT="45726" marB="45726" horzOverflow="overflow"/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2016/17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R’000</a:t>
                      </a:r>
                    </a:p>
                  </a:txBody>
                  <a:tcPr marL="91432" marR="91432" marT="45726" marB="45726" horzOverflow="overflow"/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2017/18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R’ 000</a:t>
                      </a:r>
                    </a:p>
                  </a:txBody>
                  <a:tcPr marL="91432" marR="91432" marT="45726" marB="4572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2018/19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R’000</a:t>
                      </a:r>
                    </a:p>
                  </a:txBody>
                  <a:tcPr marL="91432" marR="91432" marT="45726" marB="45726" horzOverflow="overflow"/>
                </a:tc>
              </a:tr>
              <a:tr h="3046219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Fixed and Earmarked Allocations: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Phakisa</a:t>
                      </a: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: Oceans Economy Strategy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Office Accommodation: Leases and municipal services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International Membership Fees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Communication Systems and Data lines: SITA 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Auditors: External &amp; Internal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Research and development: Oceans and Coasts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Wildlife Information Management Unit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SA </a:t>
                      </a:r>
                      <a:r>
                        <a:rPr kumimoji="0" lang="en-ZA" altLang="en-US" sz="14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Algoa</a:t>
                      </a: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: Manning and Operating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SA Agulhas II: Manning and Operating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Antarctica &amp; Islands: Fuel, Groceries, Satellite, et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Antarctica &amp; Islands: Helicopter Services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EPWP: Small Projects Alien Vegetation clearing (contractors)</a:t>
                      </a:r>
                      <a:endParaRPr kumimoji="0" lang="en-ZA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2" marR="91432" marT="45726" marB="45726" horzOverflow="overflow"/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ZA" altLang="en-US" sz="140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92 678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84 649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12 479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36 596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11 624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20 000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4 606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50 400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116 654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13 167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34 542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287 815</a:t>
                      </a:r>
                      <a:endParaRPr kumimoji="0" lang="en-ZA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2" marR="91432" marT="45726" marB="45726" horzOverflow="overflow"/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ZA" altLang="en-US" sz="140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106 386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88 993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12 719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37 149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11 884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21 000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4 734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52 920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120 484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14 766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36 269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289 978</a:t>
                      </a:r>
                      <a:endParaRPr kumimoji="0" lang="en-ZA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2" marR="91432" marT="45726" marB="45726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ZA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96 762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93 992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13 122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39 378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12 597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22 260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4 971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53 785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121 547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15 652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38 445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292 362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ZA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2" marR="91432" marT="45726" marB="45726" horzOverflow="overflow"/>
                </a:tc>
              </a:tr>
              <a:tr h="349692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Total Fixed and Earmarked Allocation</a:t>
                      </a:r>
                      <a:endParaRPr kumimoji="0" lang="en-ZA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2" marR="91432" marT="45715" marB="45715" horzOverflow="overflow"/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765 210</a:t>
                      </a:r>
                    </a:p>
                  </a:txBody>
                  <a:tcPr marL="91432" marR="91432" marT="45715" marB="45715" horzOverflow="overflow"/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797 282</a:t>
                      </a:r>
                    </a:p>
                  </a:txBody>
                  <a:tcPr marL="91432" marR="91432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804 873</a:t>
                      </a:r>
                    </a:p>
                  </a:txBody>
                  <a:tcPr marL="91432" marR="91432" marT="45715" marB="45715" horzOverflow="overflow"/>
                </a:tc>
              </a:tr>
              <a:tr h="1084071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Budget available for other operational expenses, inspections, personnel development, stationary, travel &amp; subsistence, venues, operational leases, advertising, bursaries, other environmental agreements /stakeholders</a:t>
                      </a:r>
                      <a:endParaRPr kumimoji="0" lang="en-ZA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2" marR="91432" marT="45715" marB="45715" horzOverflow="overflow"/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+mn-cs"/>
                        </a:rPr>
                        <a:t>501 703</a:t>
                      </a:r>
                      <a:endParaRPr kumimoji="0" lang="en-ZA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2" marR="91432" marT="45715" marB="45715" horzOverflow="overflow"/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464 120</a:t>
                      </a:r>
                    </a:p>
                  </a:txBody>
                  <a:tcPr marL="91432" marR="91432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397 716</a:t>
                      </a:r>
                    </a:p>
                  </a:txBody>
                  <a:tcPr marL="91432" marR="91432" marT="45715" marB="45715" horzOverflow="overflow"/>
                </a:tc>
              </a:tr>
              <a:tr h="384688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Total Goods &amp; Services</a:t>
                      </a:r>
                      <a:endParaRPr kumimoji="0" lang="en-ZA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2" marR="91432" marT="45726" marB="45726" horzOverflow="overflow"/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b="1" dirty="0" smtClean="0"/>
                        <a:t>1 266 913</a:t>
                      </a:r>
                      <a:endParaRPr lang="en-ZA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32" marR="91432" marT="45726" marB="45726" horzOverflow="overflow"/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b="1" dirty="0" smtClean="0">
                          <a:solidFill>
                            <a:schemeClr val="tx1"/>
                          </a:solidFill>
                        </a:rPr>
                        <a:t>1 261 402</a:t>
                      </a:r>
                    </a:p>
                  </a:txBody>
                  <a:tcPr marL="91432" marR="91432" marT="45726" marB="45726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b="1" dirty="0" smtClean="0">
                          <a:solidFill>
                            <a:schemeClr val="tx1"/>
                          </a:solidFill>
                        </a:rPr>
                        <a:t>1 202 589</a:t>
                      </a:r>
                    </a:p>
                  </a:txBody>
                  <a:tcPr marL="91432" marR="91432" marT="45726" marB="45726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3652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96944" cy="562074"/>
          </a:xfrm>
          <a:solidFill>
            <a:schemeClr val="accent3"/>
          </a:solidFill>
        </p:spPr>
        <p:txBody>
          <a:bodyPr/>
          <a:lstStyle/>
          <a:p>
            <a:r>
              <a:rPr lang="en-US" altLang="en-US" sz="2800" b="1" dirty="0">
                <a:solidFill>
                  <a:prstClr val="black"/>
                </a:solidFill>
              </a:rPr>
              <a:t>2)Environmental Sector (EPWP Projects)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74757638"/>
              </p:ext>
            </p:extLst>
          </p:nvPr>
        </p:nvGraphicFramePr>
        <p:xfrm>
          <a:off x="251520" y="908720"/>
          <a:ext cx="8496944" cy="488835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763509"/>
                <a:gridCol w="1697269"/>
                <a:gridCol w="1549680"/>
                <a:gridCol w="1486486"/>
              </a:tblGrid>
              <a:tr h="832869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ZA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00" marB="45700" horzOverflow="overflow"/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2016/17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R’000</a:t>
                      </a:r>
                    </a:p>
                  </a:txBody>
                  <a:tcPr marT="45700" marB="45700" horzOverflow="overflow"/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2017/18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R’000</a:t>
                      </a:r>
                    </a:p>
                  </a:txBody>
                  <a:tcPr marT="45700" marB="457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2018/19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R’000</a:t>
                      </a:r>
                    </a:p>
                  </a:txBody>
                  <a:tcPr marT="45700" marB="45700" horzOverflow="overflow"/>
                </a:tc>
              </a:tr>
              <a:tr h="68806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 smtClean="0"/>
                        <a:t>Environmental Protection and Infrastructure Programme (</a:t>
                      </a:r>
                      <a:r>
                        <a:rPr lang="en-ZA" sz="1600" b="1" dirty="0" smtClean="0"/>
                        <a:t>EPIP</a:t>
                      </a:r>
                      <a:r>
                        <a:rPr lang="en-ZA" sz="1600" dirty="0" smtClean="0"/>
                        <a:t>)</a:t>
                      </a:r>
                      <a:endParaRPr lang="en-ZA" sz="1600" b="1" dirty="0" smtClean="0"/>
                    </a:p>
                  </a:txBody>
                  <a:tcPr marL="91454" marR="91454" marT="45722" marB="45722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b="1" dirty="0" smtClean="0">
                          <a:solidFill>
                            <a:schemeClr val="tx1"/>
                          </a:solidFill>
                        </a:rPr>
                        <a:t>905</a:t>
                      </a:r>
                      <a:r>
                        <a:rPr lang="en-ZA" sz="1600" b="1" baseline="0" dirty="0" smtClean="0">
                          <a:solidFill>
                            <a:schemeClr val="tx1"/>
                          </a:solidFill>
                        </a:rPr>
                        <a:t> 558</a:t>
                      </a:r>
                      <a:endParaRPr lang="en-ZA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 marT="45722" marB="45722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ZA" sz="1600" b="1" baseline="0" dirty="0" smtClean="0">
                          <a:solidFill>
                            <a:schemeClr val="tx1"/>
                          </a:solidFill>
                        </a:rPr>
                        <a:t> 009 777</a:t>
                      </a:r>
                      <a:endParaRPr lang="en-ZA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 marT="45722" marB="45722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ZA" sz="1600" b="1" baseline="0" dirty="0" smtClean="0">
                          <a:solidFill>
                            <a:schemeClr val="tx1"/>
                          </a:solidFill>
                        </a:rPr>
                        <a:t> 067 634</a:t>
                      </a:r>
                      <a:endParaRPr lang="en-ZA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 marT="45722" marB="45722"/>
                </a:tc>
              </a:tr>
              <a:tr h="688066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ZA" sz="1600" baseline="0" dirty="0" smtClean="0"/>
                        <a:t>Projects</a:t>
                      </a:r>
                      <a:r>
                        <a:rPr lang="en-ZA" sz="1600" b="1" baseline="0" dirty="0" smtClean="0"/>
                        <a:t>*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ZA" sz="1600" baseline="0" dirty="0" smtClean="0"/>
                        <a:t>Incentives</a:t>
                      </a:r>
                      <a:endParaRPr lang="en-ZA" sz="1600" b="0" dirty="0" smtClean="0"/>
                    </a:p>
                  </a:txBody>
                  <a:tcPr marL="91454" marR="91454" marT="45722" marB="45722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dirty="0" smtClean="0">
                          <a:solidFill>
                            <a:schemeClr val="tx1"/>
                          </a:solidFill>
                        </a:rPr>
                        <a:t>736 074</a:t>
                      </a:r>
                    </a:p>
                    <a:p>
                      <a:pPr algn="r"/>
                      <a:r>
                        <a:rPr lang="en-ZA" sz="1600" b="0" dirty="0" smtClean="0">
                          <a:solidFill>
                            <a:schemeClr val="tx1"/>
                          </a:solidFill>
                        </a:rPr>
                        <a:t>169</a:t>
                      </a:r>
                      <a:r>
                        <a:rPr lang="en-ZA" sz="1600" b="0" baseline="0" dirty="0" smtClean="0">
                          <a:solidFill>
                            <a:schemeClr val="tx1"/>
                          </a:solidFill>
                        </a:rPr>
                        <a:t> 484</a:t>
                      </a:r>
                      <a:endParaRPr lang="en-ZA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 marT="45722" marB="45722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dirty="0" smtClean="0">
                          <a:solidFill>
                            <a:schemeClr val="tx1"/>
                          </a:solidFill>
                        </a:rPr>
                        <a:t>773</a:t>
                      </a:r>
                      <a:r>
                        <a:rPr lang="en-ZA" sz="1600" baseline="0" dirty="0" smtClean="0">
                          <a:solidFill>
                            <a:schemeClr val="tx1"/>
                          </a:solidFill>
                        </a:rPr>
                        <a:t> 128</a:t>
                      </a:r>
                      <a:endParaRPr lang="en-ZA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r>
                        <a:rPr lang="en-ZA" sz="1600" b="0" dirty="0" smtClean="0">
                          <a:solidFill>
                            <a:schemeClr val="tx1"/>
                          </a:solidFill>
                        </a:rPr>
                        <a:t>236</a:t>
                      </a:r>
                      <a:r>
                        <a:rPr lang="en-ZA" sz="1600" b="0" baseline="0" dirty="0" smtClean="0">
                          <a:solidFill>
                            <a:schemeClr val="tx1"/>
                          </a:solidFill>
                        </a:rPr>
                        <a:t> 649</a:t>
                      </a:r>
                      <a:endParaRPr lang="en-ZA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 marT="45722" marB="45722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b="0" dirty="0" smtClean="0">
                          <a:solidFill>
                            <a:schemeClr val="tx1"/>
                          </a:solidFill>
                        </a:rPr>
                        <a:t>817 259</a:t>
                      </a:r>
                    </a:p>
                    <a:p>
                      <a:pPr algn="r"/>
                      <a:r>
                        <a:rPr lang="en-ZA" sz="1600" b="0" dirty="0" smtClean="0">
                          <a:solidFill>
                            <a:schemeClr val="tx1"/>
                          </a:solidFill>
                        </a:rPr>
                        <a:t>250</a:t>
                      </a:r>
                      <a:r>
                        <a:rPr lang="en-ZA" sz="1600" b="0" baseline="0" dirty="0" smtClean="0">
                          <a:solidFill>
                            <a:schemeClr val="tx1"/>
                          </a:solidFill>
                        </a:rPr>
                        <a:t> 375</a:t>
                      </a:r>
                      <a:endParaRPr lang="en-ZA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 marT="45722" marB="45722"/>
                </a:tc>
              </a:tr>
              <a:tr h="59931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Natural Resource</a:t>
                      </a:r>
                      <a:r>
                        <a:rPr lang="en-US" sz="1600" baseline="0" dirty="0" smtClean="0"/>
                        <a:t> Management (NRM)</a:t>
                      </a:r>
                      <a:endParaRPr lang="en-US" sz="1600" b="1" baseline="0" dirty="0" smtClean="0"/>
                    </a:p>
                  </a:txBody>
                  <a:tcPr marL="91454" marR="91454" marT="45722" marB="45722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b="1" dirty="0" smtClean="0">
                          <a:solidFill>
                            <a:schemeClr val="tx1"/>
                          </a:solidFill>
                        </a:rPr>
                        <a:t>1 593</a:t>
                      </a:r>
                      <a:r>
                        <a:rPr lang="en-ZA" sz="1600" b="1" baseline="0" dirty="0" smtClean="0">
                          <a:solidFill>
                            <a:schemeClr val="tx1"/>
                          </a:solidFill>
                        </a:rPr>
                        <a:t> 008</a:t>
                      </a:r>
                      <a:endParaRPr lang="en-ZA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 marT="45722" marB="45722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ZA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839 649</a:t>
                      </a:r>
                      <a:endParaRPr lang="en-ZA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4" marR="91454" marT="45722" marB="45722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2 042 726</a:t>
                      </a:r>
                      <a:endParaRPr lang="en-ZA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4" marR="91454" marT="45722" marB="45722"/>
                </a:tc>
              </a:tr>
              <a:tr h="1639437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600" baseline="0" dirty="0" smtClean="0"/>
                        <a:t>Working on Fire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600" baseline="0" dirty="0" smtClean="0"/>
                        <a:t>Projects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600" baseline="0" dirty="0" smtClean="0"/>
                        <a:t>Incentives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600" baseline="0" dirty="0" smtClean="0"/>
                        <a:t>Working for Water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600" baseline="0" dirty="0" smtClean="0"/>
                        <a:t>-     Projects</a:t>
                      </a:r>
                    </a:p>
                    <a:p>
                      <a:r>
                        <a:rPr lang="en-US" sz="1600" baseline="0" dirty="0" smtClean="0"/>
                        <a:t>-     Incentives</a:t>
                      </a:r>
                      <a:endParaRPr lang="en-ZA" sz="1600" dirty="0"/>
                    </a:p>
                  </a:txBody>
                  <a:tcPr marL="91454" marR="91454" marT="45722" marB="45722"/>
                </a:tc>
                <a:tc>
                  <a:txBody>
                    <a:bodyPr/>
                    <a:lstStyle/>
                    <a:p>
                      <a:pPr algn="r"/>
                      <a:endParaRPr lang="en-ZA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r>
                        <a:rPr lang="en-ZA" sz="1600" dirty="0" smtClean="0">
                          <a:solidFill>
                            <a:schemeClr val="tx1"/>
                          </a:solidFill>
                        </a:rPr>
                        <a:t>501</a:t>
                      </a:r>
                      <a:r>
                        <a:rPr lang="en-ZA" sz="1600" baseline="0" dirty="0" smtClean="0">
                          <a:solidFill>
                            <a:schemeClr val="tx1"/>
                          </a:solidFill>
                        </a:rPr>
                        <a:t> 699</a:t>
                      </a:r>
                      <a:endParaRPr lang="en-ZA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r>
                        <a:rPr lang="en-ZA" sz="1600" dirty="0" smtClean="0">
                          <a:solidFill>
                            <a:schemeClr val="tx1"/>
                          </a:solidFill>
                        </a:rPr>
                        <a:t>46</a:t>
                      </a:r>
                      <a:r>
                        <a:rPr lang="en-ZA" sz="1600" baseline="0" dirty="0" smtClean="0">
                          <a:solidFill>
                            <a:schemeClr val="tx1"/>
                          </a:solidFill>
                        </a:rPr>
                        <a:t> 180</a:t>
                      </a:r>
                      <a:endParaRPr lang="en-ZA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endParaRPr lang="en-ZA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r>
                        <a:rPr lang="en-ZA" sz="1600" dirty="0" smtClean="0">
                          <a:solidFill>
                            <a:schemeClr val="tx1"/>
                          </a:solidFill>
                        </a:rPr>
                        <a:t>900</a:t>
                      </a:r>
                      <a:r>
                        <a:rPr lang="en-ZA" sz="1600" baseline="0" dirty="0" smtClean="0">
                          <a:solidFill>
                            <a:schemeClr val="tx1"/>
                          </a:solidFill>
                        </a:rPr>
                        <a:t> 732</a:t>
                      </a:r>
                      <a:endParaRPr lang="en-ZA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r>
                        <a:rPr lang="en-ZA" sz="1600" b="0" dirty="0" smtClean="0">
                          <a:solidFill>
                            <a:schemeClr val="tx1"/>
                          </a:solidFill>
                        </a:rPr>
                        <a:t>144</a:t>
                      </a:r>
                      <a:r>
                        <a:rPr lang="en-ZA" sz="1600" b="0" baseline="0" dirty="0" smtClean="0">
                          <a:solidFill>
                            <a:schemeClr val="tx1"/>
                          </a:solidFill>
                        </a:rPr>
                        <a:t> 397</a:t>
                      </a:r>
                      <a:endParaRPr lang="en-ZA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 marT="45722" marB="45722"/>
                </a:tc>
                <a:tc>
                  <a:txBody>
                    <a:bodyPr/>
                    <a:lstStyle/>
                    <a:p>
                      <a:pPr algn="r"/>
                      <a:endParaRPr lang="en-ZA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r>
                        <a:rPr lang="en-ZA" sz="1600" dirty="0" smtClean="0">
                          <a:solidFill>
                            <a:schemeClr val="tx1"/>
                          </a:solidFill>
                        </a:rPr>
                        <a:t>527</a:t>
                      </a:r>
                      <a:r>
                        <a:rPr lang="en-ZA" sz="1600" baseline="0" dirty="0" smtClean="0">
                          <a:solidFill>
                            <a:schemeClr val="tx1"/>
                          </a:solidFill>
                        </a:rPr>
                        <a:t> 184</a:t>
                      </a:r>
                      <a:endParaRPr lang="en-ZA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r>
                        <a:rPr lang="en-ZA" sz="1600" dirty="0" smtClean="0">
                          <a:solidFill>
                            <a:schemeClr val="tx1"/>
                          </a:solidFill>
                        </a:rPr>
                        <a:t>81</a:t>
                      </a:r>
                      <a:r>
                        <a:rPr lang="en-ZA" sz="1600" baseline="0" dirty="0" smtClean="0">
                          <a:solidFill>
                            <a:schemeClr val="tx1"/>
                          </a:solidFill>
                        </a:rPr>
                        <a:t> 503</a:t>
                      </a:r>
                      <a:endParaRPr lang="en-ZA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endParaRPr lang="en-ZA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r>
                        <a:rPr lang="en-ZA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ZA" sz="1600" baseline="0" dirty="0" smtClean="0">
                          <a:solidFill>
                            <a:schemeClr val="tx1"/>
                          </a:solidFill>
                        </a:rPr>
                        <a:t> 079 345</a:t>
                      </a:r>
                      <a:endParaRPr lang="en-ZA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r>
                        <a:rPr lang="en-ZA" sz="1600" dirty="0" smtClean="0">
                          <a:solidFill>
                            <a:schemeClr val="tx1"/>
                          </a:solidFill>
                        </a:rPr>
                        <a:t>151</a:t>
                      </a:r>
                      <a:r>
                        <a:rPr lang="en-ZA" sz="1600" baseline="0" dirty="0" smtClean="0">
                          <a:solidFill>
                            <a:schemeClr val="tx1"/>
                          </a:solidFill>
                        </a:rPr>
                        <a:t> 617</a:t>
                      </a:r>
                      <a:endParaRPr lang="en-ZA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 marT="45722" marB="45722"/>
                </a:tc>
                <a:tc>
                  <a:txBody>
                    <a:bodyPr/>
                    <a:lstStyle/>
                    <a:p>
                      <a:pPr algn="r"/>
                      <a:endParaRPr lang="en-ZA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r>
                        <a:rPr lang="en-ZA" sz="1600" b="0" dirty="0" smtClean="0">
                          <a:solidFill>
                            <a:schemeClr val="tx1"/>
                          </a:solidFill>
                        </a:rPr>
                        <a:t>556</a:t>
                      </a:r>
                      <a:r>
                        <a:rPr lang="en-ZA" sz="1600" b="0" baseline="0" dirty="0" smtClean="0">
                          <a:solidFill>
                            <a:schemeClr val="tx1"/>
                          </a:solidFill>
                        </a:rPr>
                        <a:t> 225</a:t>
                      </a:r>
                      <a:endParaRPr lang="en-ZA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r>
                        <a:rPr lang="en-ZA" sz="1600" b="0" dirty="0" smtClean="0">
                          <a:solidFill>
                            <a:schemeClr val="tx1"/>
                          </a:solidFill>
                        </a:rPr>
                        <a:t>86</a:t>
                      </a:r>
                      <a:r>
                        <a:rPr lang="en-ZA" sz="1600" b="0" baseline="0" dirty="0" smtClean="0">
                          <a:solidFill>
                            <a:schemeClr val="tx1"/>
                          </a:solidFill>
                        </a:rPr>
                        <a:t> 230</a:t>
                      </a:r>
                      <a:endParaRPr lang="en-ZA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endParaRPr lang="en-ZA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r>
                        <a:rPr lang="en-ZA" sz="16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ZA" sz="1600" b="0" baseline="0" dirty="0" smtClean="0">
                          <a:solidFill>
                            <a:schemeClr val="tx1"/>
                          </a:solidFill>
                        </a:rPr>
                        <a:t> 239 860</a:t>
                      </a:r>
                      <a:endParaRPr lang="en-ZA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r>
                        <a:rPr lang="en-ZA" sz="1600" b="0" dirty="0" smtClean="0">
                          <a:solidFill>
                            <a:schemeClr val="tx1"/>
                          </a:solidFill>
                        </a:rPr>
                        <a:t>160</a:t>
                      </a:r>
                      <a:r>
                        <a:rPr lang="en-ZA" sz="1600" b="0" baseline="0" dirty="0" smtClean="0">
                          <a:solidFill>
                            <a:schemeClr val="tx1"/>
                          </a:solidFill>
                        </a:rPr>
                        <a:t> 411</a:t>
                      </a:r>
                      <a:endParaRPr lang="en-ZA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 marT="45722" marB="45722"/>
                </a:tc>
              </a:tr>
              <a:tr h="440601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TOTAL Allocation</a:t>
                      </a:r>
                      <a:r>
                        <a:rPr lang="en-US" sz="1600" b="1" baseline="0" dirty="0" smtClean="0"/>
                        <a:t> for projects</a:t>
                      </a:r>
                      <a:endParaRPr lang="en-ZA" sz="1600" b="1" dirty="0"/>
                    </a:p>
                  </a:txBody>
                  <a:tcPr marL="91454" marR="91454" marT="45722" marB="45722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b="1" dirty="0" smtClean="0">
                          <a:solidFill>
                            <a:schemeClr val="tx1"/>
                          </a:solidFill>
                        </a:rPr>
                        <a:t>2 498</a:t>
                      </a:r>
                      <a:r>
                        <a:rPr lang="en-ZA" sz="1600" b="1" baseline="0" dirty="0" smtClean="0">
                          <a:solidFill>
                            <a:schemeClr val="tx1"/>
                          </a:solidFill>
                        </a:rPr>
                        <a:t> 566</a:t>
                      </a:r>
                      <a:endParaRPr lang="en-ZA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 marT="45722" marB="45722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b="1" dirty="0" smtClean="0">
                          <a:solidFill>
                            <a:schemeClr val="tx1"/>
                          </a:solidFill>
                        </a:rPr>
                        <a:t>2 849</a:t>
                      </a:r>
                      <a:r>
                        <a:rPr lang="en-ZA" sz="1600" b="1" baseline="0" dirty="0" smtClean="0">
                          <a:solidFill>
                            <a:schemeClr val="tx1"/>
                          </a:solidFill>
                        </a:rPr>
                        <a:t> 426</a:t>
                      </a:r>
                      <a:endParaRPr lang="en-ZA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 marT="45722" marB="45722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b="1" dirty="0" smtClean="0">
                          <a:solidFill>
                            <a:schemeClr val="tx1"/>
                          </a:solidFill>
                        </a:rPr>
                        <a:t>3 110 360</a:t>
                      </a:r>
                    </a:p>
                  </a:txBody>
                  <a:tcPr marL="91454" marR="91454" marT="45722" marB="45722"/>
                </a:tc>
              </a:tr>
            </a:tbl>
          </a:graphicData>
        </a:graphic>
      </p:graphicFrame>
      <p:sp>
        <p:nvSpPr>
          <p:cNvPr id="5" name="Down Arrow 4"/>
          <p:cNvSpPr/>
          <p:nvPr/>
        </p:nvSpPr>
        <p:spPr>
          <a:xfrm>
            <a:off x="4932040" y="5698404"/>
            <a:ext cx="175648" cy="308201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6" name="Down Arrow 5"/>
          <p:cNvSpPr/>
          <p:nvPr/>
        </p:nvSpPr>
        <p:spPr>
          <a:xfrm>
            <a:off x="6516216" y="5693995"/>
            <a:ext cx="175648" cy="308201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7" name="Down Arrow 6"/>
          <p:cNvSpPr/>
          <p:nvPr/>
        </p:nvSpPr>
        <p:spPr>
          <a:xfrm>
            <a:off x="7898245" y="5693995"/>
            <a:ext cx="175648" cy="308201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8" name="TextBox 7"/>
          <p:cNvSpPr txBox="1"/>
          <p:nvPr/>
        </p:nvSpPr>
        <p:spPr>
          <a:xfrm>
            <a:off x="3275856" y="6002196"/>
            <a:ext cx="52565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b">
              <a:spcBef>
                <a:spcPts val="0"/>
              </a:spcBef>
              <a:spcAft>
                <a:spcPts val="0"/>
              </a:spcAft>
            </a:pPr>
            <a:r>
              <a:rPr lang="en-ZA" b="1" dirty="0"/>
              <a:t>*</a:t>
            </a:r>
            <a:r>
              <a:rPr lang="en-ZA" sz="1200" b="1" dirty="0"/>
              <a:t>EPIP Projects: </a:t>
            </a:r>
            <a:r>
              <a:rPr lang="en-ZA" sz="1200" dirty="0">
                <a:solidFill>
                  <a:prstClr val="black"/>
                </a:solidFill>
                <a:latin typeface="Arial"/>
              </a:rPr>
              <a:t>Youth Environmental Service, </a:t>
            </a:r>
            <a:r>
              <a:rPr lang="en-ZA" sz="1200" dirty="0">
                <a:latin typeface="Arial"/>
              </a:rPr>
              <a:t>Wildlife Economy, Greening Open Space, Working on Land, Working on Waste, Working for the Coast, People and Parks, SRP Training Project</a:t>
            </a:r>
            <a:r>
              <a:rPr lang="en-ZA" sz="1200" b="1" dirty="0">
                <a:latin typeface="Arial"/>
              </a:rPr>
              <a:t>	</a:t>
            </a:r>
          </a:p>
          <a:p>
            <a:pPr defTabSz="457200" fontAlgn="b">
              <a:spcBef>
                <a:spcPts val="0"/>
              </a:spcBef>
              <a:spcAft>
                <a:spcPts val="0"/>
              </a:spcAft>
            </a:pPr>
            <a:r>
              <a:rPr lang="en-ZA" sz="1200" b="1" dirty="0">
                <a:latin typeface="Arial"/>
              </a:rPr>
              <a:t> 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6009992"/>
            <a:ext cx="19812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6055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  <a:solidFill>
            <a:schemeClr val="accent3"/>
          </a:solidFill>
        </p:spPr>
        <p:txBody>
          <a:bodyPr/>
          <a:lstStyle/>
          <a:p>
            <a:r>
              <a:rPr lang="en-US" altLang="en-US" sz="2800" b="1" dirty="0">
                <a:solidFill>
                  <a:prstClr val="black"/>
                </a:solidFill>
              </a:rPr>
              <a:t>Environmental Sector (EPWP Projects) 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62195391"/>
              </p:ext>
            </p:extLst>
          </p:nvPr>
        </p:nvGraphicFramePr>
        <p:xfrm>
          <a:off x="457200" y="1340768"/>
          <a:ext cx="8229600" cy="441001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466728"/>
                <a:gridCol w="1728192"/>
                <a:gridCol w="1656184"/>
                <a:gridCol w="1378496"/>
              </a:tblGrid>
              <a:tr h="9098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2016/17</a:t>
                      </a:r>
                    </a:p>
                    <a:p>
                      <a:pPr algn="ctr"/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R’000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2017/18</a:t>
                      </a:r>
                    </a:p>
                    <a:p>
                      <a:pPr algn="ctr"/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R’000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2018/19</a:t>
                      </a:r>
                    </a:p>
                    <a:p>
                      <a:pPr algn="ctr"/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R’000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 marT="45707" marB="45707"/>
                </a:tc>
              </a:tr>
              <a:tr h="48130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b="1" dirty="0" smtClean="0"/>
                        <a:t>Allocations for projects</a:t>
                      </a:r>
                    </a:p>
                  </a:txBody>
                  <a:tcPr marL="91454" marR="91454" marT="45707" marB="4570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b="1" dirty="0" smtClean="0">
                          <a:solidFill>
                            <a:schemeClr val="tx1"/>
                          </a:solidFill>
                        </a:rPr>
                        <a:t>2 498</a:t>
                      </a:r>
                      <a:r>
                        <a:rPr lang="en-ZA" sz="1600" b="1" baseline="0" dirty="0" smtClean="0">
                          <a:solidFill>
                            <a:schemeClr val="tx1"/>
                          </a:solidFill>
                        </a:rPr>
                        <a:t> 566</a:t>
                      </a:r>
                      <a:endParaRPr lang="en-ZA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 marT="45722" marB="45722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b="1" dirty="0" smtClean="0">
                          <a:solidFill>
                            <a:schemeClr val="tx1"/>
                          </a:solidFill>
                        </a:rPr>
                        <a:t>2 849</a:t>
                      </a:r>
                      <a:r>
                        <a:rPr lang="en-ZA" sz="1600" b="1" baseline="0" dirty="0" smtClean="0">
                          <a:solidFill>
                            <a:schemeClr val="tx1"/>
                          </a:solidFill>
                        </a:rPr>
                        <a:t> 426</a:t>
                      </a:r>
                      <a:endParaRPr lang="en-ZA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 marT="45722" marB="45722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b="1" dirty="0" smtClean="0">
                          <a:solidFill>
                            <a:schemeClr val="tx1"/>
                          </a:solidFill>
                        </a:rPr>
                        <a:t>3 110 360</a:t>
                      </a:r>
                    </a:p>
                  </a:txBody>
                  <a:tcPr marL="91454" marR="91454" marT="45722" marB="45722"/>
                </a:tc>
              </a:tr>
              <a:tr h="55307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Infrastructure Grants to Public Entities</a:t>
                      </a:r>
                      <a:endParaRPr kumimoji="0" lang="en-ZA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00" marB="45700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539 386</a:t>
                      </a:r>
                    </a:p>
                  </a:txBody>
                  <a:tcPr marT="45700" marB="45700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418 768</a:t>
                      </a:r>
                    </a:p>
                  </a:txBody>
                  <a:tcPr marT="45700" marB="4570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332 579</a:t>
                      </a:r>
                    </a:p>
                  </a:txBody>
                  <a:tcPr marT="45700" marB="45700" horzOverflow="overflow"/>
                </a:tc>
              </a:tr>
              <a:tr h="75159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baseline="0" dirty="0" smtClean="0"/>
                        <a:t>Small contractors orders for  clearing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baseline="0" dirty="0" smtClean="0"/>
                        <a:t>Alien invasive species</a:t>
                      </a:r>
                    </a:p>
                  </a:txBody>
                  <a:tcPr marL="91454" marR="91454" marT="45707" marB="4570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b="0" dirty="0" smtClean="0">
                          <a:solidFill>
                            <a:schemeClr val="tx1"/>
                          </a:solidFill>
                        </a:rPr>
                        <a:t>87 815</a:t>
                      </a:r>
                      <a:endParaRPr lang="en-ZA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 marT="45707" marB="4570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b="0" dirty="0" smtClean="0">
                          <a:solidFill>
                            <a:schemeClr val="tx1"/>
                          </a:solidFill>
                        </a:rPr>
                        <a:t>89 978</a:t>
                      </a:r>
                      <a:endParaRPr lang="en-ZA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 marT="45707" marB="4570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b="0" dirty="0" smtClean="0">
                          <a:solidFill>
                            <a:schemeClr val="tx1"/>
                          </a:solidFill>
                        </a:rPr>
                        <a:t>92 362</a:t>
                      </a:r>
                      <a:endParaRPr lang="en-ZA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 marT="45707" marB="45707"/>
                </a:tc>
              </a:tr>
              <a:tr h="481306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ZA" sz="1600" b="1" dirty="0" smtClean="0"/>
                        <a:t>Green Fund  transfers to DBSA</a:t>
                      </a:r>
                      <a:endParaRPr lang="en-ZA" sz="1600" b="1" dirty="0"/>
                    </a:p>
                  </a:txBody>
                  <a:tcPr marL="91454" marR="91454" marT="45707" marB="4570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b="0" dirty="0" smtClean="0">
                          <a:solidFill>
                            <a:schemeClr val="tx1"/>
                          </a:solidFill>
                        </a:rPr>
                        <a:t>180 000</a:t>
                      </a:r>
                    </a:p>
                  </a:txBody>
                  <a:tcPr marL="91454" marR="91454" marT="45707" marB="4570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b="0" dirty="0" smtClean="0">
                          <a:solidFill>
                            <a:schemeClr val="tx1"/>
                          </a:solidFill>
                        </a:rPr>
                        <a:t>110 455</a:t>
                      </a:r>
                    </a:p>
                  </a:txBody>
                  <a:tcPr marL="91454" marR="91454" marT="45707" marB="4570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54" marR="91454" marT="45707" marB="45707"/>
                </a:tc>
              </a:tr>
              <a:tr h="751594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ZA" sz="1600" b="1" dirty="0" smtClean="0"/>
                        <a:t>Operational</a:t>
                      </a:r>
                      <a:r>
                        <a:rPr lang="en-ZA" sz="1600" b="1" baseline="0" dirty="0" smtClean="0"/>
                        <a:t> Expenditure</a:t>
                      </a:r>
                      <a:endParaRPr lang="en-ZA" sz="1600" b="1" dirty="0" smtClean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en-ZA" sz="1600" b="1" dirty="0" smtClean="0"/>
                        <a:t>Compensation</a:t>
                      </a:r>
                      <a:r>
                        <a:rPr lang="en-ZA" sz="1600" b="1" baseline="0" dirty="0" smtClean="0"/>
                        <a:t> of Employees</a:t>
                      </a:r>
                      <a:endParaRPr lang="en-ZA" sz="1600" b="1" dirty="0"/>
                    </a:p>
                  </a:txBody>
                  <a:tcPr marL="91454" marR="91454" marT="45707" marB="4570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b="0" dirty="0" smtClean="0">
                          <a:solidFill>
                            <a:schemeClr val="tx1"/>
                          </a:solidFill>
                        </a:rPr>
                        <a:t>338 863</a:t>
                      </a:r>
                    </a:p>
                    <a:p>
                      <a:pPr algn="r"/>
                      <a:r>
                        <a:rPr lang="en-ZA" sz="1600" b="0" dirty="0" smtClean="0">
                          <a:solidFill>
                            <a:schemeClr val="tx1"/>
                          </a:solidFill>
                        </a:rPr>
                        <a:t>220 453</a:t>
                      </a:r>
                    </a:p>
                  </a:txBody>
                  <a:tcPr marL="91454" marR="91454" marT="45707" marB="4570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b="0" dirty="0" smtClean="0">
                          <a:solidFill>
                            <a:schemeClr val="tx1"/>
                          </a:solidFill>
                        </a:rPr>
                        <a:t>351 398</a:t>
                      </a:r>
                    </a:p>
                    <a:p>
                      <a:pPr algn="r"/>
                      <a:r>
                        <a:rPr lang="en-ZA" sz="1600" b="0" dirty="0" smtClean="0">
                          <a:solidFill>
                            <a:schemeClr val="tx1"/>
                          </a:solidFill>
                        </a:rPr>
                        <a:t>196 853</a:t>
                      </a:r>
                    </a:p>
                  </a:txBody>
                  <a:tcPr marL="91454" marR="91454" marT="45707" marB="4570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b="0" dirty="0" smtClean="0">
                          <a:solidFill>
                            <a:schemeClr val="tx1"/>
                          </a:solidFill>
                        </a:rPr>
                        <a:t>268 157</a:t>
                      </a:r>
                    </a:p>
                    <a:p>
                      <a:pPr algn="r"/>
                      <a:r>
                        <a:rPr lang="en-ZA" sz="1600" b="0" dirty="0" smtClean="0">
                          <a:solidFill>
                            <a:schemeClr val="tx1"/>
                          </a:solidFill>
                        </a:rPr>
                        <a:t>184 174</a:t>
                      </a:r>
                    </a:p>
                  </a:txBody>
                  <a:tcPr marL="91454" marR="91454" marT="45707" marB="45707"/>
                </a:tc>
              </a:tr>
              <a:tr h="481306">
                <a:tc>
                  <a:txBody>
                    <a:bodyPr/>
                    <a:lstStyle/>
                    <a:p>
                      <a:r>
                        <a:rPr lang="en-ZA" sz="1600" b="1" dirty="0" smtClean="0"/>
                        <a:t>TOTAL</a:t>
                      </a:r>
                      <a:endParaRPr lang="en-ZA" sz="1600" b="1" dirty="0"/>
                    </a:p>
                  </a:txBody>
                  <a:tcPr marL="91454" marR="91454" marT="45707" marB="4570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b="1" dirty="0" smtClean="0">
                          <a:solidFill>
                            <a:schemeClr val="tx1"/>
                          </a:solidFill>
                        </a:rPr>
                        <a:t>3 865 083</a:t>
                      </a:r>
                      <a:endParaRPr lang="en-ZA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 marT="45707" marB="4570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b="1" dirty="0" smtClean="0">
                          <a:solidFill>
                            <a:schemeClr val="tx1"/>
                          </a:solidFill>
                        </a:rPr>
                        <a:t>4 016 878</a:t>
                      </a:r>
                      <a:endParaRPr lang="en-ZA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 marT="45707" marB="4570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b="1" dirty="0" smtClean="0">
                          <a:solidFill>
                            <a:schemeClr val="tx1"/>
                          </a:solidFill>
                        </a:rPr>
                        <a:t>3 987 632</a:t>
                      </a:r>
                      <a:endParaRPr lang="en-ZA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 marT="45707" marB="45707"/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6021288"/>
            <a:ext cx="19812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460244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74152789"/>
              </p:ext>
            </p:extLst>
          </p:nvPr>
        </p:nvGraphicFramePr>
        <p:xfrm>
          <a:off x="107504" y="791271"/>
          <a:ext cx="8845674" cy="536449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680520"/>
                <a:gridCol w="1512168"/>
                <a:gridCol w="1512168"/>
                <a:gridCol w="1140818"/>
              </a:tblGrid>
              <a:tr h="655242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Public Entities</a:t>
                      </a:r>
                    </a:p>
                    <a:p>
                      <a:pPr marL="0" algn="ctr" defTabSz="457200" rtl="0" eaLnBrk="1" latinLnBrk="0" hangingPunct="1"/>
                      <a:endParaRPr lang="en-ZA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8" marR="91448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2016/17</a:t>
                      </a:r>
                    </a:p>
                    <a:p>
                      <a:pPr algn="ctr"/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R’000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2017/18</a:t>
                      </a:r>
                    </a:p>
                    <a:p>
                      <a:pPr algn="ctr"/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R’000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2018/19</a:t>
                      </a:r>
                    </a:p>
                    <a:p>
                      <a:pPr algn="ctr"/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R’000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23" marB="45723"/>
                </a:tc>
              </a:tr>
              <a:tr h="341868">
                <a:tc>
                  <a:txBody>
                    <a:bodyPr/>
                    <a:lstStyle/>
                    <a:p>
                      <a:r>
                        <a:rPr lang="en-ZA" sz="1800" b="1" dirty="0" smtClean="0"/>
                        <a:t>South African</a:t>
                      </a:r>
                      <a:r>
                        <a:rPr lang="en-ZA" sz="1800" b="1" baseline="0" dirty="0" smtClean="0"/>
                        <a:t> National  </a:t>
                      </a:r>
                      <a:r>
                        <a:rPr lang="en-ZA" sz="1800" b="1" dirty="0" smtClean="0"/>
                        <a:t>Parks</a:t>
                      </a:r>
                      <a:endParaRPr lang="en-ZA" sz="1800" b="1" dirty="0"/>
                    </a:p>
                  </a:txBody>
                  <a:tcPr marL="91448" marR="91448" marT="45723" marB="45723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637 724</a:t>
                      </a:r>
                      <a:endParaRPr lang="en-ZA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494 104</a:t>
                      </a:r>
                      <a:endParaRPr lang="en-ZA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406 724</a:t>
                      </a:r>
                      <a:endParaRPr lang="en-ZA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6" marR="9526" marT="9526" marB="0" anchor="b"/>
                </a:tc>
              </a:tr>
              <a:tr h="598265"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Operations</a:t>
                      </a:r>
                    </a:p>
                    <a:p>
                      <a:r>
                        <a:rPr lang="en-ZA" sz="1800" dirty="0" smtClean="0"/>
                        <a:t>Infrastructure</a:t>
                      </a:r>
                      <a:endParaRPr lang="en-ZA" sz="1800" dirty="0"/>
                    </a:p>
                  </a:txBody>
                  <a:tcPr marL="91448" marR="91448" marT="45723" marB="45723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278 939</a:t>
                      </a:r>
                    </a:p>
                    <a:p>
                      <a:pPr marL="0" algn="r" defTabSz="457200" rtl="0" eaLnBrk="1" fontAlgn="b" latinLnBrk="0" hangingPunct="1"/>
                      <a:r>
                        <a:rPr lang="en-ZA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358 785</a:t>
                      </a:r>
                      <a:endParaRPr lang="en-ZA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285 336</a:t>
                      </a:r>
                    </a:p>
                    <a:p>
                      <a:pPr marL="0" algn="r" defTabSz="457200" rtl="0" eaLnBrk="1" fontAlgn="b" latinLnBrk="0" hangingPunct="1"/>
                      <a:r>
                        <a:rPr lang="en-ZA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208 768</a:t>
                      </a:r>
                      <a:endParaRPr lang="en-ZA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302 175</a:t>
                      </a:r>
                    </a:p>
                    <a:p>
                      <a:pPr marL="0" algn="r" defTabSz="457200" rtl="0" eaLnBrk="1" fontAlgn="b" latinLnBrk="0" hangingPunct="1"/>
                      <a:r>
                        <a:rPr lang="en-ZA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104 549</a:t>
                      </a:r>
                      <a:endParaRPr lang="en-ZA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6" marR="9526" marT="9526" marB="0" anchor="b"/>
                </a:tc>
              </a:tr>
              <a:tr h="341868">
                <a:tc>
                  <a:txBody>
                    <a:bodyPr/>
                    <a:lstStyle/>
                    <a:p>
                      <a:r>
                        <a:rPr lang="en-ZA" sz="1800" b="1" dirty="0" smtClean="0"/>
                        <a:t>South African National Biodiversity Institute</a:t>
                      </a:r>
                      <a:endParaRPr lang="en-ZA" sz="1800" b="1" dirty="0"/>
                    </a:p>
                  </a:txBody>
                  <a:tcPr marL="91448" marR="91448" marT="45723" marB="45723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319</a:t>
                      </a:r>
                      <a:r>
                        <a:rPr lang="en-ZA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331</a:t>
                      </a:r>
                      <a:endParaRPr lang="en-ZA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324 928</a:t>
                      </a:r>
                      <a:endParaRPr lang="en-ZA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344</a:t>
                      </a:r>
                      <a:r>
                        <a:rPr lang="en-ZA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064</a:t>
                      </a:r>
                      <a:endParaRPr lang="en-ZA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6" marR="9526" marT="9526" marB="0" anchor="b"/>
                </a:tc>
              </a:tr>
              <a:tr h="598265"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Operations</a:t>
                      </a:r>
                    </a:p>
                    <a:p>
                      <a:r>
                        <a:rPr lang="en-ZA" sz="1800" dirty="0" smtClean="0"/>
                        <a:t>Infrastructure</a:t>
                      </a:r>
                    </a:p>
                  </a:txBody>
                  <a:tcPr marL="91448" marR="91448" marT="45723" marB="45723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237 973</a:t>
                      </a:r>
                    </a:p>
                    <a:p>
                      <a:pPr marL="0" algn="r" defTabSz="457200" rtl="0" eaLnBrk="1" fontAlgn="b" latinLnBrk="0" hangingPunct="1"/>
                      <a:r>
                        <a:rPr lang="en-ZA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81 358</a:t>
                      </a:r>
                      <a:endParaRPr lang="en-ZA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249</a:t>
                      </a:r>
                      <a:r>
                        <a:rPr lang="en-ZA" sz="1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928</a:t>
                      </a:r>
                      <a:endParaRPr lang="en-ZA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r" defTabSz="457200" rtl="0" eaLnBrk="1" fontAlgn="b" latinLnBrk="0" hangingPunct="1"/>
                      <a:r>
                        <a:rPr lang="en-ZA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75 000</a:t>
                      </a:r>
                      <a:endParaRPr lang="en-ZA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264 714</a:t>
                      </a:r>
                    </a:p>
                    <a:p>
                      <a:pPr marL="0" algn="r" defTabSz="457200" rtl="0" eaLnBrk="1" fontAlgn="b" latinLnBrk="0" hangingPunct="1"/>
                      <a:r>
                        <a:rPr lang="en-ZA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79 350</a:t>
                      </a:r>
                      <a:endParaRPr lang="en-ZA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6" marR="9526" marT="9526" marB="0" anchor="b"/>
                </a:tc>
              </a:tr>
              <a:tr h="341859">
                <a:tc>
                  <a:txBody>
                    <a:bodyPr/>
                    <a:lstStyle/>
                    <a:p>
                      <a:r>
                        <a:rPr lang="en-ZA" sz="1800" b="1" dirty="0" smtClean="0"/>
                        <a:t>South African</a:t>
                      </a:r>
                      <a:r>
                        <a:rPr lang="en-ZA" sz="1800" b="1" baseline="0" dirty="0" smtClean="0"/>
                        <a:t> Weather Service</a:t>
                      </a:r>
                      <a:endParaRPr lang="en-ZA" sz="1800" b="1" dirty="0"/>
                    </a:p>
                  </a:txBody>
                  <a:tcPr marL="91448" marR="91448" marT="45718" marB="45718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204 985</a:t>
                      </a:r>
                      <a:endParaRPr lang="en-ZA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6" marR="9526" marT="9525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240 482</a:t>
                      </a:r>
                      <a:endParaRPr lang="en-ZA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6" marR="9526" marT="9525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243 082</a:t>
                      </a:r>
                      <a:endParaRPr lang="en-ZA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6" marR="9526" marT="9525" marB="0" anchor="b"/>
                </a:tc>
              </a:tr>
              <a:tr h="598256"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Operations</a:t>
                      </a:r>
                    </a:p>
                    <a:p>
                      <a:r>
                        <a:rPr lang="en-ZA" sz="1800" dirty="0" smtClean="0"/>
                        <a:t>Infrastructure</a:t>
                      </a:r>
                      <a:endParaRPr lang="en-ZA" sz="1800" dirty="0"/>
                    </a:p>
                  </a:txBody>
                  <a:tcPr marL="91448" marR="91448" marT="45718" marB="45718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204 985</a:t>
                      </a:r>
                    </a:p>
                    <a:p>
                      <a:pPr marL="0" algn="r" defTabSz="457200" rtl="0" eaLnBrk="1" fontAlgn="b" latinLnBrk="0" hangingPunct="1"/>
                      <a:r>
                        <a:rPr lang="en-ZA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ZA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6" marR="9526" marT="9525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205 482</a:t>
                      </a:r>
                    </a:p>
                    <a:p>
                      <a:pPr marL="0" algn="r" defTabSz="457200" rtl="0" eaLnBrk="1" fontAlgn="b" latinLnBrk="0" hangingPunct="1"/>
                      <a:r>
                        <a:rPr lang="en-ZA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35 000</a:t>
                      </a:r>
                      <a:endParaRPr lang="en-ZA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6" marR="9526" marT="9525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206 052</a:t>
                      </a:r>
                    </a:p>
                    <a:p>
                      <a:pPr marL="0" algn="r" defTabSz="457200" rtl="0" eaLnBrk="1" fontAlgn="b" latinLnBrk="0" hangingPunct="1"/>
                      <a:r>
                        <a:rPr lang="en-ZA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37 030</a:t>
                      </a:r>
                      <a:endParaRPr lang="en-ZA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6" marR="9526" marT="9525" marB="0" anchor="b"/>
                </a:tc>
              </a:tr>
              <a:tr h="341859">
                <a:tc>
                  <a:txBody>
                    <a:bodyPr/>
                    <a:lstStyle/>
                    <a:p>
                      <a:r>
                        <a:rPr lang="en-ZA" sz="1800" b="1" dirty="0" err="1" smtClean="0"/>
                        <a:t>Isimangaliso</a:t>
                      </a:r>
                      <a:r>
                        <a:rPr lang="en-ZA" sz="1800" b="1" dirty="0" smtClean="0"/>
                        <a:t> Wetland Park </a:t>
                      </a:r>
                      <a:endParaRPr lang="en-ZA" sz="1800" b="1" dirty="0"/>
                    </a:p>
                  </a:txBody>
                  <a:tcPr marL="91448" marR="91448" marT="45718" marB="45718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132 274</a:t>
                      </a:r>
                      <a:endParaRPr lang="en-ZA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6" marR="9526" marT="9525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134</a:t>
                      </a:r>
                      <a:r>
                        <a:rPr lang="en-ZA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523</a:t>
                      </a:r>
                      <a:endParaRPr lang="en-ZA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6" marR="9526" marT="9525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148</a:t>
                      </a:r>
                      <a:r>
                        <a:rPr lang="en-ZA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175</a:t>
                      </a:r>
                      <a:endParaRPr lang="en-ZA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6" marR="9526" marT="9525" marB="0" anchor="b"/>
                </a:tc>
              </a:tr>
              <a:tr h="598256"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Operations</a:t>
                      </a:r>
                    </a:p>
                    <a:p>
                      <a:r>
                        <a:rPr lang="en-ZA" sz="1800" dirty="0" smtClean="0"/>
                        <a:t>Infrastructure</a:t>
                      </a:r>
                    </a:p>
                  </a:txBody>
                  <a:tcPr marL="91448" marR="91448" marT="45718" marB="45718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33</a:t>
                      </a:r>
                      <a:r>
                        <a:rPr lang="en-ZA" sz="1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031</a:t>
                      </a:r>
                      <a:endParaRPr lang="en-ZA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r" defTabSz="457200" rtl="0" eaLnBrk="1" fontAlgn="b" latinLnBrk="0" hangingPunct="1"/>
                      <a:r>
                        <a:rPr lang="en-ZA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99 243</a:t>
                      </a:r>
                      <a:endParaRPr lang="en-ZA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6" marR="9526" marT="9525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34 523</a:t>
                      </a:r>
                    </a:p>
                    <a:p>
                      <a:pPr marL="0" algn="r" defTabSz="457200" rtl="0" eaLnBrk="1" fontAlgn="b" latinLnBrk="0" hangingPunct="1"/>
                      <a:r>
                        <a:rPr lang="en-ZA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100 000</a:t>
                      </a:r>
                      <a:endParaRPr lang="en-ZA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6" marR="9526" marT="9525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36 525</a:t>
                      </a:r>
                    </a:p>
                    <a:p>
                      <a:pPr marL="0" algn="r" defTabSz="457200" rtl="0" eaLnBrk="1" fontAlgn="b" latinLnBrk="0" hangingPunct="1"/>
                      <a:r>
                        <a:rPr lang="en-ZA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111 650</a:t>
                      </a:r>
                      <a:endParaRPr lang="en-ZA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6" marR="9526" marT="9525" marB="0" anchor="b"/>
                </a:tc>
              </a:tr>
              <a:tr h="598256">
                <a:tc>
                  <a:txBody>
                    <a:bodyPr/>
                    <a:lstStyle/>
                    <a:p>
                      <a:endParaRPr lang="en-ZA" sz="1800" dirty="0" smtClean="0"/>
                    </a:p>
                    <a:p>
                      <a:r>
                        <a:rPr lang="en-ZA" sz="1800" b="1" dirty="0" smtClean="0"/>
                        <a:t>Total</a:t>
                      </a:r>
                    </a:p>
                  </a:txBody>
                  <a:tcPr marL="91448" marR="91448" marT="45718" marB="45718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1 294 314</a:t>
                      </a:r>
                      <a:endParaRPr lang="en-ZA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6" marR="9526" marT="9525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1 194 037</a:t>
                      </a:r>
                      <a:endParaRPr lang="en-ZA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6" marR="9526" marT="9525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1 142 045</a:t>
                      </a:r>
                      <a:endParaRPr lang="en-ZA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6" marR="9526" marT="9525" marB="0" anchor="b"/>
                </a:tc>
              </a:tr>
            </a:tbl>
          </a:graphicData>
        </a:graphic>
      </p:graphicFrame>
      <p:sp>
        <p:nvSpPr>
          <p:cNvPr id="12329" name="TextBox 2"/>
          <p:cNvSpPr txBox="1">
            <a:spLocks noChangeArrowheads="1"/>
          </p:cNvSpPr>
          <p:nvPr/>
        </p:nvSpPr>
        <p:spPr bwMode="auto">
          <a:xfrm>
            <a:off x="125697" y="44624"/>
            <a:ext cx="8820472" cy="585788"/>
          </a:xfrm>
          <a:prstGeom prst="rect">
            <a:avLst/>
          </a:prstGeom>
          <a:solidFill>
            <a:schemeClr val="accent3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ZA" altLang="en-US" sz="1000" b="1" dirty="0" smtClean="0">
                <a:solidFill>
                  <a:srgbClr val="000000"/>
                </a:solidFill>
                <a:latin typeface="Calibri" pitchFamily="34" charset="0"/>
              </a:rPr>
              <a:t>(3)</a:t>
            </a:r>
            <a:r>
              <a:rPr lang="en-ZA" altLang="en-US" sz="3200" b="1" dirty="0" smtClean="0">
                <a:solidFill>
                  <a:srgbClr val="000000"/>
                </a:solidFill>
                <a:latin typeface="Calibri" pitchFamily="34" charset="0"/>
              </a:rPr>
              <a:t>Public </a:t>
            </a:r>
            <a:r>
              <a:rPr lang="en-ZA" altLang="en-US" sz="3200" b="1" dirty="0">
                <a:solidFill>
                  <a:srgbClr val="000000"/>
                </a:solidFill>
                <a:latin typeface="Calibri" pitchFamily="34" charset="0"/>
              </a:rPr>
              <a:t>Entities  Allocations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6170775"/>
            <a:ext cx="19812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9785857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solidFill>
            <a:schemeClr val="accent3"/>
          </a:solidFill>
        </p:spPr>
        <p:txBody>
          <a:bodyPr/>
          <a:lstStyle/>
          <a:p>
            <a:r>
              <a:rPr lang="en-ZA" altLang="en-US" sz="2800" b="1" dirty="0">
                <a:solidFill>
                  <a:prstClr val="black"/>
                </a:solidFill>
              </a:rPr>
              <a:t>(4)  Non-Profit Institutions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92086493"/>
              </p:ext>
            </p:extLst>
          </p:nvPr>
        </p:nvGraphicFramePr>
        <p:xfrm>
          <a:off x="457200" y="1484784"/>
          <a:ext cx="8229600" cy="415270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042792"/>
                <a:gridCol w="1152128"/>
                <a:gridCol w="1584176"/>
                <a:gridCol w="1450504"/>
              </a:tblGrid>
              <a:tr h="9698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2016/17</a:t>
                      </a:r>
                    </a:p>
                    <a:p>
                      <a:pPr algn="ctr"/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R’000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2017/18</a:t>
                      </a:r>
                    </a:p>
                    <a:p>
                      <a:pPr algn="ctr"/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R’000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2018/19</a:t>
                      </a:r>
                    </a:p>
                    <a:p>
                      <a:pPr algn="ctr"/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R’000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 marT="45707" marB="45707"/>
                </a:tc>
              </a:tr>
              <a:tr h="80114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b="1" dirty="0" smtClean="0"/>
                        <a:t>National Regulator for Compulsory Specifications (NRCS)</a:t>
                      </a:r>
                    </a:p>
                  </a:txBody>
                  <a:tcPr marL="91454" marR="91454" marT="45707" marB="4570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b="0" dirty="0" smtClean="0">
                          <a:solidFill>
                            <a:schemeClr val="tx1"/>
                          </a:solidFill>
                        </a:rPr>
                        <a:t>6 843</a:t>
                      </a:r>
                      <a:endParaRPr lang="en-ZA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 marT="45707" marB="4570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b="0" dirty="0" smtClean="0">
                          <a:solidFill>
                            <a:schemeClr val="tx1"/>
                          </a:solidFill>
                        </a:rPr>
                        <a:t>7 132</a:t>
                      </a:r>
                      <a:endParaRPr lang="en-ZA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 marT="45707" marB="4570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b="0" dirty="0" smtClean="0"/>
                        <a:t>7 490</a:t>
                      </a:r>
                      <a:endParaRPr lang="en-ZA" sz="1600" b="0" dirty="0"/>
                    </a:p>
                  </a:txBody>
                  <a:tcPr marL="91454" marR="91454" marT="45707" marB="45707"/>
                </a:tc>
              </a:tr>
              <a:tr h="554513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ZA" sz="1600" b="1" dirty="0" smtClean="0"/>
                        <a:t>National Association for Clean Air (NACA)</a:t>
                      </a:r>
                    </a:p>
                  </a:txBody>
                  <a:tcPr marL="91454" marR="91454" marT="45707" marB="4570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b="0" dirty="0" smtClean="0">
                          <a:solidFill>
                            <a:schemeClr val="tx1"/>
                          </a:solidFill>
                        </a:rPr>
                        <a:t>1 474</a:t>
                      </a:r>
                      <a:endParaRPr lang="en-ZA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 marT="45707" marB="4570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ZA" sz="1600" b="0" baseline="0" dirty="0" smtClean="0">
                          <a:solidFill>
                            <a:schemeClr val="tx1"/>
                          </a:solidFill>
                        </a:rPr>
                        <a:t> 548</a:t>
                      </a:r>
                      <a:endParaRPr lang="en-ZA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 marT="45707" marB="4570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b="0" dirty="0" smtClean="0"/>
                        <a:t>1 638</a:t>
                      </a:r>
                      <a:endParaRPr lang="en-ZA" sz="1600" b="0" dirty="0"/>
                    </a:p>
                  </a:txBody>
                  <a:tcPr marL="91454" marR="91454" marT="45707" marB="45707"/>
                </a:tc>
              </a:tr>
              <a:tr h="80114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baseline="0" dirty="0" smtClean="0"/>
                        <a:t>KwaZulu-Natal Conservation Board</a:t>
                      </a:r>
                    </a:p>
                  </a:txBody>
                  <a:tcPr marL="91454" marR="91454" marT="45707" marB="4570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b="0" dirty="0" smtClean="0">
                          <a:solidFill>
                            <a:schemeClr val="tx1"/>
                          </a:solidFill>
                        </a:rPr>
                        <a:t>1 287</a:t>
                      </a:r>
                      <a:endParaRPr lang="en-ZA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 marT="45707" marB="4570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ZA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 marT="45707" marB="4570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b="0" dirty="0" smtClean="0"/>
                        <a:t>0</a:t>
                      </a:r>
                      <a:endParaRPr lang="en-ZA" sz="1600" b="0" dirty="0"/>
                    </a:p>
                  </a:txBody>
                  <a:tcPr marL="91454" marR="91454" marT="45707" marB="45707"/>
                </a:tc>
              </a:tr>
              <a:tr h="513039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ZA" sz="1600" b="1" dirty="0" smtClean="0"/>
                        <a:t>African World Heritage Fund</a:t>
                      </a:r>
                      <a:endParaRPr lang="en-ZA" sz="1600" b="1" dirty="0"/>
                    </a:p>
                  </a:txBody>
                  <a:tcPr marL="91454" marR="91454" marT="45707" marB="4570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ZA" sz="1600" b="0" baseline="0" dirty="0" smtClean="0">
                          <a:solidFill>
                            <a:schemeClr val="tx1"/>
                          </a:solidFill>
                        </a:rPr>
                        <a:t> 000</a:t>
                      </a:r>
                      <a:endParaRPr lang="en-ZA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 marT="45707" marB="4570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ZA" sz="1600" b="0" baseline="0" dirty="0" smtClean="0">
                          <a:solidFill>
                            <a:schemeClr val="tx1"/>
                          </a:solidFill>
                        </a:rPr>
                        <a:t> 000</a:t>
                      </a:r>
                      <a:endParaRPr lang="en-ZA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 marT="45707" marB="4570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b="0" dirty="0" smtClean="0"/>
                        <a:t>1 000</a:t>
                      </a:r>
                    </a:p>
                  </a:txBody>
                  <a:tcPr marL="91454" marR="91454" marT="45707" marB="45707"/>
                </a:tc>
              </a:tr>
              <a:tr h="513039">
                <a:tc>
                  <a:txBody>
                    <a:bodyPr/>
                    <a:lstStyle/>
                    <a:p>
                      <a:r>
                        <a:rPr lang="en-ZA" sz="1600" b="1" dirty="0" smtClean="0"/>
                        <a:t>TOTAL</a:t>
                      </a:r>
                      <a:endParaRPr lang="en-ZA" sz="1600" b="1" dirty="0"/>
                    </a:p>
                  </a:txBody>
                  <a:tcPr marL="91454" marR="91454" marT="45707" marB="4570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b="1" dirty="0" smtClean="0">
                          <a:solidFill>
                            <a:schemeClr val="tx1"/>
                          </a:solidFill>
                        </a:rPr>
                        <a:t>10 604</a:t>
                      </a:r>
                      <a:endParaRPr lang="en-ZA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 marT="45707" marB="4570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b="1" dirty="0" smtClean="0">
                          <a:solidFill>
                            <a:schemeClr val="tx1"/>
                          </a:solidFill>
                        </a:rPr>
                        <a:t>9 680</a:t>
                      </a:r>
                      <a:endParaRPr lang="en-ZA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 marT="45707" marB="4570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b="1" dirty="0" smtClean="0"/>
                        <a:t>10 128</a:t>
                      </a:r>
                      <a:endParaRPr lang="en-ZA" sz="1600" b="1" dirty="0"/>
                    </a:p>
                  </a:txBody>
                  <a:tcPr marL="91454" marR="91454" marT="45707" marB="45707"/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363" y="5949280"/>
            <a:ext cx="19812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04796527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8830</TotalTime>
  <Words>1825</Words>
  <Application>Microsoft Office PowerPoint</Application>
  <PresentationFormat>On-screen Show (4:3)</PresentationFormat>
  <Paragraphs>718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1_Office Theme</vt:lpstr>
      <vt:lpstr>Office Theme</vt:lpstr>
      <vt:lpstr>MTEF ALLOCATIONS 2016/17 – 2017/18 – 2018/19</vt:lpstr>
      <vt:lpstr>ENE 2016 Revised Allocations</vt:lpstr>
      <vt:lpstr>MTEF Allocations Per Programme</vt:lpstr>
      <vt:lpstr>MTEF Allocations Per Economical Classification</vt:lpstr>
      <vt:lpstr>(1) Goods and Services Analysis  per item </vt:lpstr>
      <vt:lpstr>2)Environmental Sector (EPWP Projects)</vt:lpstr>
      <vt:lpstr>Environmental Sector (EPWP Projects) </vt:lpstr>
      <vt:lpstr>Slide 8</vt:lpstr>
      <vt:lpstr>(4)  Non-Profit Institutions</vt:lpstr>
      <vt:lpstr>Slide 10</vt:lpstr>
      <vt:lpstr>Programme 1: Administration</vt:lpstr>
      <vt:lpstr>Programme 2: Legal Authorization,  Compliance and Enforcement</vt:lpstr>
      <vt:lpstr>Programme 3: Oceans and Coasts</vt:lpstr>
      <vt:lpstr>Programme 4: Climate Change and Air Quality</vt:lpstr>
      <vt:lpstr> Programme 5: Biodiversity and Conservation </vt:lpstr>
      <vt:lpstr> Programme 6: Environmental Programmes </vt:lpstr>
      <vt:lpstr>Programme 7: Chemical and Waste Management</vt:lpstr>
      <vt:lpstr>Thank You</vt:lpstr>
    </vt:vector>
  </TitlesOfParts>
  <Company>DEAT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VSteyn</dc:creator>
  <cp:lastModifiedBy>PUMZA</cp:lastModifiedBy>
  <cp:revision>860</cp:revision>
  <cp:lastPrinted>2016-03-11T13:24:49Z</cp:lastPrinted>
  <dcterms:created xsi:type="dcterms:W3CDTF">2010-05-21T14:46:58Z</dcterms:created>
  <dcterms:modified xsi:type="dcterms:W3CDTF">2016-04-15T12:28:30Z</dcterms:modified>
</cp:coreProperties>
</file>