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58"/>
  </p:notesMasterIdLst>
  <p:handoutMasterIdLst>
    <p:handoutMasterId r:id="rId59"/>
  </p:handoutMasterIdLst>
  <p:sldIdLst>
    <p:sldId id="256" r:id="rId3"/>
    <p:sldId id="358" r:id="rId4"/>
    <p:sldId id="418" r:id="rId5"/>
    <p:sldId id="379" r:id="rId6"/>
    <p:sldId id="365" r:id="rId7"/>
    <p:sldId id="384" r:id="rId8"/>
    <p:sldId id="385" r:id="rId9"/>
    <p:sldId id="368" r:id="rId10"/>
    <p:sldId id="424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414" r:id="rId23"/>
    <p:sldId id="415" r:id="rId24"/>
    <p:sldId id="416" r:id="rId25"/>
    <p:sldId id="373" r:id="rId26"/>
    <p:sldId id="389" r:id="rId27"/>
    <p:sldId id="390" r:id="rId28"/>
    <p:sldId id="380" r:id="rId29"/>
    <p:sldId id="381" r:id="rId30"/>
    <p:sldId id="402" r:id="rId31"/>
    <p:sldId id="382" r:id="rId32"/>
    <p:sldId id="343" r:id="rId33"/>
    <p:sldId id="344" r:id="rId34"/>
    <p:sldId id="391" r:id="rId35"/>
    <p:sldId id="392" r:id="rId36"/>
    <p:sldId id="393" r:id="rId37"/>
    <p:sldId id="394" r:id="rId38"/>
    <p:sldId id="395" r:id="rId39"/>
    <p:sldId id="396" r:id="rId40"/>
    <p:sldId id="398" r:id="rId41"/>
    <p:sldId id="399" r:id="rId42"/>
    <p:sldId id="400" r:id="rId43"/>
    <p:sldId id="401" r:id="rId44"/>
    <p:sldId id="375" r:id="rId45"/>
    <p:sldId id="317" r:id="rId46"/>
    <p:sldId id="376" r:id="rId47"/>
    <p:sldId id="378" r:id="rId48"/>
    <p:sldId id="386" r:id="rId49"/>
    <p:sldId id="377" r:id="rId50"/>
    <p:sldId id="349" r:id="rId51"/>
    <p:sldId id="355" r:id="rId52"/>
    <p:sldId id="422" r:id="rId53"/>
    <p:sldId id="423" r:id="rId54"/>
    <p:sldId id="417" r:id="rId55"/>
    <p:sldId id="339" r:id="rId56"/>
    <p:sldId id="283" r:id="rId57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6" autoAdjust="0"/>
    <p:restoredTop sz="94660"/>
  </p:normalViewPr>
  <p:slideViewPr>
    <p:cSldViewPr snapToObjects="1">
      <p:cViewPr>
        <p:scale>
          <a:sx n="77" d="100"/>
          <a:sy n="77" d="100"/>
        </p:scale>
        <p:origin x="-91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AE4EA060-54BF-4237-9FA8-4A01E0E09EBC}" type="datetimeFigureOut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855CEB74-8F1B-44C6-97E1-481A1DB3D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7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EE0E9726-A180-488A-8446-33771E9EC3AB}" type="datetimeFigureOut">
              <a:rPr lang="en-ZA"/>
              <a:pPr>
                <a:defRPr/>
              </a:pPr>
              <a:t>2016/04/10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Z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87F44D2-7316-48D5-AC39-A9E4EC56A538}" type="slidenum">
              <a:rPr lang="en-ZA" altLang="en-US"/>
              <a:pPr>
                <a:defRPr/>
              </a:pPr>
              <a:t>‹#›</a:t>
            </a:fld>
            <a:endParaRPr lang="en-ZA" altLang="en-US"/>
          </a:p>
        </p:txBody>
      </p:sp>
    </p:spTree>
    <p:extLst>
      <p:ext uri="{BB962C8B-B14F-4D97-AF65-F5344CB8AC3E}">
        <p14:creationId xmlns:p14="http://schemas.microsoft.com/office/powerpoint/2010/main" val="509092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7732EF4-A797-4F7C-9CAD-7958C357D722}" type="slidenum">
              <a:rPr lang="en-US" altLang="en-US" smtClean="0">
                <a:solidFill>
                  <a:srgbClr val="000000"/>
                </a:solidFill>
              </a:rPr>
              <a:pPr/>
              <a:t>11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29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9EA25CD-C84E-495B-8BF5-074FE45C3BF2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352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17F740-B09A-40C8-8F22-0FA067A95DF3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5838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DCA2C1-D4CC-482C-B4C9-CF2A36878B68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6B5D62-3877-4F76-8A7E-AFA94624596E}" type="slidenum">
              <a:rPr lang="en-US" altLang="en-US" smtClean="0">
                <a:solidFill>
                  <a:srgbClr val="000000"/>
                </a:solidFill>
              </a:rPr>
              <a:pPr/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745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0913" y="757238"/>
            <a:ext cx="5046662" cy="37846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9D153EB-51A1-4CCE-B13E-5574A2A1349B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945521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103D40-08FD-4CA8-80C8-C3F9933EAA0C}" type="slidenum">
              <a:rPr lang="en-ZA" altLang="en-US" smtClean="0"/>
              <a:pPr/>
              <a:t>29</a:t>
            </a:fld>
            <a:endParaRPr lang="en-ZA" altLang="en-US" smtClean="0"/>
          </a:p>
        </p:txBody>
      </p:sp>
    </p:spTree>
    <p:extLst>
      <p:ext uri="{BB962C8B-B14F-4D97-AF65-F5344CB8AC3E}">
        <p14:creationId xmlns:p14="http://schemas.microsoft.com/office/powerpoint/2010/main" val="902008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37360212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32385079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1222474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233205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0B6BE9-0188-468A-AA94-1B32C8689C8E}" type="slidenum">
              <a:rPr lang="en-US" altLang="en-US" smtClean="0">
                <a:solidFill>
                  <a:srgbClr val="000000"/>
                </a:solidFill>
              </a:rPr>
              <a:pPr/>
              <a:t>12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32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2874974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30512325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14439581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24899529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40507130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3080476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1552892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14955492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xh-ZA" altLang="en-US" smtClean="0"/>
          </a:p>
        </p:txBody>
      </p:sp>
    </p:spTree>
    <p:extLst>
      <p:ext uri="{BB962C8B-B14F-4D97-AF65-F5344CB8AC3E}">
        <p14:creationId xmlns:p14="http://schemas.microsoft.com/office/powerpoint/2010/main" val="426426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120F0C4-739E-4E6A-8682-9B0876964089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34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A00025-104B-416C-853B-56E9AEAA97B9}" type="slidenum">
              <a:rPr lang="en-US" altLang="en-US" smtClean="0">
                <a:solidFill>
                  <a:srgbClr val="000000"/>
                </a:solidFill>
              </a:rPr>
              <a:pPr/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3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C52701D-8626-4851-A859-73F06FF816CF}" type="slidenum">
              <a:rPr lang="en-US" altLang="en-US" smtClean="0">
                <a:solidFill>
                  <a:srgbClr val="000000"/>
                </a:solidFill>
              </a:rPr>
              <a:pPr/>
              <a:t>15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8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CA157E2-C970-48EE-99E2-1B5838DC40C9}" type="slidenum">
              <a:rPr lang="en-US" altLang="en-US" smtClean="0">
                <a:solidFill>
                  <a:srgbClr val="000000"/>
                </a:solidFill>
              </a:rPr>
              <a:pPr/>
              <a:t>16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1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EE1009E-F275-4D77-8A38-E73139F57A1E}" type="slidenum">
              <a:rPr lang="en-US" altLang="en-US" smtClean="0">
                <a:solidFill>
                  <a:srgbClr val="000000"/>
                </a:solidFill>
              </a:rPr>
              <a:pPr/>
              <a:t>17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74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92B0BE5-EE0E-42E4-B13E-D1E6346E55DE}" type="slidenum">
              <a:rPr lang="en-US" altLang="en-US" smtClean="0">
                <a:solidFill>
                  <a:srgbClr val="000000"/>
                </a:solidFill>
              </a:rPr>
              <a:pPr/>
              <a:t>18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0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47DE24-08C5-4EBA-A291-64D9C21D476B}" type="slidenum">
              <a:rPr lang="en-US" altLang="en-US" smtClean="0">
                <a:solidFill>
                  <a:srgbClr val="000000"/>
                </a:solidFill>
              </a:rPr>
              <a:pPr/>
              <a:t>19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AFF9-A756-4AB6-ABFB-EA6DD0482BE7}" type="datetime1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AD0F5-F360-4D9D-A68B-18ACC1913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13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83344-9F45-43A8-9A93-58C820218954}" type="datetime1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8345A-4592-4B4E-B776-C154F99754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013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AB067-813F-4C77-976A-FB8CADE06F9B}" type="datetime1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BBB0C-A7BA-42A7-8803-62460C129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79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10833"/>
            <a:ext cx="8229600" cy="159808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ts val="4280"/>
              </a:lnSpc>
              <a:defRPr sz="4400" b="0" spc="0" baseline="0">
                <a:solidFill>
                  <a:srgbClr val="13912F"/>
                </a:solidFill>
                <a:latin typeface="Nyala"/>
                <a:cs typeface="Nyal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93583"/>
            <a:ext cx="8229600" cy="1968499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5A35A88F-02DC-7245-84F1-7AA17C3DD814}" type="datetimeFigureOut">
              <a:rPr lang="en-ZA"/>
              <a:pPr>
                <a:defRPr/>
              </a:pPr>
              <a:t>2016/04/10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9322BDB-2979-47D8-A180-8FE485F6942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9070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222"/>
            <a:ext cx="6919383" cy="1143000"/>
          </a:xfrm>
          <a:prstGeom prst="rect">
            <a:avLst/>
          </a:prstGeom>
        </p:spPr>
        <p:txBody>
          <a:bodyPr/>
          <a:lstStyle>
            <a:lvl1pPr>
              <a:defRPr sz="3600" baseline="0">
                <a:solidFill>
                  <a:srgbClr val="13912F"/>
                </a:solidFill>
                <a:latin typeface="Nyala"/>
                <a:cs typeface="Nyal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4094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A9C316E7-0FFA-0D4F-BF34-33B883287748}" type="datetimeFigureOut">
              <a:rPr lang="en-ZA"/>
              <a:pPr>
                <a:defRPr/>
              </a:pPr>
              <a:t>2016/04/10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4AD839B-F18D-46C6-B3C2-291DE99A974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5964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233"/>
            <a:ext cx="6951133" cy="1362075"/>
          </a:xfrm>
          <a:prstGeom prst="rect">
            <a:avLst/>
          </a:prstGeo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3750"/>
            <a:ext cx="8037513" cy="39687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FACBB72-713E-254A-8A1A-7C1EA1EE5775}" type="datetimeFigureOut">
              <a:rPr lang="en-ZA"/>
              <a:pPr>
                <a:defRPr/>
              </a:pPr>
              <a:t>2016/04/10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FCD0CC-85D6-4F2A-82A4-9B3CAC21810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562808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88"/>
            <a:ext cx="688763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69583"/>
            <a:ext cx="4038600" cy="3956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69583"/>
            <a:ext cx="4038600" cy="39565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EADB4FA-A12B-0843-A2A2-DCD8F1880684}" type="datetimeFigureOut">
              <a:rPr lang="en-ZA"/>
              <a:pPr>
                <a:defRPr/>
              </a:pPr>
              <a:t>2016/04/10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3C7A3FD9-6AE6-4525-84F7-95A5C0878C1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05188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8721"/>
            <a:ext cx="6908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1500"/>
            <a:ext cx="4040188" cy="5714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71749"/>
            <a:ext cx="4040188" cy="35544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41499"/>
            <a:ext cx="4041775" cy="571499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49"/>
            <a:ext cx="4041775" cy="355441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A98790F-3959-E24D-9B4C-89EA7AD7B715}" type="datetimeFigureOut">
              <a:rPr lang="en-ZA"/>
              <a:pPr>
                <a:defRPr/>
              </a:pPr>
              <a:t>2016/04/10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85BE468-21BB-4782-9298-593EE110E5C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68358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8B7A1350-CD48-6F4C-AB19-948F276B1824}" type="datetimeFigureOut">
              <a:rPr lang="en-ZA"/>
              <a:pPr>
                <a:defRPr/>
              </a:pPr>
              <a:t>2016/04/10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7CDD2B3-8D21-4931-9616-97F0F91D98A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9696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EFD1FF1D-0729-5549-9487-6E72FAD3344C}" type="datetimeFigureOut">
              <a:rPr lang="en-ZA"/>
              <a:pPr>
                <a:defRPr/>
              </a:pPr>
              <a:t>2016/04/10</a:t>
            </a:fld>
            <a:endParaRPr lang="en-ZA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9DA6BF1B-E39B-4D80-86EE-83E12CE27FA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861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E1E5CAD-DCE8-FA43-BA36-4D8C59E80CBC}" type="datetimeFigureOut">
              <a:rPr lang="en-ZA"/>
              <a:pPr>
                <a:defRPr/>
              </a:pPr>
              <a:t>2016/04/10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65934886-392B-4EAC-A155-F3CC06B2910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4986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D8E2C-AA22-4F50-8D74-240F4D355EDC}" type="datetime1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4097-8F1C-41DA-A6C2-67252DFFE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75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FA55F-9369-4C07-94BF-87D786FE60AD}" type="datetime1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E8D3E-D22D-4F17-95A9-F355CB26F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51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E804-21D1-410B-B7EB-A2E2CD35AFF0}" type="datetime1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157BC-67A6-4D53-8A1D-FE7DF5072B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989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F5DC1-2C83-4184-8060-4620E2DE328C}" type="datetime1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22432-1405-457D-85EB-0D8E32EC7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7733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2A235-DAED-4D92-A5D7-7DBFEE9F4F58}" type="datetime1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8654-15F8-41FC-A4ED-BD36D824B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13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05708-DDA6-44BA-9DC6-2D366C55A58F}" type="datetime1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C866-5C51-48D3-BD08-246E181B11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1678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14C67-C3D2-4AA9-B3B4-2F3A973FC82B}" type="datetime1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068FE-0F0E-42ED-891A-0D6A89912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1287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A1EA6-F043-43D5-A226-92D79A71043B}" type="datetime1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5681C-21CB-42EE-8AEF-42A350CB9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63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49A107AA-3CD1-4FDC-B8FE-99D45BBFB312}" type="datetime1">
              <a:rPr lang="en-US"/>
              <a:pPr>
                <a:defRPr/>
              </a:pPr>
              <a:t>4/10/2016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91106C8-CE7C-4029-80E4-393046DBE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6" descr="NEW LOGO HUMAN SETTLEMENTS.bmp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03950"/>
            <a:ext cx="13716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7" descr="PPS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3"/>
          <a:stretch>
            <a:fillRect/>
          </a:stretch>
        </p:blipFill>
        <p:spPr bwMode="auto">
          <a:xfrm>
            <a:off x="0" y="3143250"/>
            <a:ext cx="4989513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201863"/>
            <a:ext cx="82296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ZA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898989"/>
                </a:solidFill>
                <a:latin typeface="Arial" charset="0"/>
                <a:ea typeface="MS PGothic" charset="0"/>
                <a:cs typeface="Arial" charset="0"/>
              </a:defRPr>
            </a:lvl1pPr>
          </a:lstStyle>
          <a:p>
            <a:pPr>
              <a:defRPr/>
            </a:pPr>
            <a:fld id="{AEB7EEB1-02CB-3B43-BA1D-41A8880C4CE7}" type="datetimeFigureOut">
              <a:rPr lang="en-ZA"/>
              <a:pPr>
                <a:defRPr/>
              </a:pPr>
              <a:t>2016/04/10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  <a:latin typeface="Arial" charset="0"/>
                <a:ea typeface="MS PGothic" charset="0"/>
                <a:cs typeface="Arial" charset="0"/>
              </a:defRPr>
            </a:lvl1pPr>
          </a:lstStyle>
          <a:p>
            <a:pPr>
              <a:defRPr/>
            </a:pPr>
            <a:fld id="{8C2B95B0-EA66-4A65-A7BD-61F365EFCA2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pic>
        <p:nvPicPr>
          <p:cNvPr id="2055" name="Picture 3" descr="FinalCOTlogo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5" b="21043"/>
          <a:stretch>
            <a:fillRect/>
          </a:stretch>
        </p:blipFill>
        <p:spPr bwMode="auto">
          <a:xfrm>
            <a:off x="7235825" y="274638"/>
            <a:ext cx="1908175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90525"/>
            <a:ext cx="6929438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ZA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13912F"/>
          </a:solidFill>
          <a:latin typeface="Nyala"/>
          <a:ea typeface="MS PGothic" pitchFamily="34" charset="-128"/>
          <a:cs typeface="Nyal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13912F"/>
          </a:solidFill>
          <a:latin typeface="Nyala" charset="0"/>
          <a:ea typeface="MS PGothic" pitchFamily="34" charset="-128"/>
          <a:cs typeface="Nyala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13912F"/>
          </a:solidFill>
          <a:latin typeface="Nyala" charset="0"/>
          <a:ea typeface="MS PGothic" pitchFamily="34" charset="-128"/>
          <a:cs typeface="Nyala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13912F"/>
          </a:solidFill>
          <a:latin typeface="Nyala" charset="0"/>
          <a:ea typeface="MS PGothic" pitchFamily="34" charset="-128"/>
          <a:cs typeface="Nyala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13912F"/>
          </a:solidFill>
          <a:latin typeface="Nyala" charset="0"/>
          <a:ea typeface="MS PGothic" pitchFamily="34" charset="-128"/>
          <a:cs typeface="Nyal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3912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13912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3912F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3912F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3912F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04800" y="685800"/>
            <a:ext cx="8534400" cy="4038600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USDG  PRESENTATION</a:t>
            </a:r>
            <a:b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City of Tshwane</a:t>
            </a:r>
            <a:b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Portfolio Committee on Human Settlements </a:t>
            </a:r>
            <a: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/>
            </a:r>
            <a:br>
              <a:rPr lang="en-US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/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 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endParaRPr lang="en-US" sz="4000" dirty="0" smtClean="0"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0" y="4838700"/>
            <a:ext cx="8839200" cy="876300"/>
          </a:xfrm>
        </p:spPr>
        <p:txBody>
          <a:bodyPr/>
          <a:lstStyle/>
          <a:p>
            <a:pPr eaLnBrk="1" hangingPunct="1">
              <a:defRPr/>
            </a:pPr>
            <a:r>
              <a:rPr lang="en-ZA" sz="2400" i="1" dirty="0">
                <a:ea typeface="ＭＳ Ｐゴシック" pitchFamily="-108" charset="-128"/>
              </a:rPr>
              <a:t>Tues, </a:t>
            </a:r>
            <a:r>
              <a:rPr lang="en-ZA" sz="2400" i="1" dirty="0" smtClean="0">
                <a:ea typeface="ＭＳ Ｐゴシック" pitchFamily="-108" charset="-128"/>
              </a:rPr>
              <a:t>12 </a:t>
            </a:r>
            <a:r>
              <a:rPr lang="en-ZA" sz="2400" i="1" dirty="0">
                <a:ea typeface="ＭＳ Ｐゴシック" pitchFamily="-108" charset="-128"/>
              </a:rPr>
              <a:t>April </a:t>
            </a:r>
            <a:r>
              <a:rPr lang="en-ZA" sz="2400" i="1" dirty="0" smtClean="0">
                <a:ea typeface="ＭＳ Ｐゴシック" pitchFamily="-108" charset="-128"/>
              </a:rPr>
              <a:t>2016: COJ, COT, EKURHULENI, NMB, BCM</a:t>
            </a:r>
          </a:p>
          <a:p>
            <a:pPr eaLnBrk="1" hangingPunct="1">
              <a:defRPr/>
            </a:pPr>
            <a:r>
              <a:rPr lang="en-US" sz="2400" i="1" dirty="0" smtClean="0">
                <a:ea typeface="ＭＳ Ｐゴシック" pitchFamily="-108" charset="-128"/>
              </a:rPr>
              <a:t>Wed, 13 </a:t>
            </a:r>
            <a:r>
              <a:rPr lang="en-US" sz="2400" i="1" dirty="0">
                <a:ea typeface="ＭＳ Ｐゴシック" pitchFamily="-108" charset="-128"/>
              </a:rPr>
              <a:t>April </a:t>
            </a:r>
            <a:r>
              <a:rPr lang="en-US" sz="2400" i="1" dirty="0" smtClean="0">
                <a:ea typeface="ＭＳ Ｐゴシック" pitchFamily="-108" charset="-128"/>
              </a:rPr>
              <a:t>2016: MANGAUNG</a:t>
            </a:r>
            <a:r>
              <a:rPr lang="en-ZA" sz="2400" i="1" dirty="0" smtClean="0">
                <a:ea typeface="ＭＳ Ｐゴシック" pitchFamily="-108" charset="-128"/>
              </a:rPr>
              <a:t>, ETHEKWINI, CAPE TOWN</a:t>
            </a:r>
            <a:endParaRPr lang="en-ZA" sz="2400" i="1" dirty="0">
              <a:ea typeface="ＭＳ Ｐゴシック" pitchFamily="-108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b="1" dirty="0" smtClean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304800" y="781050"/>
            <a:ext cx="7086600" cy="971550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en-ZA" sz="2800" b="1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2.5  	</a:t>
            </a:r>
            <a:r>
              <a:rPr lang="en-ZA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		</a:t>
            </a:r>
            <a:r>
              <a:rPr lang="en-ZA" sz="2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2016/17 - 2018/19</a:t>
            </a:r>
            <a:r>
              <a:rPr lang="en-ZA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br>
              <a:rPr lang="en-ZA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</a:br>
            <a:r>
              <a:rPr lang="en-ZA" sz="2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USDG TARGETS: MEGA PROJECTS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2135188"/>
          <a:ext cx="7808913" cy="3990973"/>
        </p:xfrm>
        <a:graphic>
          <a:graphicData uri="http://schemas.openxmlformats.org/drawingml/2006/table">
            <a:tbl>
              <a:tblPr/>
              <a:tblGrid>
                <a:gridCol w="1462582"/>
                <a:gridCol w="1004730"/>
                <a:gridCol w="1577043"/>
                <a:gridCol w="1226661"/>
                <a:gridCol w="1283044"/>
                <a:gridCol w="1254853"/>
              </a:tblGrid>
              <a:tr h="831395">
                <a:tc>
                  <a:txBody>
                    <a:bodyPr/>
                    <a:lstStyle/>
                    <a:p>
                      <a:pPr algn="ctr" fontAlgn="t"/>
                      <a:r>
                        <a:rPr lang="en-ZA" sz="1800" dirty="0"/>
                        <a:t> </a:t>
                      </a:r>
                      <a:r>
                        <a:rPr lang="en-ZA" sz="1800" dirty="0" smtClean="0"/>
                        <a:t>REGION</a:t>
                      </a:r>
                      <a:endParaRPr lang="en-ZA" sz="1800" dirty="0"/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dirty="0"/>
                        <a:t> Number of units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dirty="0"/>
                        <a:t> </a:t>
                      </a:r>
                      <a:r>
                        <a:rPr lang="en-ZA" sz="1800" dirty="0" smtClean="0"/>
                        <a:t>Estimated  costs</a:t>
                      </a:r>
                      <a:endParaRPr lang="en-ZA" sz="1800" dirty="0"/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dirty="0" smtClean="0"/>
                        <a:t>Planned allocation </a:t>
                      </a:r>
                    </a:p>
                    <a:p>
                      <a:pPr algn="ctr" rtl="0" fontAlgn="ctr"/>
                      <a:r>
                        <a:rPr lang="en-ZA" sz="1800" dirty="0" smtClean="0"/>
                        <a:t>2016/17 </a:t>
                      </a:r>
                      <a:endParaRPr lang="en-ZA" sz="1800" dirty="0"/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dirty="0" smtClean="0"/>
                        <a:t>Planned  </a:t>
                      </a:r>
                    </a:p>
                    <a:p>
                      <a:pPr algn="ctr" rtl="0" fontAlgn="ctr"/>
                      <a:r>
                        <a:rPr lang="en-ZA" sz="1800" dirty="0" smtClean="0"/>
                        <a:t>allocation</a:t>
                      </a:r>
                    </a:p>
                    <a:p>
                      <a:pPr algn="ctr" rtl="0" fontAlgn="ctr"/>
                      <a:r>
                        <a:rPr lang="en-ZA" sz="1800" dirty="0" smtClean="0"/>
                        <a:t> </a:t>
                      </a:r>
                      <a:r>
                        <a:rPr lang="en-ZA" sz="1800" dirty="0"/>
                        <a:t>2017/18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800" dirty="0" smtClean="0"/>
                        <a:t>Planned Allocation</a:t>
                      </a:r>
                    </a:p>
                    <a:p>
                      <a:pPr algn="ctr" rtl="0" fontAlgn="ctr"/>
                      <a:r>
                        <a:rPr lang="en-ZA" sz="1800" dirty="0" smtClean="0"/>
                        <a:t> </a:t>
                      </a:r>
                      <a:r>
                        <a:rPr lang="en-ZA" sz="1800" dirty="0"/>
                        <a:t>2018/19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30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 1&amp;2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en-ZA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</a:t>
                      </a:r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600.00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12 426 000 000.00</a:t>
                      </a:r>
                      <a:endParaRPr lang="en-ZA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259" rtl="0" eaLnBrk="1" fontAlgn="ctr" latinLnBrk="0" hangingPunct="1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393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440 150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259" rtl="0" eaLnBrk="1" fontAlgn="ctr" latinLnBrk="0" hangingPunct="1"/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370 854 550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514259" rtl="0" eaLnBrk="1" fontAlgn="ctr" latinLnBrk="0" hangingPunct="1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235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968 275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530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 3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36 550.00 </a:t>
                      </a:r>
                    </a:p>
                  </a:txBody>
                  <a:tcPr marL="8145" marR="8145" marT="81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10 416 750 000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254 702 588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497 183 175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378 552 831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530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 4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20 595.00 </a:t>
                      </a:r>
                    </a:p>
                  </a:txBody>
                  <a:tcPr marL="8145" marR="8145" marT="81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5 973 315 000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255 907 425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190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620 850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102 736 750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530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 5&amp;6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22 366.00 </a:t>
                      </a:r>
                    </a:p>
                  </a:txBody>
                  <a:tcPr marL="8145" marR="8145" marT="81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4 325 742 000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176 481 750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124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670 938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114 550 938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FA"/>
                    </a:solidFill>
                  </a:tcPr>
                </a:tc>
              </a:tr>
              <a:tr h="5306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Region 7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10 000.00 </a:t>
                      </a:r>
                    </a:p>
                  </a:txBody>
                  <a:tcPr marL="8145" marR="8145" marT="8148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2 850 000 000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224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516 188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244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934 188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250 </a:t>
                      </a:r>
                      <a:r>
                        <a:rPr lang="en-ZA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334 188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3F4"/>
                    </a:solidFill>
                  </a:tcPr>
                </a:tc>
              </a:tr>
              <a:tr h="5064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163 111.00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44 541 807 000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</a:t>
                      </a:r>
                      <a:r>
                        <a:rPr lang="en-Z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1 337 298 100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  1 285 017 850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   1 026 781 231 </a:t>
                      </a:r>
                    </a:p>
                  </a:txBody>
                  <a:tcPr marL="8145" marR="8145" marT="81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46088" y="1397000"/>
          <a:ext cx="8005761" cy="4048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130"/>
                <a:gridCol w="1278894"/>
                <a:gridCol w="1698858"/>
                <a:gridCol w="2910879"/>
              </a:tblGrid>
              <a:tr h="398929"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Project</a:t>
                      </a:r>
                      <a:r>
                        <a:rPr lang="en-ZA" sz="1000" baseline="0" dirty="0" smtClean="0"/>
                        <a:t> name &amp; size</a:t>
                      </a:r>
                      <a:endParaRPr lang="en-ZA" sz="1000" dirty="0"/>
                    </a:p>
                  </a:txBody>
                  <a:tcPr marL="91448" marR="91448" marT="43103" marB="4310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Priority</a:t>
                      </a:r>
                    </a:p>
                  </a:txBody>
                  <a:tcPr marL="91448" marR="91448" marT="43103" marB="4310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Overall Budget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000" dirty="0" smtClean="0"/>
                    </a:p>
                  </a:txBody>
                  <a:tcPr marL="91448" marR="91448" marT="43103" marB="43103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/>
                        <a:t>Progress and Interventions</a:t>
                      </a:r>
                      <a:r>
                        <a:rPr lang="en-ZA" sz="1000" baseline="0" dirty="0" smtClean="0"/>
                        <a:t> required</a:t>
                      </a:r>
                      <a:endParaRPr lang="en-ZA" sz="1000" dirty="0" smtClean="0"/>
                    </a:p>
                  </a:txBody>
                  <a:tcPr marL="91448" marR="91448" marT="43103" marB="43103"/>
                </a:tc>
              </a:tr>
              <a:tr h="922299">
                <a:tc>
                  <a:txBody>
                    <a:bodyPr/>
                    <a:lstStyle/>
                    <a:p>
                      <a:pPr marL="177800" indent="-177800" algn="l">
                        <a:buFont typeface="Arial" pitchFamily="34" charset="0"/>
                        <a:buNone/>
                      </a:pPr>
                      <a:r>
                        <a:rPr lang="en-ZA" sz="1200" dirty="0" err="1" smtClean="0"/>
                        <a:t>Soutpan</a:t>
                      </a:r>
                      <a:r>
                        <a:rPr lang="en-ZA" sz="1200" dirty="0" smtClean="0"/>
                        <a:t> (Phase 1</a:t>
                      </a:r>
                      <a:r>
                        <a:rPr lang="en-ZA" sz="1200" baseline="0" dirty="0" smtClean="0"/>
                        <a:t> – 8)</a:t>
                      </a:r>
                    </a:p>
                    <a:p>
                      <a:pPr marL="177800" indent="-177800" algn="l">
                        <a:buFont typeface="Arial" pitchFamily="34" charset="0"/>
                        <a:buNone/>
                      </a:pPr>
                      <a:endParaRPr lang="en-ZA" sz="120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7800" indent="-177800" algn="l">
                        <a:buFont typeface="Arial" pitchFamily="34" charset="0"/>
                        <a:buNone/>
                      </a:pPr>
                      <a:r>
                        <a:rPr lang="en-ZA" sz="1200" i="0" baseline="0" dirty="0" smtClean="0">
                          <a:solidFill>
                            <a:schemeClr val="tx1"/>
                          </a:solidFill>
                        </a:rPr>
                        <a:t>Size: 16 600</a:t>
                      </a:r>
                      <a:endParaRPr lang="en-ZA" sz="12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3103" marB="43103"/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Arial" pitchFamily="34" charset="0"/>
                        <a:buNone/>
                      </a:pPr>
                      <a:r>
                        <a:rPr lang="en-ZA" sz="1400" i="0" baseline="0" dirty="0" smtClean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</a:txBody>
                  <a:tcPr marL="91448" marR="91448" marT="43103" marB="43103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731 000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000.00</a:t>
                      </a:r>
                    </a:p>
                    <a:p>
                      <a:pPr algn="l" fontAlgn="b"/>
                      <a:endParaRPr lang="en-ZA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6" marR="8146" marT="8144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Bulk infrastructure and top structures required.</a:t>
                      </a:r>
                      <a:r>
                        <a:rPr lang="en-ZA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 appointed and on site</a:t>
                      </a:r>
                      <a:r>
                        <a:rPr lang="en-ZA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6" marR="8146" marT="8144" marB="0" anchor="b"/>
                </a:tc>
              </a:tr>
              <a:tr h="555290">
                <a:tc>
                  <a:txBody>
                    <a:bodyPr/>
                    <a:lstStyle/>
                    <a:p>
                      <a:pPr marL="177800" indent="-177800" algn="l">
                        <a:buFont typeface="Arial" pitchFamily="34" charset="0"/>
                        <a:buNone/>
                      </a:pPr>
                      <a:r>
                        <a:rPr lang="en-ZA" sz="1200" baseline="0" dirty="0" smtClean="0"/>
                        <a:t>Hammanskraal West Ext 2,3,4</a:t>
                      </a:r>
                    </a:p>
                    <a:p>
                      <a:pPr marL="177800" indent="-177800" algn="l">
                        <a:buFont typeface="Arial" pitchFamily="34" charset="0"/>
                        <a:buNone/>
                      </a:pPr>
                      <a:r>
                        <a:rPr lang="en-ZA" sz="1200" i="0" baseline="0" dirty="0" smtClean="0">
                          <a:solidFill>
                            <a:schemeClr val="tx1"/>
                          </a:solidFill>
                        </a:rPr>
                        <a:t>Size: 7 000</a:t>
                      </a:r>
                    </a:p>
                  </a:txBody>
                  <a:tcPr marL="91448" marR="91448" marT="43103" marB="43103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400" i="0" dirty="0" smtClean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</a:txBody>
                  <a:tcPr marL="91448" marR="91448" marT="43103" marB="43103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995 000 000.00 </a:t>
                      </a:r>
                    </a:p>
                  </a:txBody>
                  <a:tcPr marL="8146" marR="8146" marT="8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Planning in</a:t>
                      </a:r>
                      <a:r>
                        <a:rPr lang="en-ZA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progress; request bulk funding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6" marR="8146" marT="8144" marB="0" anchor="b"/>
                </a:tc>
              </a:tr>
              <a:tr h="1180851"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="0" i="0" dirty="0" smtClean="0">
                          <a:solidFill>
                            <a:schemeClr val="tx1"/>
                          </a:solidFill>
                        </a:rPr>
                        <a:t>Winterveldt URP</a:t>
                      </a: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200" b="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="0" i="0" dirty="0" smtClean="0">
                          <a:solidFill>
                            <a:schemeClr val="tx1"/>
                          </a:solidFill>
                        </a:rPr>
                        <a:t>Size:</a:t>
                      </a:r>
                      <a:r>
                        <a:rPr lang="en-ZA" sz="1200" b="0" i="0" baseline="0" dirty="0" smtClean="0">
                          <a:solidFill>
                            <a:schemeClr val="tx1"/>
                          </a:solidFill>
                        </a:rPr>
                        <a:t> 20 000</a:t>
                      </a:r>
                      <a:endParaRPr lang="en-ZA" sz="12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3103" marB="43103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400" b="0" i="0" baseline="0" dirty="0" smtClean="0">
                          <a:solidFill>
                            <a:schemeClr val="tx1"/>
                          </a:solidFill>
                        </a:rPr>
                        <a:t>Medium term</a:t>
                      </a:r>
                      <a:endParaRPr lang="en-ZA" sz="1400" b="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3103" marB="43103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</a:t>
                      </a:r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700 000 000.00 </a:t>
                      </a:r>
                    </a:p>
                  </a:txBody>
                  <a:tcPr marL="8146" marR="8146" marT="8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Presidential</a:t>
                      </a:r>
                      <a:r>
                        <a:rPr lang="en-ZA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Urban Renewal Programme Project. </a:t>
                      </a:r>
                      <a:r>
                        <a:rPr lang="en-ZA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 on site. Bulk infrastructure and top structures required</a:t>
                      </a:r>
                    </a:p>
                    <a:p>
                      <a:pPr algn="l" fontAlgn="b"/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6" marR="8146" marT="8144" marB="0" anchor="b"/>
                </a:tc>
              </a:tr>
              <a:tr h="634838">
                <a:tc>
                  <a:txBody>
                    <a:bodyPr/>
                    <a:lstStyle/>
                    <a:p>
                      <a:pPr marL="177800" indent="-177800" algn="l">
                        <a:buFont typeface="Arial" pitchFamily="34" charset="0"/>
                        <a:buNone/>
                      </a:pPr>
                      <a:r>
                        <a:rPr lang="en-ZA" sz="1200" baseline="0" dirty="0" err="1" smtClean="0"/>
                        <a:t>Sterkwater</a:t>
                      </a:r>
                      <a:endParaRPr lang="en-ZA" sz="1200" baseline="0" dirty="0" smtClean="0"/>
                    </a:p>
                    <a:p>
                      <a:pPr marL="177800" indent="-177800" algn="l">
                        <a:buFont typeface="Arial" pitchFamily="34" charset="0"/>
                        <a:buNone/>
                      </a:pPr>
                      <a:endParaRPr lang="en-ZA" sz="120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7800" indent="-177800" algn="l">
                        <a:buFont typeface="Arial" pitchFamily="34" charset="0"/>
                        <a:buNone/>
                      </a:pPr>
                      <a:r>
                        <a:rPr lang="en-ZA" sz="1200" i="0" baseline="0" dirty="0" smtClean="0">
                          <a:solidFill>
                            <a:schemeClr val="tx1"/>
                          </a:solidFill>
                        </a:rPr>
                        <a:t>Size: 30 000</a:t>
                      </a:r>
                    </a:p>
                  </a:txBody>
                  <a:tcPr marL="91448" marR="91448" marT="43103" marB="43103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400" i="0" dirty="0" smtClean="0">
                          <a:solidFill>
                            <a:schemeClr val="tx1"/>
                          </a:solidFill>
                        </a:rPr>
                        <a:t>Long term</a:t>
                      </a:r>
                    </a:p>
                  </a:txBody>
                  <a:tcPr marL="91448" marR="91448" marT="43103" marB="43103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6" marR="8146" marT="814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Environmental issues and the City will no longer</a:t>
                      </a:r>
                      <a:r>
                        <a:rPr lang="en-ZA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acquire the land. </a:t>
                      </a:r>
                      <a:endParaRPr lang="en-ZA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6" marR="8146" marT="8144" marB="0" anchor="b"/>
                </a:tc>
              </a:tr>
              <a:tr h="355918"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="1" dirty="0" smtClean="0"/>
                        <a:t>TOTAL: 43 600</a:t>
                      </a:r>
                      <a:endParaRPr lang="en-ZA" sz="12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3103" marB="43103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8" marR="91448" marT="43103" marB="43103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en-ZA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12 426 000 000.00</a:t>
                      </a:r>
                    </a:p>
                  </a:txBody>
                  <a:tcPr marL="8146" marR="8146" marT="8144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6" marR="8146" marT="8144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6919913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sz="2052" dirty="0"/>
              <a:t>REGION  </a:t>
            </a:r>
            <a:r>
              <a:rPr lang="en-ZA" sz="2052" dirty="0" smtClean="0"/>
              <a:t>1 &amp; </a:t>
            </a:r>
            <a:r>
              <a:rPr lang="en-ZA" sz="2052" dirty="0"/>
              <a:t>2 PROJECTS/ </a:t>
            </a:r>
            <a:br>
              <a:rPr lang="en-ZA" sz="2052" dirty="0"/>
            </a:br>
            <a:r>
              <a:rPr lang="en-ZA" sz="2052" dirty="0"/>
              <a:t>TSHWANE NORTH DEVELPOMENT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196850"/>
            <a:ext cx="8229600" cy="8620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sz="2052" dirty="0"/>
              <a:t>REGION  1&amp; 2 PROJECTS/ </a:t>
            </a:r>
            <a:br>
              <a:rPr lang="en-ZA" sz="2052" dirty="0"/>
            </a:br>
            <a:r>
              <a:rPr lang="en-ZA" sz="2052" dirty="0"/>
              <a:t>TSHWANE NORTH DEVELPOMENT NODE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1938" y="1704975"/>
          <a:ext cx="8374063" cy="38798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6282"/>
                <a:gridCol w="2310086"/>
                <a:gridCol w="1371614"/>
                <a:gridCol w="1299424"/>
                <a:gridCol w="1299424"/>
                <a:gridCol w="1227233"/>
              </a:tblGrid>
              <a:tr h="69835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SIZE / PROJECTIONS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 FY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 FY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 FY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0675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Soutpan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Phase 1 - 7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16 600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200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500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500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870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100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150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200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071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83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1" marR="8011" marT="80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2 910 041 254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21 364 950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40 742 675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46 190 025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water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Soutpan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2 - 1000 stands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reticulation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10 000 000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Sewer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15 000 000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reticulation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10 000 000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22 500 000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26 200 000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8392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103 700 000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35 000 000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42 500 000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26 200 000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0" marR="6850" marT="6851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196850"/>
            <a:ext cx="8229600" cy="86201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sz="2052" dirty="0"/>
              <a:t>REGION  1&amp; 2 PROJECTS/ </a:t>
            </a:r>
            <a:br>
              <a:rPr lang="en-ZA" sz="2052" dirty="0"/>
            </a:br>
            <a:r>
              <a:rPr lang="en-ZA" sz="2052" dirty="0"/>
              <a:t>TSHWANE NORTH DEVELPOMENT NODE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850" y="1203325"/>
          <a:ext cx="8250238" cy="4511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4511"/>
                <a:gridCol w="2094355"/>
                <a:gridCol w="1348658"/>
                <a:gridCol w="1494136"/>
                <a:gridCol w="1234289"/>
                <a:gridCol w="1234289"/>
              </a:tblGrid>
              <a:tr h="51610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SIZE / PROJECTIONS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 FY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 FY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 FY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982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Hammanskraal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West Ext 2, 3 &amp;4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7 000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100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                         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1 227 125 830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103 868 375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34 670 938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41 605 125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9829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Winterveldt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URP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  20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5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200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250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25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100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150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3 506 073 800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53 986 750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74 045 938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110 980 125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Water reservoir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 planned in the</a:t>
                      </a:r>
                    </a:p>
                    <a:p>
                      <a:pPr algn="r" fontAlgn="ctr"/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year plan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93 000 000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reticulation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1" marR="8011" marT="80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44 000 000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sewer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1" marR="8011" marT="80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55 000 000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reticulation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1" marR="8011" marT="80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34 000 000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34 895 000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82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011" marR="8011" marT="80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44 540 000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45 000 000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10 993 000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1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361 428 000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171 540 000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178 895 000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10 993 000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14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HSDG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7 643 240 884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179 220 075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149 459 550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198 775 275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4414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USDG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465 128 000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206 540 000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221 395 000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37 193 000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49" marR="6849" marT="6849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61938" y="966788"/>
          <a:ext cx="8312151" cy="5183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327"/>
                <a:gridCol w="2055343"/>
                <a:gridCol w="1234559"/>
                <a:gridCol w="1454825"/>
                <a:gridCol w="2771097"/>
              </a:tblGrid>
              <a:tr h="617253">
                <a:tc>
                  <a:txBody>
                    <a:bodyPr/>
                    <a:lstStyle/>
                    <a:p>
                      <a:pPr algn="ctr"/>
                      <a:endParaRPr lang="en-ZA" sz="1200" dirty="0"/>
                    </a:p>
                  </a:txBody>
                  <a:tcPr marL="91431" marR="91431" marT="43108" marB="431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200" dirty="0" smtClean="0"/>
                        <a:t>Project</a:t>
                      </a:r>
                      <a:r>
                        <a:rPr lang="en-ZA" sz="1200" baseline="0" dirty="0" smtClean="0"/>
                        <a:t> name</a:t>
                      </a:r>
                      <a:endParaRPr lang="en-ZA" sz="1200" dirty="0"/>
                    </a:p>
                  </a:txBody>
                  <a:tcPr marL="91431" marR="91431" marT="43108" marB="4310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Priority</a:t>
                      </a:r>
                    </a:p>
                  </a:txBody>
                  <a:tcPr marL="91431" marR="91431" marT="43108" marB="4310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Overall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Budget</a:t>
                      </a:r>
                    </a:p>
                  </a:txBody>
                  <a:tcPr marL="91431" marR="91431" marT="43108" marB="4310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dirty="0" smtClean="0"/>
                        <a:t>Progress and Interventions required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dirty="0" smtClean="0"/>
                    </a:p>
                  </a:txBody>
                  <a:tcPr marL="91431" marR="91431" marT="43108" marB="43108"/>
                </a:tc>
              </a:tr>
              <a:tr h="597913">
                <a:tc rowSpan="5">
                  <a:txBody>
                    <a:bodyPr/>
                    <a:lstStyle/>
                    <a:p>
                      <a:pPr marL="0" indent="-177800" algn="l" rtl="0" eaLnBrk="1" fontAlgn="b" latinLnBrk="0" hangingPunct="1">
                        <a:buFont typeface="Arial" pitchFamily="34" charset="0"/>
                        <a:buNone/>
                      </a:pPr>
                      <a:r>
                        <a:rPr kumimoji="0" lang="en-ZA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Tshwane West Node</a:t>
                      </a:r>
                    </a:p>
                  </a:txBody>
                  <a:tcPr marL="91431" marR="91431" marT="43108" marB="43108"/>
                </a:tc>
                <a:tc>
                  <a:txBody>
                    <a:bodyPr/>
                    <a:lstStyle/>
                    <a:p>
                      <a:pPr marL="177800" indent="-177800" algn="l">
                        <a:buFont typeface="Arial" pitchFamily="34" charset="0"/>
                        <a:buNone/>
                      </a:pPr>
                      <a:r>
                        <a:rPr lang="en-ZA" sz="1200" dirty="0" smtClean="0"/>
                        <a:t>Lotus</a:t>
                      </a:r>
                      <a:r>
                        <a:rPr lang="en-ZA" sz="1200" baseline="0" dirty="0" smtClean="0"/>
                        <a:t> Garden West</a:t>
                      </a:r>
                    </a:p>
                    <a:p>
                      <a:pPr marL="177800" indent="-177800" algn="l">
                        <a:buFont typeface="Arial" pitchFamily="34" charset="0"/>
                        <a:buNone/>
                      </a:pPr>
                      <a:r>
                        <a:rPr lang="en-ZA" sz="1200" i="0" baseline="0" dirty="0" smtClean="0">
                          <a:solidFill>
                            <a:schemeClr val="tx1"/>
                          </a:solidFill>
                        </a:rPr>
                        <a:t>Size: 4 000</a:t>
                      </a:r>
                      <a:endParaRPr lang="en-ZA" sz="12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3108" marB="43108"/>
                </a:tc>
                <a:tc>
                  <a:txBody>
                    <a:bodyPr/>
                    <a:lstStyle/>
                    <a:p>
                      <a:pPr marL="177800" indent="-177800" algn="ctr">
                        <a:buFont typeface="Arial" pitchFamily="34" charset="0"/>
                        <a:buNone/>
                      </a:pPr>
                      <a:r>
                        <a:rPr lang="en-ZA" sz="1200" i="0" baseline="0" dirty="0" smtClean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</a:txBody>
                  <a:tcPr marL="91431" marR="91431" marT="43108" marB="4310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425 000 000.00 </a:t>
                      </a: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 appointed.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5" marR="8145" marT="8145" marB="0" anchor="ctr"/>
                </a:tc>
              </a:tr>
              <a:tr h="718938">
                <a:tc vMerge="1"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800" baseline="0" dirty="0" smtClean="0"/>
                    </a:p>
                  </a:txBody>
                  <a:tcPr marL="106929" marR="106929" marT="50414" marB="50414"/>
                </a:tc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aseline="0" dirty="0" smtClean="0"/>
                        <a:t>Fortwest  Ext  4 &amp; 5</a:t>
                      </a: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aseline="0" dirty="0" smtClean="0"/>
                        <a:t>Size: 7 492</a:t>
                      </a:r>
                    </a:p>
                  </a:txBody>
                  <a:tcPr marL="91431" marR="91431" marT="43108" marB="43108"/>
                </a:tc>
                <a:tc>
                  <a:txBody>
                    <a:bodyPr/>
                    <a:lstStyle/>
                    <a:p>
                      <a:pPr marL="177800" indent="-177800" algn="ctr">
                        <a:buFont typeface="Arial" pitchFamily="34" charset="0"/>
                        <a:buNone/>
                      </a:pPr>
                      <a:r>
                        <a:rPr lang="en-ZA" sz="1200" i="0" dirty="0" smtClean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</a:txBody>
                  <a:tcPr marL="91431" marR="91431" marT="43108" marB="4310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1 995 000 000.00 </a:t>
                      </a: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 appointed , work in progress</a:t>
                      </a:r>
                      <a:endParaRPr lang="en-ZA" sz="12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5" marR="8145" marT="8145" marB="0" anchor="ctr"/>
                </a:tc>
              </a:tr>
              <a:tr h="617253">
                <a:tc vMerge="1"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8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06929" marR="106929" marT="50414" marB="50414"/>
                </a:tc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dirty="0" smtClean="0">
                          <a:effectLst/>
                        </a:rPr>
                        <a:t>Danville/Elandspoort</a:t>
                      </a:r>
                      <a:r>
                        <a:rPr lang="en-ZA" sz="1200" baseline="0" dirty="0" smtClean="0">
                          <a:effectLst/>
                        </a:rPr>
                        <a:t> Ext 3</a:t>
                      </a: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="0" i="0" baseline="0" dirty="0" smtClean="0">
                          <a:solidFill>
                            <a:schemeClr val="tx1"/>
                          </a:solidFill>
                          <a:effectLst/>
                        </a:rPr>
                        <a:t>Size: 2 000</a:t>
                      </a:r>
                      <a:endParaRPr lang="en-ZA" sz="12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31" marR="91431" marT="43108" marB="43108"/>
                </a:tc>
                <a:tc>
                  <a:txBody>
                    <a:bodyPr/>
                    <a:lstStyle/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="0" i="0" dirty="0" smtClean="0">
                          <a:solidFill>
                            <a:schemeClr val="tx1"/>
                          </a:solidFill>
                          <a:effectLst/>
                        </a:rPr>
                        <a:t>Short term</a:t>
                      </a:r>
                    </a:p>
                  </a:txBody>
                  <a:tcPr marL="91431" marR="91431" marT="43108" marB="4310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570 000 000.00 </a:t>
                      </a: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 on site- 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 structures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5" marR="8145" marT="8145" marB="0" anchor="ctr"/>
                </a:tc>
              </a:tr>
              <a:tr h="634854">
                <a:tc vMerge="1"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800" baseline="0" dirty="0" smtClean="0"/>
                    </a:p>
                  </a:txBody>
                  <a:tcPr marL="106929" marR="106929" marT="50414" marB="50414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aseline="0" dirty="0" smtClean="0"/>
                        <a:t>Zandfontein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200" baseline="0" dirty="0" smtClean="0"/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aseline="0" dirty="0" smtClean="0"/>
                        <a:t>Size: 4008</a:t>
                      </a:r>
                    </a:p>
                  </a:txBody>
                  <a:tcPr marL="91431" marR="91431" marT="43108" marB="43108"/>
                </a:tc>
                <a:tc>
                  <a:txBody>
                    <a:bodyPr/>
                    <a:lstStyle/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en-ZA" sz="1200" i="0" baseline="0" dirty="0" smtClean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</a:txBody>
                  <a:tcPr marL="91431" marR="91431" marT="43108" marB="4310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2 308 500 000.00</a:t>
                      </a: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 appointed </a:t>
                      </a:r>
                    </a:p>
                  </a:txBody>
                  <a:tcPr marL="8145" marR="8145" marT="8145" marB="0" anchor="ctr"/>
                </a:tc>
              </a:tr>
              <a:tr h="718938">
                <a:tc vMerge="1"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8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6929" marR="106929" marT="50414" marB="50414"/>
                </a:tc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dirty="0" smtClean="0"/>
                        <a:t>Lady</a:t>
                      </a:r>
                      <a:r>
                        <a:rPr lang="en-ZA" sz="1200" baseline="0" dirty="0" smtClean="0"/>
                        <a:t> Selbourne</a:t>
                      </a: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i="0" baseline="0" dirty="0" smtClean="0">
                          <a:solidFill>
                            <a:schemeClr val="tx1"/>
                          </a:solidFill>
                        </a:rPr>
                        <a:t> Size: 4 300</a:t>
                      </a:r>
                      <a:endParaRPr lang="en-ZA" sz="12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3108" marB="43108"/>
                </a:tc>
                <a:tc>
                  <a:txBody>
                    <a:bodyPr/>
                    <a:lstStyle/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i="0" dirty="0" smtClean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</a:txBody>
                  <a:tcPr marL="91431" marR="91431" marT="43108" marB="4310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425 000 000.00 </a:t>
                      </a: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 appointed, Land claims  delaying the implementation of project. Bulk infrastructure  and top structures  required</a:t>
                      </a:r>
                    </a:p>
                  </a:txBody>
                  <a:tcPr marL="8145" marR="8145" marT="8145" marB="0" anchor="ctr"/>
                </a:tc>
              </a:tr>
              <a:tr h="868365"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Tshwane Central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dirty="0" smtClean="0"/>
                        <a:t>Capital Park;</a:t>
                      </a:r>
                      <a:r>
                        <a:rPr lang="en-ZA" sz="1200" baseline="0" dirty="0" smtClean="0"/>
                        <a:t>  Vermuelen Point; Kruger Park; Townlands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aseline="0" dirty="0" smtClean="0"/>
                        <a:t>Size: 9 450</a:t>
                      </a:r>
                      <a:endParaRPr lang="en-ZA" sz="1200" dirty="0" smtClean="0"/>
                    </a:p>
                  </a:txBody>
                  <a:tcPr marL="91431" marR="91431" marT="43108" marB="43108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i="0" dirty="0" smtClean="0">
                          <a:solidFill>
                            <a:schemeClr val="tx1"/>
                          </a:solidFill>
                        </a:rPr>
                        <a:t>Long term</a:t>
                      </a:r>
                    </a:p>
                  </a:txBody>
                  <a:tcPr marL="91431" marR="91431" marT="43108" marB="4310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</a:t>
                      </a:r>
                      <a:r>
                        <a:rPr lang="en-Z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693 250 000.00 </a:t>
                      </a: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Rental/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Social housing units. </a:t>
                      </a:r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Planning in progress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5" marR="8145" marT="8145" marB="0" anchor="ctr"/>
                </a:tc>
              </a:tr>
              <a:tr h="409673">
                <a:tc>
                  <a:txBody>
                    <a:bodyPr/>
                    <a:lstStyle/>
                    <a:p>
                      <a:pPr algn="l" fontAlgn="b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marL="0" marR="0" indent="-179388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TOTAL: 36 550</a:t>
                      </a:r>
                    </a:p>
                  </a:txBody>
                  <a:tcPr marL="91431" marR="91431" marT="43108" marB="43108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2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1" marR="91431" marT="43108" marB="43108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</a:t>
                      </a:r>
                      <a:r>
                        <a:rPr lang="en-ZA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416 750 000.00 </a:t>
                      </a: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5" marR="8145" marT="8145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214313"/>
            <a:ext cx="8682038" cy="676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sz="2052" dirty="0"/>
              <a:t>REGION 3 PROJECTS – Tshwane West and Central Development Node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214313"/>
            <a:ext cx="8682038" cy="676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sz="2052" dirty="0"/>
              <a:t>REGION 3 PROJECTS – Tshwane West Development Node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6088" y="842963"/>
          <a:ext cx="8066086" cy="4679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5662"/>
                <a:gridCol w="2020628"/>
                <a:gridCol w="1232091"/>
                <a:gridCol w="1166379"/>
                <a:gridCol w="1248519"/>
                <a:gridCol w="1182807"/>
              </a:tblGrid>
              <a:tr h="505766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ZA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SIZE / PROJECTIONS 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 FY</a:t>
                      </a:r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 FY</a:t>
                      </a:r>
                      <a:endParaRPr lang="en-ZA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 FY</a:t>
                      </a:r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877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Lady Selbourne 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5 000 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50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100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100 </a:t>
                      </a:r>
                      <a:endParaRPr lang="en-ZA" sz="10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876 518 450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10 234 188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15 988 375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18 988 375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86 000 000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33 000 000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43 000 000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86 000 000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33 000 000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43 000 000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165 000 000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66 000 000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72 600 000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337 000 000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132 000 000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158 600 000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</a:tr>
              <a:tr h="19877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Danville/</a:t>
                      </a:r>
                      <a:r>
                        <a:rPr lang="en-ZA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Elandspoort</a:t>
                      </a: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 3 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2 700 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600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1 000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1 000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50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400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375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473 319 963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33 748 100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89 874 500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86 407 406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9877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Lotus Gardens West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5 000 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876 518 450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4 600 000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1 200 000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2 000 000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151 800 000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66 000 000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59 400 000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26 400 000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987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331 800 000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59 400 000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214313"/>
            <a:ext cx="8682038" cy="676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sz="2052" dirty="0"/>
              <a:t>REGION 3 PROJECTS – Tshwane West Development Node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6088" y="842963"/>
          <a:ext cx="8066086" cy="5349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5662"/>
                <a:gridCol w="2020628"/>
                <a:gridCol w="1232091"/>
                <a:gridCol w="1166379"/>
                <a:gridCol w="1248519"/>
                <a:gridCol w="1182807"/>
              </a:tblGrid>
              <a:tr h="450753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ZA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SIZE / PROJECTIONS 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 FY</a:t>
                      </a:r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 FY</a:t>
                      </a:r>
                      <a:endParaRPr lang="en-ZA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 FY</a:t>
                      </a:r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77150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</a:t>
                      </a:r>
                      <a:r>
                        <a:rPr lang="en-ZA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Fortwest</a:t>
                      </a: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Ext  4 &amp; 5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7 492 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300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300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300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200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1 313 375 245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12 120 300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10 320 300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38 057 050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Water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92 000 000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115 000 000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247 236 000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53 236 000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484 236 000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7715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</a:t>
                      </a:r>
                      <a:r>
                        <a:rPr lang="en-ZA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Zandfontein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4 008 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702 617 190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6 400 000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6 000 000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reticulation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100 200 000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40 000 000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50 200 000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100 200 000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40 000 000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50 200 000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40 000 000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290 400 000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80 000 000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150 400 000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40 000 000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noFill/>
                  </a:tcPr>
                </a:tc>
              </a:tr>
              <a:tr h="17715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</a:t>
                      </a:r>
                      <a:r>
                        <a:rPr lang="en-ZA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Kirkney</a:t>
                      </a: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ZA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Andeon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1 700 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30887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614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298 016 273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42 500 000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17 000 000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20 500 000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42 500 000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17 000 000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20 500 000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78 500 000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28 500 000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/>
                </a:tc>
              </a:tr>
              <a:tr h="1771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163 500 000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34 000 000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91 000 000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28 500 000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</a:tr>
              <a:tr h="17715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ZA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HSDG Region 3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4 540 365 571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61 302 588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123 783 175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151 452 831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7715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  <a:r>
                        <a:rPr lang="en-ZA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USDG Region</a:t>
                      </a:r>
                      <a:r>
                        <a:rPr lang="en-ZA" sz="10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1 606 936 000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193 400 000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373 400 000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227 100 000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16" marR="5116" marT="5116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5" y="214313"/>
            <a:ext cx="8682038" cy="6762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sz="2052" dirty="0"/>
              <a:t>REGION 3 PROJECTS – Tshwane Central Development Node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46088" y="1027113"/>
          <a:ext cx="8189912" cy="53149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34324"/>
                <a:gridCol w="2051648"/>
                <a:gridCol w="1251005"/>
                <a:gridCol w="1184285"/>
                <a:gridCol w="1267685"/>
                <a:gridCol w="1200965"/>
              </a:tblGrid>
              <a:tr h="63046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ZA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SIZE / PROJECTIONS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 FY</a:t>
                      </a:r>
                      <a:endParaRPr lang="en-ZA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 FY</a:t>
                      </a:r>
                      <a:endParaRPr lang="en-ZA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 FY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02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Capital Park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</a:tr>
              <a:tr h="1910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</a:tr>
              <a:tr h="2890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</a:tr>
              <a:tr h="1910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</a:tr>
              <a:tr h="1910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</a:tr>
              <a:tr h="19102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ZA" sz="12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Vermuelen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Point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9 450 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1910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37390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100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150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150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2890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2 845 404 450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32 250 000.00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47 375 000.00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47 375 000.00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1910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19102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Kruger Park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</a:tr>
              <a:tr h="2890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</a:tr>
              <a:tr h="1910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</a:tr>
              <a:tr h="1910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</a:tr>
              <a:tr h="1910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</a:tr>
              <a:tr h="19102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Townlands 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28904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1910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1910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19102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289044">
                <a:tc>
                  <a:txBody>
                    <a:bodyPr/>
                    <a:lstStyle/>
                    <a:p>
                      <a:pPr algn="ctr" fontAlgn="ctr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HSDG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2 845 404 450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32 250 000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47 375 000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47 375 000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69913" y="1704975"/>
          <a:ext cx="7634287" cy="333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708"/>
                <a:gridCol w="1236270"/>
                <a:gridCol w="2108932"/>
                <a:gridCol w="2254377"/>
              </a:tblGrid>
              <a:tr h="726353">
                <a:tc>
                  <a:txBody>
                    <a:bodyPr/>
                    <a:lstStyle/>
                    <a:p>
                      <a:pPr algn="ctr"/>
                      <a:r>
                        <a:rPr lang="en-ZA" sz="1400" dirty="0" smtClean="0"/>
                        <a:t>Project</a:t>
                      </a:r>
                      <a:r>
                        <a:rPr lang="en-ZA" sz="1400" baseline="0" dirty="0" smtClean="0"/>
                        <a:t> Name</a:t>
                      </a:r>
                      <a:endParaRPr lang="en-ZA" sz="1400" dirty="0"/>
                    </a:p>
                  </a:txBody>
                  <a:tcPr marL="91425" marR="91425" marT="43112" marB="4311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Priority</a:t>
                      </a:r>
                    </a:p>
                  </a:txBody>
                  <a:tcPr marL="91425" marR="91425" marT="43112" marB="4311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 Overall Budget</a:t>
                      </a:r>
                    </a:p>
                  </a:txBody>
                  <a:tcPr marL="91425" marR="91425" marT="43112" marB="4311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dirty="0" smtClean="0"/>
                        <a:t>Progress and Interventions required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400" dirty="0" smtClean="0"/>
                    </a:p>
                  </a:txBody>
                  <a:tcPr marL="91425" marR="91425" marT="43112" marB="43112"/>
                </a:tc>
              </a:tr>
              <a:tr h="939729"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400" dirty="0" smtClean="0"/>
                        <a:t>Olievenhoutbosch 27, 36 and </a:t>
                      </a:r>
                      <a:r>
                        <a:rPr lang="en-ZA" sz="1400" baseline="0" dirty="0" smtClean="0"/>
                        <a:t>60</a:t>
                      </a: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400" baseline="0" dirty="0" smtClean="0"/>
                        <a:t>Size: 5 959</a:t>
                      </a:r>
                      <a:endParaRPr lang="en-ZA" sz="1400" dirty="0" smtClean="0"/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40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3112" marB="43112"/>
                </a:tc>
                <a:tc>
                  <a:txBody>
                    <a:bodyPr/>
                    <a:lstStyle/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400" i="0" dirty="0" smtClean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</a:txBody>
                  <a:tcPr marL="91425" marR="91425" marT="43112" marB="4311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1 698 315 000.00 </a:t>
                      </a:r>
                    </a:p>
                  </a:txBody>
                  <a:tcPr marL="8144" marR="8144" marT="8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on site – Ext 27 &amp; 60 and land acquisition in progress for Ext 36. Top structures required.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4" marR="8144" marT="8146" marB="0" anchor="b"/>
                </a:tc>
              </a:tr>
              <a:tr h="939729"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400" baseline="0" dirty="0" smtClean="0"/>
                        <a:t>Various privately owned farm land earmarked for acquisition</a:t>
                      </a: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400" i="0" baseline="0" dirty="0" smtClean="0">
                          <a:solidFill>
                            <a:schemeClr val="tx1"/>
                          </a:solidFill>
                        </a:rPr>
                        <a:t>Size: 15 000</a:t>
                      </a:r>
                    </a:p>
                  </a:txBody>
                  <a:tcPr marL="91425" marR="91425" marT="43112" marB="43112"/>
                </a:tc>
                <a:tc>
                  <a:txBody>
                    <a:bodyPr/>
                    <a:lstStyle/>
                    <a:p>
                      <a:pPr marL="177800" indent="-177800" algn="ctr">
                        <a:buFont typeface="Arial" pitchFamily="34" charset="0"/>
                        <a:buNone/>
                      </a:pPr>
                      <a:r>
                        <a:rPr lang="en-ZA" sz="1400" i="0" dirty="0" smtClean="0">
                          <a:solidFill>
                            <a:schemeClr val="tx1"/>
                          </a:solidFill>
                        </a:rPr>
                        <a:t>Medium</a:t>
                      </a:r>
                    </a:p>
                    <a:p>
                      <a:pPr marL="177800" indent="-177800" algn="ctr">
                        <a:buFont typeface="Arial" pitchFamily="34" charset="0"/>
                        <a:buNone/>
                      </a:pPr>
                      <a:r>
                        <a:rPr lang="en-ZA" sz="1400" i="0" dirty="0" smtClean="0">
                          <a:solidFill>
                            <a:schemeClr val="tx1"/>
                          </a:solidFill>
                        </a:rPr>
                        <a:t>term</a:t>
                      </a:r>
                    </a:p>
                  </a:txBody>
                  <a:tcPr marL="91425" marR="91425" marT="43112" marB="43112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4 275 000 000.00 </a:t>
                      </a:r>
                    </a:p>
                  </a:txBody>
                  <a:tcPr marL="8144" marR="8144" marT="8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 identification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and assessment in progress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4" marR="8144" marT="8146" marB="0" anchor="b"/>
                </a:tc>
              </a:tr>
              <a:tr h="726353"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400" b="1" dirty="0" smtClean="0"/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400" b="1" dirty="0" smtClean="0"/>
                        <a:t>TOTAL:  20 959</a:t>
                      </a: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4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43112" marB="43112"/>
                </a:tc>
                <a:tc>
                  <a:txBody>
                    <a:bodyPr/>
                    <a:lstStyle/>
                    <a:p>
                      <a:pPr marL="0" marR="0" indent="-17780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en-ZA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43112" marB="43112"/>
                </a:tc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ZA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kumimoji="0" lang="en-Z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973 315 000.00 </a:t>
                      </a:r>
                    </a:p>
                  </a:txBody>
                  <a:tcPr marL="8144" marR="8144" marT="814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4" marR="8144" marT="8146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6919913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sz="2052" dirty="0"/>
              <a:t>REGION 4 PROJECTS – TSHWANE SOUTH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6750"/>
            <a:ext cx="6919913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sz="2052" dirty="0"/>
              <a:t>REGION 4 PROJECTS – TSHWANE SOUTH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92150" y="1747838"/>
          <a:ext cx="7635876" cy="3535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0824"/>
                <a:gridCol w="1912858"/>
                <a:gridCol w="1166376"/>
                <a:gridCol w="1104169"/>
                <a:gridCol w="1181928"/>
                <a:gridCol w="1119721"/>
              </a:tblGrid>
              <a:tr h="492447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ZA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SIZE </a:t>
                      </a:r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PROJECTIONS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 FY</a:t>
                      </a:r>
                      <a:endParaRPr lang="en-ZA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 FY</a:t>
                      </a:r>
                      <a:endParaRPr lang="en-ZA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 FY</a:t>
                      </a:r>
                      <a:endParaRPr lang="en-ZA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7387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Olivenhoutbosch 60, 27,36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5 959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250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</a:tr>
              <a:tr h="3738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420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190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200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</a:tr>
              <a:tr h="37387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250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250 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</a:tr>
              <a:tr h="2418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1 044 634 689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73 547 425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62 820 850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27 736 750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</a:tr>
              <a:tr h="2418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 (60)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24 200 000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noFill/>
                  </a:tcPr>
                </a:tc>
              </a:tr>
              <a:tr h="3866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Olivenhoutbosch 27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 structures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1 800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75 000 000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75 000 000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75 000 000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/>
                </a:tc>
              </a:tr>
              <a:tr h="30859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 and 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storm water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83 160 000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52 800 000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/>
                </a:tc>
              </a:tr>
              <a:tr h="36852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HSDG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1 044 634 689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148 547 425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 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820 850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 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736 750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387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USDG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r>
                        <a:rPr lang="en-ZA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160 000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107 360 000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</a:t>
                      </a:r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800 000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6" marR="8146" marT="814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7772400" cy="58737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1. MTSF RESPONSE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08" charset="-128"/>
            </a:endParaRP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2A404F-74E5-4EA6-BC48-8A63FA76F16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00025" y="904875"/>
          <a:ext cx="8435975" cy="4831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4526"/>
                <a:gridCol w="1220901"/>
                <a:gridCol w="1992219"/>
                <a:gridCol w="2278329"/>
              </a:tblGrid>
              <a:tr h="680496">
                <a:tc>
                  <a:txBody>
                    <a:bodyPr/>
                    <a:lstStyle/>
                    <a:p>
                      <a:pPr algn="ctr"/>
                      <a:r>
                        <a:rPr lang="en-ZA" sz="1300" dirty="0" smtClean="0"/>
                        <a:t>Project</a:t>
                      </a:r>
                      <a:r>
                        <a:rPr lang="en-ZA" sz="1300" baseline="0" dirty="0" smtClean="0"/>
                        <a:t> name</a:t>
                      </a:r>
                      <a:endParaRPr lang="en-ZA" sz="1300" dirty="0"/>
                    </a:p>
                  </a:txBody>
                  <a:tcPr marL="91439" marR="91439" marT="43097" marB="43097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 smtClean="0"/>
                        <a:t>Priority</a:t>
                      </a:r>
                    </a:p>
                  </a:txBody>
                  <a:tcPr marL="91439" marR="91439" marT="43097" marB="43097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 smtClean="0"/>
                        <a:t>Overall Budget</a:t>
                      </a:r>
                    </a:p>
                  </a:txBody>
                  <a:tcPr marL="91439" marR="91439" marT="43097" marB="43097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 smtClean="0"/>
                        <a:t>Progress and Interventions required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dirty="0" smtClean="0"/>
                    </a:p>
                  </a:txBody>
                  <a:tcPr marL="91439" marR="91439" marT="43097" marB="43097"/>
                </a:tc>
              </a:tr>
              <a:tr h="1434221"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aseline="0" dirty="0" smtClean="0"/>
                        <a:t>Land acquisition</a:t>
                      </a: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aseline="0" dirty="0" smtClean="0"/>
                        <a:t>Transnet: Portion 52 and remainder of Portion 47 of Pienaarspoort 339 , remainder of 19, 20, 21, Remainder of portion 30; 33 of Franspoort</a:t>
                      </a: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20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i="0" baseline="0" dirty="0" smtClean="0">
                          <a:solidFill>
                            <a:schemeClr val="tx1"/>
                          </a:solidFill>
                        </a:rPr>
                        <a:t>Size: 7 188</a:t>
                      </a:r>
                    </a:p>
                  </a:txBody>
                  <a:tcPr marL="91439" marR="91439" marT="43097" marB="43097"/>
                </a:tc>
                <a:tc>
                  <a:txBody>
                    <a:bodyPr/>
                    <a:lstStyle/>
                    <a:p>
                      <a:pPr marL="177800" indent="-177800" algn="ctr">
                        <a:buFont typeface="Arial" pitchFamily="34" charset="0"/>
                        <a:buNone/>
                      </a:pPr>
                      <a:r>
                        <a:rPr lang="en-ZA" sz="1200" i="0" dirty="0" smtClean="0">
                          <a:solidFill>
                            <a:schemeClr val="tx1"/>
                          </a:solidFill>
                        </a:rPr>
                        <a:t>Medium term</a:t>
                      </a:r>
                    </a:p>
                    <a:p>
                      <a:pPr marL="177800" indent="-177800" algn="ctr">
                        <a:buFont typeface="Arial" pitchFamily="34" charset="0"/>
                        <a:buNone/>
                      </a:pPr>
                      <a:endParaRPr lang="en-ZA" sz="12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3097" marB="43097" anchor="ctr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Z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en-Z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en-ZA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 determined</a:t>
                      </a:r>
                      <a:endParaRPr kumimoji="0" lang="en-ZA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45" marR="8145" marT="8143" marB="0" anchor="ctr"/>
                </a:tc>
                <a:tc>
                  <a:txBody>
                    <a:bodyPr/>
                    <a:lstStyle/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Z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Negotiations with Transnet</a:t>
                      </a:r>
                      <a:r>
                        <a:rPr kumimoji="0" lang="en-ZA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progress. Bulk infrastructure required</a:t>
                      </a:r>
                      <a:endParaRPr kumimoji="0" lang="en-ZA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45" marR="8145" marT="8143" marB="0" anchor="b"/>
                </a:tc>
              </a:tr>
              <a:tr h="634780"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aseline="0" dirty="0" smtClean="0"/>
                        <a:t>Nellmapius Ext 4 and 22</a:t>
                      </a: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20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i="0" baseline="0" dirty="0" smtClean="0">
                          <a:solidFill>
                            <a:schemeClr val="tx1"/>
                          </a:solidFill>
                        </a:rPr>
                        <a:t>Size: 6 178</a:t>
                      </a:r>
                    </a:p>
                  </a:txBody>
                  <a:tcPr marL="91439" marR="91439" marT="43097" marB="43097"/>
                </a:tc>
                <a:tc>
                  <a:txBody>
                    <a:bodyPr/>
                    <a:lstStyle/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="0" i="0" dirty="0" smtClean="0">
                          <a:solidFill>
                            <a:schemeClr val="tx1"/>
                          </a:solidFill>
                          <a:effectLst/>
                        </a:rPr>
                        <a:t>Short term</a:t>
                      </a:r>
                    </a:p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200" b="0" i="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91439" marR="91439" marT="43097" marB="43097" anchor="ctr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Z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Z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en-Z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760 730 000.00 </a:t>
                      </a:r>
                    </a:p>
                  </a:txBody>
                  <a:tcPr marL="8145" marR="8145" marT="8143" marB="0" anchor="ctr"/>
                </a:tc>
                <a:tc>
                  <a:txBody>
                    <a:bodyPr/>
                    <a:lstStyle/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Z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Services installations in progress</a:t>
                      </a:r>
                      <a:endParaRPr kumimoji="0" lang="en-ZA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45" marR="8145" marT="8143" marB="0" anchor="b"/>
                </a:tc>
              </a:tr>
              <a:tr h="1000504"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dirty="0" smtClean="0"/>
                        <a:t>Habitech:</a:t>
                      </a:r>
                      <a:r>
                        <a:rPr lang="en-ZA" sz="1200" baseline="0" dirty="0" smtClean="0"/>
                        <a:t> Nellmapius Ext 24, 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aseline="0" dirty="0" smtClean="0"/>
                        <a:t>Heathely 25, 26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aseline="0" dirty="0" smtClean="0"/>
                        <a:t>*Portion 27&amp;28  and other of </a:t>
                      </a:r>
                      <a:r>
                        <a:rPr lang="en-ZA" sz="1200" baseline="0" dirty="0" err="1" smtClean="0"/>
                        <a:t>Heathely</a:t>
                      </a:r>
                      <a:r>
                        <a:rPr lang="en-ZA" sz="1200" baseline="0" dirty="0" smtClean="0"/>
                        <a:t> Farm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20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i="0" baseline="0" dirty="0" smtClean="0">
                          <a:solidFill>
                            <a:schemeClr val="tx1"/>
                          </a:solidFill>
                        </a:rPr>
                        <a:t>Size: 5 000</a:t>
                      </a:r>
                    </a:p>
                  </a:txBody>
                  <a:tcPr marL="91439" marR="91439" marT="43097" marB="43097"/>
                </a:tc>
                <a:tc>
                  <a:txBody>
                    <a:bodyPr/>
                    <a:lstStyle/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en-ZA" sz="1200" i="0" baseline="0" dirty="0" smtClean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7800" algn="l"/>
                        </a:tabLst>
                        <a:defRPr/>
                      </a:pPr>
                      <a:endParaRPr lang="en-ZA" sz="120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3097" marB="43097" anchor="ctr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Z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Z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en-Z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425 000 000.00 </a:t>
                      </a:r>
                    </a:p>
                  </a:txBody>
                  <a:tcPr marL="8145" marR="8145" marT="8143" marB="0" anchor="ctr"/>
                </a:tc>
                <a:tc>
                  <a:txBody>
                    <a:bodyPr/>
                    <a:lstStyle/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Z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Contractor</a:t>
                      </a:r>
                      <a:r>
                        <a:rPr kumimoji="0" lang="en-ZA" sz="1200" b="0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appointed, work in progress.</a:t>
                      </a:r>
                      <a:endParaRPr kumimoji="0" lang="en-ZA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45" marR="8145" marT="8143" marB="0" anchor="b"/>
                </a:tc>
              </a:tr>
              <a:tr h="634780"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dirty="0" smtClean="0"/>
                        <a:t>Portions</a:t>
                      </a:r>
                      <a:r>
                        <a:rPr lang="en-ZA" sz="1200" baseline="0" dirty="0" smtClean="0"/>
                        <a:t> 3;12;15;17 &amp;45 of </a:t>
                      </a:r>
                      <a:r>
                        <a:rPr lang="en-ZA" sz="1200" dirty="0" smtClean="0"/>
                        <a:t>Pienaarspoort </a:t>
                      </a: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200" i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i="0" dirty="0" smtClean="0">
                          <a:solidFill>
                            <a:schemeClr val="tx1"/>
                          </a:solidFill>
                        </a:rPr>
                        <a:t>Size: 4 000</a:t>
                      </a:r>
                    </a:p>
                  </a:txBody>
                  <a:tcPr marL="91439" marR="91439" marT="43097" marB="43097"/>
                </a:tc>
                <a:tc>
                  <a:txBody>
                    <a:bodyPr/>
                    <a:lstStyle/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i="0" dirty="0" smtClean="0">
                          <a:solidFill>
                            <a:schemeClr val="tx1"/>
                          </a:solidFill>
                        </a:rPr>
                        <a:t>Short term</a:t>
                      </a:r>
                    </a:p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200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3097" marB="43097" anchor="ctr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Z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en-Z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kumimoji="0" lang="en-Z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140 012 000.00 </a:t>
                      </a:r>
                    </a:p>
                  </a:txBody>
                  <a:tcPr marL="8145" marR="8145" marT="8143" marB="0" anchor="ctr"/>
                </a:tc>
                <a:tc>
                  <a:txBody>
                    <a:bodyPr/>
                    <a:lstStyle/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Z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Planning in progress. Bulk infrastructure required. </a:t>
                      </a:r>
                      <a:endParaRPr kumimoji="0" lang="en-ZA" sz="12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45" marR="8145" marT="8143" marB="0" anchor="b"/>
                </a:tc>
              </a:tr>
              <a:tr h="445982"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200" b="1" dirty="0" smtClean="0"/>
                        <a:t>TOTAL: 22 366</a:t>
                      </a:r>
                      <a:endParaRPr lang="en-ZA" sz="12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3097" marB="43097"/>
                </a:tc>
                <a:tc>
                  <a:txBody>
                    <a:bodyPr/>
                    <a:lstStyle/>
                    <a:p>
                      <a:pPr marL="177800" marR="0" indent="-17780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2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 marT="43097" marB="43097" anchor="ctr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n-ZA" sz="12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ZA" sz="1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en-ZA" sz="12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4 325 742 000</a:t>
                      </a:r>
                      <a:endParaRPr kumimoji="0" lang="en-ZA" sz="12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45" marR="8145" marT="814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5" marR="8145" marT="8143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3873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ZA" sz="2052" dirty="0"/>
              <a:t>REGION 5 &amp; 6 PROJECTS – TSHWANE EAST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5613"/>
            <a:ext cx="8229600" cy="571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sz="2052" dirty="0"/>
              <a:t>REGION 5&amp; PROJECTS – TSHWANE EAST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23850" y="1027113"/>
          <a:ext cx="8435976" cy="4967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410"/>
                <a:gridCol w="1651290"/>
                <a:gridCol w="1750590"/>
                <a:gridCol w="1219866"/>
                <a:gridCol w="1305772"/>
                <a:gridCol w="1237048"/>
              </a:tblGrid>
              <a:tr h="36947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ZA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SIZE / PROJECTIONS 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 FY</a:t>
                      </a:r>
                      <a:endParaRPr lang="en-ZA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 FY</a:t>
                      </a:r>
                      <a:endParaRPr lang="en-ZA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 FY</a:t>
                      </a:r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420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en-ZA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Nellmapius</a:t>
                      </a: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Ext. 4 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 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b">
                    <a:noFill/>
                  </a:tcPr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753 455 260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</a:tr>
              <a:tr h="16420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ZA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Nellmapius</a:t>
                      </a: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 21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ZA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2 500 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438 259 225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28 745 000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59 197 500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28 745 000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en-ZA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Nellmapius</a:t>
                      </a: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Ext. 22 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1 880 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329 570 937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63 868 375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70 802 563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70 802 563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noFill/>
                  </a:tcPr>
                </a:tc>
              </a:tr>
              <a:tr h="16420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Nellmapius Ext. 24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2 568 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50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50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50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450 179 876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6 934 188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6 934 188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6 934 188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25 000 000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25 000 000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40 000 000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29 880 000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b"/>
                </a:tc>
              </a:tr>
              <a:tr h="1642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162 300 000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76 934 188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46 934 188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36 814 188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b"/>
                </a:tc>
              </a:tr>
              <a:tr h="164208">
                <a:tc>
                  <a:txBody>
                    <a:bodyPr/>
                    <a:lstStyle/>
                    <a:p>
                      <a:pPr algn="ctr" fontAlgn="ctr"/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HSDG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1 971 465 298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70 802 563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77 736 750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77 736 750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64208">
                <a:tc>
                  <a:txBody>
                    <a:bodyPr/>
                    <a:lstStyle/>
                    <a:p>
                      <a:pPr algn="ctr" fontAlgn="ctr"/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USDG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221 497 500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105 679 188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46 934 188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36 814 188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14" marR="7814" marT="781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196850"/>
            <a:ext cx="8229600" cy="571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sz="2052" dirty="0"/>
              <a:t>REGION 7 - TSHWANE FAR EAST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8000" y="1581150"/>
          <a:ext cx="8066088" cy="3294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243"/>
                <a:gridCol w="1393340"/>
                <a:gridCol w="2060802"/>
                <a:gridCol w="2495703"/>
              </a:tblGrid>
              <a:tr h="680656">
                <a:tc>
                  <a:txBody>
                    <a:bodyPr/>
                    <a:lstStyle/>
                    <a:p>
                      <a:pPr algn="ctr"/>
                      <a:r>
                        <a:rPr lang="en-ZA" sz="1300" dirty="0" smtClean="0"/>
                        <a:t>Project</a:t>
                      </a:r>
                      <a:r>
                        <a:rPr lang="en-ZA" sz="1300" baseline="0" dirty="0" smtClean="0"/>
                        <a:t> name</a:t>
                      </a:r>
                      <a:endParaRPr lang="en-ZA" sz="1300" dirty="0"/>
                    </a:p>
                  </a:txBody>
                  <a:tcPr marL="91434" marR="91434" marT="43114" marB="431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 smtClean="0"/>
                        <a:t>Priority</a:t>
                      </a:r>
                    </a:p>
                  </a:txBody>
                  <a:tcPr marL="91434" marR="91434" marT="43114" marB="431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 smtClean="0"/>
                        <a:t>Estimated Budget</a:t>
                      </a:r>
                    </a:p>
                  </a:txBody>
                  <a:tcPr marL="91434" marR="91434" marT="43114" marB="43114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300" dirty="0" smtClean="0"/>
                        <a:t>Progress and Interventions required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300" dirty="0" smtClean="0"/>
                    </a:p>
                  </a:txBody>
                  <a:tcPr marL="91434" marR="91434" marT="43114" marB="43114"/>
                </a:tc>
              </a:tr>
              <a:tr h="1288452"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300" i="0" baseline="0" dirty="0" smtClean="0">
                          <a:solidFill>
                            <a:schemeClr val="tx1"/>
                          </a:solidFill>
                        </a:rPr>
                        <a:t>Zithobeni Ext 8, 9 and Zithobeni Heights</a:t>
                      </a: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30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30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300" i="0" baseline="0" dirty="0" smtClean="0">
                          <a:solidFill>
                            <a:schemeClr val="tx1"/>
                          </a:solidFill>
                        </a:rPr>
                        <a:t>Size: 9 000 </a:t>
                      </a:r>
                    </a:p>
                  </a:txBody>
                  <a:tcPr marL="91434" marR="91434" marT="43114" marB="43114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300" b="0" i="0" dirty="0" smtClean="0">
                          <a:solidFill>
                            <a:schemeClr val="tx1"/>
                          </a:solidFill>
                          <a:effectLst/>
                        </a:rPr>
                        <a:t>Short term</a:t>
                      </a:r>
                    </a:p>
                  </a:txBody>
                  <a:tcPr marL="91434" marR="91434" marT="43114" marB="4311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2 565 000 000.00 </a:t>
                      </a:r>
                    </a:p>
                  </a:txBody>
                  <a:tcPr marL="8145" marR="8145" marT="8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on site for Ext 8, 9 and Heights. Top structures required for </a:t>
                      </a:r>
                      <a:r>
                        <a:rPr lang="en-ZA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Zithobeni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9 in 2015/16 FY. Bulk infrastructure required for Zithobeni Heights  and the surrounding areas.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5" marR="8145" marT="8146" marB="0" anchor="b"/>
                </a:tc>
              </a:tr>
              <a:tr h="878798"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300" i="0" baseline="0" dirty="0" smtClean="0">
                          <a:solidFill>
                            <a:schemeClr val="tx1"/>
                          </a:solidFill>
                        </a:rPr>
                        <a:t>Rama City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300" i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300" i="0" baseline="0" dirty="0" smtClean="0">
                          <a:solidFill>
                            <a:schemeClr val="tx1"/>
                          </a:solidFill>
                        </a:rPr>
                        <a:t>Size: 2 000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30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3114" marB="43114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7800" algn="l"/>
                        </a:tabLst>
                        <a:defRPr/>
                      </a:pPr>
                      <a:r>
                        <a:rPr lang="en-ZA" sz="1300" i="0" baseline="0" dirty="0" smtClean="0">
                          <a:solidFill>
                            <a:schemeClr val="tx1"/>
                          </a:solidFill>
                        </a:rPr>
                        <a:t>Medium term</a:t>
                      </a:r>
                    </a:p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177800" algn="l"/>
                        </a:tabLst>
                        <a:defRPr/>
                      </a:pPr>
                      <a:endParaRPr lang="en-ZA" sz="1300" i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3114" marB="4311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</a:t>
                      </a:r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285 000 000.00                              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5" marR="8145" marT="814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Contractor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on site. Funding for </a:t>
                      </a:r>
                      <a:r>
                        <a:rPr lang="en-ZA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topstructures</a:t>
                      </a:r>
                      <a:r>
                        <a:rPr lang="en-ZA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required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5" marR="8145" marT="8146" marB="0" anchor="b"/>
                </a:tc>
              </a:tr>
              <a:tr h="446157">
                <a:tc>
                  <a:txBody>
                    <a:bodyPr/>
                    <a:lstStyle/>
                    <a:p>
                      <a:pPr marL="179388" marR="0" indent="-179388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ZA" sz="1300" b="1" dirty="0" smtClean="0"/>
                        <a:t>TOTAL: 10 000</a:t>
                      </a:r>
                      <a:endParaRPr lang="en-ZA" sz="13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3114" marB="43114"/>
                </a:tc>
                <a:tc>
                  <a:txBody>
                    <a:bodyPr/>
                    <a:lstStyle/>
                    <a:p>
                      <a:pPr marL="177800" marR="0" indent="-1778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ZA" sz="1300" b="1" i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4" marR="91434" marT="43114" marB="43114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2 850 000 000.00 </a:t>
                      </a:r>
                    </a:p>
                  </a:txBody>
                  <a:tcPr marL="8145" marR="8145" marT="814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45" marR="8145" marT="8146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5" y="196850"/>
            <a:ext cx="8229600" cy="5715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ZA" sz="2052" dirty="0"/>
              <a:t>REGION 7 - TSHWANE FAR EAST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2150" y="904875"/>
          <a:ext cx="7512050" cy="5291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2163"/>
                <a:gridCol w="1881837"/>
                <a:gridCol w="1147461"/>
                <a:gridCol w="1086264"/>
                <a:gridCol w="1162761"/>
                <a:gridCol w="1101564"/>
              </a:tblGrid>
              <a:tr h="63074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SIZE / PROJECTIONS 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2016/17 FY</a:t>
                      </a:r>
                      <a:endParaRPr lang="en-ZA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2017/18 FY</a:t>
                      </a:r>
                      <a:endParaRPr lang="en-ZA" sz="10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2018/19 FY</a:t>
                      </a:r>
                      <a:endParaRPr lang="en-ZA" sz="10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64964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it-IT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Zithobeni Ext 8 &amp; 9</a:t>
                      </a:r>
                      <a:endParaRPr lang="it-IT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4 000 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50 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50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50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701 214 760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6 934 188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6 934 188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6 934 188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sewer (9)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45 000 000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25 000 000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 (8+9)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126 000 000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42 582 000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24 000 000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reticulation (8)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36 000 000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reticulation (8)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36 000 000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243 000 000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67 582 000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64 000 000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64534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en-ZA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Zithobeni</a:t>
                      </a:r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Heights 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3 962 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694 553 220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water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300 000 000</a:t>
                      </a:r>
                      <a:endParaRPr lang="en-ZA" sz="1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100 000 000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79 240 000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29 000 000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79 240 000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98 000 000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33 000 000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59 400 000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556 480 000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140 000 000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182 000 000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159 400 000</a:t>
                      </a:r>
                      <a:endParaRPr lang="en-ZA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>
                    <a:noFill/>
                  </a:tcPr>
                </a:tc>
              </a:tr>
              <a:tr h="16453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Rama City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Stands/Services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1 000 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-   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Units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(HSDG)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175 303 690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18 000 000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13 000 000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Sewer ewticulation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18 000 000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13 000 000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Roads and stormwater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51 100 000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20 000 000</a:t>
                      </a:r>
                      <a:endParaRPr lang="en-ZA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64534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Estimates (USDG)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87 100 000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10 000 000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36 000 000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20 000 000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b"/>
                </a:tc>
              </a:tr>
              <a:tr h="19103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HSDG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1 571 071 670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6 934 188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6 934 188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6 934 188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91034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USDG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886 580 000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217 582 000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238 000 000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243 400 000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45" marR="8145" marT="814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152400"/>
            <a:ext cx="91440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 algn="l">
              <a:defRPr/>
            </a:pP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2.7B  			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2017/18 - 2018/19</a:t>
            </a: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b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      				HSDG TARGETS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33400" y="1828800"/>
            <a:ext cx="8153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ZA" altLang="en-US" sz="1800" dirty="0" smtClean="0">
                <a:latin typeface="Arial" panose="020B0604020202020204" pitchFamily="34" charset="0"/>
              </a:rPr>
              <a:t>Note: The business plans for 2017/18- 2018/19 have not yet been finalised with GDHS</a:t>
            </a:r>
          </a:p>
          <a:p>
            <a:pPr lvl="8" eaLnBrk="1" hangingPunct="1">
              <a:spcBef>
                <a:spcPct val="0"/>
              </a:spcBef>
              <a:buFontTx/>
              <a:buNone/>
              <a:defRPr/>
            </a:pPr>
            <a:endParaRPr lang="en-ZA" altLang="en-US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ZA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ZA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ZA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ZA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ZA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ZA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ZA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ZA" altLang="en-US" sz="1800" dirty="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ZA" altLang="en-US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2.7 B</a:t>
            </a:r>
            <a:b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2016/17 </a:t>
            </a: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     HSDG TARGETS </a:t>
            </a:r>
            <a:b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077200" cy="4083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1412522"/>
                <a:gridCol w="2168878"/>
              </a:tblGrid>
              <a:tr h="60101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Project name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Targeted units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Budget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rgbClr val="92D050"/>
                    </a:solidFill>
                  </a:tcPr>
                </a:tc>
              </a:tr>
              <a:tr h="348204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Fortwest</a:t>
                      </a:r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Ext 4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204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Fortwest</a:t>
                      </a:r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Ext 5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150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R16 642 050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204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Zandfontein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204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Thorntreeview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204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Fortwest</a:t>
                      </a:r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Ext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204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Ga-</a:t>
                      </a:r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Tsebe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R5 547 350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204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Kopanong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204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Kudube </a:t>
                      </a:r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ext</a:t>
                      </a:r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9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204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Mabopane</a:t>
                      </a:r>
                      <a:r>
                        <a:rPr lang="en-US" sz="1700" baseline="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EW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48204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Mabopane</a:t>
                      </a:r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Erf 29355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R5</a:t>
                      </a:r>
                      <a:r>
                        <a:rPr lang="en-US" sz="1700" baseline="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547 350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2929" marB="42929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2016/17 - 2018/19</a:t>
            </a:r>
            <a:r>
              <a:rPr lang="en-ZA" sz="3200" b="1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br>
              <a:rPr lang="en-ZA" sz="3200" b="1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ZA" sz="3200" b="1" dirty="0" smtClean="0">
                <a:latin typeface="Arial" charset="0"/>
                <a:ea typeface="ＭＳ Ｐゴシック" pitchFamily="34" charset="-128"/>
                <a:cs typeface="Arial" charset="0"/>
              </a:rPr>
              <a:t>     HSDG TARGETS</a:t>
            </a:r>
            <a:r>
              <a:rPr lang="en-ZA" b="1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ZA" b="1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1600200"/>
          <a:ext cx="8458200" cy="4821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7867"/>
                <a:gridCol w="1479150"/>
                <a:gridCol w="2271183"/>
              </a:tblGrid>
              <a:tr h="606263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Project name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Targeted units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Budget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rgbClr val="92D050"/>
                    </a:solidFill>
                  </a:tcPr>
                </a:tc>
              </a:tr>
              <a:tr h="351248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Nellmapius</a:t>
                      </a:r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x21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248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Nellmapius</a:t>
                      </a:r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x 24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50 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R5 547 350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24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Timberlands – social housing units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24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Townlands – social housing units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248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Boyzen</a:t>
                      </a:r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-</a:t>
                      </a:r>
                      <a:r>
                        <a:rPr lang="en-US" sz="1700" baseline="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social housing units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24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Olievenhoutbosch x60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24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Refilwe manor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248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Thembaview</a:t>
                      </a:r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Ext 1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24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Zithobeni</a:t>
                      </a:r>
                      <a:r>
                        <a:rPr lang="en-US" sz="1700" baseline="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Ext 1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24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Chantelle x39 social units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248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Sunnyside erf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130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R14 423 110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51248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Fortwest</a:t>
                      </a:r>
                      <a:r>
                        <a:rPr lang="en-US" sz="1700" baseline="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</a:t>
                      </a:r>
                      <a:r>
                        <a:rPr lang="en-US" sz="1700" baseline="0" dirty="0" err="1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ext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R11 094 700</a:t>
                      </a:r>
                      <a:endParaRPr lang="en-US" sz="1700" dirty="0"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T="43305" marB="43305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n-ZA" altLang="en-US" sz="2800" smtClean="0"/>
              <a:t>HSDG allocation 2015/16 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2000"/>
            <a:ext cx="8229600" cy="36068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defRPr/>
            </a:pPr>
            <a:endParaRPr lang="en-ZA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R86 656 000 gazetted for the following projects :-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ZA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Refilwe Manor 					: 100</a:t>
            </a:r>
          </a:p>
          <a:p>
            <a:pPr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Zithobeni x 9				 	: 307	</a:t>
            </a:r>
          </a:p>
          <a:p>
            <a:pPr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Kudube x 9						: 100</a:t>
            </a:r>
          </a:p>
          <a:p>
            <a:pPr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Olievenhoutbosch x 60			 : 100</a:t>
            </a:r>
          </a:p>
          <a:p>
            <a:pPr>
              <a:defRPr/>
            </a:pPr>
            <a:r>
              <a:rPr lang="en-Z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Mamelodi Erf 29355				: 74</a:t>
            </a:r>
          </a:p>
          <a:p>
            <a:pPr>
              <a:defRPr/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						:781</a:t>
            </a:r>
          </a:p>
          <a:p>
            <a:pPr>
              <a:defRPr/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NB: Expenditure to date is R41 655 006</a:t>
            </a:r>
          </a:p>
          <a:p>
            <a:pPr>
              <a:defRPr/>
            </a:pPr>
            <a:r>
              <a:rPr lang="en-Z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Invoices received R22 000 000</a:t>
            </a:r>
          </a:p>
        </p:txBody>
      </p:sp>
      <p:pic>
        <p:nvPicPr>
          <p:cNvPr id="57348" name="Picture 1" descr="image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764213"/>
            <a:ext cx="9286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38" y="4167188"/>
            <a:ext cx="8229600" cy="5730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ZA" sz="17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7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71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71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71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ZA" sz="171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sz="1710" i="1" dirty="0" smtClean="0">
                <a:solidFill>
                  <a:srgbClr val="00B050"/>
                </a:solidFill>
                <a:latin typeface="Nyala" panose="02000504070300020003" pitchFamily="2" charset="0"/>
                <a:cs typeface="Arial" panose="020B0604020202020204" pitchFamily="34" charset="0"/>
              </a:rPr>
              <a:t/>
            </a:r>
            <a:br>
              <a:rPr lang="en-ZA" sz="1710" i="1" dirty="0" smtClean="0">
                <a:solidFill>
                  <a:srgbClr val="00B050"/>
                </a:solidFill>
                <a:latin typeface="Nyala" panose="02000504070300020003" pitchFamily="2" charset="0"/>
                <a:cs typeface="Arial" panose="020B0604020202020204" pitchFamily="34" charset="0"/>
              </a:rPr>
            </a:br>
            <a:r>
              <a:rPr lang="en-ZA" sz="1710" i="1" dirty="0" smtClean="0">
                <a:solidFill>
                  <a:srgbClr val="00B050"/>
                </a:solidFill>
                <a:latin typeface="Nyala" panose="02000504070300020003" pitchFamily="2" charset="0"/>
                <a:cs typeface="Arial" panose="020B0604020202020204" pitchFamily="34" charset="0"/>
              </a:rPr>
              <a:t/>
            </a:r>
            <a:br>
              <a:rPr lang="en-ZA" sz="1710" i="1" dirty="0" smtClean="0">
                <a:solidFill>
                  <a:srgbClr val="00B050"/>
                </a:solidFill>
                <a:latin typeface="Nyala" panose="02000504070300020003" pitchFamily="2" charset="0"/>
                <a:cs typeface="Arial" panose="020B0604020202020204" pitchFamily="34" charset="0"/>
              </a:rPr>
            </a:br>
            <a:r>
              <a:rPr lang="en-ZA" sz="1710" dirty="0" smtClean="0">
                <a:solidFill>
                  <a:srgbClr val="00B050"/>
                </a:solidFill>
                <a:latin typeface="Nyala" panose="02000504070300020003" pitchFamily="2" charset="0"/>
                <a:cs typeface="Arial" panose="020B0604020202020204" pitchFamily="34" charset="0"/>
              </a:rPr>
              <a:t/>
            </a:r>
            <a:br>
              <a:rPr lang="en-ZA" sz="1710" dirty="0" smtClean="0">
                <a:solidFill>
                  <a:srgbClr val="00B050"/>
                </a:solidFill>
                <a:latin typeface="Nyala" panose="02000504070300020003" pitchFamily="2" charset="0"/>
                <a:cs typeface="Arial" panose="020B0604020202020204" pitchFamily="34" charset="0"/>
              </a:rPr>
            </a:br>
            <a:endParaRPr lang="en-ZA" sz="1710" dirty="0">
              <a:solidFill>
                <a:srgbClr val="00B050"/>
              </a:solidFill>
              <a:latin typeface="Nyala" panose="02000504070300020003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294011"/>
              </p:ext>
            </p:extLst>
          </p:nvPr>
        </p:nvGraphicFramePr>
        <p:xfrm>
          <a:off x="381000" y="2022475"/>
          <a:ext cx="8220074" cy="37687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6736"/>
                <a:gridCol w="1112426"/>
                <a:gridCol w="1264879"/>
                <a:gridCol w="1217928"/>
                <a:gridCol w="1010518"/>
                <a:gridCol w="891926"/>
                <a:gridCol w="1015661"/>
              </a:tblGrid>
              <a:tr h="991328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</a:t>
                      </a:r>
                      <a:r>
                        <a:rPr lang="en-ZA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</a:t>
                      </a:r>
                    </a:p>
                    <a:p>
                      <a:pPr algn="ctr" fontAlgn="ctr"/>
                      <a:r>
                        <a:rPr lang="en-ZA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2016/17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 </a:t>
                      </a:r>
                    </a:p>
                    <a:p>
                      <a:pPr algn="ctr" fontAlgn="ctr"/>
                      <a:r>
                        <a:rPr lang="en-ZA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15/16  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Completed Foundations </a:t>
                      </a:r>
                      <a:endParaRPr lang="en-ZA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Wallplates</a:t>
                      </a:r>
                      <a:r>
                        <a:rPr lang="en-ZA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2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</a:t>
                      </a:r>
                      <a:r>
                        <a:rPr lang="en-ZA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ZA" sz="12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Roofed</a:t>
                      </a:r>
                    </a:p>
                    <a:p>
                      <a:pPr algn="ctr" fontAlgn="ctr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Actual Completed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>
                    <a:solidFill>
                      <a:srgbClr val="92D050"/>
                    </a:solidFill>
                  </a:tcPr>
                </a:tc>
              </a:tr>
              <a:tr h="759213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Refilwe</a:t>
                      </a:r>
                      <a:r>
                        <a:rPr lang="en-ZA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Manor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1391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b="1" i="0" u="none" strike="noStrike" dirty="0">
                        <a:solidFill>
                          <a:srgbClr val="13912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363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Zithobeni Ex 9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solidFill>
                            <a:srgbClr val="1391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u="none" strike="noStrike" dirty="0" smtClean="0">
                          <a:solidFill>
                            <a:srgbClr val="1391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307</a:t>
                      </a:r>
                      <a:endParaRPr lang="en-ZA" sz="1200" b="0" i="0" u="none" strike="noStrike" dirty="0">
                        <a:solidFill>
                          <a:srgbClr val="13912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363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Kudube</a:t>
                      </a:r>
                      <a:r>
                        <a:rPr lang="de-DE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9 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1391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200" b="1" i="0" u="none" strike="noStrike" dirty="0">
                        <a:solidFill>
                          <a:srgbClr val="13912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363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Olievenhoutbosch</a:t>
                      </a:r>
                      <a:r>
                        <a:rPr lang="en-ZA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60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1391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1200" b="0" i="0" u="none" strike="noStrike" dirty="0">
                        <a:solidFill>
                          <a:srgbClr val="13912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en-ZA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ZA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363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Mamelodi</a:t>
                      </a:r>
                      <a:r>
                        <a:rPr lang="en-ZA" sz="12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Erf 29355 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rgbClr val="1391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ZA" sz="1200" b="0" i="0" u="none" strike="noStrike" dirty="0">
                        <a:solidFill>
                          <a:srgbClr val="13912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03637">
                <a:tc>
                  <a:txBody>
                    <a:bodyPr/>
                    <a:lstStyle/>
                    <a:p>
                      <a:pPr algn="l" fontAlgn="ctr"/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2527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1391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781</a:t>
                      </a:r>
                      <a:endParaRPr lang="en-ZA" sz="1200" b="1" i="0" u="none" strike="noStrike" dirty="0">
                        <a:solidFill>
                          <a:srgbClr val="13912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811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308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19" marR="5019" marT="502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15250" y="326475"/>
            <a:ext cx="8229600" cy="1087988"/>
          </a:xfrm>
          <a:prstGeom prst="rect">
            <a:avLst/>
          </a:prstGeom>
          <a:solidFill>
            <a:srgbClr val="92D050"/>
          </a:solidFill>
        </p:spPr>
        <p:txBody>
          <a:bodyPr lIns="87949" tIns="43975" rIns="87949" bIns="43975" anchor="ctr"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defTabSz="781903">
              <a:defRPr/>
            </a:pPr>
            <a:r>
              <a:rPr lang="en-ZA" sz="3600" dirty="0" smtClean="0">
                <a:solidFill>
                  <a:srgbClr val="13912F"/>
                </a:solidFill>
                <a:effectLst/>
                <a:latin typeface="Nyala" panose="02000504070300020003" pitchFamily="2" charset="0"/>
              </a:rPr>
              <a:t>Progress to date:  </a:t>
            </a:r>
          </a:p>
          <a:p>
            <a:pPr defTabSz="781903">
              <a:defRPr/>
            </a:pPr>
            <a:r>
              <a:rPr lang="en-ZA" sz="3600" dirty="0" smtClean="0">
                <a:solidFill>
                  <a:srgbClr val="13912F"/>
                </a:solidFill>
                <a:effectLst/>
                <a:latin typeface="Nyala" panose="02000504070300020003" pitchFamily="2" charset="0"/>
              </a:rPr>
              <a:t>Construction of Top-structures</a:t>
            </a:r>
            <a:endParaRPr lang="en-ZA" sz="3600" dirty="0">
              <a:solidFill>
                <a:srgbClr val="13912F"/>
              </a:solidFill>
              <a:effectLst/>
              <a:latin typeface="Nyala" panose="02000504070300020003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369888" y="601663"/>
            <a:ext cx="8458200" cy="1163637"/>
          </a:xfrm>
          <a:solidFill>
            <a:srgbClr val="92D050"/>
          </a:solidFill>
        </p:spPr>
        <p:txBody>
          <a:bodyPr/>
          <a:lstStyle/>
          <a:p>
            <a:r>
              <a:rPr lang="en-US" altLang="en-US" sz="2800" b="1" smtClean="0">
                <a:latin typeface="Arial Narrow" panose="020B0606020202030204" pitchFamily="34" charset="0"/>
              </a:rPr>
              <a:t>Social Housing Projects</a:t>
            </a:r>
            <a:endParaRPr lang="en-ZA" altLang="en-US" sz="2800" b="1" smtClean="0">
              <a:latin typeface="Arial Narrow" panose="020B0606020202030204" pitchFamily="34" charset="0"/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02DF6A-A0D1-4437-A78F-8EE6906B1224}" type="slidenum">
              <a:rPr lang="en-US" altLang="en-US" sz="1200" smtClean="0">
                <a:solidFill>
                  <a:srgbClr val="898989"/>
                </a:solidFill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 smtClean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69888" y="2047875"/>
          <a:ext cx="8458199" cy="3667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7407"/>
                <a:gridCol w="868105"/>
                <a:gridCol w="1081825"/>
                <a:gridCol w="1105071"/>
                <a:gridCol w="1058531"/>
                <a:gridCol w="1112128"/>
                <a:gridCol w="1045132"/>
              </a:tblGrid>
              <a:tr h="567969"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Programme/Project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Region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Total</a:t>
                      </a:r>
                      <a:r>
                        <a:rPr lang="en-ZA" sz="1400" baseline="0" dirty="0" smtClean="0">
                          <a:latin typeface="Arial Narrow" panose="020B0606020202030204" pitchFamily="34" charset="0"/>
                        </a:rPr>
                        <a:t> No. of Units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FY 2016/17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FY 2017/18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FY</a:t>
                      </a:r>
                      <a:r>
                        <a:rPr lang="en-ZA" sz="1400" baseline="0" dirty="0" smtClean="0">
                          <a:latin typeface="Arial Narrow" panose="020B0606020202030204" pitchFamily="34" charset="0"/>
                        </a:rPr>
                        <a:t> 2018/19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marT="45718" marB="45718"/>
                </a:tc>
                <a:tc>
                  <a:txBody>
                    <a:bodyPr/>
                    <a:lstStyle/>
                    <a:p>
                      <a:r>
                        <a:rPr lang="en-ZA" sz="1400" dirty="0" smtClean="0">
                          <a:latin typeface="Arial Narrow" panose="020B0606020202030204" pitchFamily="34" charset="0"/>
                        </a:rPr>
                        <a:t>FY 2019/20</a:t>
                      </a:r>
                      <a:endParaRPr lang="en-ZA" sz="1400" dirty="0">
                        <a:latin typeface="Arial Narrow" panose="020B0606020202030204" pitchFamily="34" charset="0"/>
                      </a:endParaRPr>
                    </a:p>
                  </a:txBody>
                  <a:tcPr marT="45718" marB="45718"/>
                </a:tc>
              </a:tr>
              <a:tr h="678813">
                <a:tc>
                  <a:txBody>
                    <a:bodyPr/>
                    <a:lstStyle/>
                    <a:p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Townlands Project: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itchFamily="34" charset="0"/>
                        <a:buNone/>
                        <a:tabLst>
                          <a:tab pos="172085" algn="l"/>
                        </a:tabLst>
                      </a:pPr>
                      <a:r>
                        <a:rPr lang="en-ZA" sz="1100" b="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en-ZA" sz="1100" b="0" dirty="0">
                        <a:latin typeface="Arial Narrow" panose="020B0606020202030204" pitchFamily="34" charset="0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 Narrow" panose="020B0606020202030204" pitchFamily="34" charset="0"/>
                        </a:rPr>
                        <a:t>900</a:t>
                      </a:r>
                      <a:endParaRPr lang="en-ZA" sz="1100" dirty="0">
                        <a:latin typeface="Arial Narrow" panose="020B0606020202030204" pitchFamily="34" charset="0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 Narrow" panose="020B0606020202030204" pitchFamily="34" charset="0"/>
                        </a:rPr>
                        <a:t>100</a:t>
                      </a:r>
                      <a:endParaRPr lang="en-ZA" sz="1100" dirty="0">
                        <a:latin typeface="Arial Narrow" panose="020B0606020202030204" pitchFamily="34" charset="0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 Narrow" panose="020B0606020202030204" pitchFamily="34" charset="0"/>
                        </a:rPr>
                        <a:t>350</a:t>
                      </a:r>
                      <a:endParaRPr lang="en-ZA" sz="1100" dirty="0">
                        <a:latin typeface="Arial Narrow" panose="020B0606020202030204" pitchFamily="34" charset="0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 Narrow" panose="020B0606020202030204" pitchFamily="34" charset="0"/>
                        </a:rPr>
                        <a:t>450</a:t>
                      </a:r>
                      <a:endParaRPr lang="en-ZA" sz="1100" dirty="0">
                        <a:latin typeface="Arial Narrow" panose="020B0606020202030204" pitchFamily="34" charset="0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ZA" sz="1100" dirty="0">
                        <a:latin typeface="Arial Narrow" panose="020B0606020202030204" pitchFamily="34" charset="0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9289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Sunnyside Erf 708 &amp; 709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ZA" sz="110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/>
                          <a:cs typeface="+mn-cs"/>
                        </a:rPr>
                        <a:t>3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Mincho"/>
                        <a:cs typeface="+mn-cs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 Narrow" panose="020B0606020202030204" pitchFamily="34" charset="0"/>
                        </a:rPr>
                        <a:t>260</a:t>
                      </a:r>
                      <a:endParaRPr lang="en-ZA" sz="1100" dirty="0">
                        <a:latin typeface="Arial Narrow" panose="020B0606020202030204" pitchFamily="34" charset="0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 Narrow" panose="020B0606020202030204" pitchFamily="34" charset="0"/>
                        </a:rPr>
                        <a:t>130</a:t>
                      </a:r>
                      <a:endParaRPr lang="en-ZA" sz="1100" dirty="0">
                        <a:latin typeface="Arial Narrow" panose="020B0606020202030204" pitchFamily="34" charset="0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 Narrow" panose="020B0606020202030204" pitchFamily="34" charset="0"/>
                        </a:rPr>
                        <a:t>130</a:t>
                      </a:r>
                      <a:endParaRPr lang="en-ZA" sz="1100" dirty="0">
                        <a:latin typeface="Arial Narrow" panose="020B0606020202030204" pitchFamily="34" charset="0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ZA" sz="1100" dirty="0">
                        <a:latin typeface="Arial Narrow" panose="020B0606020202030204" pitchFamily="34" charset="0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100" dirty="0" smtClean="0">
                          <a:latin typeface="Arial Narrow" panose="020B0606020202030204" pitchFamily="34" charset="0"/>
                        </a:rPr>
                        <a:t>-</a:t>
                      </a:r>
                      <a:endParaRPr lang="en-ZA" sz="1100" dirty="0">
                        <a:latin typeface="Arial Narrow" panose="020B0606020202030204" pitchFamily="34" charset="0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43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Chantelle X39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ZA" sz="110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/>
                          <a:cs typeface="+mn-cs"/>
                        </a:rPr>
                        <a:t>1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Mincho"/>
                        <a:cs typeface="+mn-cs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kern="1200" noProof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1107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kern="1200" noProof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kern="1200" noProof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407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kern="1200" noProof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kern="1200" noProof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433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Fort West Ext 4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ZA" sz="110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/>
                          <a:cs typeface="+mn-cs"/>
                        </a:rPr>
                        <a:t>3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Mincho"/>
                        <a:cs typeface="+mn-cs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kern="1200" noProof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400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kern="1200" noProof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kern="1200" noProof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kern="1200" noProof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kern="1200" noProof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81878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Timberland</a:t>
                      </a:r>
                      <a:endParaRPr kumimoji="0" lang="en-ZA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Project</a:t>
                      </a:r>
                      <a:r>
                        <a:rPr lang="en-US" sz="11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/>
                        </a:rPr>
                        <a:t>: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en-ZA" sz="1100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MS Mincho"/>
                          <a:cs typeface="+mn-cs"/>
                        </a:rPr>
                        <a:t>3</a:t>
                      </a:r>
                      <a:endParaRPr lang="en-ZA" sz="1100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MS Mincho"/>
                        <a:cs typeface="+mn-cs"/>
                      </a:endParaRP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320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T="45718" marB="45718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666750"/>
            <a:ext cx="8458200" cy="1143000"/>
          </a:xfrm>
          <a:solidFill>
            <a:srgbClr val="92D050"/>
          </a:solidFill>
        </p:spPr>
        <p:txBody>
          <a:bodyPr/>
          <a:lstStyle/>
          <a:p>
            <a:r>
              <a:rPr lang="en-US" altLang="en-US" sz="3000" smtClean="0">
                <a:latin typeface="Nyala" panose="02000504070300020003" pitchFamily="2" charset="0"/>
              </a:rPr>
              <a:t>ACHIVEMENTS MADE AGAINST THE 2011/16 IDP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327681"/>
              </p:ext>
            </p:extLst>
          </p:nvPr>
        </p:nvGraphicFramePr>
        <p:xfrm>
          <a:off x="176213" y="2125663"/>
          <a:ext cx="8769351" cy="438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786"/>
                <a:gridCol w="1413313"/>
                <a:gridCol w="1413313"/>
                <a:gridCol w="1413313"/>
                <a:gridCol w="1413313"/>
                <a:gridCol w="1413313"/>
              </a:tblGrid>
              <a:tr h="6401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KPI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2011/12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2012/13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2013/14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2014/15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2015/16 (to</a:t>
                      </a:r>
                      <a:r>
                        <a:rPr lang="en-US" sz="1800" baseline="0" dirty="0" smtClean="0"/>
                        <a:t> March 2016) 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rgbClr val="92D050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CRU’S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104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92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104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Title</a:t>
                      </a:r>
                      <a:r>
                        <a:rPr lang="en-US" sz="1800" baseline="0" dirty="0" smtClean="0"/>
                        <a:t> Deeds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3 372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3 450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6 902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4 485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3 090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Social housing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       -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    -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160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86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118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Houses built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400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973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</a:tr>
              <a:tr h="36578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Land acquisition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 (by June)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Roads constructed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49.1km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smtClean="0"/>
                        <a:t>79.046km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24.86km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Water connections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4 200 (2000)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9 845 (2000)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1 675(2000)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7 464 (2000)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</a:tr>
              <a:tr h="64012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Sewer connections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4 200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9 845(1000)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1 675(1000)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7 464 (1000)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US" sz="1800" dirty="0"/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l"/>
            <a:r>
              <a:rPr lang="en-ZA" altLang="en-US" sz="2800" smtClean="0"/>
              <a:t>2016/17 HSDG: Existing contractual obligations with Province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850" y="1524000"/>
            <a:ext cx="8229600" cy="4456113"/>
          </a:xfrm>
        </p:spPr>
        <p:txBody>
          <a:bodyPr/>
          <a:lstStyle/>
          <a:p>
            <a:pPr>
              <a:defRPr/>
            </a:pPr>
            <a:endParaRPr lang="en-ZA" dirty="0" smtClean="0"/>
          </a:p>
          <a:p>
            <a:pPr>
              <a:defRPr/>
            </a:pPr>
            <a:r>
              <a:rPr lang="en-ZA" sz="2400" dirty="0" smtClean="0"/>
              <a:t>Refilwe Manor  				: 418</a:t>
            </a:r>
          </a:p>
          <a:p>
            <a:pPr>
              <a:defRPr/>
            </a:pPr>
            <a:r>
              <a:rPr lang="en-ZA" sz="2400" dirty="0" err="1" smtClean="0"/>
              <a:t>Zithobeni</a:t>
            </a:r>
            <a:r>
              <a:rPr lang="en-ZA" sz="2400" dirty="0" smtClean="0"/>
              <a:t> x 9					: 493</a:t>
            </a:r>
          </a:p>
          <a:p>
            <a:pPr>
              <a:defRPr/>
            </a:pPr>
            <a:r>
              <a:rPr lang="en-ZA" sz="2400" dirty="0" smtClean="0"/>
              <a:t>Kudube x 9					      : 200</a:t>
            </a:r>
          </a:p>
          <a:p>
            <a:pPr>
              <a:defRPr/>
            </a:pPr>
            <a:r>
              <a:rPr lang="en-ZA" sz="2400" dirty="0" smtClean="0"/>
              <a:t>Olievenhoutbosch x 60	       	: 559</a:t>
            </a:r>
          </a:p>
          <a:p>
            <a:pPr>
              <a:defRPr/>
            </a:pPr>
            <a:r>
              <a:rPr lang="en-ZA" sz="2400" dirty="0" err="1" smtClean="0"/>
              <a:t>Mamelodi</a:t>
            </a:r>
            <a:r>
              <a:rPr lang="en-ZA" sz="2400" dirty="0" smtClean="0"/>
              <a:t> Erf 29355			: 76</a:t>
            </a:r>
          </a:p>
          <a:p>
            <a:pPr>
              <a:defRPr/>
            </a:pPr>
            <a:r>
              <a:rPr lang="en-ZA" sz="2400" b="1" dirty="0" smtClean="0"/>
              <a:t>TOTAL							: 1746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ZA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NB: indicative HSDG R203 033 000</a:t>
            </a:r>
            <a:endParaRPr lang="en-ZA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ZA" sz="24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2468" name="Picture 1" descr="image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764213"/>
            <a:ext cx="9286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3. FINANCIAL PERFORMANCE 2015/16: CAPITAL BUDGET BREAKDOWN</a:t>
            </a:r>
            <a:endParaRPr lang="en-Z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08" charset="-128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8600" y="1066800"/>
          <a:ext cx="8762998" cy="5375277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3594046"/>
                <a:gridCol w="861492"/>
                <a:gridCol w="861492"/>
                <a:gridCol w="861492"/>
                <a:gridCol w="861492"/>
                <a:gridCol w="861492"/>
                <a:gridCol w="861492"/>
              </a:tblGrid>
              <a:tr h="1120262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Funding Source</a:t>
                      </a:r>
                      <a:endParaRPr lang="en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Adjusted Budget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YTD  Adjusted Expenditure Projections         31 March 2016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solidFill>
                            <a:schemeClr val="tx1"/>
                          </a:solidFill>
                          <a:effectLst/>
                        </a:rPr>
                        <a:t>YTD         Actual Expenditure      31 March 2016</a:t>
                      </a:r>
                      <a:endParaRPr lang="en-ZA" sz="1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Variance (Actual vs Adjusted Projection)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Actual as % of Adjusted Expenditure Projection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Actual as % of Adjusted Budget</a:t>
                      </a:r>
                      <a:endParaRPr lang="en-Z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32851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 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R'000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R'000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R'000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R'000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%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Council Funding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170 945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42 990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6 388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(36 602)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14.9%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3.7%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55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Public Transport Infrastructure and Systems Grant (PTIS)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770 609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502 618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466 968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(35 650)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92.9%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60.6%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55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Neighbourhood Development Partnership Grant (NDPG)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62 619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33 784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42 251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8 466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125.1%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67.5%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55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USDG (replaces MIG)- Urban Settlements Development Grant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1 537 550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774 979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889 429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114 450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114.8%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58.4%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4155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 err="1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Intergrated</a:t>
                      </a:r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National Electrification Programme (INEP)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37 001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18 375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12 988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(5 388)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70.7%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35.1%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Capital Replacement Reserve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13 806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1 493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2 157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664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144.5%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15.6%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Other Contributions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1 773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1 674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883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(791)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52.8%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49.8%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Financial Management Grant (FMG)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250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22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22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0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100.0%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8.7%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Community Library Services (CLS)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7 551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3 462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4 187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725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120.9%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55.4%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Borrowings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1 200 000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678 795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582 841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(95 955)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85.9%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48.6%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Public Contributions &amp; Donations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150 000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91 118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74 766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(16 352)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82.1%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49.8%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Social Infrastructure Grant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38 682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10 435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7 220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(3 214)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69.2%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18.7%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96">
                <a:tc>
                  <a:txBody>
                    <a:bodyPr/>
                    <a:lstStyle/>
                    <a:p>
                      <a:pPr algn="l" fontAlgn="t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LG SETA Discretionary Allocation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18 407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4 879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405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(4 474)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8.3%</a:t>
                      </a:r>
                      <a:endParaRPr lang="en-ZA" sz="12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2.2%</a:t>
                      </a:r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25596">
                <a:tc>
                  <a:txBody>
                    <a:bodyPr/>
                    <a:lstStyle/>
                    <a:p>
                      <a:pPr algn="l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Total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3 995 193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2 164 625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2 090 505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(74 121)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96.6%</a:t>
                      </a:r>
                      <a:endParaRPr lang="en-ZA" sz="12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ZA" sz="12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52.3%</a:t>
                      </a:r>
                      <a:endParaRPr lang="en-ZA" sz="12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362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469AF7-16A0-4899-9BD4-794AAD9BB30A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82650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4. FINANCIAL PERFORMANCE: </a:t>
            </a:r>
            <a:b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USDG 2015/16</a:t>
            </a:r>
            <a:endParaRPr lang="en-Z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8600" y="914400"/>
          <a:ext cx="8458198" cy="6054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9198"/>
                <a:gridCol w="1600200"/>
                <a:gridCol w="914400"/>
                <a:gridCol w="838200"/>
                <a:gridCol w="838200"/>
                <a:gridCol w="392140"/>
                <a:gridCol w="750860"/>
                <a:gridCol w="990600"/>
                <a:gridCol w="914400"/>
              </a:tblGrid>
              <a:tr h="871770"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u="none" strike="noStrike" dirty="0">
                          <a:effectLst/>
                        </a:rPr>
                        <a:t>Department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641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u="none" strike="noStrike" dirty="0">
                          <a:effectLst/>
                        </a:rPr>
                        <a:t>Project Name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641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u="none" strike="noStrike" dirty="0">
                          <a:effectLst/>
                        </a:rPr>
                        <a:t>  Current Budget 2015/16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641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u="none" strike="noStrike">
                          <a:effectLst/>
                        </a:rPr>
                        <a:t> Cumulative Expenditure Projection 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641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u="none" strike="noStrike">
                          <a:effectLst/>
                        </a:rPr>
                        <a:t> Cumulative Capex Actual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641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u="none" strike="noStrike">
                          <a:effectLst/>
                        </a:rPr>
                        <a:t>Actual expenditures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641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u="none" strike="noStrike">
                          <a:effectLst/>
                        </a:rPr>
                        <a:t> Cumulative Committed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641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u="none" strike="noStrike">
                          <a:effectLst/>
                        </a:rPr>
                        <a:t> Cumulative Capex Expenditure Projection Not/ (Over) Spent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6417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900" u="none" strike="noStrike" dirty="0">
                          <a:effectLst/>
                        </a:rPr>
                        <a:t> % Cumulative Capex Expenditure Projection Not/ (Over) Spent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6417" marB="0" anchor="ctr">
                    <a:solidFill>
                      <a:srgbClr val="92D050"/>
                    </a:solidFill>
                  </a:tcPr>
                </a:tc>
              </a:tr>
              <a:tr h="27312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Energy &amp; </a:t>
                      </a:r>
                      <a:r>
                        <a:rPr lang="en-ZA" sz="900" u="none" strike="noStrike" dirty="0" smtClean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Electricity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Electricity for All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91 344 858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54 731 358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54 399 066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60%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22 550 018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332 292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</a:tr>
              <a:tr h="273125">
                <a:tc vMerge="1">
                  <a:txBody>
                    <a:bodyPr/>
                    <a:lstStyle/>
                    <a:p>
                      <a:pPr algn="l" fontAlgn="ctr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88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Tshwane Public Lighting Programme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30 991 045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20 921 602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17 517 634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57%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7 597 284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3 403 968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16%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</a:tr>
              <a:tr h="273125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Sub - total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 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122 335 903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75 652 959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71 916 700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59%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30 147 302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3 736 260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        0 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3125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Housing &amp; Human Settlement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 dirty="0" smtClean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Water </a:t>
                      </a:r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Provision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174 208 </a:t>
                      </a:r>
                      <a:r>
                        <a:rPr lang="en-ZA" sz="900" u="none" strike="noStrike" dirty="0" smtClean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170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83 188 498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81 635 346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47%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4 877 393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1 553 152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2%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</a:tr>
              <a:tr h="273125">
                <a:tc vMerge="1">
                  <a:txBody>
                    <a:bodyPr/>
                    <a:lstStyle/>
                    <a:p>
                      <a:pPr algn="l" fontAlgn="ctr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88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Sewerage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149 834 769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43 608 306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39 125 979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26%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      -  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4 482 326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10%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</a:tr>
              <a:tr h="273125">
                <a:tc vMerge="1">
                  <a:txBody>
                    <a:bodyPr/>
                    <a:lstStyle/>
                    <a:p>
                      <a:pPr algn="l" fontAlgn="ctr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88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Roads and Stormwater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</a:t>
                      </a:r>
                      <a:r>
                        <a:rPr lang="en-ZA" sz="900" u="none" strike="noStrike" dirty="0" smtClean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258 </a:t>
                      </a:r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921 070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142 441 495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142 677 796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52%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5 290 327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-236 300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0%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</a:tr>
              <a:tr h="273125">
                <a:tc vMerge="1">
                  <a:txBody>
                    <a:bodyPr/>
                    <a:lstStyle/>
                    <a:p>
                      <a:pPr algn="l" fontAlgn="ctr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8803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Project Linked Housing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100 000 000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36 082 884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95 082 884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95%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      -  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-59 000 000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-164%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</a:tr>
              <a:tr h="273125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Sub - total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 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</a:t>
                      </a:r>
                      <a:r>
                        <a:rPr lang="en-ZA" sz="900" b="1" u="none" strike="noStrike" dirty="0" smtClean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682 </a:t>
                      </a:r>
                      <a:r>
                        <a:rPr lang="en-ZA" sz="900" b="1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964 679 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305 321 183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358 522 005 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51%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10 167 720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-53 200 822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       -2 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6479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Water &amp; Sanitation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Refurbishing of Water Networks and Backlog Eradication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180 815 293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79 653 362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98 147 616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54%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      -  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-18 494 254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-23%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</a:tr>
              <a:tr h="273125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u="none" strike="noStrike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Sub - total</a:t>
                      </a:r>
                      <a:endParaRPr lang="en-ZA" sz="900" b="1" i="0" u="none" strike="noStrike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u="none" strike="noStrike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 </a:t>
                      </a:r>
                      <a:endParaRPr lang="en-ZA" sz="900" b="1" i="0" u="none" strike="noStrike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180 815 293 </a:t>
                      </a:r>
                      <a:endParaRPr lang="en-ZA" sz="900" b="1" i="0" u="none" strike="noStrike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79 653 362 </a:t>
                      </a:r>
                      <a:endParaRPr lang="en-ZA" sz="900" b="1" i="0" u="none" strike="noStrike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98 147 616 </a:t>
                      </a:r>
                      <a:endParaRPr lang="en-ZA" sz="900" b="1" i="0" u="none" strike="noStrike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54%</a:t>
                      </a:r>
                      <a:endParaRPr lang="en-ZA" sz="900" b="1" i="0" u="none" strike="noStrike" dirty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      -   </a:t>
                      </a:r>
                      <a:endParaRPr lang="en-ZA" sz="900" b="1" i="0" u="none" strike="noStrike" dirty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-18 494 254 </a:t>
                      </a:r>
                      <a:endParaRPr lang="en-ZA" sz="900" b="1" i="0" u="none" strike="noStrike" dirty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       -0 </a:t>
                      </a:r>
                      <a:endParaRPr lang="en-ZA" sz="900" b="1" i="0" u="none" strike="noStrike" dirty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06479">
                <a:tc rowSpan="3"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 dirty="0" smtClean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Transport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Flooding Backlogs: Sosh &amp; Winterveldt Area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347 460 678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194 697 331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250 134 792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72%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8 422 960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-55 437 461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-28%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</a:tr>
              <a:tr h="273125">
                <a:tc v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8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Flooding Backlogs</a:t>
                      </a:r>
                      <a:r>
                        <a:rPr lang="en-ZA" sz="900" u="none" strike="noStrike" dirty="0" smtClean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: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4 000 000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2 305 442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1 905 442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48%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1 304 449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400 000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17%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</a:tr>
              <a:tr h="273125">
                <a:tc vMerge="1">
                  <a:txBody>
                    <a:bodyPr/>
                    <a:lstStyle/>
                    <a:p>
                      <a:pPr algn="l" fontAlgn="t"/>
                      <a:endParaRPr lang="en-ZA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803" marR="8803" marT="880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Mabopane Station Modal Interchange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27 000 000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14 429 014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14 434 172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53%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    577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  -5 158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0%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</a:tr>
              <a:tr h="273125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u="none" strike="noStrike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Sub - total</a:t>
                      </a:r>
                      <a:endParaRPr lang="en-ZA" sz="900" b="1" i="0" u="none" strike="noStrike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u="none" strike="noStrike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 </a:t>
                      </a:r>
                      <a:endParaRPr lang="en-ZA" sz="900" b="1" i="0" u="none" strike="noStrike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378 460 678 </a:t>
                      </a:r>
                      <a:endParaRPr lang="en-ZA" sz="900" b="1" i="0" u="none" strike="noStrike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211 431 787 </a:t>
                      </a:r>
                      <a:endParaRPr lang="en-ZA" sz="900" b="1" i="0" u="none" strike="noStrike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266 474 406 </a:t>
                      </a:r>
                      <a:endParaRPr lang="en-ZA" sz="900" b="1" i="0" u="none" strike="noStrike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70%</a:t>
                      </a:r>
                      <a:endParaRPr lang="en-ZA" sz="900" b="1" i="0" u="none" strike="noStrike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9 727 986 </a:t>
                      </a:r>
                      <a:endParaRPr lang="en-ZA" sz="900" b="1" i="0" u="none" strike="noStrike" dirty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-55 042 619 </a:t>
                      </a:r>
                      <a:endParaRPr lang="en-ZA" sz="900" b="1" i="0" u="none" strike="noStrike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       -0 </a:t>
                      </a:r>
                      <a:endParaRPr lang="en-ZA" sz="900" b="1" i="0" u="none" strike="noStrike" dirty="0"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3125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Office of the City Manager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RE - AGA - Tshwane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154 218 000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101 730 829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94 368 329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61%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54 304 034 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7 362 500 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7%</a:t>
                      </a:r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</a:tr>
              <a:tr h="273125">
                <a:tc>
                  <a:txBody>
                    <a:bodyPr/>
                    <a:lstStyle/>
                    <a:p>
                      <a:pPr algn="l" fontAlgn="ctr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Sub - total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 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154 218 000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101 730 829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94 368 329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61%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54 304 034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7 362 500 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        0 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73125"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Total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 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1 532 794 553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773 790 120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889 429 056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58%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104 347 042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-115 638 936 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b="1" u="none" strike="noStrike" dirty="0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          -2 </a:t>
                      </a:r>
                      <a:endParaRPr lang="en-ZA" sz="900" b="1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>
                    <a:solidFill>
                      <a:srgbClr val="92D050"/>
                    </a:solidFill>
                  </a:tcPr>
                </a:tc>
              </a:tr>
              <a:tr h="273125"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Adjusted budget</a:t>
                      </a:r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1 537 550 333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773 790 120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      889 429 056 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900" u="none" strike="noStrike">
                          <a:effectLst/>
                          <a:latin typeface="Aparajita" panose="020B0604020202020204" pitchFamily="34" charset="0"/>
                          <a:cs typeface="Aparajita" panose="020B0604020202020204" pitchFamily="34" charset="0"/>
                        </a:rPr>
                        <a:t>58%</a:t>
                      </a:r>
                      <a:endParaRPr lang="en-ZA" sz="900" b="1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ZA" sz="900" b="0" i="0" u="none" strike="noStrike" dirty="0"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cs typeface="Aparajita" panose="020B0604020202020204" pitchFamily="34" charset="0"/>
                      </a:endParaRPr>
                    </a:p>
                  </a:txBody>
                  <a:tcPr marL="8803" marR="8803" marT="6417" marB="0" anchor="b"/>
                </a:tc>
              </a:tr>
            </a:tbl>
          </a:graphicData>
        </a:graphic>
      </p:graphicFrame>
      <p:sp>
        <p:nvSpPr>
          <p:cNvPr id="647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99CE29-95F6-4552-92A9-191AFB6AAC9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25425"/>
            <a:ext cx="8291513" cy="682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2388" y="-14288"/>
            <a:ext cx="9196388" cy="1160463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5. NON-FINANCIAL </a:t>
            </a:r>
            <a:b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PERFORMANCE</a:t>
            </a: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: 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USDG 2015/16</a:t>
            </a:r>
            <a:endParaRPr lang="en-ZA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763000" cy="4190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573"/>
                <a:gridCol w="1480369"/>
                <a:gridCol w="1341585"/>
                <a:gridCol w="1100184"/>
                <a:gridCol w="2804289"/>
              </a:tblGrid>
              <a:tr h="702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Item intervention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Outputs 2015/16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Non-financial progress Q2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0214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Kudube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roads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74,75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Engineering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designs submitted and provisionally approved pending the results of  a WULA</a:t>
                      </a:r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5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Thorntreeview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roads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70% Roadbed completed,62% of storm water trenches excavated, 58% of pipes laid. On track 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35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Mabopane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EW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roads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Waiting for approval of designs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996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Olievenhoutbosch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roads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stream crossing design and costing approved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Awaiting final approval of roads.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Plans in place to shift funding to other roads projects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5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34150"/>
            <a:ext cx="649287" cy="350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EDD46B-B915-4C14-AC7E-C59A9B0C5224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25425"/>
            <a:ext cx="8291513" cy="682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34150"/>
            <a:ext cx="649287" cy="350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6174C2-7DE1-484F-980A-DD0F5DD9B3B6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2388" y="-14288"/>
            <a:ext cx="9196388" cy="1160463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5. NON-FINANCIAL </a:t>
            </a:r>
            <a:b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PERFORMANCE</a:t>
            </a: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: 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USDG 2015/16</a:t>
            </a:r>
            <a:endParaRPr lang="en-ZA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8600" y="1397000"/>
          <a:ext cx="8763000" cy="5202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5377"/>
                <a:gridCol w="1522448"/>
                <a:gridCol w="1379718"/>
                <a:gridCol w="1131455"/>
                <a:gridCol w="2884001"/>
              </a:tblGrid>
              <a:tr h="1090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Fortwest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4&amp;5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roads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 on site 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establishment completed -  Clearing &amp; Grubbing, Box –cutting, Roadbed, lower Selected Layer, Rock Fill</a:t>
                      </a:r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90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Soshanguve X5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roads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site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establishment completed  Clearing &amp; Grubbing, Box –cutting, Roadbed, lower Selected Layer, Rock Fill</a:t>
                      </a:r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90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Soshanguve X12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roads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Contractor on site -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establishment completed - Clearing &amp; Grubbing, Box –cutting, Roadbed, lower Selected Layer, Rock Fill</a:t>
                      </a:r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38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Soshanguve X13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roads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Contractor on site -Site Establishment completed  Clearing &amp; Grubbing, Box –cutting, Roadbed, lower Selected Layer, Rock Fill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90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Zithobeni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Ext 8&amp;9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roads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Contractor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on site - S</a:t>
                      </a:r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ite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establishment complied, Clearing &amp; Grubbing, Box –cutting, Roadbed, lower Selected Layer, Rock Fill and V Drains </a:t>
                      </a:r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25425"/>
            <a:ext cx="8291513" cy="682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34150"/>
            <a:ext cx="649287" cy="350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885639-8D1B-44E7-96D8-A2E956FE2622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2388" y="-14288"/>
            <a:ext cx="9196388" cy="1160463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5. NON-FINANCIAL </a:t>
            </a:r>
            <a:b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PERFORMANCE</a:t>
            </a: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: 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USDG 2015/16</a:t>
            </a:r>
            <a:endParaRPr lang="en-ZA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76200" y="1371600"/>
          <a:ext cx="8915400" cy="3738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06829"/>
                <a:gridCol w="1520457"/>
                <a:gridCol w="1377913"/>
                <a:gridCol w="1129973"/>
                <a:gridCol w="2880228"/>
              </a:tblGrid>
              <a:tr h="771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 City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stands in settlements provided with sewer reticulation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4,32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Excavation ,bedding pipe laying and blanket on progress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1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Kudube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sewer reticulation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74,75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1490  stands water lines connections completed, negotiations with house owners regarding the moving /relocation of obstructions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Mabopane Ext 1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sewer reticulation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20,21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Excavation, bedding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laying of pipes in progress  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989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Kopanong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sewer reticulation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37,39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Excavations and laying of main sewer pipes (5011m) in progress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4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Kirkney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Andeon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South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sewer reticulation 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Layout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plan to be revised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6126" marR="6612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25425"/>
            <a:ext cx="8291513" cy="682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34150"/>
            <a:ext cx="649287" cy="350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A1E5A38-0688-49CC-83C9-932D21E44F5A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2388" y="-14288"/>
            <a:ext cx="9196388" cy="1160463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5. NON-FINANCIAL </a:t>
            </a:r>
            <a:b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PERFORMANCE</a:t>
            </a: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: 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USDG 2015/16</a:t>
            </a:r>
            <a:endParaRPr lang="en-ZA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839200" cy="4494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677"/>
                <a:gridCol w="1507462"/>
                <a:gridCol w="1366136"/>
                <a:gridCol w="1120317"/>
                <a:gridCol w="2855609"/>
              </a:tblGrid>
              <a:tr h="771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Garsfontein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sewer reticulation 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Objections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from the Residents Committee on the TRU – Legal department addressing this matter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2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Zithobeni Heights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sewer reticulation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 out, clearing &amp;grubbing exaction ,bedding ,pipe laying in progress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2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Zandfontein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sewer reticulation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still at planning stage,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Awaiting approval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layout plan – plans in place to shift funding t other projects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2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Soutpan (phase 2)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sewer reticulation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Setting out ,clearing &amp;grubbing, excavation, bedding, pipe laying, backfilling and vavle chamber in progress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2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Lotus Gardens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sewer reticulation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clearance for explosives in progress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2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Fortwest 4&amp;5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stands in settlements provided with sewer reticulation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Excavations, laying of pipes, backfilling, fitting, pressure tests/ commissioning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20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Zithobeni 8&amp;9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sewer reticulation 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Contractor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at 60% completion stage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3251" marR="6325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25425"/>
            <a:ext cx="8291513" cy="682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34150"/>
            <a:ext cx="649287" cy="350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38A362-9714-4E95-ACD9-352B6446C44C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2388" y="-14288"/>
            <a:ext cx="9196388" cy="1160463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5. NON-FINANCIAL </a:t>
            </a:r>
            <a:b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PERFORMANCE</a:t>
            </a: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: 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USDG 2015/16</a:t>
            </a:r>
            <a:endParaRPr lang="en-ZA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52400" y="1371600"/>
          <a:ext cx="8839200" cy="41767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677"/>
                <a:gridCol w="1507460"/>
                <a:gridCol w="1366136"/>
                <a:gridCol w="1120318"/>
                <a:gridCol w="2855609"/>
              </a:tblGrid>
              <a:tr h="5199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Refilwe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Manor Ext 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 water treatment plant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99,100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Refilwe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Manor Ext 9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 of 1.5KL/day sewer pump station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99,100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Contractor on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site  with the construction of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sewer pump station – 30% completion stage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66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Rama City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water reticulation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4,32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Excavation, bedding, pipes 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laying and blanket in progress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66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Kudube 9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water reticulation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74,75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1490  stands water lines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connections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at 90% completion stage .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negotiations 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house owners regarding the moving /relocation of obstructions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66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Mabopane Ext 1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sewer reticulation 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20,21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Excavation, bedding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laying of pipes in progress  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Kopanong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water reticulation 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37,39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Excavations and laying of main sewer pipes (12 700m) in progress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25425"/>
            <a:ext cx="8291513" cy="6826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8459788" y="6534150"/>
            <a:ext cx="649287" cy="350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3B8590-1AA1-4074-9317-D0BB34CEFE08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52388" y="-14288"/>
            <a:ext cx="9196388" cy="1103313"/>
          </a:xfrm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5. NON-FINANCIAL </a:t>
            </a:r>
            <a:b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</a:b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PERFORMANCE</a:t>
            </a: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: 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-108" charset="-128"/>
                <a:cs typeface="Arial" pitchFamily="34" charset="0"/>
              </a:rPr>
              <a:t>USDG 2015/16</a:t>
            </a:r>
            <a:endParaRPr lang="en-ZA" sz="28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-108" charset="-128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5413" y="1209675"/>
          <a:ext cx="8956674" cy="5011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119"/>
                <a:gridCol w="1527495"/>
                <a:gridCol w="1384292"/>
                <a:gridCol w="1135207"/>
                <a:gridCol w="2893561"/>
              </a:tblGrid>
              <a:tr h="57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Olievenhoutbosch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60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water reticulation 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n-ZA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Contractor on site  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Kirkney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n-ZA" sz="1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Andeon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South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 of stands in settlements provided with sewer reticulation 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Excavation 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,bedding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pipe 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laying in process 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Garsfontein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stands in settlements provided with water reticulation 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 still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planning.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Addressing the objections by residents committee – plans on place to shift  funding to other performing projects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771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Zithobeni Heights</a:t>
                      </a:r>
                      <a:endParaRPr lang="en-ZA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stands in settlements provided with water reticulation 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Setting out, clearing &amp;grubbing exaction ,bedding ,pipe laying in </a:t>
                      </a: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progress. Challenges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boulders on site that require blasting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Zandfontein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stands in settlements provided with water reticulation 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Awaiting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approval of layout plan – plans in place to shift funding to performing projects 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Soutpan (phase 2)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stands in settlements provided with water reticulation 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Setting out ,clearing &amp;grubbing, excavation, bedding, pipe laying, backfilling and </a:t>
                      </a:r>
                      <a:r>
                        <a:rPr lang="en-ZA" sz="11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vavle</a:t>
                      </a: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chamber in progress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Lotus Gardens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stands in settlements provided with water reticulation 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 clearance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currently in progress(Clearing the site of explosives by specialist company)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Fortwest 4&amp;5</a:t>
                      </a:r>
                      <a:endParaRPr lang="en-ZA" sz="1100" b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Nr</a:t>
                      </a:r>
                      <a:r>
                        <a:rPr lang="en-ZA" sz="11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stands in settlements provided with water reticulation </a:t>
                      </a:r>
                      <a:endParaRPr lang="en-ZA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en-ZA" sz="11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Project is progress</a:t>
                      </a:r>
                      <a:r>
                        <a:rPr lang="en-ZA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well</a:t>
                      </a: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281" marR="53281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2351088"/>
          <a:ext cx="8991599" cy="530225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47840"/>
                <a:gridCol w="1590050"/>
                <a:gridCol w="1764638"/>
                <a:gridCol w="2184577"/>
                <a:gridCol w="986482"/>
                <a:gridCol w="1118012"/>
              </a:tblGrid>
              <a:tr h="13861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Name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Areas &amp;</a:t>
                      </a:r>
                    </a:p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 of Households benefitting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Annual Target outputs</a:t>
                      </a:r>
                      <a:endParaRPr lang="xh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Non-Financial Actual Progress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196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HOUSING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INTERNAL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SERVICES </a:t>
                      </a: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</a:tr>
              <a:tr h="462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Kudube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74,75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Engineering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designs submitted and provisionally approved pending the results of  a WULA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Thorntreeview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Roaded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,layers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,curbing ,asphalt ,finishing ,storm water  trenches excavated ,storm water pipes laid,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mainholes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constructed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Mabopane EW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Waiting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for approval of designs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Olievenhoutbosch</a:t>
                      </a:r>
                      <a:r>
                        <a:rPr lang="en-ZA" sz="1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77</a:t>
                      </a:r>
                      <a:endParaRPr lang="en-ZA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stream crossing design and costing approved. </a:t>
                      </a:r>
                      <a:r>
                        <a:rPr lang="en-US" sz="1000" b="0" i="0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Awaitinng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final approval of roads. Plans in place to shift funding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Zithobeni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Heights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102</a:t>
                      </a:r>
                      <a:endParaRPr lang="en-ZA" sz="1000" dirty="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  <a:effectLst/>
                        </a:rPr>
                        <a:t>Contractor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on site - S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establishment complied, Clearing &amp; Grubbing, Box –cutting, Roadbed, lower Selected Layer, Rock Fill and V Drains 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2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Fortwest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4&amp;5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07</a:t>
                      </a:r>
                      <a:endParaRPr lang="en-ZA" sz="1000" dirty="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  <a:effectLst/>
                        </a:rPr>
                        <a:t>Contract on site 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establishment completed -  Clearing &amp; Grubbing, Box –cutting, Roadbed, lower Selected Layer, Rock Fill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864FA3-F431-435A-B830-9A3100A02EE9}" type="slidenum">
              <a:rPr lang="xh-ZA" altLang="en-US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xh-ZA" altLang="en-US" sz="1200" smtClean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450"/>
            <a:ext cx="9144000" cy="9540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5.2   2015/16  DETAILED PROJECT PROGESS</a:t>
            </a:r>
          </a:p>
          <a:p>
            <a:pPr algn="ctr" eaLnBrk="1" hangingPunct="1">
              <a:defRPr/>
            </a:pPr>
            <a:r>
              <a:rPr lang="en-US" sz="2800" b="1" dirty="0">
                <a:ea typeface="ＭＳ Ｐゴシック" pitchFamily="34" charset="-128"/>
                <a:cs typeface="Arial" pitchFamily="34" charset="0"/>
              </a:rPr>
              <a:t>HOUSING:  INTERNAL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274763"/>
            <a:ext cx="89916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No Internal Services are planned for 2015/16 with USDG in COT</a:t>
            </a:r>
            <a:endParaRPr lang="en-US" sz="2800" b="1" dirty="0">
              <a:ea typeface="ＭＳ Ｐゴシック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609600"/>
          </a:xfrm>
          <a:ln w="28575">
            <a:solidFill>
              <a:srgbClr val="1EB268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ZA" alt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CONTRIBUTION TOWARDS MTSF TARGETS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68413"/>
          <a:ext cx="9143998" cy="5510213"/>
        </p:xfrm>
        <a:graphic>
          <a:graphicData uri="http://schemas.openxmlformats.org/drawingml/2006/table">
            <a:tbl>
              <a:tblPr/>
              <a:tblGrid>
                <a:gridCol w="2129217"/>
                <a:gridCol w="1350358"/>
                <a:gridCol w="971044"/>
                <a:gridCol w="809203"/>
                <a:gridCol w="809203"/>
                <a:gridCol w="647363"/>
                <a:gridCol w="728283"/>
                <a:gridCol w="728283"/>
                <a:gridCol w="971044"/>
              </a:tblGrid>
              <a:tr h="933312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MTSF TARGET 2019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National 5 </a:t>
                      </a: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yr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 MTSF Target for Metro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Annual MTSF Target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2014/15 Achieved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2015/16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2016/17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2017/18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2018/19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5 </a:t>
                      </a:r>
                      <a:r>
                        <a:rPr kumimoji="0" lang="en-ZA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yr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 MTSF 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(Less or more)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14405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750 000 </a:t>
                      </a:r>
                      <a:r>
                        <a:rPr kumimoji="0" lang="en-ZA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households </a:t>
                      </a:r>
                      <a:r>
                        <a:rPr kumimoji="0" lang="en-ZA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in informal settlements  upgraded to Phase 2 of the Informal Settlements Upgrading Programme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15869 households upgraded in informal Settlements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6750 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7625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5669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3000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2900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4300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15869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93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ZA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Individual households: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ZA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Water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ZA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Sanitation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ZA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Electricity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63208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12641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4935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10641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18287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17252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12093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63208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63208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12641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4935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10641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18287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17252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12093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63208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779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69437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13887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17180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12891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12550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8162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18654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69437</a:t>
                      </a:r>
                    </a:p>
                  </a:txBody>
                  <a:tcPr marL="9524" marR="9524" marT="9408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5631">
                <a:tc row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ZA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Shared services </a:t>
                      </a: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(number of households benefiting)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ZA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Water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ZA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Sanitation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7982 households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2000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2000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2400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1200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2382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7982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095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456">
                <a:tc rowSpan="3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Title Deeds: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ZA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563 000 for new developments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ZA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Pre-1994 housing stock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</a:pPr>
                      <a:r>
                        <a:rPr kumimoji="0" lang="en-ZA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Post-1994 housing stock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17230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(Free holding)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2469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2500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2700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3000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3500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4000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17230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295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ZA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parajita" panose="020B0604020202020204" pitchFamily="34" charset="0"/>
                        <a:ea typeface="ＭＳ Ｐゴシック" pitchFamily="34" charset="-128"/>
                        <a:cs typeface="Aparajita" panose="020B0604020202020204" pitchFamily="34" charset="0"/>
                      </a:endParaRP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84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8298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(sectional tittle)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972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492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1200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1500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1800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2500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8298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981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4572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ZA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10 000 of hectares </a:t>
                      </a:r>
                      <a:r>
                        <a:rPr kumimoji="0" lang="en-ZA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of well-located land 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470 hectares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120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150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110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200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defTabSz="685800" fontAlgn="base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ZA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parajita" panose="020B0604020202020204" pitchFamily="34" charset="0"/>
                          <a:ea typeface="ＭＳ Ｐゴシック" pitchFamily="34" charset="-128"/>
                          <a:cs typeface="Aparajita" panose="020B0604020202020204" pitchFamily="34" charset="0"/>
                        </a:rPr>
                        <a:t>470</a:t>
                      </a:r>
                    </a:p>
                  </a:txBody>
                  <a:tcPr marT="45165" marB="451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650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4EB69C-2E3E-4E28-AEA7-D91AE2D4CA4F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6505" name="Title 1"/>
          <p:cNvSpPr txBox="1">
            <a:spLocks/>
          </p:cNvSpPr>
          <p:nvPr/>
        </p:nvSpPr>
        <p:spPr bwMode="auto">
          <a:xfrm>
            <a:off x="38100" y="0"/>
            <a:ext cx="9144000" cy="1143000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ZA" altLang="en-US" sz="4400">
                <a:latin typeface="Arial" panose="020B0604020202020204" pitchFamily="34" charset="0"/>
                <a:cs typeface="Arial" panose="020B0604020202020204" pitchFamily="34" charset="0"/>
              </a:rPr>
              <a:t>City of Tshwane: MTSF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9375" y="2439988"/>
          <a:ext cx="8988425" cy="513715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47364"/>
                <a:gridCol w="1589489"/>
                <a:gridCol w="1764015"/>
                <a:gridCol w="2183806"/>
                <a:gridCol w="986134"/>
                <a:gridCol w="1117617"/>
              </a:tblGrid>
              <a:tr h="7742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Name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Areas &amp;</a:t>
                      </a:r>
                    </a:p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 of Households benefitting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Annual Target outputs</a:t>
                      </a:r>
                      <a:endParaRPr lang="xh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Non-Financial Actual Progress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7421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HOUSING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INTERNAL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SERVICES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</a:tr>
              <a:tr h="920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Soshanguve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X5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37</a:t>
                      </a:r>
                      <a:endParaRPr lang="en-ZA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  <a:effectLst/>
                        </a:rPr>
                        <a:t>Contract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on site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establishment completed  Clearing &amp; Grubbing, Box –cutting, Roadbed, lower Selected Layer, Rock Fill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04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Soshanguve X12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39</a:t>
                      </a:r>
                      <a:endParaRPr lang="en-ZA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  <a:effectLst/>
                        </a:rPr>
                        <a:t>Contract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on site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establishment completed  Clearing &amp; Grubbing, Box –cutting, Roadbed, lower Selected Layer, Rock Fill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Soshanguve X13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39</a:t>
                      </a:r>
                      <a:endParaRPr lang="en-ZA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  <a:effectLst/>
                        </a:rPr>
                        <a:t>Contract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on site </a:t>
                      </a: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establishment completed  Clearing &amp; Grubbing, Box –cutting, Roadbed, lower Selected Layer, Rock Fill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Zithobeni Ext 8&amp;9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000" dirty="0" smtClean="0"/>
                        <a:t>102</a:t>
                      </a:r>
                      <a:endParaRPr lang="en-ZA" sz="10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dirty="0" smtClean="0">
                          <a:solidFill>
                            <a:schemeClr val="tx1"/>
                          </a:solidFill>
                          <a:effectLst/>
                        </a:rPr>
                        <a:t>Contractor</a:t>
                      </a:r>
                      <a:r>
                        <a:rPr lang="en-ZA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on site - S</a:t>
                      </a:r>
                      <a:r>
                        <a:rPr lang="en-US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ite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establishment complied, Clearing &amp; Grubbing, Box –cutting, Roadbed, lower Selected Layer, Rock Fill and V Drains 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378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85B64D-17BC-4D5C-B091-ED70C8771050}" type="slidenum">
              <a:rPr lang="xh-ZA" altLang="en-US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xh-ZA" altLang="en-US" sz="1200" smtClean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450"/>
            <a:ext cx="9144000" cy="9540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5.2   2015/16  DETAILED PROJECT PROGESS</a:t>
            </a:r>
          </a:p>
          <a:p>
            <a:pPr algn="ctr" eaLnBrk="1" hangingPunct="1">
              <a:defRPr/>
            </a:pPr>
            <a:r>
              <a:rPr lang="en-US" sz="2800" b="1" dirty="0">
                <a:ea typeface="ＭＳ Ｐゴシック" pitchFamily="34" charset="-128"/>
                <a:cs typeface="Arial" pitchFamily="34" charset="0"/>
              </a:rPr>
              <a:t>HOUSING:  INTERNAL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2351088"/>
          <a:ext cx="8991599" cy="4368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47840"/>
                <a:gridCol w="1590050"/>
                <a:gridCol w="1764638"/>
                <a:gridCol w="2184577"/>
                <a:gridCol w="986482"/>
                <a:gridCol w="1118012"/>
              </a:tblGrid>
              <a:tr h="13861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Name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Areas &amp;</a:t>
                      </a:r>
                    </a:p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 of Households benefitting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Annual Target outputs</a:t>
                      </a:r>
                      <a:endParaRPr lang="xh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Non-Financial Actual Progress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31969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HOUSING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INTERNAL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SERVICES </a:t>
                      </a: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</a:tr>
              <a:tr h="318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Rama</a:t>
                      </a:r>
                      <a:r>
                        <a:rPr lang="en-ZA" sz="1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City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4,32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Excavation ,bedding pipe laying and blanket on progress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Kudube</a:t>
                      </a:r>
                      <a:r>
                        <a:rPr lang="en-ZA" sz="1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74,75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1490  stands water lines connections completed, negotiations with house owners regarding the moving /relocation of obstructions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Mabopane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ZA" sz="1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20,21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Exacavation,bedding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laying of pipes in progress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Kopanong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37,39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Excavations and laying of main sewer pipes (5011m) in progress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Kirkney</a:t>
                      </a:r>
                      <a:r>
                        <a:rPr lang="en-ZA" sz="1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ZA" sz="1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Andeon</a:t>
                      </a:r>
                      <a:r>
                        <a:rPr lang="en-ZA" sz="10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South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Finalizing of rates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4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Garsfontein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</a:t>
                      </a: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Objections from the residents Committee on the TRU- Legal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Department addressing this matter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EC1B8F-E20F-45C3-8296-94356F5E2714}" type="slidenum">
              <a:rPr lang="xh-ZA" altLang="en-US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xh-ZA" altLang="en-US" sz="1200" smtClean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450"/>
            <a:ext cx="9144000" cy="9540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5.2   2015/16  DETAILED PROJECT PROGESS</a:t>
            </a:r>
          </a:p>
          <a:p>
            <a:pPr algn="ctr" eaLnBrk="1" hangingPunct="1">
              <a:defRPr/>
            </a:pPr>
            <a:r>
              <a:rPr lang="en-US" sz="2800" b="1" dirty="0">
                <a:ea typeface="ＭＳ Ｐゴシック" pitchFamily="34" charset="-128"/>
                <a:cs typeface="Arial" pitchFamily="34" charset="0"/>
              </a:rPr>
              <a:t>HOUSING:  INTERNAL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2351088"/>
          <a:ext cx="9067801" cy="43735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359263"/>
                <a:gridCol w="1603525"/>
                <a:gridCol w="1779593"/>
                <a:gridCol w="2203091"/>
                <a:gridCol w="994842"/>
                <a:gridCol w="1127487"/>
              </a:tblGrid>
              <a:tr h="13857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Name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Areas &amp;</a:t>
                      </a:r>
                    </a:p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 of Households benefitting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Annual Target outputs</a:t>
                      </a:r>
                      <a:endParaRPr lang="xh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Non-Financial Actual Progress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Budget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Expenditure</a:t>
                      </a:r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6452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HOUSING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: </a:t>
                      </a:r>
                      <a:r>
                        <a:rPr lang="en-US" sz="14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INTERNAL</a:t>
                      </a:r>
                      <a:r>
                        <a:rPr lang="en-US" sz="14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SERVICES </a:t>
                      </a:r>
                    </a:p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</a:tr>
              <a:tr h="318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Zithobeni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Heights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out, clearing &amp;grubbing exaction ,bedding ,pipe laying in progress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Zandfontein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still at planning stage, turnkey ,Awaiting</a:t>
                      </a:r>
                      <a:r>
                        <a:rPr lang="en-ZA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layout plan –plans in place to shift funding other projects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Soutpan (phase 2)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Setting out ,clearing &amp;grubbing, excavation, bedding, pipe laying, backfilling and </a:t>
                      </a:r>
                      <a:r>
                        <a:rPr lang="en-ZA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vavle</a:t>
                      </a: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chamber in progress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2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Lotus Gardens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clearance for explosives in progress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Fortwest 4&amp;5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07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Excavations, laying of pipes, backfilling, fitting, pressure tests/ commissioning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Zithobeni</a:t>
                      </a: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8&amp;9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Contractor</a:t>
                      </a:r>
                      <a:r>
                        <a:rPr lang="en-ZA" sz="10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60% completion stage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xh-ZA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789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120373-D427-40EB-B92A-6DDEC7B85C8E}" type="slidenum">
              <a:rPr lang="xh-ZA" altLang="en-US" sz="1200" smtClean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xh-ZA" altLang="en-US" sz="1200" smtClean="0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450"/>
            <a:ext cx="9144000" cy="9540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5.2   2015/16  DETAILED PROJECT PROGESS</a:t>
            </a:r>
          </a:p>
          <a:p>
            <a:pPr algn="ctr" eaLnBrk="1" hangingPunct="1">
              <a:defRPr/>
            </a:pPr>
            <a:r>
              <a:rPr lang="en-US" sz="2800" b="1" dirty="0">
                <a:ea typeface="ＭＳ Ｐゴシック" pitchFamily="34" charset="-128"/>
                <a:cs typeface="Arial" pitchFamily="34" charset="0"/>
              </a:rPr>
              <a:t>HOUSING:  INTERNAL SERVICES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611807"/>
              </p:ext>
            </p:extLst>
          </p:nvPr>
        </p:nvGraphicFramePr>
        <p:xfrm>
          <a:off x="369888" y="822325"/>
          <a:ext cx="8610601" cy="5002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/>
                <a:gridCol w="1097547"/>
                <a:gridCol w="604253"/>
                <a:gridCol w="604253"/>
                <a:gridCol w="604253"/>
                <a:gridCol w="604253"/>
                <a:gridCol w="1057442"/>
              </a:tblGrid>
              <a:tr h="340941">
                <a:tc rowSpan="3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MTSF TARGET 2019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ZA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ACTUAL DELIVERY PROGRESS</a:t>
                      </a:r>
                      <a:endParaRPr lang="en-ZA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304757">
                <a:tc v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2014/15</a:t>
                      </a:r>
                    </a:p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Q4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2015/16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 to date 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757">
                <a:tc vMerge="1">
                  <a:txBody>
                    <a:bodyPr/>
                    <a:lstStyle/>
                    <a:p>
                      <a:pPr algn="ctr"/>
                      <a:endParaRPr lang="en-ZA" sz="1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Q1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Q2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Q3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Q4</a:t>
                      </a:r>
                      <a:endParaRPr lang="en-ZA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ZA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4634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750 000 </a:t>
                      </a:r>
                      <a:r>
                        <a:rPr lang="en-ZA" sz="12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households </a:t>
                      </a:r>
                      <a:r>
                        <a:rPr lang="en-ZA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informal settlements  upgraded to Phase 2 of the Informal Settlements Upgrading Programme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125">
                <a:tc rowSpan="3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Individual households (metered):</a:t>
                      </a:r>
                    </a:p>
                    <a:p>
                      <a:pPr marL="2114550" marR="0" lvl="4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ZA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Water</a:t>
                      </a:r>
                    </a:p>
                    <a:p>
                      <a:pPr marL="2114550" marR="0" lvl="4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ZA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Sanitation</a:t>
                      </a:r>
                    </a:p>
                    <a:p>
                      <a:pPr marL="2114550" marR="0" lvl="4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ZA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Electricity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200" b="1" dirty="0" smtClean="0"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8000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1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200" b="1" dirty="0" smtClean="0"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3000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1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ZA" alt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9161 houses electrified</a:t>
                      </a:r>
                    </a:p>
                  </a:txBody>
                  <a:tcPr marT="45703" marB="45703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683 houses electrified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795 houses electrified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203 houses electrified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1681 houses electrified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3568">
                <a:tc rowSpan="2"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Shared services </a:t>
                      </a:r>
                      <a:r>
                        <a:rPr lang="en-ZA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(number of households benefiting)</a:t>
                      </a:r>
                    </a:p>
                    <a:p>
                      <a:pPr marL="2114550" marR="0" lvl="4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ZA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Water</a:t>
                      </a:r>
                    </a:p>
                    <a:p>
                      <a:pPr marL="2114550" marR="0" lvl="4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en-ZA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Sanitation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b="1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3125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b="1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4009">
                <a:tc rowSpan="3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Title</a:t>
                      </a:r>
                      <a:r>
                        <a:rPr lang="en-ZA" sz="14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Deeds: </a:t>
                      </a: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ZA" sz="1200" b="1" kern="120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563 000 for</a:t>
                      </a:r>
                      <a:r>
                        <a:rPr lang="en-ZA" sz="1200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ZA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new developments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200" kern="1200" baseline="0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Pre-1994 housing stock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ZA" sz="1200" b="1" kern="1200" baseline="0" dirty="0" smtClean="0"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42950" marR="0" lvl="1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ZA" sz="12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Post-1994 housing stock</a:t>
                      </a: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778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1283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1029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6818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ZA" sz="1400" kern="1200" baseline="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8291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ZA" sz="1400" kern="1200" baseline="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05" marB="4570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alt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alt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alt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alt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altLang="en-US" sz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altLang="en-US" sz="1200" b="1" dirty="0" smtClean="0">
                        <a:solidFill>
                          <a:schemeClr val="tx1"/>
                        </a:solidFill>
                        <a:latin typeface="Arial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715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en-ZA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10 000 of hectares </a:t>
                      </a:r>
                      <a:r>
                        <a:rPr lang="en-ZA" sz="14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 well-located land </a:t>
                      </a:r>
                      <a:endParaRPr lang="en-ZA" sz="1400" kern="1200" baseline="0" dirty="0" smtClean="0">
                        <a:solidFill>
                          <a:schemeClr val="dk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45703" marB="4570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3 land parcels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2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ＭＳ Ｐゴシック" pitchFamily="34" charset="-128"/>
                          <a:cs typeface="Arial" pitchFamily="34" charset="0"/>
                        </a:rPr>
                        <a:t>142 ha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altLang="en-US" sz="120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altLang="en-US" sz="1200" b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ＭＳ Ｐゴシック" pitchFamily="34" charset="-128"/>
                          <a:cs typeface="Arial" pitchFamily="34" charset="0"/>
                        </a:rPr>
                        <a:t>-</a:t>
                      </a:r>
                    </a:p>
                  </a:txBody>
                  <a:tcPr marT="45707" marB="4570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itle 4"/>
          <p:cNvSpPr txBox="1">
            <a:spLocks/>
          </p:cNvSpPr>
          <p:nvPr/>
        </p:nvSpPr>
        <p:spPr>
          <a:xfrm>
            <a:off x="-52388" y="-14288"/>
            <a:ext cx="9196388" cy="700088"/>
          </a:xfrm>
          <a:prstGeom prst="rect">
            <a:avLst/>
          </a:prstGeom>
          <a:solidFill>
            <a:srgbClr val="92D050"/>
          </a:solidFill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08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Z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en-ZA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PERFORMANCE SUMMARY:  USDG 2015/16</a:t>
            </a:r>
            <a:endParaRPr lang="en-Z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75360"/>
              </p:ext>
            </p:extLst>
          </p:nvPr>
        </p:nvGraphicFramePr>
        <p:xfrm>
          <a:off x="171450" y="2306638"/>
          <a:ext cx="8801100" cy="31004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45814"/>
                <a:gridCol w="1351720"/>
                <a:gridCol w="1500139"/>
                <a:gridCol w="1545877"/>
                <a:gridCol w="1371600"/>
                <a:gridCol w="1885950"/>
              </a:tblGrid>
              <a:tr h="12243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Project Name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Areas &amp;</a:t>
                      </a:r>
                    </a:p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No of Households benefitting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Annual Target outputs</a:t>
                      </a:r>
                      <a:endParaRPr lang="xh-ZA" sz="2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89" marR="5189" marT="51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Non-Financial Actual Progress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Budget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Expenditure</a:t>
                      </a:r>
                      <a:endParaRPr lang="en-US" sz="20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89" marR="5189" marT="519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282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</a:rPr>
                        <a:t>LAND ACQUISITION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81384"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475">
                <a:tc>
                  <a:txBody>
                    <a:bodyPr/>
                    <a:lstStyle/>
                    <a:p>
                      <a:pPr algn="just" fontAlgn="ctr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Temporary residential</a:t>
                      </a:r>
                      <a:r>
                        <a:rPr lang="en-ZA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units-</a:t>
                      </a:r>
                      <a:r>
                        <a:rPr lang="en-ZA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Garsfontein</a:t>
                      </a:r>
                      <a:endParaRPr lang="en-ZA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Garsfontein</a:t>
                      </a: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xh-ZA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R41 000 000</a:t>
                      </a:r>
                      <a:endParaRPr lang="xh-ZA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ZA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R36 082 884</a:t>
                      </a:r>
                      <a:endParaRPr lang="en-ZA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161">
                <a:tc>
                  <a:txBody>
                    <a:bodyPr/>
                    <a:lstStyle/>
                    <a:p>
                      <a:pPr algn="just" fontAlgn="ctr"/>
                      <a:r>
                        <a:rPr lang="en-US" sz="1000" b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Roodepoort 504 JR</a:t>
                      </a: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</a:t>
                      </a: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142ha</a:t>
                      </a: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 in process</a:t>
                      </a:r>
                      <a:r>
                        <a:rPr lang="en-US" sz="10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(end May)</a:t>
                      </a:r>
                      <a:endParaRPr lang="en-US" sz="10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R59</a:t>
                      </a:r>
                      <a:r>
                        <a:rPr lang="en-ZA" sz="1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000 000</a:t>
                      </a:r>
                      <a:endParaRPr lang="en-ZA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R59</a:t>
                      </a:r>
                      <a:r>
                        <a:rPr lang="en-ZA" sz="1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000 000 (R31mill at in 16/17)</a:t>
                      </a:r>
                      <a:endParaRPr lang="en-ZA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172">
                <a:tc>
                  <a:txBody>
                    <a:bodyPr/>
                    <a:lstStyle/>
                    <a:p>
                      <a:pPr algn="just" fontAlgn="ctr"/>
                      <a:endParaRPr lang="en-US" sz="1000" b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90" marR="5190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"/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R100 000 000</a:t>
                      </a:r>
                      <a:endParaRPr lang="en-Z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95 082 884</a:t>
                      </a:r>
                      <a:endParaRPr lang="en-ZA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094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23F4A5-4928-4BE7-80FB-99BF376CE459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80950" name="Rectangle 1"/>
          <p:cNvSpPr>
            <a:spLocks noChangeArrowheads="1"/>
          </p:cNvSpPr>
          <p:nvPr/>
        </p:nvSpPr>
        <p:spPr bwMode="auto">
          <a:xfrm>
            <a:off x="0" y="44450"/>
            <a:ext cx="9144000" cy="9540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xh-ZA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5.1 2015/16  DETAILED PROJECT PROGRESS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LAND ACQUISITION</a:t>
            </a:r>
            <a:endParaRPr lang="en-US" alt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E130BD-6CAB-492C-9866-E2607CFE18EE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450"/>
            <a:ext cx="9144000" cy="830263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xh-Z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5.3    2015/16  DETAILED PROJECT PROGRESS</a:t>
            </a:r>
          </a:p>
          <a:p>
            <a:pPr algn="ctr" eaLnBrk="1" hangingPunct="1">
              <a:defRPr/>
            </a:pPr>
            <a:r>
              <a:rPr lang="en-US" sz="2400" b="1" dirty="0">
                <a:ea typeface="ＭＳ Ｐゴシック" pitchFamily="34" charset="-128"/>
                <a:cs typeface="Arial" pitchFamily="34" charset="0"/>
              </a:rPr>
              <a:t>ROADS &amp; STORMWATER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990600"/>
          <a:ext cx="8839199" cy="57753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7019"/>
                <a:gridCol w="695218"/>
                <a:gridCol w="1956810"/>
                <a:gridCol w="2301996"/>
                <a:gridCol w="1998156"/>
              </a:tblGrid>
              <a:tr h="487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96" marR="4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Benefiting</a:t>
                      </a:r>
                      <a:r>
                        <a:rPr lang="en-ZA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ward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96" marR="4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 in km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96" marR="4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financial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96" marR="4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L="4896" marR="4896" marT="0" marB="0" anchor="ctr"/>
                </a:tc>
              </a:tr>
              <a:tr h="34483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Stormwater System, Mamelodi      X 8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Detail Designs,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Wula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EIA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20 000 000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83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Stormwater Systems: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Klip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Kruisfontein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35, 36, 90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0.3km stormwater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15 000 000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50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Shova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Kalula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Bicycle Project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9, 19, 24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6km cycle path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1543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Mabopane Station Modal Interchange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25,176m² precast brick paving, 174 foodstalls, 2 guard houses, 2 ablution blocks, 1 admin building and 14 668 m² canopy for 30 new taxi bays and 13 new bus bays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Progress of contractor not satisfactory and scope reduced 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83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Block W - Stormwater Drainage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25, 26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0,3km stormwater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third quarter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5 000 000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83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S/Water Drainage System: Majaneng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74, 75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0.3km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stormwater</a:t>
                      </a:r>
                      <a:endParaRPr lang="en-ZA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third quarter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15 000 000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83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Major S/Water Drainage Channels: Ga-Rankuwa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30, 31, 32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of designs and obtain EIA &amp; WULA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237 176 350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83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Stormwater Drainage Systems in Ga-Rankuwa View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30, 31, 32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of designs and obtain EIA &amp; WULA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48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Internal Roads: Northern Areas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12, 19, 20, 21, 22, 30, 31, 32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of designs and obtain EIA &amp; WULA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third quarter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48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Flooding Backlogs: Stinkwater &amp; New Eersterust Area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8, 13, 14, 74, 75, 76, 95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2 km of Bulk Stormwater Drainage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12 000 000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1248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Flooding Backlogs: Sosh &amp; Winterveldt Area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11, 26 ,29, 88 ,94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11.5km roads and 16.5km stormwater drainage and 1,5km sidewalks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Project ongoing from previous financial year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483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Flooding Backlogs: Mabopane Area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19, 20, 21, 22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of designs and obtain EIA &amp; WULA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6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300 000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D1CBD8-8D1F-44E6-BAD9-BD03D77363A0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450"/>
            <a:ext cx="9144000" cy="9540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5.3    2015/16  DETAILED PROJECT PROGRESS</a:t>
            </a:r>
          </a:p>
          <a:p>
            <a:pPr algn="ctr" eaLnBrk="1" hangingPunct="1">
              <a:defRPr/>
            </a:pPr>
            <a:r>
              <a:rPr lang="en-US" sz="2800" b="1" dirty="0">
                <a:ea typeface="ＭＳ Ｐゴシック" pitchFamily="34" charset="-128"/>
                <a:cs typeface="Arial" pitchFamily="34" charset="0"/>
              </a:rPr>
              <a:t>ROADS &amp; STORMWATER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874713"/>
          <a:ext cx="8458201" cy="56086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400"/>
                <a:gridCol w="838200"/>
                <a:gridCol w="2590800"/>
                <a:gridCol w="1600200"/>
                <a:gridCol w="1371601"/>
              </a:tblGrid>
              <a:tr h="5276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 name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96" marR="4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Benefiting</a:t>
                      </a:r>
                      <a:r>
                        <a:rPr lang="en-ZA" sz="10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ward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96" marR="4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Annual targets in km</a:t>
                      </a:r>
                      <a:endParaRPr lang="en-ZA" sz="1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96" marR="4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financial progress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896" marR="48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</a:t>
                      </a:r>
                    </a:p>
                  </a:txBody>
                  <a:tcPr marL="4896" marR="4896" marT="0" marB="0" anchor="ctr"/>
                </a:tc>
              </a:tr>
              <a:tr h="512551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Flooding Backlogs: Mamelodi,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Eersterust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&amp;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Pta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Eastern Area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15, 16, 17, 18, 23, 28, 38, 40, 67, 97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Pipe jacking: 0.005km stormwater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6 000 000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Flooding Backlog: Network 2F, Kudube Unit 6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8, 74, 75, 76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Construction of 0.68km of bulk stormwater drainage system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third quarter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Flooding backlog: Network 5A, Matenteng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8, 13, 14, 74, 75, 76, 95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1 km of internal roads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third quarter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2 000 000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Flooding Backlog: Network 2H, Kudube Unit 7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8, 13, 74, 75, 76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Apply and obtain EIA &amp; WULA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third quarter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15 000 000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6719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Flooding Backlog: Network C5, C6, C11 &amp; C13, Atteridgeville 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51, 62, 63, 68, 72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2km closed bulk stormwater drainage system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third quarter, but contractor performing well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1 000 000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9117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Flooding Backlogs: Soshanguve South &amp; </a:t>
                      </a:r>
                      <a:r>
                        <a:rPr lang="en-ZA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Akasia</a:t>
                      </a:r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Area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89, 39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0,3km of bulk stormwater drainage system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for phase 2 will only be appointed during the third quarter, but contractor on phase 1 performing well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6 000 000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Flooding Backlog: Network 2B, Ramotse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73, 74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Relocation of 10 residents and review of designs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12 000 000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Flooding Backlog: Network 2D, New Eersterust x 2 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8, 13, 14, 95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2 km of bus route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6 000 000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Upgrading of Mabopane  Roads dealing with Red Soils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12, 19, 20, 21, 22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of designs and obtain EIA &amp; WULA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2 000 000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Upgrading of Road from gravel to tar in Zithobeni Ward 5 &amp; 6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designs and construction of 0.375km internal roads and stormwater drainage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20 000 000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Upgrading of Road from gravel to tar in Ekangala Ward 8,9 &amp; 10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103, 104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designs and construction of 0.75km internal roads and stormwater drainage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fourth quarter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10 000 000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Upgrading of Road from gravel to tar in Ekangala Ward 8,9 &amp; 11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Review designs and construction of 0.375km internal roads and stormwater drainage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third quarter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55 000 000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48260">
                <a:tc>
                  <a:txBody>
                    <a:bodyPr/>
                    <a:lstStyle/>
                    <a:p>
                      <a:pPr algn="l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Refurbishing of Water Networks and Backlog Eradication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20,22,30,31,32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bulk feeder pipelines and bulk pipeline in different locations</a:t>
                      </a:r>
                    </a:p>
                  </a:txBody>
                  <a:tcPr marL="9525" marR="9525" marT="95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Consultant will only be appointed during the third quarter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" y="1295400"/>
          <a:ext cx="8991600" cy="514667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45814"/>
                <a:gridCol w="1351720"/>
                <a:gridCol w="1500139"/>
                <a:gridCol w="1857134"/>
                <a:gridCol w="1231793"/>
                <a:gridCol w="1905000"/>
              </a:tblGrid>
              <a:tr h="15292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Project Name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Areas &amp;</a:t>
                      </a:r>
                    </a:p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 of Households benefitting</a:t>
                      </a:r>
                      <a:endParaRPr lang="en-US" sz="12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Annual Target outputs</a:t>
                      </a:r>
                      <a:endParaRPr lang="xh-ZA" sz="12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Non-Financial Actual Progress 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Budget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Expenditure</a:t>
                      </a:r>
                      <a:endParaRPr lang="en-US" sz="120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999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WATER AND SANITATION DEPARTMENT</a:t>
                      </a:r>
                      <a:r>
                        <a:rPr lang="en-US" sz="2000" b="1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91960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ZA" sz="11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Refurbishing of Water Networks and Backlog Eradication</a:t>
                      </a:r>
                    </a:p>
                    <a:p>
                      <a:pPr algn="ctr" fontAlgn="ctr"/>
                      <a:endParaRPr lang="en-US" sz="110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Stinkwater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Extenstions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 to 8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(6000 Households)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2300m New Bulk Pipeline </a:t>
                      </a:r>
                      <a:r>
                        <a:rPr lang="en-ZA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Shoshanguve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DD to </a:t>
                      </a:r>
                      <a:r>
                        <a:rPr lang="en-ZA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stinkwater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contractor has already installed 50% of the bulk pipeline.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The pipe line will be operational by the end of June 2016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</a:t>
                      </a:r>
                      <a:r>
                        <a:rPr lang="en-Z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73,634,412</a:t>
                      </a:r>
                    </a:p>
                    <a:p>
                      <a:pPr algn="ctr" fontAlgn="ctr"/>
                      <a:r>
                        <a:rPr lang="en-Z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USDG 25,894,412 </a:t>
                      </a:r>
                    </a:p>
                    <a:p>
                      <a:pPr algn="ctr" fontAlgn="ctr"/>
                      <a:r>
                        <a:rPr lang="en-Z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ZA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Z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11,331,608</a:t>
                      </a:r>
                    </a:p>
                    <a:p>
                      <a:pPr algn="ctr" fontAlgn="t"/>
                      <a:r>
                        <a:rPr lang="en-Z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USDG</a:t>
                      </a:r>
                    </a:p>
                    <a:p>
                      <a:pPr algn="ctr" fontAlgn="t"/>
                      <a:r>
                        <a:rPr lang="en-Z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10,194,059.00 </a:t>
                      </a:r>
                      <a:endParaRPr lang="en-ZA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606">
                <a:tc vMerge="1"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New Waterborne sewer and Toilets: </a:t>
                      </a:r>
                      <a:r>
                        <a:rPr lang="en-ZA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Ekangala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block A and F</a:t>
                      </a:r>
                    </a:p>
                    <a:p>
                      <a:pPr algn="ctr" fontAlgn="b"/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Installation of Pipelines and Construction of 912 Toilet Structures </a:t>
                      </a:r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The project is progressing well the work is anticipated to be completed in June 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22,571,311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   19,530,647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253">
                <a:tc vMerge="1">
                  <a:txBody>
                    <a:bodyPr/>
                    <a:lstStyle/>
                    <a:p>
                      <a:pPr algn="ctr" fontAlgn="ctr"/>
                      <a:endParaRPr lang="en-US" sz="1400" u="none" strike="noStrike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Extension of the Temba Water Purification Plant</a:t>
                      </a: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Completion Civil  Construction and</a:t>
                      </a:r>
                      <a:r>
                        <a:rPr lang="en-ZA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Commencement of the mechanical component installation</a:t>
                      </a:r>
                      <a:r>
                        <a:rPr lang="en-ZA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11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Civil works are currently</a:t>
                      </a:r>
                      <a:r>
                        <a:rPr lang="en-US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at 71%  and anticipated to be completed by end of August 2016 and Some of the Mechanical components have been delivered as from March 2016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h-Z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236,974,329 </a:t>
                      </a:r>
                    </a:p>
                    <a:p>
                      <a:pPr algn="ctr" fontAlgn="b"/>
                      <a:r>
                        <a:rPr lang="xh-Z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USDG</a:t>
                      </a:r>
                    </a:p>
                    <a:p>
                      <a:pPr algn="ctr" fontAlgn="b"/>
                      <a:r>
                        <a:rPr lang="xh-Z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122418890</a:t>
                      </a:r>
                      <a:endParaRPr lang="xh-ZA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157,230,446</a:t>
                      </a:r>
                    </a:p>
                    <a:p>
                      <a:pPr algn="ctr"/>
                      <a:r>
                        <a:rPr lang="en-Z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USDG</a:t>
                      </a:r>
                    </a:p>
                    <a:p>
                      <a:pPr algn="ctr"/>
                      <a:r>
                        <a:rPr lang="en-ZA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58,590.334</a:t>
                      </a:r>
                      <a:endParaRPr lang="en-ZA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7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C17065-5D40-4085-B3C3-15A35E21B716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450"/>
            <a:ext cx="9144000" cy="9540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5.4    2015/16  DETAILED PROJECT PROGRESS</a:t>
            </a:r>
          </a:p>
          <a:p>
            <a:pPr algn="ctr" eaLnBrk="1" hangingPunct="1">
              <a:defRPr/>
            </a:pP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WATER AND SANITATION INFRASTRUCTURE</a:t>
            </a:r>
            <a:endParaRPr lang="en-ZA" sz="2800" dirty="0">
              <a:ea typeface="ＭＳ Ｐゴシック" pitchFamily="-108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21F0AA-31AE-4235-992E-77821C1887F7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450"/>
            <a:ext cx="9144000" cy="9540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5.6    2015/16  DETAILED PROJECT PROGESS</a:t>
            </a:r>
          </a:p>
          <a:p>
            <a:pPr algn="ctr" eaLnBrk="1" hangingPunct="1">
              <a:defRPr/>
            </a:pP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Re-AGA Tshwane</a:t>
            </a:r>
            <a:endParaRPr lang="en-ZA" sz="2800" dirty="0">
              <a:ea typeface="ＭＳ Ｐゴシック" pitchFamily="-108" charset="-128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71475" y="1230313"/>
          <a:ext cx="8315325" cy="53260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88566"/>
                <a:gridCol w="1383763"/>
                <a:gridCol w="938855"/>
                <a:gridCol w="3404141"/>
              </a:tblGrid>
              <a:tr h="4557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 smtClean="0">
                          <a:solidFill>
                            <a:schemeClr val="tx1"/>
                          </a:solidFill>
                          <a:effectLst/>
                        </a:rPr>
                        <a:t>Project Name</a:t>
                      </a:r>
                      <a:endParaRPr lang="en-Z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" marR="489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chemeClr val="tx1"/>
                          </a:solidFill>
                          <a:effectLst/>
                        </a:rPr>
                        <a:t>Project Outputs 2015/16</a:t>
                      </a:r>
                      <a:endParaRPr lang="en-ZA" sz="13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" marR="489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>
                          <a:solidFill>
                            <a:schemeClr val="tx1"/>
                          </a:solidFill>
                          <a:effectLst/>
                        </a:rPr>
                        <a:t>Benefiting Ward</a:t>
                      </a:r>
                      <a:endParaRPr lang="en-ZA" sz="13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" marR="4896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300" dirty="0">
                          <a:solidFill>
                            <a:schemeClr val="tx1"/>
                          </a:solidFill>
                          <a:effectLst/>
                        </a:rPr>
                        <a:t>Non- financial progress Q2</a:t>
                      </a:r>
                      <a:endParaRPr lang="en-ZA" sz="13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896" marR="4896" marT="0" marB="0" anchor="ctr">
                    <a:solidFill>
                      <a:srgbClr val="92D050"/>
                    </a:solidFill>
                  </a:tcPr>
                </a:tc>
              </a:tr>
              <a:tr h="405857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Nellmapius x 21 – 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 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Pipe length installed = 4.9km     Households connected = 442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</a:tr>
              <a:tr h="405857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Nellmapius x 24 -  water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Water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 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 dirty="0">
                          <a:effectLst/>
                        </a:rPr>
                        <a:t>Pipe length installed = 10 km     Household connections = 1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</a:tr>
              <a:tr h="405857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Nellmapius x 24 – 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 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Pipe length Installed = 7 km        Household connected = 533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</a:tr>
              <a:tr h="405857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Nellmapius x 6 - 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 dirty="0">
                          <a:effectLst/>
                        </a:rPr>
                        <a:t> 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Pipes length installed = 2.5 km   Household connected = 11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</a:tr>
              <a:tr h="405857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Mahube Valley x 2 – water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Water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 dirty="0">
                          <a:effectLst/>
                        </a:rPr>
                        <a:t> 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154 stands reticulation, busy with house connections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</a:tr>
              <a:tr h="405857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Mahube Valley x 2 – 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 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129 stands reticulated, busy with the design of the connection point and toilet top structures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</a:tr>
              <a:tr h="405857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Nellmapius x 21 – 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 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Pipe length installed = 4.9km     Households connected = 442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</a:tr>
              <a:tr h="405857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Nellmapius x 24 -  water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Water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 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Pipe length installed = 10 km     Household connections = 1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</a:tr>
              <a:tr h="405857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Nellmapius x 24 – 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 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Pipe length Installed = 7 km        Household connected = 533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</a:tr>
              <a:tr h="405857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Nellmapius x 6 - 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 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Pipes length installed = 2.5 km   Household connected = 11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</a:tr>
              <a:tr h="405857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Mahube Valley x 2 – water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Water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 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154 stands reticulation, busy with house connections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</a:tr>
              <a:tr h="405857"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Mahube Valley x 2 – 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Sewer reticulation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>
                          <a:effectLst/>
                        </a:rPr>
                        <a:t> </a:t>
                      </a:r>
                      <a:endParaRPr lang="en-ZA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ZA" sz="1300" u="none" strike="noStrike" dirty="0">
                          <a:effectLst/>
                        </a:rPr>
                        <a:t>129 stands reticulated, busy with the design of the connection point and toilet top structures</a:t>
                      </a:r>
                      <a:endParaRPr lang="en-ZA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295400"/>
          <a:ext cx="9144000" cy="38481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86225"/>
                <a:gridCol w="1028555"/>
                <a:gridCol w="326977"/>
                <a:gridCol w="1449659"/>
                <a:gridCol w="1632992"/>
                <a:gridCol w="1317356"/>
                <a:gridCol w="1239865"/>
                <a:gridCol w="1162371"/>
              </a:tblGrid>
              <a:tr h="13716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Project Name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Benefiting Areas/Wards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 smtClean="0">
                          <a:effectLst/>
                        </a:rPr>
                        <a:t>Annual Target outputs</a:t>
                      </a:r>
                      <a:endParaRPr lang="xh-ZA" sz="1400" dirty="0">
                        <a:solidFill>
                          <a:schemeClr val="tx1"/>
                        </a:solidFill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Non-Financial Actual Progress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effectLst/>
                        </a:rPr>
                        <a:t>Budget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Expenditure 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 Expenditure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2902">
                <a:tc gridSpan="8"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h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6712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Electricity-for-All</a:t>
                      </a: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48, 90, 10, 11, 15, 17, 93, 97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ZA" sz="1050" b="0" dirty="0" smtClean="0"/>
                        <a:t>Provide new electricity connections to a total of 4200 </a:t>
                      </a:r>
                      <a:r>
                        <a:rPr lang="en-ZA" sz="1050" b="0" baseline="0" dirty="0" smtClean="0"/>
                        <a:t>houses</a:t>
                      </a:r>
                      <a:endParaRPr lang="en-ZA" sz="1050" b="0" dirty="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50" b="0" dirty="0" smtClean="0"/>
                        <a:t>New electricity connection provided to a total 1729 households through electrification.</a:t>
                      </a:r>
                      <a:endParaRPr lang="en-ZA" sz="1050" b="0" dirty="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b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 91 344 858</a:t>
                      </a:r>
                      <a:endParaRPr lang="en-ZA" sz="105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R58 098 096</a:t>
                      </a:r>
                      <a:endParaRPr lang="en-ZA" sz="105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63.6%</a:t>
                      </a:r>
                      <a:endParaRPr lang="en-ZA" sz="105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164">
                <a:tc>
                  <a:txBody>
                    <a:bodyPr/>
                    <a:lstStyle/>
                    <a:p>
                      <a:pPr algn="l" fontAlgn="ctr"/>
                      <a:r>
                        <a:rPr lang="en-ZA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Installation of streetlights and High masts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 24, 55, 66, 99 &amp; 105</a:t>
                      </a:r>
                      <a:endParaRPr lang="en-ZA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ZA" sz="1050" b="0" dirty="0" smtClean="0"/>
                        <a:t>Install</a:t>
                      </a:r>
                      <a:r>
                        <a:rPr lang="en-ZA" sz="1050" b="0" baseline="0" dirty="0" smtClean="0"/>
                        <a:t> a total of 1450 new streetlights and 13 new high masts</a:t>
                      </a:r>
                      <a:endParaRPr lang="en-ZA" sz="1050" b="0" dirty="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 sz="1200" dirty="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050" b="0" dirty="0" smtClean="0"/>
                        <a:t>1416</a:t>
                      </a:r>
                      <a:r>
                        <a:rPr lang="en-ZA" sz="1050" b="0" baseline="0" dirty="0" smtClean="0"/>
                        <a:t> streetlights and 15 high masts installed and energized</a:t>
                      </a:r>
                      <a:endParaRPr lang="en-ZA" sz="1050" b="0" dirty="0"/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050" b="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30 991 045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 17 775 747</a:t>
                      </a:r>
                      <a:endParaRPr lang="en-ZA" sz="105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050" b="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57.3%</a:t>
                      </a:r>
                      <a:endParaRPr lang="en-ZA" sz="105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8632"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Totals</a:t>
                      </a:r>
                    </a:p>
                  </a:txBody>
                  <a:tcPr marL="5190" marR="5190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ZA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Electrify 4200 houses, install new  1450 streetlights an 13 high masts</a:t>
                      </a:r>
                      <a:endParaRPr lang="en-ZA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en-ZA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ZA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1729 houses electrified,</a:t>
                      </a:r>
                      <a:r>
                        <a:rPr lang="en-ZA" sz="105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 1416 streetlights and 15 high masts installed. </a:t>
                      </a:r>
                      <a:endParaRPr lang="en-ZA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5189" marR="5189" marT="51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R 122 336 903</a:t>
                      </a:r>
                      <a:endParaRPr lang="en-ZA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R 75 873 843</a:t>
                      </a:r>
                      <a:endParaRPr lang="en-ZA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ZA" sz="105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itchFamily="34" charset="0"/>
                        </a:rPr>
                        <a:t>62%</a:t>
                      </a:r>
                      <a:endParaRPr lang="en-ZA" sz="105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11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7129C7D-ADAD-433A-949B-55A950AC3119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450"/>
            <a:ext cx="9144000" cy="9540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5.7    2015/16  DETAILED PROJECT PROGRESS</a:t>
            </a:r>
          </a:p>
          <a:p>
            <a:pPr algn="ctr" eaLnBrk="1" hangingPunct="1">
              <a:defRPr/>
            </a:pP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ELECTRICITY</a:t>
            </a:r>
            <a:endParaRPr lang="en-ZA" sz="2800" dirty="0">
              <a:ea typeface="ＭＳ Ｐゴシック" pitchFamily="-108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7772400" cy="587375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Z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2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. 2016/17 - 2018/19 TARGETS</a:t>
            </a:r>
            <a:endParaRPr lang="en-Z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pitchFamily="-108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5058A6-9856-40B0-9FED-E43161F1AA0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295400"/>
          <a:ext cx="8839199" cy="3581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933907"/>
                <a:gridCol w="1614392"/>
                <a:gridCol w="1412592"/>
                <a:gridCol w="1446457"/>
                <a:gridCol w="1166595"/>
                <a:gridCol w="1265256"/>
              </a:tblGrid>
              <a:tr h="18340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Name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of Informal Settlement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Service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provided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No of Households to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benefit</a:t>
                      </a:r>
                      <a:endParaRPr lang="en-US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>
                          <a:effectLst/>
                        </a:rPr>
                        <a:t>Annual Target</a:t>
                      </a: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Budget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Expenditure</a:t>
                      </a:r>
                      <a:endParaRPr lang="en-US" sz="20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286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INFORMAL SETTLEMENT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UPGRADING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281422"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8"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23"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34"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90" marR="5190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5190" marR="5190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323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9BC0A6-2144-47C0-BDF6-5149E31D1CDF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450"/>
            <a:ext cx="9144000" cy="101600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xh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5.10   2015/16  DETAILED PROJECT </a:t>
            </a: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PROGESS</a:t>
            </a:r>
          </a:p>
          <a:p>
            <a:pPr algn="ctr" eaLnBrk="1" hangingPunct="1">
              <a:defRPr/>
            </a:pPr>
            <a:r>
              <a:rPr lang="xh-Z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INFORMAL SETTLEMENTS </a:t>
            </a:r>
            <a:endParaRPr lang="en-ZA" sz="2800" dirty="0">
              <a:ea typeface="ＭＳ Ｐゴシック" pitchFamily="-108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0" y="1295400"/>
          <a:ext cx="9144000" cy="570865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392028"/>
                <a:gridCol w="1996823"/>
                <a:gridCol w="1747220"/>
                <a:gridCol w="1442949"/>
                <a:gridCol w="1564980"/>
              </a:tblGrid>
              <a:tr h="24438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Project</a:t>
                      </a:r>
                      <a:r>
                        <a:rPr lang="en-US" sz="2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Name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Annual Target</a:t>
                      </a:r>
                    </a:p>
                    <a:p>
                      <a:pPr algn="ctr" fontAlgn="ctr"/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Number of title deeds issued</a:t>
                      </a:r>
                    </a:p>
                    <a:p>
                      <a:pPr algn="ctr" fontAlgn="ctr"/>
                      <a:endParaRPr lang="en-US" sz="2000" b="1" i="0" u="none" strike="noStrike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Budget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Expenditure</a:t>
                      </a:r>
                      <a:endParaRPr lang="en-US" sz="20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289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TITLE DEEDS ISSUED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</a:tr>
              <a:tr h="82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 deeds are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recorded per month/quarter/annual; city wide.</a:t>
                      </a:r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80% of title deeds received</a:t>
                      </a:r>
                      <a:endParaRPr lang="en-ZA" sz="1800" dirty="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 Q1 = 778</a:t>
                      </a:r>
                      <a:endParaRPr lang="en-ZA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R0.00 Provincial</a:t>
                      </a:r>
                      <a:r>
                        <a:rPr lang="en-ZA" sz="1800" baseline="0" dirty="0" smtClean="0"/>
                        <a:t> mandate</a:t>
                      </a:r>
                      <a:endParaRPr lang="en-ZA" sz="1800" dirty="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R0.00 Provincial mandate</a:t>
                      </a:r>
                      <a:endParaRPr lang="en-ZA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 deeds are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recorded per month/quarter/annual; city wide.</a:t>
                      </a:r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80% of title deeds received</a:t>
                      </a:r>
                      <a:endParaRPr lang="en-ZA" sz="1800" dirty="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Q2</a:t>
                      </a:r>
                      <a:r>
                        <a:rPr lang="en-ZA" sz="1800" baseline="0" dirty="0" smtClean="0"/>
                        <a:t> = 1283</a:t>
                      </a:r>
                      <a:endParaRPr lang="en-ZA" sz="1800" dirty="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/>
                        <a:t>R0.00 Provincial</a:t>
                      </a:r>
                      <a:r>
                        <a:rPr lang="en-ZA" sz="1800" baseline="0" dirty="0" smtClean="0"/>
                        <a:t> mandate</a:t>
                      </a:r>
                      <a:endParaRPr lang="en-ZA" sz="1800" dirty="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/>
                        <a:t>R0.00 Provincial</a:t>
                      </a:r>
                      <a:r>
                        <a:rPr lang="en-ZA" sz="1800" baseline="0" dirty="0" smtClean="0"/>
                        <a:t> mandate</a:t>
                      </a:r>
                      <a:endParaRPr lang="en-ZA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Title deeds are</a:t>
                      </a:r>
                      <a:r>
                        <a:rPr lang="en-US" sz="1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recorded per month/quarter/annual; city wide.</a:t>
                      </a:r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80% of title deeds received</a:t>
                      </a:r>
                      <a:endParaRPr lang="en-ZA" sz="1800" dirty="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ZA" sz="1800" dirty="0" smtClean="0"/>
                        <a:t>Q3 = 1029</a:t>
                      </a:r>
                      <a:endParaRPr lang="en-ZA" sz="1800" dirty="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/>
                        <a:t>R0.00 Provincial</a:t>
                      </a:r>
                      <a:r>
                        <a:rPr lang="en-ZA" sz="1800" baseline="0" dirty="0" smtClean="0"/>
                        <a:t> mandate</a:t>
                      </a:r>
                      <a:endParaRPr lang="en-ZA" sz="1800" dirty="0" smtClean="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/>
                        <a:t>R0.00 Provincial</a:t>
                      </a:r>
                      <a:r>
                        <a:rPr lang="en-ZA" sz="1800" baseline="0" dirty="0" smtClean="0"/>
                        <a:t> mandate</a:t>
                      </a:r>
                      <a:endParaRPr lang="en-ZA" sz="1800" dirty="0" smtClean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69">
                <a:tc>
                  <a:txBody>
                    <a:bodyPr/>
                    <a:lstStyle/>
                    <a:p>
                      <a:pPr algn="ctr" fontAlgn="ctr"/>
                      <a:endParaRPr lang="en-US" sz="140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5190" marR="5190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5190" marR="5190" marT="51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/>
                    </a:p>
                  </a:txBody>
                  <a:tcPr marL="5189" marR="5189" marT="519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ZA" sz="1800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52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A7EA13-4E51-4933-89A5-06C38F771452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450"/>
            <a:ext cx="9144000" cy="1077913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xh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2015/16  DETAILED PROJECT PROGESS</a:t>
            </a:r>
          </a:p>
          <a:p>
            <a:pPr algn="ctr" eaLnBrk="1" hangingPunct="1">
              <a:defRPr/>
            </a:pPr>
            <a:r>
              <a:rPr lang="xh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TITLE DEEDS</a:t>
            </a:r>
            <a:endParaRPr lang="en-ZA" sz="3200" dirty="0">
              <a:ea typeface="ＭＳ Ｐゴシック" pitchFamily="-108" charset="-128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A4612A-154D-4EB2-A66D-6FA5A3BA936A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4450"/>
            <a:ext cx="9144000" cy="1077913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xh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2015/16  DETAILED PROJECT PROGESS</a:t>
            </a:r>
          </a:p>
          <a:p>
            <a:pPr algn="ctr" eaLnBrk="1" hangingPunct="1">
              <a:defRPr/>
            </a:pPr>
            <a:r>
              <a:rPr lang="xh-Z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  <a:cs typeface="Arial" pitchFamily="34" charset="0"/>
              </a:rPr>
              <a:t>TITLE DEEDS (2)</a:t>
            </a:r>
            <a:endParaRPr lang="en-ZA" sz="3200" dirty="0">
              <a:ea typeface="ＭＳ Ｐゴシック" pitchFamily="-108" charset="-128"/>
              <a:cs typeface="Arial" pitchFamily="34" charset="0"/>
            </a:endParaRPr>
          </a:p>
        </p:txBody>
      </p:sp>
      <p:sp>
        <p:nvSpPr>
          <p:cNvPr id="97284" name="Rectangle 1"/>
          <p:cNvSpPr>
            <a:spLocks noChangeArrowheads="1"/>
          </p:cNvSpPr>
          <p:nvPr/>
        </p:nvSpPr>
        <p:spPr bwMode="auto">
          <a:xfrm>
            <a:off x="304800" y="1477963"/>
            <a:ext cx="85344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ZA" altLang="en-US" b="1"/>
              <a:t>Challenges: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altLang="en-US"/>
              <a:t>Uncollected because of unresolved estates, illegal sales &amp; occupations, untraceable beneficiaries</a:t>
            </a:r>
          </a:p>
          <a:p>
            <a:endParaRPr lang="en-ZA" altLang="en-US" b="1"/>
          </a:p>
          <a:p>
            <a:r>
              <a:rPr lang="en-ZA" altLang="en-US" b="1"/>
              <a:t>Mitigating factors: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altLang="en-US"/>
              <a:t>Constant issuing of calling letters to beneficiaries.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altLang="en-US"/>
              <a:t>Political public events to issue title deeds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altLang="en-US"/>
              <a:t>Consumer education on the importance of a title deed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/>
              <a:t>o</a:t>
            </a:r>
            <a:r>
              <a:rPr lang="en-ZA" altLang="en-US"/>
              <a:t>Issuing of referral letters to the Master of the High Court for resolution of estates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altLang="en-US"/>
              <a:t>Advertise on local print media to call for collection of title deeds.</a:t>
            </a:r>
          </a:p>
          <a:p>
            <a:endParaRPr lang="en-ZA" altLang="en-US"/>
          </a:p>
          <a:p>
            <a:r>
              <a:rPr lang="en-US" altLang="en-US" b="1"/>
              <a:t>Title Deeds in the cross-border areas</a:t>
            </a:r>
          </a:p>
          <a:p>
            <a:r>
              <a:rPr lang="en-US" altLang="en-US"/>
              <a:t>Over 300 title deeds available in the NWHC Cross-Border areas &amp; currently held by the North West Province in anticipation of joint-issuing between the 2 Provinces. Engagement between the 2 provinces on matters related to this project needs to be fast-tracked.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249842"/>
            <a:ext cx="8229600" cy="1143000"/>
          </a:xfrm>
          <a:solidFill>
            <a:srgbClr val="92D050"/>
          </a:solidFill>
        </p:spPr>
        <p:txBody>
          <a:bodyPr/>
          <a:lstStyle/>
          <a:p>
            <a:r>
              <a:rPr lang="en-ZA" alt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CHALLENGES AND INTERVENTIONS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457200" y="1392842"/>
            <a:ext cx="8229600" cy="4460573"/>
          </a:xfrm>
        </p:spPr>
        <p:txBody>
          <a:bodyPr/>
          <a:lstStyle/>
          <a:p>
            <a:pPr>
              <a:defRPr/>
            </a:pPr>
            <a:r>
              <a:rPr lang="en-ZA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Delays in approval of beneficiaries on HSS 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ZA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City has offered to assist in capturing the subsidy forms.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Numerous disruptions on site - projects stopped by community members.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ZA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Engagements with ward councillors and through the platform provided by the War Room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Heavy rainfall</a:t>
            </a:r>
            <a:endParaRPr lang="en-US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ZA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Contractors have been requested to source additional teams and work over weekends</a:t>
            </a:r>
          </a:p>
          <a:p>
            <a:pPr marL="0" indent="0">
              <a:buNone/>
              <a:defRPr/>
            </a:pPr>
            <a:endParaRPr lang="en-ZA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ZA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CRU’s funding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ZA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Utilisation of HSDG to fund Top Structure or combination of USDG and HSDG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ZA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ZA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ZA" alt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ZA" altLang="en-US" dirty="0" smtClean="0"/>
          </a:p>
        </p:txBody>
      </p:sp>
      <p:pic>
        <p:nvPicPr>
          <p:cNvPr id="99332" name="Picture 1" descr="image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5764213"/>
            <a:ext cx="92868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513038"/>
              </p:ext>
            </p:extLst>
          </p:nvPr>
        </p:nvGraphicFramePr>
        <p:xfrm>
          <a:off x="0" y="1738313"/>
          <a:ext cx="9144001" cy="1020853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356405"/>
                <a:gridCol w="1503155"/>
                <a:gridCol w="2754284"/>
                <a:gridCol w="1530157"/>
              </a:tblGrid>
              <a:tr h="6399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/>
                        <a:t>USDG – Housing Internal Services: Project Name</a:t>
                      </a:r>
                      <a:endParaRPr lang="en-ZA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dirty="0" smtClean="0"/>
                        <a:t>2014/2015</a:t>
                      </a:r>
                      <a:endParaRPr lang="en-ZA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/>
                        <a:t>HSDG – Top Structure: Project Name</a:t>
                      </a:r>
                      <a:endParaRPr lang="en-ZA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800" dirty="0" smtClean="0"/>
                        <a:t>2014/2015</a:t>
                      </a:r>
                      <a:endParaRPr lang="en-ZA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36" marR="91436" marT="45698" marB="456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081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Ref</a:t>
                      </a:r>
                      <a:r>
                        <a:rPr lang="pt-BR" sz="1400" b="0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er to 15/16 projects (multi-year)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-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-</a:t>
                      </a: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1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037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8370888" y="6456363"/>
            <a:ext cx="701675" cy="40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912E9-59B1-4285-B4F4-A2B4997E13FA}" type="slidenum">
              <a:rPr lang="xh-ZA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xh-ZA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250825" y="214313"/>
            <a:ext cx="8569325" cy="823912"/>
          </a:xfrm>
          <a:solidFill>
            <a:schemeClr val="bg1"/>
          </a:solidFill>
          <a:ln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>
              <a:defRPr/>
            </a:pPr>
            <a:r>
              <a:rPr lang="en-ZA" b="1" kern="0" dirty="0" smtClean="0">
                <a:solidFill>
                  <a:schemeClr val="tx1"/>
                </a:solidFill>
              </a:rPr>
              <a:t> </a:t>
            </a:r>
            <a:r>
              <a:rPr lang="en-ZA" sz="2800" b="1" kern="0" dirty="0" smtClean="0">
                <a:solidFill>
                  <a:schemeClr val="tx1"/>
                </a:solidFill>
              </a:rPr>
              <a:t>7. LINK BETWEEN USDG &amp; HSDG</a:t>
            </a:r>
            <a:endParaRPr lang="en-ZA" sz="2800" b="1" kern="0" dirty="0">
              <a:solidFill>
                <a:schemeClr val="tx1"/>
              </a:solidFill>
            </a:endParaRPr>
          </a:p>
        </p:txBody>
      </p:sp>
      <p:sp>
        <p:nvSpPr>
          <p:cNvPr id="100373" name="Rectangle 1"/>
          <p:cNvSpPr>
            <a:spLocks noChangeArrowheads="1"/>
          </p:cNvSpPr>
          <p:nvPr/>
        </p:nvSpPr>
        <p:spPr bwMode="auto">
          <a:xfrm>
            <a:off x="1524000" y="3657600"/>
            <a:ext cx="70215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fontAlgn="ctr">
              <a:spcBef>
                <a:spcPct val="0"/>
              </a:spcBef>
              <a:buFontTx/>
              <a:buNone/>
            </a:pPr>
            <a:r>
              <a:rPr lang="pt-BR" altLang="en-US">
                <a:solidFill>
                  <a:srgbClr val="000000"/>
                </a:solidFill>
                <a:latin typeface="Arial" panose="020B0604020202020204" pitchFamily="34" charset="0"/>
              </a:rPr>
              <a:t>No HSDG funding allocated to the City in 2014/15 fy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6600" b="1" smtClean="0"/>
              <a:t>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l">
              <a:defRPr/>
            </a:pP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2.1A      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2016/17 - 2018/19</a:t>
            </a: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b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               LAND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905000"/>
          <a:ext cx="8305800" cy="3972048"/>
        </p:xfrm>
        <a:graphic>
          <a:graphicData uri="http://schemas.openxmlformats.org/drawingml/2006/table">
            <a:tbl>
              <a:tblPr firstRow="1" firstCol="1" bandRow="1"/>
              <a:tblGrid>
                <a:gridCol w="2247959"/>
                <a:gridCol w="897457"/>
                <a:gridCol w="747882"/>
                <a:gridCol w="1720128"/>
                <a:gridCol w="1346187"/>
                <a:gridCol w="1346187"/>
              </a:tblGrid>
              <a:tr h="3657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 NAME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INTERVENTION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valuations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valuations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31487">
                <a:tc>
                  <a:txBody>
                    <a:bodyPr/>
                    <a:lstStyle/>
                    <a:p>
                      <a:pPr marL="228600" marR="0" lvl="0" indent="-22860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Remainder of Portion 39 of the farm Strydfontein 306 JR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12.1589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integrated development to accommodate Region 1 housing backlog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R1 200 000.00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R1 950 000.00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487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Remaining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extent of the farm Klipeiland 524-JR (Cultura Park X 8)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70.0318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integrated development to accommodate Region 7 informal settlements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R14 250 000.00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R191 000 000 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24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Remainder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Portions 29 , portions  30 to 38 Pienaarspoort  339-JR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89.4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integrated development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R22 500 000.00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R13 400 000.00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424">
                <a:tc>
                  <a:txBody>
                    <a:bodyPr/>
                    <a:lstStyle/>
                    <a:p>
                      <a:pPr marL="0" marR="0" lvl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Remainder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 </a:t>
                      </a: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Portion 5 Pienaarspoort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338-JR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7.4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Expansion to accommodate Mamelodi informal settlements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progress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progress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359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en-US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Portion 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 of the farm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Uitzicht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alias </a:t>
                      </a:r>
                      <a:r>
                        <a:rPr lang="en-US" sz="1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Rietvalei</a:t>
                      </a: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314 - JR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130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integrated development to accommodate Atteridgeville informal settlements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progress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progress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l">
              <a:defRPr/>
            </a:pP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2.1A      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2016/17 - 2018/19</a:t>
            </a: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b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			 LAND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828800"/>
          <a:ext cx="8153400" cy="2895600"/>
        </p:xfrm>
        <a:graphic>
          <a:graphicData uri="http://schemas.openxmlformats.org/drawingml/2006/table">
            <a:tbl>
              <a:tblPr firstRow="1" firstCol="1" bandRow="1"/>
              <a:tblGrid>
                <a:gridCol w="1844998"/>
                <a:gridCol w="622198"/>
                <a:gridCol w="838747"/>
                <a:gridCol w="1502630"/>
                <a:gridCol w="1697831"/>
                <a:gridCol w="1646996"/>
              </a:tblGrid>
              <a:tr h="308043">
                <a:tc gridSpan="6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POTENTIAL  PRIVATE PARTNERSHIPS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412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 NAME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SIZE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PLANNED INTERVENTION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Internal valuations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External valuations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1663429">
                <a:tc>
                  <a:txBody>
                    <a:bodyPr/>
                    <a:lstStyle/>
                    <a:p>
                      <a:pPr algn="just"/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Portions 12 &amp; 13 Knopjeslaagte 385-JR</a:t>
                      </a: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 ha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Mixed integrated development to accommodate Region 4 housing backlog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be conducted as soon as there is an agreement on  the percentage to be sold to the City.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Will be conducted as soon as there is an agreement on  the percentage to be sold to the City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192046"/>
            <a:ext cx="8229600" cy="4675354"/>
          </a:xfrm>
        </p:spPr>
        <p:txBody>
          <a:bodyPr/>
          <a:lstStyle/>
          <a:p>
            <a:r>
              <a:rPr lang="en-ZA" altLang="en-US" sz="1800" dirty="0" smtClean="0"/>
              <a:t>The Upgrading of Informal Settlements Plan  2016/17 – 2018/19, and demonstrate: </a:t>
            </a:r>
          </a:p>
          <a:p>
            <a:pPr lvl="1"/>
            <a:r>
              <a:rPr lang="en-ZA" altLang="en-US" sz="1600" dirty="0" smtClean="0"/>
              <a:t>Existence of strategy to upgrade settlements incrementally and in-situ with an eye to formalise and integrate them within the urban core; and </a:t>
            </a:r>
          </a:p>
          <a:p>
            <a:pPr lvl="1"/>
            <a:r>
              <a:rPr lang="en-ZA" altLang="en-US" sz="1600" dirty="0" smtClean="0"/>
              <a:t>Existence of settlement plans and readiness to implement settlement plans in 2016/17 - 2018/19;</a:t>
            </a:r>
          </a:p>
          <a:p>
            <a:r>
              <a:rPr lang="en-ZA" altLang="en-US" sz="1800" dirty="0" smtClean="0"/>
              <a:t>The City has adopted the Re Aga Tshwane Programme ( almost aligned to the NUSP) and offers serviced stands ( water &amp; sewer up to 250m²) with the following:</a:t>
            </a:r>
          </a:p>
          <a:p>
            <a:pPr lvl="1"/>
            <a:r>
              <a:rPr lang="en-ZA" altLang="en-US" sz="1600" dirty="0" smtClean="0"/>
              <a:t>Outside toilet with washing line</a:t>
            </a:r>
          </a:p>
          <a:p>
            <a:pPr lvl="1"/>
            <a:r>
              <a:rPr lang="en-ZA" altLang="en-US" sz="1600" dirty="0" smtClean="0"/>
              <a:t>Stand pipe</a:t>
            </a:r>
          </a:p>
          <a:p>
            <a:pPr lvl="1"/>
            <a:r>
              <a:rPr lang="en-ZA" altLang="en-US" sz="1600" dirty="0" smtClean="0"/>
              <a:t>Electricity connection</a:t>
            </a:r>
          </a:p>
          <a:p>
            <a:pPr lvl="1"/>
            <a:r>
              <a:rPr lang="en-ZA" altLang="en-US" sz="1600" dirty="0" smtClean="0"/>
              <a:t>Waste removal (bin)</a:t>
            </a:r>
          </a:p>
          <a:p>
            <a:pPr lvl="1"/>
            <a:r>
              <a:rPr lang="en-ZA" altLang="en-US" sz="1600" dirty="0" smtClean="0"/>
              <a:t>3 pre-approved building plans (for those that can immediately start with building)</a:t>
            </a:r>
          </a:p>
          <a:p>
            <a:pPr lvl="1"/>
            <a:r>
              <a:rPr lang="en-ZA" altLang="en-US" sz="1600" dirty="0" smtClean="0"/>
              <a:t>Title Deeds</a:t>
            </a:r>
          </a:p>
          <a:p>
            <a:pPr marL="57150" indent="0">
              <a:buNone/>
            </a:pPr>
            <a:r>
              <a:rPr lang="en-ZA" altLang="en-US" sz="2000" dirty="0" smtClean="0"/>
              <a:t> </a:t>
            </a:r>
            <a:r>
              <a:rPr lang="en-ZA" altLang="en-US" sz="2000" b="1" dirty="0" smtClean="0"/>
              <a:t>Benefit: proof of address and municipal account (revenue, reduce unaccounted for water &amp; electricity due to illegal connection)</a:t>
            </a:r>
          </a:p>
          <a:p>
            <a:pPr lvl="1"/>
            <a:endParaRPr lang="en-ZA" altLang="en-US" sz="1600" dirty="0" smtClean="0"/>
          </a:p>
          <a:p>
            <a:pPr lvl="1"/>
            <a:endParaRPr lang="en-ZA" altLang="en-US" sz="1600" dirty="0" smtClean="0"/>
          </a:p>
          <a:p>
            <a:pPr lvl="1"/>
            <a:endParaRPr lang="en-ZA" altLang="en-US" sz="1600" dirty="0" smtClean="0"/>
          </a:p>
          <a:p>
            <a:endParaRPr lang="en-ZA" alt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-11113"/>
            <a:ext cx="9144000" cy="1143001"/>
          </a:xfrm>
          <a:solidFill>
            <a:srgbClr val="92D050"/>
          </a:solidFill>
        </p:spPr>
        <p:txBody>
          <a:bodyPr/>
          <a:lstStyle/>
          <a:p>
            <a:pPr algn="l">
              <a:defRPr/>
            </a:pP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2.2A          </a:t>
            </a: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2016/17 - 2018/19</a:t>
            </a: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/>
            </a:r>
            <a:b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ZA" sz="2800" b="1" dirty="0" smtClean="0">
                <a:latin typeface="Arial" charset="0"/>
                <a:ea typeface="ＭＳ Ｐゴシック" pitchFamily="34" charset="-128"/>
                <a:cs typeface="Arial" charset="0"/>
              </a:rPr>
              <a:t>		INFORMAL SETTLEMENTS UPGRADING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-11113"/>
            <a:ext cx="9144000" cy="1143001"/>
          </a:xfrm>
          <a:solidFill>
            <a:srgbClr val="92D050"/>
          </a:solidFill>
        </p:spPr>
        <p:txBody>
          <a:bodyPr/>
          <a:lstStyle/>
          <a:p>
            <a:pPr algn="l">
              <a:defRPr/>
            </a:pPr>
            <a:r>
              <a:rPr lang="en-ZA" b="1" dirty="0" smtClean="0">
                <a:latin typeface="Arial" charset="0"/>
                <a:ea typeface="ＭＳ Ｐゴシック" pitchFamily="34" charset="-128"/>
                <a:cs typeface="Arial" charset="0"/>
              </a:rPr>
              <a:t>2.2B          </a:t>
            </a:r>
            <a:r>
              <a:rPr lang="en-Z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8" charset="-128"/>
              </a:rPr>
              <a:t>2016/17 - 2018/19</a:t>
            </a:r>
            <a:r>
              <a:rPr lang="en-ZA" b="1" dirty="0" smtClean="0">
                <a:latin typeface="Arial" charset="0"/>
                <a:ea typeface="ＭＳ Ｐゴシック" pitchFamily="34" charset="-128"/>
                <a:cs typeface="Arial" charset="0"/>
              </a:rPr>
              <a:t> </a:t>
            </a:r>
            <a:br>
              <a:rPr lang="en-ZA" b="1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r>
              <a:rPr lang="en-ZA" sz="3200" b="1" dirty="0" smtClean="0">
                <a:latin typeface="Arial" charset="0"/>
                <a:ea typeface="ＭＳ Ｐゴシック" pitchFamily="34" charset="-128"/>
                <a:cs typeface="Arial" charset="0"/>
              </a:rPr>
              <a:t>  USDG TARGETS: INFORMAL SETTLEMENTS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endParaRPr lang="en-ZA" altLang="en-US" sz="1800" smtClean="0"/>
          </a:p>
          <a:p>
            <a:r>
              <a:rPr lang="en-ZA" altLang="en-US" sz="1800" smtClean="0"/>
              <a:t>Number of informal settlements targeted for upgrading </a:t>
            </a:r>
            <a:r>
              <a:rPr lang="en-ZA" altLang="en-US" sz="1800" smtClean="0">
                <a:solidFill>
                  <a:srgbClr val="FF0000"/>
                </a:solidFill>
              </a:rPr>
              <a:t>- 10</a:t>
            </a:r>
            <a:endParaRPr lang="en-ZA" altLang="en-US" sz="1800" smtClean="0"/>
          </a:p>
          <a:p>
            <a:r>
              <a:rPr lang="en-ZA" altLang="en-US" sz="1800" smtClean="0"/>
              <a:t>Number of informal settlements targeted for upgrading with upgrading plans </a:t>
            </a:r>
            <a:r>
              <a:rPr lang="en-ZA" altLang="en-US" sz="1800" smtClean="0">
                <a:solidFill>
                  <a:srgbClr val="FF0000"/>
                </a:solidFill>
              </a:rPr>
              <a:t>- 10</a:t>
            </a:r>
            <a:endParaRPr lang="en-ZA" altLang="en-US" sz="1800" smtClean="0"/>
          </a:p>
          <a:p>
            <a:r>
              <a:rPr lang="en-ZA" altLang="en-US" sz="1800" smtClean="0"/>
              <a:t>Number of households living in informal settlements targeted for upgrading </a:t>
            </a:r>
            <a:r>
              <a:rPr lang="en-ZA" altLang="en-US" sz="1800" smtClean="0">
                <a:solidFill>
                  <a:srgbClr val="FF0000"/>
                </a:solidFill>
              </a:rPr>
              <a:t>–app. 6 000.</a:t>
            </a:r>
            <a:endParaRPr lang="en-ZA" altLang="en-US" sz="1800" smtClean="0"/>
          </a:p>
          <a:p>
            <a:r>
              <a:rPr lang="en-ZA" altLang="en-US" sz="1800" smtClean="0"/>
              <a:t>Number of informal settlements in situ upgraded (services provided): </a:t>
            </a:r>
            <a:r>
              <a:rPr lang="en-ZA" altLang="en-US" sz="1800" smtClean="0">
                <a:solidFill>
                  <a:srgbClr val="FF0000"/>
                </a:solidFill>
              </a:rPr>
              <a:t>-4</a:t>
            </a:r>
            <a:endParaRPr lang="en-ZA" altLang="en-US" sz="1800" smtClean="0"/>
          </a:p>
          <a:p>
            <a:r>
              <a:rPr lang="en-ZA" altLang="en-US" sz="1800" smtClean="0"/>
              <a:t>Number of informal </a:t>
            </a:r>
            <a:r>
              <a:rPr lang="en-ZA" altLang="en-US" sz="1800" smtClean="0">
                <a:solidFill>
                  <a:srgbClr val="FF0000"/>
                </a:solidFill>
              </a:rPr>
              <a:t>settlements</a:t>
            </a:r>
            <a:r>
              <a:rPr lang="en-ZA" altLang="en-US" sz="1800" smtClean="0"/>
              <a:t> targeted for formalisation (services and tenure provided) through relocation and in situ upgrading </a:t>
            </a:r>
            <a:r>
              <a:rPr lang="en-ZA" altLang="en-US" sz="1800" smtClean="0">
                <a:solidFill>
                  <a:srgbClr val="FF0000"/>
                </a:solidFill>
              </a:rPr>
              <a:t>-10</a:t>
            </a:r>
          </a:p>
          <a:p>
            <a:r>
              <a:rPr lang="en-ZA" altLang="en-US" sz="1800" smtClean="0"/>
              <a:t>Number of households living in informal backyard rental agreement</a:t>
            </a:r>
          </a:p>
          <a:p>
            <a:r>
              <a:rPr lang="en-ZA" altLang="en-US" sz="1800" smtClean="0"/>
              <a:t>Number of household living in informal settlements provided with essential services( water, sanitation and electricity) </a:t>
            </a:r>
            <a:r>
              <a:rPr lang="en-ZA" altLang="en-US" sz="1800" smtClean="0">
                <a:solidFill>
                  <a:srgbClr val="FF0000"/>
                </a:solidFill>
              </a:rPr>
              <a:t>– approximately 7000</a:t>
            </a:r>
            <a:endParaRPr lang="en-ZA" altLang="en-US" sz="1800" smtClean="0"/>
          </a:p>
        </p:txBody>
      </p:sp>
    </p:spTree>
    <p:extLst>
      <p:ext uri="{BB962C8B-B14F-4D97-AF65-F5344CB8AC3E}">
        <p14:creationId xmlns:p14="http://schemas.microsoft.com/office/powerpoint/2010/main" val="203844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WERPOINT PRESENTATION 40 CITIES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3E9531"/>
      </a:accent1>
      <a:accent2>
        <a:srgbClr val="FFE023"/>
      </a:accent2>
      <a:accent3>
        <a:srgbClr val="B9D6A6"/>
      </a:accent3>
      <a:accent4>
        <a:srgbClr val="8FBE7B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2393</TotalTime>
  <Words>8418</Words>
  <Application>Microsoft Office PowerPoint</Application>
  <PresentationFormat>On-screen Show (4:3)</PresentationFormat>
  <Paragraphs>2473</Paragraphs>
  <Slides>55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Office Theme</vt:lpstr>
      <vt:lpstr>POWERPOINT PRESENTATION 40 CITIES</vt:lpstr>
      <vt:lpstr>   USDG  PRESENTATION City of Tshwane Portfolio Committee on Human Settlements     </vt:lpstr>
      <vt:lpstr>1. MTSF RESPONSE</vt:lpstr>
      <vt:lpstr>ACHIVEMENTS MADE AGAINST THE 2011/16 IDP</vt:lpstr>
      <vt:lpstr>CONTRIBUTION TOWARDS MTSF TARGETS</vt:lpstr>
      <vt:lpstr>2. 2016/17 - 2018/19 TARGETS</vt:lpstr>
      <vt:lpstr>2.1A       2016/17 - 2018/19                 LAND</vt:lpstr>
      <vt:lpstr>2.1A       2016/17 - 2018/19      LAND</vt:lpstr>
      <vt:lpstr>2.2A          2016/17 - 2018/19   INFORMAL SETTLEMENTS UPGRADING</vt:lpstr>
      <vt:lpstr>2.2B          2016/17 - 2018/19    USDG TARGETS: INFORMAL SETTLEMENTS</vt:lpstr>
      <vt:lpstr>2.5     2016/17 - 2018/19        USDG TARGETS: MEGA PROJECTS</vt:lpstr>
      <vt:lpstr>REGION  1 &amp; 2 PROJECTS/  TSHWANE NORTH DEVELPOMENT NODE</vt:lpstr>
      <vt:lpstr>REGION  1&amp; 2 PROJECTS/  TSHWANE NORTH DEVELPOMENT NODE</vt:lpstr>
      <vt:lpstr>REGION  1&amp; 2 PROJECTS/  TSHWANE NORTH DEVELPOMENT NODE</vt:lpstr>
      <vt:lpstr>REGION 3 PROJECTS – Tshwane West and Central Development Node</vt:lpstr>
      <vt:lpstr>REGION 3 PROJECTS – Tshwane West Development Node</vt:lpstr>
      <vt:lpstr>REGION 3 PROJECTS – Tshwane West Development Node</vt:lpstr>
      <vt:lpstr>REGION 3 PROJECTS – Tshwane Central Development Node</vt:lpstr>
      <vt:lpstr>REGION 4 PROJECTS – TSHWANE SOUTH </vt:lpstr>
      <vt:lpstr>REGION 4 PROJECTS – TSHWANE SOUTH </vt:lpstr>
      <vt:lpstr>REGION 5 &amp; 6 PROJECTS – TSHWANE EAST</vt:lpstr>
      <vt:lpstr>REGION 5&amp; PROJECTS – TSHWANE EAST</vt:lpstr>
      <vt:lpstr>REGION 7 - TSHWANE FAR EAST</vt:lpstr>
      <vt:lpstr>REGION 7 - TSHWANE FAR EAST</vt:lpstr>
      <vt:lpstr>PowerPoint Presentation</vt:lpstr>
      <vt:lpstr> 2.7 B 2016/17       HSDG TARGETS  </vt:lpstr>
      <vt:lpstr> 2016/17 - 2018/19       HSDG TARGETS </vt:lpstr>
      <vt:lpstr>HSDG allocation 2015/16 FY</vt:lpstr>
      <vt:lpstr>      </vt:lpstr>
      <vt:lpstr>Social Housing Projects</vt:lpstr>
      <vt:lpstr>2016/17 HSDG: Existing contractual obligations with Province</vt:lpstr>
      <vt:lpstr>3. FINANCIAL PERFORMANCE 2015/16: CAPITAL BUDGET BREAKDOWN</vt:lpstr>
      <vt:lpstr>4. FINANCIAL PERFORMANCE:  USDG 2015/16</vt:lpstr>
      <vt:lpstr>5. NON-FINANCIAL  PERFORMANCE:  USDG 2015/16</vt:lpstr>
      <vt:lpstr>5. NON-FINANCIAL  PERFORMANCE:  USDG 2015/16</vt:lpstr>
      <vt:lpstr>5. NON-FINANCIAL  PERFORMANCE:  USDG 2015/16</vt:lpstr>
      <vt:lpstr>5. NON-FINANCIAL  PERFORMANCE:  USDG 2015/16</vt:lpstr>
      <vt:lpstr>5. NON-FINANCIAL  PERFORMANCE:  USDG 2015/16</vt:lpstr>
      <vt:lpstr>5. NON-FINANCIAL  PERFORMANCE:  USDG 2015/16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AND INTERVENTIONS</vt:lpstr>
      <vt:lpstr> 7. LINK BETWEEN USDG &amp; HSDG</vt:lpstr>
      <vt:lpstr>PowerPoint Presentation</vt:lpstr>
    </vt:vector>
  </TitlesOfParts>
  <Company>Department of Housing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DOH 3</dc:creator>
  <cp:lastModifiedBy>Astrid</cp:lastModifiedBy>
  <cp:revision>182</cp:revision>
  <cp:lastPrinted>2016-04-08T14:41:42Z</cp:lastPrinted>
  <dcterms:created xsi:type="dcterms:W3CDTF">2013-05-16T12:14:10Z</dcterms:created>
  <dcterms:modified xsi:type="dcterms:W3CDTF">2016-04-10T10:04:51Z</dcterms:modified>
</cp:coreProperties>
</file>