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78" r:id="rId2"/>
    <p:sldMasterId id="2147483784" r:id="rId3"/>
  </p:sldMasterIdLst>
  <p:notesMasterIdLst>
    <p:notesMasterId r:id="rId32"/>
  </p:notesMasterIdLst>
  <p:handoutMasterIdLst>
    <p:handoutMasterId r:id="rId33"/>
  </p:handoutMasterIdLst>
  <p:sldIdLst>
    <p:sldId id="256" r:id="rId4"/>
    <p:sldId id="2332" r:id="rId5"/>
    <p:sldId id="2323" r:id="rId6"/>
    <p:sldId id="2361" r:id="rId7"/>
    <p:sldId id="2362" r:id="rId8"/>
    <p:sldId id="2377" r:id="rId9"/>
    <p:sldId id="2368" r:id="rId10"/>
    <p:sldId id="2343" r:id="rId11"/>
    <p:sldId id="2344" r:id="rId12"/>
    <p:sldId id="2384" r:id="rId13"/>
    <p:sldId id="2345" r:id="rId14"/>
    <p:sldId id="2381" r:id="rId15"/>
    <p:sldId id="2363" r:id="rId16"/>
    <p:sldId id="2364" r:id="rId17"/>
    <p:sldId id="2370" r:id="rId18"/>
    <p:sldId id="2367" r:id="rId19"/>
    <p:sldId id="2348" r:id="rId20"/>
    <p:sldId id="2349" r:id="rId21"/>
    <p:sldId id="2353" r:id="rId22"/>
    <p:sldId id="2354" r:id="rId23"/>
    <p:sldId id="2383" r:id="rId24"/>
    <p:sldId id="2385" r:id="rId25"/>
    <p:sldId id="2376" r:id="rId26"/>
    <p:sldId id="2350" r:id="rId27"/>
    <p:sldId id="2374" r:id="rId28"/>
    <p:sldId id="2375" r:id="rId29"/>
    <p:sldId id="2338" r:id="rId30"/>
    <p:sldId id="2333" r:id="rId31"/>
  </p:sldIdLst>
  <p:sldSz cx="9144000" cy="6858000" type="screen4x3"/>
  <p:notesSz cx="7023100" cy="9309100"/>
  <p:defaultTextStyle>
    <a:defPPr>
      <a:defRPr lang="en-ZW"/>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guide id="3" orient="horz" pos="2932">
          <p15:clr>
            <a:srgbClr val="A4A3A4"/>
          </p15:clr>
        </p15:guide>
        <p15:guide id="4"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12828"/>
    <a:srgbClr val="496068"/>
    <a:srgbClr val="333333"/>
    <a:srgbClr val="434343"/>
    <a:srgbClr val="444444"/>
    <a:srgbClr val="363636"/>
    <a:srgbClr val="3D3D3D"/>
    <a:srgbClr val="3F3F3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16" autoAdjust="0"/>
    <p:restoredTop sz="93257" autoAdjust="0"/>
  </p:normalViewPr>
  <p:slideViewPr>
    <p:cSldViewPr snapToGrid="0">
      <p:cViewPr varScale="1">
        <p:scale>
          <a:sx n="108" d="100"/>
          <a:sy n="108" d="100"/>
        </p:scale>
        <p:origin x="-189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8" d="100"/>
          <a:sy n="68" d="100"/>
        </p:scale>
        <p:origin x="-3258" y="-114"/>
      </p:cViewPr>
      <p:guideLst>
        <p:guide orient="horz" pos="2928"/>
        <p:guide orient="horz" pos="2932"/>
        <p:guide pos="2208"/>
        <p:guide pos="221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masekesa\Desktop\CEO%20reports\Data\GDP%20Figures%20and%20PIC%20AUM%20data%20Analysis%20V5.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3.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wmasekesa\Desktop\CEO%20reports\Data\GDP%20Figures%20and%20PIC%20AUM%20data%20v4.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chemeClr val="accent1">
                    <a:lumMod val="75000"/>
                  </a:schemeClr>
                </a:solidFill>
                <a:effectLst/>
                <a:latin typeface="Arial" panose="020B0604020202020204" pitchFamily="34" charset="0"/>
                <a:ea typeface="+mn-ea"/>
                <a:cs typeface="Arial" panose="020B0604020202020204" pitchFamily="34" charset="0"/>
              </a:defRPr>
            </a:pPr>
            <a:r>
              <a:rPr lang="en-ZA" sz="1600" b="1" i="0" baseline="0" dirty="0">
                <a:solidFill>
                  <a:schemeClr val="accent1">
                    <a:lumMod val="75000"/>
                  </a:schemeClr>
                </a:solidFill>
                <a:effectLst/>
                <a:latin typeface="Arial" panose="020B0604020202020204" pitchFamily="34" charset="0"/>
                <a:cs typeface="Arial" panose="020B0604020202020204" pitchFamily="34" charset="0"/>
              </a:rPr>
              <a:t>AuM versus GDP growth since 1995</a:t>
            </a:r>
            <a:endParaRPr lang="en-ZA" sz="1600" dirty="0">
              <a:solidFill>
                <a:schemeClr val="accent1">
                  <a:lumMod val="75000"/>
                </a:schemeClr>
              </a:solidFill>
              <a:effectLst/>
              <a:latin typeface="Arial" panose="020B0604020202020204" pitchFamily="34" charset="0"/>
              <a:cs typeface="Arial" panose="020B0604020202020204" pitchFamily="34" charset="0"/>
            </a:endParaRPr>
          </a:p>
        </c:rich>
      </c:tx>
      <c:layout>
        <c:manualLayout>
          <c:xMode val="edge"/>
          <c:yMode val="edge"/>
          <c:x val="0.26663016914153204"/>
          <c:y val="2.7604895762845069E-2"/>
        </c:manualLayout>
      </c:layout>
      <c:overlay val="1"/>
      <c:spPr>
        <a:solidFill>
          <a:schemeClr val="bg1"/>
        </a:solidFill>
      </c:spPr>
    </c:title>
    <c:plotArea>
      <c:layout>
        <c:manualLayout>
          <c:layoutTarget val="inner"/>
          <c:xMode val="edge"/>
          <c:yMode val="edge"/>
          <c:x val="6.2943467076057219E-2"/>
          <c:y val="5.6086459537860185E-2"/>
          <c:w val="0.85425648691122091"/>
          <c:h val="0.86820144127424437"/>
        </c:manualLayout>
      </c:layout>
      <c:lineChart>
        <c:grouping val="standard"/>
        <c:ser>
          <c:idx val="1"/>
          <c:order val="1"/>
          <c:tx>
            <c:strRef>
              <c:f>graphs!$F$69</c:f>
              <c:strCache>
                <c:ptCount val="1"/>
                <c:pt idx="0">
                  <c:v>AuM growth (YoY)</c:v>
                </c:pt>
              </c:strCache>
            </c:strRef>
          </c:tx>
          <c:spPr>
            <a:ln>
              <a:solidFill>
                <a:schemeClr val="accent6">
                  <a:lumMod val="75000"/>
                </a:schemeClr>
              </a:solidFill>
            </a:ln>
          </c:spPr>
          <c:marker>
            <c:symbol val="none"/>
          </c:marker>
          <c:cat>
            <c:numRef>
              <c:f>graphs!$D$70:$D$90</c:f>
              <c:numCache>
                <c:formatCode>yyyy</c:formatCode>
                <c:ptCount val="21"/>
                <c:pt idx="0">
                  <c:v>34867</c:v>
                </c:pt>
                <c:pt idx="1">
                  <c:v>35232</c:v>
                </c:pt>
                <c:pt idx="2">
                  <c:v>35597</c:v>
                </c:pt>
                <c:pt idx="3">
                  <c:v>35962</c:v>
                </c:pt>
                <c:pt idx="4">
                  <c:v>36327</c:v>
                </c:pt>
                <c:pt idx="5">
                  <c:v>36692</c:v>
                </c:pt>
                <c:pt idx="6">
                  <c:v>37057</c:v>
                </c:pt>
                <c:pt idx="7">
                  <c:v>37422</c:v>
                </c:pt>
                <c:pt idx="8">
                  <c:v>37787</c:v>
                </c:pt>
                <c:pt idx="9">
                  <c:v>38152</c:v>
                </c:pt>
                <c:pt idx="10">
                  <c:v>38517</c:v>
                </c:pt>
                <c:pt idx="11">
                  <c:v>38882</c:v>
                </c:pt>
                <c:pt idx="12">
                  <c:v>39247</c:v>
                </c:pt>
                <c:pt idx="13">
                  <c:v>39612</c:v>
                </c:pt>
                <c:pt idx="14">
                  <c:v>39977</c:v>
                </c:pt>
                <c:pt idx="15">
                  <c:v>40342</c:v>
                </c:pt>
                <c:pt idx="16">
                  <c:v>40707</c:v>
                </c:pt>
                <c:pt idx="17">
                  <c:v>41072</c:v>
                </c:pt>
                <c:pt idx="18">
                  <c:v>41437</c:v>
                </c:pt>
                <c:pt idx="19">
                  <c:v>41803</c:v>
                </c:pt>
                <c:pt idx="20">
                  <c:v>42169</c:v>
                </c:pt>
              </c:numCache>
            </c:numRef>
          </c:cat>
          <c:val>
            <c:numRef>
              <c:f>graphs!$F$70:$F$90</c:f>
              <c:numCache>
                <c:formatCode>0%</c:formatCode>
                <c:ptCount val="21"/>
                <c:pt idx="1">
                  <c:v>7.5439007058218738E-2</c:v>
                </c:pt>
                <c:pt idx="2">
                  <c:v>0.27635164307304266</c:v>
                </c:pt>
                <c:pt idx="3">
                  <c:v>0.13564031071470284</c:v>
                </c:pt>
                <c:pt idx="4">
                  <c:v>0.13413789645044963</c:v>
                </c:pt>
                <c:pt idx="5">
                  <c:v>0.21503545595746396</c:v>
                </c:pt>
                <c:pt idx="6">
                  <c:v>0.14238311033589815</c:v>
                </c:pt>
                <c:pt idx="7">
                  <c:v>0.15833077010899868</c:v>
                </c:pt>
                <c:pt idx="8">
                  <c:v>5.2934574040810284E-2</c:v>
                </c:pt>
                <c:pt idx="9">
                  <c:v>0.22222940178678943</c:v>
                </c:pt>
                <c:pt idx="10">
                  <c:v>0.17951120515843602</c:v>
                </c:pt>
                <c:pt idx="11">
                  <c:v>0.31334406256409386</c:v>
                </c:pt>
                <c:pt idx="12">
                  <c:v>0.20888109223772358</c:v>
                </c:pt>
                <c:pt idx="13">
                  <c:v>9.7259533491050459E-2</c:v>
                </c:pt>
                <c:pt idx="14">
                  <c:v>-5.8078484421002732E-2</c:v>
                </c:pt>
                <c:pt idx="15">
                  <c:v>0.24193146535343926</c:v>
                </c:pt>
                <c:pt idx="16">
                  <c:v>0.1351869086887347</c:v>
                </c:pt>
                <c:pt idx="17">
                  <c:v>0.13577968803465953</c:v>
                </c:pt>
                <c:pt idx="18">
                  <c:v>0.19903889322037177</c:v>
                </c:pt>
                <c:pt idx="19">
                  <c:v>0.13092217760483482</c:v>
                </c:pt>
                <c:pt idx="20">
                  <c:v>0.14201514554640854</c:v>
                </c:pt>
              </c:numCache>
            </c:numRef>
          </c:val>
        </c:ser>
        <c:dLbls/>
        <c:marker val="1"/>
        <c:axId val="62572800"/>
        <c:axId val="64757760"/>
      </c:lineChart>
      <c:lineChart>
        <c:grouping val="standard"/>
        <c:ser>
          <c:idx val="0"/>
          <c:order val="0"/>
          <c:tx>
            <c:strRef>
              <c:f>graphs!$E$69</c:f>
              <c:strCache>
                <c:ptCount val="1"/>
                <c:pt idx="0">
                  <c:v>GDP</c:v>
                </c:pt>
              </c:strCache>
            </c:strRef>
          </c:tx>
          <c:spPr>
            <a:ln w="28575">
              <a:solidFill>
                <a:schemeClr val="accent1">
                  <a:lumMod val="50000"/>
                </a:schemeClr>
              </a:solidFill>
            </a:ln>
          </c:spPr>
          <c:marker>
            <c:symbol val="none"/>
          </c:marker>
          <c:cat>
            <c:numRef>
              <c:f>graphs!$D$70:$D$90</c:f>
              <c:numCache>
                <c:formatCode>yyyy</c:formatCode>
                <c:ptCount val="21"/>
                <c:pt idx="0">
                  <c:v>34867</c:v>
                </c:pt>
                <c:pt idx="1">
                  <c:v>35232</c:v>
                </c:pt>
                <c:pt idx="2">
                  <c:v>35597</c:v>
                </c:pt>
                <c:pt idx="3">
                  <c:v>35962</c:v>
                </c:pt>
                <c:pt idx="4">
                  <c:v>36327</c:v>
                </c:pt>
                <c:pt idx="5">
                  <c:v>36692</c:v>
                </c:pt>
                <c:pt idx="6">
                  <c:v>37057</c:v>
                </c:pt>
                <c:pt idx="7">
                  <c:v>37422</c:v>
                </c:pt>
                <c:pt idx="8">
                  <c:v>37787</c:v>
                </c:pt>
                <c:pt idx="9">
                  <c:v>38152</c:v>
                </c:pt>
                <c:pt idx="10">
                  <c:v>38517</c:v>
                </c:pt>
                <c:pt idx="11">
                  <c:v>38882</c:v>
                </c:pt>
                <c:pt idx="12">
                  <c:v>39247</c:v>
                </c:pt>
                <c:pt idx="13">
                  <c:v>39612</c:v>
                </c:pt>
                <c:pt idx="14">
                  <c:v>39977</c:v>
                </c:pt>
                <c:pt idx="15">
                  <c:v>40342</c:v>
                </c:pt>
                <c:pt idx="16">
                  <c:v>40707</c:v>
                </c:pt>
                <c:pt idx="17">
                  <c:v>41072</c:v>
                </c:pt>
                <c:pt idx="18">
                  <c:v>41437</c:v>
                </c:pt>
                <c:pt idx="19">
                  <c:v>41803</c:v>
                </c:pt>
                <c:pt idx="20">
                  <c:v>42169</c:v>
                </c:pt>
              </c:numCache>
            </c:numRef>
          </c:cat>
          <c:val>
            <c:numRef>
              <c:f>graphs!$E$70:$E$90</c:f>
              <c:numCache>
                <c:formatCode>0.00%</c:formatCode>
                <c:ptCount val="21"/>
                <c:pt idx="0">
                  <c:v>3.1000000000000007E-2</c:v>
                </c:pt>
                <c:pt idx="1">
                  <c:v>4.3000000000000003E-2</c:v>
                </c:pt>
                <c:pt idx="2">
                  <c:v>2.7000000000000007E-2</c:v>
                </c:pt>
                <c:pt idx="3">
                  <c:v>5.000000000000001E-3</c:v>
                </c:pt>
                <c:pt idx="4">
                  <c:v>2.4000000000000004E-2</c:v>
                </c:pt>
                <c:pt idx="5">
                  <c:v>4.200000000000001E-2</c:v>
                </c:pt>
                <c:pt idx="6">
                  <c:v>2.7000000000000007E-2</c:v>
                </c:pt>
                <c:pt idx="7">
                  <c:v>3.7000000000000005E-2</c:v>
                </c:pt>
                <c:pt idx="8" formatCode="0%">
                  <c:v>3.0000000000000006E-2</c:v>
                </c:pt>
                <c:pt idx="9">
                  <c:v>4.6000000000000006E-2</c:v>
                </c:pt>
                <c:pt idx="10">
                  <c:v>5.3000000000000005E-2</c:v>
                </c:pt>
                <c:pt idx="11">
                  <c:v>5.6000000000000008E-2</c:v>
                </c:pt>
                <c:pt idx="12">
                  <c:v>5.5000000000000007E-2</c:v>
                </c:pt>
                <c:pt idx="13">
                  <c:v>3.6000000000000004E-2</c:v>
                </c:pt>
                <c:pt idx="14">
                  <c:v>-1.4999999999999998E-2</c:v>
                </c:pt>
                <c:pt idx="15">
                  <c:v>3.1000000000000007E-2</c:v>
                </c:pt>
                <c:pt idx="16">
                  <c:v>3.500000000000001E-2</c:v>
                </c:pt>
                <c:pt idx="17">
                  <c:v>2.5000000000000005E-2</c:v>
                </c:pt>
                <c:pt idx="18">
                  <c:v>1.9000000000000003E-2</c:v>
                </c:pt>
                <c:pt idx="19">
                  <c:v>3.8000000000000006E-2</c:v>
                </c:pt>
                <c:pt idx="20">
                  <c:v>1.2999999999999998E-2</c:v>
                </c:pt>
              </c:numCache>
            </c:numRef>
          </c:val>
        </c:ser>
        <c:dLbls/>
        <c:marker val="1"/>
        <c:axId val="64759680"/>
        <c:axId val="64761216"/>
      </c:lineChart>
      <c:dateAx>
        <c:axId val="62572800"/>
        <c:scaling>
          <c:orientation val="minMax"/>
        </c:scaling>
        <c:axPos val="b"/>
        <c:numFmt formatCode="yyyy" sourceLinked="0"/>
        <c:tickLblPos val="nextTo"/>
        <c:txPr>
          <a:bodyPr/>
          <a:lstStyle/>
          <a:p>
            <a:pPr>
              <a:defRPr>
                <a:solidFill>
                  <a:schemeClr val="accent1">
                    <a:lumMod val="75000"/>
                  </a:schemeClr>
                </a:solidFill>
                <a:latin typeface="Arial" panose="020B0604020202020204" pitchFamily="34" charset="0"/>
                <a:cs typeface="Arial" panose="020B0604020202020204" pitchFamily="34" charset="0"/>
              </a:defRPr>
            </a:pPr>
            <a:endParaRPr lang="en-US"/>
          </a:p>
        </c:txPr>
        <c:crossAx val="64757760"/>
        <c:crosses val="autoZero"/>
        <c:auto val="1"/>
        <c:lblOffset val="100"/>
        <c:baseTimeUnit val="years"/>
      </c:dateAx>
      <c:valAx>
        <c:axId val="64757760"/>
        <c:scaling>
          <c:orientation val="minMax"/>
        </c:scaling>
        <c:axPos val="l"/>
        <c:majorGridlines/>
        <c:title>
          <c:tx>
            <c:rich>
              <a:bodyPr rot="-5400000" vert="horz"/>
              <a:lstStyle/>
              <a:p>
                <a:pPr>
                  <a:defRPr sz="1400">
                    <a:solidFill>
                      <a:schemeClr val="accent6">
                        <a:lumMod val="75000"/>
                      </a:schemeClr>
                    </a:solidFill>
                    <a:effectLst/>
                    <a:latin typeface="Arial" panose="020B0604020202020204" pitchFamily="34" charset="0"/>
                    <a:cs typeface="Arial" panose="020B0604020202020204" pitchFamily="34" charset="0"/>
                  </a:defRPr>
                </a:pPr>
                <a:r>
                  <a:rPr lang="en-ZA" sz="1400" dirty="0">
                    <a:solidFill>
                      <a:schemeClr val="accent6">
                        <a:lumMod val="75000"/>
                      </a:schemeClr>
                    </a:solidFill>
                    <a:effectLst/>
                    <a:latin typeface="Arial" panose="020B0604020202020204" pitchFamily="34" charset="0"/>
                    <a:cs typeface="Arial" panose="020B0604020202020204" pitchFamily="34" charset="0"/>
                  </a:rPr>
                  <a:t>AuM</a:t>
                </a:r>
                <a:r>
                  <a:rPr lang="en-ZA" sz="1400" baseline="0" dirty="0">
                    <a:solidFill>
                      <a:schemeClr val="accent6">
                        <a:lumMod val="75000"/>
                      </a:schemeClr>
                    </a:solidFill>
                    <a:effectLst/>
                    <a:latin typeface="Arial" panose="020B0604020202020204" pitchFamily="34" charset="0"/>
                    <a:cs typeface="Arial" panose="020B0604020202020204" pitchFamily="34" charset="0"/>
                  </a:rPr>
                  <a:t> Growth</a:t>
                </a:r>
                <a:endParaRPr lang="en-ZA" sz="1400" dirty="0">
                  <a:solidFill>
                    <a:schemeClr val="accent6">
                      <a:lumMod val="75000"/>
                    </a:schemeClr>
                  </a:solidFill>
                  <a:effectLst/>
                  <a:latin typeface="Arial" panose="020B0604020202020204" pitchFamily="34" charset="0"/>
                  <a:cs typeface="Arial" panose="020B0604020202020204" pitchFamily="34" charset="0"/>
                </a:endParaRPr>
              </a:p>
            </c:rich>
          </c:tx>
          <c:layout>
            <c:manualLayout>
              <c:xMode val="edge"/>
              <c:yMode val="edge"/>
              <c:x val="0"/>
              <c:y val="0.50743927847340364"/>
            </c:manualLayout>
          </c:layout>
        </c:title>
        <c:numFmt formatCode="General" sourceLinked="1"/>
        <c:tickLblPos val="nextTo"/>
        <c:txPr>
          <a:bodyPr/>
          <a:lstStyle/>
          <a:p>
            <a:pPr>
              <a:defRPr>
                <a:solidFill>
                  <a:schemeClr val="accent1">
                    <a:lumMod val="75000"/>
                  </a:schemeClr>
                </a:solidFill>
                <a:latin typeface="Arial" panose="020B0604020202020204" pitchFamily="34" charset="0"/>
                <a:cs typeface="Arial" panose="020B0604020202020204" pitchFamily="34" charset="0"/>
              </a:defRPr>
            </a:pPr>
            <a:endParaRPr lang="en-US"/>
          </a:p>
        </c:txPr>
        <c:crossAx val="62572800"/>
        <c:crosses val="autoZero"/>
        <c:crossBetween val="between"/>
      </c:valAx>
      <c:dateAx>
        <c:axId val="64759680"/>
        <c:scaling>
          <c:orientation val="minMax"/>
        </c:scaling>
        <c:delete val="1"/>
        <c:axPos val="b"/>
        <c:numFmt formatCode="yyyy" sourceLinked="1"/>
        <c:tickLblPos val="none"/>
        <c:crossAx val="64761216"/>
        <c:crosses val="autoZero"/>
        <c:auto val="1"/>
        <c:lblOffset val="100"/>
        <c:baseTimeUnit val="years"/>
      </c:dateAx>
      <c:valAx>
        <c:axId val="64761216"/>
        <c:scaling>
          <c:orientation val="minMax"/>
        </c:scaling>
        <c:axPos val="r"/>
        <c:title>
          <c:tx>
            <c:rich>
              <a:bodyPr rot="-5400000" vert="horz"/>
              <a:lstStyle/>
              <a:p>
                <a:pPr>
                  <a:defRPr sz="1400">
                    <a:solidFill>
                      <a:schemeClr val="accent1"/>
                    </a:solidFill>
                    <a:effectLst/>
                    <a:latin typeface="Arial" panose="020B0604020202020204" pitchFamily="34" charset="0"/>
                    <a:cs typeface="Arial" panose="020B0604020202020204" pitchFamily="34" charset="0"/>
                  </a:defRPr>
                </a:pPr>
                <a:r>
                  <a:rPr lang="en-ZA" sz="1400" dirty="0">
                    <a:solidFill>
                      <a:schemeClr val="accent1"/>
                    </a:solidFill>
                    <a:effectLst/>
                    <a:latin typeface="Arial" panose="020B0604020202020204" pitchFamily="34" charset="0"/>
                    <a:cs typeface="Arial" panose="020B0604020202020204" pitchFamily="34" charset="0"/>
                  </a:rPr>
                  <a:t>GDP</a:t>
                </a:r>
                <a:r>
                  <a:rPr lang="en-ZA" sz="1400" baseline="0" dirty="0">
                    <a:solidFill>
                      <a:schemeClr val="accent1"/>
                    </a:solidFill>
                    <a:effectLst/>
                    <a:latin typeface="Arial" panose="020B0604020202020204" pitchFamily="34" charset="0"/>
                    <a:cs typeface="Arial" panose="020B0604020202020204" pitchFamily="34" charset="0"/>
                  </a:rPr>
                  <a:t> Growth</a:t>
                </a:r>
                <a:endParaRPr lang="en-ZA" sz="1400" dirty="0">
                  <a:solidFill>
                    <a:schemeClr val="accent1"/>
                  </a:solidFill>
                  <a:effectLst/>
                  <a:latin typeface="Arial" panose="020B0604020202020204" pitchFamily="34" charset="0"/>
                  <a:cs typeface="Arial" panose="020B0604020202020204" pitchFamily="34" charset="0"/>
                </a:endParaRPr>
              </a:p>
            </c:rich>
          </c:tx>
          <c:layout>
            <c:manualLayout>
              <c:xMode val="edge"/>
              <c:yMode val="edge"/>
              <c:x val="0.96681222296721592"/>
              <c:y val="0.52513373245833794"/>
            </c:manualLayout>
          </c:layout>
        </c:title>
        <c:numFmt formatCode="0.00%" sourceLinked="1"/>
        <c:tickLblPos val="nextTo"/>
        <c:txPr>
          <a:bodyPr/>
          <a:lstStyle/>
          <a:p>
            <a:pPr>
              <a:defRPr>
                <a:solidFill>
                  <a:schemeClr val="accent1">
                    <a:lumMod val="75000"/>
                  </a:schemeClr>
                </a:solidFill>
                <a:latin typeface="Arial" panose="020B0604020202020204" pitchFamily="34" charset="0"/>
                <a:cs typeface="Arial" panose="020B0604020202020204" pitchFamily="34" charset="0"/>
              </a:defRPr>
            </a:pPr>
            <a:endParaRPr lang="en-US"/>
          </a:p>
        </c:txPr>
        <c:crossAx val="64759680"/>
        <c:crosses val="max"/>
        <c:crossBetween val="between"/>
      </c:valAx>
    </c:plotArea>
    <c:legend>
      <c:legendPos val="r"/>
      <c:layout>
        <c:manualLayout>
          <c:xMode val="edge"/>
          <c:yMode val="edge"/>
          <c:x val="0.66866127172586098"/>
          <c:y val="6.765065517651063E-2"/>
          <c:w val="0.206938112999033"/>
          <c:h val="8.6419984538969652E-2"/>
        </c:manualLayout>
      </c:layout>
      <c:spPr>
        <a:solidFill>
          <a:schemeClr val="tx2">
            <a:lumMod val="20000"/>
            <a:lumOff val="80000"/>
          </a:schemeClr>
        </a:solidFill>
      </c:spPr>
      <c:txPr>
        <a:bodyPr/>
        <a:lstStyle/>
        <a:p>
          <a:pPr>
            <a:defRPr>
              <a:latin typeface="Arial" panose="020B0604020202020204" pitchFamily="34" charset="0"/>
              <a:cs typeface="Arial" panose="020B0604020202020204" pitchFamily="34" charset="0"/>
            </a:defRPr>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4.6905581374360676E-2"/>
          <c:y val="7.523625754730251E-2"/>
          <c:w val="0.66181945502185779"/>
          <c:h val="0.7395318480148928"/>
        </c:manualLayout>
      </c:layout>
      <c:areaChart>
        <c:grouping val="stacked"/>
        <c:ser>
          <c:idx val="0"/>
          <c:order val="0"/>
          <c:tx>
            <c:strRef>
              <c:f>'Graph (2)'!$B$20</c:f>
              <c:strCache>
                <c:ptCount val="1"/>
                <c:pt idx="0">
                  <c:v>Agriculture, forestry and fishing</c:v>
                </c:pt>
              </c:strCache>
            </c:strRef>
          </c:tx>
          <c:cat>
            <c:numRef>
              <c:f>'Graph (2)'!$A$21:$A$41</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'Graph (2)'!$B$21:$B$41</c:f>
              <c:numCache>
                <c:formatCode>#,##0</c:formatCode>
                <c:ptCount val="21"/>
                <c:pt idx="0">
                  <c:v>65605</c:v>
                </c:pt>
                <c:pt idx="1">
                  <c:v>66464</c:v>
                </c:pt>
                <c:pt idx="2">
                  <c:v>66861</c:v>
                </c:pt>
                <c:pt idx="3">
                  <c:v>67880</c:v>
                </c:pt>
                <c:pt idx="4" formatCode="General">
                  <c:v>71659</c:v>
                </c:pt>
                <c:pt idx="5" formatCode="General">
                  <c:v>65717.5</c:v>
                </c:pt>
                <c:pt idx="6" formatCode="0">
                  <c:v>66243.239999999991</c:v>
                </c:pt>
                <c:pt idx="7" formatCode="0">
                  <c:v>66773.185920000018</c:v>
                </c:pt>
                <c:pt idx="8" formatCode="0">
                  <c:v>67307.371407360013</c:v>
                </c:pt>
                <c:pt idx="9" formatCode="0">
                  <c:v>67845.830378618877</c:v>
                </c:pt>
                <c:pt idx="10" formatCode="0">
                  <c:v>68388.597021647831</c:v>
                </c:pt>
                <c:pt idx="11" formatCode="0">
                  <c:v>69619.591768037513</c:v>
                </c:pt>
                <c:pt idx="12" formatCode="0">
                  <c:v>70872.744419862167</c:v>
                </c:pt>
                <c:pt idx="13" formatCode="0">
                  <c:v>72148.453819419694</c:v>
                </c:pt>
                <c:pt idx="14" formatCode="0">
                  <c:v>73447.125988169282</c:v>
                </c:pt>
                <c:pt idx="15" formatCode="0">
                  <c:v>74769.174255956328</c:v>
                </c:pt>
                <c:pt idx="16" formatCode="0">
                  <c:v>76115.01939256351</c:v>
                </c:pt>
                <c:pt idx="17" formatCode="0">
                  <c:v>77485.08974162965</c:v>
                </c:pt>
                <c:pt idx="18" formatCode="0">
                  <c:v>78879.82135697901</c:v>
                </c:pt>
                <c:pt idx="19" formatCode="0">
                  <c:v>80299.658141404623</c:v>
                </c:pt>
                <c:pt idx="20" formatCode="0">
                  <c:v>81745.051987949904</c:v>
                </c:pt>
              </c:numCache>
            </c:numRef>
          </c:val>
        </c:ser>
        <c:ser>
          <c:idx val="1"/>
          <c:order val="1"/>
          <c:tx>
            <c:strRef>
              <c:f>'Graph (2)'!$C$20</c:f>
              <c:strCache>
                <c:ptCount val="1"/>
                <c:pt idx="0">
                  <c:v>Mining and quarrying</c:v>
                </c:pt>
              </c:strCache>
            </c:strRef>
          </c:tx>
          <c:cat>
            <c:numRef>
              <c:f>'Graph (2)'!$A$21:$A$41</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'Graph (2)'!$C$21:$C$41</c:f>
              <c:numCache>
                <c:formatCode>#,##0</c:formatCode>
                <c:ptCount val="21"/>
                <c:pt idx="0">
                  <c:v>230350</c:v>
                </c:pt>
                <c:pt idx="1">
                  <c:v>228645</c:v>
                </c:pt>
                <c:pt idx="2">
                  <c:v>221972</c:v>
                </c:pt>
                <c:pt idx="3">
                  <c:v>230908</c:v>
                </c:pt>
                <c:pt idx="4" formatCode="General">
                  <c:v>227260</c:v>
                </c:pt>
                <c:pt idx="5" formatCode="General">
                  <c:v>234007</c:v>
                </c:pt>
                <c:pt idx="6" formatCode="0">
                  <c:v>235879.05599999998</c:v>
                </c:pt>
                <c:pt idx="7" formatCode="0">
                  <c:v>237766.08844800002</c:v>
                </c:pt>
                <c:pt idx="8" formatCode="0">
                  <c:v>239668.21715558408</c:v>
                </c:pt>
                <c:pt idx="9" formatCode="0">
                  <c:v>241585.56289282869</c:v>
                </c:pt>
                <c:pt idx="10" formatCode="0">
                  <c:v>243518.24739597135</c:v>
                </c:pt>
                <c:pt idx="11" formatCode="0">
                  <c:v>247901.57584909885</c:v>
                </c:pt>
                <c:pt idx="12" formatCode="0">
                  <c:v>252363.8042143826</c:v>
                </c:pt>
                <c:pt idx="13" formatCode="0">
                  <c:v>256906.35269024145</c:v>
                </c:pt>
                <c:pt idx="14" formatCode="0">
                  <c:v>261530.66703866588</c:v>
                </c:pt>
                <c:pt idx="15" formatCode="0">
                  <c:v>266238.21904536191</c:v>
                </c:pt>
                <c:pt idx="16" formatCode="0">
                  <c:v>271030.50698817836</c:v>
                </c:pt>
                <c:pt idx="17" formatCode="0">
                  <c:v>275909.05611396563</c:v>
                </c:pt>
                <c:pt idx="18" formatCode="0">
                  <c:v>280875.41912401695</c:v>
                </c:pt>
                <c:pt idx="19" formatCode="0">
                  <c:v>285931.17666824925</c:v>
                </c:pt>
                <c:pt idx="20" formatCode="0">
                  <c:v>291077.9378482778</c:v>
                </c:pt>
              </c:numCache>
            </c:numRef>
          </c:val>
        </c:ser>
        <c:ser>
          <c:idx val="2"/>
          <c:order val="2"/>
          <c:tx>
            <c:strRef>
              <c:f>'Graph (2)'!$D$20</c:f>
              <c:strCache>
                <c:ptCount val="1"/>
                <c:pt idx="0">
                  <c:v>Manu-facturing</c:v>
                </c:pt>
              </c:strCache>
            </c:strRef>
          </c:tx>
          <c:cat>
            <c:numRef>
              <c:f>'Graph (2)'!$A$21:$A$41</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'Graph (2)'!$D$21:$D$41</c:f>
              <c:numCache>
                <c:formatCode>#,##0</c:formatCode>
                <c:ptCount val="21"/>
                <c:pt idx="0">
                  <c:v>358699</c:v>
                </c:pt>
                <c:pt idx="1">
                  <c:v>369261</c:v>
                </c:pt>
                <c:pt idx="2">
                  <c:v>376126</c:v>
                </c:pt>
                <c:pt idx="3">
                  <c:v>378933</c:v>
                </c:pt>
                <c:pt idx="4" formatCode="General">
                  <c:v>379088.75</c:v>
                </c:pt>
                <c:pt idx="5" formatCode="General">
                  <c:v>379451.75</c:v>
                </c:pt>
                <c:pt idx="6" formatCode="0">
                  <c:v>382487.364</c:v>
                </c:pt>
                <c:pt idx="7" formatCode="0">
                  <c:v>385547.26291200001</c:v>
                </c:pt>
                <c:pt idx="8" formatCode="0">
                  <c:v>388631.64101529593</c:v>
                </c:pt>
                <c:pt idx="9" formatCode="0">
                  <c:v>391740.6941434184</c:v>
                </c:pt>
                <c:pt idx="10" formatCode="0">
                  <c:v>394874.61969656567</c:v>
                </c:pt>
                <c:pt idx="11" formatCode="0">
                  <c:v>401982.36285110383</c:v>
                </c:pt>
                <c:pt idx="12" formatCode="0">
                  <c:v>409218.04538242385</c:v>
                </c:pt>
                <c:pt idx="13" formatCode="0">
                  <c:v>416583.97019930737</c:v>
                </c:pt>
                <c:pt idx="14" formatCode="0">
                  <c:v>424082.48166289501</c:v>
                </c:pt>
                <c:pt idx="15" formatCode="0">
                  <c:v>431715.96633282705</c:v>
                </c:pt>
                <c:pt idx="16" formatCode="0">
                  <c:v>439486.85372681782</c:v>
                </c:pt>
                <c:pt idx="17" formatCode="0">
                  <c:v>447397.61709390063</c:v>
                </c:pt>
                <c:pt idx="18" formatCode="0">
                  <c:v>455450.77420159092</c:v>
                </c:pt>
                <c:pt idx="19" formatCode="0">
                  <c:v>463648.88813721947</c:v>
                </c:pt>
                <c:pt idx="20" formatCode="0">
                  <c:v>471994.56812368945</c:v>
                </c:pt>
              </c:numCache>
            </c:numRef>
          </c:val>
        </c:ser>
        <c:ser>
          <c:idx val="3"/>
          <c:order val="3"/>
          <c:tx>
            <c:strRef>
              <c:f>'Graph (2)'!$E$20</c:f>
              <c:strCache>
                <c:ptCount val="1"/>
                <c:pt idx="0">
                  <c:v>Electricity, gas and water</c:v>
                </c:pt>
              </c:strCache>
            </c:strRef>
          </c:tx>
          <c:cat>
            <c:numRef>
              <c:f>'Graph (2)'!$A$21:$A$41</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'Graph (2)'!$E$21:$E$41</c:f>
              <c:numCache>
                <c:formatCode>#,##0</c:formatCode>
                <c:ptCount val="21"/>
                <c:pt idx="0">
                  <c:v>67940</c:v>
                </c:pt>
                <c:pt idx="1">
                  <c:v>68879</c:v>
                </c:pt>
                <c:pt idx="2">
                  <c:v>68801</c:v>
                </c:pt>
                <c:pt idx="3">
                  <c:v>68375</c:v>
                </c:pt>
                <c:pt idx="4" formatCode="General">
                  <c:v>68385</c:v>
                </c:pt>
                <c:pt idx="5" formatCode="General">
                  <c:v>67675</c:v>
                </c:pt>
                <c:pt idx="6" formatCode="0">
                  <c:v>68216.399999999994</c:v>
                </c:pt>
                <c:pt idx="7" formatCode="0">
                  <c:v>68762.131200000003</c:v>
                </c:pt>
                <c:pt idx="8" formatCode="0">
                  <c:v>69312.228249599968</c:v>
                </c:pt>
                <c:pt idx="9" formatCode="0">
                  <c:v>69866.726075596758</c:v>
                </c:pt>
                <c:pt idx="10" formatCode="0">
                  <c:v>70425.659884201566</c:v>
                </c:pt>
                <c:pt idx="11" formatCode="0">
                  <c:v>71693.321762117208</c:v>
                </c:pt>
                <c:pt idx="12" formatCode="0">
                  <c:v>72983.801553835321</c:v>
                </c:pt>
                <c:pt idx="13" formatCode="0">
                  <c:v>74297.509981804353</c:v>
                </c:pt>
                <c:pt idx="14" formatCode="0">
                  <c:v>75634.865161476817</c:v>
                </c:pt>
                <c:pt idx="15" formatCode="0">
                  <c:v>76996.292734383387</c:v>
                </c:pt>
                <c:pt idx="16" formatCode="0">
                  <c:v>78382.226003602293</c:v>
                </c:pt>
                <c:pt idx="17" formatCode="0">
                  <c:v>79793.106071667149</c:v>
                </c:pt>
                <c:pt idx="18" formatCode="0">
                  <c:v>81229.381980957172</c:v>
                </c:pt>
                <c:pt idx="19" formatCode="0">
                  <c:v>82691.51085661439</c:v>
                </c:pt>
                <c:pt idx="20" formatCode="0">
                  <c:v>84179.958052033442</c:v>
                </c:pt>
              </c:numCache>
            </c:numRef>
          </c:val>
        </c:ser>
        <c:ser>
          <c:idx val="4"/>
          <c:order val="4"/>
          <c:tx>
            <c:strRef>
              <c:f>'Graph (2)'!$F$20</c:f>
              <c:strCache>
                <c:ptCount val="1"/>
                <c:pt idx="0">
                  <c:v>Construction</c:v>
                </c:pt>
              </c:strCache>
            </c:strRef>
          </c:tx>
          <c:cat>
            <c:numRef>
              <c:f>'Graph (2)'!$A$21:$A$41</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'Graph (2)'!$F$21:$F$41</c:f>
              <c:numCache>
                <c:formatCode>#,##0</c:formatCode>
                <c:ptCount val="21"/>
                <c:pt idx="0">
                  <c:v>95451</c:v>
                </c:pt>
                <c:pt idx="1">
                  <c:v>95809</c:v>
                </c:pt>
                <c:pt idx="2">
                  <c:v>97804</c:v>
                </c:pt>
                <c:pt idx="3">
                  <c:v>100468</c:v>
                </c:pt>
                <c:pt idx="4" formatCode="General">
                  <c:v>103358</c:v>
                </c:pt>
                <c:pt idx="5" formatCode="General">
                  <c:v>105284</c:v>
                </c:pt>
                <c:pt idx="6" formatCode="0">
                  <c:v>106126.272</c:v>
                </c:pt>
                <c:pt idx="7" formatCode="0">
                  <c:v>106975.28217599998</c:v>
                </c:pt>
                <c:pt idx="8" formatCode="0">
                  <c:v>107831.08443340799</c:v>
                </c:pt>
                <c:pt idx="9" formatCode="0">
                  <c:v>108693.73310887525</c:v>
                </c:pt>
                <c:pt idx="10" formatCode="0">
                  <c:v>109563.28297374625</c:v>
                </c:pt>
                <c:pt idx="11" formatCode="0">
                  <c:v>111535.42206727368</c:v>
                </c:pt>
                <c:pt idx="12" formatCode="0">
                  <c:v>113543.05966448464</c:v>
                </c:pt>
                <c:pt idx="13" formatCode="0">
                  <c:v>115586.83473844537</c:v>
                </c:pt>
                <c:pt idx="14" formatCode="0">
                  <c:v>117667.39776373739</c:v>
                </c:pt>
                <c:pt idx="15" formatCode="0">
                  <c:v>119785.41092348464</c:v>
                </c:pt>
                <c:pt idx="16" formatCode="0">
                  <c:v>121941.54832010738</c:v>
                </c:pt>
                <c:pt idx="17" formatCode="0">
                  <c:v>124136.4961898693</c:v>
                </c:pt>
                <c:pt idx="18" formatCode="0">
                  <c:v>126370.95312128696</c:v>
                </c:pt>
                <c:pt idx="19" formatCode="0">
                  <c:v>128645.63027747012</c:v>
                </c:pt>
                <c:pt idx="20" formatCode="0">
                  <c:v>130961.25162246461</c:v>
                </c:pt>
              </c:numCache>
            </c:numRef>
          </c:val>
        </c:ser>
        <c:ser>
          <c:idx val="5"/>
          <c:order val="5"/>
          <c:tx>
            <c:strRef>
              <c:f>'Graph (2)'!$G$20</c:f>
              <c:strCache>
                <c:ptCount val="1"/>
                <c:pt idx="0">
                  <c:v>Wholesale, retail and motor trade; catering and accommodation</c:v>
                </c:pt>
              </c:strCache>
            </c:strRef>
          </c:tx>
          <c:cat>
            <c:numRef>
              <c:f>'Graph (2)'!$A$21:$A$41</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'Graph (2)'!$G$21:$G$41</c:f>
              <c:numCache>
                <c:formatCode>#,##0</c:formatCode>
                <c:ptCount val="21"/>
                <c:pt idx="0">
                  <c:v>370581</c:v>
                </c:pt>
                <c:pt idx="1">
                  <c:v>384768</c:v>
                </c:pt>
                <c:pt idx="2">
                  <c:v>398585</c:v>
                </c:pt>
                <c:pt idx="3">
                  <c:v>405983</c:v>
                </c:pt>
                <c:pt idx="4" formatCode="General">
                  <c:v>411083</c:v>
                </c:pt>
                <c:pt idx="5" formatCode="General">
                  <c:v>416777.25</c:v>
                </c:pt>
                <c:pt idx="6" formatCode="0">
                  <c:v>420111.46799999999</c:v>
                </c:pt>
                <c:pt idx="7" formatCode="0">
                  <c:v>423472.35974399996</c:v>
                </c:pt>
                <c:pt idx="8" formatCode="0">
                  <c:v>426860.13862195204</c:v>
                </c:pt>
                <c:pt idx="9" formatCode="0">
                  <c:v>430275.01973092766</c:v>
                </c:pt>
                <c:pt idx="10" formatCode="0">
                  <c:v>433717.2198887752</c:v>
                </c:pt>
                <c:pt idx="11" formatCode="0">
                  <c:v>441524.12984677311</c:v>
                </c:pt>
                <c:pt idx="12" formatCode="0">
                  <c:v>449471.56418401498</c:v>
                </c:pt>
                <c:pt idx="13" formatCode="0">
                  <c:v>457562.05233932723</c:v>
                </c:pt>
                <c:pt idx="14" formatCode="0">
                  <c:v>465798.1692814352</c:v>
                </c:pt>
                <c:pt idx="15" formatCode="0">
                  <c:v>474182.53632850101</c:v>
                </c:pt>
                <c:pt idx="16" formatCode="0">
                  <c:v>482717.82198241411</c:v>
                </c:pt>
                <c:pt idx="17" formatCode="0">
                  <c:v>491406.74277809745</c:v>
                </c:pt>
                <c:pt idx="18" formatCode="0">
                  <c:v>500252.06414810335</c:v>
                </c:pt>
                <c:pt idx="19" formatCode="0">
                  <c:v>509256.60130276921</c:v>
                </c:pt>
                <c:pt idx="20" formatCode="0">
                  <c:v>518423.22012621892</c:v>
                </c:pt>
              </c:numCache>
            </c:numRef>
          </c:val>
        </c:ser>
        <c:ser>
          <c:idx val="6"/>
          <c:order val="6"/>
          <c:tx>
            <c:strRef>
              <c:f>'Graph (2)'!$H$20</c:f>
              <c:strCache>
                <c:ptCount val="1"/>
                <c:pt idx="0">
                  <c:v>Transport, storage and com-munication</c:v>
                </c:pt>
              </c:strCache>
            </c:strRef>
          </c:tx>
          <c:cat>
            <c:numRef>
              <c:f>'Graph (2)'!$A$21:$A$41</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'Graph (2)'!$H$21:$H$41</c:f>
              <c:numCache>
                <c:formatCode>#,##0</c:formatCode>
                <c:ptCount val="21"/>
                <c:pt idx="0">
                  <c:v>229499</c:v>
                </c:pt>
                <c:pt idx="1">
                  <c:v>236439</c:v>
                </c:pt>
                <c:pt idx="2">
                  <c:v>242233</c:v>
                </c:pt>
                <c:pt idx="3">
                  <c:v>247062</c:v>
                </c:pt>
                <c:pt idx="4" formatCode="General">
                  <c:v>252647.75</c:v>
                </c:pt>
                <c:pt idx="5" formatCode="General">
                  <c:v>256114.75</c:v>
                </c:pt>
                <c:pt idx="6" formatCode="0">
                  <c:v>258163.66800000001</c:v>
                </c:pt>
                <c:pt idx="7" formatCode="0">
                  <c:v>260228.97734400004</c:v>
                </c:pt>
                <c:pt idx="8" formatCode="0">
                  <c:v>262310.809162752</c:v>
                </c:pt>
                <c:pt idx="9" formatCode="0">
                  <c:v>264409.29563605407</c:v>
                </c:pt>
                <c:pt idx="10" formatCode="0">
                  <c:v>266524.57000114245</c:v>
                </c:pt>
                <c:pt idx="11" formatCode="0">
                  <c:v>271322.01226116309</c:v>
                </c:pt>
                <c:pt idx="12" formatCode="0">
                  <c:v>276205.80848186405</c:v>
                </c:pt>
                <c:pt idx="13" formatCode="0">
                  <c:v>281177.51303453755</c:v>
                </c:pt>
                <c:pt idx="14" formatCode="0">
                  <c:v>286238.70826915925</c:v>
                </c:pt>
                <c:pt idx="15" formatCode="0">
                  <c:v>291391.00501800416</c:v>
                </c:pt>
                <c:pt idx="16" formatCode="0">
                  <c:v>296636.04310832825</c:v>
                </c:pt>
                <c:pt idx="17" formatCode="0">
                  <c:v>301975.49188427808</c:v>
                </c:pt>
                <c:pt idx="18" formatCode="0">
                  <c:v>307411.05073819502</c:v>
                </c:pt>
                <c:pt idx="19" formatCode="0">
                  <c:v>312944.44965148257</c:v>
                </c:pt>
                <c:pt idx="20" formatCode="0">
                  <c:v>318577.44974520925</c:v>
                </c:pt>
              </c:numCache>
            </c:numRef>
          </c:val>
        </c:ser>
        <c:ser>
          <c:idx val="7"/>
          <c:order val="7"/>
          <c:tx>
            <c:strRef>
              <c:f>'Graph (2)'!$I$20</c:f>
              <c:strCache>
                <c:ptCount val="1"/>
                <c:pt idx="0">
                  <c:v>Finance, real estate and business services</c:v>
                </c:pt>
              </c:strCache>
            </c:strRef>
          </c:tx>
          <c:cat>
            <c:numRef>
              <c:f>'Graph (2)'!$A$21:$A$41</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'Graph (2)'!$I$21:$I$41</c:f>
              <c:numCache>
                <c:formatCode>#,##0</c:formatCode>
                <c:ptCount val="21"/>
                <c:pt idx="0">
                  <c:v>523526</c:v>
                </c:pt>
                <c:pt idx="1">
                  <c:v>544997</c:v>
                </c:pt>
                <c:pt idx="2">
                  <c:v>561079</c:v>
                </c:pt>
                <c:pt idx="3">
                  <c:v>578127</c:v>
                </c:pt>
                <c:pt idx="4" formatCode="General">
                  <c:v>591019</c:v>
                </c:pt>
                <c:pt idx="5" formatCode="General">
                  <c:v>607736</c:v>
                </c:pt>
                <c:pt idx="6" formatCode="0">
                  <c:v>612597.88800000004</c:v>
                </c:pt>
                <c:pt idx="7" formatCode="0">
                  <c:v>617498.67110400007</c:v>
                </c:pt>
                <c:pt idx="8" formatCode="0">
                  <c:v>622438.66047283204</c:v>
                </c:pt>
                <c:pt idx="9" formatCode="0">
                  <c:v>627418.16975661472</c:v>
                </c:pt>
                <c:pt idx="10" formatCode="0">
                  <c:v>632437.51511466748</c:v>
                </c:pt>
                <c:pt idx="11" formatCode="0">
                  <c:v>643821.39038673171</c:v>
                </c:pt>
                <c:pt idx="12" formatCode="0">
                  <c:v>655410.1754136926</c:v>
                </c:pt>
                <c:pt idx="13" formatCode="0">
                  <c:v>667207.55857113923</c:v>
                </c:pt>
                <c:pt idx="14" formatCode="0">
                  <c:v>679217.29462541977</c:v>
                </c:pt>
                <c:pt idx="15" formatCode="0">
                  <c:v>691443.20592867723</c:v>
                </c:pt>
                <c:pt idx="16" formatCode="0">
                  <c:v>703889.18363539351</c:v>
                </c:pt>
                <c:pt idx="17" formatCode="0">
                  <c:v>716559.18894083053</c:v>
                </c:pt>
                <c:pt idx="18" formatCode="0">
                  <c:v>729457.25434176554</c:v>
                </c:pt>
                <c:pt idx="19" formatCode="0">
                  <c:v>742587.48491991719</c:v>
                </c:pt>
                <c:pt idx="20" formatCode="0">
                  <c:v>755954.05964847596</c:v>
                </c:pt>
              </c:numCache>
            </c:numRef>
          </c:val>
        </c:ser>
        <c:ser>
          <c:idx val="8"/>
          <c:order val="8"/>
          <c:tx>
            <c:strRef>
              <c:f>'Graph (2)'!$J$20</c:f>
              <c:strCache>
                <c:ptCount val="1"/>
                <c:pt idx="0">
                  <c:v>General government services</c:v>
                </c:pt>
              </c:strCache>
            </c:strRef>
          </c:tx>
          <c:cat>
            <c:numRef>
              <c:f>'Graph (2)'!$A$21:$A$41</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'Graph (2)'!$J$21:$J$41</c:f>
              <c:numCache>
                <c:formatCode>#,##0</c:formatCode>
                <c:ptCount val="21"/>
                <c:pt idx="0">
                  <c:v>404647</c:v>
                </c:pt>
                <c:pt idx="1">
                  <c:v>422695</c:v>
                </c:pt>
                <c:pt idx="2">
                  <c:v>437734</c:v>
                </c:pt>
                <c:pt idx="3">
                  <c:v>451214</c:v>
                </c:pt>
                <c:pt idx="4" formatCode="General">
                  <c:v>464911</c:v>
                </c:pt>
                <c:pt idx="5" formatCode="General">
                  <c:v>468895</c:v>
                </c:pt>
                <c:pt idx="6" formatCode="0">
                  <c:v>472646.16</c:v>
                </c:pt>
                <c:pt idx="7" formatCode="0">
                  <c:v>476427.32928000006</c:v>
                </c:pt>
                <c:pt idx="8" formatCode="0">
                  <c:v>480238.74791423994</c:v>
                </c:pt>
                <c:pt idx="9" formatCode="0">
                  <c:v>484080.65789755387</c:v>
                </c:pt>
                <c:pt idx="10" formatCode="0">
                  <c:v>487953.30316073436</c:v>
                </c:pt>
                <c:pt idx="11" formatCode="0">
                  <c:v>496736.46261762764</c:v>
                </c:pt>
                <c:pt idx="12" formatCode="0">
                  <c:v>505677.71894474485</c:v>
                </c:pt>
                <c:pt idx="13" formatCode="0">
                  <c:v>514779.9178857503</c:v>
                </c:pt>
                <c:pt idx="14" formatCode="0">
                  <c:v>524045.95640769385</c:v>
                </c:pt>
                <c:pt idx="15" formatCode="0">
                  <c:v>533478.78362303239</c:v>
                </c:pt>
                <c:pt idx="16" formatCode="0">
                  <c:v>543081.40172824694</c:v>
                </c:pt>
                <c:pt idx="17" formatCode="0">
                  <c:v>552856.86695935542</c:v>
                </c:pt>
                <c:pt idx="18" formatCode="0">
                  <c:v>562808.29056462366</c:v>
                </c:pt>
                <c:pt idx="19" formatCode="0">
                  <c:v>572938.839794787</c:v>
                </c:pt>
                <c:pt idx="20" formatCode="0">
                  <c:v>583251.7389110931</c:v>
                </c:pt>
              </c:numCache>
            </c:numRef>
          </c:val>
        </c:ser>
        <c:ser>
          <c:idx val="9"/>
          <c:order val="9"/>
          <c:tx>
            <c:strRef>
              <c:f>'Graph (2)'!$K$20</c:f>
              <c:strCache>
                <c:ptCount val="1"/>
                <c:pt idx="0">
                  <c:v>Personal services</c:v>
                </c:pt>
              </c:strCache>
            </c:strRef>
          </c:tx>
          <c:cat>
            <c:numRef>
              <c:f>'Graph (2)'!$A$21:$A$41</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'Graph (2)'!$K$21:$K$41</c:f>
              <c:numCache>
                <c:formatCode>#,##0</c:formatCode>
                <c:ptCount val="21"/>
                <c:pt idx="0">
                  <c:v>148562</c:v>
                </c:pt>
                <c:pt idx="1">
                  <c:v>152163</c:v>
                </c:pt>
                <c:pt idx="2">
                  <c:v>155295</c:v>
                </c:pt>
                <c:pt idx="3">
                  <c:v>158167</c:v>
                </c:pt>
                <c:pt idx="4" formatCode="General">
                  <c:v>160411</c:v>
                </c:pt>
                <c:pt idx="5" formatCode="General">
                  <c:v>162230.75</c:v>
                </c:pt>
                <c:pt idx="6" formatCode="0">
                  <c:v>163528.59599999999</c:v>
                </c:pt>
                <c:pt idx="7" formatCode="0">
                  <c:v>164836.82476799993</c:v>
                </c:pt>
                <c:pt idx="8" formatCode="0">
                  <c:v>166155.51936614397</c:v>
                </c:pt>
                <c:pt idx="9" formatCode="0">
                  <c:v>167484.76352107315</c:v>
                </c:pt>
                <c:pt idx="10" formatCode="0">
                  <c:v>168824.64162924173</c:v>
                </c:pt>
                <c:pt idx="11" formatCode="0">
                  <c:v>171863.48517856811</c:v>
                </c:pt>
                <c:pt idx="12" formatCode="0">
                  <c:v>174957.02791178235</c:v>
                </c:pt>
                <c:pt idx="13" formatCode="0">
                  <c:v>178106.25441419435</c:v>
                </c:pt>
                <c:pt idx="14" formatCode="0">
                  <c:v>181312.16699364988</c:v>
                </c:pt>
                <c:pt idx="15" formatCode="0">
                  <c:v>184575.78599953564</c:v>
                </c:pt>
                <c:pt idx="16" formatCode="0">
                  <c:v>187898.15014752728</c:v>
                </c:pt>
                <c:pt idx="17" formatCode="0">
                  <c:v>191280.31685018277</c:v>
                </c:pt>
                <c:pt idx="18" formatCode="0">
                  <c:v>194723.36255348605</c:v>
                </c:pt>
                <c:pt idx="19" formatCode="0">
                  <c:v>198228.38307944877</c:v>
                </c:pt>
                <c:pt idx="20" formatCode="0">
                  <c:v>201796.49397487889</c:v>
                </c:pt>
              </c:numCache>
            </c:numRef>
          </c:val>
        </c:ser>
        <c:ser>
          <c:idx val="10"/>
          <c:order val="13"/>
          <c:tx>
            <c:v>Other</c:v>
          </c:tx>
          <c:val>
            <c:numRef>
              <c:f>'Graph (2)'!$L$21:$L$41</c:f>
              <c:numCache>
                <c:formatCode>_(* #,##0.00_);_(* \(#,##0.00\);_(* "-"??_);_(@_)</c:formatCode>
                <c:ptCount val="21"/>
                <c:pt idx="0">
                  <c:v>253147</c:v>
                </c:pt>
                <c:pt idx="1">
                  <c:v>266167</c:v>
                </c:pt>
                <c:pt idx="2">
                  <c:v>272757</c:v>
                </c:pt>
                <c:pt idx="3">
                  <c:v>276272</c:v>
                </c:pt>
                <c:pt idx="4">
                  <c:v>279460</c:v>
                </c:pt>
                <c:pt idx="5">
                  <c:v>284086</c:v>
                </c:pt>
                <c:pt idx="6">
                  <c:v>286358.68799999956</c:v>
                </c:pt>
                <c:pt idx="7">
                  <c:v>288649.55750399968</c:v>
                </c:pt>
                <c:pt idx="8">
                  <c:v>290958.75396403152</c:v>
                </c:pt>
                <c:pt idx="9">
                  <c:v>293286.4239957449</c:v>
                </c:pt>
                <c:pt idx="10">
                  <c:v>295632.71538770956</c:v>
                </c:pt>
                <c:pt idx="11">
                  <c:v>300954.10426468856</c:v>
                </c:pt>
                <c:pt idx="12">
                  <c:v>306371.27814145392</c:v>
                </c:pt>
                <c:pt idx="13">
                  <c:v>311885.96114799945</c:v>
                </c:pt>
                <c:pt idx="14">
                  <c:v>317499.90844866366</c:v>
                </c:pt>
                <c:pt idx="15">
                  <c:v>323214.90680073947</c:v>
                </c:pt>
                <c:pt idx="16">
                  <c:v>329032.77512315242</c:v>
                </c:pt>
                <c:pt idx="17">
                  <c:v>334955.36507536937</c:v>
                </c:pt>
                <c:pt idx="18">
                  <c:v>340984.56164672598</c:v>
                </c:pt>
                <c:pt idx="19">
                  <c:v>347122.2837563674</c:v>
                </c:pt>
                <c:pt idx="20">
                  <c:v>353370.48486398207</c:v>
                </c:pt>
              </c:numCache>
            </c:numRef>
          </c:val>
        </c:ser>
        <c:dLbls/>
        <c:axId val="111535616"/>
        <c:axId val="111537152"/>
      </c:areaChart>
      <c:lineChart>
        <c:grouping val="standard"/>
        <c:ser>
          <c:idx val="11"/>
          <c:order val="10"/>
          <c:tx>
            <c:strRef>
              <c:f>'Graph (2)'!$M$20</c:f>
              <c:strCache>
                <c:ptCount val="1"/>
                <c:pt idx="0">
                  <c:v>GDP forecast scenario-1.8%</c:v>
                </c:pt>
              </c:strCache>
            </c:strRef>
          </c:tx>
          <c:spPr>
            <a:ln>
              <a:solidFill>
                <a:schemeClr val="accent1">
                  <a:lumMod val="50000"/>
                </a:schemeClr>
              </a:solidFill>
            </a:ln>
          </c:spPr>
          <c:marker>
            <c:symbol val="none"/>
          </c:marker>
          <c:cat>
            <c:numRef>
              <c:f>'Graph (2)'!$A$21:$A$41</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'Graph (2)'!$M$21:$M$41</c:f>
              <c:numCache>
                <c:formatCode>_ * #,##0_ ;_ * \-#,##0_ ;_ * "-"??_ ;_ @_ </c:formatCode>
                <c:ptCount val="21"/>
                <c:pt idx="0">
                  <c:v>2748007</c:v>
                </c:pt>
                <c:pt idx="1">
                  <c:v>2836287</c:v>
                </c:pt>
                <c:pt idx="2">
                  <c:v>2899247</c:v>
                </c:pt>
                <c:pt idx="3">
                  <c:v>2963389</c:v>
                </c:pt>
                <c:pt idx="4">
                  <c:v>3009282.5</c:v>
                </c:pt>
                <c:pt idx="5">
                  <c:v>3047975</c:v>
                </c:pt>
                <c:pt idx="6">
                  <c:v>3072358.8</c:v>
                </c:pt>
                <c:pt idx="7">
                  <c:v>3096937.6703999997</c:v>
                </c:pt>
                <c:pt idx="8">
                  <c:v>3121713.1717631998</c:v>
                </c:pt>
                <c:pt idx="9">
                  <c:v>3146686.8771373057</c:v>
                </c:pt>
                <c:pt idx="10">
                  <c:v>3171860.372154403</c:v>
                </c:pt>
                <c:pt idx="11">
                  <c:v>3228953.8588531823</c:v>
                </c:pt>
                <c:pt idx="12">
                  <c:v>3287075.0283125406</c:v>
                </c:pt>
                <c:pt idx="13">
                  <c:v>3346242.3788221665</c:v>
                </c:pt>
                <c:pt idx="14">
                  <c:v>3406474.7416409659</c:v>
                </c:pt>
                <c:pt idx="15">
                  <c:v>3467791.2869905033</c:v>
                </c:pt>
                <c:pt idx="16">
                  <c:v>3530211.5301563311</c:v>
                </c:pt>
                <c:pt idx="17">
                  <c:v>3593755.337699146</c:v>
                </c:pt>
                <c:pt idx="18">
                  <c:v>3658442.9337777304</c:v>
                </c:pt>
                <c:pt idx="19">
                  <c:v>3724294.9065857297</c:v>
                </c:pt>
                <c:pt idx="20">
                  <c:v>3791332.2149042729</c:v>
                </c:pt>
              </c:numCache>
            </c:numRef>
          </c:val>
        </c:ser>
        <c:ser>
          <c:idx val="12"/>
          <c:order val="11"/>
          <c:tx>
            <c:strRef>
              <c:f>'Graph (2)'!$N$20</c:f>
              <c:strCache>
                <c:ptCount val="1"/>
                <c:pt idx="0">
                  <c:v>GDP forecast scenario-3.6%</c:v>
                </c:pt>
              </c:strCache>
            </c:strRef>
          </c:tx>
          <c:spPr>
            <a:ln>
              <a:solidFill>
                <a:srgbClr val="7030A0"/>
              </a:solidFill>
            </a:ln>
          </c:spPr>
          <c:marker>
            <c:symbol val="none"/>
          </c:marker>
          <c:cat>
            <c:numRef>
              <c:f>'Graph (2)'!$A$21:$A$41</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'Graph (2)'!$N$21:$N$41</c:f>
              <c:numCache>
                <c:formatCode>_ * #,##0_ ;_ * \-#,##0_ ;_ * "-"??_ ;_ @_ </c:formatCode>
                <c:ptCount val="21"/>
                <c:pt idx="0">
                  <c:v>2748007</c:v>
                </c:pt>
                <c:pt idx="1">
                  <c:v>2836287</c:v>
                </c:pt>
                <c:pt idx="2">
                  <c:v>2899247</c:v>
                </c:pt>
                <c:pt idx="3">
                  <c:v>2963389</c:v>
                </c:pt>
                <c:pt idx="4">
                  <c:v>3009282.5</c:v>
                </c:pt>
                <c:pt idx="5">
                  <c:v>3047975</c:v>
                </c:pt>
                <c:pt idx="6">
                  <c:v>3157702.1</c:v>
                </c:pt>
                <c:pt idx="7">
                  <c:v>3271379.3755999994</c:v>
                </c:pt>
                <c:pt idx="8">
                  <c:v>3389149.0331215994</c:v>
                </c:pt>
                <c:pt idx="9">
                  <c:v>3511158.3983139768</c:v>
                </c:pt>
                <c:pt idx="10">
                  <c:v>3637560.10065328</c:v>
                </c:pt>
                <c:pt idx="11">
                  <c:v>3768512.2642767993</c:v>
                </c:pt>
                <c:pt idx="12">
                  <c:v>3904178.7057907642</c:v>
                </c:pt>
                <c:pt idx="13">
                  <c:v>4044729.1391992308</c:v>
                </c:pt>
                <c:pt idx="14">
                  <c:v>4190339.3882104037</c:v>
                </c:pt>
                <c:pt idx="15">
                  <c:v>4341191.6061859773</c:v>
                </c:pt>
                <c:pt idx="16">
                  <c:v>4497474.5040086722</c:v>
                </c:pt>
                <c:pt idx="17">
                  <c:v>4659383.5861529848</c:v>
                </c:pt>
                <c:pt idx="18">
                  <c:v>4827121.3952544918</c:v>
                </c:pt>
                <c:pt idx="19">
                  <c:v>5000897.7654836532</c:v>
                </c:pt>
                <c:pt idx="20">
                  <c:v>5180930.0850410657</c:v>
                </c:pt>
              </c:numCache>
            </c:numRef>
          </c:val>
        </c:ser>
        <c:ser>
          <c:idx val="13"/>
          <c:order val="12"/>
          <c:tx>
            <c:strRef>
              <c:f>'Graph (2)'!$O$20</c:f>
              <c:strCache>
                <c:ptCount val="1"/>
                <c:pt idx="0">
                  <c:v>GDP forecast scenario-5.0%</c:v>
                </c:pt>
              </c:strCache>
            </c:strRef>
          </c:tx>
          <c:spPr>
            <a:ln>
              <a:solidFill>
                <a:srgbClr val="FF0000"/>
              </a:solidFill>
            </a:ln>
          </c:spPr>
          <c:marker>
            <c:symbol val="none"/>
          </c:marker>
          <c:cat>
            <c:numRef>
              <c:f>'Graph (2)'!$A$21:$A$41</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'Graph (2)'!$O$21:$O$41</c:f>
              <c:numCache>
                <c:formatCode>_ * #,##0_ ;_ * \-#,##0_ ;_ * "-"??_ ;_ @_ </c:formatCode>
                <c:ptCount val="21"/>
                <c:pt idx="0">
                  <c:v>2748007</c:v>
                </c:pt>
                <c:pt idx="1">
                  <c:v>2836287</c:v>
                </c:pt>
                <c:pt idx="2">
                  <c:v>2899247</c:v>
                </c:pt>
                <c:pt idx="3">
                  <c:v>2963389</c:v>
                </c:pt>
                <c:pt idx="4">
                  <c:v>3009282.5</c:v>
                </c:pt>
                <c:pt idx="5">
                  <c:v>3047975</c:v>
                </c:pt>
                <c:pt idx="6">
                  <c:v>3200373.75</c:v>
                </c:pt>
                <c:pt idx="7">
                  <c:v>3360392.4375</c:v>
                </c:pt>
                <c:pt idx="8">
                  <c:v>3528412.0593749997</c:v>
                </c:pt>
                <c:pt idx="9">
                  <c:v>3704832.6623437493</c:v>
                </c:pt>
                <c:pt idx="10">
                  <c:v>3890074.2954609371</c:v>
                </c:pt>
                <c:pt idx="11">
                  <c:v>4084578.0102339848</c:v>
                </c:pt>
                <c:pt idx="12">
                  <c:v>4288806.9107456831</c:v>
                </c:pt>
                <c:pt idx="13">
                  <c:v>4503247.2562829666</c:v>
                </c:pt>
                <c:pt idx="14">
                  <c:v>4728409.6190971145</c:v>
                </c:pt>
                <c:pt idx="15">
                  <c:v>4964830.1000519702</c:v>
                </c:pt>
                <c:pt idx="16">
                  <c:v>5213071.6050545685</c:v>
                </c:pt>
                <c:pt idx="17">
                  <c:v>5473725.1853072988</c:v>
                </c:pt>
                <c:pt idx="18">
                  <c:v>5747411.444572662</c:v>
                </c:pt>
                <c:pt idx="19">
                  <c:v>6034782.0168012958</c:v>
                </c:pt>
                <c:pt idx="20">
                  <c:v>6336521.1176413605</c:v>
                </c:pt>
              </c:numCache>
            </c:numRef>
          </c:val>
        </c:ser>
        <c:dLbls/>
        <c:marker val="1"/>
        <c:axId val="111535616"/>
        <c:axId val="111537152"/>
      </c:lineChart>
      <c:catAx>
        <c:axId val="111535616"/>
        <c:scaling>
          <c:orientation val="minMax"/>
        </c:scaling>
        <c:axPos val="b"/>
        <c:numFmt formatCode="General" sourceLinked="1"/>
        <c:tickLblPos val="nextTo"/>
        <c:txPr>
          <a:bodyPr/>
          <a:lstStyle/>
          <a:p>
            <a:pPr>
              <a:defRPr>
                <a:latin typeface="Arial" panose="020B0604020202020204" pitchFamily="34" charset="0"/>
                <a:cs typeface="Arial" panose="020B0604020202020204" pitchFamily="34" charset="0"/>
              </a:defRPr>
            </a:pPr>
            <a:endParaRPr lang="en-US"/>
          </a:p>
        </c:txPr>
        <c:crossAx val="111537152"/>
        <c:crosses val="autoZero"/>
        <c:auto val="1"/>
        <c:lblAlgn val="ctr"/>
        <c:lblOffset val="100"/>
        <c:tickLblSkip val="2"/>
      </c:catAx>
      <c:valAx>
        <c:axId val="111537152"/>
        <c:scaling>
          <c:orientation val="minMax"/>
        </c:scaling>
        <c:axPos val="l"/>
        <c:numFmt formatCode="#,##0" sourceLinked="1"/>
        <c:tickLblPos val="nextTo"/>
        <c:txPr>
          <a:bodyPr/>
          <a:lstStyle/>
          <a:p>
            <a:pPr>
              <a:defRPr sz="900">
                <a:latin typeface="Arial" panose="020B0604020202020204" pitchFamily="34" charset="0"/>
                <a:cs typeface="Arial" panose="020B0604020202020204" pitchFamily="34" charset="0"/>
              </a:defRPr>
            </a:pPr>
            <a:endParaRPr lang="en-US"/>
          </a:p>
        </c:txPr>
        <c:crossAx val="111535616"/>
        <c:crosses val="autoZero"/>
        <c:crossBetween val="between"/>
        <c:dispUnits>
          <c:builtInUnit val="thousands"/>
          <c:dispUnitsLbl>
            <c:layout>
              <c:manualLayout>
                <c:xMode val="edge"/>
                <c:yMode val="edge"/>
                <c:x val="6.6022645870643781E-3"/>
                <c:y val="0.31773441154752946"/>
              </c:manualLayout>
            </c:layout>
            <c:tx>
              <c:rich>
                <a:bodyPr/>
                <a:lstStyle/>
                <a:p>
                  <a:pPr>
                    <a:defRPr/>
                  </a:pPr>
                  <a:r>
                    <a:rPr lang="en-ZA"/>
                    <a:t>R'bn</a:t>
                  </a:r>
                </a:p>
              </c:rich>
            </c:tx>
          </c:dispUnitsLbl>
        </c:dispUnits>
      </c:valAx>
    </c:plotArea>
    <c:legend>
      <c:legendPos val="t"/>
      <c:layout>
        <c:manualLayout>
          <c:xMode val="edge"/>
          <c:yMode val="edge"/>
          <c:x val="0.71200693254966663"/>
          <c:y val="0.52303070390664719"/>
          <c:w val="0.28134390437764673"/>
          <c:h val="0.44510105842092651"/>
        </c:manualLayout>
      </c:layout>
      <c:txPr>
        <a:bodyPr/>
        <a:lstStyle/>
        <a:p>
          <a:pPr>
            <a:defRPr sz="700">
              <a:latin typeface="Arial" panose="020B0604020202020204" pitchFamily="34" charset="0"/>
              <a:cs typeface="Arial" panose="020B0604020202020204" pitchFamily="34" charset="0"/>
            </a:defRPr>
          </a:pPr>
          <a:endParaRPr lang="en-US"/>
        </a:p>
      </c:txPr>
    </c:legend>
    <c:plotVisOnly val="1"/>
    <c:dispBlanksAs val="gap"/>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Sheet1!$B$1</c:f>
              <c:strCache>
                <c:ptCount val="1"/>
                <c:pt idx="0">
                  <c:v>SA GDP growth</c:v>
                </c:pt>
              </c:strCache>
            </c:strRef>
          </c:tx>
          <c:spPr>
            <a:solidFill>
              <a:schemeClr val="accent1"/>
            </a:solidFill>
            <a:ln>
              <a:noFill/>
            </a:ln>
            <a:effectLst/>
          </c:spPr>
          <c:cat>
            <c:strRef>
              <c:f>Sheet1!$A$2:$A$4</c:f>
              <c:strCache>
                <c:ptCount val="3"/>
                <c:pt idx="0">
                  <c:v>Historic (10yr)</c:v>
                </c:pt>
                <c:pt idx="1">
                  <c:v>2015 to 2020</c:v>
                </c:pt>
                <c:pt idx="2">
                  <c:v>2020 to 2030</c:v>
                </c:pt>
              </c:strCache>
            </c:strRef>
          </c:cat>
          <c:val>
            <c:numRef>
              <c:f>Sheet1!$B$2:$B$4</c:f>
              <c:numCache>
                <c:formatCode>General</c:formatCode>
                <c:ptCount val="3"/>
                <c:pt idx="0">
                  <c:v>3</c:v>
                </c:pt>
                <c:pt idx="1">
                  <c:v>0.8</c:v>
                </c:pt>
                <c:pt idx="2">
                  <c:v>1.8</c:v>
                </c:pt>
              </c:numCache>
            </c:numRef>
          </c:val>
        </c:ser>
        <c:ser>
          <c:idx val="1"/>
          <c:order val="1"/>
          <c:tx>
            <c:strRef>
              <c:f>Sheet1!$C$1</c:f>
              <c:strCache>
                <c:ptCount val="1"/>
                <c:pt idx="0">
                  <c:v>AuM growth</c:v>
                </c:pt>
              </c:strCache>
            </c:strRef>
          </c:tx>
          <c:spPr>
            <a:solidFill>
              <a:schemeClr val="accent2"/>
            </a:solidFill>
            <a:ln>
              <a:noFill/>
            </a:ln>
            <a:effectLst/>
          </c:spPr>
          <c:cat>
            <c:strRef>
              <c:f>Sheet1!$A$2:$A$4</c:f>
              <c:strCache>
                <c:ptCount val="3"/>
                <c:pt idx="0">
                  <c:v>Historic (10yr)</c:v>
                </c:pt>
                <c:pt idx="1">
                  <c:v>2015 to 2020</c:v>
                </c:pt>
                <c:pt idx="2">
                  <c:v>2020 to 2030</c:v>
                </c:pt>
              </c:strCache>
            </c:strRef>
          </c:cat>
          <c:val>
            <c:numRef>
              <c:f>Sheet1!$C$2:$C$4</c:f>
              <c:numCache>
                <c:formatCode>General</c:formatCode>
                <c:ptCount val="3"/>
                <c:pt idx="0">
                  <c:v>15</c:v>
                </c:pt>
                <c:pt idx="1">
                  <c:v>4</c:v>
                </c:pt>
                <c:pt idx="2">
                  <c:v>9</c:v>
                </c:pt>
              </c:numCache>
            </c:numRef>
          </c:val>
        </c:ser>
        <c:dLbls/>
        <c:gapWidth val="219"/>
        <c:overlap val="-27"/>
        <c:axId val="111719552"/>
        <c:axId val="115216768"/>
      </c:barChart>
      <c:catAx>
        <c:axId val="11171955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crossAx val="115216768"/>
        <c:crosses val="autoZero"/>
        <c:auto val="1"/>
        <c:lblAlgn val="ctr"/>
        <c:lblOffset val="100"/>
      </c:catAx>
      <c:valAx>
        <c:axId val="115216768"/>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r>
                  <a:rPr lang="en-US" dirty="0">
                    <a:latin typeface="Arial" panose="020B0604020202020204" pitchFamily="34" charset="0"/>
                    <a:cs typeface="Arial" panose="020B0604020202020204" pitchFamily="34" charset="0"/>
                  </a:rPr>
                  <a:t>% growth</a:t>
                </a:r>
              </a:p>
            </c:rich>
          </c:tx>
          <c:layout>
            <c:manualLayout>
              <c:xMode val="edge"/>
              <c:yMode val="edge"/>
              <c:x val="7.8829137781787784E-3"/>
              <c:y val="0.33737524606299224"/>
            </c:manualLayout>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crossAx val="111719552"/>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legend>
    <c:plotVisOnly val="1"/>
    <c:dispBlanksAs val="gap"/>
  </c:chart>
  <c:spPr>
    <a:noFill/>
    <a:ln>
      <a:noFill/>
    </a:ln>
    <a:effectLst/>
  </c:spPr>
  <c:txPr>
    <a:bodyPr/>
    <a:lstStyle/>
    <a:p>
      <a:pPr>
        <a:defRPr>
          <a:solidFill>
            <a:schemeClr val="tx1">
              <a:lumMod val="50000"/>
            </a:schemeClr>
          </a:solidFil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sz="1600" b="1" i="0" u="none" strike="noStrike" baseline="0">
                <a:solidFill>
                  <a:schemeClr val="accent1"/>
                </a:solidFill>
                <a:latin typeface="Arial"/>
                <a:ea typeface="Arial"/>
                <a:cs typeface="Arial"/>
              </a:defRPr>
            </a:pPr>
            <a:r>
              <a:rPr lang="en-ZA" sz="1600" dirty="0">
                <a:solidFill>
                  <a:schemeClr val="accent1"/>
                </a:solidFill>
              </a:rPr>
              <a:t>AuM growth since 1994</a:t>
            </a:r>
          </a:p>
        </c:rich>
      </c:tx>
      <c:layout>
        <c:manualLayout>
          <c:xMode val="edge"/>
          <c:yMode val="edge"/>
          <c:x val="0.41585669781931478"/>
          <c:y val="2.3148375984251974E-2"/>
        </c:manualLayout>
      </c:layout>
      <c:overlay val="1"/>
    </c:title>
    <c:plotArea>
      <c:layout>
        <c:manualLayout>
          <c:layoutTarget val="inner"/>
          <c:xMode val="edge"/>
          <c:yMode val="edge"/>
          <c:x val="0.2110152146897554"/>
          <c:y val="2.5479065116860398E-2"/>
          <c:w val="0.78265391375627591"/>
          <c:h val="0.86785755398996178"/>
        </c:manualLayout>
      </c:layout>
      <c:barChart>
        <c:barDir val="col"/>
        <c:grouping val="clustered"/>
        <c:dLbls/>
        <c:axId val="64771968"/>
        <c:axId val="63844352"/>
      </c:barChart>
      <c:catAx>
        <c:axId val="64771968"/>
        <c:scaling>
          <c:orientation val="minMax"/>
        </c:scaling>
        <c:axPos val="b"/>
        <c:title>
          <c:tx>
            <c:rich>
              <a:bodyPr/>
              <a:lstStyle/>
              <a:p>
                <a:pPr>
                  <a:defRPr sz="1000" b="1" i="0" u="none" strike="noStrike" baseline="0">
                    <a:solidFill>
                      <a:srgbClr val="000000"/>
                    </a:solidFill>
                    <a:latin typeface="Calibri"/>
                    <a:ea typeface="Calibri"/>
                    <a:cs typeface="Calibri"/>
                  </a:defRPr>
                </a:pPr>
                <a:r>
                  <a:rPr lang="en-ZA" dirty="0"/>
                  <a:t>Year </a:t>
                </a:r>
              </a:p>
            </c:rich>
          </c:tx>
        </c:title>
        <c:numFmt formatCode="General" sourceLinked="1"/>
        <c:tickLblPos val="nextTo"/>
        <c:txPr>
          <a:bodyPr rot="0" vert="horz"/>
          <a:lstStyle/>
          <a:p>
            <a:pPr>
              <a:defRPr sz="1000" b="0" i="0" u="none" strike="noStrike" baseline="0">
                <a:solidFill>
                  <a:schemeClr val="accent1"/>
                </a:solidFill>
                <a:latin typeface="Calibri"/>
                <a:ea typeface="Calibri"/>
                <a:cs typeface="Calibri"/>
              </a:defRPr>
            </a:pPr>
            <a:endParaRPr lang="en-US"/>
          </a:p>
        </c:txPr>
        <c:crossAx val="63844352"/>
        <c:crosses val="autoZero"/>
        <c:auto val="1"/>
        <c:lblAlgn val="ctr"/>
        <c:lblOffset val="100"/>
      </c:catAx>
      <c:valAx>
        <c:axId val="63844352"/>
        <c:scaling>
          <c:orientation val="minMax"/>
          <c:min val="0"/>
        </c:scaling>
        <c:axPos val="l"/>
        <c:majorGridlines/>
        <c:title>
          <c:tx>
            <c:rich>
              <a:bodyPr/>
              <a:lstStyle/>
              <a:p>
                <a:pPr>
                  <a:defRPr sz="1000" b="1" i="0" u="none" strike="noStrike" baseline="0">
                    <a:solidFill>
                      <a:srgbClr val="000000"/>
                    </a:solidFill>
                    <a:latin typeface="Calibri"/>
                    <a:ea typeface="Calibri"/>
                    <a:cs typeface="Calibri"/>
                  </a:defRPr>
                </a:pPr>
                <a:r>
                  <a:rPr lang="en-ZA" dirty="0" smtClean="0"/>
                  <a:t>R’ Billion</a:t>
                </a:r>
                <a:endParaRPr lang="en-ZA" dirty="0"/>
              </a:p>
            </c:rich>
          </c:tx>
        </c:title>
        <c:numFmt formatCode="_ * #,##0.00_ ;_ * \-#,##0.00_ ;_ * &quot;-&quot;??_ ;_ @_ " sourceLinked="1"/>
        <c:tickLblPos val="nextTo"/>
        <c:txPr>
          <a:bodyPr rot="0" vert="horz"/>
          <a:lstStyle/>
          <a:p>
            <a:pPr>
              <a:defRPr sz="1000" b="0" i="0" u="none" strike="noStrike" baseline="0">
                <a:solidFill>
                  <a:schemeClr val="accent1"/>
                </a:solidFill>
                <a:latin typeface="Calibri"/>
                <a:ea typeface="Calibri"/>
                <a:cs typeface="Calibri"/>
              </a:defRPr>
            </a:pPr>
            <a:endParaRPr lang="en-US"/>
          </a:p>
        </c:txPr>
        <c:crossAx val="64771968"/>
        <c:crosses val="autoZero"/>
        <c:crossBetween val="between"/>
      </c:valAx>
    </c:plotArea>
    <c:plotVisOnly val="1"/>
    <c:dispBlanksAs val="gap"/>
  </c:chart>
  <c:txPr>
    <a:bodyPr/>
    <a:lstStyle/>
    <a:p>
      <a:pPr>
        <a:defRPr sz="1000" b="0" i="0" u="none" strike="noStrike" baseline="0">
          <a:solidFill>
            <a:srgbClr val="000000"/>
          </a:solidFill>
          <a:latin typeface="Calibri"/>
          <a:ea typeface="Calibri"/>
          <a:cs typeface="Calibri"/>
        </a:defRPr>
      </a:pPr>
      <a:endParaRPr lang="en-US"/>
    </a:p>
  </c:txPr>
  <c:externalData r:id="rId1"/>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EF0DAF-C7D2-490C-B8CB-EC33CEA5A8B2}" type="doc">
      <dgm:prSet loTypeId="urn:microsoft.com/office/officeart/2005/8/layout/cycle3" loCatId="cycle" qsTypeId="urn:microsoft.com/office/officeart/2005/8/quickstyle/simple4" qsCatId="simple" csTypeId="urn:microsoft.com/office/officeart/2005/8/colors/colorful1#1" csCatId="colorful" phldr="1"/>
      <dgm:spPr/>
      <dgm:t>
        <a:bodyPr/>
        <a:lstStyle/>
        <a:p>
          <a:endParaRPr lang="en-ZA"/>
        </a:p>
      </dgm:t>
    </dgm:pt>
    <dgm:pt modelId="{44182A41-972B-407F-B535-4A9986C1776C}">
      <dgm:prSet phldrT="[Text]" custT="1">
        <dgm:style>
          <a:lnRef idx="1">
            <a:schemeClr val="dk1"/>
          </a:lnRef>
          <a:fillRef idx="3">
            <a:schemeClr val="dk1"/>
          </a:fillRef>
          <a:effectRef idx="2">
            <a:schemeClr val="dk1"/>
          </a:effectRef>
          <a:fontRef idx="minor">
            <a:schemeClr val="lt1"/>
          </a:fontRef>
        </dgm:style>
      </dgm:prSet>
      <dgm:spPr/>
      <dgm:t>
        <a:bodyPr/>
        <a:lstStyle/>
        <a:p>
          <a:r>
            <a:rPr lang="en-ZA" sz="1100" dirty="0" smtClean="0">
              <a:latin typeface="Arial" panose="020B0604020202020204" pitchFamily="34" charset="0"/>
              <a:cs typeface="Arial" panose="020B0604020202020204" pitchFamily="34" charset="0"/>
            </a:rPr>
            <a:t>DEAL SCREENING</a:t>
          </a:r>
          <a:endParaRPr lang="en-ZA" sz="1100" dirty="0">
            <a:latin typeface="Arial" panose="020B0604020202020204" pitchFamily="34" charset="0"/>
            <a:cs typeface="Arial" panose="020B0604020202020204" pitchFamily="34" charset="0"/>
          </a:endParaRPr>
        </a:p>
      </dgm:t>
    </dgm:pt>
    <dgm:pt modelId="{F87FD422-8698-4EFA-805E-9FE14DF02D02}" type="parTrans" cxnId="{F5F200E6-F7AD-4069-813B-68E6F7EFB4E5}">
      <dgm:prSet/>
      <dgm:spPr/>
      <dgm:t>
        <a:bodyPr/>
        <a:lstStyle/>
        <a:p>
          <a:endParaRPr lang="en-ZA" sz="1400">
            <a:latin typeface="Arial" panose="020B0604020202020204" pitchFamily="34" charset="0"/>
            <a:cs typeface="Arial" panose="020B0604020202020204" pitchFamily="34" charset="0"/>
          </a:endParaRPr>
        </a:p>
      </dgm:t>
    </dgm:pt>
    <dgm:pt modelId="{9D2D7B94-17E1-4367-B6BD-17BB785938C6}" type="sibTrans" cxnId="{F5F200E6-F7AD-4069-813B-68E6F7EFB4E5}">
      <dgm:prSet custT="1"/>
      <dgm:spPr>
        <a:solidFill>
          <a:schemeClr val="accent2">
            <a:lumMod val="40000"/>
            <a:lumOff val="60000"/>
          </a:schemeClr>
        </a:solidFill>
      </dgm:spPr>
      <dgm:t>
        <a:bodyPr/>
        <a:lstStyle/>
        <a:p>
          <a:endParaRPr lang="en-ZA" sz="1400">
            <a:latin typeface="Arial" panose="020B0604020202020204" pitchFamily="34" charset="0"/>
            <a:cs typeface="Arial" panose="020B0604020202020204" pitchFamily="34" charset="0"/>
          </a:endParaRPr>
        </a:p>
      </dgm:t>
    </dgm:pt>
    <dgm:pt modelId="{F440760F-61A9-405B-82C9-2FDAD7518947}">
      <dgm:prSet phldrT="[Text]" custT="1"/>
      <dgm:spPr/>
      <dgm:t>
        <a:bodyPr/>
        <a:lstStyle/>
        <a:p>
          <a:r>
            <a:rPr lang="en-ZA" sz="1100" dirty="0" smtClean="0">
              <a:solidFill>
                <a:schemeClr val="tx1">
                  <a:lumMod val="50000"/>
                </a:schemeClr>
              </a:solidFill>
              <a:latin typeface="Arial" panose="020B0604020202020204" pitchFamily="34" charset="0"/>
              <a:cs typeface="Arial" panose="020B0604020202020204" pitchFamily="34" charset="0"/>
            </a:rPr>
            <a:t>DUE DILIGENCE</a:t>
          </a:r>
          <a:endParaRPr lang="en-ZA" sz="1100" dirty="0">
            <a:solidFill>
              <a:schemeClr val="tx1">
                <a:lumMod val="50000"/>
              </a:schemeClr>
            </a:solidFill>
            <a:latin typeface="Arial" panose="020B0604020202020204" pitchFamily="34" charset="0"/>
            <a:cs typeface="Arial" panose="020B0604020202020204" pitchFamily="34" charset="0"/>
          </a:endParaRPr>
        </a:p>
      </dgm:t>
    </dgm:pt>
    <dgm:pt modelId="{7ED77682-BB17-463E-B8B9-64EE26C634A9}" type="parTrans" cxnId="{E65D855D-6AA6-4348-89CB-096115A5AF26}">
      <dgm:prSet/>
      <dgm:spPr/>
      <dgm:t>
        <a:bodyPr/>
        <a:lstStyle/>
        <a:p>
          <a:endParaRPr lang="en-ZA" sz="1400">
            <a:latin typeface="Arial" panose="020B0604020202020204" pitchFamily="34" charset="0"/>
            <a:cs typeface="Arial" panose="020B0604020202020204" pitchFamily="34" charset="0"/>
          </a:endParaRPr>
        </a:p>
      </dgm:t>
    </dgm:pt>
    <dgm:pt modelId="{D8236A46-F16F-4955-978A-3156E011CE21}" type="sibTrans" cxnId="{E65D855D-6AA6-4348-89CB-096115A5AF26}">
      <dgm:prSet custT="1"/>
      <dgm:spPr/>
      <dgm:t>
        <a:bodyPr/>
        <a:lstStyle/>
        <a:p>
          <a:endParaRPr lang="en-ZA" sz="1400">
            <a:latin typeface="Arial" panose="020B0604020202020204" pitchFamily="34" charset="0"/>
            <a:cs typeface="Arial" panose="020B0604020202020204" pitchFamily="34" charset="0"/>
          </a:endParaRPr>
        </a:p>
      </dgm:t>
    </dgm:pt>
    <dgm:pt modelId="{2DB05204-64C2-4D78-9459-F7EE765A15A1}">
      <dgm:prSet phldrT="[Text]" custT="1">
        <dgm:style>
          <a:lnRef idx="1">
            <a:schemeClr val="accent2"/>
          </a:lnRef>
          <a:fillRef idx="3">
            <a:schemeClr val="accent2"/>
          </a:fillRef>
          <a:effectRef idx="2">
            <a:schemeClr val="accent2"/>
          </a:effectRef>
          <a:fontRef idx="minor">
            <a:schemeClr val="lt1"/>
          </a:fontRef>
        </dgm:style>
      </dgm:prSet>
      <dgm:spPr>
        <a:solidFill>
          <a:schemeClr val="accent6">
            <a:lumMod val="50000"/>
          </a:schemeClr>
        </a:solidFill>
        <a:ln>
          <a:solidFill>
            <a:schemeClr val="accent6">
              <a:lumMod val="50000"/>
            </a:schemeClr>
          </a:solidFill>
        </a:ln>
      </dgm:spPr>
      <dgm:t>
        <a:bodyPr/>
        <a:lstStyle/>
        <a:p>
          <a:r>
            <a:rPr lang="en-ZA" sz="1100" dirty="0" smtClean="0">
              <a:solidFill>
                <a:schemeClr val="tx2"/>
              </a:solidFill>
              <a:latin typeface="Arial" panose="020B0604020202020204" pitchFamily="34" charset="0"/>
              <a:cs typeface="Arial" panose="020B0604020202020204" pitchFamily="34" charset="0"/>
            </a:rPr>
            <a:t>DEAL STRUCTURING</a:t>
          </a:r>
          <a:endParaRPr lang="en-ZA" sz="1100" dirty="0">
            <a:solidFill>
              <a:schemeClr val="tx2"/>
            </a:solidFill>
            <a:latin typeface="Arial" panose="020B0604020202020204" pitchFamily="34" charset="0"/>
            <a:cs typeface="Arial" panose="020B0604020202020204" pitchFamily="34" charset="0"/>
          </a:endParaRPr>
        </a:p>
      </dgm:t>
    </dgm:pt>
    <dgm:pt modelId="{06F46689-FFD7-400D-9D91-05DF1F4DDDC5}" type="parTrans" cxnId="{48705FB8-B3EE-4FD0-8A88-46582A79F7BF}">
      <dgm:prSet/>
      <dgm:spPr/>
      <dgm:t>
        <a:bodyPr/>
        <a:lstStyle/>
        <a:p>
          <a:endParaRPr lang="en-ZA" sz="1400">
            <a:latin typeface="Arial" panose="020B0604020202020204" pitchFamily="34" charset="0"/>
            <a:cs typeface="Arial" panose="020B0604020202020204" pitchFamily="34" charset="0"/>
          </a:endParaRPr>
        </a:p>
      </dgm:t>
    </dgm:pt>
    <dgm:pt modelId="{31A79669-D942-4155-8E46-0FA1D5A9CC09}" type="sibTrans" cxnId="{48705FB8-B3EE-4FD0-8A88-46582A79F7BF}">
      <dgm:prSet custT="1"/>
      <dgm:spPr/>
      <dgm:t>
        <a:bodyPr/>
        <a:lstStyle/>
        <a:p>
          <a:endParaRPr lang="en-ZA" sz="1400">
            <a:latin typeface="Arial" panose="020B0604020202020204" pitchFamily="34" charset="0"/>
            <a:cs typeface="Arial" panose="020B0604020202020204" pitchFamily="34" charset="0"/>
          </a:endParaRPr>
        </a:p>
      </dgm:t>
    </dgm:pt>
    <dgm:pt modelId="{EA0B4ED1-7904-43B5-8DC6-54AEC0D5D303}">
      <dgm:prSet custT="1">
        <dgm:style>
          <a:lnRef idx="1">
            <a:schemeClr val="accent5"/>
          </a:lnRef>
          <a:fillRef idx="3">
            <a:schemeClr val="accent5"/>
          </a:fillRef>
          <a:effectRef idx="2">
            <a:schemeClr val="accent5"/>
          </a:effectRef>
          <a:fontRef idx="minor">
            <a:schemeClr val="lt1"/>
          </a:fontRef>
        </dgm:style>
      </dgm:prSet>
      <dgm:spPr>
        <a:solidFill>
          <a:schemeClr val="accent2"/>
        </a:solidFill>
        <a:ln>
          <a:solidFill>
            <a:schemeClr val="accent2"/>
          </a:solidFill>
        </a:ln>
      </dgm:spPr>
      <dgm:t>
        <a:bodyPr/>
        <a:lstStyle/>
        <a:p>
          <a:r>
            <a:rPr lang="en-ZA" sz="1100" dirty="0" smtClean="0">
              <a:latin typeface="Arial" panose="020B0604020202020204" pitchFamily="34" charset="0"/>
              <a:cs typeface="Arial" panose="020B0604020202020204" pitchFamily="34" charset="0"/>
            </a:rPr>
            <a:t>APPROVAL</a:t>
          </a:r>
          <a:endParaRPr lang="en-ZA" sz="1100" dirty="0">
            <a:latin typeface="Arial" panose="020B0604020202020204" pitchFamily="34" charset="0"/>
            <a:cs typeface="Arial" panose="020B0604020202020204" pitchFamily="34" charset="0"/>
          </a:endParaRPr>
        </a:p>
      </dgm:t>
    </dgm:pt>
    <dgm:pt modelId="{7D37FA77-1201-4F73-B77F-C6256789202E}" type="parTrans" cxnId="{AFF09128-0496-4739-87F2-5093EF754125}">
      <dgm:prSet/>
      <dgm:spPr/>
      <dgm:t>
        <a:bodyPr/>
        <a:lstStyle/>
        <a:p>
          <a:endParaRPr lang="en-ZA" sz="1400">
            <a:latin typeface="Arial" panose="020B0604020202020204" pitchFamily="34" charset="0"/>
            <a:cs typeface="Arial" panose="020B0604020202020204" pitchFamily="34" charset="0"/>
          </a:endParaRPr>
        </a:p>
      </dgm:t>
    </dgm:pt>
    <dgm:pt modelId="{42C8A5D0-1FD5-4F90-908A-C617047DF9C8}" type="sibTrans" cxnId="{AFF09128-0496-4739-87F2-5093EF754125}">
      <dgm:prSet custT="1"/>
      <dgm:spPr/>
      <dgm:t>
        <a:bodyPr/>
        <a:lstStyle/>
        <a:p>
          <a:endParaRPr lang="en-ZA" sz="1400">
            <a:latin typeface="Arial" panose="020B0604020202020204" pitchFamily="34" charset="0"/>
            <a:cs typeface="Arial" panose="020B0604020202020204" pitchFamily="34" charset="0"/>
          </a:endParaRPr>
        </a:p>
      </dgm:t>
    </dgm:pt>
    <dgm:pt modelId="{275BD3B2-E9B8-4ADA-9FCB-26FC05557D5D}">
      <dgm:prSet custT="1">
        <dgm:style>
          <a:lnRef idx="1">
            <a:schemeClr val="accent6"/>
          </a:lnRef>
          <a:fillRef idx="3">
            <a:schemeClr val="accent6"/>
          </a:fillRef>
          <a:effectRef idx="2">
            <a:schemeClr val="accent6"/>
          </a:effectRef>
          <a:fontRef idx="minor">
            <a:schemeClr val="lt1"/>
          </a:fontRef>
        </dgm:style>
      </dgm:prSet>
      <dgm:spPr/>
      <dgm:t>
        <a:bodyPr/>
        <a:lstStyle/>
        <a:p>
          <a:r>
            <a:rPr lang="en-ZA" sz="1100" dirty="0" smtClean="0">
              <a:latin typeface="Arial" panose="020B0604020202020204" pitchFamily="34" charset="0"/>
              <a:cs typeface="Arial" panose="020B0604020202020204" pitchFamily="34" charset="0"/>
            </a:rPr>
            <a:t>DISBURSEMENT</a:t>
          </a:r>
          <a:endParaRPr lang="en-ZA" sz="1100" dirty="0">
            <a:latin typeface="Arial" panose="020B0604020202020204" pitchFamily="34" charset="0"/>
            <a:cs typeface="Arial" panose="020B0604020202020204" pitchFamily="34" charset="0"/>
          </a:endParaRPr>
        </a:p>
      </dgm:t>
    </dgm:pt>
    <dgm:pt modelId="{5644826E-2948-4C26-A02F-169938537EB9}" type="parTrans" cxnId="{ADB484A7-68ED-42E9-92E2-6EABF2012244}">
      <dgm:prSet/>
      <dgm:spPr/>
      <dgm:t>
        <a:bodyPr/>
        <a:lstStyle/>
        <a:p>
          <a:endParaRPr lang="en-ZA" sz="1400">
            <a:latin typeface="Arial" panose="020B0604020202020204" pitchFamily="34" charset="0"/>
            <a:cs typeface="Arial" panose="020B0604020202020204" pitchFamily="34" charset="0"/>
          </a:endParaRPr>
        </a:p>
      </dgm:t>
    </dgm:pt>
    <dgm:pt modelId="{DC0E7605-5B45-418D-B4C4-7E1C7376F231}" type="sibTrans" cxnId="{ADB484A7-68ED-42E9-92E2-6EABF2012244}">
      <dgm:prSet custT="1"/>
      <dgm:spPr/>
      <dgm:t>
        <a:bodyPr/>
        <a:lstStyle/>
        <a:p>
          <a:endParaRPr lang="en-ZA" sz="1400">
            <a:latin typeface="Arial" panose="020B0604020202020204" pitchFamily="34" charset="0"/>
            <a:cs typeface="Arial" panose="020B0604020202020204" pitchFamily="34" charset="0"/>
          </a:endParaRPr>
        </a:p>
      </dgm:t>
    </dgm:pt>
    <dgm:pt modelId="{A07BC9A6-C2EE-47AF-AB17-F202DEB8178B}">
      <dgm:prSet custT="1">
        <dgm:style>
          <a:lnRef idx="1">
            <a:schemeClr val="accent4"/>
          </a:lnRef>
          <a:fillRef idx="3">
            <a:schemeClr val="accent4"/>
          </a:fillRef>
          <a:effectRef idx="2">
            <a:schemeClr val="accent4"/>
          </a:effectRef>
          <a:fontRef idx="minor">
            <a:schemeClr val="lt1"/>
          </a:fontRef>
        </dgm:style>
      </dgm:prSet>
      <dgm:spPr>
        <a:solidFill>
          <a:schemeClr val="accent4">
            <a:lumMod val="75000"/>
          </a:schemeClr>
        </a:solidFill>
        <a:ln>
          <a:solidFill>
            <a:schemeClr val="accent4">
              <a:lumMod val="75000"/>
            </a:schemeClr>
          </a:solidFill>
        </a:ln>
      </dgm:spPr>
      <dgm:t>
        <a:bodyPr/>
        <a:lstStyle/>
        <a:p>
          <a:r>
            <a:rPr lang="en-ZA" sz="1100" dirty="0" smtClean="0">
              <a:solidFill>
                <a:sysClr val="windowText" lastClr="000000"/>
              </a:solidFill>
              <a:latin typeface="Arial" panose="020B0604020202020204" pitchFamily="34" charset="0"/>
              <a:cs typeface="Arial" panose="020B0604020202020204" pitchFamily="34" charset="0"/>
            </a:rPr>
            <a:t>IMPLEMENTATION</a:t>
          </a:r>
          <a:endParaRPr lang="en-ZA" sz="1100" dirty="0">
            <a:solidFill>
              <a:sysClr val="windowText" lastClr="000000"/>
            </a:solidFill>
            <a:latin typeface="Arial" panose="020B0604020202020204" pitchFamily="34" charset="0"/>
            <a:cs typeface="Arial" panose="020B0604020202020204" pitchFamily="34" charset="0"/>
          </a:endParaRPr>
        </a:p>
      </dgm:t>
    </dgm:pt>
    <dgm:pt modelId="{DE8BEFC2-4979-4BBE-B97E-D601667BED52}" type="parTrans" cxnId="{351A3EA7-EEF8-48B6-8EAE-8C424FD74835}">
      <dgm:prSet/>
      <dgm:spPr/>
      <dgm:t>
        <a:bodyPr/>
        <a:lstStyle/>
        <a:p>
          <a:endParaRPr lang="en-ZA" sz="1400">
            <a:latin typeface="Arial" panose="020B0604020202020204" pitchFamily="34" charset="0"/>
            <a:cs typeface="Arial" panose="020B0604020202020204" pitchFamily="34" charset="0"/>
          </a:endParaRPr>
        </a:p>
      </dgm:t>
    </dgm:pt>
    <dgm:pt modelId="{A8805FF3-C48B-483E-B512-C655C854A639}" type="sibTrans" cxnId="{351A3EA7-EEF8-48B6-8EAE-8C424FD74835}">
      <dgm:prSet custT="1"/>
      <dgm:spPr>
        <a:gradFill rotWithShape="0">
          <a:gsLst>
            <a:gs pos="0">
              <a:schemeClr val="accent5">
                <a:lumMod val="50000"/>
              </a:schemeClr>
            </a:gs>
            <a:gs pos="80000">
              <a:schemeClr val="accent5">
                <a:lumMod val="50000"/>
              </a:schemeClr>
            </a:gs>
            <a:gs pos="100000">
              <a:schemeClr val="accent5">
                <a:lumMod val="50000"/>
              </a:schemeClr>
            </a:gs>
          </a:gsLst>
        </a:gradFill>
      </dgm:spPr>
      <dgm:t>
        <a:bodyPr/>
        <a:lstStyle/>
        <a:p>
          <a:endParaRPr lang="en-ZA" sz="1400">
            <a:latin typeface="Arial" panose="020B0604020202020204" pitchFamily="34" charset="0"/>
            <a:cs typeface="Arial" panose="020B0604020202020204" pitchFamily="34" charset="0"/>
          </a:endParaRPr>
        </a:p>
      </dgm:t>
    </dgm:pt>
    <dgm:pt modelId="{3D26FE37-6A50-4D1A-B441-E8A7C74B1BDB}">
      <dgm:prSet custT="1"/>
      <dgm:spPr>
        <a:gradFill rotWithShape="0">
          <a:gsLst>
            <a:gs pos="0">
              <a:schemeClr val="accent2">
                <a:lumMod val="75000"/>
              </a:schemeClr>
            </a:gs>
            <a:gs pos="80000">
              <a:schemeClr val="accent2">
                <a:lumMod val="75000"/>
              </a:schemeClr>
            </a:gs>
            <a:gs pos="100000">
              <a:schemeClr val="accent2">
                <a:lumMod val="75000"/>
              </a:schemeClr>
            </a:gs>
          </a:gsLst>
        </a:gradFill>
      </dgm:spPr>
      <dgm:t>
        <a:bodyPr/>
        <a:lstStyle/>
        <a:p>
          <a:r>
            <a:rPr lang="en-ZA" sz="1100" dirty="0" smtClean="0">
              <a:latin typeface="Arial" panose="020B0604020202020204" pitchFamily="34" charset="0"/>
              <a:cs typeface="Arial" panose="020B0604020202020204" pitchFamily="34" charset="0"/>
            </a:rPr>
            <a:t>VALUE ADD</a:t>
          </a:r>
          <a:endParaRPr lang="en-ZA" sz="1100" dirty="0">
            <a:latin typeface="Arial" panose="020B0604020202020204" pitchFamily="34" charset="0"/>
            <a:cs typeface="Arial" panose="020B0604020202020204" pitchFamily="34" charset="0"/>
          </a:endParaRPr>
        </a:p>
      </dgm:t>
    </dgm:pt>
    <dgm:pt modelId="{A072779E-5A15-4F4B-B467-ED06A6A21A70}" type="parTrans" cxnId="{3D8B3555-9D28-4B0B-9814-EA7DFFA05339}">
      <dgm:prSet/>
      <dgm:spPr/>
      <dgm:t>
        <a:bodyPr/>
        <a:lstStyle/>
        <a:p>
          <a:endParaRPr lang="en-ZA" sz="1400">
            <a:latin typeface="Arial" panose="020B0604020202020204" pitchFamily="34" charset="0"/>
            <a:cs typeface="Arial" panose="020B0604020202020204" pitchFamily="34" charset="0"/>
          </a:endParaRPr>
        </a:p>
      </dgm:t>
    </dgm:pt>
    <dgm:pt modelId="{AF80945B-0A72-40A1-B917-498C07C453A5}" type="sibTrans" cxnId="{3D8B3555-9D28-4B0B-9814-EA7DFFA05339}">
      <dgm:prSet custT="1"/>
      <dgm:spPr>
        <a:gradFill rotWithShape="0">
          <a:gsLst>
            <a:gs pos="0">
              <a:schemeClr val="accent2">
                <a:lumMod val="75000"/>
              </a:schemeClr>
            </a:gs>
            <a:gs pos="80000">
              <a:schemeClr val="accent2">
                <a:lumMod val="75000"/>
              </a:schemeClr>
            </a:gs>
            <a:gs pos="100000">
              <a:schemeClr val="accent2">
                <a:lumMod val="75000"/>
              </a:schemeClr>
            </a:gs>
          </a:gsLst>
        </a:gradFill>
      </dgm:spPr>
      <dgm:t>
        <a:bodyPr/>
        <a:lstStyle/>
        <a:p>
          <a:endParaRPr lang="en-ZA" sz="1400">
            <a:latin typeface="Arial" panose="020B0604020202020204" pitchFamily="34" charset="0"/>
            <a:cs typeface="Arial" panose="020B0604020202020204" pitchFamily="34" charset="0"/>
          </a:endParaRPr>
        </a:p>
      </dgm:t>
    </dgm:pt>
    <dgm:pt modelId="{D0E19DFF-F971-4683-ACBE-1C3861653EED}">
      <dgm:prSet custT="1"/>
      <dgm:spPr>
        <a:gradFill rotWithShape="0">
          <a:gsLst>
            <a:gs pos="0">
              <a:schemeClr val="accent5">
                <a:lumMod val="50000"/>
              </a:schemeClr>
            </a:gs>
            <a:gs pos="80000">
              <a:schemeClr val="accent5">
                <a:lumMod val="75000"/>
              </a:schemeClr>
            </a:gs>
            <a:gs pos="100000">
              <a:schemeClr val="accent5">
                <a:lumMod val="75000"/>
              </a:schemeClr>
            </a:gs>
          </a:gsLst>
        </a:gradFill>
      </dgm:spPr>
      <dgm:t>
        <a:bodyPr/>
        <a:lstStyle/>
        <a:p>
          <a:r>
            <a:rPr lang="en-ZA" sz="1100" dirty="0" smtClean="0">
              <a:latin typeface="Arial" panose="020B0604020202020204" pitchFamily="34" charset="0"/>
              <a:cs typeface="Arial" panose="020B0604020202020204" pitchFamily="34" charset="0"/>
            </a:rPr>
            <a:t>EXIT</a:t>
          </a:r>
          <a:endParaRPr lang="en-ZA" sz="1100" dirty="0">
            <a:latin typeface="Arial" panose="020B0604020202020204" pitchFamily="34" charset="0"/>
            <a:cs typeface="Arial" panose="020B0604020202020204" pitchFamily="34" charset="0"/>
          </a:endParaRPr>
        </a:p>
      </dgm:t>
    </dgm:pt>
    <dgm:pt modelId="{10721E06-4436-4C99-AC7A-7A16E760A9AD}" type="parTrans" cxnId="{F3A85D8A-B896-4CE9-A587-1958C9745389}">
      <dgm:prSet/>
      <dgm:spPr/>
      <dgm:t>
        <a:bodyPr/>
        <a:lstStyle/>
        <a:p>
          <a:endParaRPr lang="en-ZA" sz="1400">
            <a:latin typeface="Arial" panose="020B0604020202020204" pitchFamily="34" charset="0"/>
            <a:cs typeface="Arial" panose="020B0604020202020204" pitchFamily="34" charset="0"/>
          </a:endParaRPr>
        </a:p>
      </dgm:t>
    </dgm:pt>
    <dgm:pt modelId="{5C0BC0DC-E25A-427F-90D5-0E27A0822901}" type="sibTrans" cxnId="{F3A85D8A-B896-4CE9-A587-1958C9745389}">
      <dgm:prSet custT="1"/>
      <dgm:spPr/>
      <dgm:t>
        <a:bodyPr/>
        <a:lstStyle/>
        <a:p>
          <a:endParaRPr lang="en-ZA" sz="1400">
            <a:latin typeface="Arial" panose="020B0604020202020204" pitchFamily="34" charset="0"/>
            <a:cs typeface="Arial" panose="020B0604020202020204" pitchFamily="34" charset="0"/>
          </a:endParaRPr>
        </a:p>
      </dgm:t>
    </dgm:pt>
    <dgm:pt modelId="{885C174C-09AA-4334-B75B-97D4AB35A54C}">
      <dgm:prSet/>
      <dgm:spPr/>
      <dgm:t>
        <a:bodyPr/>
        <a:lstStyle/>
        <a:p>
          <a:r>
            <a:rPr lang="en-ZA" dirty="0" smtClean="0">
              <a:latin typeface="Arial" panose="020B0604020202020204" pitchFamily="34" charset="0"/>
              <a:cs typeface="Arial" panose="020B0604020202020204" pitchFamily="34" charset="0"/>
            </a:rPr>
            <a:t>ORIGINATION</a:t>
          </a:r>
          <a:endParaRPr lang="en-ZA" dirty="0">
            <a:latin typeface="Arial" panose="020B0604020202020204" pitchFamily="34" charset="0"/>
            <a:cs typeface="Arial" panose="020B0604020202020204" pitchFamily="34" charset="0"/>
          </a:endParaRPr>
        </a:p>
      </dgm:t>
    </dgm:pt>
    <dgm:pt modelId="{A6C1E8A7-35E0-4118-8811-2D2048607F88}" type="parTrans" cxnId="{22E33F53-3381-455E-9184-221B4AA78681}">
      <dgm:prSet/>
      <dgm:spPr/>
      <dgm:t>
        <a:bodyPr/>
        <a:lstStyle/>
        <a:p>
          <a:endParaRPr lang="en-ZA">
            <a:latin typeface="Arial" panose="020B0604020202020204" pitchFamily="34" charset="0"/>
            <a:cs typeface="Arial" panose="020B0604020202020204" pitchFamily="34" charset="0"/>
          </a:endParaRPr>
        </a:p>
      </dgm:t>
    </dgm:pt>
    <dgm:pt modelId="{88A8DFA0-27E8-48BF-B600-A2809F5787E5}" type="sibTrans" cxnId="{22E33F53-3381-455E-9184-221B4AA78681}">
      <dgm:prSet/>
      <dgm:spPr>
        <a:solidFill>
          <a:schemeClr val="bg2">
            <a:lumMod val="50000"/>
          </a:schemeClr>
        </a:solidFill>
      </dgm:spPr>
      <dgm:t>
        <a:bodyPr/>
        <a:lstStyle/>
        <a:p>
          <a:endParaRPr lang="en-ZA">
            <a:latin typeface="Arial" panose="020B0604020202020204" pitchFamily="34" charset="0"/>
            <a:cs typeface="Arial" panose="020B0604020202020204" pitchFamily="34" charset="0"/>
          </a:endParaRPr>
        </a:p>
      </dgm:t>
    </dgm:pt>
    <dgm:pt modelId="{048F94CF-ECED-4C80-A296-517256B2FB49}">
      <dgm:prSet>
        <dgm:style>
          <a:lnRef idx="1">
            <a:schemeClr val="accent5"/>
          </a:lnRef>
          <a:fillRef idx="3">
            <a:schemeClr val="accent5"/>
          </a:fillRef>
          <a:effectRef idx="2">
            <a:schemeClr val="accent5"/>
          </a:effectRef>
          <a:fontRef idx="minor">
            <a:schemeClr val="lt1"/>
          </a:fontRef>
        </dgm:style>
      </dgm:prSet>
      <dgm:spPr/>
      <dgm:t>
        <a:bodyPr/>
        <a:lstStyle/>
        <a:p>
          <a:r>
            <a:rPr lang="en-ZA" dirty="0" smtClean="0">
              <a:solidFill>
                <a:sysClr val="windowText" lastClr="000000"/>
              </a:solidFill>
              <a:latin typeface="Arial" panose="020B0604020202020204" pitchFamily="34" charset="0"/>
              <a:cs typeface="Arial" panose="020B0604020202020204" pitchFamily="34" charset="0"/>
            </a:rPr>
            <a:t>CONTRACTING</a:t>
          </a:r>
          <a:endParaRPr lang="en-ZA" dirty="0">
            <a:solidFill>
              <a:sysClr val="windowText" lastClr="000000"/>
            </a:solidFill>
            <a:latin typeface="Arial" panose="020B0604020202020204" pitchFamily="34" charset="0"/>
            <a:cs typeface="Arial" panose="020B0604020202020204" pitchFamily="34" charset="0"/>
          </a:endParaRPr>
        </a:p>
      </dgm:t>
    </dgm:pt>
    <dgm:pt modelId="{5C4FC4EF-5B5C-4840-9E20-A9EC43A43B99}" type="parTrans" cxnId="{23B2399E-9C14-4D5A-8ADF-5269B3D5AD27}">
      <dgm:prSet/>
      <dgm:spPr/>
      <dgm:t>
        <a:bodyPr/>
        <a:lstStyle/>
        <a:p>
          <a:endParaRPr lang="en-US"/>
        </a:p>
      </dgm:t>
    </dgm:pt>
    <dgm:pt modelId="{3CACF5B4-0366-4258-950F-2805A7544714}" type="sibTrans" cxnId="{23B2399E-9C14-4D5A-8ADF-5269B3D5AD27}">
      <dgm:prSet/>
      <dgm:spPr/>
      <dgm:t>
        <a:bodyPr/>
        <a:lstStyle/>
        <a:p>
          <a:endParaRPr lang="en-US"/>
        </a:p>
      </dgm:t>
    </dgm:pt>
    <dgm:pt modelId="{1E8A9039-B859-4F32-9352-285239C493D2}" type="pres">
      <dgm:prSet presAssocID="{89EF0DAF-C7D2-490C-B8CB-EC33CEA5A8B2}" presName="Name0" presStyleCnt="0">
        <dgm:presLayoutVars>
          <dgm:dir/>
          <dgm:resizeHandles val="exact"/>
        </dgm:presLayoutVars>
      </dgm:prSet>
      <dgm:spPr/>
      <dgm:t>
        <a:bodyPr/>
        <a:lstStyle/>
        <a:p>
          <a:endParaRPr lang="en-ZA"/>
        </a:p>
      </dgm:t>
    </dgm:pt>
    <dgm:pt modelId="{887EBC48-3BA2-4E19-A425-133CD3B74605}" type="pres">
      <dgm:prSet presAssocID="{89EF0DAF-C7D2-490C-B8CB-EC33CEA5A8B2}" presName="cycle" presStyleCnt="0"/>
      <dgm:spPr/>
    </dgm:pt>
    <dgm:pt modelId="{F98FEA7E-19A8-4CB7-81F3-0BA0750DBD1F}" type="pres">
      <dgm:prSet presAssocID="{885C174C-09AA-4334-B75B-97D4AB35A54C}" presName="nodeFirstNode" presStyleLbl="node1" presStyleIdx="0" presStyleCnt="10">
        <dgm:presLayoutVars>
          <dgm:bulletEnabled val="1"/>
        </dgm:presLayoutVars>
      </dgm:prSet>
      <dgm:spPr/>
      <dgm:t>
        <a:bodyPr/>
        <a:lstStyle/>
        <a:p>
          <a:endParaRPr lang="en-ZA"/>
        </a:p>
      </dgm:t>
    </dgm:pt>
    <dgm:pt modelId="{471E88DD-45BF-440F-8EBD-E12654869E74}" type="pres">
      <dgm:prSet presAssocID="{88A8DFA0-27E8-48BF-B600-A2809F5787E5}" presName="sibTransFirstNode" presStyleLbl="bgShp" presStyleIdx="0" presStyleCnt="1"/>
      <dgm:spPr/>
      <dgm:t>
        <a:bodyPr/>
        <a:lstStyle/>
        <a:p>
          <a:endParaRPr lang="en-ZA"/>
        </a:p>
      </dgm:t>
    </dgm:pt>
    <dgm:pt modelId="{6AE362D8-AF1A-4C04-B032-D3DA5D52A4A8}" type="pres">
      <dgm:prSet presAssocID="{44182A41-972B-407F-B535-4A9986C1776C}" presName="nodeFollowingNodes" presStyleLbl="node1" presStyleIdx="1" presStyleCnt="10" custRadScaleRad="101925" custRadScaleInc="13477">
        <dgm:presLayoutVars>
          <dgm:bulletEnabled val="1"/>
        </dgm:presLayoutVars>
      </dgm:prSet>
      <dgm:spPr/>
      <dgm:t>
        <a:bodyPr/>
        <a:lstStyle/>
        <a:p>
          <a:endParaRPr lang="en-ZA"/>
        </a:p>
      </dgm:t>
    </dgm:pt>
    <dgm:pt modelId="{130F3B33-D5B1-4C61-9192-2DEF11A26584}" type="pres">
      <dgm:prSet presAssocID="{F440760F-61A9-405B-82C9-2FDAD7518947}" presName="nodeFollowingNodes" presStyleLbl="node1" presStyleIdx="2" presStyleCnt="10" custRadScaleRad="100693" custRadScaleInc="58647">
        <dgm:presLayoutVars>
          <dgm:bulletEnabled val="1"/>
        </dgm:presLayoutVars>
      </dgm:prSet>
      <dgm:spPr/>
      <dgm:t>
        <a:bodyPr/>
        <a:lstStyle/>
        <a:p>
          <a:endParaRPr lang="en-ZA"/>
        </a:p>
      </dgm:t>
    </dgm:pt>
    <dgm:pt modelId="{8CA593D3-6608-4BFF-9BBA-844728C68A71}" type="pres">
      <dgm:prSet presAssocID="{2DB05204-64C2-4D78-9459-F7EE765A15A1}" presName="nodeFollowingNodes" presStyleLbl="node1" presStyleIdx="3" presStyleCnt="10" custScaleX="115686" custRadScaleRad="104293" custRadScaleInc="-122682">
        <dgm:presLayoutVars>
          <dgm:bulletEnabled val="1"/>
        </dgm:presLayoutVars>
      </dgm:prSet>
      <dgm:spPr/>
      <dgm:t>
        <a:bodyPr/>
        <a:lstStyle/>
        <a:p>
          <a:endParaRPr lang="en-ZA"/>
        </a:p>
      </dgm:t>
    </dgm:pt>
    <dgm:pt modelId="{0D31388A-F1FD-4BA3-8255-B78CA2264D10}" type="pres">
      <dgm:prSet presAssocID="{EA0B4ED1-7904-43B5-8DC6-54AEC0D5D303}" presName="nodeFollowingNodes" presStyleLbl="node1" presStyleIdx="4" presStyleCnt="10" custScaleX="127167" custRadScaleRad="106883" custRadScaleInc="-79529">
        <dgm:presLayoutVars>
          <dgm:bulletEnabled val="1"/>
        </dgm:presLayoutVars>
      </dgm:prSet>
      <dgm:spPr/>
      <dgm:t>
        <a:bodyPr/>
        <a:lstStyle/>
        <a:p>
          <a:endParaRPr lang="en-ZA"/>
        </a:p>
      </dgm:t>
    </dgm:pt>
    <dgm:pt modelId="{FA1C234B-98B1-4D14-A9A4-4DA96DF4CF09}" type="pres">
      <dgm:prSet presAssocID="{048F94CF-ECED-4C80-A296-517256B2FB49}" presName="nodeFollowingNodes" presStyleLbl="node1" presStyleIdx="5" presStyleCnt="10" custScaleX="127167" custRadScaleRad="103638" custRadScaleInc="-28068">
        <dgm:presLayoutVars>
          <dgm:bulletEnabled val="1"/>
        </dgm:presLayoutVars>
      </dgm:prSet>
      <dgm:spPr/>
      <dgm:t>
        <a:bodyPr/>
        <a:lstStyle/>
        <a:p>
          <a:endParaRPr lang="en-US"/>
        </a:p>
      </dgm:t>
    </dgm:pt>
    <dgm:pt modelId="{BD9EE370-B792-4AE7-BECE-8EDFDD2BE93B}" type="pres">
      <dgm:prSet presAssocID="{275BD3B2-E9B8-4ADA-9FCB-26FC05557D5D}" presName="nodeFollowingNodes" presStyleLbl="node1" presStyleIdx="6" presStyleCnt="10" custScaleX="138226" custRadScaleRad="101506" custRadScaleInc="26831">
        <dgm:presLayoutVars>
          <dgm:bulletEnabled val="1"/>
        </dgm:presLayoutVars>
      </dgm:prSet>
      <dgm:spPr/>
      <dgm:t>
        <a:bodyPr/>
        <a:lstStyle/>
        <a:p>
          <a:endParaRPr lang="en-ZA"/>
        </a:p>
      </dgm:t>
    </dgm:pt>
    <dgm:pt modelId="{DA523E75-4EF7-4BD5-B02D-DA9328ACC35F}" type="pres">
      <dgm:prSet presAssocID="{A07BC9A6-C2EE-47AF-AB17-F202DEB8178B}" presName="nodeFollowingNodes" presStyleLbl="node1" presStyleIdx="7" presStyleCnt="10" custScaleX="130943" custScaleY="109001" custRadScaleRad="91852" custRadScaleInc="24205">
        <dgm:presLayoutVars>
          <dgm:bulletEnabled val="1"/>
        </dgm:presLayoutVars>
      </dgm:prSet>
      <dgm:spPr/>
      <dgm:t>
        <a:bodyPr/>
        <a:lstStyle/>
        <a:p>
          <a:endParaRPr lang="en-ZA"/>
        </a:p>
      </dgm:t>
    </dgm:pt>
    <dgm:pt modelId="{62E5A3E4-2EC8-4AAC-9F9A-F8D872A83A99}" type="pres">
      <dgm:prSet presAssocID="{3D26FE37-6A50-4D1A-B441-E8A7C74B1BDB}" presName="nodeFollowingNodes" presStyleLbl="node1" presStyleIdx="8" presStyleCnt="10" custRadScaleRad="101143" custRadScaleInc="3254">
        <dgm:presLayoutVars>
          <dgm:bulletEnabled val="1"/>
        </dgm:presLayoutVars>
      </dgm:prSet>
      <dgm:spPr/>
      <dgm:t>
        <a:bodyPr/>
        <a:lstStyle/>
        <a:p>
          <a:endParaRPr lang="en-ZA"/>
        </a:p>
      </dgm:t>
    </dgm:pt>
    <dgm:pt modelId="{653D2FCE-23BD-400F-8404-285C6798A23A}" type="pres">
      <dgm:prSet presAssocID="{D0E19DFF-F971-4683-ACBE-1C3861653EED}" presName="nodeFollowingNodes" presStyleLbl="node1" presStyleIdx="9" presStyleCnt="10" custRadScaleRad="100369" custRadScaleInc="-18978">
        <dgm:presLayoutVars>
          <dgm:bulletEnabled val="1"/>
        </dgm:presLayoutVars>
      </dgm:prSet>
      <dgm:spPr/>
      <dgm:t>
        <a:bodyPr/>
        <a:lstStyle/>
        <a:p>
          <a:endParaRPr lang="en-ZA"/>
        </a:p>
      </dgm:t>
    </dgm:pt>
  </dgm:ptLst>
  <dgm:cxnLst>
    <dgm:cxn modelId="{AFF09128-0496-4739-87F2-5093EF754125}" srcId="{89EF0DAF-C7D2-490C-B8CB-EC33CEA5A8B2}" destId="{EA0B4ED1-7904-43B5-8DC6-54AEC0D5D303}" srcOrd="4" destOrd="0" parTransId="{7D37FA77-1201-4F73-B77F-C6256789202E}" sibTransId="{42C8A5D0-1FD5-4F90-908A-C617047DF9C8}"/>
    <dgm:cxn modelId="{11A053C9-CCA7-4A28-9935-1CB11DE35498}" type="presOf" srcId="{2DB05204-64C2-4D78-9459-F7EE765A15A1}" destId="{8CA593D3-6608-4BFF-9BBA-844728C68A71}" srcOrd="0" destOrd="0" presId="urn:microsoft.com/office/officeart/2005/8/layout/cycle3"/>
    <dgm:cxn modelId="{7F933864-198F-4B5F-BFAF-381829876418}" type="presOf" srcId="{275BD3B2-E9B8-4ADA-9FCB-26FC05557D5D}" destId="{BD9EE370-B792-4AE7-BECE-8EDFDD2BE93B}" srcOrd="0" destOrd="0" presId="urn:microsoft.com/office/officeart/2005/8/layout/cycle3"/>
    <dgm:cxn modelId="{2922EA85-1B60-4F83-8E7A-0E292AA75C16}" type="presOf" srcId="{885C174C-09AA-4334-B75B-97D4AB35A54C}" destId="{F98FEA7E-19A8-4CB7-81F3-0BA0750DBD1F}" srcOrd="0" destOrd="0" presId="urn:microsoft.com/office/officeart/2005/8/layout/cycle3"/>
    <dgm:cxn modelId="{029CC21B-9497-47C7-99B9-B2226887C459}" type="presOf" srcId="{44182A41-972B-407F-B535-4A9986C1776C}" destId="{6AE362D8-AF1A-4C04-B032-D3DA5D52A4A8}" srcOrd="0" destOrd="0" presId="urn:microsoft.com/office/officeart/2005/8/layout/cycle3"/>
    <dgm:cxn modelId="{351A3EA7-EEF8-48B6-8EAE-8C424FD74835}" srcId="{89EF0DAF-C7D2-490C-B8CB-EC33CEA5A8B2}" destId="{A07BC9A6-C2EE-47AF-AB17-F202DEB8178B}" srcOrd="7" destOrd="0" parTransId="{DE8BEFC2-4979-4BBE-B97E-D601667BED52}" sibTransId="{A8805FF3-C48B-483E-B512-C655C854A639}"/>
    <dgm:cxn modelId="{E65D855D-6AA6-4348-89CB-096115A5AF26}" srcId="{89EF0DAF-C7D2-490C-B8CB-EC33CEA5A8B2}" destId="{F440760F-61A9-405B-82C9-2FDAD7518947}" srcOrd="2" destOrd="0" parTransId="{7ED77682-BB17-463E-B8B9-64EE26C634A9}" sibTransId="{D8236A46-F16F-4955-978A-3156E011CE21}"/>
    <dgm:cxn modelId="{22E33F53-3381-455E-9184-221B4AA78681}" srcId="{89EF0DAF-C7D2-490C-B8CB-EC33CEA5A8B2}" destId="{885C174C-09AA-4334-B75B-97D4AB35A54C}" srcOrd="0" destOrd="0" parTransId="{A6C1E8A7-35E0-4118-8811-2D2048607F88}" sibTransId="{88A8DFA0-27E8-48BF-B600-A2809F5787E5}"/>
    <dgm:cxn modelId="{E335ED6E-20C3-4F0C-B260-D075CB9C2EC5}" type="presOf" srcId="{D0E19DFF-F971-4683-ACBE-1C3861653EED}" destId="{653D2FCE-23BD-400F-8404-285C6798A23A}" srcOrd="0" destOrd="0" presId="urn:microsoft.com/office/officeart/2005/8/layout/cycle3"/>
    <dgm:cxn modelId="{7655579B-5F30-4D21-A3CD-165BCF2E4517}" type="presOf" srcId="{F440760F-61A9-405B-82C9-2FDAD7518947}" destId="{130F3B33-D5B1-4C61-9192-2DEF11A26584}" srcOrd="0" destOrd="0" presId="urn:microsoft.com/office/officeart/2005/8/layout/cycle3"/>
    <dgm:cxn modelId="{F5F200E6-F7AD-4069-813B-68E6F7EFB4E5}" srcId="{89EF0DAF-C7D2-490C-B8CB-EC33CEA5A8B2}" destId="{44182A41-972B-407F-B535-4A9986C1776C}" srcOrd="1" destOrd="0" parTransId="{F87FD422-8698-4EFA-805E-9FE14DF02D02}" sibTransId="{9D2D7B94-17E1-4367-B6BD-17BB785938C6}"/>
    <dgm:cxn modelId="{23B2399E-9C14-4D5A-8ADF-5269B3D5AD27}" srcId="{89EF0DAF-C7D2-490C-B8CB-EC33CEA5A8B2}" destId="{048F94CF-ECED-4C80-A296-517256B2FB49}" srcOrd="5" destOrd="0" parTransId="{5C4FC4EF-5B5C-4840-9E20-A9EC43A43B99}" sibTransId="{3CACF5B4-0366-4258-950F-2805A7544714}"/>
    <dgm:cxn modelId="{961C7159-4610-48D3-8A30-A72DEF0629D9}" type="presOf" srcId="{048F94CF-ECED-4C80-A296-517256B2FB49}" destId="{FA1C234B-98B1-4D14-A9A4-4DA96DF4CF09}" srcOrd="0" destOrd="0" presId="urn:microsoft.com/office/officeart/2005/8/layout/cycle3"/>
    <dgm:cxn modelId="{1820E869-9356-41A7-BE66-71B173BF7FF7}" type="presOf" srcId="{A07BC9A6-C2EE-47AF-AB17-F202DEB8178B}" destId="{DA523E75-4EF7-4BD5-B02D-DA9328ACC35F}" srcOrd="0" destOrd="0" presId="urn:microsoft.com/office/officeart/2005/8/layout/cycle3"/>
    <dgm:cxn modelId="{67B2F98F-56F5-487B-BB42-8EF0FFE94657}" type="presOf" srcId="{89EF0DAF-C7D2-490C-B8CB-EC33CEA5A8B2}" destId="{1E8A9039-B859-4F32-9352-285239C493D2}" srcOrd="0" destOrd="0" presId="urn:microsoft.com/office/officeart/2005/8/layout/cycle3"/>
    <dgm:cxn modelId="{B36A1D82-5FFB-4AB8-A435-53AE951B3A36}" type="presOf" srcId="{88A8DFA0-27E8-48BF-B600-A2809F5787E5}" destId="{471E88DD-45BF-440F-8EBD-E12654869E74}" srcOrd="0" destOrd="0" presId="urn:microsoft.com/office/officeart/2005/8/layout/cycle3"/>
    <dgm:cxn modelId="{F3A85D8A-B896-4CE9-A587-1958C9745389}" srcId="{89EF0DAF-C7D2-490C-B8CB-EC33CEA5A8B2}" destId="{D0E19DFF-F971-4683-ACBE-1C3861653EED}" srcOrd="9" destOrd="0" parTransId="{10721E06-4436-4C99-AC7A-7A16E760A9AD}" sibTransId="{5C0BC0DC-E25A-427F-90D5-0E27A0822901}"/>
    <dgm:cxn modelId="{A430A1DB-E0CF-4F72-A85D-58E2D961AF8E}" type="presOf" srcId="{EA0B4ED1-7904-43B5-8DC6-54AEC0D5D303}" destId="{0D31388A-F1FD-4BA3-8255-B78CA2264D10}" srcOrd="0" destOrd="0" presId="urn:microsoft.com/office/officeart/2005/8/layout/cycle3"/>
    <dgm:cxn modelId="{ADB484A7-68ED-42E9-92E2-6EABF2012244}" srcId="{89EF0DAF-C7D2-490C-B8CB-EC33CEA5A8B2}" destId="{275BD3B2-E9B8-4ADA-9FCB-26FC05557D5D}" srcOrd="6" destOrd="0" parTransId="{5644826E-2948-4C26-A02F-169938537EB9}" sibTransId="{DC0E7605-5B45-418D-B4C4-7E1C7376F231}"/>
    <dgm:cxn modelId="{3D8B3555-9D28-4B0B-9814-EA7DFFA05339}" srcId="{89EF0DAF-C7D2-490C-B8CB-EC33CEA5A8B2}" destId="{3D26FE37-6A50-4D1A-B441-E8A7C74B1BDB}" srcOrd="8" destOrd="0" parTransId="{A072779E-5A15-4F4B-B467-ED06A6A21A70}" sibTransId="{AF80945B-0A72-40A1-B917-498C07C453A5}"/>
    <dgm:cxn modelId="{96243FFC-3D84-4F87-B992-0786DABB507F}" type="presOf" srcId="{3D26FE37-6A50-4D1A-B441-E8A7C74B1BDB}" destId="{62E5A3E4-2EC8-4AAC-9F9A-F8D872A83A99}" srcOrd="0" destOrd="0" presId="urn:microsoft.com/office/officeart/2005/8/layout/cycle3"/>
    <dgm:cxn modelId="{48705FB8-B3EE-4FD0-8A88-46582A79F7BF}" srcId="{89EF0DAF-C7D2-490C-B8CB-EC33CEA5A8B2}" destId="{2DB05204-64C2-4D78-9459-F7EE765A15A1}" srcOrd="3" destOrd="0" parTransId="{06F46689-FFD7-400D-9D91-05DF1F4DDDC5}" sibTransId="{31A79669-D942-4155-8E46-0FA1D5A9CC09}"/>
    <dgm:cxn modelId="{568B6377-9FCE-4FD8-861D-FF1FDA48D9EB}" type="presParOf" srcId="{1E8A9039-B859-4F32-9352-285239C493D2}" destId="{887EBC48-3BA2-4E19-A425-133CD3B74605}" srcOrd="0" destOrd="0" presId="urn:microsoft.com/office/officeart/2005/8/layout/cycle3"/>
    <dgm:cxn modelId="{E923DFD6-C092-4A09-BF09-F6F3E500772D}" type="presParOf" srcId="{887EBC48-3BA2-4E19-A425-133CD3B74605}" destId="{F98FEA7E-19A8-4CB7-81F3-0BA0750DBD1F}" srcOrd="0" destOrd="0" presId="urn:microsoft.com/office/officeart/2005/8/layout/cycle3"/>
    <dgm:cxn modelId="{D133CE36-8557-445F-A424-C6C1C02DAC8D}" type="presParOf" srcId="{887EBC48-3BA2-4E19-A425-133CD3B74605}" destId="{471E88DD-45BF-440F-8EBD-E12654869E74}" srcOrd="1" destOrd="0" presId="urn:microsoft.com/office/officeart/2005/8/layout/cycle3"/>
    <dgm:cxn modelId="{9CC5A4CF-0356-4E44-B5F5-7C8EA4B1501C}" type="presParOf" srcId="{887EBC48-3BA2-4E19-A425-133CD3B74605}" destId="{6AE362D8-AF1A-4C04-B032-D3DA5D52A4A8}" srcOrd="2" destOrd="0" presId="urn:microsoft.com/office/officeart/2005/8/layout/cycle3"/>
    <dgm:cxn modelId="{47B91FF0-93BC-4318-880B-4FB165C428CC}" type="presParOf" srcId="{887EBC48-3BA2-4E19-A425-133CD3B74605}" destId="{130F3B33-D5B1-4C61-9192-2DEF11A26584}" srcOrd="3" destOrd="0" presId="urn:microsoft.com/office/officeart/2005/8/layout/cycle3"/>
    <dgm:cxn modelId="{A02B9B55-9146-4D78-9BD1-AC281D810D82}" type="presParOf" srcId="{887EBC48-3BA2-4E19-A425-133CD3B74605}" destId="{8CA593D3-6608-4BFF-9BBA-844728C68A71}" srcOrd="4" destOrd="0" presId="urn:microsoft.com/office/officeart/2005/8/layout/cycle3"/>
    <dgm:cxn modelId="{EF604DE5-E2AC-4FA5-96D4-05F3389768B7}" type="presParOf" srcId="{887EBC48-3BA2-4E19-A425-133CD3B74605}" destId="{0D31388A-F1FD-4BA3-8255-B78CA2264D10}" srcOrd="5" destOrd="0" presId="urn:microsoft.com/office/officeart/2005/8/layout/cycle3"/>
    <dgm:cxn modelId="{28DD8EAE-3C5F-43CC-83C2-9810B6ECBD6C}" type="presParOf" srcId="{887EBC48-3BA2-4E19-A425-133CD3B74605}" destId="{FA1C234B-98B1-4D14-A9A4-4DA96DF4CF09}" srcOrd="6" destOrd="0" presId="urn:microsoft.com/office/officeart/2005/8/layout/cycle3"/>
    <dgm:cxn modelId="{D1E40218-FEC5-4253-AAFC-20FC4B67B491}" type="presParOf" srcId="{887EBC48-3BA2-4E19-A425-133CD3B74605}" destId="{BD9EE370-B792-4AE7-BECE-8EDFDD2BE93B}" srcOrd="7" destOrd="0" presId="urn:microsoft.com/office/officeart/2005/8/layout/cycle3"/>
    <dgm:cxn modelId="{D34CA496-77A6-4A7F-B871-E344A9E6B3E6}" type="presParOf" srcId="{887EBC48-3BA2-4E19-A425-133CD3B74605}" destId="{DA523E75-4EF7-4BD5-B02D-DA9328ACC35F}" srcOrd="8" destOrd="0" presId="urn:microsoft.com/office/officeart/2005/8/layout/cycle3"/>
    <dgm:cxn modelId="{3DA574B5-D63A-45CB-A31D-92A02FA6D9F3}" type="presParOf" srcId="{887EBC48-3BA2-4E19-A425-133CD3B74605}" destId="{62E5A3E4-2EC8-4AAC-9F9A-F8D872A83A99}" srcOrd="9" destOrd="0" presId="urn:microsoft.com/office/officeart/2005/8/layout/cycle3"/>
    <dgm:cxn modelId="{C47C949B-A38B-4D67-AF18-221633D62755}" type="presParOf" srcId="{887EBC48-3BA2-4E19-A425-133CD3B74605}" destId="{653D2FCE-23BD-400F-8404-285C6798A23A}" srcOrd="10"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C7E9C1-6838-4D51-BE44-49AE02422045}" type="doc">
      <dgm:prSet loTypeId="urn:diagrams.loki3.com/BracketList" loCatId="list" qsTypeId="urn:microsoft.com/office/officeart/2005/8/quickstyle/simple4" qsCatId="simple" csTypeId="urn:microsoft.com/office/officeart/2005/8/colors/accent1_5" csCatId="accent1" phldr="1"/>
      <dgm:spPr/>
      <dgm:t>
        <a:bodyPr/>
        <a:lstStyle/>
        <a:p>
          <a:endParaRPr lang="en-ZA"/>
        </a:p>
      </dgm:t>
    </dgm:pt>
    <dgm:pt modelId="{C9EF3B6A-7C65-4A9F-B1A5-89AC71CED94E}">
      <dgm:prSet phldrT="[Text]" custT="1"/>
      <dgm:spPr>
        <a:noFill/>
      </dgm:spPr>
      <dgm:t>
        <a:bodyPr vert="wordArtVert"/>
        <a:lstStyle/>
        <a:p>
          <a:pPr algn="ctr">
            <a:lnSpc>
              <a:spcPct val="150000"/>
            </a:lnSpc>
          </a:pPr>
          <a:r>
            <a:rPr lang="en-ZA" sz="2800" b="1" dirty="0" smtClean="0">
              <a:solidFill>
                <a:schemeClr val="bg2">
                  <a:lumMod val="50000"/>
                </a:schemeClr>
              </a:solidFill>
              <a:latin typeface="Arial" panose="020B0604020202020204" pitchFamily="34" charset="0"/>
              <a:cs typeface="Arial" panose="020B0604020202020204" pitchFamily="34" charset="0"/>
            </a:rPr>
            <a:t>GOVERNANCE</a:t>
          </a:r>
          <a:r>
            <a:rPr lang="en-ZA" sz="1400" b="1" dirty="0" smtClean="0">
              <a:solidFill>
                <a:schemeClr val="accent1">
                  <a:lumMod val="75000"/>
                </a:schemeClr>
              </a:solidFill>
              <a:latin typeface="Arial" panose="020B0604020202020204" pitchFamily="34" charset="0"/>
              <a:cs typeface="Arial" panose="020B0604020202020204" pitchFamily="34" charset="0"/>
            </a:rPr>
            <a:t> </a:t>
          </a:r>
          <a:endParaRPr lang="en-ZA" sz="1400" b="1" dirty="0">
            <a:solidFill>
              <a:schemeClr val="accent1">
                <a:lumMod val="75000"/>
              </a:schemeClr>
            </a:solidFill>
            <a:latin typeface="Arial" panose="020B0604020202020204" pitchFamily="34" charset="0"/>
            <a:cs typeface="Arial" panose="020B0604020202020204" pitchFamily="34" charset="0"/>
          </a:endParaRPr>
        </a:p>
      </dgm:t>
    </dgm:pt>
    <dgm:pt modelId="{AC0A3C45-9BC5-41DC-8547-75079F7DA7EA}" type="parTrans" cxnId="{65238A84-D1C6-499B-9AF2-8BAEA546DEFF}">
      <dgm:prSet/>
      <dgm:spPr/>
      <dgm:t>
        <a:bodyPr/>
        <a:lstStyle/>
        <a:p>
          <a:pPr>
            <a:lnSpc>
              <a:spcPct val="150000"/>
            </a:lnSpc>
          </a:pPr>
          <a:endParaRPr lang="en-ZA" sz="3200">
            <a:latin typeface="Arial" panose="020B0604020202020204" pitchFamily="34" charset="0"/>
            <a:cs typeface="Arial" panose="020B0604020202020204" pitchFamily="34" charset="0"/>
          </a:endParaRPr>
        </a:p>
      </dgm:t>
    </dgm:pt>
    <dgm:pt modelId="{7BFEC037-D74D-43A7-82C7-0FA7F943EA32}" type="sibTrans" cxnId="{65238A84-D1C6-499B-9AF2-8BAEA546DEFF}">
      <dgm:prSet/>
      <dgm:spPr/>
      <dgm:t>
        <a:bodyPr/>
        <a:lstStyle/>
        <a:p>
          <a:pPr>
            <a:lnSpc>
              <a:spcPct val="150000"/>
            </a:lnSpc>
          </a:pPr>
          <a:endParaRPr lang="en-ZA" sz="3200">
            <a:latin typeface="Arial" panose="020B0604020202020204" pitchFamily="34" charset="0"/>
            <a:cs typeface="Arial" panose="020B0604020202020204" pitchFamily="34" charset="0"/>
          </a:endParaRPr>
        </a:p>
      </dgm:t>
    </dgm:pt>
    <dgm:pt modelId="{8F44C827-6680-4218-954C-69AD852754DA}">
      <dgm:prSet phldrT="[Text]" custT="1">
        <dgm:style>
          <a:lnRef idx="0">
            <a:schemeClr val="accent1"/>
          </a:lnRef>
          <a:fillRef idx="3">
            <a:schemeClr val="accent1"/>
          </a:fillRef>
          <a:effectRef idx="3">
            <a:schemeClr val="accent1"/>
          </a:effectRef>
          <a:fontRef idx="minor">
            <a:schemeClr val="lt1"/>
          </a:fontRef>
        </dgm:style>
      </dgm:prSet>
      <dgm:spPr>
        <a:solidFill>
          <a:schemeClr val="tx2">
            <a:lumMod val="50000"/>
          </a:schemeClr>
        </a:solidFill>
      </dgm:spPr>
      <dgm:t>
        <a:bodyPr/>
        <a:lstStyle/>
        <a:p>
          <a:pPr>
            <a:lnSpc>
              <a:spcPct val="150000"/>
            </a:lnSpc>
          </a:pPr>
          <a:r>
            <a:rPr lang="en-ZA" sz="1400" dirty="0" smtClean="0">
              <a:latin typeface="Arial" panose="020B0604020202020204" pitchFamily="34" charset="0"/>
              <a:cs typeface="Arial" panose="020B0604020202020204" pitchFamily="34" charset="0"/>
            </a:rPr>
            <a:t>Rigorous intervention at various stages of the investment process.  </a:t>
          </a:r>
          <a:endParaRPr lang="en-ZA" sz="1400" dirty="0">
            <a:latin typeface="Arial" panose="020B0604020202020204" pitchFamily="34" charset="0"/>
            <a:cs typeface="Arial" panose="020B0604020202020204" pitchFamily="34" charset="0"/>
          </a:endParaRPr>
        </a:p>
      </dgm:t>
    </dgm:pt>
    <dgm:pt modelId="{DFBECB2A-6FA0-4A08-8BB3-6F47E71567E6}" type="sibTrans" cxnId="{47D17593-BE5A-4FBE-8F9C-02745F900287}">
      <dgm:prSet/>
      <dgm:spPr/>
      <dgm:t>
        <a:bodyPr/>
        <a:lstStyle/>
        <a:p>
          <a:pPr>
            <a:lnSpc>
              <a:spcPct val="150000"/>
            </a:lnSpc>
          </a:pPr>
          <a:endParaRPr lang="en-ZA" sz="3200">
            <a:latin typeface="Arial" panose="020B0604020202020204" pitchFamily="34" charset="0"/>
            <a:cs typeface="Arial" panose="020B0604020202020204" pitchFamily="34" charset="0"/>
          </a:endParaRPr>
        </a:p>
      </dgm:t>
    </dgm:pt>
    <dgm:pt modelId="{6F089221-CA77-4D2C-897C-4D63D82ABACE}" type="parTrans" cxnId="{47D17593-BE5A-4FBE-8F9C-02745F900287}">
      <dgm:prSet/>
      <dgm:spPr/>
      <dgm:t>
        <a:bodyPr/>
        <a:lstStyle/>
        <a:p>
          <a:pPr>
            <a:lnSpc>
              <a:spcPct val="150000"/>
            </a:lnSpc>
          </a:pPr>
          <a:endParaRPr lang="en-ZA" sz="3200">
            <a:latin typeface="Arial" panose="020B0604020202020204" pitchFamily="34" charset="0"/>
            <a:cs typeface="Arial" panose="020B0604020202020204" pitchFamily="34" charset="0"/>
          </a:endParaRPr>
        </a:p>
      </dgm:t>
    </dgm:pt>
    <dgm:pt modelId="{DDEEC271-5F96-4D3C-BD0C-4B7BE21DD700}">
      <dgm:prSet phldrT="[Text]" custT="1">
        <dgm:style>
          <a:lnRef idx="0">
            <a:schemeClr val="accent1"/>
          </a:lnRef>
          <a:fillRef idx="3">
            <a:schemeClr val="accent1"/>
          </a:fillRef>
          <a:effectRef idx="3">
            <a:schemeClr val="accent1"/>
          </a:effectRef>
          <a:fontRef idx="minor">
            <a:schemeClr val="lt1"/>
          </a:fontRef>
        </dgm:style>
      </dgm:prSet>
      <dgm:spPr>
        <a:solidFill>
          <a:schemeClr val="tx2">
            <a:lumMod val="50000"/>
          </a:schemeClr>
        </a:solidFill>
      </dgm:spPr>
      <dgm:t>
        <a:bodyPr/>
        <a:lstStyle/>
        <a:p>
          <a:pPr>
            <a:lnSpc>
              <a:spcPct val="150000"/>
            </a:lnSpc>
          </a:pPr>
          <a:r>
            <a:rPr lang="en-ZA" sz="1400" dirty="0" smtClean="0">
              <a:latin typeface="Arial" panose="020B0604020202020204" pitchFamily="34" charset="0"/>
              <a:cs typeface="Arial" panose="020B0604020202020204" pitchFamily="34" charset="0"/>
            </a:rPr>
            <a:t>This includes independent investment reviews and reports, which are considered alongside the Investment appraisal report, from: Risk,  Legal and  ESG.</a:t>
          </a:r>
          <a:endParaRPr lang="en-ZA" sz="1400" dirty="0">
            <a:latin typeface="Arial" panose="020B0604020202020204" pitchFamily="34" charset="0"/>
            <a:cs typeface="Arial" panose="020B0604020202020204" pitchFamily="34" charset="0"/>
          </a:endParaRPr>
        </a:p>
      </dgm:t>
    </dgm:pt>
    <dgm:pt modelId="{195D58E6-1E71-47FA-BED1-22EAF15E15F8}" type="parTrans" cxnId="{8B675BBF-2070-4EAF-9688-83CBC518F694}">
      <dgm:prSet/>
      <dgm:spPr/>
      <dgm:t>
        <a:bodyPr/>
        <a:lstStyle/>
        <a:p>
          <a:endParaRPr lang="en-ZA" sz="1600"/>
        </a:p>
      </dgm:t>
    </dgm:pt>
    <dgm:pt modelId="{B49B762B-7850-4352-B6CD-5D7F9F74F599}" type="sibTrans" cxnId="{8B675BBF-2070-4EAF-9688-83CBC518F694}">
      <dgm:prSet/>
      <dgm:spPr/>
      <dgm:t>
        <a:bodyPr/>
        <a:lstStyle/>
        <a:p>
          <a:endParaRPr lang="en-ZA" sz="1600"/>
        </a:p>
      </dgm:t>
    </dgm:pt>
    <dgm:pt modelId="{CCC13551-DA39-465B-9202-B04F119B5539}">
      <dgm:prSet phldrT="[Text]" custT="1">
        <dgm:style>
          <a:lnRef idx="0">
            <a:schemeClr val="accent1"/>
          </a:lnRef>
          <a:fillRef idx="3">
            <a:schemeClr val="accent1"/>
          </a:fillRef>
          <a:effectRef idx="3">
            <a:schemeClr val="accent1"/>
          </a:effectRef>
          <a:fontRef idx="minor">
            <a:schemeClr val="lt1"/>
          </a:fontRef>
        </dgm:style>
      </dgm:prSet>
      <dgm:spPr>
        <a:solidFill>
          <a:schemeClr val="tx2">
            <a:lumMod val="50000"/>
          </a:schemeClr>
        </a:solidFill>
      </dgm:spPr>
      <dgm:t>
        <a:bodyPr/>
        <a:lstStyle/>
        <a:p>
          <a:pPr>
            <a:lnSpc>
              <a:spcPct val="150000"/>
            </a:lnSpc>
          </a:pPr>
          <a:r>
            <a:rPr lang="en-ZA" sz="1400" dirty="0" smtClean="0">
              <a:latin typeface="Arial" panose="020B0604020202020204" pitchFamily="34" charset="0"/>
              <a:cs typeface="Arial" panose="020B0604020202020204" pitchFamily="34" charset="0"/>
            </a:rPr>
            <a:t>Approval Committees comprises:</a:t>
          </a:r>
          <a:endParaRPr lang="en-ZA" sz="1400" dirty="0">
            <a:latin typeface="Arial" panose="020B0604020202020204" pitchFamily="34" charset="0"/>
            <a:cs typeface="Arial" panose="020B0604020202020204" pitchFamily="34" charset="0"/>
          </a:endParaRPr>
        </a:p>
      </dgm:t>
    </dgm:pt>
    <dgm:pt modelId="{491B05C9-3091-4BC2-8761-7421B1ED5B16}" type="parTrans" cxnId="{6DFD73A5-88B3-45D5-A26C-7CB328776F99}">
      <dgm:prSet/>
      <dgm:spPr/>
      <dgm:t>
        <a:bodyPr/>
        <a:lstStyle/>
        <a:p>
          <a:endParaRPr lang="en-ZA" sz="1600"/>
        </a:p>
      </dgm:t>
    </dgm:pt>
    <dgm:pt modelId="{83C2567C-0321-4892-B966-8BB2EFC40824}" type="sibTrans" cxnId="{6DFD73A5-88B3-45D5-A26C-7CB328776F99}">
      <dgm:prSet/>
      <dgm:spPr/>
      <dgm:t>
        <a:bodyPr/>
        <a:lstStyle/>
        <a:p>
          <a:endParaRPr lang="en-ZA" sz="1600"/>
        </a:p>
      </dgm:t>
    </dgm:pt>
    <dgm:pt modelId="{842256E1-F0C8-4337-812E-0EBD681911F2}">
      <dgm:prSet phldrT="[Text]" custT="1">
        <dgm:style>
          <a:lnRef idx="0">
            <a:schemeClr val="accent1"/>
          </a:lnRef>
          <a:fillRef idx="3">
            <a:schemeClr val="accent1"/>
          </a:fillRef>
          <a:effectRef idx="3">
            <a:schemeClr val="accent1"/>
          </a:effectRef>
          <a:fontRef idx="minor">
            <a:schemeClr val="lt1"/>
          </a:fontRef>
        </dgm:style>
      </dgm:prSet>
      <dgm:spPr>
        <a:solidFill>
          <a:schemeClr val="tx2">
            <a:lumMod val="50000"/>
          </a:schemeClr>
        </a:solidFill>
      </dgm:spPr>
      <dgm:t>
        <a:bodyPr/>
        <a:lstStyle/>
        <a:p>
          <a:pPr>
            <a:lnSpc>
              <a:spcPct val="150000"/>
            </a:lnSpc>
          </a:pPr>
          <a:r>
            <a:rPr lang="en-ZA" sz="1400" dirty="0" smtClean="0">
              <a:latin typeface="Arial" panose="020B0604020202020204" pitchFamily="34" charset="0"/>
              <a:cs typeface="Arial" panose="020B0604020202020204" pitchFamily="34" charset="0"/>
            </a:rPr>
            <a:t>PMC Unlisted Investments – Management Committee</a:t>
          </a:r>
          <a:endParaRPr lang="en-ZA" sz="1400" dirty="0">
            <a:latin typeface="Arial" panose="020B0604020202020204" pitchFamily="34" charset="0"/>
            <a:cs typeface="Arial" panose="020B0604020202020204" pitchFamily="34" charset="0"/>
          </a:endParaRPr>
        </a:p>
      </dgm:t>
    </dgm:pt>
    <dgm:pt modelId="{0F9B54C5-23CD-4314-8039-35A9A68501C8}" type="parTrans" cxnId="{33045073-C856-47B4-8362-2D4AA635B19A}">
      <dgm:prSet/>
      <dgm:spPr/>
      <dgm:t>
        <a:bodyPr/>
        <a:lstStyle/>
        <a:p>
          <a:endParaRPr lang="en-ZA" sz="1600"/>
        </a:p>
      </dgm:t>
    </dgm:pt>
    <dgm:pt modelId="{71E23C6C-F6F2-4540-AA83-C0C4702FF6E8}" type="sibTrans" cxnId="{33045073-C856-47B4-8362-2D4AA635B19A}">
      <dgm:prSet/>
      <dgm:spPr/>
      <dgm:t>
        <a:bodyPr/>
        <a:lstStyle/>
        <a:p>
          <a:endParaRPr lang="en-ZA" sz="1600"/>
        </a:p>
      </dgm:t>
    </dgm:pt>
    <dgm:pt modelId="{F43AAA0B-088E-4A6B-86C9-7B2E97DEB617}">
      <dgm:prSet phldrT="[Text]" custT="1">
        <dgm:style>
          <a:lnRef idx="0">
            <a:schemeClr val="accent1"/>
          </a:lnRef>
          <a:fillRef idx="3">
            <a:schemeClr val="accent1"/>
          </a:fillRef>
          <a:effectRef idx="3">
            <a:schemeClr val="accent1"/>
          </a:effectRef>
          <a:fontRef idx="minor">
            <a:schemeClr val="lt1"/>
          </a:fontRef>
        </dgm:style>
      </dgm:prSet>
      <dgm:spPr>
        <a:solidFill>
          <a:schemeClr val="tx2">
            <a:lumMod val="50000"/>
          </a:schemeClr>
        </a:solidFill>
      </dgm:spPr>
      <dgm:t>
        <a:bodyPr/>
        <a:lstStyle/>
        <a:p>
          <a:pPr>
            <a:lnSpc>
              <a:spcPct val="150000"/>
            </a:lnSpc>
          </a:pPr>
          <a:r>
            <a:rPr lang="en-ZA" sz="1400" dirty="0" smtClean="0">
              <a:latin typeface="Arial" panose="020B0604020202020204" pitchFamily="34" charset="0"/>
              <a:cs typeface="Arial" panose="020B0604020202020204" pitchFamily="34" charset="0"/>
            </a:rPr>
            <a:t>Board</a:t>
          </a:r>
          <a:endParaRPr lang="en-ZA" sz="1400" dirty="0">
            <a:latin typeface="Arial" panose="020B0604020202020204" pitchFamily="34" charset="0"/>
            <a:cs typeface="Arial" panose="020B0604020202020204" pitchFamily="34" charset="0"/>
          </a:endParaRPr>
        </a:p>
      </dgm:t>
    </dgm:pt>
    <dgm:pt modelId="{F0B78663-B90D-45D7-8CF7-055FF682B646}" type="sibTrans" cxnId="{F7BB450E-035E-4AE7-9671-4AE560F1011E}">
      <dgm:prSet/>
      <dgm:spPr/>
      <dgm:t>
        <a:bodyPr/>
        <a:lstStyle/>
        <a:p>
          <a:endParaRPr lang="en-ZA" sz="1600"/>
        </a:p>
      </dgm:t>
    </dgm:pt>
    <dgm:pt modelId="{640EEEC6-CB7C-4CBA-A686-C47656143413}" type="parTrans" cxnId="{F7BB450E-035E-4AE7-9671-4AE560F1011E}">
      <dgm:prSet/>
      <dgm:spPr/>
      <dgm:t>
        <a:bodyPr/>
        <a:lstStyle/>
        <a:p>
          <a:endParaRPr lang="en-ZA" sz="1600"/>
        </a:p>
      </dgm:t>
    </dgm:pt>
    <dgm:pt modelId="{9D52399A-3BB7-4F33-AAB0-73B344DE6BA4}">
      <dgm:prSet phldrT="[Text]" custT="1">
        <dgm:style>
          <a:lnRef idx="0">
            <a:schemeClr val="accent1"/>
          </a:lnRef>
          <a:fillRef idx="3">
            <a:schemeClr val="accent1"/>
          </a:fillRef>
          <a:effectRef idx="3">
            <a:schemeClr val="accent1"/>
          </a:effectRef>
          <a:fontRef idx="minor">
            <a:schemeClr val="lt1"/>
          </a:fontRef>
        </dgm:style>
      </dgm:prSet>
      <dgm:spPr>
        <a:solidFill>
          <a:schemeClr val="tx2">
            <a:lumMod val="50000"/>
          </a:schemeClr>
        </a:solidFill>
      </dgm:spPr>
      <dgm:t>
        <a:bodyPr/>
        <a:lstStyle/>
        <a:p>
          <a:pPr>
            <a:lnSpc>
              <a:spcPct val="150000"/>
            </a:lnSpc>
          </a:pPr>
          <a:r>
            <a:rPr lang="en-ZA" sz="1400" dirty="0" smtClean="0">
              <a:latin typeface="Arial" panose="020B0604020202020204" pitchFamily="34" charset="0"/>
              <a:cs typeface="Arial" panose="020B0604020202020204" pitchFamily="34" charset="0"/>
            </a:rPr>
            <a:t>Investment Committee – Board Committee</a:t>
          </a:r>
          <a:endParaRPr lang="en-ZA" sz="1400" dirty="0">
            <a:latin typeface="Arial" panose="020B0604020202020204" pitchFamily="34" charset="0"/>
            <a:cs typeface="Arial" panose="020B0604020202020204" pitchFamily="34" charset="0"/>
          </a:endParaRPr>
        </a:p>
      </dgm:t>
    </dgm:pt>
    <dgm:pt modelId="{5FC7142A-02ED-4E69-94CD-9A93C7CF3128}" type="sibTrans" cxnId="{7897EEA6-903D-4859-8B5E-7F5DF1CF1544}">
      <dgm:prSet/>
      <dgm:spPr/>
      <dgm:t>
        <a:bodyPr/>
        <a:lstStyle/>
        <a:p>
          <a:endParaRPr lang="en-ZA" sz="1600"/>
        </a:p>
      </dgm:t>
    </dgm:pt>
    <dgm:pt modelId="{7B7AF361-E25C-45E9-956C-514CA3A9DFB5}" type="parTrans" cxnId="{7897EEA6-903D-4859-8B5E-7F5DF1CF1544}">
      <dgm:prSet/>
      <dgm:spPr/>
      <dgm:t>
        <a:bodyPr/>
        <a:lstStyle/>
        <a:p>
          <a:endParaRPr lang="en-ZA" sz="1600"/>
        </a:p>
      </dgm:t>
    </dgm:pt>
    <dgm:pt modelId="{296645F2-FB93-41A1-857D-7F81A69C8E47}">
      <dgm:prSet phldrT="[Text]" custT="1">
        <dgm:style>
          <a:lnRef idx="0">
            <a:schemeClr val="accent1"/>
          </a:lnRef>
          <a:fillRef idx="3">
            <a:schemeClr val="accent1"/>
          </a:fillRef>
          <a:effectRef idx="3">
            <a:schemeClr val="accent1"/>
          </a:effectRef>
          <a:fontRef idx="minor">
            <a:schemeClr val="lt1"/>
          </a:fontRef>
        </dgm:style>
      </dgm:prSet>
      <dgm:spPr>
        <a:solidFill>
          <a:schemeClr val="tx2">
            <a:lumMod val="50000"/>
          </a:schemeClr>
        </a:solidFill>
      </dgm:spPr>
      <dgm:t>
        <a:bodyPr/>
        <a:lstStyle/>
        <a:p>
          <a:pPr>
            <a:lnSpc>
              <a:spcPct val="150000"/>
            </a:lnSpc>
          </a:pPr>
          <a:r>
            <a:rPr lang="en-ZA" sz="1400" dirty="0" smtClean="0">
              <a:latin typeface="Arial" panose="020B0604020202020204" pitchFamily="34" charset="0"/>
              <a:cs typeface="Arial" panose="020B0604020202020204" pitchFamily="34" charset="0"/>
            </a:rPr>
            <a:t>Specialised Fund Investment Panel – Board Committee</a:t>
          </a:r>
          <a:endParaRPr lang="en-ZA" sz="1400" dirty="0">
            <a:latin typeface="Arial" panose="020B0604020202020204" pitchFamily="34" charset="0"/>
            <a:cs typeface="Arial" panose="020B0604020202020204" pitchFamily="34" charset="0"/>
          </a:endParaRPr>
        </a:p>
      </dgm:t>
    </dgm:pt>
    <dgm:pt modelId="{51DA632D-AA8C-4B4D-BE2A-EBF44E9D3277}" type="sibTrans" cxnId="{BE8F57BC-E105-45BA-9FD1-727069A08BBE}">
      <dgm:prSet/>
      <dgm:spPr/>
      <dgm:t>
        <a:bodyPr/>
        <a:lstStyle/>
        <a:p>
          <a:endParaRPr lang="en-ZA" sz="1600"/>
        </a:p>
      </dgm:t>
    </dgm:pt>
    <dgm:pt modelId="{D26B3618-CF37-4D63-8136-C8C3162A7D71}" type="parTrans" cxnId="{BE8F57BC-E105-45BA-9FD1-727069A08BBE}">
      <dgm:prSet/>
      <dgm:spPr/>
      <dgm:t>
        <a:bodyPr/>
        <a:lstStyle/>
        <a:p>
          <a:endParaRPr lang="en-ZA" sz="1600"/>
        </a:p>
      </dgm:t>
    </dgm:pt>
    <dgm:pt modelId="{F640AA2A-D39B-4CC5-8BEC-31CE6548C65C}" type="pres">
      <dgm:prSet presAssocID="{A1C7E9C1-6838-4D51-BE44-49AE02422045}" presName="Name0" presStyleCnt="0">
        <dgm:presLayoutVars>
          <dgm:dir/>
          <dgm:animLvl val="lvl"/>
          <dgm:resizeHandles val="exact"/>
        </dgm:presLayoutVars>
      </dgm:prSet>
      <dgm:spPr/>
      <dgm:t>
        <a:bodyPr/>
        <a:lstStyle/>
        <a:p>
          <a:endParaRPr lang="en-ZA"/>
        </a:p>
      </dgm:t>
    </dgm:pt>
    <dgm:pt modelId="{B83C797F-FAF3-4453-97F1-7C0A7BA7CD60}" type="pres">
      <dgm:prSet presAssocID="{C9EF3B6A-7C65-4A9F-B1A5-89AC71CED94E}" presName="linNode" presStyleCnt="0"/>
      <dgm:spPr/>
    </dgm:pt>
    <dgm:pt modelId="{B2D51D22-563B-4E35-AA0B-9220B1415376}" type="pres">
      <dgm:prSet presAssocID="{C9EF3B6A-7C65-4A9F-B1A5-89AC71CED94E}" presName="parTx" presStyleLbl="revTx" presStyleIdx="0" presStyleCnt="1" custScaleX="35095" custScaleY="628687" custLinFactNeighborX="-44571" custLinFactNeighborY="1479">
        <dgm:presLayoutVars>
          <dgm:chMax val="1"/>
          <dgm:bulletEnabled val="1"/>
        </dgm:presLayoutVars>
      </dgm:prSet>
      <dgm:spPr/>
      <dgm:t>
        <a:bodyPr/>
        <a:lstStyle/>
        <a:p>
          <a:endParaRPr lang="en-ZA"/>
        </a:p>
      </dgm:t>
    </dgm:pt>
    <dgm:pt modelId="{EF1F9947-10E5-4800-84C6-EAFD84C8804B}" type="pres">
      <dgm:prSet presAssocID="{C9EF3B6A-7C65-4A9F-B1A5-89AC71CED94E}" presName="bracket" presStyleLbl="parChTrans1D1" presStyleIdx="0" presStyleCnt="1"/>
      <dgm:spPr>
        <a:ln>
          <a:solidFill>
            <a:schemeClr val="bg1">
              <a:lumMod val="50000"/>
            </a:schemeClr>
          </a:solidFill>
        </a:ln>
      </dgm:spPr>
      <dgm:t>
        <a:bodyPr/>
        <a:lstStyle/>
        <a:p>
          <a:endParaRPr lang="en-ZA"/>
        </a:p>
      </dgm:t>
    </dgm:pt>
    <dgm:pt modelId="{02DF2067-0154-4CC1-A789-126847BA87E9}" type="pres">
      <dgm:prSet presAssocID="{C9EF3B6A-7C65-4A9F-B1A5-89AC71CED94E}" presName="spH" presStyleCnt="0"/>
      <dgm:spPr/>
    </dgm:pt>
    <dgm:pt modelId="{D2A303D8-0711-48CC-B41B-9ECD1DEC856C}" type="pres">
      <dgm:prSet presAssocID="{C9EF3B6A-7C65-4A9F-B1A5-89AC71CED94E}" presName="desTx" presStyleLbl="node1" presStyleIdx="0" presStyleCnt="1" custScaleX="108675">
        <dgm:presLayoutVars>
          <dgm:bulletEnabled val="1"/>
        </dgm:presLayoutVars>
      </dgm:prSet>
      <dgm:spPr/>
      <dgm:t>
        <a:bodyPr/>
        <a:lstStyle/>
        <a:p>
          <a:endParaRPr lang="en-ZA"/>
        </a:p>
      </dgm:t>
    </dgm:pt>
  </dgm:ptLst>
  <dgm:cxnLst>
    <dgm:cxn modelId="{65238A84-D1C6-499B-9AF2-8BAEA546DEFF}" srcId="{A1C7E9C1-6838-4D51-BE44-49AE02422045}" destId="{C9EF3B6A-7C65-4A9F-B1A5-89AC71CED94E}" srcOrd="0" destOrd="0" parTransId="{AC0A3C45-9BC5-41DC-8547-75079F7DA7EA}" sibTransId="{7BFEC037-D74D-43A7-82C7-0FA7F943EA32}"/>
    <dgm:cxn modelId="{4ACAA04A-0D58-45AB-A4F0-B3B286D20ABF}" type="presOf" srcId="{A1C7E9C1-6838-4D51-BE44-49AE02422045}" destId="{F640AA2A-D39B-4CC5-8BEC-31CE6548C65C}" srcOrd="0" destOrd="0" presId="urn:diagrams.loki3.com/BracketList"/>
    <dgm:cxn modelId="{172E303F-7DAD-4421-AB3A-D61874042B3D}" type="presOf" srcId="{842256E1-F0C8-4337-812E-0EBD681911F2}" destId="{D2A303D8-0711-48CC-B41B-9ECD1DEC856C}" srcOrd="0" destOrd="3" presId="urn:diagrams.loki3.com/BracketList"/>
    <dgm:cxn modelId="{37418F7E-88F0-4F41-AE83-2F10FB81A371}" type="presOf" srcId="{C9EF3B6A-7C65-4A9F-B1A5-89AC71CED94E}" destId="{B2D51D22-563B-4E35-AA0B-9220B1415376}" srcOrd="0" destOrd="0" presId="urn:diagrams.loki3.com/BracketList"/>
    <dgm:cxn modelId="{6DFD73A5-88B3-45D5-A26C-7CB328776F99}" srcId="{C9EF3B6A-7C65-4A9F-B1A5-89AC71CED94E}" destId="{CCC13551-DA39-465B-9202-B04F119B5539}" srcOrd="2" destOrd="0" parTransId="{491B05C9-3091-4BC2-8761-7421B1ED5B16}" sibTransId="{83C2567C-0321-4892-B966-8BB2EFC40824}"/>
    <dgm:cxn modelId="{B43243AE-0925-4431-BAD5-8A9C8A8F16D8}" type="presOf" srcId="{CCC13551-DA39-465B-9202-B04F119B5539}" destId="{D2A303D8-0711-48CC-B41B-9ECD1DEC856C}" srcOrd="0" destOrd="2" presId="urn:diagrams.loki3.com/BracketList"/>
    <dgm:cxn modelId="{7897EEA6-903D-4859-8B5E-7F5DF1CF1544}" srcId="{CCC13551-DA39-465B-9202-B04F119B5539}" destId="{9D52399A-3BB7-4F33-AAB0-73B344DE6BA4}" srcOrd="2" destOrd="0" parTransId="{7B7AF361-E25C-45E9-956C-514CA3A9DFB5}" sibTransId="{5FC7142A-02ED-4E69-94CD-9A93C7CF3128}"/>
    <dgm:cxn modelId="{B8962961-9E68-4F3A-9340-620D16AF1877}" type="presOf" srcId="{296645F2-FB93-41A1-857D-7F81A69C8E47}" destId="{D2A303D8-0711-48CC-B41B-9ECD1DEC856C}" srcOrd="0" destOrd="4" presId="urn:diagrams.loki3.com/BracketList"/>
    <dgm:cxn modelId="{6A8A1015-836E-4499-B406-379B5968360A}" type="presOf" srcId="{DDEEC271-5F96-4D3C-BD0C-4B7BE21DD700}" destId="{D2A303D8-0711-48CC-B41B-9ECD1DEC856C}" srcOrd="0" destOrd="1" presId="urn:diagrams.loki3.com/BracketList"/>
    <dgm:cxn modelId="{BE8F57BC-E105-45BA-9FD1-727069A08BBE}" srcId="{CCC13551-DA39-465B-9202-B04F119B5539}" destId="{296645F2-FB93-41A1-857D-7F81A69C8E47}" srcOrd="1" destOrd="0" parTransId="{D26B3618-CF37-4D63-8136-C8C3162A7D71}" sibTransId="{51DA632D-AA8C-4B4D-BE2A-EBF44E9D3277}"/>
    <dgm:cxn modelId="{70F761B2-E85D-4C12-B08B-79D4C617EDB1}" type="presOf" srcId="{F43AAA0B-088E-4A6B-86C9-7B2E97DEB617}" destId="{D2A303D8-0711-48CC-B41B-9ECD1DEC856C}" srcOrd="0" destOrd="6" presId="urn:diagrams.loki3.com/BracketList"/>
    <dgm:cxn modelId="{5A16C583-6644-4107-8173-055239E0CB54}" type="presOf" srcId="{8F44C827-6680-4218-954C-69AD852754DA}" destId="{D2A303D8-0711-48CC-B41B-9ECD1DEC856C}" srcOrd="0" destOrd="0" presId="urn:diagrams.loki3.com/BracketList"/>
    <dgm:cxn modelId="{8B675BBF-2070-4EAF-9688-83CBC518F694}" srcId="{C9EF3B6A-7C65-4A9F-B1A5-89AC71CED94E}" destId="{DDEEC271-5F96-4D3C-BD0C-4B7BE21DD700}" srcOrd="1" destOrd="0" parTransId="{195D58E6-1E71-47FA-BED1-22EAF15E15F8}" sibTransId="{B49B762B-7850-4352-B6CD-5D7F9F74F599}"/>
    <dgm:cxn modelId="{F7BB450E-035E-4AE7-9671-4AE560F1011E}" srcId="{CCC13551-DA39-465B-9202-B04F119B5539}" destId="{F43AAA0B-088E-4A6B-86C9-7B2E97DEB617}" srcOrd="3" destOrd="0" parTransId="{640EEEC6-CB7C-4CBA-A686-C47656143413}" sibTransId="{F0B78663-B90D-45D7-8CF7-055FF682B646}"/>
    <dgm:cxn modelId="{47D17593-BE5A-4FBE-8F9C-02745F900287}" srcId="{C9EF3B6A-7C65-4A9F-B1A5-89AC71CED94E}" destId="{8F44C827-6680-4218-954C-69AD852754DA}" srcOrd="0" destOrd="0" parTransId="{6F089221-CA77-4D2C-897C-4D63D82ABACE}" sibTransId="{DFBECB2A-6FA0-4A08-8BB3-6F47E71567E6}"/>
    <dgm:cxn modelId="{33045073-C856-47B4-8362-2D4AA635B19A}" srcId="{CCC13551-DA39-465B-9202-B04F119B5539}" destId="{842256E1-F0C8-4337-812E-0EBD681911F2}" srcOrd="0" destOrd="0" parTransId="{0F9B54C5-23CD-4314-8039-35A9A68501C8}" sibTransId="{71E23C6C-F6F2-4540-AA83-C0C4702FF6E8}"/>
    <dgm:cxn modelId="{7A9A86CE-02D1-4109-910D-7A1C84FD1F2D}" type="presOf" srcId="{9D52399A-3BB7-4F33-AAB0-73B344DE6BA4}" destId="{D2A303D8-0711-48CC-B41B-9ECD1DEC856C}" srcOrd="0" destOrd="5" presId="urn:diagrams.loki3.com/BracketList"/>
    <dgm:cxn modelId="{471A6BB0-DFD8-4E9F-980D-EEAA5D26DE75}" type="presParOf" srcId="{F640AA2A-D39B-4CC5-8BEC-31CE6548C65C}" destId="{B83C797F-FAF3-4453-97F1-7C0A7BA7CD60}" srcOrd="0" destOrd="0" presId="urn:diagrams.loki3.com/BracketList"/>
    <dgm:cxn modelId="{FBBE8B9F-C575-4C4F-9A62-6D486BE5F5CF}" type="presParOf" srcId="{B83C797F-FAF3-4453-97F1-7C0A7BA7CD60}" destId="{B2D51D22-563B-4E35-AA0B-9220B1415376}" srcOrd="0" destOrd="0" presId="urn:diagrams.loki3.com/BracketList"/>
    <dgm:cxn modelId="{819E69F4-7D4B-4FFA-B2D6-8A3FA155A45F}" type="presParOf" srcId="{B83C797F-FAF3-4453-97F1-7C0A7BA7CD60}" destId="{EF1F9947-10E5-4800-84C6-EAFD84C8804B}" srcOrd="1" destOrd="0" presId="urn:diagrams.loki3.com/BracketList"/>
    <dgm:cxn modelId="{12A7D276-177E-45CB-8D4C-3ABD506AFC3D}" type="presParOf" srcId="{B83C797F-FAF3-4453-97F1-7C0A7BA7CD60}" destId="{02DF2067-0154-4CC1-A789-126847BA87E9}" srcOrd="2" destOrd="0" presId="urn:diagrams.loki3.com/BracketList"/>
    <dgm:cxn modelId="{E77C1CAD-C379-4441-937C-12258F202FDE}" type="presParOf" srcId="{B83C797F-FAF3-4453-97F1-7C0A7BA7CD60}" destId="{D2A303D8-0711-48CC-B41B-9ECD1DEC856C}" srcOrd="3" destOrd="0" presId="urn:diagrams.loki3.com/BracketList"/>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B2EDF1-155C-4CC6-A434-D1DED09871F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992EED9-0F7D-4C27-85C5-FB8BE1738C5D}">
      <dgm:prSet phldrT="[Text]" custT="1"/>
      <dgm:spPr/>
      <dgm:t>
        <a:bodyPr/>
        <a:lstStyle/>
        <a:p>
          <a:r>
            <a:rPr lang="en-US" sz="1000" dirty="0" smtClean="0">
              <a:latin typeface="Arial" panose="020B0604020202020204" pitchFamily="34" charset="0"/>
              <a:cs typeface="Arial" panose="020B0604020202020204" pitchFamily="34" charset="0"/>
            </a:rPr>
            <a:t>Manufacturing</a:t>
          </a:r>
          <a:endParaRPr lang="en-US" sz="1000" dirty="0">
            <a:latin typeface="Arial" panose="020B0604020202020204" pitchFamily="34" charset="0"/>
            <a:cs typeface="Arial" panose="020B0604020202020204" pitchFamily="34" charset="0"/>
          </a:endParaRPr>
        </a:p>
      </dgm:t>
    </dgm:pt>
    <dgm:pt modelId="{6E34EC43-713B-4CDA-A17D-BE8E06F31939}" type="parTrans" cxnId="{FB1931C3-1CEF-4C2E-ACC5-65B0C5C5B960}">
      <dgm:prSet/>
      <dgm:spPr/>
      <dgm:t>
        <a:bodyPr/>
        <a:lstStyle/>
        <a:p>
          <a:endParaRPr lang="en-US" sz="1000"/>
        </a:p>
      </dgm:t>
    </dgm:pt>
    <dgm:pt modelId="{D5DBB3F3-6E61-4FDE-AC4D-56C020B0D15E}" type="sibTrans" cxnId="{FB1931C3-1CEF-4C2E-ACC5-65B0C5C5B960}">
      <dgm:prSet/>
      <dgm:spPr/>
      <dgm:t>
        <a:bodyPr/>
        <a:lstStyle/>
        <a:p>
          <a:endParaRPr lang="en-US" sz="1000"/>
        </a:p>
      </dgm:t>
    </dgm:pt>
    <dgm:pt modelId="{C2E961DD-AE63-4115-B586-3602812E8E5E}">
      <dgm:prSet phldrT="[Text]" custT="1"/>
      <dgm:spPr/>
      <dgm:t>
        <a:bodyPr/>
        <a:lstStyle/>
        <a:p>
          <a:r>
            <a:rPr lang="en-US" sz="1000" dirty="0" smtClean="0">
              <a:latin typeface="Arial" panose="020B0604020202020204" pitchFamily="34" charset="0"/>
              <a:cs typeface="Arial" panose="020B0604020202020204" pitchFamily="34" charset="0"/>
            </a:rPr>
            <a:t>Mining &amp; Beneficiation</a:t>
          </a:r>
          <a:endParaRPr lang="en-US" sz="1000" dirty="0">
            <a:latin typeface="Arial" panose="020B0604020202020204" pitchFamily="34" charset="0"/>
            <a:cs typeface="Arial" panose="020B0604020202020204" pitchFamily="34" charset="0"/>
          </a:endParaRPr>
        </a:p>
      </dgm:t>
    </dgm:pt>
    <dgm:pt modelId="{86930EC1-7497-463B-8A8A-FF86CFCB5426}" type="parTrans" cxnId="{7EC6645C-5387-4771-B063-54EA1CD3B45E}">
      <dgm:prSet/>
      <dgm:spPr/>
      <dgm:t>
        <a:bodyPr/>
        <a:lstStyle/>
        <a:p>
          <a:endParaRPr lang="en-US" sz="1000"/>
        </a:p>
      </dgm:t>
    </dgm:pt>
    <dgm:pt modelId="{004E4922-19CD-45BE-9DAB-949F546A9004}" type="sibTrans" cxnId="{7EC6645C-5387-4771-B063-54EA1CD3B45E}">
      <dgm:prSet/>
      <dgm:spPr/>
      <dgm:t>
        <a:bodyPr/>
        <a:lstStyle/>
        <a:p>
          <a:endParaRPr lang="en-US" sz="1000"/>
        </a:p>
      </dgm:t>
    </dgm:pt>
    <dgm:pt modelId="{39616536-3555-4EDA-9506-247CDCAD5615}">
      <dgm:prSet phldrT="[Text]" custT="1"/>
      <dgm:spPr/>
      <dgm:t>
        <a:bodyPr/>
        <a:lstStyle/>
        <a:p>
          <a:r>
            <a:rPr lang="en-US" sz="1000" dirty="0" smtClean="0">
              <a:latin typeface="Arial" panose="020B0604020202020204" pitchFamily="34" charset="0"/>
              <a:cs typeface="Arial" panose="020B0604020202020204" pitchFamily="34" charset="0"/>
            </a:rPr>
            <a:t>Agriculture &amp; Agro Processing</a:t>
          </a:r>
          <a:endParaRPr lang="en-US" sz="1000" dirty="0">
            <a:latin typeface="Arial" panose="020B0604020202020204" pitchFamily="34" charset="0"/>
            <a:cs typeface="Arial" panose="020B0604020202020204" pitchFamily="34" charset="0"/>
          </a:endParaRPr>
        </a:p>
      </dgm:t>
    </dgm:pt>
    <dgm:pt modelId="{7EC53DEB-4590-4818-B77C-A070867B7BD7}" type="parTrans" cxnId="{CFE5C9B5-5D7F-42AE-AFE6-8409E63B66EF}">
      <dgm:prSet/>
      <dgm:spPr/>
      <dgm:t>
        <a:bodyPr/>
        <a:lstStyle/>
        <a:p>
          <a:endParaRPr lang="en-US" sz="1000"/>
        </a:p>
      </dgm:t>
    </dgm:pt>
    <dgm:pt modelId="{C382A172-E2C3-43AE-BEB8-A36E1AE6DA3C}" type="sibTrans" cxnId="{CFE5C9B5-5D7F-42AE-AFE6-8409E63B66EF}">
      <dgm:prSet/>
      <dgm:spPr/>
      <dgm:t>
        <a:bodyPr/>
        <a:lstStyle/>
        <a:p>
          <a:endParaRPr lang="en-US" sz="1000"/>
        </a:p>
      </dgm:t>
    </dgm:pt>
    <dgm:pt modelId="{928B4B6B-EB4A-4C33-8B5F-8A7E89CFD1EE}">
      <dgm:prSet custT="1"/>
      <dgm:spPr/>
      <dgm:t>
        <a:bodyPr/>
        <a:lstStyle/>
        <a:p>
          <a:r>
            <a:rPr lang="en-US" sz="1000" dirty="0" smtClean="0">
              <a:latin typeface="Arial" panose="020B0604020202020204" pitchFamily="34" charset="0"/>
              <a:cs typeface="Arial" panose="020B0604020202020204" pitchFamily="34" charset="0"/>
            </a:rPr>
            <a:t>Financial Services &amp; ICT</a:t>
          </a:r>
          <a:endParaRPr lang="en-US" sz="1000" dirty="0">
            <a:latin typeface="Arial" panose="020B0604020202020204" pitchFamily="34" charset="0"/>
            <a:cs typeface="Arial" panose="020B0604020202020204" pitchFamily="34" charset="0"/>
          </a:endParaRPr>
        </a:p>
      </dgm:t>
    </dgm:pt>
    <dgm:pt modelId="{C9119A0E-4FC2-44B2-96F7-BD3EFAA4B02A}" type="parTrans" cxnId="{11C809C4-B750-4FEA-BE96-14995AFAC92E}">
      <dgm:prSet/>
      <dgm:spPr/>
      <dgm:t>
        <a:bodyPr/>
        <a:lstStyle/>
        <a:p>
          <a:endParaRPr lang="en-US" sz="1000"/>
        </a:p>
      </dgm:t>
    </dgm:pt>
    <dgm:pt modelId="{40104D44-F9FA-46E0-888C-CE83835E495B}" type="sibTrans" cxnId="{11C809C4-B750-4FEA-BE96-14995AFAC92E}">
      <dgm:prSet/>
      <dgm:spPr/>
      <dgm:t>
        <a:bodyPr/>
        <a:lstStyle/>
        <a:p>
          <a:endParaRPr lang="en-US" sz="1000"/>
        </a:p>
      </dgm:t>
    </dgm:pt>
    <dgm:pt modelId="{1E5DC7AD-2069-4FB0-995F-52DE9409BC5C}">
      <dgm:prSet custT="1"/>
      <dgm:spPr/>
      <dgm:t>
        <a:bodyPr/>
        <a:lstStyle/>
        <a:p>
          <a:r>
            <a:rPr lang="en-US" sz="1000" dirty="0" smtClean="0">
              <a:latin typeface="Arial" panose="020B0604020202020204" pitchFamily="34" charset="0"/>
              <a:cs typeface="Arial" panose="020B0604020202020204" pitchFamily="34" charset="0"/>
            </a:rPr>
            <a:t>Energy (Renewable &amp; Conventional)</a:t>
          </a:r>
          <a:endParaRPr lang="en-US" sz="1000" dirty="0">
            <a:latin typeface="Arial" panose="020B0604020202020204" pitchFamily="34" charset="0"/>
            <a:cs typeface="Arial" panose="020B0604020202020204" pitchFamily="34" charset="0"/>
          </a:endParaRPr>
        </a:p>
      </dgm:t>
    </dgm:pt>
    <dgm:pt modelId="{A997F0FC-7DE0-4F91-A14D-AB89BBABF0A5}" type="parTrans" cxnId="{756DECC6-8B61-40E9-BE6C-D8E51C578D07}">
      <dgm:prSet/>
      <dgm:spPr/>
      <dgm:t>
        <a:bodyPr/>
        <a:lstStyle/>
        <a:p>
          <a:endParaRPr lang="en-US" sz="1000"/>
        </a:p>
      </dgm:t>
    </dgm:pt>
    <dgm:pt modelId="{C677D6C3-A754-49B6-BF44-37C23E255E2C}" type="sibTrans" cxnId="{756DECC6-8B61-40E9-BE6C-D8E51C578D07}">
      <dgm:prSet/>
      <dgm:spPr/>
      <dgm:t>
        <a:bodyPr/>
        <a:lstStyle/>
        <a:p>
          <a:endParaRPr lang="en-US" sz="1000"/>
        </a:p>
      </dgm:t>
    </dgm:pt>
    <dgm:pt modelId="{B84B5A82-C5E0-464E-B695-B4DDD7D17E5A}">
      <dgm:prSet custT="1"/>
      <dgm:spPr/>
      <dgm:t>
        <a:bodyPr/>
        <a:lstStyle/>
        <a:p>
          <a:r>
            <a:rPr lang="en-US" sz="1000" dirty="0" smtClean="0">
              <a:latin typeface="Arial" panose="020B0604020202020204" pitchFamily="34" charset="0"/>
              <a:cs typeface="Arial" panose="020B0604020202020204" pitchFamily="34" charset="0"/>
            </a:rPr>
            <a:t>Social Infrastructure</a:t>
          </a:r>
          <a:endParaRPr lang="en-US" sz="1000" dirty="0">
            <a:latin typeface="Arial" panose="020B0604020202020204" pitchFamily="34" charset="0"/>
            <a:cs typeface="Arial" panose="020B0604020202020204" pitchFamily="34" charset="0"/>
          </a:endParaRPr>
        </a:p>
      </dgm:t>
    </dgm:pt>
    <dgm:pt modelId="{32C0F428-5F3F-4371-9C20-D94809CD838F}" type="parTrans" cxnId="{A72FCD3E-5CF5-4AAF-8CB4-546CB93AADBA}">
      <dgm:prSet/>
      <dgm:spPr/>
      <dgm:t>
        <a:bodyPr/>
        <a:lstStyle/>
        <a:p>
          <a:endParaRPr lang="en-US" sz="1000"/>
        </a:p>
      </dgm:t>
    </dgm:pt>
    <dgm:pt modelId="{7DA0B28D-B479-4A0E-B7BA-676074AA2389}" type="sibTrans" cxnId="{A72FCD3E-5CF5-4AAF-8CB4-546CB93AADBA}">
      <dgm:prSet/>
      <dgm:spPr/>
      <dgm:t>
        <a:bodyPr/>
        <a:lstStyle/>
        <a:p>
          <a:endParaRPr lang="en-US" sz="1000"/>
        </a:p>
      </dgm:t>
    </dgm:pt>
    <dgm:pt modelId="{5207A640-B718-46CE-9606-8CC9C8356DFA}">
      <dgm:prSet custT="1"/>
      <dgm:spPr/>
      <dgm:t>
        <a:bodyPr/>
        <a:lstStyle/>
        <a:p>
          <a:r>
            <a:rPr lang="en-US" sz="1000" dirty="0" smtClean="0">
              <a:latin typeface="Arial" panose="020B0604020202020204" pitchFamily="34" charset="0"/>
              <a:cs typeface="Arial" panose="020B0604020202020204" pitchFamily="34" charset="0"/>
            </a:rPr>
            <a:t>Infrastructure &amp; Real Estate</a:t>
          </a:r>
          <a:endParaRPr lang="en-US" sz="1000" dirty="0">
            <a:latin typeface="Arial" panose="020B0604020202020204" pitchFamily="34" charset="0"/>
            <a:cs typeface="Arial" panose="020B0604020202020204" pitchFamily="34" charset="0"/>
          </a:endParaRPr>
        </a:p>
      </dgm:t>
    </dgm:pt>
    <dgm:pt modelId="{BFE96A68-8579-46AD-BB8E-88E5C8FE63BA}" type="parTrans" cxnId="{6B1F2AD1-AE09-43FF-9306-AF864D9ABA2A}">
      <dgm:prSet/>
      <dgm:spPr/>
      <dgm:t>
        <a:bodyPr/>
        <a:lstStyle/>
        <a:p>
          <a:endParaRPr lang="en-US" sz="1000"/>
        </a:p>
      </dgm:t>
    </dgm:pt>
    <dgm:pt modelId="{55B34BB6-F09D-4867-9C9B-9698FFED5F90}" type="sibTrans" cxnId="{6B1F2AD1-AE09-43FF-9306-AF864D9ABA2A}">
      <dgm:prSet/>
      <dgm:spPr/>
      <dgm:t>
        <a:bodyPr/>
        <a:lstStyle/>
        <a:p>
          <a:endParaRPr lang="en-US" sz="1000"/>
        </a:p>
      </dgm:t>
    </dgm:pt>
    <dgm:pt modelId="{32EECAC7-A181-4E9B-82A0-364BD76D961F}" type="pres">
      <dgm:prSet presAssocID="{B4B2EDF1-155C-4CC6-A434-D1DED09871FB}" presName="Name0" presStyleCnt="0">
        <dgm:presLayoutVars>
          <dgm:chMax val="7"/>
          <dgm:chPref val="7"/>
          <dgm:dir/>
        </dgm:presLayoutVars>
      </dgm:prSet>
      <dgm:spPr/>
      <dgm:t>
        <a:bodyPr/>
        <a:lstStyle/>
        <a:p>
          <a:endParaRPr lang="en-US"/>
        </a:p>
      </dgm:t>
    </dgm:pt>
    <dgm:pt modelId="{256ECCD6-9502-4134-814E-3FB79897D521}" type="pres">
      <dgm:prSet presAssocID="{B4B2EDF1-155C-4CC6-A434-D1DED09871FB}" presName="Name1" presStyleCnt="0"/>
      <dgm:spPr/>
    </dgm:pt>
    <dgm:pt modelId="{017F3DEF-081F-4F2B-AE95-0680A43E2701}" type="pres">
      <dgm:prSet presAssocID="{B4B2EDF1-155C-4CC6-A434-D1DED09871FB}" presName="cycle" presStyleCnt="0"/>
      <dgm:spPr/>
    </dgm:pt>
    <dgm:pt modelId="{7CD90742-B73C-45CB-ABBC-650B92DB4896}" type="pres">
      <dgm:prSet presAssocID="{B4B2EDF1-155C-4CC6-A434-D1DED09871FB}" presName="srcNode" presStyleLbl="node1" presStyleIdx="0" presStyleCnt="7"/>
      <dgm:spPr/>
    </dgm:pt>
    <dgm:pt modelId="{703479E4-EEE0-4588-9199-F793FFCCFDE1}" type="pres">
      <dgm:prSet presAssocID="{B4B2EDF1-155C-4CC6-A434-D1DED09871FB}" presName="conn" presStyleLbl="parChTrans1D2" presStyleIdx="0" presStyleCnt="1"/>
      <dgm:spPr/>
      <dgm:t>
        <a:bodyPr/>
        <a:lstStyle/>
        <a:p>
          <a:endParaRPr lang="en-US"/>
        </a:p>
      </dgm:t>
    </dgm:pt>
    <dgm:pt modelId="{D9AF61C5-20A5-4014-8B6D-75A375630A8B}" type="pres">
      <dgm:prSet presAssocID="{B4B2EDF1-155C-4CC6-A434-D1DED09871FB}" presName="extraNode" presStyleLbl="node1" presStyleIdx="0" presStyleCnt="7"/>
      <dgm:spPr/>
    </dgm:pt>
    <dgm:pt modelId="{552D5763-F967-4EB0-B5C5-8A0A17BE0F42}" type="pres">
      <dgm:prSet presAssocID="{B4B2EDF1-155C-4CC6-A434-D1DED09871FB}" presName="dstNode" presStyleLbl="node1" presStyleIdx="0" presStyleCnt="7"/>
      <dgm:spPr/>
    </dgm:pt>
    <dgm:pt modelId="{451FEA6E-B86F-4A90-B927-F602774454A5}" type="pres">
      <dgm:prSet presAssocID="{7992EED9-0F7D-4C27-85C5-FB8BE1738C5D}" presName="text_1" presStyleLbl="node1" presStyleIdx="0" presStyleCnt="7">
        <dgm:presLayoutVars>
          <dgm:bulletEnabled val="1"/>
        </dgm:presLayoutVars>
      </dgm:prSet>
      <dgm:spPr/>
      <dgm:t>
        <a:bodyPr/>
        <a:lstStyle/>
        <a:p>
          <a:endParaRPr lang="en-US"/>
        </a:p>
      </dgm:t>
    </dgm:pt>
    <dgm:pt modelId="{72B41306-576B-47F6-85DB-B1604420C51C}" type="pres">
      <dgm:prSet presAssocID="{7992EED9-0F7D-4C27-85C5-FB8BE1738C5D}" presName="accent_1" presStyleCnt="0"/>
      <dgm:spPr/>
    </dgm:pt>
    <dgm:pt modelId="{D31E54FB-C4A4-4BC8-890F-6EB4DFF93074}" type="pres">
      <dgm:prSet presAssocID="{7992EED9-0F7D-4C27-85C5-FB8BE1738C5D}" presName="accentRepeatNode" presStyleLbl="solidFgAcc1" presStyleIdx="0" presStyleCnt="7"/>
      <dgm:spPr/>
    </dgm:pt>
    <dgm:pt modelId="{FB9B52E3-49BF-4E0A-BC29-C1A53968DE19}" type="pres">
      <dgm:prSet presAssocID="{C2E961DD-AE63-4115-B586-3602812E8E5E}" presName="text_2" presStyleLbl="node1" presStyleIdx="1" presStyleCnt="7" custLinFactNeighborY="-8610">
        <dgm:presLayoutVars>
          <dgm:bulletEnabled val="1"/>
        </dgm:presLayoutVars>
      </dgm:prSet>
      <dgm:spPr/>
      <dgm:t>
        <a:bodyPr/>
        <a:lstStyle/>
        <a:p>
          <a:endParaRPr lang="en-US"/>
        </a:p>
      </dgm:t>
    </dgm:pt>
    <dgm:pt modelId="{6D63EEB6-5A18-49B2-9808-058950F8FC1A}" type="pres">
      <dgm:prSet presAssocID="{C2E961DD-AE63-4115-B586-3602812E8E5E}" presName="accent_2" presStyleCnt="0"/>
      <dgm:spPr/>
    </dgm:pt>
    <dgm:pt modelId="{D5258316-D079-4D30-95AF-9FB34550D289}" type="pres">
      <dgm:prSet presAssocID="{C2E961DD-AE63-4115-B586-3602812E8E5E}" presName="accentRepeatNode" presStyleLbl="solidFgAcc1" presStyleIdx="1" presStyleCnt="7"/>
      <dgm:spPr/>
    </dgm:pt>
    <dgm:pt modelId="{F893BA60-B53C-4635-8A1A-F5F5E9DCE7A2}" type="pres">
      <dgm:prSet presAssocID="{39616536-3555-4EDA-9506-247CDCAD5615}" presName="text_3" presStyleLbl="node1" presStyleIdx="2" presStyleCnt="7">
        <dgm:presLayoutVars>
          <dgm:bulletEnabled val="1"/>
        </dgm:presLayoutVars>
      </dgm:prSet>
      <dgm:spPr/>
      <dgm:t>
        <a:bodyPr/>
        <a:lstStyle/>
        <a:p>
          <a:endParaRPr lang="en-US"/>
        </a:p>
      </dgm:t>
    </dgm:pt>
    <dgm:pt modelId="{6E84D304-EE53-4AFF-871F-309723F68418}" type="pres">
      <dgm:prSet presAssocID="{39616536-3555-4EDA-9506-247CDCAD5615}" presName="accent_3" presStyleCnt="0"/>
      <dgm:spPr/>
    </dgm:pt>
    <dgm:pt modelId="{7B0AB05E-D9A3-4B27-B45F-574436B96E7A}" type="pres">
      <dgm:prSet presAssocID="{39616536-3555-4EDA-9506-247CDCAD5615}" presName="accentRepeatNode" presStyleLbl="solidFgAcc1" presStyleIdx="2" presStyleCnt="7"/>
      <dgm:spPr/>
    </dgm:pt>
    <dgm:pt modelId="{2B98FC10-24CA-405E-BFF9-60810B2F14A0}" type="pres">
      <dgm:prSet presAssocID="{5207A640-B718-46CE-9606-8CC9C8356DFA}" presName="text_4" presStyleLbl="node1" presStyleIdx="3" presStyleCnt="7">
        <dgm:presLayoutVars>
          <dgm:bulletEnabled val="1"/>
        </dgm:presLayoutVars>
      </dgm:prSet>
      <dgm:spPr/>
      <dgm:t>
        <a:bodyPr/>
        <a:lstStyle/>
        <a:p>
          <a:endParaRPr lang="en-US"/>
        </a:p>
      </dgm:t>
    </dgm:pt>
    <dgm:pt modelId="{622CE7B8-6198-42EB-B64E-B30269C87306}" type="pres">
      <dgm:prSet presAssocID="{5207A640-B718-46CE-9606-8CC9C8356DFA}" presName="accent_4" presStyleCnt="0"/>
      <dgm:spPr/>
    </dgm:pt>
    <dgm:pt modelId="{861811E3-08AA-44FD-A980-0061F3EA746B}" type="pres">
      <dgm:prSet presAssocID="{5207A640-B718-46CE-9606-8CC9C8356DFA}" presName="accentRepeatNode" presStyleLbl="solidFgAcc1" presStyleIdx="3" presStyleCnt="7"/>
      <dgm:spPr/>
    </dgm:pt>
    <dgm:pt modelId="{5BD8156C-937B-43C9-8960-DD780E41188C}" type="pres">
      <dgm:prSet presAssocID="{928B4B6B-EB4A-4C33-8B5F-8A7E89CFD1EE}" presName="text_5" presStyleLbl="node1" presStyleIdx="4" presStyleCnt="7">
        <dgm:presLayoutVars>
          <dgm:bulletEnabled val="1"/>
        </dgm:presLayoutVars>
      </dgm:prSet>
      <dgm:spPr/>
      <dgm:t>
        <a:bodyPr/>
        <a:lstStyle/>
        <a:p>
          <a:endParaRPr lang="en-US"/>
        </a:p>
      </dgm:t>
    </dgm:pt>
    <dgm:pt modelId="{51531CF8-7383-47FC-8D89-3FC75C54FDE4}" type="pres">
      <dgm:prSet presAssocID="{928B4B6B-EB4A-4C33-8B5F-8A7E89CFD1EE}" presName="accent_5" presStyleCnt="0"/>
      <dgm:spPr/>
    </dgm:pt>
    <dgm:pt modelId="{E7C6FF7F-EB7D-4232-8A65-C5483467A045}" type="pres">
      <dgm:prSet presAssocID="{928B4B6B-EB4A-4C33-8B5F-8A7E89CFD1EE}" presName="accentRepeatNode" presStyleLbl="solidFgAcc1" presStyleIdx="4" presStyleCnt="7"/>
      <dgm:spPr/>
    </dgm:pt>
    <dgm:pt modelId="{267C7A4D-E053-4A25-81FA-22B29903A845}" type="pres">
      <dgm:prSet presAssocID="{B84B5A82-C5E0-464E-B695-B4DDD7D17E5A}" presName="text_6" presStyleLbl="node1" presStyleIdx="5" presStyleCnt="7">
        <dgm:presLayoutVars>
          <dgm:bulletEnabled val="1"/>
        </dgm:presLayoutVars>
      </dgm:prSet>
      <dgm:spPr/>
      <dgm:t>
        <a:bodyPr/>
        <a:lstStyle/>
        <a:p>
          <a:endParaRPr lang="en-US"/>
        </a:p>
      </dgm:t>
    </dgm:pt>
    <dgm:pt modelId="{25125EF9-02DF-4C99-BAC9-CB3599FBEE98}" type="pres">
      <dgm:prSet presAssocID="{B84B5A82-C5E0-464E-B695-B4DDD7D17E5A}" presName="accent_6" presStyleCnt="0"/>
      <dgm:spPr/>
    </dgm:pt>
    <dgm:pt modelId="{21239777-DD76-4833-A85B-DFE3DE3555F9}" type="pres">
      <dgm:prSet presAssocID="{B84B5A82-C5E0-464E-B695-B4DDD7D17E5A}" presName="accentRepeatNode" presStyleLbl="solidFgAcc1" presStyleIdx="5" presStyleCnt="7"/>
      <dgm:spPr/>
    </dgm:pt>
    <dgm:pt modelId="{5A69E5D9-8581-4A70-AA03-ACC5ED70F9C5}" type="pres">
      <dgm:prSet presAssocID="{1E5DC7AD-2069-4FB0-995F-52DE9409BC5C}" presName="text_7" presStyleLbl="node1" presStyleIdx="6" presStyleCnt="7">
        <dgm:presLayoutVars>
          <dgm:bulletEnabled val="1"/>
        </dgm:presLayoutVars>
      </dgm:prSet>
      <dgm:spPr/>
      <dgm:t>
        <a:bodyPr/>
        <a:lstStyle/>
        <a:p>
          <a:endParaRPr lang="en-US"/>
        </a:p>
      </dgm:t>
    </dgm:pt>
    <dgm:pt modelId="{F4FBBB10-5BAB-43F0-9DA2-95D3214EF47A}" type="pres">
      <dgm:prSet presAssocID="{1E5DC7AD-2069-4FB0-995F-52DE9409BC5C}" presName="accent_7" presStyleCnt="0"/>
      <dgm:spPr/>
    </dgm:pt>
    <dgm:pt modelId="{8AF42A42-BCED-4C58-8BD7-CE3950D97C56}" type="pres">
      <dgm:prSet presAssocID="{1E5DC7AD-2069-4FB0-995F-52DE9409BC5C}" presName="accentRepeatNode" presStyleLbl="solidFgAcc1" presStyleIdx="6" presStyleCnt="7"/>
      <dgm:spPr/>
    </dgm:pt>
  </dgm:ptLst>
  <dgm:cxnLst>
    <dgm:cxn modelId="{C6BBA98E-FA38-4860-AD9B-EA0C341464ED}" type="presOf" srcId="{39616536-3555-4EDA-9506-247CDCAD5615}" destId="{F893BA60-B53C-4635-8A1A-F5F5E9DCE7A2}" srcOrd="0" destOrd="0" presId="urn:microsoft.com/office/officeart/2008/layout/VerticalCurvedList"/>
    <dgm:cxn modelId="{C314F515-355A-4D39-B601-5BE8A7CF5493}" type="presOf" srcId="{B84B5A82-C5E0-464E-B695-B4DDD7D17E5A}" destId="{267C7A4D-E053-4A25-81FA-22B29903A845}" srcOrd="0" destOrd="0" presId="urn:microsoft.com/office/officeart/2008/layout/VerticalCurvedList"/>
    <dgm:cxn modelId="{D99D9ACF-E88C-4E57-9647-2EEF944C8F79}" type="presOf" srcId="{5207A640-B718-46CE-9606-8CC9C8356DFA}" destId="{2B98FC10-24CA-405E-BFF9-60810B2F14A0}" srcOrd="0" destOrd="0" presId="urn:microsoft.com/office/officeart/2008/layout/VerticalCurvedList"/>
    <dgm:cxn modelId="{A72FCD3E-5CF5-4AAF-8CB4-546CB93AADBA}" srcId="{B4B2EDF1-155C-4CC6-A434-D1DED09871FB}" destId="{B84B5A82-C5E0-464E-B695-B4DDD7D17E5A}" srcOrd="5" destOrd="0" parTransId="{32C0F428-5F3F-4371-9C20-D94809CD838F}" sibTransId="{7DA0B28D-B479-4A0E-B7BA-676074AA2389}"/>
    <dgm:cxn modelId="{11C809C4-B750-4FEA-BE96-14995AFAC92E}" srcId="{B4B2EDF1-155C-4CC6-A434-D1DED09871FB}" destId="{928B4B6B-EB4A-4C33-8B5F-8A7E89CFD1EE}" srcOrd="4" destOrd="0" parTransId="{C9119A0E-4FC2-44B2-96F7-BD3EFAA4B02A}" sibTransId="{40104D44-F9FA-46E0-888C-CE83835E495B}"/>
    <dgm:cxn modelId="{A097AA87-1C77-4463-8C2F-12F3A96E91AA}" type="presOf" srcId="{928B4B6B-EB4A-4C33-8B5F-8A7E89CFD1EE}" destId="{5BD8156C-937B-43C9-8960-DD780E41188C}" srcOrd="0" destOrd="0" presId="urn:microsoft.com/office/officeart/2008/layout/VerticalCurvedList"/>
    <dgm:cxn modelId="{4525A4DB-9E52-4475-A59C-48E1EEC7F6CF}" type="presOf" srcId="{7992EED9-0F7D-4C27-85C5-FB8BE1738C5D}" destId="{451FEA6E-B86F-4A90-B927-F602774454A5}" srcOrd="0" destOrd="0" presId="urn:microsoft.com/office/officeart/2008/layout/VerticalCurvedList"/>
    <dgm:cxn modelId="{FB1931C3-1CEF-4C2E-ACC5-65B0C5C5B960}" srcId="{B4B2EDF1-155C-4CC6-A434-D1DED09871FB}" destId="{7992EED9-0F7D-4C27-85C5-FB8BE1738C5D}" srcOrd="0" destOrd="0" parTransId="{6E34EC43-713B-4CDA-A17D-BE8E06F31939}" sibTransId="{D5DBB3F3-6E61-4FDE-AC4D-56C020B0D15E}"/>
    <dgm:cxn modelId="{CDDE3C42-13C8-44E9-B048-45AF80D4D327}" type="presOf" srcId="{D5DBB3F3-6E61-4FDE-AC4D-56C020B0D15E}" destId="{703479E4-EEE0-4588-9199-F793FFCCFDE1}" srcOrd="0" destOrd="0" presId="urn:microsoft.com/office/officeart/2008/layout/VerticalCurvedList"/>
    <dgm:cxn modelId="{6B1F2AD1-AE09-43FF-9306-AF864D9ABA2A}" srcId="{B4B2EDF1-155C-4CC6-A434-D1DED09871FB}" destId="{5207A640-B718-46CE-9606-8CC9C8356DFA}" srcOrd="3" destOrd="0" parTransId="{BFE96A68-8579-46AD-BB8E-88E5C8FE63BA}" sibTransId="{55B34BB6-F09D-4867-9C9B-9698FFED5F90}"/>
    <dgm:cxn modelId="{7EC6645C-5387-4771-B063-54EA1CD3B45E}" srcId="{B4B2EDF1-155C-4CC6-A434-D1DED09871FB}" destId="{C2E961DD-AE63-4115-B586-3602812E8E5E}" srcOrd="1" destOrd="0" parTransId="{86930EC1-7497-463B-8A8A-FF86CFCB5426}" sibTransId="{004E4922-19CD-45BE-9DAB-949F546A9004}"/>
    <dgm:cxn modelId="{CFE5C9B5-5D7F-42AE-AFE6-8409E63B66EF}" srcId="{B4B2EDF1-155C-4CC6-A434-D1DED09871FB}" destId="{39616536-3555-4EDA-9506-247CDCAD5615}" srcOrd="2" destOrd="0" parTransId="{7EC53DEB-4590-4818-B77C-A070867B7BD7}" sibTransId="{C382A172-E2C3-43AE-BEB8-A36E1AE6DA3C}"/>
    <dgm:cxn modelId="{F4736EDB-77AA-4F03-A84D-ED235B5E5BAF}" type="presOf" srcId="{1E5DC7AD-2069-4FB0-995F-52DE9409BC5C}" destId="{5A69E5D9-8581-4A70-AA03-ACC5ED70F9C5}" srcOrd="0" destOrd="0" presId="urn:microsoft.com/office/officeart/2008/layout/VerticalCurvedList"/>
    <dgm:cxn modelId="{756DECC6-8B61-40E9-BE6C-D8E51C578D07}" srcId="{B4B2EDF1-155C-4CC6-A434-D1DED09871FB}" destId="{1E5DC7AD-2069-4FB0-995F-52DE9409BC5C}" srcOrd="6" destOrd="0" parTransId="{A997F0FC-7DE0-4F91-A14D-AB89BBABF0A5}" sibTransId="{C677D6C3-A754-49B6-BF44-37C23E255E2C}"/>
    <dgm:cxn modelId="{649A0154-D409-4CFF-B526-50B9F87C5424}" type="presOf" srcId="{C2E961DD-AE63-4115-B586-3602812E8E5E}" destId="{FB9B52E3-49BF-4E0A-BC29-C1A53968DE19}" srcOrd="0" destOrd="0" presId="urn:microsoft.com/office/officeart/2008/layout/VerticalCurvedList"/>
    <dgm:cxn modelId="{EC4FE5B1-6F0F-45A1-8383-2DB02568ABB3}" type="presOf" srcId="{B4B2EDF1-155C-4CC6-A434-D1DED09871FB}" destId="{32EECAC7-A181-4E9B-82A0-364BD76D961F}" srcOrd="0" destOrd="0" presId="urn:microsoft.com/office/officeart/2008/layout/VerticalCurvedList"/>
    <dgm:cxn modelId="{8C2E727B-B45C-46CC-A7B1-B4DFA6325A1A}" type="presParOf" srcId="{32EECAC7-A181-4E9B-82A0-364BD76D961F}" destId="{256ECCD6-9502-4134-814E-3FB79897D521}" srcOrd="0" destOrd="0" presId="urn:microsoft.com/office/officeart/2008/layout/VerticalCurvedList"/>
    <dgm:cxn modelId="{85B10CE1-3871-4C75-B5D5-71ABB87D72F9}" type="presParOf" srcId="{256ECCD6-9502-4134-814E-3FB79897D521}" destId="{017F3DEF-081F-4F2B-AE95-0680A43E2701}" srcOrd="0" destOrd="0" presId="urn:microsoft.com/office/officeart/2008/layout/VerticalCurvedList"/>
    <dgm:cxn modelId="{2C6A11F6-DD29-4731-980E-29F69AFC6585}" type="presParOf" srcId="{017F3DEF-081F-4F2B-AE95-0680A43E2701}" destId="{7CD90742-B73C-45CB-ABBC-650B92DB4896}" srcOrd="0" destOrd="0" presId="urn:microsoft.com/office/officeart/2008/layout/VerticalCurvedList"/>
    <dgm:cxn modelId="{41281B0D-EF88-4265-B2A3-D5031B092964}" type="presParOf" srcId="{017F3DEF-081F-4F2B-AE95-0680A43E2701}" destId="{703479E4-EEE0-4588-9199-F793FFCCFDE1}" srcOrd="1" destOrd="0" presId="urn:microsoft.com/office/officeart/2008/layout/VerticalCurvedList"/>
    <dgm:cxn modelId="{7823774B-1BE6-41AA-BAC8-F6703F6A8843}" type="presParOf" srcId="{017F3DEF-081F-4F2B-AE95-0680A43E2701}" destId="{D9AF61C5-20A5-4014-8B6D-75A375630A8B}" srcOrd="2" destOrd="0" presId="urn:microsoft.com/office/officeart/2008/layout/VerticalCurvedList"/>
    <dgm:cxn modelId="{DE2D3199-76F5-4CEF-A066-86BA7C8A2151}" type="presParOf" srcId="{017F3DEF-081F-4F2B-AE95-0680A43E2701}" destId="{552D5763-F967-4EB0-B5C5-8A0A17BE0F42}" srcOrd="3" destOrd="0" presId="urn:microsoft.com/office/officeart/2008/layout/VerticalCurvedList"/>
    <dgm:cxn modelId="{5F920DB7-C710-47F7-AC51-207093CF5A91}" type="presParOf" srcId="{256ECCD6-9502-4134-814E-3FB79897D521}" destId="{451FEA6E-B86F-4A90-B927-F602774454A5}" srcOrd="1" destOrd="0" presId="urn:microsoft.com/office/officeart/2008/layout/VerticalCurvedList"/>
    <dgm:cxn modelId="{EBC42349-59E8-48DB-B8E8-3885D53643AD}" type="presParOf" srcId="{256ECCD6-9502-4134-814E-3FB79897D521}" destId="{72B41306-576B-47F6-85DB-B1604420C51C}" srcOrd="2" destOrd="0" presId="urn:microsoft.com/office/officeart/2008/layout/VerticalCurvedList"/>
    <dgm:cxn modelId="{C925C24A-ABDA-45DA-B18A-AF9CA35BF76B}" type="presParOf" srcId="{72B41306-576B-47F6-85DB-B1604420C51C}" destId="{D31E54FB-C4A4-4BC8-890F-6EB4DFF93074}" srcOrd="0" destOrd="0" presId="urn:microsoft.com/office/officeart/2008/layout/VerticalCurvedList"/>
    <dgm:cxn modelId="{B2C3ABE7-59B0-4D6E-98E9-BD369203D177}" type="presParOf" srcId="{256ECCD6-9502-4134-814E-3FB79897D521}" destId="{FB9B52E3-49BF-4E0A-BC29-C1A53968DE19}" srcOrd="3" destOrd="0" presId="urn:microsoft.com/office/officeart/2008/layout/VerticalCurvedList"/>
    <dgm:cxn modelId="{5E20ADB5-1BC8-4115-90B6-2E37137B970A}" type="presParOf" srcId="{256ECCD6-9502-4134-814E-3FB79897D521}" destId="{6D63EEB6-5A18-49B2-9808-058950F8FC1A}" srcOrd="4" destOrd="0" presId="urn:microsoft.com/office/officeart/2008/layout/VerticalCurvedList"/>
    <dgm:cxn modelId="{C16C7BEA-5CC1-4264-9F31-E12FFDC578B3}" type="presParOf" srcId="{6D63EEB6-5A18-49B2-9808-058950F8FC1A}" destId="{D5258316-D079-4D30-95AF-9FB34550D289}" srcOrd="0" destOrd="0" presId="urn:microsoft.com/office/officeart/2008/layout/VerticalCurvedList"/>
    <dgm:cxn modelId="{A9E2E949-D7D8-48CC-989F-EAF0F93F4D7A}" type="presParOf" srcId="{256ECCD6-9502-4134-814E-3FB79897D521}" destId="{F893BA60-B53C-4635-8A1A-F5F5E9DCE7A2}" srcOrd="5" destOrd="0" presId="urn:microsoft.com/office/officeart/2008/layout/VerticalCurvedList"/>
    <dgm:cxn modelId="{33EF8CD7-21D0-4268-82E2-AAF57F0A2181}" type="presParOf" srcId="{256ECCD6-9502-4134-814E-3FB79897D521}" destId="{6E84D304-EE53-4AFF-871F-309723F68418}" srcOrd="6" destOrd="0" presId="urn:microsoft.com/office/officeart/2008/layout/VerticalCurvedList"/>
    <dgm:cxn modelId="{5D8ABFA8-CD12-415A-A27D-D1279B0F912A}" type="presParOf" srcId="{6E84D304-EE53-4AFF-871F-309723F68418}" destId="{7B0AB05E-D9A3-4B27-B45F-574436B96E7A}" srcOrd="0" destOrd="0" presId="urn:microsoft.com/office/officeart/2008/layout/VerticalCurvedList"/>
    <dgm:cxn modelId="{BEE725A5-7B71-4CEB-ACCD-709C7EB324AA}" type="presParOf" srcId="{256ECCD6-9502-4134-814E-3FB79897D521}" destId="{2B98FC10-24CA-405E-BFF9-60810B2F14A0}" srcOrd="7" destOrd="0" presId="urn:microsoft.com/office/officeart/2008/layout/VerticalCurvedList"/>
    <dgm:cxn modelId="{A3115FAE-7CF7-4C21-9857-6CBCA63BF341}" type="presParOf" srcId="{256ECCD6-9502-4134-814E-3FB79897D521}" destId="{622CE7B8-6198-42EB-B64E-B30269C87306}" srcOrd="8" destOrd="0" presId="urn:microsoft.com/office/officeart/2008/layout/VerticalCurvedList"/>
    <dgm:cxn modelId="{7F20A701-DA08-4709-888A-B3FBD7844C5A}" type="presParOf" srcId="{622CE7B8-6198-42EB-B64E-B30269C87306}" destId="{861811E3-08AA-44FD-A980-0061F3EA746B}" srcOrd="0" destOrd="0" presId="urn:microsoft.com/office/officeart/2008/layout/VerticalCurvedList"/>
    <dgm:cxn modelId="{0D0D6D06-E8BA-47E2-97E1-437479D571A2}" type="presParOf" srcId="{256ECCD6-9502-4134-814E-3FB79897D521}" destId="{5BD8156C-937B-43C9-8960-DD780E41188C}" srcOrd="9" destOrd="0" presId="urn:microsoft.com/office/officeart/2008/layout/VerticalCurvedList"/>
    <dgm:cxn modelId="{8E1A58B0-D1C4-40FD-AC01-72FBA3801CCA}" type="presParOf" srcId="{256ECCD6-9502-4134-814E-3FB79897D521}" destId="{51531CF8-7383-47FC-8D89-3FC75C54FDE4}" srcOrd="10" destOrd="0" presId="urn:microsoft.com/office/officeart/2008/layout/VerticalCurvedList"/>
    <dgm:cxn modelId="{51CE7669-4096-4693-B58A-0D1E6F8F5674}" type="presParOf" srcId="{51531CF8-7383-47FC-8D89-3FC75C54FDE4}" destId="{E7C6FF7F-EB7D-4232-8A65-C5483467A045}" srcOrd="0" destOrd="0" presId="urn:microsoft.com/office/officeart/2008/layout/VerticalCurvedList"/>
    <dgm:cxn modelId="{0B013E4A-2499-4C35-A1D0-C84703AF6D5F}" type="presParOf" srcId="{256ECCD6-9502-4134-814E-3FB79897D521}" destId="{267C7A4D-E053-4A25-81FA-22B29903A845}" srcOrd="11" destOrd="0" presId="urn:microsoft.com/office/officeart/2008/layout/VerticalCurvedList"/>
    <dgm:cxn modelId="{6DC8E700-B235-4E6F-9254-85F21568AB12}" type="presParOf" srcId="{256ECCD6-9502-4134-814E-3FB79897D521}" destId="{25125EF9-02DF-4C99-BAC9-CB3599FBEE98}" srcOrd="12" destOrd="0" presId="urn:microsoft.com/office/officeart/2008/layout/VerticalCurvedList"/>
    <dgm:cxn modelId="{E621D2D9-1E83-4D6F-8390-3FD5C82B0710}" type="presParOf" srcId="{25125EF9-02DF-4C99-BAC9-CB3599FBEE98}" destId="{21239777-DD76-4833-A85B-DFE3DE3555F9}" srcOrd="0" destOrd="0" presId="urn:microsoft.com/office/officeart/2008/layout/VerticalCurvedList"/>
    <dgm:cxn modelId="{4977D1D8-2F7F-4215-A1B2-1F083217C8B8}" type="presParOf" srcId="{256ECCD6-9502-4134-814E-3FB79897D521}" destId="{5A69E5D9-8581-4A70-AA03-ACC5ED70F9C5}" srcOrd="13" destOrd="0" presId="urn:microsoft.com/office/officeart/2008/layout/VerticalCurvedList"/>
    <dgm:cxn modelId="{258BF8FC-9DB7-452A-84A2-1251020A9870}" type="presParOf" srcId="{256ECCD6-9502-4134-814E-3FB79897D521}" destId="{F4FBBB10-5BAB-43F0-9DA2-95D3214EF47A}" srcOrd="14" destOrd="0" presId="urn:microsoft.com/office/officeart/2008/layout/VerticalCurvedList"/>
    <dgm:cxn modelId="{001C5511-72AF-4B0A-A836-0CD292C854CB}" type="presParOf" srcId="{F4FBBB10-5BAB-43F0-9DA2-95D3214EF47A}" destId="{8AF42A42-BCED-4C58-8BD7-CE3950D97C56}"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1E88DD-45BF-440F-8EBD-E12654869E74}">
      <dsp:nvSpPr>
        <dsp:cNvPr id="0" name=""/>
        <dsp:cNvSpPr/>
      </dsp:nvSpPr>
      <dsp:spPr>
        <a:xfrm>
          <a:off x="1894488" y="-59625"/>
          <a:ext cx="4591330" cy="4591330"/>
        </a:xfrm>
        <a:prstGeom prst="circularArrow">
          <a:avLst>
            <a:gd name="adj1" fmla="val 5544"/>
            <a:gd name="adj2" fmla="val 330680"/>
            <a:gd name="adj3" fmla="val 14853722"/>
            <a:gd name="adj4" fmla="val 16759006"/>
            <a:gd name="adj5" fmla="val 5757"/>
          </a:avLst>
        </a:prstGeom>
        <a:solidFill>
          <a:schemeClr val="bg2">
            <a:lumMod val="5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98FEA7E-19A8-4CB7-81F3-0BA0750DBD1F}">
      <dsp:nvSpPr>
        <dsp:cNvPr id="0" name=""/>
        <dsp:cNvSpPr/>
      </dsp:nvSpPr>
      <dsp:spPr>
        <a:xfrm>
          <a:off x="3649257" y="2505"/>
          <a:ext cx="1081790" cy="54089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ZA" sz="1100" kern="1200" dirty="0" smtClean="0">
              <a:latin typeface="Arial" panose="020B0604020202020204" pitchFamily="34" charset="0"/>
              <a:cs typeface="Arial" panose="020B0604020202020204" pitchFamily="34" charset="0"/>
            </a:rPr>
            <a:t>ORIGINATION</a:t>
          </a:r>
          <a:endParaRPr lang="en-ZA" sz="1100" kern="1200" dirty="0">
            <a:latin typeface="Arial" panose="020B0604020202020204" pitchFamily="34" charset="0"/>
            <a:cs typeface="Arial" panose="020B0604020202020204" pitchFamily="34" charset="0"/>
          </a:endParaRPr>
        </a:p>
      </dsp:txBody>
      <dsp:txXfrm>
        <a:off x="3649257" y="2505"/>
        <a:ext cx="1081790" cy="540895"/>
      </dsp:txXfrm>
    </dsp:sp>
    <dsp:sp modelId="{6AE362D8-AF1A-4C04-B032-D3DA5D52A4A8}">
      <dsp:nvSpPr>
        <dsp:cNvPr id="0" name=""/>
        <dsp:cNvSpPr/>
      </dsp:nvSpPr>
      <dsp:spPr>
        <a:xfrm>
          <a:off x="4942937" y="440933"/>
          <a:ext cx="1081790" cy="540895"/>
        </a:xfrm>
        <a:prstGeom prst="round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ZA" sz="1100" kern="1200" dirty="0" smtClean="0">
              <a:latin typeface="Arial" panose="020B0604020202020204" pitchFamily="34" charset="0"/>
              <a:cs typeface="Arial" panose="020B0604020202020204" pitchFamily="34" charset="0"/>
            </a:rPr>
            <a:t>DEAL SCREENING</a:t>
          </a:r>
          <a:endParaRPr lang="en-ZA" sz="1100" kern="1200" dirty="0">
            <a:latin typeface="Arial" panose="020B0604020202020204" pitchFamily="34" charset="0"/>
            <a:cs typeface="Arial" panose="020B0604020202020204" pitchFamily="34" charset="0"/>
          </a:endParaRPr>
        </a:p>
      </dsp:txBody>
      <dsp:txXfrm>
        <a:off x="4942937" y="440933"/>
        <a:ext cx="1081790" cy="540895"/>
      </dsp:txXfrm>
    </dsp:sp>
    <dsp:sp modelId="{130F3B33-D5B1-4C61-9192-2DEF11A26584}">
      <dsp:nvSpPr>
        <dsp:cNvPr id="0" name=""/>
        <dsp:cNvSpPr/>
      </dsp:nvSpPr>
      <dsp:spPr>
        <a:xfrm>
          <a:off x="5620321" y="2001495"/>
          <a:ext cx="1081790" cy="54089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ZA" sz="1100" kern="1200" dirty="0" smtClean="0">
              <a:solidFill>
                <a:schemeClr val="tx1">
                  <a:lumMod val="50000"/>
                </a:schemeClr>
              </a:solidFill>
              <a:latin typeface="Arial" panose="020B0604020202020204" pitchFamily="34" charset="0"/>
              <a:cs typeface="Arial" panose="020B0604020202020204" pitchFamily="34" charset="0"/>
            </a:rPr>
            <a:t>DUE DILIGENCE</a:t>
          </a:r>
          <a:endParaRPr lang="en-ZA" sz="1100" kern="1200" dirty="0">
            <a:solidFill>
              <a:schemeClr val="tx1">
                <a:lumMod val="50000"/>
              </a:schemeClr>
            </a:solidFill>
            <a:latin typeface="Arial" panose="020B0604020202020204" pitchFamily="34" charset="0"/>
            <a:cs typeface="Arial" panose="020B0604020202020204" pitchFamily="34" charset="0"/>
          </a:endParaRPr>
        </a:p>
      </dsp:txBody>
      <dsp:txXfrm>
        <a:off x="5620321" y="2001495"/>
        <a:ext cx="1081790" cy="540895"/>
      </dsp:txXfrm>
    </dsp:sp>
    <dsp:sp modelId="{8CA593D3-6608-4BFF-9BBA-844728C68A71}">
      <dsp:nvSpPr>
        <dsp:cNvPr id="0" name=""/>
        <dsp:cNvSpPr/>
      </dsp:nvSpPr>
      <dsp:spPr>
        <a:xfrm>
          <a:off x="5455685" y="1190521"/>
          <a:ext cx="1251480" cy="540895"/>
        </a:xfrm>
        <a:prstGeom prst="roundRect">
          <a:avLst/>
        </a:prstGeom>
        <a:solidFill>
          <a:schemeClr val="accent6">
            <a:lumMod val="50000"/>
          </a:schemeClr>
        </a:solidFill>
        <a:ln w="9525" cap="flat" cmpd="sng" algn="ctr">
          <a:solidFill>
            <a:schemeClr val="accent6">
              <a:lumMod val="50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ZA" sz="1100" kern="1200" dirty="0" smtClean="0">
              <a:solidFill>
                <a:schemeClr val="tx2"/>
              </a:solidFill>
              <a:latin typeface="Arial" panose="020B0604020202020204" pitchFamily="34" charset="0"/>
              <a:cs typeface="Arial" panose="020B0604020202020204" pitchFamily="34" charset="0"/>
            </a:rPr>
            <a:t>DEAL STRUCTURING</a:t>
          </a:r>
          <a:endParaRPr lang="en-ZA" sz="1100" kern="1200" dirty="0">
            <a:solidFill>
              <a:schemeClr val="tx2"/>
            </a:solidFill>
            <a:latin typeface="Arial" panose="020B0604020202020204" pitchFamily="34" charset="0"/>
            <a:cs typeface="Arial" panose="020B0604020202020204" pitchFamily="34" charset="0"/>
          </a:endParaRPr>
        </a:p>
      </dsp:txBody>
      <dsp:txXfrm>
        <a:off x="5455685" y="1190521"/>
        <a:ext cx="1251480" cy="540895"/>
      </dsp:txXfrm>
    </dsp:sp>
    <dsp:sp modelId="{0D31388A-F1FD-4BA3-8255-B78CA2264D10}">
      <dsp:nvSpPr>
        <dsp:cNvPr id="0" name=""/>
        <dsp:cNvSpPr/>
      </dsp:nvSpPr>
      <dsp:spPr>
        <a:xfrm>
          <a:off x="5350520" y="2941993"/>
          <a:ext cx="1375681" cy="540895"/>
        </a:xfrm>
        <a:prstGeom prst="roundRect">
          <a:avLst/>
        </a:prstGeom>
        <a:solidFill>
          <a:schemeClr val="accent2"/>
        </a:solidFill>
        <a:ln w="9525" cap="flat" cmpd="sng" algn="ctr">
          <a:solidFill>
            <a:schemeClr val="accent2"/>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ZA" sz="1100" kern="1200" dirty="0" smtClean="0">
              <a:latin typeface="Arial" panose="020B0604020202020204" pitchFamily="34" charset="0"/>
              <a:cs typeface="Arial" panose="020B0604020202020204" pitchFamily="34" charset="0"/>
            </a:rPr>
            <a:t>APPROVAL</a:t>
          </a:r>
          <a:endParaRPr lang="en-ZA" sz="1100" kern="1200" dirty="0">
            <a:latin typeface="Arial" panose="020B0604020202020204" pitchFamily="34" charset="0"/>
            <a:cs typeface="Arial" panose="020B0604020202020204" pitchFamily="34" charset="0"/>
          </a:endParaRPr>
        </a:p>
      </dsp:txBody>
      <dsp:txXfrm>
        <a:off x="5350520" y="2941993"/>
        <a:ext cx="1375681" cy="540895"/>
      </dsp:txXfrm>
    </dsp:sp>
    <dsp:sp modelId="{FA1C234B-98B1-4D14-A9A4-4DA96DF4CF09}">
      <dsp:nvSpPr>
        <dsp:cNvPr id="0" name=""/>
        <dsp:cNvSpPr/>
      </dsp:nvSpPr>
      <dsp:spPr>
        <a:xfrm>
          <a:off x="3826242" y="3920858"/>
          <a:ext cx="1375681" cy="540895"/>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ZA" sz="1100" kern="1200" dirty="0" smtClean="0">
              <a:solidFill>
                <a:sysClr val="windowText" lastClr="000000"/>
              </a:solidFill>
              <a:latin typeface="Arial" panose="020B0604020202020204" pitchFamily="34" charset="0"/>
              <a:cs typeface="Arial" panose="020B0604020202020204" pitchFamily="34" charset="0"/>
            </a:rPr>
            <a:t>CONTRACTING</a:t>
          </a:r>
          <a:endParaRPr lang="en-ZA" sz="1100" kern="1200" dirty="0">
            <a:solidFill>
              <a:sysClr val="windowText" lastClr="000000"/>
            </a:solidFill>
            <a:latin typeface="Arial" panose="020B0604020202020204" pitchFamily="34" charset="0"/>
            <a:cs typeface="Arial" panose="020B0604020202020204" pitchFamily="34" charset="0"/>
          </a:endParaRPr>
        </a:p>
      </dsp:txBody>
      <dsp:txXfrm>
        <a:off x="3826242" y="3920858"/>
        <a:ext cx="1375681" cy="540895"/>
      </dsp:txXfrm>
    </dsp:sp>
    <dsp:sp modelId="{BD9EE370-B792-4AE7-BECE-8EDFDD2BE93B}">
      <dsp:nvSpPr>
        <dsp:cNvPr id="0" name=""/>
        <dsp:cNvSpPr/>
      </dsp:nvSpPr>
      <dsp:spPr>
        <a:xfrm>
          <a:off x="2042564" y="3371099"/>
          <a:ext cx="1495316" cy="540895"/>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ZA" sz="1100" kern="1200" dirty="0" smtClean="0">
              <a:latin typeface="Arial" panose="020B0604020202020204" pitchFamily="34" charset="0"/>
              <a:cs typeface="Arial" panose="020B0604020202020204" pitchFamily="34" charset="0"/>
            </a:rPr>
            <a:t>DISBURSEMENT</a:t>
          </a:r>
          <a:endParaRPr lang="en-ZA" sz="1100" kern="1200" dirty="0">
            <a:latin typeface="Arial" panose="020B0604020202020204" pitchFamily="34" charset="0"/>
            <a:cs typeface="Arial" panose="020B0604020202020204" pitchFamily="34" charset="0"/>
          </a:endParaRPr>
        </a:p>
      </dsp:txBody>
      <dsp:txXfrm>
        <a:off x="2042564" y="3371099"/>
        <a:ext cx="1495316" cy="540895"/>
      </dsp:txXfrm>
    </dsp:sp>
    <dsp:sp modelId="{DA523E75-4EF7-4BD5-B02D-DA9328ACC35F}">
      <dsp:nvSpPr>
        <dsp:cNvPr id="0" name=""/>
        <dsp:cNvSpPr/>
      </dsp:nvSpPr>
      <dsp:spPr>
        <a:xfrm>
          <a:off x="1711247" y="2250795"/>
          <a:ext cx="1416529" cy="589581"/>
        </a:xfrm>
        <a:prstGeom prst="roundRect">
          <a:avLst/>
        </a:prstGeom>
        <a:solidFill>
          <a:schemeClr val="accent4">
            <a:lumMod val="75000"/>
          </a:schemeClr>
        </a:solidFill>
        <a:ln w="9525" cap="flat" cmpd="sng" algn="ctr">
          <a:solidFill>
            <a:schemeClr val="accent4">
              <a:lumMod val="7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ZA" sz="1100" kern="1200" dirty="0" smtClean="0">
              <a:solidFill>
                <a:sysClr val="windowText" lastClr="000000"/>
              </a:solidFill>
              <a:latin typeface="Arial" panose="020B0604020202020204" pitchFamily="34" charset="0"/>
              <a:cs typeface="Arial" panose="020B0604020202020204" pitchFamily="34" charset="0"/>
            </a:rPr>
            <a:t>IMPLEMENTATION</a:t>
          </a:r>
          <a:endParaRPr lang="en-ZA" sz="1100" kern="1200" dirty="0">
            <a:solidFill>
              <a:sysClr val="windowText" lastClr="000000"/>
            </a:solidFill>
            <a:latin typeface="Arial" panose="020B0604020202020204" pitchFamily="34" charset="0"/>
            <a:cs typeface="Arial" panose="020B0604020202020204" pitchFamily="34" charset="0"/>
          </a:endParaRPr>
        </a:p>
      </dsp:txBody>
      <dsp:txXfrm>
        <a:off x="1711247" y="2250795"/>
        <a:ext cx="1416529" cy="589581"/>
      </dsp:txXfrm>
    </dsp:sp>
    <dsp:sp modelId="{62E5A3E4-2EC8-4AAC-9F9A-F8D872A83A99}">
      <dsp:nvSpPr>
        <dsp:cNvPr id="0" name=""/>
        <dsp:cNvSpPr/>
      </dsp:nvSpPr>
      <dsp:spPr>
        <a:xfrm>
          <a:off x="1777577" y="1313583"/>
          <a:ext cx="1081790" cy="540895"/>
        </a:xfrm>
        <a:prstGeom prst="roundRect">
          <a:avLst/>
        </a:prstGeom>
        <a:gradFill rotWithShape="0">
          <a:gsLst>
            <a:gs pos="0">
              <a:schemeClr val="accent2">
                <a:lumMod val="75000"/>
              </a:schemeClr>
            </a:gs>
            <a:gs pos="80000">
              <a:schemeClr val="accent2">
                <a:lumMod val="75000"/>
              </a:schemeClr>
            </a:gs>
            <a:gs pos="100000">
              <a:schemeClr val="accent2">
                <a:lumMod val="7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ZA" sz="1100" kern="1200" dirty="0" smtClean="0">
              <a:latin typeface="Arial" panose="020B0604020202020204" pitchFamily="34" charset="0"/>
              <a:cs typeface="Arial" panose="020B0604020202020204" pitchFamily="34" charset="0"/>
            </a:rPr>
            <a:t>VALUE ADD</a:t>
          </a:r>
          <a:endParaRPr lang="en-ZA" sz="1100" kern="1200" dirty="0">
            <a:latin typeface="Arial" panose="020B0604020202020204" pitchFamily="34" charset="0"/>
            <a:cs typeface="Arial" panose="020B0604020202020204" pitchFamily="34" charset="0"/>
          </a:endParaRPr>
        </a:p>
      </dsp:txBody>
      <dsp:txXfrm>
        <a:off x="1777577" y="1313583"/>
        <a:ext cx="1081790" cy="540895"/>
      </dsp:txXfrm>
    </dsp:sp>
    <dsp:sp modelId="{653D2FCE-23BD-400F-8404-285C6798A23A}">
      <dsp:nvSpPr>
        <dsp:cNvPr id="0" name=""/>
        <dsp:cNvSpPr/>
      </dsp:nvSpPr>
      <dsp:spPr>
        <a:xfrm>
          <a:off x="2328948" y="504891"/>
          <a:ext cx="1081790" cy="540895"/>
        </a:xfrm>
        <a:prstGeom prst="roundRect">
          <a:avLst/>
        </a:prstGeom>
        <a:gradFill rotWithShape="0">
          <a:gsLst>
            <a:gs pos="0">
              <a:schemeClr val="accent5">
                <a:lumMod val="50000"/>
              </a:schemeClr>
            </a:gs>
            <a:gs pos="80000">
              <a:schemeClr val="accent5">
                <a:lumMod val="75000"/>
              </a:schemeClr>
            </a:gs>
            <a:gs pos="100000">
              <a:schemeClr val="accent5">
                <a:lumMod val="7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ZA" sz="1100" kern="1200" dirty="0" smtClean="0">
              <a:latin typeface="Arial" panose="020B0604020202020204" pitchFamily="34" charset="0"/>
              <a:cs typeface="Arial" panose="020B0604020202020204" pitchFamily="34" charset="0"/>
            </a:rPr>
            <a:t>EXIT</a:t>
          </a:r>
          <a:endParaRPr lang="en-ZA" sz="1100" kern="1200" dirty="0">
            <a:latin typeface="Arial" panose="020B0604020202020204" pitchFamily="34" charset="0"/>
            <a:cs typeface="Arial" panose="020B0604020202020204" pitchFamily="34" charset="0"/>
          </a:endParaRPr>
        </a:p>
      </dsp:txBody>
      <dsp:txXfrm>
        <a:off x="2328948" y="504891"/>
        <a:ext cx="1081790" cy="54089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D51D22-563B-4E35-AA0B-9220B1415376}">
      <dsp:nvSpPr>
        <dsp:cNvPr id="0" name=""/>
        <dsp:cNvSpPr/>
      </dsp:nvSpPr>
      <dsp:spPr>
        <a:xfrm>
          <a:off x="119392" y="5616"/>
          <a:ext cx="351051" cy="5745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wordArtVert" wrap="square" lIns="199136" tIns="71120" rIns="199136" bIns="71120" numCol="1" spcCol="1270" anchor="ctr" anchorCtr="0">
          <a:noAutofit/>
        </a:bodyPr>
        <a:lstStyle/>
        <a:p>
          <a:pPr lvl="0" algn="ctr" defTabSz="1244600">
            <a:lnSpc>
              <a:spcPct val="150000"/>
            </a:lnSpc>
            <a:spcBef>
              <a:spcPct val="0"/>
            </a:spcBef>
            <a:spcAft>
              <a:spcPct val="35000"/>
            </a:spcAft>
          </a:pPr>
          <a:r>
            <a:rPr lang="en-ZA" sz="2800" b="1" kern="1200" dirty="0" smtClean="0">
              <a:solidFill>
                <a:schemeClr val="bg2">
                  <a:lumMod val="50000"/>
                </a:schemeClr>
              </a:solidFill>
              <a:latin typeface="Arial" panose="020B0604020202020204" pitchFamily="34" charset="0"/>
              <a:cs typeface="Arial" panose="020B0604020202020204" pitchFamily="34" charset="0"/>
            </a:rPr>
            <a:t>GOVERNANCE</a:t>
          </a:r>
          <a:r>
            <a:rPr lang="en-ZA" sz="1400" b="1" kern="1200" dirty="0" smtClean="0">
              <a:solidFill>
                <a:schemeClr val="accent1">
                  <a:lumMod val="75000"/>
                </a:schemeClr>
              </a:solidFill>
              <a:latin typeface="Arial" panose="020B0604020202020204" pitchFamily="34" charset="0"/>
              <a:cs typeface="Arial" panose="020B0604020202020204" pitchFamily="34" charset="0"/>
            </a:rPr>
            <a:t> </a:t>
          </a:r>
          <a:endParaRPr lang="en-ZA" sz="1400" b="1" kern="1200" dirty="0">
            <a:solidFill>
              <a:schemeClr val="accent1">
                <a:lumMod val="75000"/>
              </a:schemeClr>
            </a:solidFill>
            <a:latin typeface="Arial" panose="020B0604020202020204" pitchFamily="34" charset="0"/>
            <a:cs typeface="Arial" panose="020B0604020202020204" pitchFamily="34" charset="0"/>
          </a:endParaRPr>
        </a:p>
      </dsp:txBody>
      <dsp:txXfrm>
        <a:off x="119392" y="5616"/>
        <a:ext cx="351051" cy="5745959"/>
      </dsp:txXfrm>
    </dsp:sp>
    <dsp:sp modelId="{EF1F9947-10E5-4800-84C6-EAFD84C8804B}">
      <dsp:nvSpPr>
        <dsp:cNvPr id="0" name=""/>
        <dsp:cNvSpPr/>
      </dsp:nvSpPr>
      <dsp:spPr>
        <a:xfrm>
          <a:off x="559612" y="403204"/>
          <a:ext cx="200058" cy="4945166"/>
        </a:xfrm>
        <a:prstGeom prst="leftBrace">
          <a:avLst>
            <a:gd name="adj1" fmla="val 35000"/>
            <a:gd name="adj2" fmla="val 50000"/>
          </a:avLst>
        </a:prstGeom>
        <a:noFill/>
        <a:ln w="9525" cap="flat" cmpd="sng" algn="ctr">
          <a:solidFill>
            <a:schemeClr val="bg1">
              <a:lumMod val="50000"/>
            </a:schemeClr>
          </a:solidFill>
          <a:prstDash val="solid"/>
        </a:ln>
        <a:effectLst/>
      </dsp:spPr>
      <dsp:style>
        <a:lnRef idx="1">
          <a:scrgbClr r="0" g="0" b="0"/>
        </a:lnRef>
        <a:fillRef idx="0">
          <a:scrgbClr r="0" g="0" b="0"/>
        </a:fillRef>
        <a:effectRef idx="0">
          <a:scrgbClr r="0" g="0" b="0"/>
        </a:effectRef>
        <a:fontRef idx="minor"/>
      </dsp:style>
    </dsp:sp>
    <dsp:sp modelId="{D2A303D8-0711-48CC-B41B-9ECD1DEC856C}">
      <dsp:nvSpPr>
        <dsp:cNvPr id="0" name=""/>
        <dsp:cNvSpPr/>
      </dsp:nvSpPr>
      <dsp:spPr>
        <a:xfrm>
          <a:off x="839693" y="403204"/>
          <a:ext cx="2956817" cy="4945166"/>
        </a:xfrm>
        <a:prstGeom prst="rect">
          <a:avLst/>
        </a:prstGeom>
        <a:solidFill>
          <a:schemeClr val="tx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150000"/>
            </a:lnSpc>
            <a:spcBef>
              <a:spcPct val="0"/>
            </a:spcBef>
            <a:spcAft>
              <a:spcPct val="15000"/>
            </a:spcAft>
            <a:buChar char="••"/>
          </a:pPr>
          <a:r>
            <a:rPr lang="en-ZA" sz="1400" kern="1200" dirty="0" smtClean="0">
              <a:latin typeface="Arial" panose="020B0604020202020204" pitchFamily="34" charset="0"/>
              <a:cs typeface="Arial" panose="020B0604020202020204" pitchFamily="34" charset="0"/>
            </a:rPr>
            <a:t>Rigorous intervention at various stages of the investment process.  </a:t>
          </a:r>
          <a:endParaRPr lang="en-ZA" sz="1400" kern="1200" dirty="0">
            <a:latin typeface="Arial" panose="020B0604020202020204" pitchFamily="34" charset="0"/>
            <a:cs typeface="Arial" panose="020B0604020202020204" pitchFamily="34" charset="0"/>
          </a:endParaRPr>
        </a:p>
        <a:p>
          <a:pPr marL="114300" lvl="1" indent="-114300" algn="l" defTabSz="622300">
            <a:lnSpc>
              <a:spcPct val="150000"/>
            </a:lnSpc>
            <a:spcBef>
              <a:spcPct val="0"/>
            </a:spcBef>
            <a:spcAft>
              <a:spcPct val="15000"/>
            </a:spcAft>
            <a:buChar char="••"/>
          </a:pPr>
          <a:r>
            <a:rPr lang="en-ZA" sz="1400" kern="1200" dirty="0" smtClean="0">
              <a:latin typeface="Arial" panose="020B0604020202020204" pitchFamily="34" charset="0"/>
              <a:cs typeface="Arial" panose="020B0604020202020204" pitchFamily="34" charset="0"/>
            </a:rPr>
            <a:t>This includes independent investment reviews and reports, which are considered alongside the Investment appraisal report, from: Risk,  Legal and  ESG.</a:t>
          </a:r>
          <a:endParaRPr lang="en-ZA" sz="1400" kern="1200" dirty="0">
            <a:latin typeface="Arial" panose="020B0604020202020204" pitchFamily="34" charset="0"/>
            <a:cs typeface="Arial" panose="020B0604020202020204" pitchFamily="34" charset="0"/>
          </a:endParaRPr>
        </a:p>
        <a:p>
          <a:pPr marL="114300" lvl="1" indent="-114300" algn="l" defTabSz="622300">
            <a:lnSpc>
              <a:spcPct val="150000"/>
            </a:lnSpc>
            <a:spcBef>
              <a:spcPct val="0"/>
            </a:spcBef>
            <a:spcAft>
              <a:spcPct val="15000"/>
            </a:spcAft>
            <a:buChar char="••"/>
          </a:pPr>
          <a:r>
            <a:rPr lang="en-ZA" sz="1400" kern="1200" dirty="0" smtClean="0">
              <a:latin typeface="Arial" panose="020B0604020202020204" pitchFamily="34" charset="0"/>
              <a:cs typeface="Arial" panose="020B0604020202020204" pitchFamily="34" charset="0"/>
            </a:rPr>
            <a:t>Approval Committees comprises:</a:t>
          </a:r>
          <a:endParaRPr lang="en-ZA" sz="1400" kern="1200" dirty="0">
            <a:latin typeface="Arial" panose="020B0604020202020204" pitchFamily="34" charset="0"/>
            <a:cs typeface="Arial" panose="020B0604020202020204" pitchFamily="34" charset="0"/>
          </a:endParaRPr>
        </a:p>
        <a:p>
          <a:pPr marL="228600" lvl="2" indent="-114300" algn="l" defTabSz="622300">
            <a:lnSpc>
              <a:spcPct val="150000"/>
            </a:lnSpc>
            <a:spcBef>
              <a:spcPct val="0"/>
            </a:spcBef>
            <a:spcAft>
              <a:spcPct val="15000"/>
            </a:spcAft>
            <a:buChar char="••"/>
          </a:pPr>
          <a:r>
            <a:rPr lang="en-ZA" sz="1400" kern="1200" dirty="0" smtClean="0">
              <a:latin typeface="Arial" panose="020B0604020202020204" pitchFamily="34" charset="0"/>
              <a:cs typeface="Arial" panose="020B0604020202020204" pitchFamily="34" charset="0"/>
            </a:rPr>
            <a:t>PMC Unlisted Investments – Management Committee</a:t>
          </a:r>
          <a:endParaRPr lang="en-ZA" sz="1400" kern="1200" dirty="0">
            <a:latin typeface="Arial" panose="020B0604020202020204" pitchFamily="34" charset="0"/>
            <a:cs typeface="Arial" panose="020B0604020202020204" pitchFamily="34" charset="0"/>
          </a:endParaRPr>
        </a:p>
        <a:p>
          <a:pPr marL="228600" lvl="2" indent="-114300" algn="l" defTabSz="622300">
            <a:lnSpc>
              <a:spcPct val="150000"/>
            </a:lnSpc>
            <a:spcBef>
              <a:spcPct val="0"/>
            </a:spcBef>
            <a:spcAft>
              <a:spcPct val="15000"/>
            </a:spcAft>
            <a:buChar char="••"/>
          </a:pPr>
          <a:r>
            <a:rPr lang="en-ZA" sz="1400" kern="1200" dirty="0" smtClean="0">
              <a:latin typeface="Arial" panose="020B0604020202020204" pitchFamily="34" charset="0"/>
              <a:cs typeface="Arial" panose="020B0604020202020204" pitchFamily="34" charset="0"/>
            </a:rPr>
            <a:t>Specialised Fund Investment Panel – Board Committee</a:t>
          </a:r>
          <a:endParaRPr lang="en-ZA" sz="1400" kern="1200" dirty="0">
            <a:latin typeface="Arial" panose="020B0604020202020204" pitchFamily="34" charset="0"/>
            <a:cs typeface="Arial" panose="020B0604020202020204" pitchFamily="34" charset="0"/>
          </a:endParaRPr>
        </a:p>
        <a:p>
          <a:pPr marL="228600" lvl="2" indent="-114300" algn="l" defTabSz="622300">
            <a:lnSpc>
              <a:spcPct val="150000"/>
            </a:lnSpc>
            <a:spcBef>
              <a:spcPct val="0"/>
            </a:spcBef>
            <a:spcAft>
              <a:spcPct val="15000"/>
            </a:spcAft>
            <a:buChar char="••"/>
          </a:pPr>
          <a:r>
            <a:rPr lang="en-ZA" sz="1400" kern="1200" dirty="0" smtClean="0">
              <a:latin typeface="Arial" panose="020B0604020202020204" pitchFamily="34" charset="0"/>
              <a:cs typeface="Arial" panose="020B0604020202020204" pitchFamily="34" charset="0"/>
            </a:rPr>
            <a:t>Investment Committee – Board Committee</a:t>
          </a:r>
          <a:endParaRPr lang="en-ZA" sz="1400" kern="1200" dirty="0">
            <a:latin typeface="Arial" panose="020B0604020202020204" pitchFamily="34" charset="0"/>
            <a:cs typeface="Arial" panose="020B0604020202020204" pitchFamily="34" charset="0"/>
          </a:endParaRPr>
        </a:p>
        <a:p>
          <a:pPr marL="228600" lvl="2" indent="-114300" algn="l" defTabSz="622300">
            <a:lnSpc>
              <a:spcPct val="150000"/>
            </a:lnSpc>
            <a:spcBef>
              <a:spcPct val="0"/>
            </a:spcBef>
            <a:spcAft>
              <a:spcPct val="15000"/>
            </a:spcAft>
            <a:buChar char="••"/>
          </a:pPr>
          <a:r>
            <a:rPr lang="en-ZA" sz="1400" kern="1200" dirty="0" smtClean="0">
              <a:latin typeface="Arial" panose="020B0604020202020204" pitchFamily="34" charset="0"/>
              <a:cs typeface="Arial" panose="020B0604020202020204" pitchFamily="34" charset="0"/>
            </a:rPr>
            <a:t>Board</a:t>
          </a:r>
          <a:endParaRPr lang="en-ZA" sz="1400" kern="1200" dirty="0">
            <a:latin typeface="Arial" panose="020B0604020202020204" pitchFamily="34" charset="0"/>
            <a:cs typeface="Arial" panose="020B0604020202020204" pitchFamily="34" charset="0"/>
          </a:endParaRPr>
        </a:p>
      </dsp:txBody>
      <dsp:txXfrm>
        <a:off x="839693" y="403204"/>
        <a:ext cx="2956817" cy="494516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drawing1.xml><?xml version="1.0" encoding="utf-8"?>
<c:userShapes xmlns:c="http://schemas.openxmlformats.org/drawingml/2006/chart">
  <cdr:relSizeAnchor xmlns:cdr="http://schemas.openxmlformats.org/drawingml/2006/chartDrawing">
    <cdr:from>
      <cdr:x>0.70757</cdr:x>
      <cdr:y>0.26641</cdr:y>
    </cdr:from>
    <cdr:to>
      <cdr:x>0.81534</cdr:x>
      <cdr:y>0.35482</cdr:y>
    </cdr:to>
    <cdr:sp macro="" textlink="">
      <cdr:nvSpPr>
        <cdr:cNvPr id="11" name="Up Arrow Callout 10"/>
        <cdr:cNvSpPr/>
      </cdr:nvSpPr>
      <cdr:spPr>
        <a:xfrm xmlns:a="http://schemas.openxmlformats.org/drawingml/2006/main">
          <a:off x="6381907" y="1488652"/>
          <a:ext cx="972021" cy="493998"/>
        </a:xfrm>
        <a:prstGeom xmlns:a="http://schemas.openxmlformats.org/drawingml/2006/main" prst="upArrowCallout">
          <a:avLst/>
        </a:prstGeom>
        <a:solidFill xmlns:a="http://schemas.openxmlformats.org/drawingml/2006/main">
          <a:srgbClr val="7030A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100" b="1" dirty="0" smtClean="0">
              <a:latin typeface="Arial" panose="020B0604020202020204" pitchFamily="34" charset="0"/>
              <a:cs typeface="Arial" panose="020B0604020202020204" pitchFamily="34" charset="0"/>
            </a:rPr>
            <a:t>R1,390 bn</a:t>
          </a:r>
          <a:endParaRPr lang="en-US" sz="11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0.82438</cdr:x>
      <cdr:y>0.14695</cdr:y>
    </cdr:from>
    <cdr:to>
      <cdr:x>0.97956</cdr:x>
      <cdr:y>0.22227</cdr:y>
    </cdr:to>
    <cdr:sp macro="" textlink="">
      <cdr:nvSpPr>
        <cdr:cNvPr id="12" name="Flowchart: Alternate Process 11"/>
        <cdr:cNvSpPr/>
      </cdr:nvSpPr>
      <cdr:spPr>
        <a:xfrm xmlns:a="http://schemas.openxmlformats.org/drawingml/2006/main">
          <a:off x="7435479" y="821113"/>
          <a:ext cx="1399643" cy="420870"/>
        </a:xfrm>
        <a:prstGeom xmlns:a="http://schemas.openxmlformats.org/drawingml/2006/main" prst="flowChartAlternateProcess">
          <a:avLst/>
        </a:prstGeom>
        <a:solidFill xmlns:a="http://schemas.openxmlformats.org/drawingml/2006/main">
          <a:srgbClr val="FF0000"/>
        </a:solidFill>
        <a:ln xmlns:a="http://schemas.openxmlformats.org/drawingml/2006/main">
          <a:noFill/>
        </a:ln>
        <a:effectLst xmlns:a="http://schemas.openxmlformats.org/drawingml/2006/main">
          <a:softEdge rad="31750"/>
        </a:effec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ZW"/>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r>
            <a:rPr lang="en-US" b="1" dirty="0" smtClean="0">
              <a:latin typeface="Arial" pitchFamily="34" charset="0"/>
              <a:cs typeface="Arial" pitchFamily="34" charset="0"/>
            </a:rPr>
            <a:t>Growth catalysts</a:t>
          </a:r>
          <a:endParaRPr lang="en-US" sz="1100" b="1" dirty="0" smtClean="0">
            <a:latin typeface="Arial" pitchFamily="34" charset="0"/>
            <a:cs typeface="Arial" pitchFamily="34" charset="0"/>
          </a:endParaRPr>
        </a:p>
      </cdr:txBody>
    </cdr:sp>
  </cdr:relSizeAnchor>
  <cdr:relSizeAnchor xmlns:cdr="http://schemas.openxmlformats.org/drawingml/2006/chartDrawing">
    <cdr:from>
      <cdr:x>0.71801</cdr:x>
      <cdr:y>0.12219</cdr:y>
    </cdr:from>
    <cdr:to>
      <cdr:x>0.81956</cdr:x>
      <cdr:y>0.21263</cdr:y>
    </cdr:to>
    <cdr:sp macro="" textlink="">
      <cdr:nvSpPr>
        <cdr:cNvPr id="13" name="Up Arrow Callout 12"/>
        <cdr:cNvSpPr/>
      </cdr:nvSpPr>
      <cdr:spPr>
        <a:xfrm xmlns:a="http://schemas.openxmlformats.org/drawingml/2006/main">
          <a:off x="6476078" y="682756"/>
          <a:ext cx="915928" cy="505352"/>
        </a:xfrm>
        <a:prstGeom xmlns:a="http://schemas.openxmlformats.org/drawingml/2006/main" prst="upArrowCallout">
          <a:avLst/>
        </a:prstGeom>
        <a:solidFill xmlns:a="http://schemas.openxmlformats.org/drawingml/2006/main">
          <a:srgbClr val="FF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100" b="1" dirty="0" smtClean="0">
              <a:latin typeface="Arial" panose="020B0604020202020204" pitchFamily="34" charset="0"/>
              <a:cs typeface="Arial" panose="020B0604020202020204" pitchFamily="34" charset="0"/>
            </a:rPr>
            <a:t>R1,155 bn</a:t>
          </a:r>
          <a:endParaRPr lang="en-US" sz="11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0.71801</cdr:x>
      <cdr:y>0.41072</cdr:y>
    </cdr:from>
    <cdr:to>
      <cdr:x>0.82281</cdr:x>
      <cdr:y>0.4776</cdr:y>
    </cdr:to>
    <cdr:sp macro="" textlink="">
      <cdr:nvSpPr>
        <cdr:cNvPr id="14" name="Up Arrow Callout 13"/>
        <cdr:cNvSpPr/>
      </cdr:nvSpPr>
      <cdr:spPr>
        <a:xfrm xmlns:a="http://schemas.openxmlformats.org/drawingml/2006/main">
          <a:off x="6476070" y="2295027"/>
          <a:ext cx="945241" cy="373709"/>
        </a:xfrm>
        <a:prstGeom xmlns:a="http://schemas.openxmlformats.org/drawingml/2006/main" prst="upArrowCallout">
          <a:avLst/>
        </a:prstGeom>
        <a:solidFill xmlns:a="http://schemas.openxmlformats.org/drawingml/2006/main">
          <a:schemeClr val="tx2">
            <a:lumMod val="5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100" b="1" dirty="0" smtClean="0">
              <a:latin typeface="Arial" panose="020B0604020202020204" pitchFamily="34" charset="0"/>
              <a:cs typeface="Arial" panose="020B0604020202020204" pitchFamily="34" charset="0"/>
            </a:rPr>
            <a:t>R741 bn</a:t>
          </a:r>
          <a:endParaRPr lang="en-US" sz="11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0.83054</cdr:x>
      <cdr:y>0.42651</cdr:y>
    </cdr:from>
    <cdr:to>
      <cdr:x>0.97956</cdr:x>
      <cdr:y>0.4947</cdr:y>
    </cdr:to>
    <cdr:sp macro="" textlink="">
      <cdr:nvSpPr>
        <cdr:cNvPr id="16" name="Flowchart: Alternate Process 15"/>
        <cdr:cNvSpPr/>
      </cdr:nvSpPr>
      <cdr:spPr>
        <a:xfrm xmlns:a="http://schemas.openxmlformats.org/drawingml/2006/main">
          <a:off x="7491039" y="2383241"/>
          <a:ext cx="1344083" cy="381029"/>
        </a:xfrm>
        <a:prstGeom xmlns:a="http://schemas.openxmlformats.org/drawingml/2006/main" prst="flowChartAlternateProcess">
          <a:avLst/>
        </a:prstGeom>
        <a:solidFill xmlns:a="http://schemas.openxmlformats.org/drawingml/2006/main">
          <a:schemeClr val="tx2">
            <a:lumMod val="50000"/>
          </a:schemeClr>
        </a:solidFill>
        <a:ln xmlns:a="http://schemas.openxmlformats.org/drawingml/2006/main">
          <a:noFill/>
        </a:ln>
        <a:effectLst xmlns:a="http://schemas.openxmlformats.org/drawingml/2006/main">
          <a:softEdge rad="31750"/>
        </a:effec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050" b="1" dirty="0" smtClean="0">
              <a:latin typeface="Arial" pitchFamily="34" charset="0"/>
              <a:cs typeface="Arial" pitchFamily="34" charset="0"/>
            </a:rPr>
            <a:t>Growth catalyst</a:t>
          </a:r>
        </a:p>
      </cdr:txBody>
    </cdr:sp>
  </cdr:relSizeAnchor>
  <cdr:relSizeAnchor xmlns:cdr="http://schemas.openxmlformats.org/drawingml/2006/chartDrawing">
    <cdr:from>
      <cdr:x>0.70331</cdr:x>
      <cdr:y>0.37628</cdr:y>
    </cdr:from>
    <cdr:to>
      <cdr:x>0.98122</cdr:x>
      <cdr:y>0.41653</cdr:y>
    </cdr:to>
    <cdr:sp macro="" textlink="">
      <cdr:nvSpPr>
        <cdr:cNvPr id="18" name="TextBox 4"/>
        <cdr:cNvSpPr txBox="1"/>
      </cdr:nvSpPr>
      <cdr:spPr>
        <a:xfrm xmlns:a="http://schemas.openxmlformats.org/drawingml/2006/main">
          <a:off x="6343491" y="2102562"/>
          <a:ext cx="2506648" cy="22493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100" b="1" dirty="0" smtClean="0">
              <a:latin typeface="Arial" panose="020B0604020202020204" pitchFamily="34" charset="0"/>
              <a:cs typeface="Arial" panose="020B0604020202020204" pitchFamily="34" charset="0"/>
            </a:rPr>
            <a:t>GDP growth </a:t>
          </a:r>
          <a:r>
            <a:rPr lang="en-US" b="1" dirty="0" smtClean="0">
              <a:latin typeface="Arial" panose="020B0604020202020204" pitchFamily="34" charset="0"/>
              <a:cs typeface="Arial" panose="020B0604020202020204" pitchFamily="34" charset="0"/>
            </a:rPr>
            <a:t>0.8</a:t>
          </a:r>
          <a:r>
            <a:rPr lang="en-US" sz="1100" b="1" dirty="0" smtClean="0">
              <a:latin typeface="Arial" panose="020B0604020202020204" pitchFamily="34" charset="0"/>
              <a:cs typeface="Arial" panose="020B0604020202020204" pitchFamily="34" charset="0"/>
            </a:rPr>
            <a:t>% &amp; 1.8%: R3.8 trn </a:t>
          </a:r>
          <a:endParaRPr lang="en-US" sz="11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0.09641</cdr:x>
      <cdr:y>0.17478</cdr:y>
    </cdr:from>
    <cdr:to>
      <cdr:x>0.17971</cdr:x>
      <cdr:y>0.22919</cdr:y>
    </cdr:to>
    <cdr:sp macro="" textlink="">
      <cdr:nvSpPr>
        <cdr:cNvPr id="4" name="Double Bracket 3"/>
        <cdr:cNvSpPr/>
      </cdr:nvSpPr>
      <cdr:spPr>
        <a:xfrm xmlns:a="http://schemas.openxmlformats.org/drawingml/2006/main">
          <a:off x="869568" y="976628"/>
          <a:ext cx="751330" cy="304030"/>
        </a:xfrm>
        <a:prstGeom xmlns:a="http://schemas.openxmlformats.org/drawingml/2006/main" prst="bracketPair">
          <a:avLst/>
        </a:prstGeom>
        <a:ln xmlns:a="http://schemas.openxmlformats.org/drawingml/2006/main" w="6350">
          <a:solidFill>
            <a:schemeClr val="tx1">
              <a:lumMod val="60000"/>
              <a:lumOff val="4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r>
            <a:rPr lang="en-US" sz="1050" b="1" dirty="0" smtClean="0">
              <a:solidFill>
                <a:srgbClr val="7030A0"/>
              </a:solidFill>
              <a:latin typeface="Arial" panose="020B0604020202020204" pitchFamily="34" charset="0"/>
              <a:cs typeface="Arial" panose="020B0604020202020204" pitchFamily="34" charset="0"/>
            </a:rPr>
            <a:t>R467 bn</a:t>
          </a:r>
          <a:endParaRPr lang="en-US" sz="1050" b="1" dirty="0">
            <a:solidFill>
              <a:srgbClr val="7030A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0.0979</cdr:x>
      <cdr:y>0.24274</cdr:y>
    </cdr:from>
    <cdr:to>
      <cdr:x>0.18161</cdr:x>
      <cdr:y>0.29852</cdr:y>
    </cdr:to>
    <cdr:sp macro="" textlink="">
      <cdr:nvSpPr>
        <cdr:cNvPr id="19" name="Double Bracket 18"/>
        <cdr:cNvSpPr/>
      </cdr:nvSpPr>
      <cdr:spPr>
        <a:xfrm xmlns:a="http://schemas.openxmlformats.org/drawingml/2006/main">
          <a:off x="883007" y="1356372"/>
          <a:ext cx="754982" cy="311686"/>
        </a:xfrm>
        <a:prstGeom xmlns:a="http://schemas.openxmlformats.org/drawingml/2006/main" prst="bracketPair">
          <a:avLst/>
        </a:prstGeom>
        <a:ln xmlns:a="http://schemas.openxmlformats.org/drawingml/2006/main" w="6350">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050" b="1" dirty="0" smtClean="0">
              <a:solidFill>
                <a:schemeClr val="tx1">
                  <a:lumMod val="60000"/>
                  <a:lumOff val="40000"/>
                </a:schemeClr>
              </a:solidFill>
              <a:latin typeface="Arial" panose="020B0604020202020204" pitchFamily="34" charset="0"/>
              <a:cs typeface="Arial" panose="020B0604020202020204" pitchFamily="34" charset="0"/>
            </a:rPr>
            <a:t>R124 bn</a:t>
          </a:r>
          <a:endParaRPr lang="en-US" sz="1050" b="1" dirty="0">
            <a:solidFill>
              <a:schemeClr val="tx1">
                <a:lumMod val="60000"/>
                <a:lumOff val="40000"/>
              </a:schemeClr>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0.09602</cdr:x>
      <cdr:y>0.11141</cdr:y>
    </cdr:from>
    <cdr:to>
      <cdr:x>0.18191</cdr:x>
      <cdr:y>0.16268</cdr:y>
    </cdr:to>
    <cdr:sp macro="" textlink="">
      <cdr:nvSpPr>
        <cdr:cNvPr id="20" name="Double Bracket 19"/>
        <cdr:cNvSpPr/>
      </cdr:nvSpPr>
      <cdr:spPr>
        <a:xfrm xmlns:a="http://schemas.openxmlformats.org/drawingml/2006/main">
          <a:off x="866051" y="622532"/>
          <a:ext cx="774661" cy="286484"/>
        </a:xfrm>
        <a:prstGeom xmlns:a="http://schemas.openxmlformats.org/drawingml/2006/main" prst="bracketPair">
          <a:avLst/>
        </a:prstGeom>
        <a:ln xmlns:a="http://schemas.openxmlformats.org/drawingml/2006/main" w="6350">
          <a:solidFill>
            <a:schemeClr val="tx1">
              <a:lumMod val="60000"/>
              <a:lumOff val="4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050" b="1" dirty="0" smtClean="0">
              <a:solidFill>
                <a:srgbClr val="FF0000"/>
              </a:solidFill>
              <a:latin typeface="Arial" panose="020B0604020202020204" pitchFamily="34" charset="0"/>
              <a:cs typeface="Arial" panose="020B0604020202020204" pitchFamily="34" charset="0"/>
            </a:rPr>
            <a:t>R253 bn</a:t>
          </a:r>
          <a:endParaRPr lang="en-US" sz="1050" b="1" dirty="0">
            <a:solidFill>
              <a:srgbClr val="FF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0.41469</cdr:x>
      <cdr:y>0.18232</cdr:y>
    </cdr:from>
    <cdr:to>
      <cdr:x>0.50286</cdr:x>
      <cdr:y>0.24173</cdr:y>
    </cdr:to>
    <cdr:sp macro="" textlink="">
      <cdr:nvSpPr>
        <cdr:cNvPr id="21" name="Double Bracket 20"/>
        <cdr:cNvSpPr/>
      </cdr:nvSpPr>
      <cdr:spPr>
        <a:xfrm xmlns:a="http://schemas.openxmlformats.org/drawingml/2006/main">
          <a:off x="3740255" y="1018760"/>
          <a:ext cx="795281" cy="331969"/>
        </a:xfrm>
        <a:prstGeom xmlns:a="http://schemas.openxmlformats.org/drawingml/2006/main" prst="bracketPair">
          <a:avLst/>
        </a:prstGeom>
        <a:ln xmlns:a="http://schemas.openxmlformats.org/drawingml/2006/main" w="6350">
          <a:solidFill>
            <a:schemeClr val="tx1">
              <a:lumMod val="60000"/>
              <a:lumOff val="4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050" b="1" dirty="0" smtClean="0">
              <a:solidFill>
                <a:srgbClr val="7030A0"/>
              </a:solidFill>
              <a:latin typeface="Arial" panose="020B0604020202020204" pitchFamily="34" charset="0"/>
              <a:cs typeface="Arial" panose="020B0604020202020204" pitchFamily="34" charset="0"/>
            </a:rPr>
            <a:t>R924</a:t>
          </a:r>
          <a:r>
            <a:rPr lang="en-US" sz="1050" b="1" dirty="0" smtClean="0">
              <a:latin typeface="Arial" panose="020B0604020202020204" pitchFamily="34" charset="0"/>
              <a:cs typeface="Arial" panose="020B0604020202020204" pitchFamily="34" charset="0"/>
            </a:rPr>
            <a:t> </a:t>
          </a:r>
          <a:r>
            <a:rPr lang="en-US" sz="1050" b="1" dirty="0" smtClean="0">
              <a:solidFill>
                <a:srgbClr val="7030A0"/>
              </a:solidFill>
              <a:latin typeface="Arial" panose="020B0604020202020204" pitchFamily="34" charset="0"/>
              <a:cs typeface="Arial" panose="020B0604020202020204" pitchFamily="34" charset="0"/>
            </a:rPr>
            <a:t>bn</a:t>
          </a:r>
          <a:endParaRPr lang="en-US" sz="1050" b="1" dirty="0">
            <a:solidFill>
              <a:srgbClr val="7030A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0.41469</cdr:x>
      <cdr:y>0.11583</cdr:y>
    </cdr:from>
    <cdr:to>
      <cdr:x>0.50174</cdr:x>
      <cdr:y>0.17026</cdr:y>
    </cdr:to>
    <cdr:sp macro="" textlink="">
      <cdr:nvSpPr>
        <cdr:cNvPr id="22" name="Double Bracket 21"/>
        <cdr:cNvSpPr/>
      </cdr:nvSpPr>
      <cdr:spPr>
        <a:xfrm xmlns:a="http://schemas.openxmlformats.org/drawingml/2006/main">
          <a:off x="3740255" y="647230"/>
          <a:ext cx="785179" cy="304142"/>
        </a:xfrm>
        <a:prstGeom xmlns:a="http://schemas.openxmlformats.org/drawingml/2006/main" prst="bracketPair">
          <a:avLst/>
        </a:prstGeom>
        <a:ln xmlns:a="http://schemas.openxmlformats.org/drawingml/2006/main" w="6350">
          <a:solidFill>
            <a:schemeClr val="tx1">
              <a:lumMod val="60000"/>
              <a:lumOff val="4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050" b="1" dirty="0" smtClean="0">
              <a:solidFill>
                <a:srgbClr val="FF0000"/>
              </a:solidFill>
              <a:latin typeface="Arial" panose="020B0604020202020204" pitchFamily="34" charset="0"/>
              <a:cs typeface="Arial" panose="020B0604020202020204" pitchFamily="34" charset="0"/>
            </a:rPr>
            <a:t>R903</a:t>
          </a:r>
          <a:r>
            <a:rPr lang="en-US" sz="1050" b="1" dirty="0" smtClean="0">
              <a:latin typeface="Arial" panose="020B0604020202020204" pitchFamily="34" charset="0"/>
              <a:cs typeface="Arial" panose="020B0604020202020204" pitchFamily="34" charset="0"/>
            </a:rPr>
            <a:t> </a:t>
          </a:r>
          <a:r>
            <a:rPr lang="en-US" sz="1050" b="1" dirty="0" smtClean="0">
              <a:solidFill>
                <a:srgbClr val="FF0000"/>
              </a:solidFill>
              <a:latin typeface="Arial" panose="020B0604020202020204" pitchFamily="34" charset="0"/>
              <a:cs typeface="Arial" panose="020B0604020202020204" pitchFamily="34" charset="0"/>
            </a:rPr>
            <a:t>bn</a:t>
          </a:r>
          <a:endParaRPr lang="en-US" sz="1050" b="1" dirty="0">
            <a:solidFill>
              <a:srgbClr val="FF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0.41658</cdr:x>
      <cdr:y>0.25494</cdr:y>
    </cdr:from>
    <cdr:to>
      <cdr:x>0.50424</cdr:x>
      <cdr:y>0.30583</cdr:y>
    </cdr:to>
    <cdr:sp macro="" textlink="">
      <cdr:nvSpPr>
        <cdr:cNvPr id="23" name="Double Bracket 22"/>
        <cdr:cNvSpPr/>
      </cdr:nvSpPr>
      <cdr:spPr>
        <a:xfrm xmlns:a="http://schemas.openxmlformats.org/drawingml/2006/main">
          <a:off x="3757346" y="1424543"/>
          <a:ext cx="790637" cy="284361"/>
        </a:xfrm>
        <a:prstGeom xmlns:a="http://schemas.openxmlformats.org/drawingml/2006/main" prst="bracketPair">
          <a:avLst/>
        </a:prstGeom>
        <a:ln xmlns:a="http://schemas.openxmlformats.org/drawingml/2006/main" w="6350">
          <a:solidFill>
            <a:schemeClr val="tx1">
              <a:lumMod val="60000"/>
              <a:lumOff val="4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050" b="1" dirty="0" smtClean="0">
              <a:solidFill>
                <a:schemeClr val="tx1">
                  <a:lumMod val="60000"/>
                  <a:lumOff val="40000"/>
                </a:schemeClr>
              </a:solidFill>
              <a:latin typeface="Arial" panose="020B0604020202020204" pitchFamily="34" charset="0"/>
              <a:cs typeface="Arial" panose="020B0604020202020204" pitchFamily="34" charset="0"/>
            </a:rPr>
            <a:t>R620 bn</a:t>
          </a:r>
          <a:endParaRPr lang="en-US" sz="1050" b="1" dirty="0">
            <a:solidFill>
              <a:schemeClr val="tx1">
                <a:lumMod val="60000"/>
                <a:lumOff val="40000"/>
              </a:schemeClr>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0.1845</cdr:x>
      <cdr:y>0.27883</cdr:y>
    </cdr:from>
    <cdr:to>
      <cdr:x>0.39461</cdr:x>
      <cdr:y>0.5</cdr:y>
    </cdr:to>
    <cdr:cxnSp macro="">
      <cdr:nvCxnSpPr>
        <cdr:cNvPr id="24" name="Straight Arrow Connector 23"/>
        <cdr:cNvCxnSpPr/>
      </cdr:nvCxnSpPr>
      <cdr:spPr>
        <a:xfrm xmlns:a="http://schemas.openxmlformats.org/drawingml/2006/main" flipH="1" flipV="1">
          <a:off x="1664088" y="1558012"/>
          <a:ext cx="1895049" cy="1235868"/>
        </a:xfrm>
        <a:prstGeom xmlns:a="http://schemas.openxmlformats.org/drawingml/2006/main" prst="straightConnector1">
          <a:avLst/>
        </a:prstGeom>
        <a:ln xmlns:a="http://schemas.openxmlformats.org/drawingml/2006/main" w="635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0.18561</cdr:x>
      <cdr:y>0.20795</cdr:y>
    </cdr:from>
    <cdr:to>
      <cdr:x>0.38626</cdr:x>
      <cdr:y>0.47293</cdr:y>
    </cdr:to>
    <cdr:cxnSp macro="">
      <cdr:nvCxnSpPr>
        <cdr:cNvPr id="25" name="Straight Arrow Connector 24"/>
        <cdr:cNvCxnSpPr/>
      </cdr:nvCxnSpPr>
      <cdr:spPr>
        <a:xfrm xmlns:a="http://schemas.openxmlformats.org/drawingml/2006/main" flipH="1" flipV="1">
          <a:off x="1674136" y="1161986"/>
          <a:ext cx="1809687" cy="1480628"/>
        </a:xfrm>
        <a:prstGeom xmlns:a="http://schemas.openxmlformats.org/drawingml/2006/main" prst="straightConnector1">
          <a:avLst/>
        </a:prstGeom>
        <a:ln xmlns:a="http://schemas.openxmlformats.org/drawingml/2006/main" w="6350">
          <a:solidFill>
            <a:srgbClr val="7030A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0.18719</cdr:x>
      <cdr:y>0.14342</cdr:y>
    </cdr:from>
    <cdr:to>
      <cdr:x>0.37583</cdr:x>
      <cdr:y>0.43975</cdr:y>
    </cdr:to>
    <cdr:cxnSp macro="">
      <cdr:nvCxnSpPr>
        <cdr:cNvPr id="26" name="Straight Arrow Connector 25"/>
        <cdr:cNvCxnSpPr/>
      </cdr:nvCxnSpPr>
      <cdr:spPr>
        <a:xfrm xmlns:a="http://schemas.openxmlformats.org/drawingml/2006/main" flipH="1" flipV="1">
          <a:off x="1688336" y="801400"/>
          <a:ext cx="1701498" cy="1655828"/>
        </a:xfrm>
        <a:prstGeom xmlns:a="http://schemas.openxmlformats.org/drawingml/2006/main" prst="straightConnector1">
          <a:avLst/>
        </a:prstGeom>
        <a:ln xmlns:a="http://schemas.openxmlformats.org/drawingml/2006/main" w="635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0.37512</cdr:x>
      <cdr:y>0</cdr:y>
    </cdr:from>
    <cdr:to>
      <cdr:x>0.68614</cdr:x>
      <cdr:y>0.05783</cdr:y>
    </cdr:to>
    <cdr:sp macro="" textlink="">
      <cdr:nvSpPr>
        <cdr:cNvPr id="33" name="TextBox 10"/>
        <cdr:cNvSpPr txBox="1"/>
      </cdr:nvSpPr>
      <cdr:spPr>
        <a:xfrm xmlns:a="http://schemas.openxmlformats.org/drawingml/2006/main">
          <a:off x="3383402" y="-1199600"/>
          <a:ext cx="2805239" cy="32314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rtlCol="0">
          <a:spAutoFit/>
        </a:bodyPr>
        <a:lstStyle xmlns:a="http://schemas.openxmlformats.org/drawingml/2006/main">
          <a:defPPr>
            <a:defRPr lang="en-ZW"/>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r>
            <a:rPr lang="en-US" sz="1500" dirty="0">
              <a:solidFill>
                <a:schemeClr val="bg1"/>
              </a:solidFill>
              <a:latin typeface="Arial" panose="020B0604020202020204" pitchFamily="34" charset="0"/>
              <a:cs typeface="Arial" panose="020B0604020202020204" pitchFamily="34" charset="0"/>
            </a:rPr>
            <a:t>G</a:t>
          </a:r>
          <a:r>
            <a:rPr lang="en-US" sz="1500" dirty="0" smtClean="0">
              <a:solidFill>
                <a:schemeClr val="bg1"/>
              </a:solidFill>
              <a:latin typeface="Arial" panose="020B0604020202020204" pitchFamily="34" charset="0"/>
              <a:cs typeface="Arial" panose="020B0604020202020204" pitchFamily="34" charset="0"/>
            </a:rPr>
            <a:t>ap 2020-2030: R1.8 trn</a:t>
          </a:r>
          <a:endParaRPr lang="en-US" sz="1500"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0.23681</cdr:x>
      <cdr:y>0.89723</cdr:y>
    </cdr:from>
    <cdr:to>
      <cdr:x>0.39805</cdr:x>
      <cdr:y>0.9468</cdr:y>
    </cdr:to>
    <cdr:sp macro="" textlink="">
      <cdr:nvSpPr>
        <cdr:cNvPr id="34" name="TextBox 14"/>
        <cdr:cNvSpPr txBox="1"/>
      </cdr:nvSpPr>
      <cdr:spPr>
        <a:xfrm xmlns:a="http://schemas.openxmlformats.org/drawingml/2006/main">
          <a:off x="2081559" y="5013497"/>
          <a:ext cx="1417276" cy="27698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ZW"/>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a:r>
            <a:rPr lang="en-US" sz="1200" b="1" dirty="0" smtClean="0">
              <a:latin typeface="Arial" panose="020B0604020202020204" pitchFamily="34" charset="0"/>
              <a:cs typeface="Arial" panose="020B0604020202020204" pitchFamily="34" charset="0"/>
            </a:rPr>
            <a:t>Investment</a:t>
          </a:r>
          <a:endParaRPr lang="en-US" sz="12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0.39647</cdr:x>
      <cdr:y>0.8983</cdr:y>
    </cdr:from>
    <cdr:to>
      <cdr:x>0.67526</cdr:x>
      <cdr:y>0.94787</cdr:y>
    </cdr:to>
    <cdr:sp macro="" textlink="">
      <cdr:nvSpPr>
        <cdr:cNvPr id="36" name="TextBox 5"/>
        <cdr:cNvSpPr txBox="1"/>
      </cdr:nvSpPr>
      <cdr:spPr>
        <a:xfrm xmlns:a="http://schemas.openxmlformats.org/drawingml/2006/main">
          <a:off x="3575998" y="5019489"/>
          <a:ext cx="2514541" cy="27698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ZW"/>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a:r>
            <a:rPr lang="en-US" sz="1200" b="1" dirty="0" smtClean="0">
              <a:latin typeface="Arial" panose="020B0604020202020204" pitchFamily="34" charset="0"/>
              <a:cs typeface="Arial" panose="020B0604020202020204" pitchFamily="34" charset="0"/>
            </a:rPr>
            <a:t>Investment realisation</a:t>
          </a:r>
          <a:endParaRPr lang="en-US" sz="12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0.69757</cdr:x>
      <cdr:y>0.05977</cdr:y>
    </cdr:from>
    <cdr:to>
      <cdr:x>0.97992</cdr:x>
      <cdr:y>0.36985</cdr:y>
    </cdr:to>
    <cdr:sp macro="" textlink="">
      <cdr:nvSpPr>
        <cdr:cNvPr id="37" name="Rectangle 36"/>
        <cdr:cNvSpPr/>
      </cdr:nvSpPr>
      <cdr:spPr>
        <a:xfrm xmlns:a="http://schemas.openxmlformats.org/drawingml/2006/main">
          <a:off x="6291711" y="333978"/>
          <a:ext cx="2546650" cy="1732656"/>
        </a:xfrm>
        <a:prstGeom xmlns:a="http://schemas.openxmlformats.org/drawingml/2006/main" prst="rect">
          <a:avLst/>
        </a:prstGeom>
        <a:noFill xmlns:a="http://schemas.openxmlformats.org/drawingml/2006/main"/>
        <a:ln xmlns:a="http://schemas.openxmlformats.org/drawingml/2006/main" w="6350">
          <a:solidFill>
            <a:schemeClr val="tx1"/>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ZW"/>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en-US" sz="1400" dirty="0" smtClean="0">
            <a:latin typeface="Arial" pitchFamily="34" charset="0"/>
            <a:cs typeface="Arial" pitchFamily="34" charset="0"/>
          </a:endParaRPr>
        </a:p>
      </cdr:txBody>
    </cdr:sp>
  </cdr:relSizeAnchor>
  <cdr:relSizeAnchor xmlns:cdr="http://schemas.openxmlformats.org/drawingml/2006/chartDrawing">
    <cdr:from>
      <cdr:x>0.7126</cdr:x>
      <cdr:y>0.4819</cdr:y>
    </cdr:from>
    <cdr:to>
      <cdr:x>0.9612</cdr:x>
      <cdr:y>0.5474</cdr:y>
    </cdr:to>
    <cdr:sp macro="" textlink="">
      <cdr:nvSpPr>
        <cdr:cNvPr id="38" name="TextBox 4"/>
        <cdr:cNvSpPr txBox="1"/>
      </cdr:nvSpPr>
      <cdr:spPr>
        <a:xfrm xmlns:a="http://schemas.openxmlformats.org/drawingml/2006/main">
          <a:off x="6427318" y="2692733"/>
          <a:ext cx="2242243" cy="36599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100" b="1" dirty="0" smtClean="0">
              <a:solidFill>
                <a:schemeClr val="tx1">
                  <a:lumMod val="60000"/>
                  <a:lumOff val="40000"/>
                </a:schemeClr>
              </a:solidFill>
              <a:latin typeface="Arial" panose="020B0604020202020204" pitchFamily="34" charset="0"/>
              <a:cs typeface="Arial" panose="020B0604020202020204" pitchFamily="34" charset="0"/>
            </a:rPr>
            <a:t>GDP size at 2015: R3.05 trn</a:t>
          </a:r>
          <a:endParaRPr lang="en-US" sz="1100" b="1" dirty="0">
            <a:solidFill>
              <a:schemeClr val="tx1">
                <a:lumMod val="60000"/>
                <a:lumOff val="40000"/>
              </a:schemeClr>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0.01738</cdr:x>
      <cdr:y>0.95903</cdr:y>
    </cdr:from>
    <cdr:to>
      <cdr:x>0.9515</cdr:x>
      <cdr:y>1</cdr:y>
    </cdr:to>
    <cdr:sp macro="" textlink="">
      <cdr:nvSpPr>
        <cdr:cNvPr id="28" name="Text Placeholder 9"/>
        <cdr:cNvSpPr>
          <a:spLocks xmlns:a="http://schemas.openxmlformats.org/drawingml/2006/main" noGrp="1"/>
        </cdr:cNvSpPr>
      </cdr:nvSpPr>
      <cdr:spPr>
        <a:xfrm xmlns:a="http://schemas.openxmlformats.org/drawingml/2006/main">
          <a:off x="156782" y="6557724"/>
          <a:ext cx="8425227" cy="228949"/>
        </a:xfrm>
        <a:prstGeom xmlns:a="http://schemas.openxmlformats.org/drawingml/2006/main" prst="rect">
          <a:avLst/>
        </a:prstGeom>
      </cdr:spPr>
      <cdr:txBody>
        <a:bodyPr xmlns:a="http://schemas.openxmlformats.org/drawingml/2006/main" lIns="0">
          <a:normAutofit/>
        </a:bodyPr>
        <a:lstStyle xmlns:a="http://schemas.openxmlformats.org/drawingml/2006/main">
          <a:lvl1pPr marL="0" indent="0" algn="l" rtl="0" eaLnBrk="1" fontAlgn="base" hangingPunct="1">
            <a:spcBef>
              <a:spcPts val="0"/>
            </a:spcBef>
            <a:spcAft>
              <a:spcPct val="0"/>
            </a:spcAft>
            <a:buClr>
              <a:srgbClr val="76B143"/>
            </a:buClr>
            <a:buSzPct val="120000"/>
            <a:buFontTx/>
            <a:buNone/>
            <a:defRPr sz="800" b="0" i="0" kern="1200">
              <a:solidFill>
                <a:srgbClr val="444444"/>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76B143"/>
            </a:buClr>
            <a:buFont typeface="Arial" charset="0"/>
            <a:defRPr sz="1400" i="1" kern="1200">
              <a:solidFill>
                <a:srgbClr val="E2DED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r>
            <a:rPr lang="en-ZW" b="1" dirty="0" smtClean="0">
              <a:latin typeface="Arial" panose="020B0604020202020204" pitchFamily="34" charset="0"/>
              <a:cs typeface="Arial" panose="020B0604020202020204" pitchFamily="34" charset="0"/>
            </a:rPr>
            <a:t>Source: PIC research and project development, SARB, based on real historical GDP figures</a:t>
          </a:r>
          <a:endParaRPr lang="en-ZW"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0.8222</cdr:x>
      <cdr:y>0.2793</cdr:y>
    </cdr:from>
    <cdr:to>
      <cdr:x>0.97956</cdr:x>
      <cdr:y>0.35482</cdr:y>
    </cdr:to>
    <cdr:sp macro="" textlink="">
      <cdr:nvSpPr>
        <cdr:cNvPr id="29" name="Flowchart: Alternate Process 28"/>
        <cdr:cNvSpPr/>
      </cdr:nvSpPr>
      <cdr:spPr>
        <a:xfrm xmlns:a="http://schemas.openxmlformats.org/drawingml/2006/main">
          <a:off x="7415810" y="1560678"/>
          <a:ext cx="1419312" cy="421972"/>
        </a:xfrm>
        <a:prstGeom xmlns:a="http://schemas.openxmlformats.org/drawingml/2006/main" prst="flowChartAlternateProcess">
          <a:avLst/>
        </a:prstGeom>
        <a:solidFill xmlns:a="http://schemas.openxmlformats.org/drawingml/2006/main">
          <a:srgbClr val="7030A0"/>
        </a:solidFill>
        <a:ln xmlns:a="http://schemas.openxmlformats.org/drawingml/2006/main">
          <a:noFill/>
        </a:ln>
        <a:effectLst xmlns:a="http://schemas.openxmlformats.org/drawingml/2006/main">
          <a:softEdge rad="31750"/>
        </a:effec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b="1" dirty="0" smtClean="0">
              <a:latin typeface="Arial" pitchFamily="34" charset="0"/>
              <a:cs typeface="Arial" pitchFamily="34" charset="0"/>
            </a:rPr>
            <a:t>Growth catalyst</a:t>
          </a:r>
          <a:endParaRPr lang="en-US" sz="1100" b="1" dirty="0" smtClean="0">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0.67699</cdr:x>
      <cdr:y>0.40051</cdr:y>
    </cdr:from>
    <cdr:to>
      <cdr:x>0.77876</cdr:x>
      <cdr:y>0.54896</cdr:y>
    </cdr:to>
    <cdr:sp macro="" textlink="">
      <cdr:nvSpPr>
        <cdr:cNvPr id="3" name="Oval 2"/>
        <cdr:cNvSpPr/>
      </cdr:nvSpPr>
      <cdr:spPr>
        <a:xfrm xmlns:a="http://schemas.openxmlformats.org/drawingml/2006/main">
          <a:off x="6017344" y="2069201"/>
          <a:ext cx="904568" cy="766916"/>
        </a:xfrm>
        <a:prstGeom xmlns:a="http://schemas.openxmlformats.org/drawingml/2006/main" prst="ellipse">
          <a:avLst/>
        </a:prstGeom>
        <a:solidFill xmlns:a="http://schemas.openxmlformats.org/drawingml/2006/main">
          <a:srgbClr val="FF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ctr"/>
          <a:r>
            <a:rPr lang="en-US" sz="900" b="1" dirty="0" smtClean="0"/>
            <a:t>Global Financial Crisis</a:t>
          </a:r>
          <a:endParaRPr lang="en-US" sz="9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43238" cy="465138"/>
          </a:xfrm>
          <a:prstGeom prst="rect">
            <a:avLst/>
          </a:prstGeom>
        </p:spPr>
        <p:txBody>
          <a:bodyPr vert="horz" lIns="91409" tIns="45703" rIns="91409" bIns="45703" rtlCol="0"/>
          <a:lstStyle>
            <a:lvl1pPr algn="l">
              <a:defRPr sz="1200"/>
            </a:lvl1pPr>
          </a:lstStyle>
          <a:p>
            <a:endParaRPr lang="en-US" dirty="0"/>
          </a:p>
        </p:txBody>
      </p:sp>
      <p:sp>
        <p:nvSpPr>
          <p:cNvPr id="3" name="Date Placeholder 2"/>
          <p:cNvSpPr>
            <a:spLocks noGrp="1"/>
          </p:cNvSpPr>
          <p:nvPr>
            <p:ph type="dt" sz="quarter" idx="1"/>
          </p:nvPr>
        </p:nvSpPr>
        <p:spPr>
          <a:xfrm>
            <a:off x="3978279" y="0"/>
            <a:ext cx="3043238" cy="465138"/>
          </a:xfrm>
          <a:prstGeom prst="rect">
            <a:avLst/>
          </a:prstGeom>
        </p:spPr>
        <p:txBody>
          <a:bodyPr vert="horz" lIns="91409" tIns="45703" rIns="91409" bIns="45703" rtlCol="0"/>
          <a:lstStyle>
            <a:lvl1pPr algn="r">
              <a:defRPr sz="1200"/>
            </a:lvl1pPr>
          </a:lstStyle>
          <a:p>
            <a:fld id="{88FCDFE9-0EB3-493C-9C60-0E9F43DFF367}" type="datetimeFigureOut">
              <a:rPr lang="en-US" smtClean="0"/>
              <a:pPr/>
              <a:t>4/13/2016</a:t>
            </a:fld>
            <a:endParaRPr lang="en-US" dirty="0"/>
          </a:p>
        </p:txBody>
      </p:sp>
      <p:sp>
        <p:nvSpPr>
          <p:cNvPr id="4" name="Footer Placeholder 3"/>
          <p:cNvSpPr>
            <a:spLocks noGrp="1"/>
          </p:cNvSpPr>
          <p:nvPr>
            <p:ph type="ftr" sz="quarter" idx="2"/>
          </p:nvPr>
        </p:nvSpPr>
        <p:spPr>
          <a:xfrm>
            <a:off x="4" y="8842378"/>
            <a:ext cx="3043238" cy="465138"/>
          </a:xfrm>
          <a:prstGeom prst="rect">
            <a:avLst/>
          </a:prstGeom>
        </p:spPr>
        <p:txBody>
          <a:bodyPr vert="horz" lIns="91409" tIns="45703" rIns="91409" bIns="4570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9" y="8842378"/>
            <a:ext cx="3043238" cy="465138"/>
          </a:xfrm>
          <a:prstGeom prst="rect">
            <a:avLst/>
          </a:prstGeom>
        </p:spPr>
        <p:txBody>
          <a:bodyPr vert="horz" lIns="91409" tIns="45703" rIns="91409" bIns="45703" rtlCol="0" anchor="b"/>
          <a:lstStyle>
            <a:lvl1pPr algn="r">
              <a:defRPr sz="1200"/>
            </a:lvl1pPr>
          </a:lstStyle>
          <a:p>
            <a:fld id="{5FDEAD2F-82D1-49C5-A2AE-57A06F9A0CDF}" type="slidenum">
              <a:rPr lang="en-US" smtClean="0"/>
              <a:pPr/>
              <a:t>‹#›</a:t>
            </a:fld>
            <a:endParaRPr lang="en-US" dirty="0"/>
          </a:p>
        </p:txBody>
      </p:sp>
    </p:spTree>
    <p:extLst>
      <p:ext uri="{BB962C8B-B14F-4D97-AF65-F5344CB8AC3E}">
        <p14:creationId xmlns:p14="http://schemas.microsoft.com/office/powerpoint/2010/main" xmlns="" val="2078286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293" tIns="46645" rIns="93293" bIns="46645" rtlCol="0"/>
          <a:lstStyle>
            <a:lvl1pPr algn="l" fontAlgn="auto">
              <a:spcBef>
                <a:spcPts val="0"/>
              </a:spcBef>
              <a:spcAft>
                <a:spcPts val="0"/>
              </a:spcAft>
              <a:defRPr sz="1200">
                <a:latin typeface="+mn-lt"/>
                <a:cs typeface="+mn-cs"/>
              </a:defRPr>
            </a:lvl1pPr>
          </a:lstStyle>
          <a:p>
            <a:pPr>
              <a:defRPr/>
            </a:pPr>
            <a:endParaRPr lang="en-ZW" dirty="0"/>
          </a:p>
        </p:txBody>
      </p:sp>
      <p:sp>
        <p:nvSpPr>
          <p:cNvPr id="3" name="Date Placeholder 2"/>
          <p:cNvSpPr>
            <a:spLocks noGrp="1"/>
          </p:cNvSpPr>
          <p:nvPr>
            <p:ph type="dt" idx="1"/>
          </p:nvPr>
        </p:nvSpPr>
        <p:spPr>
          <a:xfrm>
            <a:off x="3978136" y="1"/>
            <a:ext cx="3043343" cy="465455"/>
          </a:xfrm>
          <a:prstGeom prst="rect">
            <a:avLst/>
          </a:prstGeom>
        </p:spPr>
        <p:txBody>
          <a:bodyPr vert="horz" lIns="93293" tIns="46645" rIns="93293" bIns="46645" rtlCol="0"/>
          <a:lstStyle>
            <a:lvl1pPr algn="r" fontAlgn="auto">
              <a:spcBef>
                <a:spcPts val="0"/>
              </a:spcBef>
              <a:spcAft>
                <a:spcPts val="0"/>
              </a:spcAft>
              <a:defRPr sz="1200">
                <a:latin typeface="+mn-lt"/>
                <a:cs typeface="+mn-cs"/>
              </a:defRPr>
            </a:lvl1pPr>
          </a:lstStyle>
          <a:p>
            <a:pPr>
              <a:defRPr/>
            </a:pPr>
            <a:fld id="{39D0639F-2A32-4401-9D68-635127E1DD3F}" type="datetimeFigureOut">
              <a:rPr lang="en-US"/>
              <a:pPr>
                <a:defRPr/>
              </a:pPr>
              <a:t>4/13/2016</a:t>
            </a:fld>
            <a:endParaRPr lang="en-ZW"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93" tIns="46645" rIns="93293" bIns="46645" rtlCol="0" anchor="ctr"/>
          <a:lstStyle/>
          <a:p>
            <a:pPr lvl="0"/>
            <a:endParaRPr lang="en-ZW" noProof="0" dirty="0" smtClean="0"/>
          </a:p>
        </p:txBody>
      </p:sp>
      <p:sp>
        <p:nvSpPr>
          <p:cNvPr id="5" name="Notes Placeholder 4"/>
          <p:cNvSpPr>
            <a:spLocks noGrp="1"/>
          </p:cNvSpPr>
          <p:nvPr>
            <p:ph type="body" sz="quarter" idx="3"/>
          </p:nvPr>
        </p:nvSpPr>
        <p:spPr>
          <a:xfrm>
            <a:off x="702310" y="4421826"/>
            <a:ext cx="5618480" cy="4189095"/>
          </a:xfrm>
          <a:prstGeom prst="rect">
            <a:avLst/>
          </a:prstGeom>
        </p:spPr>
        <p:txBody>
          <a:bodyPr vert="horz" wrap="square" lIns="93293" tIns="46645" rIns="93293" bIns="46645" numCol="1" anchor="t" anchorCtr="0" compatLnSpc="1">
            <a:prstTxWarp prst="textNoShape">
              <a:avLst/>
            </a:prstTxWarp>
            <a:normAutofit/>
          </a:bodyPr>
          <a:lstStyle/>
          <a:p>
            <a:pPr lvl="0"/>
            <a:r>
              <a:rPr lang="en-ZW" noProof="0" smtClean="0"/>
              <a:t>Click to edit Master text styles</a:t>
            </a:r>
          </a:p>
          <a:p>
            <a:pPr lvl="1"/>
            <a:r>
              <a:rPr lang="en-ZW" noProof="0" smtClean="0"/>
              <a:t>Second level</a:t>
            </a:r>
          </a:p>
          <a:p>
            <a:pPr lvl="2"/>
            <a:r>
              <a:rPr lang="en-ZW" noProof="0" smtClean="0"/>
              <a:t>Third level</a:t>
            </a:r>
          </a:p>
          <a:p>
            <a:pPr lvl="3"/>
            <a:r>
              <a:rPr lang="en-ZW" noProof="0" smtClean="0"/>
              <a:t>Fourth level</a:t>
            </a:r>
          </a:p>
          <a:p>
            <a:pPr lvl="4"/>
            <a:r>
              <a:rPr lang="en-ZW" noProof="0" smtClean="0"/>
              <a:t>Fifth level</a:t>
            </a:r>
          </a:p>
        </p:txBody>
      </p:sp>
      <p:sp>
        <p:nvSpPr>
          <p:cNvPr id="6" name="Footer Placeholder 5"/>
          <p:cNvSpPr>
            <a:spLocks noGrp="1"/>
          </p:cNvSpPr>
          <p:nvPr>
            <p:ph type="ftr" sz="quarter" idx="4"/>
          </p:nvPr>
        </p:nvSpPr>
        <p:spPr>
          <a:xfrm>
            <a:off x="1" y="8842033"/>
            <a:ext cx="3043343" cy="465455"/>
          </a:xfrm>
          <a:prstGeom prst="rect">
            <a:avLst/>
          </a:prstGeom>
        </p:spPr>
        <p:txBody>
          <a:bodyPr vert="horz" lIns="93293" tIns="46645" rIns="93293" bIns="46645" rtlCol="0" anchor="b"/>
          <a:lstStyle>
            <a:lvl1pPr algn="l" fontAlgn="auto">
              <a:spcBef>
                <a:spcPts val="0"/>
              </a:spcBef>
              <a:spcAft>
                <a:spcPts val="0"/>
              </a:spcAft>
              <a:defRPr sz="1200">
                <a:latin typeface="+mn-lt"/>
                <a:cs typeface="+mn-cs"/>
              </a:defRPr>
            </a:lvl1pPr>
          </a:lstStyle>
          <a:p>
            <a:pPr>
              <a:defRPr/>
            </a:pPr>
            <a:endParaRPr lang="en-ZW" dirty="0"/>
          </a:p>
        </p:txBody>
      </p:sp>
      <p:sp>
        <p:nvSpPr>
          <p:cNvPr id="7" name="Slide Number Placeholder 6"/>
          <p:cNvSpPr>
            <a:spLocks noGrp="1"/>
          </p:cNvSpPr>
          <p:nvPr>
            <p:ph type="sldNum" sz="quarter" idx="5"/>
          </p:nvPr>
        </p:nvSpPr>
        <p:spPr>
          <a:xfrm>
            <a:off x="3978136" y="8842033"/>
            <a:ext cx="3043343" cy="465455"/>
          </a:xfrm>
          <a:prstGeom prst="rect">
            <a:avLst/>
          </a:prstGeom>
        </p:spPr>
        <p:txBody>
          <a:bodyPr vert="horz" lIns="93293" tIns="46645" rIns="93293" bIns="46645" rtlCol="0" anchor="b"/>
          <a:lstStyle>
            <a:lvl1pPr algn="r" fontAlgn="auto">
              <a:spcBef>
                <a:spcPts val="0"/>
              </a:spcBef>
              <a:spcAft>
                <a:spcPts val="0"/>
              </a:spcAft>
              <a:defRPr sz="1200">
                <a:latin typeface="+mn-lt"/>
                <a:cs typeface="+mn-cs"/>
              </a:defRPr>
            </a:lvl1pPr>
          </a:lstStyle>
          <a:p>
            <a:pPr>
              <a:defRPr/>
            </a:pPr>
            <a:fld id="{9F68509F-17FC-4730-A413-4B18C57AE084}" type="slidenum">
              <a:rPr lang="en-ZW"/>
              <a:pPr>
                <a:defRPr/>
              </a:pPr>
              <a:t>‹#›</a:t>
            </a:fld>
            <a:endParaRPr lang="en-ZW" dirty="0"/>
          </a:p>
        </p:txBody>
      </p:sp>
    </p:spTree>
    <p:extLst>
      <p:ext uri="{BB962C8B-B14F-4D97-AF65-F5344CB8AC3E}">
        <p14:creationId xmlns:p14="http://schemas.microsoft.com/office/powerpoint/2010/main" xmlns="" val="20524016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pPr eaLnBrk="1" hangingPunct="1">
              <a:spcBef>
                <a:spcPct val="0"/>
              </a:spcBef>
            </a:pPr>
            <a:endParaRPr lang="en-US" dirty="0" smtClean="0"/>
          </a:p>
        </p:txBody>
      </p:sp>
    </p:spTree>
    <p:extLst>
      <p:ext uri="{BB962C8B-B14F-4D97-AF65-F5344CB8AC3E}">
        <p14:creationId xmlns:p14="http://schemas.microsoft.com/office/powerpoint/2010/main" xmlns="" val="1108616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pPr eaLnBrk="1" hangingPunct="1">
              <a:spcBef>
                <a:spcPct val="0"/>
              </a:spcBef>
            </a:pPr>
            <a:endParaRPr lang="en-US" dirty="0" smtClean="0"/>
          </a:p>
        </p:txBody>
      </p:sp>
    </p:spTree>
    <p:extLst>
      <p:ext uri="{BB962C8B-B14F-4D97-AF65-F5344CB8AC3E}">
        <p14:creationId xmlns:p14="http://schemas.microsoft.com/office/powerpoint/2010/main" xmlns="" val="1066600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pPr eaLnBrk="1" hangingPunct="1">
              <a:spcBef>
                <a:spcPct val="0"/>
              </a:spcBef>
            </a:pPr>
            <a:endParaRPr lang="en-US" dirty="0" smtClean="0"/>
          </a:p>
        </p:txBody>
      </p:sp>
    </p:spTree>
    <p:extLst>
      <p:ext uri="{BB962C8B-B14F-4D97-AF65-F5344CB8AC3E}">
        <p14:creationId xmlns:p14="http://schemas.microsoft.com/office/powerpoint/2010/main" xmlns="" val="3617617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9F68509F-17FC-4730-A413-4B18C57AE084}" type="slidenum">
              <a:rPr lang="en-ZW" smtClean="0"/>
              <a:pPr>
                <a:defRPr/>
              </a:pPr>
              <a:t>5</a:t>
            </a:fld>
            <a:endParaRPr lang="en-ZW" dirty="0"/>
          </a:p>
        </p:txBody>
      </p:sp>
    </p:spTree>
    <p:extLst>
      <p:ext uri="{BB962C8B-B14F-4D97-AF65-F5344CB8AC3E}">
        <p14:creationId xmlns:p14="http://schemas.microsoft.com/office/powerpoint/2010/main" xmlns="" val="3956934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pPr eaLnBrk="1" hangingPunct="1">
              <a:spcBef>
                <a:spcPct val="0"/>
              </a:spcBef>
            </a:pPr>
            <a:endParaRPr lang="en-US" dirty="0" smtClean="0"/>
          </a:p>
        </p:txBody>
      </p:sp>
    </p:spTree>
    <p:extLst>
      <p:ext uri="{BB962C8B-B14F-4D97-AF65-F5344CB8AC3E}">
        <p14:creationId xmlns:p14="http://schemas.microsoft.com/office/powerpoint/2010/main" xmlns="" val="1916450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9F68509F-17FC-4730-A413-4B18C57AE084}" type="slidenum">
              <a:rPr lang="en-ZW" smtClean="0">
                <a:solidFill>
                  <a:prstClr val="black"/>
                </a:solidFill>
              </a:rPr>
              <a:pPr>
                <a:defRPr/>
              </a:pPr>
              <a:t>11</a:t>
            </a:fld>
            <a:endParaRPr lang="en-ZW" dirty="0">
              <a:solidFill>
                <a:prstClr val="black"/>
              </a:solidFill>
            </a:endParaRPr>
          </a:p>
        </p:txBody>
      </p:sp>
    </p:spTree>
    <p:extLst>
      <p:ext uri="{BB962C8B-B14F-4D97-AF65-F5344CB8AC3E}">
        <p14:creationId xmlns:p14="http://schemas.microsoft.com/office/powerpoint/2010/main" xmlns="" val="1951601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68509F-17FC-4730-A413-4B18C57AE084}" type="slidenum">
              <a:rPr lang="en-ZW" smtClean="0"/>
              <a:pPr>
                <a:defRPr/>
              </a:pPr>
              <a:t>15</a:t>
            </a:fld>
            <a:endParaRPr lang="en-ZW" dirty="0"/>
          </a:p>
        </p:txBody>
      </p:sp>
    </p:spTree>
    <p:extLst>
      <p:ext uri="{BB962C8B-B14F-4D97-AF65-F5344CB8AC3E}">
        <p14:creationId xmlns:p14="http://schemas.microsoft.com/office/powerpoint/2010/main" xmlns="" val="639848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68509F-17FC-4730-A413-4B18C57AE084}" type="slidenum">
              <a:rPr lang="en-ZW" smtClean="0"/>
              <a:pPr>
                <a:defRPr/>
              </a:pPr>
              <a:t>18</a:t>
            </a:fld>
            <a:endParaRPr lang="en-ZW" dirty="0"/>
          </a:p>
        </p:txBody>
      </p:sp>
    </p:spTree>
    <p:extLst>
      <p:ext uri="{BB962C8B-B14F-4D97-AF65-F5344CB8AC3E}">
        <p14:creationId xmlns:p14="http://schemas.microsoft.com/office/powerpoint/2010/main" xmlns="" val="1289572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pPr eaLnBrk="1" hangingPunct="1">
              <a:spcBef>
                <a:spcPct val="0"/>
              </a:spcBef>
            </a:pPr>
            <a:endParaRPr lang="en-US" dirty="0" smtClean="0"/>
          </a:p>
        </p:txBody>
      </p:sp>
    </p:spTree>
    <p:extLst>
      <p:ext uri="{BB962C8B-B14F-4D97-AF65-F5344CB8AC3E}">
        <p14:creationId xmlns:p14="http://schemas.microsoft.com/office/powerpoint/2010/main" xmlns="" val="1765050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68509F-17FC-4730-A413-4B18C57AE084}" type="slidenum">
              <a:rPr lang="en-ZW" smtClean="0"/>
              <a:pPr>
                <a:defRPr/>
              </a:pPr>
              <a:t>20</a:t>
            </a:fld>
            <a:endParaRPr lang="en-ZW" dirty="0"/>
          </a:p>
        </p:txBody>
      </p:sp>
    </p:spTree>
    <p:extLst>
      <p:ext uri="{BB962C8B-B14F-4D97-AF65-F5344CB8AC3E}">
        <p14:creationId xmlns:p14="http://schemas.microsoft.com/office/powerpoint/2010/main" xmlns="" val="1685356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68509F-17FC-4730-A413-4B18C57AE084}" type="slidenum">
              <a:rPr lang="en-ZW" smtClean="0"/>
              <a:pPr>
                <a:defRPr/>
              </a:pPr>
              <a:t>21</a:t>
            </a:fld>
            <a:endParaRPr lang="en-ZW" dirty="0"/>
          </a:p>
        </p:txBody>
      </p:sp>
    </p:spTree>
    <p:extLst>
      <p:ext uri="{BB962C8B-B14F-4D97-AF65-F5344CB8AC3E}">
        <p14:creationId xmlns:p14="http://schemas.microsoft.com/office/powerpoint/2010/main" xmlns="" val="3697724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0278" y="3269493"/>
            <a:ext cx="3439754" cy="658704"/>
          </a:xfrm>
          <a:prstGeom prst="rect">
            <a:avLst/>
          </a:prstGeom>
        </p:spPr>
        <p:txBody>
          <a:bodyPr lIns="0" tIns="0" rIns="0" bIns="0" anchor="t">
            <a:noAutofit/>
          </a:bodyPr>
          <a:lstStyle>
            <a:lvl1pPr algn="l">
              <a:defRPr sz="2000" b="0" i="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10275" y="3955650"/>
            <a:ext cx="3427057" cy="671047"/>
          </a:xfrm>
          <a:prstGeom prst="rect">
            <a:avLst/>
          </a:prstGeom>
        </p:spPr>
        <p:txBody>
          <a:bodyPr lIns="0" tIns="0" rIns="0" bIns="0">
            <a:normAutofit/>
          </a:bodyPr>
          <a:lstStyle>
            <a:lvl1pPr marL="0" indent="0" algn="l">
              <a:buNone/>
              <a:defRPr sz="1200" b="0" i="0">
                <a:solidFill>
                  <a:srgbClr val="4960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0279" y="3269493"/>
            <a:ext cx="3439754" cy="658704"/>
          </a:xfrm>
          <a:prstGeom prst="rect">
            <a:avLst/>
          </a:prstGeom>
        </p:spPr>
        <p:txBody>
          <a:bodyPr lIns="0" tIns="0" rIns="0" bIns="0" anchor="t">
            <a:noAutofit/>
          </a:bodyPr>
          <a:lstStyle>
            <a:lvl1pPr algn="l">
              <a:defRPr sz="1500" b="0" i="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10276" y="3955652"/>
            <a:ext cx="3427057" cy="671047"/>
          </a:xfrm>
          <a:prstGeom prst="rect">
            <a:avLst/>
          </a:prstGeom>
        </p:spPr>
        <p:txBody>
          <a:bodyPr lIns="0" tIns="0" rIns="0" bIns="0">
            <a:normAutofit/>
          </a:bodyPr>
          <a:lstStyle>
            <a:lvl1pPr marL="0" indent="0" algn="l">
              <a:buNone/>
              <a:defRPr sz="900" b="0" i="0">
                <a:solidFill>
                  <a:srgbClr val="496068"/>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3152157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s slide with Body Tex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395978" y="1666596"/>
            <a:ext cx="8434259" cy="408573"/>
          </a:xfrm>
          <a:prstGeom prst="rect">
            <a:avLst/>
          </a:prstGeom>
        </p:spPr>
        <p:txBody>
          <a:bodyPr lIns="0" tIns="0" rIns="0" bIns="0" rtlCol="0">
            <a:spAutoFit/>
          </a:bodyPr>
          <a:lstStyle>
            <a:lvl1pPr marL="171450" indent="-165497" algn="l" defTabSz="685800" rtl="0" eaLnBrk="1" latinLnBrk="0" hangingPunct="1">
              <a:lnSpc>
                <a:spcPct val="150000"/>
              </a:lnSpc>
              <a:spcBef>
                <a:spcPts val="0"/>
              </a:spcBef>
              <a:buClr>
                <a:srgbClr val="5F5F5F"/>
              </a:buClr>
              <a:buSzPct val="100000"/>
              <a:buFont typeface="Wingdings" pitchFamily="2" charset="2"/>
              <a:buChar char="Ø"/>
              <a:defRPr lang="en-US" sz="1050" b="0" i="0" kern="1200" dirty="0" smtClean="0">
                <a:solidFill>
                  <a:schemeClr val="tx1">
                    <a:lumMod val="75000"/>
                  </a:schemeClr>
                </a:solidFill>
                <a:latin typeface="Arial" pitchFamily="34" charset="0"/>
                <a:ea typeface="+mn-ea"/>
                <a:cs typeface="Arial" pitchFamily="34" charset="0"/>
              </a:defRPr>
            </a:lvl1pPr>
            <a:lvl2pPr marL="88106" indent="-82154" algn="l" defTabSz="685800" rtl="0" eaLnBrk="1" latinLnBrk="0" hangingPunct="1">
              <a:spcBef>
                <a:spcPct val="20000"/>
              </a:spcBef>
              <a:buClr>
                <a:srgbClr val="5F5F5F"/>
              </a:buClr>
              <a:buFont typeface="Wingdings" pitchFamily="2" charset="2"/>
              <a:buChar char="§"/>
              <a:defRPr lang="en-US" sz="900" b="0" i="0" kern="1200" dirty="0" smtClean="0">
                <a:solidFill>
                  <a:srgbClr val="444444"/>
                </a:solidFill>
                <a:latin typeface="Arial" pitchFamily="34" charset="0"/>
                <a:ea typeface="+mn-ea"/>
                <a:cs typeface="Arial" pitchFamily="34" charset="0"/>
              </a:defRPr>
            </a:lvl2pPr>
            <a:lvl3pPr marL="330994" indent="-125016">
              <a:lnSpc>
                <a:spcPct val="150000"/>
              </a:lnSpc>
              <a:spcBef>
                <a:spcPts val="0"/>
              </a:spcBef>
              <a:buFont typeface="Wingdings" pitchFamily="2" charset="2"/>
              <a:buChar char="§"/>
              <a:defRPr sz="1050">
                <a:solidFill>
                  <a:schemeClr val="tx1">
                    <a:lumMod val="75000"/>
                  </a:schemeClr>
                </a:solidFill>
              </a:defRPr>
            </a:lvl3pPr>
          </a:lstStyle>
          <a:p>
            <a:pPr lvl="0"/>
            <a:r>
              <a:rPr lang="en-US" smtClean="0"/>
              <a:t>Click to edit Master text styles</a:t>
            </a:r>
          </a:p>
          <a:p>
            <a:pPr lvl="1"/>
            <a:r>
              <a:rPr lang="en-US" smtClean="0"/>
              <a:t>Second level</a:t>
            </a:r>
          </a:p>
        </p:txBody>
      </p:sp>
      <p:sp>
        <p:nvSpPr>
          <p:cNvPr id="10" name="Text Placeholder 9"/>
          <p:cNvSpPr>
            <a:spLocks noGrp="1"/>
          </p:cNvSpPr>
          <p:nvPr>
            <p:ph type="body" sz="quarter" idx="11"/>
          </p:nvPr>
        </p:nvSpPr>
        <p:spPr>
          <a:xfrm>
            <a:off x="395978" y="1107770"/>
            <a:ext cx="8416330" cy="311624"/>
          </a:xfrm>
          <a:prstGeom prst="rect">
            <a:avLst/>
          </a:prstGeom>
        </p:spPr>
        <p:txBody>
          <a:bodyPr lIns="0" tIns="0" rIns="0" bIns="0">
            <a:spAutoFit/>
          </a:bodyPr>
          <a:lstStyle>
            <a:lvl1pPr marL="0" indent="0">
              <a:lnSpc>
                <a:spcPct val="150000"/>
              </a:lnSpc>
              <a:spcBef>
                <a:spcPts val="0"/>
              </a:spcBef>
              <a:spcAft>
                <a:spcPts val="450"/>
              </a:spcAft>
              <a:buFontTx/>
              <a:buNone/>
              <a:defRPr sz="1350" b="0" i="0">
                <a:solidFill>
                  <a:srgbClr val="434343"/>
                </a:solidFill>
              </a:defRPr>
            </a:lvl1pPr>
          </a:lstStyle>
          <a:p>
            <a:pPr lvl="0"/>
            <a:r>
              <a:rPr lang="en-US" smtClean="0"/>
              <a:t>Click to edit Master text styles</a:t>
            </a:r>
          </a:p>
        </p:txBody>
      </p:sp>
      <p:sp>
        <p:nvSpPr>
          <p:cNvPr id="11" name="Text Placeholder 9"/>
          <p:cNvSpPr>
            <a:spLocks noGrp="1"/>
          </p:cNvSpPr>
          <p:nvPr>
            <p:ph type="body" sz="quarter" idx="12"/>
          </p:nvPr>
        </p:nvSpPr>
        <p:spPr>
          <a:xfrm>
            <a:off x="395978" y="6099359"/>
            <a:ext cx="8425227" cy="228949"/>
          </a:xfrm>
          <a:prstGeom prst="rect">
            <a:avLst/>
          </a:prstGeom>
        </p:spPr>
        <p:txBody>
          <a:bodyPr lIns="0">
            <a:normAutofit/>
          </a:bodyPr>
          <a:lstStyle>
            <a:lvl1pPr marL="0" indent="0">
              <a:spcBef>
                <a:spcPts val="0"/>
              </a:spcBef>
              <a:buFontTx/>
              <a:buNone/>
              <a:defRPr sz="600" b="0" i="0">
                <a:solidFill>
                  <a:srgbClr val="444444"/>
                </a:solidFill>
              </a:defRPr>
            </a:lvl1pPr>
          </a:lstStyle>
          <a:p>
            <a:pPr lvl="0"/>
            <a:r>
              <a:rPr lang="en-US" smtClean="0"/>
              <a:t>Click to edit Master text styles</a:t>
            </a:r>
          </a:p>
        </p:txBody>
      </p:sp>
      <p:sp>
        <p:nvSpPr>
          <p:cNvPr id="17" name="Title 1"/>
          <p:cNvSpPr>
            <a:spLocks noGrp="1"/>
          </p:cNvSpPr>
          <p:nvPr>
            <p:ph type="title"/>
          </p:nvPr>
        </p:nvSpPr>
        <p:spPr>
          <a:xfrm>
            <a:off x="1577789" y="295017"/>
            <a:ext cx="7234519" cy="369332"/>
          </a:xfrm>
          <a:prstGeom prst="rect">
            <a:avLst/>
          </a:prstGeom>
        </p:spPr>
        <p:txBody>
          <a:bodyPr wrap="square" lIns="0">
            <a:spAutoFit/>
          </a:bodyPr>
          <a:lstStyle>
            <a:lvl1pPr algn="ctr">
              <a:defRPr sz="1800" b="0" i="0">
                <a:solidFill>
                  <a:schemeClr val="accent1"/>
                </a:solidFill>
              </a:defRPr>
            </a:lvl1pPr>
          </a:lstStyle>
          <a:p>
            <a:r>
              <a:rPr lang="en-US" smtClean="0"/>
              <a:t>Click to edit Master title style</a:t>
            </a:r>
            <a:endParaRPr lang="en-ZW" dirty="0"/>
          </a:p>
        </p:txBody>
      </p:sp>
    </p:spTree>
    <p:extLst>
      <p:ext uri="{BB962C8B-B14F-4D97-AF65-F5344CB8AC3E}">
        <p14:creationId xmlns:p14="http://schemas.microsoft.com/office/powerpoint/2010/main" xmlns="" val="2861534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genda/Section Break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3055" y="3076008"/>
            <a:ext cx="4940300" cy="369332"/>
          </a:xfrm>
          <a:prstGeom prst="rect">
            <a:avLst/>
          </a:prstGeom>
        </p:spPr>
        <p:txBody>
          <a:bodyPr/>
          <a:lstStyle>
            <a:lvl1pPr>
              <a:defRPr b="0"/>
            </a:lvl1pPr>
          </a:lstStyle>
          <a:p>
            <a:r>
              <a:rPr lang="en-US" smtClean="0"/>
              <a:t>Click to edit Master title style</a:t>
            </a:r>
            <a:endParaRPr lang="en-ZW" dirty="0"/>
          </a:p>
        </p:txBody>
      </p:sp>
    </p:spTree>
    <p:extLst>
      <p:ext uri="{BB962C8B-B14F-4D97-AF65-F5344CB8AC3E}">
        <p14:creationId xmlns:p14="http://schemas.microsoft.com/office/powerpoint/2010/main" xmlns="" val="2220352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Slide with Main Heading">
    <p:spTree>
      <p:nvGrpSpPr>
        <p:cNvPr id="1" name=""/>
        <p:cNvGrpSpPr/>
        <p:nvPr/>
      </p:nvGrpSpPr>
      <p:grpSpPr>
        <a:xfrm>
          <a:off x="0" y="0"/>
          <a:ext cx="0" cy="0"/>
          <a:chOff x="0" y="0"/>
          <a:chExt cx="0" cy="0"/>
        </a:xfrm>
      </p:grpSpPr>
      <p:sp>
        <p:nvSpPr>
          <p:cNvPr id="2" name="Title 1"/>
          <p:cNvSpPr>
            <a:spLocks noGrp="1"/>
          </p:cNvSpPr>
          <p:nvPr>
            <p:ph type="title"/>
          </p:nvPr>
        </p:nvSpPr>
        <p:spPr>
          <a:xfrm>
            <a:off x="1874520" y="350407"/>
            <a:ext cx="6675120" cy="369332"/>
          </a:xfrm>
        </p:spPr>
        <p:txBody>
          <a:bodyPr/>
          <a:lstStyle/>
          <a:p>
            <a:r>
              <a:rPr lang="en-US" smtClean="0"/>
              <a:t>Click to edit Master title style</a:t>
            </a:r>
            <a:endParaRPr lang="en-ZW"/>
          </a:p>
        </p:txBody>
      </p:sp>
    </p:spTree>
    <p:extLst>
      <p:ext uri="{BB962C8B-B14F-4D97-AF65-F5344CB8AC3E}">
        <p14:creationId xmlns:p14="http://schemas.microsoft.com/office/powerpoint/2010/main" xmlns="" val="3003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TextBox 1"/>
          <p:cNvSpPr txBox="1"/>
          <p:nvPr/>
        </p:nvSpPr>
        <p:spPr>
          <a:xfrm>
            <a:off x="4103688" y="6569075"/>
            <a:ext cx="938212" cy="196208"/>
          </a:xfrm>
          <a:prstGeom prst="rect">
            <a:avLst/>
          </a:prstGeom>
          <a:noFill/>
        </p:spPr>
        <p:txBody>
          <a:bodyPr>
            <a:spAutoFit/>
          </a:bodyPr>
          <a:lstStyle/>
          <a:p>
            <a:pPr algn="ctr" fontAlgn="auto">
              <a:spcBef>
                <a:spcPts val="0"/>
              </a:spcBef>
              <a:spcAft>
                <a:spcPts val="0"/>
              </a:spcAft>
              <a:defRPr/>
            </a:pPr>
            <a:fld id="{A1D17FA3-7533-4C2F-9F45-BFFFEC6C2F85}" type="slidenum">
              <a:rPr lang="en-ZW" sz="675">
                <a:solidFill>
                  <a:srgbClr val="496068"/>
                </a:solidFill>
                <a:latin typeface="Arial" pitchFamily="34" charset="0"/>
                <a:cs typeface="Arial" pitchFamily="34" charset="0"/>
              </a:rPr>
              <a:pPr algn="ctr" fontAlgn="auto">
                <a:spcBef>
                  <a:spcPts val="0"/>
                </a:spcBef>
                <a:spcAft>
                  <a:spcPts val="0"/>
                </a:spcAft>
                <a:defRPr/>
              </a:pPr>
              <a:t>‹#›</a:t>
            </a:fld>
            <a:endParaRPr lang="en-ZW" sz="675" dirty="0">
              <a:solidFill>
                <a:srgbClr val="496068"/>
              </a:solidFill>
              <a:latin typeface="Arial" pitchFamily="34" charset="0"/>
              <a:cs typeface="Arial" pitchFamily="34" charset="0"/>
            </a:endParaRPr>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auto">
              <a:spcBef>
                <a:spcPts val="0"/>
              </a:spcBef>
              <a:spcAft>
                <a:spcPts val="0"/>
              </a:spcAft>
            </a:pPr>
            <a:fld id="{E8266427-E512-4FE4-BA57-1FDE69114884}" type="datetimeFigureOut">
              <a:rPr lang="en-ZA" smtClean="0">
                <a:solidFill>
                  <a:srgbClr val="444444"/>
                </a:solidFill>
                <a:latin typeface="Calibri"/>
                <a:cs typeface="+mn-cs"/>
              </a:rPr>
              <a:pPr fontAlgn="auto">
                <a:spcBef>
                  <a:spcPts val="0"/>
                </a:spcBef>
                <a:spcAft>
                  <a:spcPts val="0"/>
                </a:spcAft>
              </a:pPr>
              <a:t>2016/04/13</a:t>
            </a:fld>
            <a:endParaRPr lang="en-ZA" dirty="0">
              <a:solidFill>
                <a:srgbClr val="444444"/>
              </a:solidFill>
              <a:latin typeface="Calibri"/>
              <a:cs typeface="+mn-cs"/>
            </a:endParaRPr>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auto">
              <a:spcBef>
                <a:spcPts val="0"/>
              </a:spcBef>
              <a:spcAft>
                <a:spcPts val="0"/>
              </a:spcAft>
            </a:pPr>
            <a:endParaRPr lang="en-ZA" dirty="0">
              <a:solidFill>
                <a:srgbClr val="444444"/>
              </a:solidFill>
              <a:latin typeface="Calibri"/>
              <a:cs typeface="+mn-cs"/>
            </a:endParaRPr>
          </a:p>
        </p:txBody>
      </p:sp>
      <p:sp>
        <p:nvSpPr>
          <p:cNvPr id="5" name="Slide Number Placeholder 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auto">
              <a:spcBef>
                <a:spcPts val="0"/>
              </a:spcBef>
              <a:spcAft>
                <a:spcPts val="0"/>
              </a:spcAft>
            </a:pPr>
            <a:fld id="{961C1A57-998E-4862-8E11-863158E4C96F}" type="slidenum">
              <a:rPr lang="en-ZA" smtClean="0">
                <a:solidFill>
                  <a:srgbClr val="444444"/>
                </a:solidFill>
                <a:latin typeface="Calibri"/>
                <a:cs typeface="+mn-cs"/>
              </a:rPr>
              <a:pPr fontAlgn="auto">
                <a:spcBef>
                  <a:spcPts val="0"/>
                </a:spcBef>
                <a:spcAft>
                  <a:spcPts val="0"/>
                </a:spcAft>
              </a:pPr>
              <a:t>‹#›</a:t>
            </a:fld>
            <a:endParaRPr lang="en-ZA" dirty="0">
              <a:solidFill>
                <a:srgbClr val="444444"/>
              </a:solidFill>
              <a:latin typeface="Calibri"/>
              <a:cs typeface="+mn-cs"/>
            </a:endParaRPr>
          </a:p>
        </p:txBody>
      </p:sp>
    </p:spTree>
    <p:extLst>
      <p:ext uri="{BB962C8B-B14F-4D97-AF65-F5344CB8AC3E}">
        <p14:creationId xmlns:p14="http://schemas.microsoft.com/office/powerpoint/2010/main" xmlns="" val="2819733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slide with Body Tex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395977" y="1666595"/>
            <a:ext cx="8434259" cy="646331"/>
          </a:xfrm>
          <a:prstGeom prst="rect">
            <a:avLst/>
          </a:prstGeom>
        </p:spPr>
        <p:txBody>
          <a:bodyPr lIns="0" tIns="0" rIns="0" bIns="0" rtlCol="0">
            <a:spAutoFit/>
          </a:bodyPr>
          <a:lstStyle>
            <a:lvl1pPr marL="228600" indent="-220663" algn="l" defTabSz="914400" rtl="0" eaLnBrk="1" latinLnBrk="0" hangingPunct="1">
              <a:lnSpc>
                <a:spcPct val="150000"/>
              </a:lnSpc>
              <a:spcBef>
                <a:spcPts val="0"/>
              </a:spcBef>
              <a:buClr>
                <a:srgbClr val="5F5F5F"/>
              </a:buClr>
              <a:buSzPct val="100000"/>
              <a:buFont typeface="Wingdings" pitchFamily="2" charset="2"/>
              <a:buChar char="Ø"/>
              <a:defRPr lang="en-US" sz="1400" b="0" i="0" kern="1200" dirty="0" smtClean="0">
                <a:solidFill>
                  <a:schemeClr val="tx1">
                    <a:lumMod val="75000"/>
                  </a:schemeClr>
                </a:solidFill>
                <a:latin typeface="Arial" pitchFamily="34" charset="0"/>
                <a:ea typeface="+mn-ea"/>
                <a:cs typeface="Arial" pitchFamily="34" charset="0"/>
              </a:defRPr>
            </a:lvl1pPr>
            <a:lvl2pPr marL="117475" indent="-109538" algn="l" defTabSz="914400" rtl="0" eaLnBrk="1" latinLnBrk="0" hangingPunct="1">
              <a:spcBef>
                <a:spcPct val="20000"/>
              </a:spcBef>
              <a:buClr>
                <a:srgbClr val="5F5F5F"/>
              </a:buClr>
              <a:buFont typeface="Wingdings" pitchFamily="2" charset="2"/>
              <a:buChar char="§"/>
              <a:defRPr lang="en-US" sz="1200" b="0" i="0" kern="1200" dirty="0" smtClean="0">
                <a:solidFill>
                  <a:srgbClr val="444444"/>
                </a:solidFill>
                <a:latin typeface="Arial" pitchFamily="34" charset="0"/>
                <a:ea typeface="+mn-ea"/>
                <a:cs typeface="Arial" pitchFamily="34" charset="0"/>
              </a:defRPr>
            </a:lvl2pPr>
            <a:lvl3pPr marL="441325" indent="-166688">
              <a:lnSpc>
                <a:spcPct val="150000"/>
              </a:lnSpc>
              <a:spcBef>
                <a:spcPts val="0"/>
              </a:spcBef>
              <a:buFont typeface="Wingdings" pitchFamily="2" charset="2"/>
              <a:buChar char="§"/>
              <a:defRPr sz="1400">
                <a:solidFill>
                  <a:schemeClr val="tx1">
                    <a:lumMod val="75000"/>
                  </a:schemeClr>
                </a:solidFill>
              </a:defRPr>
            </a:lvl3pPr>
          </a:lstStyle>
          <a:p>
            <a:pPr lvl="0"/>
            <a:r>
              <a:rPr lang="en-US" smtClean="0"/>
              <a:t>Click to edit Master text styles</a:t>
            </a:r>
          </a:p>
          <a:p>
            <a:pPr lvl="1"/>
            <a:r>
              <a:rPr lang="en-US" smtClean="0"/>
              <a:t>Second level</a:t>
            </a:r>
          </a:p>
        </p:txBody>
      </p:sp>
      <p:sp>
        <p:nvSpPr>
          <p:cNvPr id="10" name="Text Placeholder 9"/>
          <p:cNvSpPr>
            <a:spLocks noGrp="1"/>
          </p:cNvSpPr>
          <p:nvPr>
            <p:ph type="body" sz="quarter" idx="11"/>
          </p:nvPr>
        </p:nvSpPr>
        <p:spPr>
          <a:xfrm>
            <a:off x="395977" y="1107770"/>
            <a:ext cx="8416330" cy="415498"/>
          </a:xfrm>
          <a:prstGeom prst="rect">
            <a:avLst/>
          </a:prstGeom>
        </p:spPr>
        <p:txBody>
          <a:bodyPr lIns="0" tIns="0" rIns="0" bIns="0">
            <a:spAutoFit/>
          </a:bodyPr>
          <a:lstStyle>
            <a:lvl1pPr marL="0" indent="0">
              <a:lnSpc>
                <a:spcPct val="150000"/>
              </a:lnSpc>
              <a:spcBef>
                <a:spcPts val="0"/>
              </a:spcBef>
              <a:spcAft>
                <a:spcPts val="600"/>
              </a:spcAft>
              <a:buFontTx/>
              <a:buNone/>
              <a:defRPr sz="1800" b="0" i="0">
                <a:solidFill>
                  <a:srgbClr val="434343"/>
                </a:solidFill>
              </a:defRPr>
            </a:lvl1pPr>
          </a:lstStyle>
          <a:p>
            <a:pPr lvl="0"/>
            <a:r>
              <a:rPr lang="en-US" smtClean="0"/>
              <a:t>Click to edit Master text styles</a:t>
            </a:r>
          </a:p>
        </p:txBody>
      </p:sp>
      <p:sp>
        <p:nvSpPr>
          <p:cNvPr id="11" name="Text Placeholder 9"/>
          <p:cNvSpPr>
            <a:spLocks noGrp="1"/>
          </p:cNvSpPr>
          <p:nvPr>
            <p:ph type="body" sz="quarter" idx="12"/>
          </p:nvPr>
        </p:nvSpPr>
        <p:spPr>
          <a:xfrm>
            <a:off x="395977" y="6099357"/>
            <a:ext cx="8425227" cy="228949"/>
          </a:xfrm>
          <a:prstGeom prst="rect">
            <a:avLst/>
          </a:prstGeom>
        </p:spPr>
        <p:txBody>
          <a:bodyPr lIns="0">
            <a:normAutofit/>
          </a:bodyPr>
          <a:lstStyle>
            <a:lvl1pPr marL="0" indent="0">
              <a:spcBef>
                <a:spcPts val="0"/>
              </a:spcBef>
              <a:buFontTx/>
              <a:buNone/>
              <a:defRPr sz="800" b="0" i="0">
                <a:solidFill>
                  <a:srgbClr val="444444"/>
                </a:solidFill>
              </a:defRPr>
            </a:lvl1pPr>
          </a:lstStyle>
          <a:p>
            <a:pPr lvl="0"/>
            <a:r>
              <a:rPr lang="en-US" smtClean="0"/>
              <a:t>Click to edit Master text styles</a:t>
            </a:r>
          </a:p>
        </p:txBody>
      </p:sp>
      <p:sp>
        <p:nvSpPr>
          <p:cNvPr id="17" name="Title 1"/>
          <p:cNvSpPr>
            <a:spLocks noGrp="1"/>
          </p:cNvSpPr>
          <p:nvPr>
            <p:ph type="title"/>
          </p:nvPr>
        </p:nvSpPr>
        <p:spPr>
          <a:xfrm>
            <a:off x="1577788" y="248849"/>
            <a:ext cx="7234519" cy="461665"/>
          </a:xfrm>
          <a:prstGeom prst="rect">
            <a:avLst/>
          </a:prstGeom>
        </p:spPr>
        <p:txBody>
          <a:bodyPr wrap="square" lIns="0">
            <a:spAutoFit/>
          </a:bodyPr>
          <a:lstStyle>
            <a:lvl1pPr algn="ctr">
              <a:defRPr sz="2400" b="0" i="0">
                <a:solidFill>
                  <a:schemeClr val="accent1"/>
                </a:solidFill>
              </a:defRPr>
            </a:lvl1pPr>
          </a:lstStyle>
          <a:p>
            <a:r>
              <a:rPr lang="en-US" smtClean="0"/>
              <a:t>Click to edit Master title style</a:t>
            </a:r>
            <a:endParaRPr lang="en-ZW"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Section Break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3054" y="3029840"/>
            <a:ext cx="4940300" cy="461665"/>
          </a:xfrm>
          <a:prstGeom prst="rect">
            <a:avLst/>
          </a:prstGeom>
        </p:spPr>
        <p:txBody>
          <a:bodyPr/>
          <a:lstStyle>
            <a:lvl1pPr>
              <a:defRPr b="0"/>
            </a:lvl1pPr>
          </a:lstStyle>
          <a:p>
            <a:r>
              <a:rPr lang="en-US" smtClean="0"/>
              <a:t>Click to edit Master title style</a:t>
            </a:r>
            <a:endParaRPr lang="en-ZW"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with Main Heading">
    <p:spTree>
      <p:nvGrpSpPr>
        <p:cNvPr id="1" name=""/>
        <p:cNvGrpSpPr/>
        <p:nvPr/>
      </p:nvGrpSpPr>
      <p:grpSpPr>
        <a:xfrm>
          <a:off x="0" y="0"/>
          <a:ext cx="0" cy="0"/>
          <a:chOff x="0" y="0"/>
          <a:chExt cx="0" cy="0"/>
        </a:xfrm>
      </p:grpSpPr>
      <p:sp>
        <p:nvSpPr>
          <p:cNvPr id="2" name="Title 1"/>
          <p:cNvSpPr>
            <a:spLocks noGrp="1"/>
          </p:cNvSpPr>
          <p:nvPr>
            <p:ph type="title"/>
          </p:nvPr>
        </p:nvSpPr>
        <p:spPr>
          <a:xfrm>
            <a:off x="1874520" y="304239"/>
            <a:ext cx="6675120" cy="461665"/>
          </a:xfrm>
        </p:spPr>
        <p:txBody>
          <a:bodyPr/>
          <a:lstStyle/>
          <a:p>
            <a:r>
              <a:rPr lang="en-US" smtClean="0"/>
              <a:t>Click to edit Master title style</a:t>
            </a:r>
            <a:endParaRPr lang="en-Z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25438"/>
            <a:ext cx="8229600" cy="5800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xmlns="" val="2851836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0278" y="3269493"/>
            <a:ext cx="3439754" cy="658704"/>
          </a:xfrm>
          <a:prstGeom prst="rect">
            <a:avLst/>
          </a:prstGeom>
        </p:spPr>
        <p:txBody>
          <a:bodyPr tIns="0" rIns="0" bIns="0" anchor="t">
            <a:noAutofit/>
          </a:bodyPr>
          <a:lstStyle>
            <a:lvl1pPr algn="l">
              <a:defRPr sz="2000" b="0" i="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10275" y="3955650"/>
            <a:ext cx="3427057" cy="671047"/>
          </a:xfrm>
          <a:prstGeom prst="rect">
            <a:avLst/>
          </a:prstGeom>
        </p:spPr>
        <p:txBody>
          <a:bodyPr lIns="0" tIns="0" rIns="0" bIns="0">
            <a:normAutofit/>
          </a:bodyPr>
          <a:lstStyle>
            <a:lvl1pPr marL="0" indent="0" algn="l">
              <a:buNone/>
              <a:defRPr sz="1200" b="0" i="0">
                <a:solidFill>
                  <a:srgbClr val="4960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419426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slide with Body Tex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395977" y="1666595"/>
            <a:ext cx="8434259" cy="646331"/>
          </a:xfrm>
          <a:prstGeom prst="rect">
            <a:avLst/>
          </a:prstGeom>
        </p:spPr>
        <p:txBody>
          <a:bodyPr lIns="0" tIns="0" rIns="0" bIns="0" rtlCol="0">
            <a:spAutoFit/>
          </a:bodyPr>
          <a:lstStyle>
            <a:lvl1pPr marL="228600" indent="-220663" algn="l" defTabSz="914400" rtl="0" eaLnBrk="1" latinLnBrk="0" hangingPunct="1">
              <a:lnSpc>
                <a:spcPct val="150000"/>
              </a:lnSpc>
              <a:spcBef>
                <a:spcPts val="0"/>
              </a:spcBef>
              <a:buClr>
                <a:srgbClr val="5F5F5F"/>
              </a:buClr>
              <a:buSzPct val="100000"/>
              <a:buFont typeface="Wingdings" pitchFamily="2" charset="2"/>
              <a:buChar char="Ø"/>
              <a:defRPr lang="en-US" sz="1400" b="0" i="0" kern="1200" dirty="0" smtClean="0">
                <a:solidFill>
                  <a:schemeClr val="tx1">
                    <a:lumMod val="75000"/>
                  </a:schemeClr>
                </a:solidFill>
                <a:latin typeface="Arial" pitchFamily="34" charset="0"/>
                <a:ea typeface="+mn-ea"/>
                <a:cs typeface="Arial" pitchFamily="34" charset="0"/>
              </a:defRPr>
            </a:lvl1pPr>
            <a:lvl2pPr marL="117475" indent="-109538" algn="l" defTabSz="914400" rtl="0" eaLnBrk="1" latinLnBrk="0" hangingPunct="1">
              <a:spcBef>
                <a:spcPct val="20000"/>
              </a:spcBef>
              <a:buClr>
                <a:srgbClr val="5F5F5F"/>
              </a:buClr>
              <a:buFont typeface="Wingdings" pitchFamily="2" charset="2"/>
              <a:buChar char="§"/>
              <a:defRPr lang="en-US" sz="1200" b="0" i="0" kern="1200" dirty="0" smtClean="0">
                <a:solidFill>
                  <a:srgbClr val="444444"/>
                </a:solidFill>
                <a:latin typeface="Arial" pitchFamily="34" charset="0"/>
                <a:ea typeface="+mn-ea"/>
                <a:cs typeface="Arial" pitchFamily="34" charset="0"/>
              </a:defRPr>
            </a:lvl2pPr>
            <a:lvl3pPr marL="441325" indent="-166688">
              <a:lnSpc>
                <a:spcPct val="150000"/>
              </a:lnSpc>
              <a:spcBef>
                <a:spcPts val="0"/>
              </a:spcBef>
              <a:buFont typeface="Wingdings" pitchFamily="2" charset="2"/>
              <a:buChar char="§"/>
              <a:defRPr sz="1400">
                <a:solidFill>
                  <a:schemeClr val="tx1">
                    <a:lumMod val="75000"/>
                  </a:schemeClr>
                </a:solidFill>
              </a:defRPr>
            </a:lvl3pPr>
          </a:lstStyle>
          <a:p>
            <a:pPr lvl="0"/>
            <a:r>
              <a:rPr lang="en-US" smtClean="0"/>
              <a:t>Click to edit Master text styles</a:t>
            </a:r>
          </a:p>
          <a:p>
            <a:pPr lvl="1"/>
            <a:r>
              <a:rPr lang="en-US" smtClean="0"/>
              <a:t>Second level</a:t>
            </a:r>
          </a:p>
        </p:txBody>
      </p:sp>
      <p:sp>
        <p:nvSpPr>
          <p:cNvPr id="10" name="Text Placeholder 9"/>
          <p:cNvSpPr>
            <a:spLocks noGrp="1"/>
          </p:cNvSpPr>
          <p:nvPr>
            <p:ph type="body" sz="quarter" idx="11"/>
          </p:nvPr>
        </p:nvSpPr>
        <p:spPr>
          <a:xfrm>
            <a:off x="395977" y="1107770"/>
            <a:ext cx="8416330" cy="415498"/>
          </a:xfrm>
          <a:prstGeom prst="rect">
            <a:avLst/>
          </a:prstGeom>
        </p:spPr>
        <p:txBody>
          <a:bodyPr lIns="0" tIns="0" rIns="0" bIns="0">
            <a:spAutoFit/>
          </a:bodyPr>
          <a:lstStyle>
            <a:lvl1pPr marL="0" indent="0">
              <a:lnSpc>
                <a:spcPct val="150000"/>
              </a:lnSpc>
              <a:spcBef>
                <a:spcPts val="0"/>
              </a:spcBef>
              <a:spcAft>
                <a:spcPts val="600"/>
              </a:spcAft>
              <a:buFontTx/>
              <a:buNone/>
              <a:defRPr sz="1800" b="0" i="0">
                <a:solidFill>
                  <a:srgbClr val="434343"/>
                </a:solidFill>
              </a:defRPr>
            </a:lvl1pPr>
          </a:lstStyle>
          <a:p>
            <a:pPr lvl="0"/>
            <a:r>
              <a:rPr lang="en-US" smtClean="0"/>
              <a:t>Click to edit Master text styles</a:t>
            </a:r>
          </a:p>
        </p:txBody>
      </p:sp>
      <p:sp>
        <p:nvSpPr>
          <p:cNvPr id="11" name="Text Placeholder 9"/>
          <p:cNvSpPr>
            <a:spLocks noGrp="1"/>
          </p:cNvSpPr>
          <p:nvPr>
            <p:ph type="body" sz="quarter" idx="12"/>
          </p:nvPr>
        </p:nvSpPr>
        <p:spPr>
          <a:xfrm>
            <a:off x="395977" y="6099357"/>
            <a:ext cx="8425227" cy="228949"/>
          </a:xfrm>
          <a:prstGeom prst="rect">
            <a:avLst/>
          </a:prstGeom>
        </p:spPr>
        <p:txBody>
          <a:bodyPr lIns="0">
            <a:normAutofit/>
          </a:bodyPr>
          <a:lstStyle>
            <a:lvl1pPr marL="0" indent="0">
              <a:spcBef>
                <a:spcPts val="0"/>
              </a:spcBef>
              <a:buFontTx/>
              <a:buNone/>
              <a:defRPr sz="800" b="0" i="0">
                <a:solidFill>
                  <a:srgbClr val="444444"/>
                </a:solidFill>
              </a:defRPr>
            </a:lvl1pPr>
          </a:lstStyle>
          <a:p>
            <a:pPr lvl="0"/>
            <a:r>
              <a:rPr lang="en-US" smtClean="0"/>
              <a:t>Click to edit Master text styles</a:t>
            </a:r>
          </a:p>
        </p:txBody>
      </p:sp>
      <p:sp>
        <p:nvSpPr>
          <p:cNvPr id="17" name="Title 1"/>
          <p:cNvSpPr>
            <a:spLocks noGrp="1"/>
          </p:cNvSpPr>
          <p:nvPr>
            <p:ph type="title"/>
          </p:nvPr>
        </p:nvSpPr>
        <p:spPr>
          <a:xfrm>
            <a:off x="1577788" y="248849"/>
            <a:ext cx="7234519" cy="461665"/>
          </a:xfrm>
          <a:prstGeom prst="rect">
            <a:avLst/>
          </a:prstGeom>
        </p:spPr>
        <p:txBody>
          <a:bodyPr/>
          <a:lstStyle>
            <a:lvl1pPr algn="ctr">
              <a:defRPr sz="2400" b="0" i="0">
                <a:solidFill>
                  <a:schemeClr val="accent1"/>
                </a:solidFill>
              </a:defRPr>
            </a:lvl1pPr>
          </a:lstStyle>
          <a:p>
            <a:r>
              <a:rPr lang="en-US" smtClean="0"/>
              <a:t>Click to edit Master title style</a:t>
            </a:r>
            <a:endParaRPr lang="en-ZW" dirty="0"/>
          </a:p>
        </p:txBody>
      </p:sp>
    </p:spTree>
    <p:extLst>
      <p:ext uri="{BB962C8B-B14F-4D97-AF65-F5344CB8AC3E}">
        <p14:creationId xmlns:p14="http://schemas.microsoft.com/office/powerpoint/2010/main" xmlns="" val="3036999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Section Break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3054" y="3029840"/>
            <a:ext cx="4940300" cy="461665"/>
          </a:xfrm>
          <a:prstGeom prst="rect">
            <a:avLst/>
          </a:prstGeom>
        </p:spPr>
        <p:txBody>
          <a:bodyPr/>
          <a:lstStyle>
            <a:lvl1pPr>
              <a:defRPr b="0"/>
            </a:lvl1pPr>
          </a:lstStyle>
          <a:p>
            <a:r>
              <a:rPr lang="en-US" smtClean="0"/>
              <a:t>Click to edit Master title style</a:t>
            </a:r>
            <a:endParaRPr lang="en-ZW" dirty="0"/>
          </a:p>
        </p:txBody>
      </p:sp>
    </p:spTree>
    <p:extLst>
      <p:ext uri="{BB962C8B-B14F-4D97-AF65-F5344CB8AC3E}">
        <p14:creationId xmlns:p14="http://schemas.microsoft.com/office/powerpoint/2010/main" xmlns="" val="4247103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with Main Heading">
    <p:spTree>
      <p:nvGrpSpPr>
        <p:cNvPr id="1" name=""/>
        <p:cNvGrpSpPr/>
        <p:nvPr/>
      </p:nvGrpSpPr>
      <p:grpSpPr>
        <a:xfrm>
          <a:off x="0" y="0"/>
          <a:ext cx="0" cy="0"/>
          <a:chOff x="0" y="0"/>
          <a:chExt cx="0" cy="0"/>
        </a:xfrm>
      </p:grpSpPr>
      <p:sp>
        <p:nvSpPr>
          <p:cNvPr id="2" name="Title 1"/>
          <p:cNvSpPr>
            <a:spLocks noGrp="1"/>
          </p:cNvSpPr>
          <p:nvPr>
            <p:ph type="title"/>
          </p:nvPr>
        </p:nvSpPr>
        <p:spPr>
          <a:xfrm>
            <a:off x="1874520" y="304239"/>
            <a:ext cx="6675120" cy="461665"/>
          </a:xfrm>
        </p:spPr>
        <p:txBody>
          <a:bodyPr/>
          <a:lstStyle/>
          <a:p>
            <a:r>
              <a:rPr lang="en-US" smtClean="0"/>
              <a:t>Click to edit Master title style</a:t>
            </a:r>
            <a:endParaRPr lang="en-ZW"/>
          </a:p>
        </p:txBody>
      </p:sp>
    </p:spTree>
    <p:extLst>
      <p:ext uri="{BB962C8B-B14F-4D97-AF65-F5344CB8AC3E}">
        <p14:creationId xmlns:p14="http://schemas.microsoft.com/office/powerpoint/2010/main" xmlns="" val="17968634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lum/>
          </a:blip>
          <a:srcRect/>
          <a:stretch>
            <a:fillRect/>
          </a:stretch>
        </a:blipFill>
        <a:effectLst/>
      </p:bgPr>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1874520" y="324772"/>
            <a:ext cx="6675120" cy="461665"/>
          </a:xfrm>
          <a:prstGeom prst="rect">
            <a:avLst/>
          </a:prstGeom>
        </p:spPr>
        <p:txBody>
          <a:bodyPr vert="horz" wrap="square" lIns="0" tIns="45720" rIns="91440" bIns="45720" rtlCol="0" anchor="ctr">
            <a:spAutoFit/>
          </a:bodyPr>
          <a:lstStyle/>
          <a:p>
            <a:r>
              <a:rPr lang="en-US" smtClean="0"/>
              <a:t>Click to edit Master title style</a:t>
            </a:r>
            <a:endParaRPr lang="en-ZW" dirty="0"/>
          </a:p>
        </p:txBody>
      </p:sp>
      <p:sp>
        <p:nvSpPr>
          <p:cNvPr id="6" name="TextBox 5"/>
          <p:cNvSpPr txBox="1"/>
          <p:nvPr/>
        </p:nvSpPr>
        <p:spPr>
          <a:xfrm>
            <a:off x="4103688" y="6569737"/>
            <a:ext cx="938212" cy="230832"/>
          </a:xfrm>
          <a:prstGeom prst="rect">
            <a:avLst/>
          </a:prstGeom>
          <a:noFill/>
        </p:spPr>
        <p:txBody>
          <a:bodyPr>
            <a:spAutoFit/>
          </a:bodyPr>
          <a:lstStyle/>
          <a:p>
            <a:pPr algn="ctr">
              <a:defRPr/>
            </a:pPr>
            <a:fld id="{DDCE3290-F4A4-4E74-A392-172A23883967}" type="slidenum">
              <a:rPr lang="en-ZW" sz="900">
                <a:solidFill>
                  <a:srgbClr val="496068"/>
                </a:solidFill>
                <a:latin typeface="Arial" pitchFamily="34" charset="0"/>
                <a:cs typeface="Arial" pitchFamily="34" charset="0"/>
              </a:rPr>
              <a:pPr algn="ctr">
                <a:defRPr/>
              </a:pPr>
              <a:t>‹#›</a:t>
            </a:fld>
            <a:endParaRPr lang="en-ZW" sz="900" dirty="0">
              <a:solidFill>
                <a:srgbClr val="496068"/>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83" r:id="rId5"/>
  </p:sldLayoutIdLst>
  <p:hf sldNum="0" hdr="0" ftr="0" dt="0"/>
  <p:txStyles>
    <p:titleStyle>
      <a:lvl1pPr algn="ctr" rtl="0" eaLnBrk="1" fontAlgn="base" hangingPunct="1">
        <a:spcBef>
          <a:spcPct val="0"/>
        </a:spcBef>
        <a:spcAft>
          <a:spcPct val="0"/>
        </a:spcAft>
        <a:defRPr lang="en-ZW" sz="2400" b="0" i="0" kern="1200" dirty="0" smtClean="0">
          <a:solidFill>
            <a:schemeClr val="accent1"/>
          </a:solidFill>
          <a:latin typeface="Arial" pitchFamily="34" charset="0"/>
          <a:ea typeface="+mj-ea"/>
          <a:cs typeface="Arial" pitchFamily="34" charset="0"/>
        </a:defRPr>
      </a:lvl1pPr>
      <a:lvl2pPr algn="l" rtl="0" eaLnBrk="1" fontAlgn="base" hangingPunct="1">
        <a:spcBef>
          <a:spcPct val="0"/>
        </a:spcBef>
        <a:spcAft>
          <a:spcPct val="0"/>
        </a:spcAft>
        <a:defRPr sz="2000">
          <a:solidFill>
            <a:srgbClr val="496068"/>
          </a:solidFill>
          <a:latin typeface="Arial" charset="0"/>
          <a:cs typeface="Arial" charset="0"/>
        </a:defRPr>
      </a:lvl2pPr>
      <a:lvl3pPr algn="l" rtl="0" eaLnBrk="1" fontAlgn="base" hangingPunct="1">
        <a:spcBef>
          <a:spcPct val="0"/>
        </a:spcBef>
        <a:spcAft>
          <a:spcPct val="0"/>
        </a:spcAft>
        <a:defRPr sz="2000">
          <a:solidFill>
            <a:srgbClr val="496068"/>
          </a:solidFill>
          <a:latin typeface="Arial" charset="0"/>
          <a:cs typeface="Arial" charset="0"/>
        </a:defRPr>
      </a:lvl3pPr>
      <a:lvl4pPr algn="l" rtl="0" eaLnBrk="1" fontAlgn="base" hangingPunct="1">
        <a:spcBef>
          <a:spcPct val="0"/>
        </a:spcBef>
        <a:spcAft>
          <a:spcPct val="0"/>
        </a:spcAft>
        <a:defRPr sz="2000">
          <a:solidFill>
            <a:srgbClr val="496068"/>
          </a:solidFill>
          <a:latin typeface="Arial" charset="0"/>
          <a:cs typeface="Arial" charset="0"/>
        </a:defRPr>
      </a:lvl4pPr>
      <a:lvl5pPr algn="l" rtl="0" eaLnBrk="1" fontAlgn="base" hangingPunct="1">
        <a:spcBef>
          <a:spcPct val="0"/>
        </a:spcBef>
        <a:spcAft>
          <a:spcPct val="0"/>
        </a:spcAft>
        <a:defRPr sz="2000">
          <a:solidFill>
            <a:srgbClr val="496068"/>
          </a:solidFill>
          <a:latin typeface="Arial" charset="0"/>
          <a:cs typeface="Arial" charset="0"/>
        </a:defRPr>
      </a:lvl5pPr>
      <a:lvl6pPr marL="457200" algn="l" rtl="0" eaLnBrk="1" fontAlgn="base" hangingPunct="1">
        <a:spcBef>
          <a:spcPct val="0"/>
        </a:spcBef>
        <a:spcAft>
          <a:spcPct val="0"/>
        </a:spcAft>
        <a:defRPr sz="2000" b="1">
          <a:solidFill>
            <a:srgbClr val="404040"/>
          </a:solidFill>
          <a:latin typeface="Arial" charset="0"/>
          <a:cs typeface="Arial" charset="0"/>
        </a:defRPr>
      </a:lvl6pPr>
      <a:lvl7pPr marL="914400" algn="l" rtl="0" eaLnBrk="1" fontAlgn="base" hangingPunct="1">
        <a:spcBef>
          <a:spcPct val="0"/>
        </a:spcBef>
        <a:spcAft>
          <a:spcPct val="0"/>
        </a:spcAft>
        <a:defRPr sz="2000" b="1">
          <a:solidFill>
            <a:srgbClr val="404040"/>
          </a:solidFill>
          <a:latin typeface="Arial" charset="0"/>
          <a:cs typeface="Arial" charset="0"/>
        </a:defRPr>
      </a:lvl7pPr>
      <a:lvl8pPr marL="1371600" algn="l" rtl="0" eaLnBrk="1" fontAlgn="base" hangingPunct="1">
        <a:spcBef>
          <a:spcPct val="0"/>
        </a:spcBef>
        <a:spcAft>
          <a:spcPct val="0"/>
        </a:spcAft>
        <a:defRPr sz="2000" b="1">
          <a:solidFill>
            <a:srgbClr val="404040"/>
          </a:solidFill>
          <a:latin typeface="Arial" charset="0"/>
          <a:cs typeface="Arial" charset="0"/>
        </a:defRPr>
      </a:lvl8pPr>
      <a:lvl9pPr marL="1828800" algn="l" rtl="0" eaLnBrk="1" fontAlgn="base" hangingPunct="1">
        <a:spcBef>
          <a:spcPct val="0"/>
        </a:spcBef>
        <a:spcAft>
          <a:spcPct val="0"/>
        </a:spcAft>
        <a:defRPr sz="2000" b="1">
          <a:solidFill>
            <a:srgbClr val="404040"/>
          </a:solidFill>
          <a:latin typeface="Arial" charset="0"/>
          <a:cs typeface="Arial" charset="0"/>
        </a:defRPr>
      </a:lvl9pPr>
    </p:titleStyle>
    <p:bodyStyle>
      <a:lvl1pPr marL="109538" indent="-109538" algn="l" rtl="0" eaLnBrk="1" fontAlgn="base" hangingPunct="1">
        <a:spcBef>
          <a:spcPct val="20000"/>
        </a:spcBef>
        <a:spcAft>
          <a:spcPct val="0"/>
        </a:spcAft>
        <a:buClr>
          <a:srgbClr val="76B143"/>
        </a:buClr>
        <a:buSzPct val="120000"/>
        <a:buFont typeface="Arial" charset="0"/>
        <a:defRPr b="1" i="1" kern="1200">
          <a:solidFill>
            <a:srgbClr val="E2DED0"/>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76B143"/>
        </a:buClr>
        <a:buFont typeface="Arial" charset="0"/>
        <a:defRPr sz="1400" i="1" kern="1200">
          <a:solidFill>
            <a:srgbClr val="E2DED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026" name="Title Placeholder 2"/>
          <p:cNvSpPr>
            <a:spLocks noGrp="1"/>
          </p:cNvSpPr>
          <p:nvPr>
            <p:ph type="title"/>
          </p:nvPr>
        </p:nvSpPr>
        <p:spPr bwMode="auto">
          <a:xfrm>
            <a:off x="1874838" y="325438"/>
            <a:ext cx="66754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ctr" anchorCtr="0" compatLnSpc="1">
            <a:prstTxWarp prst="textNoShape">
              <a:avLst/>
            </a:prstTxWarp>
            <a:spAutoFit/>
          </a:bodyPr>
          <a:lstStyle/>
          <a:p>
            <a:pPr lvl="0"/>
            <a:r>
              <a:rPr lang="en-US" smtClean="0"/>
              <a:t>Click to edit Master title style</a:t>
            </a:r>
            <a:endParaRPr lang="en-ZW" smtClean="0"/>
          </a:p>
        </p:txBody>
      </p:sp>
      <p:sp>
        <p:nvSpPr>
          <p:cNvPr id="1027" name="TextBox 5"/>
          <p:cNvSpPr txBox="1">
            <a:spLocks noChangeArrowheads="1"/>
          </p:cNvSpPr>
          <p:nvPr/>
        </p:nvSpPr>
        <p:spPr bwMode="auto">
          <a:xfrm>
            <a:off x="4103688" y="6569075"/>
            <a:ext cx="93821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fld id="{E88736AE-7FC4-4AB5-976D-093C8F4ED338}" type="slidenum">
              <a:rPr lang="en-ZW" sz="900" smtClean="0">
                <a:solidFill>
                  <a:srgbClr val="496068"/>
                </a:solidFill>
              </a:rPr>
              <a:pPr algn="ctr" eaLnBrk="1" hangingPunct="1">
                <a:defRPr/>
              </a:pPr>
              <a:t>‹#›</a:t>
            </a:fld>
            <a:endParaRPr lang="en-ZW" sz="900" dirty="0" smtClean="0">
              <a:solidFill>
                <a:srgbClr val="496068"/>
              </a:solidFill>
            </a:endParaRPr>
          </a:p>
        </p:txBody>
      </p:sp>
    </p:spTree>
    <p:extLst>
      <p:ext uri="{BB962C8B-B14F-4D97-AF65-F5344CB8AC3E}">
        <p14:creationId xmlns:p14="http://schemas.microsoft.com/office/powerpoint/2010/main" xmlns="" val="2070188257"/>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Lst>
  <p:hf sldNum="0" hdr="0" ftr="0" dt="0"/>
  <p:txStyles>
    <p:titleStyle>
      <a:lvl1pPr algn="ctr" rtl="0" eaLnBrk="0" fontAlgn="base" hangingPunct="0">
        <a:spcBef>
          <a:spcPct val="0"/>
        </a:spcBef>
        <a:spcAft>
          <a:spcPct val="0"/>
        </a:spcAft>
        <a:defRPr lang="en-ZW" sz="2400" kern="1200" dirty="0">
          <a:solidFill>
            <a:schemeClr val="accent1"/>
          </a:solidFill>
          <a:latin typeface="Arial" pitchFamily="34" charset="0"/>
          <a:ea typeface="+mj-ea"/>
          <a:cs typeface="Arial" pitchFamily="34" charset="0"/>
        </a:defRPr>
      </a:lvl1pPr>
      <a:lvl2pPr algn="ctr" rtl="0" eaLnBrk="0" fontAlgn="base" hangingPunct="0">
        <a:spcBef>
          <a:spcPct val="0"/>
        </a:spcBef>
        <a:spcAft>
          <a:spcPct val="0"/>
        </a:spcAft>
        <a:defRPr sz="2400">
          <a:solidFill>
            <a:schemeClr val="accent1"/>
          </a:solidFill>
          <a:latin typeface="Arial" charset="0"/>
          <a:cs typeface="Arial" charset="0"/>
        </a:defRPr>
      </a:lvl2pPr>
      <a:lvl3pPr algn="ctr" rtl="0" eaLnBrk="0" fontAlgn="base" hangingPunct="0">
        <a:spcBef>
          <a:spcPct val="0"/>
        </a:spcBef>
        <a:spcAft>
          <a:spcPct val="0"/>
        </a:spcAft>
        <a:defRPr sz="2400">
          <a:solidFill>
            <a:schemeClr val="accent1"/>
          </a:solidFill>
          <a:latin typeface="Arial" charset="0"/>
          <a:cs typeface="Arial" charset="0"/>
        </a:defRPr>
      </a:lvl3pPr>
      <a:lvl4pPr algn="ctr" rtl="0" eaLnBrk="0" fontAlgn="base" hangingPunct="0">
        <a:spcBef>
          <a:spcPct val="0"/>
        </a:spcBef>
        <a:spcAft>
          <a:spcPct val="0"/>
        </a:spcAft>
        <a:defRPr sz="2400">
          <a:solidFill>
            <a:schemeClr val="accent1"/>
          </a:solidFill>
          <a:latin typeface="Arial" charset="0"/>
          <a:cs typeface="Arial" charset="0"/>
        </a:defRPr>
      </a:lvl4pPr>
      <a:lvl5pPr algn="ctr" rtl="0" eaLnBrk="0" fontAlgn="base" hangingPunct="0">
        <a:spcBef>
          <a:spcPct val="0"/>
        </a:spcBef>
        <a:spcAft>
          <a:spcPct val="0"/>
        </a:spcAft>
        <a:defRPr sz="2400">
          <a:solidFill>
            <a:schemeClr val="accent1"/>
          </a:solidFill>
          <a:latin typeface="Arial" charset="0"/>
          <a:cs typeface="Arial" charset="0"/>
        </a:defRPr>
      </a:lvl5pPr>
      <a:lvl6pPr marL="457200" algn="l" rtl="0" eaLnBrk="1" fontAlgn="base" hangingPunct="1">
        <a:spcBef>
          <a:spcPct val="0"/>
        </a:spcBef>
        <a:spcAft>
          <a:spcPct val="0"/>
        </a:spcAft>
        <a:defRPr sz="2000" b="1">
          <a:solidFill>
            <a:srgbClr val="404040"/>
          </a:solidFill>
          <a:latin typeface="Arial" charset="0"/>
          <a:cs typeface="Arial" charset="0"/>
        </a:defRPr>
      </a:lvl6pPr>
      <a:lvl7pPr marL="914400" algn="l" rtl="0" eaLnBrk="1" fontAlgn="base" hangingPunct="1">
        <a:spcBef>
          <a:spcPct val="0"/>
        </a:spcBef>
        <a:spcAft>
          <a:spcPct val="0"/>
        </a:spcAft>
        <a:defRPr sz="2000" b="1">
          <a:solidFill>
            <a:srgbClr val="404040"/>
          </a:solidFill>
          <a:latin typeface="Arial" charset="0"/>
          <a:cs typeface="Arial" charset="0"/>
        </a:defRPr>
      </a:lvl7pPr>
      <a:lvl8pPr marL="1371600" algn="l" rtl="0" eaLnBrk="1" fontAlgn="base" hangingPunct="1">
        <a:spcBef>
          <a:spcPct val="0"/>
        </a:spcBef>
        <a:spcAft>
          <a:spcPct val="0"/>
        </a:spcAft>
        <a:defRPr sz="2000" b="1">
          <a:solidFill>
            <a:srgbClr val="404040"/>
          </a:solidFill>
          <a:latin typeface="Arial" charset="0"/>
          <a:cs typeface="Arial" charset="0"/>
        </a:defRPr>
      </a:lvl8pPr>
      <a:lvl9pPr marL="1828800" algn="l" rtl="0" eaLnBrk="1" fontAlgn="base" hangingPunct="1">
        <a:spcBef>
          <a:spcPct val="0"/>
        </a:spcBef>
        <a:spcAft>
          <a:spcPct val="0"/>
        </a:spcAft>
        <a:defRPr sz="2000" b="1">
          <a:solidFill>
            <a:srgbClr val="404040"/>
          </a:solidFill>
          <a:latin typeface="Arial" charset="0"/>
          <a:cs typeface="Arial" charset="0"/>
        </a:defRPr>
      </a:lvl9pPr>
    </p:titleStyle>
    <p:bodyStyle>
      <a:lvl1pPr marL="109538" indent="-109538" algn="l" rtl="0" eaLnBrk="0" fontAlgn="base" hangingPunct="0">
        <a:spcBef>
          <a:spcPct val="20000"/>
        </a:spcBef>
        <a:spcAft>
          <a:spcPct val="0"/>
        </a:spcAft>
        <a:buClr>
          <a:srgbClr val="76B143"/>
        </a:buClr>
        <a:buSzPct val="120000"/>
        <a:buFont typeface="Arial" charset="0"/>
        <a:defRPr b="1" i="1" kern="1200">
          <a:solidFill>
            <a:srgbClr val="E2DED0"/>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76B143"/>
        </a:buClr>
        <a:buFont typeface="Arial" charset="0"/>
        <a:defRPr sz="1400" i="1" kern="1200">
          <a:solidFill>
            <a:srgbClr val="E2DED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lum/>
          </a:blip>
          <a:srcRect/>
          <a:stretch>
            <a:fillRect/>
          </a:stretch>
        </a:blipFill>
        <a:effectLst/>
      </p:bgPr>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1874520" y="370940"/>
            <a:ext cx="6675120" cy="369332"/>
          </a:xfrm>
          <a:prstGeom prst="rect">
            <a:avLst/>
          </a:prstGeom>
        </p:spPr>
        <p:txBody>
          <a:bodyPr vert="horz" wrap="square" lIns="0" tIns="45720" rIns="91440" bIns="45720" rtlCol="0" anchor="ctr">
            <a:spAutoFit/>
          </a:bodyPr>
          <a:lstStyle/>
          <a:p>
            <a:r>
              <a:rPr lang="en-US" smtClean="0"/>
              <a:t>Click to edit Master title style</a:t>
            </a:r>
            <a:endParaRPr lang="en-ZW" dirty="0"/>
          </a:p>
        </p:txBody>
      </p:sp>
      <p:sp>
        <p:nvSpPr>
          <p:cNvPr id="6" name="TextBox 5"/>
          <p:cNvSpPr txBox="1"/>
          <p:nvPr/>
        </p:nvSpPr>
        <p:spPr>
          <a:xfrm>
            <a:off x="4103688" y="6569737"/>
            <a:ext cx="938212" cy="196208"/>
          </a:xfrm>
          <a:prstGeom prst="rect">
            <a:avLst/>
          </a:prstGeom>
          <a:noFill/>
        </p:spPr>
        <p:txBody>
          <a:bodyPr>
            <a:spAutoFit/>
          </a:bodyPr>
          <a:lstStyle/>
          <a:p>
            <a:pPr algn="ctr" fontAlgn="auto">
              <a:spcBef>
                <a:spcPts val="0"/>
              </a:spcBef>
              <a:spcAft>
                <a:spcPts val="0"/>
              </a:spcAft>
              <a:defRPr/>
            </a:pPr>
            <a:fld id="{DDCE3290-F4A4-4E74-A392-172A23883967}" type="slidenum">
              <a:rPr lang="en-ZW" sz="675">
                <a:solidFill>
                  <a:srgbClr val="496068"/>
                </a:solidFill>
                <a:latin typeface="Arial" pitchFamily="34" charset="0"/>
                <a:cs typeface="Arial" pitchFamily="34" charset="0"/>
              </a:rPr>
              <a:pPr algn="ctr" fontAlgn="auto">
                <a:spcBef>
                  <a:spcPts val="0"/>
                </a:spcBef>
                <a:spcAft>
                  <a:spcPts val="0"/>
                </a:spcAft>
                <a:defRPr/>
              </a:pPr>
              <a:t>‹#›</a:t>
            </a:fld>
            <a:endParaRPr lang="en-ZW" sz="675" dirty="0">
              <a:solidFill>
                <a:srgbClr val="496068"/>
              </a:solidFill>
              <a:latin typeface="Arial" pitchFamily="34" charset="0"/>
              <a:cs typeface="Arial" pitchFamily="34" charset="0"/>
            </a:endParaRPr>
          </a:p>
        </p:txBody>
      </p:sp>
    </p:spTree>
    <p:extLst>
      <p:ext uri="{BB962C8B-B14F-4D97-AF65-F5344CB8AC3E}">
        <p14:creationId xmlns:p14="http://schemas.microsoft.com/office/powerpoint/2010/main" xmlns="" val="51097284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Lst>
  <p:txStyles>
    <p:titleStyle>
      <a:lvl1pPr algn="ctr" rtl="0" eaLnBrk="1" fontAlgn="base" hangingPunct="1">
        <a:spcBef>
          <a:spcPct val="0"/>
        </a:spcBef>
        <a:spcAft>
          <a:spcPct val="0"/>
        </a:spcAft>
        <a:defRPr lang="en-ZW" sz="1800" b="0" i="0" kern="1200" dirty="0" smtClean="0">
          <a:solidFill>
            <a:schemeClr val="accent1"/>
          </a:solidFill>
          <a:latin typeface="Arial" pitchFamily="34" charset="0"/>
          <a:ea typeface="+mj-ea"/>
          <a:cs typeface="Arial" pitchFamily="34" charset="0"/>
        </a:defRPr>
      </a:lvl1pPr>
      <a:lvl2pPr algn="l" rtl="0" eaLnBrk="1" fontAlgn="base" hangingPunct="1">
        <a:spcBef>
          <a:spcPct val="0"/>
        </a:spcBef>
        <a:spcAft>
          <a:spcPct val="0"/>
        </a:spcAft>
        <a:defRPr sz="1500">
          <a:solidFill>
            <a:srgbClr val="496068"/>
          </a:solidFill>
          <a:latin typeface="Arial" charset="0"/>
          <a:cs typeface="Arial" charset="0"/>
        </a:defRPr>
      </a:lvl2pPr>
      <a:lvl3pPr algn="l" rtl="0" eaLnBrk="1" fontAlgn="base" hangingPunct="1">
        <a:spcBef>
          <a:spcPct val="0"/>
        </a:spcBef>
        <a:spcAft>
          <a:spcPct val="0"/>
        </a:spcAft>
        <a:defRPr sz="1500">
          <a:solidFill>
            <a:srgbClr val="496068"/>
          </a:solidFill>
          <a:latin typeface="Arial" charset="0"/>
          <a:cs typeface="Arial" charset="0"/>
        </a:defRPr>
      </a:lvl3pPr>
      <a:lvl4pPr algn="l" rtl="0" eaLnBrk="1" fontAlgn="base" hangingPunct="1">
        <a:spcBef>
          <a:spcPct val="0"/>
        </a:spcBef>
        <a:spcAft>
          <a:spcPct val="0"/>
        </a:spcAft>
        <a:defRPr sz="1500">
          <a:solidFill>
            <a:srgbClr val="496068"/>
          </a:solidFill>
          <a:latin typeface="Arial" charset="0"/>
          <a:cs typeface="Arial" charset="0"/>
        </a:defRPr>
      </a:lvl4pPr>
      <a:lvl5pPr algn="l" rtl="0" eaLnBrk="1" fontAlgn="base" hangingPunct="1">
        <a:spcBef>
          <a:spcPct val="0"/>
        </a:spcBef>
        <a:spcAft>
          <a:spcPct val="0"/>
        </a:spcAft>
        <a:defRPr sz="1500">
          <a:solidFill>
            <a:srgbClr val="496068"/>
          </a:solidFill>
          <a:latin typeface="Arial" charset="0"/>
          <a:cs typeface="Arial" charset="0"/>
        </a:defRPr>
      </a:lvl5pPr>
      <a:lvl6pPr marL="342900" algn="l" rtl="0" eaLnBrk="1" fontAlgn="base" hangingPunct="1">
        <a:spcBef>
          <a:spcPct val="0"/>
        </a:spcBef>
        <a:spcAft>
          <a:spcPct val="0"/>
        </a:spcAft>
        <a:defRPr sz="1500" b="1">
          <a:solidFill>
            <a:srgbClr val="404040"/>
          </a:solidFill>
          <a:latin typeface="Arial" charset="0"/>
          <a:cs typeface="Arial" charset="0"/>
        </a:defRPr>
      </a:lvl6pPr>
      <a:lvl7pPr marL="685800" algn="l" rtl="0" eaLnBrk="1" fontAlgn="base" hangingPunct="1">
        <a:spcBef>
          <a:spcPct val="0"/>
        </a:spcBef>
        <a:spcAft>
          <a:spcPct val="0"/>
        </a:spcAft>
        <a:defRPr sz="1500" b="1">
          <a:solidFill>
            <a:srgbClr val="404040"/>
          </a:solidFill>
          <a:latin typeface="Arial" charset="0"/>
          <a:cs typeface="Arial" charset="0"/>
        </a:defRPr>
      </a:lvl7pPr>
      <a:lvl8pPr marL="1028700" algn="l" rtl="0" eaLnBrk="1" fontAlgn="base" hangingPunct="1">
        <a:spcBef>
          <a:spcPct val="0"/>
        </a:spcBef>
        <a:spcAft>
          <a:spcPct val="0"/>
        </a:spcAft>
        <a:defRPr sz="1500" b="1">
          <a:solidFill>
            <a:srgbClr val="404040"/>
          </a:solidFill>
          <a:latin typeface="Arial" charset="0"/>
          <a:cs typeface="Arial" charset="0"/>
        </a:defRPr>
      </a:lvl8pPr>
      <a:lvl9pPr marL="1371600" algn="l" rtl="0" eaLnBrk="1" fontAlgn="base" hangingPunct="1">
        <a:spcBef>
          <a:spcPct val="0"/>
        </a:spcBef>
        <a:spcAft>
          <a:spcPct val="0"/>
        </a:spcAft>
        <a:defRPr sz="1500" b="1">
          <a:solidFill>
            <a:srgbClr val="404040"/>
          </a:solidFill>
          <a:latin typeface="Arial" charset="0"/>
          <a:cs typeface="Arial" charset="0"/>
        </a:defRPr>
      </a:lvl9pPr>
    </p:titleStyle>
    <p:bodyStyle>
      <a:lvl1pPr marL="82154" indent="-82154" algn="l" rtl="0" eaLnBrk="1" fontAlgn="base" hangingPunct="1">
        <a:spcBef>
          <a:spcPct val="20000"/>
        </a:spcBef>
        <a:spcAft>
          <a:spcPct val="0"/>
        </a:spcAft>
        <a:buClr>
          <a:srgbClr val="76B143"/>
        </a:buClr>
        <a:buSzPct val="120000"/>
        <a:buFont typeface="Arial" charset="0"/>
        <a:defRPr b="1" i="1" kern="1200">
          <a:solidFill>
            <a:srgbClr val="E2DED0"/>
          </a:solidFill>
          <a:latin typeface="Arial" pitchFamily="34" charset="0"/>
          <a:ea typeface="+mn-ea"/>
          <a:cs typeface="Arial" pitchFamily="34" charset="0"/>
        </a:defRPr>
      </a:lvl1pPr>
      <a:lvl2pPr marL="557213" indent="-214313" algn="l" rtl="0" eaLnBrk="1" fontAlgn="base" hangingPunct="1">
        <a:spcBef>
          <a:spcPct val="20000"/>
        </a:spcBef>
        <a:spcAft>
          <a:spcPct val="0"/>
        </a:spcAft>
        <a:buClr>
          <a:srgbClr val="76B143"/>
        </a:buClr>
        <a:buFont typeface="Arial" charset="0"/>
        <a:defRPr sz="1050" i="1" kern="1200">
          <a:solidFill>
            <a:srgbClr val="E2DED0"/>
          </a:solidFill>
          <a:latin typeface="Arial" pitchFamily="34" charset="0"/>
          <a:ea typeface="+mn-ea"/>
          <a:cs typeface="Arial" pitchFamily="34" charset="0"/>
        </a:defRPr>
      </a:lvl2pPr>
      <a:lvl3pPr marL="857250" indent="-171450" algn="l" rtl="0" eaLnBrk="1" fontAlgn="base" hangingPunct="1">
        <a:spcBef>
          <a:spcPct val="20000"/>
        </a:spcBef>
        <a:spcAft>
          <a:spcPct val="0"/>
        </a:spcAft>
        <a:buFont typeface="Arial" charset="0"/>
        <a:buChar char="•"/>
        <a:defRPr sz="1050" kern="1200">
          <a:solidFill>
            <a:schemeClr val="tx1"/>
          </a:solidFill>
          <a:latin typeface="Arial" pitchFamily="34" charset="0"/>
          <a:ea typeface="+mn-ea"/>
          <a:cs typeface="Arial" pitchFamily="34" charset="0"/>
        </a:defRPr>
      </a:lvl3pPr>
      <a:lvl4pPr marL="1200150" indent="-171450" algn="l" rtl="0" eaLnBrk="1" fontAlgn="base" hangingPunct="1">
        <a:spcBef>
          <a:spcPct val="20000"/>
        </a:spcBef>
        <a:spcAft>
          <a:spcPct val="0"/>
        </a:spcAft>
        <a:buFont typeface="Arial" charset="0"/>
        <a:buChar char="–"/>
        <a:defRPr sz="1050" kern="1200">
          <a:solidFill>
            <a:schemeClr val="tx1"/>
          </a:solidFill>
          <a:latin typeface="Arial" pitchFamily="34" charset="0"/>
          <a:ea typeface="+mn-ea"/>
          <a:cs typeface="Arial" pitchFamily="34" charset="0"/>
        </a:defRPr>
      </a:lvl4pPr>
      <a:lvl5pPr marL="1543050" indent="-171450" algn="l" rtl="0" eaLnBrk="1" fontAlgn="base" hangingPunct="1">
        <a:spcBef>
          <a:spcPct val="20000"/>
        </a:spcBef>
        <a:spcAft>
          <a:spcPct val="0"/>
        </a:spcAft>
        <a:buFont typeface="Arial" charset="0"/>
        <a:buChar char="»"/>
        <a:defRPr sz="105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emf"/><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www.google.co.za/url?sa=i&amp;rct=j&amp;q=&amp;esrc=s&amp;frm=1&amp;source=images&amp;cd=&amp;cad=rja&amp;uact=8&amp;ved=0CAcQjRxqFQoTCM_N64jmgskCFcRWFAod_-MLqw&amp;url=http://www.globalfundi.com/2011/10/south-africas-moving-exchange-controls-freedom-money-movers/&amp;psig=AFQjCNG8rCw6sxuIW9RgLPrecoUj20tQSw&amp;ust=1447139776553877" TargetMode="External"/><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hyperlink" Target="http://www.google.co.za/url?sa=i&amp;rct=j&amp;q=&amp;esrc=s&amp;frm=1&amp;source=images&amp;cd=&amp;cad=rja&amp;uact=8&amp;ved=0CAcQjRxqFQoTCLne0tKV_sgCFUJrFAodozMJtw&amp;url=http://www.gepf.gov.za/&amp;psig=AFQjCNFH9-f92ZVbuEyYeLlZeMHon3jkxw&amp;ust=1446980790436483" TargetMode="External"/><Relationship Id="rId1" Type="http://schemas.openxmlformats.org/officeDocument/2006/relationships/slideLayout" Target="../slideLayouts/slideLayout2.xml"/><Relationship Id="rId6" Type="http://schemas.openxmlformats.org/officeDocument/2006/relationships/hyperlink" Target="http://www.google.co.za/url?sa=i&amp;rct=j&amp;q=&amp;esrc=s&amp;frm=1&amp;source=images&amp;cd=&amp;cad=rja&amp;uact=8&amp;ved=0CAcQjRxqFQoTCJznudiY_sgCFUm0FAodCxwIaA&amp;url=http://www.nmbbusinesschamber.co.za/events/146&amp;psig=AFQjCNGaEgTXTWtwYMFzoDP1F2Ar08G7dw&amp;ust=1446981598772185" TargetMode="External"/><Relationship Id="rId11" Type="http://schemas.openxmlformats.org/officeDocument/2006/relationships/image" Target="../media/image8.jpeg"/><Relationship Id="rId5" Type="http://schemas.openxmlformats.org/officeDocument/2006/relationships/image" Target="../media/image5.gif"/><Relationship Id="rId10" Type="http://schemas.openxmlformats.org/officeDocument/2006/relationships/hyperlink" Target="http://www.google.co.za/url?sa=i&amp;rct=j&amp;q=&amp;esrc=s&amp;frm=1&amp;source=images&amp;cd=&amp;cad=rja&amp;uact=8&amp;ved=0CAcQjRxqFQoTCJ_Gsp-mnMkCFUG6GgodqFkGKA&amp;url=http://www.gpaa.gov.za/tenders.html&amp;psig=AFQjCNHaxxTfjX413zIifjy8fkkAqcuTeA&amp;ust=1448016037616116" TargetMode="External"/><Relationship Id="rId4" Type="http://schemas.openxmlformats.org/officeDocument/2006/relationships/hyperlink" Target="http://www.google.co.za/url?sa=i&amp;rct=j&amp;q=&amp;esrc=s&amp;frm=1&amp;source=images&amp;cd=&amp;cad=rja&amp;uact=8&amp;ved=0CAcQjRxqFQoTCPCqgNOW_sgCFYQ_FAodFa0IEw&amp;url=http://www.labour.gov.za/DOL/contacts/Compensation%20Fund/compensation-fund-gauteng-north&amp;psig=AFQjCNF35BIi13WmjyUPg7QovXOV63Sucw&amp;ust=1446981055317609" TargetMode="Externa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98608" y="2946927"/>
            <a:ext cx="7147858" cy="1245699"/>
          </a:xfrm>
        </p:spPr>
        <p:txBody>
          <a:bodyPr/>
          <a:lstStyle/>
          <a:p>
            <a:pPr algn="ctr"/>
            <a:r>
              <a:rPr lang="en-US" sz="3200" b="1" dirty="0" smtClean="0">
                <a:solidFill>
                  <a:schemeClr val="accent1">
                    <a:lumMod val="75000"/>
                  </a:schemeClr>
                </a:solidFill>
              </a:rPr>
              <a:t>STANDING COMMITTEE ON FINANCE</a:t>
            </a:r>
            <a:endParaRPr lang="en-US" sz="3200" dirty="0">
              <a:solidFill>
                <a:schemeClr val="accent1">
                  <a:lumMod val="75000"/>
                </a:schemeClr>
              </a:solidFill>
            </a:endParaRPr>
          </a:p>
        </p:txBody>
      </p:sp>
      <p:sp>
        <p:nvSpPr>
          <p:cNvPr id="5" name="Subtitle 4"/>
          <p:cNvSpPr>
            <a:spLocks noGrp="1"/>
          </p:cNvSpPr>
          <p:nvPr>
            <p:ph type="subTitle" idx="1"/>
          </p:nvPr>
        </p:nvSpPr>
        <p:spPr>
          <a:xfrm>
            <a:off x="898608" y="4502726"/>
            <a:ext cx="6926957" cy="609601"/>
          </a:xfrm>
        </p:spPr>
        <p:txBody>
          <a:bodyPr>
            <a:normAutofit/>
          </a:bodyPr>
          <a:lstStyle/>
          <a:p>
            <a:pPr algn="ctr"/>
            <a:r>
              <a:rPr lang="en-US" sz="2000" dirty="0" smtClean="0">
                <a:solidFill>
                  <a:schemeClr val="accent1">
                    <a:lumMod val="75000"/>
                  </a:schemeClr>
                </a:solidFill>
              </a:rPr>
              <a:t>12 April 2016</a:t>
            </a:r>
            <a:endParaRPr lang="en-US" sz="2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380" y="276664"/>
            <a:ext cx="6675120" cy="523220"/>
          </a:xfrm>
        </p:spPr>
        <p:txBody>
          <a:bodyPr/>
          <a:lstStyle/>
          <a:p>
            <a:r>
              <a:rPr lang="en-ZA" sz="2800" b="1" dirty="0" smtClean="0">
                <a:solidFill>
                  <a:schemeClr val="accent1">
                    <a:lumMod val="75000"/>
                  </a:schemeClr>
                </a:solidFill>
              </a:rPr>
              <a:t>INVESTMENT</a:t>
            </a:r>
            <a:r>
              <a:rPr lang="en-ZA" dirty="0" smtClean="0">
                <a:solidFill>
                  <a:schemeClr val="accent1">
                    <a:lumMod val="75000"/>
                  </a:schemeClr>
                </a:solidFill>
              </a:rPr>
              <a:t> </a:t>
            </a:r>
            <a:r>
              <a:rPr lang="en-ZA" sz="2800" b="1" dirty="0" smtClean="0">
                <a:solidFill>
                  <a:schemeClr val="accent1">
                    <a:lumMod val="75000"/>
                  </a:schemeClr>
                </a:solidFill>
              </a:rPr>
              <a:t>PROCESS</a:t>
            </a:r>
            <a:endParaRPr lang="en-ZA" sz="2800" b="1" dirty="0">
              <a:solidFill>
                <a:schemeClr val="accent1">
                  <a:lumMod val="75000"/>
                </a:schemeClr>
              </a:solidFill>
            </a:endParaRPr>
          </a:p>
        </p:txBody>
      </p:sp>
      <p:graphicFrame>
        <p:nvGraphicFramePr>
          <p:cNvPr id="3" name="Diagram 2"/>
          <p:cNvGraphicFramePr/>
          <p:nvPr>
            <p:extLst/>
          </p:nvPr>
        </p:nvGraphicFramePr>
        <p:xfrm>
          <a:off x="-1668382" y="1519946"/>
          <a:ext cx="8297782" cy="4461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ardrop 4"/>
          <p:cNvSpPr/>
          <p:nvPr/>
        </p:nvSpPr>
        <p:spPr>
          <a:xfrm>
            <a:off x="1828800" y="3004737"/>
            <a:ext cx="1458157" cy="1165194"/>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ZA" sz="1050" dirty="0">
                <a:solidFill>
                  <a:srgbClr val="FFFFFF"/>
                </a:solidFill>
                <a:latin typeface="Arial" pitchFamily="34" charset="0"/>
                <a:cs typeface="Arial" pitchFamily="34" charset="0"/>
              </a:rPr>
              <a:t>INDEPENDENT MONITORING FROM INCEPTION TO EXIT</a:t>
            </a:r>
          </a:p>
        </p:txBody>
      </p:sp>
      <p:graphicFrame>
        <p:nvGraphicFramePr>
          <p:cNvPr id="15" name="Diagram 14"/>
          <p:cNvGraphicFramePr/>
          <p:nvPr>
            <p:extLst/>
          </p:nvPr>
        </p:nvGraphicFramePr>
        <p:xfrm>
          <a:off x="5212080" y="950976"/>
          <a:ext cx="4005072" cy="57515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1999572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67722" y="203167"/>
            <a:ext cx="6850743" cy="677108"/>
          </a:xfrm>
          <a:noFill/>
        </p:spPr>
        <p:txBody>
          <a:bodyPr/>
          <a:lstStyle/>
          <a:p>
            <a:r>
              <a:rPr lang="en-ZW" sz="2000" b="1" dirty="0" smtClean="0">
                <a:solidFill>
                  <a:schemeClr val="accent1">
                    <a:lumMod val="75000"/>
                  </a:schemeClr>
                </a:solidFill>
              </a:rPr>
              <a:t> </a:t>
            </a:r>
            <a:r>
              <a:rPr lang="en-ZW" sz="1800" b="1" dirty="0" smtClean="0">
                <a:solidFill>
                  <a:schemeClr val="accent1">
                    <a:lumMod val="75000"/>
                  </a:schemeClr>
                </a:solidFill>
              </a:rPr>
              <a:t>WHY PIC NEEDS TO ALIGN ITS INVESTMENT STRATEGY TO GDP EXPANSION</a:t>
            </a:r>
            <a:endParaRPr lang="en-GB" sz="1800" dirty="0">
              <a:solidFill>
                <a:schemeClr val="accent1">
                  <a:lumMod val="75000"/>
                </a:schemeClr>
              </a:solidFill>
            </a:endParaRPr>
          </a:p>
        </p:txBody>
      </p:sp>
      <p:graphicFrame>
        <p:nvGraphicFramePr>
          <p:cNvPr id="8" name="Chart 7"/>
          <p:cNvGraphicFramePr>
            <a:graphicFrameLocks/>
          </p:cNvGraphicFramePr>
          <p:nvPr>
            <p:extLst>
              <p:ext uri="{D42A27DB-BD31-4B8C-83A1-F6EECF244321}">
                <p14:modId xmlns:p14="http://schemas.microsoft.com/office/powerpoint/2010/main" xmlns="" val="1745307642"/>
              </p:ext>
            </p:extLst>
          </p:nvPr>
        </p:nvGraphicFramePr>
        <p:xfrm>
          <a:off x="0" y="1019605"/>
          <a:ext cx="9143999" cy="4711344"/>
        </p:xfrm>
        <a:graphic>
          <a:graphicData uri="http://schemas.openxmlformats.org/drawingml/2006/chart">
            <c:chart xmlns:c="http://schemas.openxmlformats.org/drawingml/2006/chart" xmlns:r="http://schemas.openxmlformats.org/officeDocument/2006/relationships" r:id="rId4"/>
          </a:graphicData>
        </a:graphic>
      </p:graphicFrame>
      <p:cxnSp>
        <p:nvCxnSpPr>
          <p:cNvPr id="4" name="Straight Arrow Connector 3"/>
          <p:cNvCxnSpPr/>
          <p:nvPr/>
        </p:nvCxnSpPr>
        <p:spPr>
          <a:xfrm flipV="1">
            <a:off x="8229600" y="2962228"/>
            <a:ext cx="905097" cy="658762"/>
          </a:xfrm>
          <a:prstGeom prst="straightConnector1">
            <a:avLst/>
          </a:prstGeom>
          <a:ln w="28575">
            <a:solidFill>
              <a:schemeClr val="accent3"/>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8229600" y="2521955"/>
            <a:ext cx="916479" cy="599768"/>
          </a:xfrm>
          <a:prstGeom prst="straightConnector1">
            <a:avLst/>
          </a:prstGeom>
          <a:ln w="28575">
            <a:prstDash val="dashDot"/>
            <a:tailEnd type="triangle"/>
          </a:ln>
        </p:spPr>
        <p:style>
          <a:lnRef idx="1">
            <a:schemeClr val="accent2"/>
          </a:lnRef>
          <a:fillRef idx="0">
            <a:schemeClr val="accent2"/>
          </a:fillRef>
          <a:effectRef idx="0">
            <a:schemeClr val="accent2"/>
          </a:effectRef>
          <a:fontRef idx="minor">
            <a:schemeClr val="tx1"/>
          </a:fontRef>
        </p:style>
      </p:cxnSp>
      <p:sp>
        <p:nvSpPr>
          <p:cNvPr id="12" name="Oval 11"/>
          <p:cNvSpPr/>
          <p:nvPr/>
        </p:nvSpPr>
        <p:spPr>
          <a:xfrm>
            <a:off x="5510746" y="2046515"/>
            <a:ext cx="1022555" cy="50144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latin typeface="Arial" pitchFamily="34" charset="0"/>
                <a:cs typeface="Arial" pitchFamily="34" charset="0"/>
              </a:rPr>
              <a:t>Global Financial Crisis</a:t>
            </a:r>
            <a:endParaRPr lang="en-ZA" sz="900" b="1" dirty="0" smtClean="0">
              <a:latin typeface="Arial" pitchFamily="34" charset="0"/>
              <a:cs typeface="Arial" pitchFamily="34" charset="0"/>
            </a:endParaRPr>
          </a:p>
        </p:txBody>
      </p:sp>
      <p:sp>
        <p:nvSpPr>
          <p:cNvPr id="13" name="Oval 12"/>
          <p:cNvSpPr/>
          <p:nvPr/>
        </p:nvSpPr>
        <p:spPr>
          <a:xfrm>
            <a:off x="3008672" y="2282724"/>
            <a:ext cx="914400" cy="44736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latin typeface="Arial" pitchFamily="34" charset="0"/>
                <a:cs typeface="Arial" pitchFamily="34" charset="0"/>
              </a:rPr>
              <a:t>Dotcom Crisis</a:t>
            </a:r>
            <a:endParaRPr lang="en-ZA" sz="900" b="1" dirty="0" smtClean="0">
              <a:latin typeface="Arial" pitchFamily="34" charset="0"/>
              <a:cs typeface="Arial" pitchFamily="34" charset="0"/>
            </a:endParaRPr>
          </a:p>
        </p:txBody>
      </p:sp>
      <p:sp>
        <p:nvSpPr>
          <p:cNvPr id="11" name="TextBox 10"/>
          <p:cNvSpPr txBox="1"/>
          <p:nvPr/>
        </p:nvSpPr>
        <p:spPr>
          <a:xfrm>
            <a:off x="6127833" y="5557548"/>
            <a:ext cx="256000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The PIC has </a:t>
            </a:r>
            <a:r>
              <a:rPr lang="en-US" sz="1200" dirty="0">
                <a:solidFill>
                  <a:schemeClr val="bg1"/>
                </a:solidFill>
                <a:latin typeface="Arial" panose="020B0604020202020204" pitchFamily="34" charset="0"/>
                <a:cs typeface="Arial" panose="020B0604020202020204" pitchFamily="34" charset="0"/>
              </a:rPr>
              <a:t>a significant influence on the </a:t>
            </a:r>
            <a:r>
              <a:rPr lang="en-US" sz="1200" dirty="0" smtClean="0">
                <a:solidFill>
                  <a:schemeClr val="bg1"/>
                </a:solidFill>
                <a:latin typeface="Arial" panose="020B0604020202020204" pitchFamily="34" charset="0"/>
                <a:cs typeface="Arial" panose="020B0604020202020204" pitchFamily="34" charset="0"/>
              </a:rPr>
              <a:t>economy with an Asset </a:t>
            </a:r>
            <a:r>
              <a:rPr lang="en-US" sz="1200" dirty="0">
                <a:solidFill>
                  <a:schemeClr val="bg1"/>
                </a:solidFill>
                <a:latin typeface="Arial" panose="020B0604020202020204" pitchFamily="34" charset="0"/>
                <a:cs typeface="Arial" panose="020B0604020202020204" pitchFamily="34" charset="0"/>
              </a:rPr>
              <a:t>Base more than 1/3</a:t>
            </a:r>
            <a:r>
              <a:rPr lang="en-US" sz="1200" baseline="30000" dirty="0">
                <a:solidFill>
                  <a:schemeClr val="bg1"/>
                </a:solidFill>
                <a:latin typeface="Arial" panose="020B0604020202020204" pitchFamily="34" charset="0"/>
                <a:cs typeface="Arial" panose="020B0604020202020204" pitchFamily="34" charset="0"/>
              </a:rPr>
              <a:t>rd</a:t>
            </a:r>
            <a:r>
              <a:rPr lang="en-US" sz="1200" dirty="0">
                <a:solidFill>
                  <a:schemeClr val="bg1"/>
                </a:solidFill>
                <a:latin typeface="Arial" panose="020B0604020202020204" pitchFamily="34" charset="0"/>
                <a:cs typeface="Arial" panose="020B0604020202020204" pitchFamily="34" charset="0"/>
              </a:rPr>
              <a:t> of SA GDP</a:t>
            </a:r>
          </a:p>
          <a:p>
            <a:pPr fontAlgn="base">
              <a:spcBef>
                <a:spcPct val="0"/>
              </a:spcBef>
              <a:spcAft>
                <a:spcPct val="0"/>
              </a:spcAft>
            </a:pPr>
            <a:endParaRPr lang="en-US" sz="1200"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373339" y="5565775"/>
            <a:ext cx="2814242"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Economic Growth drives Asset Growth?</a:t>
            </a:r>
          </a:p>
          <a:p>
            <a:r>
              <a:rPr lang="en-US" sz="1200" dirty="0" smtClean="0">
                <a:solidFill>
                  <a:schemeClr val="bg1"/>
                </a:solidFill>
                <a:latin typeface="Arial" panose="020B0604020202020204" pitchFamily="34" charset="0"/>
                <a:cs typeface="Arial" panose="020B0604020202020204" pitchFamily="34" charset="0"/>
              </a:rPr>
              <a:t>Rule of Thumb:</a:t>
            </a:r>
          </a:p>
          <a:p>
            <a:pPr marL="171450" indent="-171450">
              <a:buFont typeface="Arial" pitchFamily="34" charset="0"/>
              <a:buChar char="•"/>
            </a:pPr>
            <a:endParaRPr lang="en-US" sz="1200" dirty="0">
              <a:solidFill>
                <a:schemeClr val="bg1"/>
              </a:solidFill>
              <a:latin typeface="Arial" panose="020B0604020202020204" pitchFamily="34" charset="0"/>
              <a:cs typeface="Arial" panose="020B0604020202020204" pitchFamily="34" charset="0"/>
            </a:endParaRPr>
          </a:p>
        </p:txBody>
      </p:sp>
      <p:graphicFrame>
        <p:nvGraphicFramePr>
          <p:cNvPr id="2" name="Object 1"/>
          <p:cNvGraphicFramePr>
            <a:graphicFrameLocks noChangeAspect="1"/>
          </p:cNvGraphicFramePr>
          <p:nvPr>
            <p:extLst/>
          </p:nvPr>
        </p:nvGraphicFramePr>
        <p:xfrm>
          <a:off x="3695700" y="5565775"/>
          <a:ext cx="2222500" cy="828675"/>
        </p:xfrm>
        <a:graphic>
          <a:graphicData uri="http://schemas.openxmlformats.org/presentationml/2006/ole">
            <p:oleObj spid="_x0000_s13386" name="Equation" r:id="rId5" imgW="1854000" imgH="888840" progId="Equation.3">
              <p:embed/>
            </p:oleObj>
          </a:graphicData>
        </a:graphic>
      </p:graphicFrame>
    </p:spTree>
    <p:extLst>
      <p:ext uri="{BB962C8B-B14F-4D97-AF65-F5344CB8AC3E}">
        <p14:creationId xmlns:p14="http://schemas.microsoft.com/office/powerpoint/2010/main" xmlns="" val="41229638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27868" y="279626"/>
            <a:ext cx="7654371" cy="400110"/>
          </a:xfrm>
        </p:spPr>
        <p:txBody>
          <a:bodyPr/>
          <a:lstStyle/>
          <a:p>
            <a:r>
              <a:rPr lang="en-US" sz="2000" b="1" dirty="0" smtClean="0">
                <a:solidFill>
                  <a:schemeClr val="accent1">
                    <a:lumMod val="75000"/>
                  </a:schemeClr>
                </a:solidFill>
              </a:rPr>
              <a:t>INVESTMENTS ALREADY MADE IN THE ECONOMY</a:t>
            </a:r>
            <a:endParaRPr lang="en-US" sz="2000" b="1" dirty="0">
              <a:solidFill>
                <a:schemeClr val="accent1">
                  <a:lumMod val="75000"/>
                </a:schemeClr>
              </a:solidFill>
            </a:endParaRPr>
          </a:p>
        </p:txBody>
      </p:sp>
      <p:pic>
        <p:nvPicPr>
          <p:cNvPr id="3" name="Picture 2"/>
          <p:cNvPicPr>
            <a:picLocks noChangeAspect="1"/>
          </p:cNvPicPr>
          <p:nvPr/>
        </p:nvPicPr>
        <p:blipFill>
          <a:blip r:embed="rId2" cstate="print"/>
          <a:stretch>
            <a:fillRect/>
          </a:stretch>
        </p:blipFill>
        <p:spPr>
          <a:xfrm>
            <a:off x="0" y="1005799"/>
            <a:ext cx="9144000" cy="5524310"/>
          </a:xfrm>
          <a:prstGeom prst="rect">
            <a:avLst/>
          </a:prstGeom>
        </p:spPr>
      </p:pic>
    </p:spTree>
    <p:extLst>
      <p:ext uri="{BB962C8B-B14F-4D97-AF65-F5344CB8AC3E}">
        <p14:creationId xmlns:p14="http://schemas.microsoft.com/office/powerpoint/2010/main" xmlns="" val="3866026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73264" y="2082733"/>
            <a:ext cx="2081233"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base">
              <a:spcBef>
                <a:spcPct val="0"/>
              </a:spcBef>
              <a:spcAft>
                <a:spcPct val="0"/>
              </a:spcAft>
            </a:pPr>
            <a:r>
              <a:rPr lang="en-US" dirty="0" smtClean="0">
                <a:solidFill>
                  <a:srgbClr val="444444"/>
                </a:solidFill>
                <a:latin typeface="Arial" pitchFamily="34" charset="0"/>
                <a:cs typeface="Arial" pitchFamily="34" charset="0"/>
              </a:rPr>
              <a:t>SA Economic </a:t>
            </a:r>
            <a:r>
              <a:rPr lang="en-US" dirty="0">
                <a:solidFill>
                  <a:srgbClr val="444444"/>
                </a:solidFill>
                <a:latin typeface="Arial" pitchFamily="34" charset="0"/>
                <a:cs typeface="Arial" pitchFamily="34" charset="0"/>
              </a:rPr>
              <a:t>Growth</a:t>
            </a:r>
          </a:p>
        </p:txBody>
      </p:sp>
      <p:sp>
        <p:nvSpPr>
          <p:cNvPr id="8" name="TextBox 7"/>
          <p:cNvSpPr txBox="1"/>
          <p:nvPr/>
        </p:nvSpPr>
        <p:spPr>
          <a:xfrm>
            <a:off x="1721335" y="3658780"/>
            <a:ext cx="2284104" cy="81560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base">
              <a:spcBef>
                <a:spcPct val="0"/>
              </a:spcBef>
              <a:spcAft>
                <a:spcPct val="0"/>
              </a:spcAft>
            </a:pPr>
            <a:r>
              <a:rPr lang="en-US" dirty="0" smtClean="0">
                <a:solidFill>
                  <a:srgbClr val="444444"/>
                </a:solidFill>
                <a:latin typeface="Arial" pitchFamily="34" charset="0"/>
                <a:cs typeface="Arial" pitchFamily="34" charset="0"/>
              </a:rPr>
              <a:t>Asset Growth/Total Returns </a:t>
            </a:r>
            <a:r>
              <a:rPr lang="en-US" sz="1100" dirty="0" smtClean="0">
                <a:solidFill>
                  <a:srgbClr val="444444"/>
                </a:solidFill>
                <a:latin typeface="Arial" pitchFamily="34" charset="0"/>
                <a:cs typeface="Arial" pitchFamily="34" charset="0"/>
              </a:rPr>
              <a:t>(social and financial)</a:t>
            </a:r>
            <a:endParaRPr lang="en-US" sz="1100" dirty="0">
              <a:solidFill>
                <a:srgbClr val="444444"/>
              </a:solidFill>
              <a:latin typeface="Arial" pitchFamily="34" charset="0"/>
              <a:cs typeface="Arial" pitchFamily="34" charset="0"/>
            </a:endParaRPr>
          </a:p>
        </p:txBody>
      </p:sp>
      <p:sp>
        <p:nvSpPr>
          <p:cNvPr id="13" name="TextBox 12"/>
          <p:cNvSpPr txBox="1"/>
          <p:nvPr/>
        </p:nvSpPr>
        <p:spPr>
          <a:xfrm>
            <a:off x="4456137" y="2586285"/>
            <a:ext cx="2022537" cy="830997"/>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base">
              <a:spcBef>
                <a:spcPct val="0"/>
              </a:spcBef>
              <a:spcAft>
                <a:spcPct val="0"/>
              </a:spcAft>
            </a:pPr>
            <a:r>
              <a:rPr lang="en-US" sz="1600" b="1" dirty="0" smtClean="0">
                <a:solidFill>
                  <a:schemeClr val="bg1"/>
                </a:solidFill>
                <a:latin typeface="Arial" pitchFamily="34" charset="0"/>
                <a:cs typeface="Arial" pitchFamily="34" charset="0"/>
              </a:rPr>
              <a:t>Investment </a:t>
            </a:r>
            <a:r>
              <a:rPr lang="en-US" sz="1600" b="1" dirty="0">
                <a:solidFill>
                  <a:schemeClr val="bg1"/>
                </a:solidFill>
                <a:latin typeface="Arial" pitchFamily="34" charset="0"/>
                <a:cs typeface="Arial" pitchFamily="34" charset="0"/>
              </a:rPr>
              <a:t>Catalysts for Economic Growth </a:t>
            </a:r>
          </a:p>
        </p:txBody>
      </p:sp>
      <p:sp>
        <p:nvSpPr>
          <p:cNvPr id="16" name="Curved Down Arrow 15"/>
          <p:cNvSpPr/>
          <p:nvPr/>
        </p:nvSpPr>
        <p:spPr>
          <a:xfrm rot="540527">
            <a:off x="2707067" y="1444243"/>
            <a:ext cx="3331468" cy="830581"/>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dirty="0">
              <a:solidFill>
                <a:srgbClr val="444444"/>
              </a:solidFill>
              <a:latin typeface="Arial" pitchFamily="34" charset="0"/>
              <a:cs typeface="Arial" pitchFamily="34" charset="0"/>
            </a:endParaRPr>
          </a:p>
        </p:txBody>
      </p:sp>
      <p:sp>
        <p:nvSpPr>
          <p:cNvPr id="18" name="Curved Down Arrow 17"/>
          <p:cNvSpPr/>
          <p:nvPr/>
        </p:nvSpPr>
        <p:spPr>
          <a:xfrm rot="20254296" flipH="1" flipV="1">
            <a:off x="2903684" y="4166058"/>
            <a:ext cx="3239286" cy="753535"/>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dirty="0">
              <a:solidFill>
                <a:srgbClr val="444444"/>
              </a:solidFill>
              <a:latin typeface="Arial" pitchFamily="34" charset="0"/>
              <a:cs typeface="Arial" pitchFamily="34" charset="0"/>
            </a:endParaRPr>
          </a:p>
        </p:txBody>
      </p:sp>
      <p:sp>
        <p:nvSpPr>
          <p:cNvPr id="19" name="Curved Down Arrow 18"/>
          <p:cNvSpPr/>
          <p:nvPr/>
        </p:nvSpPr>
        <p:spPr>
          <a:xfrm rot="16200000">
            <a:off x="493479" y="2709585"/>
            <a:ext cx="1699555" cy="756156"/>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dirty="0">
              <a:solidFill>
                <a:srgbClr val="444444"/>
              </a:solidFill>
              <a:latin typeface="Arial" pitchFamily="34" charset="0"/>
              <a:cs typeface="Arial" pitchFamily="34" charset="0"/>
            </a:endParaRPr>
          </a:p>
        </p:txBody>
      </p:sp>
      <p:sp>
        <p:nvSpPr>
          <p:cNvPr id="4" name="TextBox 3"/>
          <p:cNvSpPr txBox="1"/>
          <p:nvPr/>
        </p:nvSpPr>
        <p:spPr>
          <a:xfrm rot="10800000" flipV="1">
            <a:off x="6553064" y="2465685"/>
            <a:ext cx="2473657" cy="1015663"/>
          </a:xfrm>
          <a:prstGeom prst="homePlate">
            <a:avLst>
              <a:gd name="adj" fmla="val 30965"/>
            </a:avLst>
          </a:prstGeom>
        </p:spPr>
        <p:style>
          <a:lnRef idx="1">
            <a:schemeClr val="accent5"/>
          </a:lnRef>
          <a:fillRef idx="3">
            <a:schemeClr val="accent5"/>
          </a:fillRef>
          <a:effectRef idx="2">
            <a:schemeClr val="accent5"/>
          </a:effectRef>
          <a:fontRef idx="minor">
            <a:schemeClr val="lt1"/>
          </a:fontRef>
        </p:style>
        <p:txBody>
          <a:bodyPr vert="horz" wrap="square" rtlCol="0">
            <a:spAutoFit/>
          </a:bodyPr>
          <a:lstStyle/>
          <a:p>
            <a:pPr algn="ctr" fontAlgn="base">
              <a:spcBef>
                <a:spcPct val="0"/>
              </a:spcBef>
              <a:spcAft>
                <a:spcPct val="0"/>
              </a:spcAft>
            </a:pPr>
            <a:r>
              <a:rPr lang="en-US" sz="2000" b="1" dirty="0" smtClean="0">
                <a:solidFill>
                  <a:srgbClr val="FFFFFF"/>
                </a:solidFill>
                <a:latin typeface="Arial" pitchFamily="34" charset="0"/>
                <a:cs typeface="Arial" pitchFamily="34" charset="0"/>
              </a:rPr>
              <a:t>PIC  Developmental Investments</a:t>
            </a:r>
          </a:p>
        </p:txBody>
      </p:sp>
      <p:sp>
        <p:nvSpPr>
          <p:cNvPr id="6" name="TextBox 5"/>
          <p:cNvSpPr txBox="1"/>
          <p:nvPr/>
        </p:nvSpPr>
        <p:spPr>
          <a:xfrm>
            <a:off x="4424718" y="4514708"/>
            <a:ext cx="2085376" cy="584775"/>
          </a:xfrm>
          <a:prstGeom prst="rect">
            <a:avLst/>
          </a:prstGeom>
          <a:noFill/>
        </p:spPr>
        <p:txBody>
          <a:bodyPr wrap="square" rtlCol="0">
            <a:spAutoFit/>
          </a:bodyPr>
          <a:lstStyle/>
          <a:p>
            <a:pPr algn="r" fontAlgn="base">
              <a:spcBef>
                <a:spcPct val="0"/>
              </a:spcBef>
              <a:spcAft>
                <a:spcPct val="0"/>
              </a:spcAft>
            </a:pPr>
            <a:r>
              <a:rPr lang="en-US" sz="1600" dirty="0">
                <a:solidFill>
                  <a:srgbClr val="444444"/>
                </a:solidFill>
                <a:latin typeface="Arial" charset="0"/>
                <a:cs typeface="Arial" charset="0"/>
              </a:rPr>
              <a:t>Prudent </a:t>
            </a:r>
            <a:endParaRPr lang="en-US" sz="1600" dirty="0" smtClean="0">
              <a:solidFill>
                <a:srgbClr val="444444"/>
              </a:solidFill>
              <a:latin typeface="Arial" charset="0"/>
              <a:cs typeface="Arial" charset="0"/>
            </a:endParaRPr>
          </a:p>
          <a:p>
            <a:pPr algn="r" fontAlgn="base">
              <a:spcBef>
                <a:spcPct val="0"/>
              </a:spcBef>
              <a:spcAft>
                <a:spcPct val="0"/>
              </a:spcAft>
            </a:pPr>
            <a:r>
              <a:rPr lang="en-US" sz="1600" dirty="0" smtClean="0">
                <a:solidFill>
                  <a:srgbClr val="444444"/>
                </a:solidFill>
                <a:latin typeface="Arial" charset="0"/>
                <a:cs typeface="Arial" charset="0"/>
              </a:rPr>
              <a:t>Asset Allocation</a:t>
            </a:r>
            <a:endParaRPr lang="en-US" sz="1600" dirty="0">
              <a:solidFill>
                <a:srgbClr val="444444"/>
              </a:solidFill>
              <a:latin typeface="Arial" charset="0"/>
              <a:cs typeface="Arial" charset="0"/>
            </a:endParaRPr>
          </a:p>
        </p:txBody>
      </p:sp>
      <p:sp>
        <p:nvSpPr>
          <p:cNvPr id="10" name="Title 9"/>
          <p:cNvSpPr>
            <a:spLocks noGrp="1"/>
          </p:cNvSpPr>
          <p:nvPr>
            <p:ph type="title"/>
          </p:nvPr>
        </p:nvSpPr>
        <p:spPr>
          <a:xfrm>
            <a:off x="1343256" y="151575"/>
            <a:ext cx="7485568" cy="707886"/>
          </a:xfrm>
        </p:spPr>
        <p:txBody>
          <a:bodyPr/>
          <a:lstStyle/>
          <a:p>
            <a:r>
              <a:rPr lang="en-US" sz="2000" b="1" dirty="0" smtClean="0">
                <a:solidFill>
                  <a:schemeClr val="accent1">
                    <a:lumMod val="75000"/>
                  </a:schemeClr>
                </a:solidFill>
              </a:rPr>
              <a:t>PUBLIC PRIVATE PARTNERSHIP APPROACH TO ECONOMIC GROWTH</a:t>
            </a:r>
            <a:endParaRPr lang="en-US" sz="2000" b="1" dirty="0">
              <a:solidFill>
                <a:schemeClr val="accent1">
                  <a:lumMod val="75000"/>
                </a:schemeClr>
              </a:solidFill>
            </a:endParaRPr>
          </a:p>
        </p:txBody>
      </p:sp>
      <p:sp>
        <p:nvSpPr>
          <p:cNvPr id="17" name="TextBox 16"/>
          <p:cNvSpPr txBox="1"/>
          <p:nvPr/>
        </p:nvSpPr>
        <p:spPr>
          <a:xfrm>
            <a:off x="229236" y="3269199"/>
            <a:ext cx="1375189" cy="830997"/>
          </a:xfrm>
          <a:prstGeom prst="rect">
            <a:avLst/>
          </a:prstGeom>
          <a:noFill/>
        </p:spPr>
        <p:txBody>
          <a:bodyPr wrap="square" rtlCol="0">
            <a:spAutoFit/>
          </a:bodyPr>
          <a:lstStyle/>
          <a:p>
            <a:r>
              <a:rPr lang="en-US" sz="1600" dirty="0" smtClean="0"/>
              <a:t>Strong positive relationship</a:t>
            </a:r>
            <a:endParaRPr lang="en-US" sz="1600" dirty="0"/>
          </a:p>
        </p:txBody>
      </p:sp>
      <p:sp>
        <p:nvSpPr>
          <p:cNvPr id="3" name="Rectangle 2"/>
          <p:cNvSpPr/>
          <p:nvPr/>
        </p:nvSpPr>
        <p:spPr>
          <a:xfrm>
            <a:off x="6886916" y="3810421"/>
            <a:ext cx="2188168" cy="620048"/>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Arial" pitchFamily="34" charset="0"/>
                <a:cs typeface="Arial" pitchFamily="34" charset="0"/>
              </a:rPr>
              <a:t>Government spend incl. SOE</a:t>
            </a:r>
          </a:p>
        </p:txBody>
      </p:sp>
      <p:sp>
        <p:nvSpPr>
          <p:cNvPr id="2" name="Rectangle 1"/>
          <p:cNvSpPr/>
          <p:nvPr/>
        </p:nvSpPr>
        <p:spPr>
          <a:xfrm>
            <a:off x="6886916" y="4807272"/>
            <a:ext cx="2176440" cy="6049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Arial" pitchFamily="34" charset="0"/>
                <a:cs typeface="Arial" pitchFamily="34" charset="0"/>
              </a:rPr>
              <a:t>Private sector investors</a:t>
            </a:r>
          </a:p>
        </p:txBody>
      </p:sp>
      <p:sp>
        <p:nvSpPr>
          <p:cNvPr id="21" name="Rectangle 20"/>
          <p:cNvSpPr/>
          <p:nvPr/>
        </p:nvSpPr>
        <p:spPr>
          <a:xfrm>
            <a:off x="6755426" y="1345940"/>
            <a:ext cx="2199896" cy="6049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itchFamily="34" charset="0"/>
                <a:cs typeface="Arial" pitchFamily="34" charset="0"/>
              </a:rPr>
              <a:t>Clients</a:t>
            </a:r>
          </a:p>
          <a:p>
            <a:pPr algn="ctr"/>
            <a:r>
              <a:rPr lang="en-US" sz="1600" dirty="0" smtClean="0">
                <a:latin typeface="Arial" pitchFamily="34" charset="0"/>
                <a:cs typeface="Arial" pitchFamily="34" charset="0"/>
              </a:rPr>
              <a:t>GEPF; UIF, CC; AIPF</a:t>
            </a:r>
          </a:p>
        </p:txBody>
      </p:sp>
      <p:sp>
        <p:nvSpPr>
          <p:cNvPr id="5" name="Down Arrow 4"/>
          <p:cNvSpPr/>
          <p:nvPr/>
        </p:nvSpPr>
        <p:spPr>
          <a:xfrm>
            <a:off x="7784855" y="1969671"/>
            <a:ext cx="295564" cy="51482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atin typeface="Arial" pitchFamily="34" charset="0"/>
              <a:cs typeface="Arial" pitchFamily="34" charset="0"/>
            </a:endParaRPr>
          </a:p>
        </p:txBody>
      </p:sp>
      <p:sp>
        <p:nvSpPr>
          <p:cNvPr id="11" name="Plus 10"/>
          <p:cNvSpPr/>
          <p:nvPr/>
        </p:nvSpPr>
        <p:spPr>
          <a:xfrm>
            <a:off x="7855374" y="3544253"/>
            <a:ext cx="260018" cy="212148"/>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accent6">
                  <a:lumMod val="75000"/>
                </a:schemeClr>
              </a:solidFill>
              <a:latin typeface="Arial" pitchFamily="34" charset="0"/>
              <a:cs typeface="Arial" pitchFamily="34" charset="0"/>
            </a:endParaRPr>
          </a:p>
        </p:txBody>
      </p:sp>
      <p:sp>
        <p:nvSpPr>
          <p:cNvPr id="22" name="Plus 21"/>
          <p:cNvSpPr/>
          <p:nvPr/>
        </p:nvSpPr>
        <p:spPr>
          <a:xfrm>
            <a:off x="7855374" y="4538510"/>
            <a:ext cx="260018" cy="212148"/>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xmlns="" val="39925138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63616" y="242720"/>
            <a:ext cx="7234519" cy="461665"/>
          </a:xfrm>
        </p:spPr>
        <p:txBody>
          <a:bodyPr/>
          <a:lstStyle/>
          <a:p>
            <a:r>
              <a:rPr lang="en-US" b="1" dirty="0" smtClean="0">
                <a:solidFill>
                  <a:schemeClr val="accent1">
                    <a:lumMod val="75000"/>
                  </a:schemeClr>
                </a:solidFill>
              </a:rPr>
              <a:t>KEY SECTORS THAT IMPACT GDP </a:t>
            </a:r>
            <a:endParaRPr lang="en-ZA" b="1" dirty="0">
              <a:solidFill>
                <a:schemeClr val="accent1">
                  <a:lumMod val="75000"/>
                </a:schemeClr>
              </a:solidFill>
            </a:endParaRPr>
          </a:p>
        </p:txBody>
      </p:sp>
      <p:pic>
        <p:nvPicPr>
          <p:cNvPr id="6" name="Picture 5"/>
          <p:cNvPicPr>
            <a:picLocks noChangeAspect="1"/>
          </p:cNvPicPr>
          <p:nvPr/>
        </p:nvPicPr>
        <p:blipFill>
          <a:blip r:embed="rId2" cstate="print"/>
          <a:stretch>
            <a:fillRect/>
          </a:stretch>
        </p:blipFill>
        <p:spPr>
          <a:xfrm>
            <a:off x="131992" y="1048918"/>
            <a:ext cx="4216879" cy="3492184"/>
          </a:xfrm>
          <a:prstGeom prst="rect">
            <a:avLst/>
          </a:prstGeom>
        </p:spPr>
      </p:pic>
      <p:pic>
        <p:nvPicPr>
          <p:cNvPr id="2" name="Picture 1"/>
          <p:cNvPicPr>
            <a:picLocks noChangeAspect="1"/>
          </p:cNvPicPr>
          <p:nvPr/>
        </p:nvPicPr>
        <p:blipFill>
          <a:blip r:embed="rId3" cstate="print"/>
          <a:stretch>
            <a:fillRect/>
          </a:stretch>
        </p:blipFill>
        <p:spPr>
          <a:xfrm>
            <a:off x="4654296" y="1158158"/>
            <a:ext cx="4304315" cy="3515321"/>
          </a:xfrm>
          <a:prstGeom prst="rect">
            <a:avLst/>
          </a:prstGeom>
          <a:ln>
            <a:solidFill>
              <a:srgbClr val="00B050"/>
            </a:solidFill>
          </a:ln>
        </p:spPr>
      </p:pic>
      <p:sp>
        <p:nvSpPr>
          <p:cNvPr id="3" name="TextBox 2"/>
          <p:cNvSpPr txBox="1"/>
          <p:nvPr/>
        </p:nvSpPr>
        <p:spPr>
          <a:xfrm>
            <a:off x="131992" y="5085303"/>
            <a:ext cx="4216879" cy="923330"/>
          </a:xfrm>
          <a:prstGeom prst="rect">
            <a:avLst/>
          </a:prstGeom>
          <a:noFill/>
          <a:ln>
            <a:solidFill>
              <a:schemeClr val="tx1"/>
            </a:solidFill>
            <a:prstDash val="lgDash"/>
          </a:ln>
        </p:spPr>
        <p:txBody>
          <a:bodyPr wrap="square" rtlCol="0">
            <a:spAutoFit/>
          </a:bodyPr>
          <a:lstStyle/>
          <a:p>
            <a:r>
              <a:rPr lang="en-US" dirty="0" smtClean="0">
                <a:solidFill>
                  <a:schemeClr val="accent1">
                    <a:lumMod val="75000"/>
                  </a:schemeClr>
                </a:solidFill>
              </a:rPr>
              <a:t>Key strategic sectors that declined in the 4</a:t>
            </a:r>
            <a:r>
              <a:rPr lang="en-US" baseline="30000" dirty="0" smtClean="0">
                <a:solidFill>
                  <a:schemeClr val="accent1">
                    <a:lumMod val="75000"/>
                  </a:schemeClr>
                </a:solidFill>
              </a:rPr>
              <a:t>th</a:t>
            </a:r>
            <a:r>
              <a:rPr lang="en-US" dirty="0" smtClean="0">
                <a:solidFill>
                  <a:schemeClr val="accent1">
                    <a:lumMod val="75000"/>
                  </a:schemeClr>
                </a:solidFill>
              </a:rPr>
              <a:t> quarter of 2015 which </a:t>
            </a:r>
            <a:r>
              <a:rPr lang="en-US" dirty="0">
                <a:solidFill>
                  <a:schemeClr val="accent1">
                    <a:lumMod val="75000"/>
                  </a:schemeClr>
                </a:solidFill>
              </a:rPr>
              <a:t>h</a:t>
            </a:r>
            <a:r>
              <a:rPr lang="en-US" dirty="0" smtClean="0">
                <a:solidFill>
                  <a:schemeClr val="accent1">
                    <a:lumMod val="75000"/>
                  </a:schemeClr>
                </a:solidFill>
              </a:rPr>
              <a:t>ave a very influential impact on employment</a:t>
            </a:r>
            <a:endParaRPr lang="en-ZA" dirty="0">
              <a:solidFill>
                <a:schemeClr val="accent1">
                  <a:lumMod val="75000"/>
                </a:schemeClr>
              </a:solidFill>
            </a:endParaRPr>
          </a:p>
        </p:txBody>
      </p:sp>
      <p:sp>
        <p:nvSpPr>
          <p:cNvPr id="4" name="Oval 3"/>
          <p:cNvSpPr/>
          <p:nvPr/>
        </p:nvSpPr>
        <p:spPr>
          <a:xfrm>
            <a:off x="2093976" y="3392424"/>
            <a:ext cx="2254896" cy="12984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smtClean="0">
              <a:latin typeface="Arial" pitchFamily="34" charset="0"/>
              <a:cs typeface="Arial" pitchFamily="34" charset="0"/>
            </a:endParaRPr>
          </a:p>
        </p:txBody>
      </p:sp>
      <p:sp>
        <p:nvSpPr>
          <p:cNvPr id="7" name="Oval 6"/>
          <p:cNvSpPr/>
          <p:nvPr/>
        </p:nvSpPr>
        <p:spPr>
          <a:xfrm>
            <a:off x="6729984" y="1070672"/>
            <a:ext cx="603504" cy="55696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smtClean="0">
              <a:latin typeface="Arial" pitchFamily="34" charset="0"/>
              <a:cs typeface="Arial" pitchFamily="34" charset="0"/>
            </a:endParaRPr>
          </a:p>
        </p:txBody>
      </p:sp>
      <p:sp>
        <p:nvSpPr>
          <p:cNvPr id="8" name="Oval 7"/>
          <p:cNvSpPr/>
          <p:nvPr/>
        </p:nvSpPr>
        <p:spPr>
          <a:xfrm>
            <a:off x="5087112" y="1970409"/>
            <a:ext cx="603504" cy="55696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smtClean="0">
              <a:latin typeface="Arial" pitchFamily="34" charset="0"/>
              <a:cs typeface="Arial" pitchFamily="34" charset="0"/>
            </a:endParaRPr>
          </a:p>
        </p:txBody>
      </p:sp>
      <p:sp>
        <p:nvSpPr>
          <p:cNvPr id="9" name="Oval 8"/>
          <p:cNvSpPr/>
          <p:nvPr/>
        </p:nvSpPr>
        <p:spPr>
          <a:xfrm>
            <a:off x="5300472" y="3896580"/>
            <a:ext cx="780288" cy="55696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smtClean="0">
              <a:latin typeface="Arial" pitchFamily="34" charset="0"/>
              <a:cs typeface="Arial" pitchFamily="34" charset="0"/>
            </a:endParaRPr>
          </a:p>
        </p:txBody>
      </p:sp>
      <p:sp>
        <p:nvSpPr>
          <p:cNvPr id="10" name="Oval 9"/>
          <p:cNvSpPr/>
          <p:nvPr/>
        </p:nvSpPr>
        <p:spPr>
          <a:xfrm>
            <a:off x="4709430" y="2865697"/>
            <a:ext cx="774192" cy="62475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smtClean="0">
              <a:latin typeface="Arial" pitchFamily="34" charset="0"/>
              <a:cs typeface="Arial" pitchFamily="34" charset="0"/>
            </a:endParaRPr>
          </a:p>
        </p:txBody>
      </p:sp>
      <p:sp>
        <p:nvSpPr>
          <p:cNvPr id="12" name="TextBox 11"/>
          <p:cNvSpPr txBox="1"/>
          <p:nvPr/>
        </p:nvSpPr>
        <p:spPr>
          <a:xfrm>
            <a:off x="4642282" y="5085303"/>
            <a:ext cx="4216879" cy="923330"/>
          </a:xfrm>
          <a:prstGeom prst="rect">
            <a:avLst/>
          </a:prstGeom>
          <a:noFill/>
          <a:ln>
            <a:solidFill>
              <a:schemeClr val="tx1"/>
            </a:solidFill>
            <a:prstDash val="lgDash"/>
          </a:ln>
        </p:spPr>
        <p:txBody>
          <a:bodyPr wrap="square" rtlCol="0">
            <a:spAutoFit/>
          </a:bodyPr>
          <a:lstStyle/>
          <a:p>
            <a:r>
              <a:rPr lang="en-US" dirty="0" smtClean="0">
                <a:solidFill>
                  <a:schemeClr val="accent1">
                    <a:lumMod val="75000"/>
                  </a:schemeClr>
                </a:solidFill>
              </a:rPr>
              <a:t>Focused sectors that will impact GDP and employment growth</a:t>
            </a:r>
          </a:p>
          <a:p>
            <a:endParaRPr lang="en-ZA" dirty="0">
              <a:solidFill>
                <a:schemeClr val="accent1">
                  <a:lumMod val="75000"/>
                </a:schemeClr>
              </a:solidFill>
            </a:endParaRPr>
          </a:p>
        </p:txBody>
      </p:sp>
      <p:sp>
        <p:nvSpPr>
          <p:cNvPr id="13" name="TextBox 12"/>
          <p:cNvSpPr txBox="1"/>
          <p:nvPr/>
        </p:nvSpPr>
        <p:spPr>
          <a:xfrm>
            <a:off x="131991" y="4479493"/>
            <a:ext cx="3534472" cy="261610"/>
          </a:xfrm>
          <a:prstGeom prst="rect">
            <a:avLst/>
          </a:prstGeom>
          <a:noFill/>
          <a:ln>
            <a:noFill/>
            <a:prstDash val="lgDash"/>
          </a:ln>
        </p:spPr>
        <p:txBody>
          <a:bodyPr wrap="square" rtlCol="0">
            <a:spAutoFit/>
          </a:bodyPr>
          <a:lstStyle/>
          <a:p>
            <a:r>
              <a:rPr lang="en-ZA" sz="1100" b="1" dirty="0" smtClean="0"/>
              <a:t>Source: Stats SA Q4 2015 </a:t>
            </a:r>
            <a:endParaRPr lang="en-ZA" sz="1100" b="1" dirty="0"/>
          </a:p>
        </p:txBody>
      </p:sp>
      <p:sp>
        <p:nvSpPr>
          <p:cNvPr id="14" name="TextBox 13"/>
          <p:cNvSpPr txBox="1"/>
          <p:nvPr/>
        </p:nvSpPr>
        <p:spPr>
          <a:xfrm>
            <a:off x="4642281" y="4450228"/>
            <a:ext cx="3435809" cy="261610"/>
          </a:xfrm>
          <a:prstGeom prst="rect">
            <a:avLst/>
          </a:prstGeom>
          <a:noFill/>
          <a:ln>
            <a:noFill/>
            <a:prstDash val="lgDash"/>
          </a:ln>
        </p:spPr>
        <p:txBody>
          <a:bodyPr wrap="square" rtlCol="0">
            <a:spAutoFit/>
          </a:bodyPr>
          <a:lstStyle/>
          <a:p>
            <a:r>
              <a:rPr lang="en-ZA" sz="1100" b="1" dirty="0" smtClean="0"/>
              <a:t>Source: Stats SA Q4 2015 </a:t>
            </a:r>
            <a:endParaRPr lang="en-ZA" sz="1100" b="1" dirty="0"/>
          </a:p>
        </p:txBody>
      </p:sp>
    </p:spTree>
    <p:extLst>
      <p:ext uri="{BB962C8B-B14F-4D97-AF65-F5344CB8AC3E}">
        <p14:creationId xmlns:p14="http://schemas.microsoft.com/office/powerpoint/2010/main" xmlns="" val="2710313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4520" y="211905"/>
            <a:ext cx="6675120" cy="646331"/>
          </a:xfrm>
        </p:spPr>
        <p:txBody>
          <a:bodyPr/>
          <a:lstStyle/>
          <a:p>
            <a:r>
              <a:rPr lang="en-US" sz="1800" b="1" dirty="0" smtClean="0">
                <a:solidFill>
                  <a:schemeClr val="accent1">
                    <a:lumMod val="75000"/>
                  </a:schemeClr>
                </a:solidFill>
              </a:rPr>
              <a:t>CHALLENGE: FILLING THE GAP BETWEEN CURRENT GDP AND REQUIRED 2030 GROWTH RATE</a:t>
            </a:r>
            <a:endParaRPr lang="en-US" sz="1600" b="1" dirty="0">
              <a:solidFill>
                <a:schemeClr val="accent1">
                  <a:lumMod val="75000"/>
                </a:schemeClr>
              </a:solidFill>
            </a:endParaRPr>
          </a:p>
        </p:txBody>
      </p:sp>
      <p:graphicFrame>
        <p:nvGraphicFramePr>
          <p:cNvPr id="10" name="Chart 9"/>
          <p:cNvGraphicFramePr>
            <a:graphicFrameLocks/>
          </p:cNvGraphicFramePr>
          <p:nvPr>
            <p:extLst>
              <p:ext uri="{D42A27DB-BD31-4B8C-83A1-F6EECF244321}">
                <p14:modId xmlns:p14="http://schemas.microsoft.com/office/powerpoint/2010/main" xmlns="" val="2689479529"/>
              </p:ext>
            </p:extLst>
          </p:nvPr>
        </p:nvGraphicFramePr>
        <p:xfrm>
          <a:off x="139536" y="1173478"/>
          <a:ext cx="9019481" cy="5587758"/>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p:cNvCxnSpPr/>
          <p:nvPr/>
        </p:nvCxnSpPr>
        <p:spPr>
          <a:xfrm>
            <a:off x="3687745" y="3476730"/>
            <a:ext cx="572" cy="2352272"/>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2" name="Right Brace 11"/>
          <p:cNvSpPr/>
          <p:nvPr/>
        </p:nvSpPr>
        <p:spPr>
          <a:xfrm rot="5400000" flipV="1">
            <a:off x="2757306" y="5453084"/>
            <a:ext cx="192343" cy="1403897"/>
          </a:xfrm>
          <a:prstGeom prst="rightBrace">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Right Brace 12"/>
          <p:cNvSpPr/>
          <p:nvPr/>
        </p:nvSpPr>
        <p:spPr>
          <a:xfrm rot="5400000" flipV="1">
            <a:off x="4867043" y="4800160"/>
            <a:ext cx="212580" cy="2729983"/>
          </a:xfrm>
          <a:prstGeom prst="rightBrace">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p:cNvCxnSpPr/>
          <p:nvPr/>
        </p:nvCxnSpPr>
        <p:spPr>
          <a:xfrm flipH="1">
            <a:off x="2255750" y="4049210"/>
            <a:ext cx="3276" cy="1779792"/>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4"/>
          <p:cNvSpPr txBox="1"/>
          <p:nvPr/>
        </p:nvSpPr>
        <p:spPr>
          <a:xfrm>
            <a:off x="6426161" y="2385378"/>
            <a:ext cx="1956257" cy="24160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dirty="0" smtClean="0">
                <a:solidFill>
                  <a:srgbClr val="7030A0"/>
                </a:solidFill>
                <a:latin typeface="Arial" panose="020B0604020202020204" pitchFamily="34" charset="0"/>
                <a:cs typeface="Arial" panose="020B0604020202020204" pitchFamily="34" charset="0"/>
              </a:rPr>
              <a:t>GDP growth 3.6%: R5.2 trn</a:t>
            </a:r>
            <a:endParaRPr lang="en-US" sz="1100" b="1" dirty="0">
              <a:solidFill>
                <a:srgbClr val="7030A0"/>
              </a:solidFill>
              <a:latin typeface="Arial" panose="020B0604020202020204" pitchFamily="34" charset="0"/>
              <a:cs typeface="Arial" panose="020B0604020202020204" pitchFamily="34" charset="0"/>
            </a:endParaRPr>
          </a:p>
        </p:txBody>
      </p:sp>
      <p:sp>
        <p:nvSpPr>
          <p:cNvPr id="23" name="TextBox 4"/>
          <p:cNvSpPr txBox="1"/>
          <p:nvPr/>
        </p:nvSpPr>
        <p:spPr>
          <a:xfrm>
            <a:off x="6431247" y="1626120"/>
            <a:ext cx="1956259" cy="23011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dirty="0" smtClean="0">
                <a:solidFill>
                  <a:srgbClr val="FF0000"/>
                </a:solidFill>
                <a:latin typeface="Arial" panose="020B0604020202020204" pitchFamily="34" charset="0"/>
                <a:cs typeface="Arial" panose="020B0604020202020204" pitchFamily="34" charset="0"/>
              </a:rPr>
              <a:t>GDP growth 5</a:t>
            </a:r>
            <a:r>
              <a:rPr lang="en-US" sz="1100" b="1" dirty="0">
                <a:solidFill>
                  <a:srgbClr val="FF0000"/>
                </a:solidFill>
                <a:latin typeface="Arial" panose="020B0604020202020204" pitchFamily="34" charset="0"/>
                <a:cs typeface="Arial" panose="020B0604020202020204" pitchFamily="34" charset="0"/>
              </a:rPr>
              <a:t>%: </a:t>
            </a:r>
            <a:r>
              <a:rPr lang="en-US" sz="1100" b="1" dirty="0" smtClean="0">
                <a:solidFill>
                  <a:srgbClr val="FF0000"/>
                </a:solidFill>
                <a:latin typeface="Arial" panose="020B0604020202020204" pitchFamily="34" charset="0"/>
                <a:cs typeface="Arial" panose="020B0604020202020204" pitchFamily="34" charset="0"/>
              </a:rPr>
              <a:t>R6.3 trn</a:t>
            </a:r>
            <a:endParaRPr lang="en-US" sz="1100" b="1" dirty="0">
              <a:solidFill>
                <a:srgbClr val="FF0000"/>
              </a:solidFill>
              <a:latin typeface="Arial" panose="020B0604020202020204" pitchFamily="34" charset="0"/>
              <a:cs typeface="Arial" panose="020B0604020202020204" pitchFamily="34" charset="0"/>
            </a:endParaRPr>
          </a:p>
        </p:txBody>
      </p:sp>
      <p:cxnSp>
        <p:nvCxnSpPr>
          <p:cNvPr id="25" name="Straight Arrow Connector 24"/>
          <p:cNvCxnSpPr/>
          <p:nvPr/>
        </p:nvCxnSpPr>
        <p:spPr>
          <a:xfrm flipH="1" flipV="1">
            <a:off x="4649277" y="1994591"/>
            <a:ext cx="876935" cy="763021"/>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4674224" y="2361586"/>
            <a:ext cx="827042" cy="878526"/>
          </a:xfrm>
          <a:prstGeom prst="straightConnector1">
            <a:avLst/>
          </a:prstGeom>
          <a:ln w="63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4683548" y="2757612"/>
            <a:ext cx="808394" cy="1084602"/>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20410" y="3937748"/>
            <a:ext cx="5738847" cy="111462"/>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59805" y="1173478"/>
            <a:ext cx="2830029" cy="323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500" dirty="0">
                <a:latin typeface="Arial" panose="020B0604020202020204" pitchFamily="34" charset="0"/>
                <a:cs typeface="Arial" panose="020B0604020202020204" pitchFamily="34" charset="0"/>
              </a:rPr>
              <a:t>G</a:t>
            </a:r>
            <a:r>
              <a:rPr lang="en-US" sz="1500" dirty="0" smtClean="0">
                <a:latin typeface="Arial" panose="020B0604020202020204" pitchFamily="34" charset="0"/>
                <a:cs typeface="Arial" panose="020B0604020202020204" pitchFamily="34" charset="0"/>
              </a:rPr>
              <a:t>ap 2015-2020: R0.7 trn</a:t>
            </a:r>
            <a:endParaRPr lang="en-US" sz="1500" dirty="0">
              <a:latin typeface="Arial" panose="020B0604020202020204" pitchFamily="34" charset="0"/>
              <a:cs typeface="Arial" panose="020B0604020202020204" pitchFamily="34" charset="0"/>
            </a:endParaRPr>
          </a:p>
        </p:txBody>
      </p:sp>
      <p:sp>
        <p:nvSpPr>
          <p:cNvPr id="41" name="TextBox 40"/>
          <p:cNvSpPr txBox="1"/>
          <p:nvPr/>
        </p:nvSpPr>
        <p:spPr>
          <a:xfrm>
            <a:off x="6431247" y="1184291"/>
            <a:ext cx="2543411" cy="323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500" dirty="0">
                <a:latin typeface="Arial" panose="020B0604020202020204" pitchFamily="34" charset="0"/>
                <a:cs typeface="Arial" panose="020B0604020202020204" pitchFamily="34" charset="0"/>
              </a:rPr>
              <a:t>V</a:t>
            </a:r>
            <a:r>
              <a:rPr lang="en-US" sz="1500" dirty="0" smtClean="0">
                <a:latin typeface="Arial" panose="020B0604020202020204" pitchFamily="34" charset="0"/>
                <a:cs typeface="Arial" panose="020B0604020202020204" pitchFamily="34" charset="0"/>
              </a:rPr>
              <a:t>alue gap at 2030: R2.5 trn</a:t>
            </a: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56346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6871" y="166321"/>
            <a:ext cx="6675120" cy="707886"/>
          </a:xfrm>
        </p:spPr>
        <p:txBody>
          <a:bodyPr/>
          <a:lstStyle/>
          <a:p>
            <a:r>
              <a:rPr lang="en-US" sz="2000" b="1" dirty="0" smtClean="0">
                <a:solidFill>
                  <a:schemeClr val="accent1">
                    <a:lumMod val="75000"/>
                  </a:schemeClr>
                </a:solidFill>
              </a:rPr>
              <a:t>IMPACT TO AUM AS A RESULT OF LOWER THAN HISTORIC GDP GROWTH RATE </a:t>
            </a:r>
            <a:endParaRPr lang="en-US" sz="2000" b="1" dirty="0">
              <a:solidFill>
                <a:schemeClr val="accent1">
                  <a:lumMod val="75000"/>
                </a:schemeClr>
              </a:solidFill>
            </a:endParaRPr>
          </a:p>
        </p:txBody>
      </p:sp>
      <p:graphicFrame>
        <p:nvGraphicFramePr>
          <p:cNvPr id="8" name="Chart 7"/>
          <p:cNvGraphicFramePr/>
          <p:nvPr>
            <p:extLst>
              <p:ext uri="{D42A27DB-BD31-4B8C-83A1-F6EECF244321}">
                <p14:modId xmlns:p14="http://schemas.microsoft.com/office/powerpoint/2010/main" xmlns="" val="3755980214"/>
              </p:ext>
            </p:extLst>
          </p:nvPr>
        </p:nvGraphicFramePr>
        <p:xfrm>
          <a:off x="422031" y="1397000"/>
          <a:ext cx="8055397" cy="406400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Arrow Connector 9"/>
          <p:cNvCxnSpPr/>
          <p:nvPr/>
        </p:nvCxnSpPr>
        <p:spPr>
          <a:xfrm>
            <a:off x="3346101" y="1768510"/>
            <a:ext cx="1758462" cy="2160395"/>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a:off x="3346101" y="1768510"/>
            <a:ext cx="3547068" cy="1155560"/>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14" name="Rectangle 13"/>
          <p:cNvSpPr/>
          <p:nvPr/>
        </p:nvSpPr>
        <p:spPr>
          <a:xfrm>
            <a:off x="422031" y="5707464"/>
            <a:ext cx="8239648" cy="6029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itchFamily="34" charset="0"/>
                <a:cs typeface="Arial" pitchFamily="34" charset="0"/>
              </a:rPr>
              <a:t>Assuming that the past relationship between GDP growth and AuM returns holds of 1:5, i.e. 1% of GDP growth equals 5% AuM growth </a:t>
            </a:r>
          </a:p>
        </p:txBody>
      </p:sp>
      <p:cxnSp>
        <p:nvCxnSpPr>
          <p:cNvPr id="16" name="Straight Connector 15"/>
          <p:cNvCxnSpPr/>
          <p:nvPr/>
        </p:nvCxnSpPr>
        <p:spPr>
          <a:xfrm>
            <a:off x="2220686" y="3557116"/>
            <a:ext cx="5245239" cy="0"/>
          </a:xfrm>
          <a:prstGeom prst="line">
            <a:avLst/>
          </a:prstGeom>
          <a:ln>
            <a:prstDash val="dash"/>
          </a:ln>
        </p:spPr>
        <p:style>
          <a:lnRef idx="2">
            <a:schemeClr val="accent2"/>
          </a:lnRef>
          <a:fillRef idx="0">
            <a:schemeClr val="accent2"/>
          </a:fillRef>
          <a:effectRef idx="1">
            <a:schemeClr val="accent2"/>
          </a:effectRef>
          <a:fontRef idx="minor">
            <a:schemeClr val="tx1"/>
          </a:fontRef>
        </p:style>
      </p:cxnSp>
      <p:sp>
        <p:nvSpPr>
          <p:cNvPr id="17" name="TextBox 16"/>
          <p:cNvSpPr txBox="1"/>
          <p:nvPr/>
        </p:nvSpPr>
        <p:spPr>
          <a:xfrm>
            <a:off x="7771459" y="3418616"/>
            <a:ext cx="1177537" cy="276999"/>
          </a:xfrm>
          <a:prstGeom prst="rect">
            <a:avLst/>
          </a:prstGeom>
          <a:noFill/>
        </p:spPr>
        <p:txBody>
          <a:bodyPr wrap="square" rtlCol="0">
            <a:spAutoFit/>
          </a:bodyPr>
          <a:lstStyle/>
          <a:p>
            <a:r>
              <a:rPr lang="en-US" sz="1200" i="1" dirty="0" smtClean="0">
                <a:solidFill>
                  <a:srgbClr val="C00000"/>
                </a:solidFill>
              </a:rPr>
              <a:t>Inflation 6%</a:t>
            </a:r>
            <a:endParaRPr lang="en-US" sz="1200" i="1" dirty="0">
              <a:solidFill>
                <a:srgbClr val="C00000"/>
              </a:solidFill>
            </a:endParaRPr>
          </a:p>
        </p:txBody>
      </p:sp>
    </p:spTree>
    <p:extLst>
      <p:ext uri="{BB962C8B-B14F-4D97-AF65-F5344CB8AC3E}">
        <p14:creationId xmlns:p14="http://schemas.microsoft.com/office/powerpoint/2010/main" xmlns="" val="480079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696" y="237255"/>
            <a:ext cx="6428096" cy="461665"/>
          </a:xfrm>
        </p:spPr>
        <p:txBody>
          <a:bodyPr/>
          <a:lstStyle/>
          <a:p>
            <a:r>
              <a:rPr lang="en-US" sz="2400" b="1" dirty="0" smtClean="0">
                <a:solidFill>
                  <a:schemeClr val="accent1">
                    <a:lumMod val="75000"/>
                  </a:schemeClr>
                </a:solidFill>
              </a:rPr>
              <a:t>KEY GROWTH SECTORS</a:t>
            </a:r>
            <a:endParaRPr lang="en-US" sz="2400" b="1" dirty="0">
              <a:solidFill>
                <a:schemeClr val="accent1">
                  <a:lumMod val="75000"/>
                </a:schemeClr>
              </a:solidFill>
            </a:endParaRPr>
          </a:p>
        </p:txBody>
      </p:sp>
      <p:graphicFrame>
        <p:nvGraphicFramePr>
          <p:cNvPr id="3" name="Diagram 2"/>
          <p:cNvGraphicFramePr/>
          <p:nvPr>
            <p:extLst>
              <p:ext uri="{D42A27DB-BD31-4B8C-83A1-F6EECF244321}">
                <p14:modId xmlns:p14="http://schemas.microsoft.com/office/powerpoint/2010/main" xmlns="" val="3285231752"/>
              </p:ext>
            </p:extLst>
          </p:nvPr>
        </p:nvGraphicFramePr>
        <p:xfrm>
          <a:off x="5255423" y="1043972"/>
          <a:ext cx="3888577" cy="3269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a:picLocks noChangeAspect="1"/>
          </p:cNvPicPr>
          <p:nvPr/>
        </p:nvPicPr>
        <p:blipFill>
          <a:blip r:embed="rId7" cstate="print"/>
          <a:stretch>
            <a:fillRect/>
          </a:stretch>
        </p:blipFill>
        <p:spPr>
          <a:xfrm>
            <a:off x="94909" y="1142672"/>
            <a:ext cx="3664290" cy="3232726"/>
          </a:xfrm>
          <a:prstGeom prst="rect">
            <a:avLst/>
          </a:prstGeom>
          <a:ln>
            <a:solidFill>
              <a:srgbClr val="00B050"/>
            </a:solidFill>
          </a:ln>
        </p:spPr>
      </p:pic>
      <p:sp>
        <p:nvSpPr>
          <p:cNvPr id="6" name="Right Arrow 5"/>
          <p:cNvSpPr/>
          <p:nvPr/>
        </p:nvSpPr>
        <p:spPr>
          <a:xfrm>
            <a:off x="3819020" y="1943120"/>
            <a:ext cx="1856509" cy="121920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atin typeface="Arial" pitchFamily="34" charset="0"/>
              <a:cs typeface="Arial" pitchFamily="34" charset="0"/>
            </a:endParaRPr>
          </a:p>
          <a:p>
            <a:pPr algn="ctr"/>
            <a:r>
              <a:rPr lang="en-US" sz="1400" dirty="0" smtClean="0">
                <a:latin typeface="Arial" pitchFamily="34" charset="0"/>
                <a:cs typeface="Arial" pitchFamily="34" charset="0"/>
              </a:rPr>
              <a:t>PIC Focus</a:t>
            </a:r>
          </a:p>
          <a:p>
            <a:pPr algn="ctr"/>
            <a:endParaRPr lang="en-US" sz="1400" dirty="0" smtClean="0">
              <a:latin typeface="Arial" pitchFamily="34" charset="0"/>
              <a:cs typeface="Arial" pitchFamily="34" charset="0"/>
            </a:endParaRPr>
          </a:p>
        </p:txBody>
      </p:sp>
      <p:sp>
        <p:nvSpPr>
          <p:cNvPr id="16" name="TextBox 15"/>
          <p:cNvSpPr txBox="1"/>
          <p:nvPr/>
        </p:nvSpPr>
        <p:spPr>
          <a:xfrm>
            <a:off x="94909" y="4426735"/>
            <a:ext cx="3534472" cy="261610"/>
          </a:xfrm>
          <a:prstGeom prst="rect">
            <a:avLst/>
          </a:prstGeom>
          <a:noFill/>
          <a:ln>
            <a:noFill/>
            <a:prstDash val="lgDash"/>
          </a:ln>
        </p:spPr>
        <p:txBody>
          <a:bodyPr wrap="square" rtlCol="0">
            <a:spAutoFit/>
          </a:bodyPr>
          <a:lstStyle/>
          <a:p>
            <a:r>
              <a:rPr lang="en-ZA" sz="1100" b="1" dirty="0" smtClean="0"/>
              <a:t>Source: Stats SA Q4 2015 </a:t>
            </a:r>
            <a:endParaRPr lang="en-ZA" sz="1100" b="1" dirty="0"/>
          </a:p>
        </p:txBody>
      </p:sp>
      <p:sp>
        <p:nvSpPr>
          <p:cNvPr id="17" name="TextBox 16"/>
          <p:cNvSpPr txBox="1"/>
          <p:nvPr/>
        </p:nvSpPr>
        <p:spPr>
          <a:xfrm>
            <a:off x="94909" y="5262902"/>
            <a:ext cx="8915671" cy="64633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PIC has identified the following sectors as being strategic to ensuring economic and social development growth i.e. job creation</a:t>
            </a:r>
            <a:endParaRPr lang="en-ZA" dirty="0"/>
          </a:p>
        </p:txBody>
      </p:sp>
    </p:spTree>
    <p:extLst>
      <p:ext uri="{BB962C8B-B14F-4D97-AF65-F5344CB8AC3E}">
        <p14:creationId xmlns:p14="http://schemas.microsoft.com/office/powerpoint/2010/main" xmlns="" val="3706700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06163" y="142888"/>
            <a:ext cx="6577112" cy="769441"/>
          </a:xfrm>
        </p:spPr>
        <p:txBody>
          <a:bodyPr/>
          <a:lstStyle/>
          <a:p>
            <a:r>
              <a:rPr lang="en-US" b="1" dirty="0" smtClean="0">
                <a:solidFill>
                  <a:schemeClr val="accent1">
                    <a:lumMod val="75000"/>
                  </a:schemeClr>
                </a:solidFill>
              </a:rPr>
              <a:t>PIC STRATEGY &amp; FOCUS</a:t>
            </a:r>
            <a:r>
              <a:rPr lang="en-US" b="1" dirty="0" smtClean="0"/>
              <a:t/>
            </a:r>
            <a:br>
              <a:rPr lang="en-US" b="1" dirty="0" smtClean="0"/>
            </a:br>
            <a:r>
              <a:rPr lang="en-US" sz="2000" b="1" dirty="0" smtClean="0">
                <a:solidFill>
                  <a:schemeClr val="accent2"/>
                </a:solidFill>
              </a:rPr>
              <a:t>Vision 2020</a:t>
            </a:r>
            <a:endParaRPr lang="en-US" sz="1800" b="1" dirty="0">
              <a:solidFill>
                <a:schemeClr val="accent2"/>
              </a:solidFill>
            </a:endParaRPr>
          </a:p>
        </p:txBody>
      </p:sp>
      <p:sp>
        <p:nvSpPr>
          <p:cNvPr id="8" name="Freeform 7"/>
          <p:cNvSpPr/>
          <p:nvPr/>
        </p:nvSpPr>
        <p:spPr>
          <a:xfrm>
            <a:off x="154379" y="950685"/>
            <a:ext cx="8870867" cy="1824413"/>
          </a:xfrm>
          <a:custGeom>
            <a:avLst/>
            <a:gdLst>
              <a:gd name="connsiteX0" fmla="*/ 0 w 2032000"/>
              <a:gd name="connsiteY0" fmla="*/ 1354666 h 1354666"/>
              <a:gd name="connsiteX1" fmla="*/ 1016000 w 2032000"/>
              <a:gd name="connsiteY1" fmla="*/ 0 h 1354666"/>
              <a:gd name="connsiteX2" fmla="*/ 1016001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1" y="0"/>
                </a:lnTo>
                <a:lnTo>
                  <a:pt x="2032000" y="1354666"/>
                </a:lnTo>
                <a:lnTo>
                  <a:pt x="0" y="1354666"/>
                </a:lnTo>
                <a:close/>
              </a:path>
            </a:pathLst>
          </a:custGeom>
          <a:ln>
            <a:noFill/>
          </a:ln>
          <a:effectLst/>
          <a:scene3d>
            <a:camera prst="orthographicFront">
              <a:rot lat="0" lon="0" rev="0"/>
            </a:camera>
            <a:lightRig rig="glow" dir="t">
              <a:rot lat="0" lon="0" rev="14100000"/>
            </a:lightRig>
          </a:scene3d>
          <a:sp3d prstMaterial="softEdge">
            <a:bevelT w="127000" prst="artDeco"/>
          </a:sp3d>
        </p:spPr>
        <p:style>
          <a:lnRef idx="1">
            <a:schemeClr val="accent3"/>
          </a:lnRef>
          <a:fillRef idx="3">
            <a:schemeClr val="accent3"/>
          </a:fillRef>
          <a:effectRef idx="2">
            <a:schemeClr val="accent3"/>
          </a:effectRef>
          <a:fontRef idx="minor">
            <a:schemeClr val="lt1"/>
          </a:fontRef>
        </p:style>
        <p:txBody>
          <a:bodyPr spcFirstLastPara="0" vert="horz" wrap="square" lIns="81280" tIns="81280" rIns="81280" bIns="81280" numCol="1" spcCol="1270" anchor="ctr" anchorCtr="0">
            <a:noAutofit/>
          </a:bodyPr>
          <a:lstStyle/>
          <a:p>
            <a:pPr lvl="0" algn="ctr" defTabSz="2844800">
              <a:lnSpc>
                <a:spcPct val="90000"/>
              </a:lnSpc>
              <a:spcBef>
                <a:spcPct val="0"/>
              </a:spcBef>
              <a:spcAft>
                <a:spcPct val="35000"/>
              </a:spcAft>
            </a:pPr>
            <a:r>
              <a:rPr lang="en-US" sz="1600" b="1" dirty="0" smtClean="0">
                <a:solidFill>
                  <a:schemeClr val="bg1"/>
                </a:solidFill>
                <a:latin typeface="Arial" pitchFamily="34" charset="0"/>
                <a:cs typeface="Arial" pitchFamily="34" charset="0"/>
              </a:rPr>
              <a:t>VISION:</a:t>
            </a:r>
          </a:p>
          <a:p>
            <a:pPr lvl="0" algn="ctr" defTabSz="2844800">
              <a:lnSpc>
                <a:spcPct val="90000"/>
              </a:lnSpc>
              <a:spcBef>
                <a:spcPct val="0"/>
              </a:spcBef>
              <a:spcAft>
                <a:spcPct val="35000"/>
              </a:spcAft>
            </a:pPr>
            <a:r>
              <a:rPr lang="en-US" sz="1600" dirty="0" smtClean="0">
                <a:solidFill>
                  <a:schemeClr val="bg1"/>
                </a:solidFill>
                <a:latin typeface="Arial" pitchFamily="34" charset="0"/>
                <a:cs typeface="Arial" pitchFamily="34" charset="0"/>
              </a:rPr>
              <a:t>To be the leader in </a:t>
            </a:r>
          </a:p>
          <a:p>
            <a:pPr lvl="0" algn="ctr" defTabSz="2844800">
              <a:lnSpc>
                <a:spcPct val="90000"/>
              </a:lnSpc>
              <a:spcBef>
                <a:spcPct val="0"/>
              </a:spcBef>
              <a:spcAft>
                <a:spcPct val="35000"/>
              </a:spcAft>
            </a:pPr>
            <a:r>
              <a:rPr lang="en-US" sz="1600" dirty="0" smtClean="0">
                <a:solidFill>
                  <a:schemeClr val="bg1"/>
                </a:solidFill>
                <a:latin typeface="Arial" pitchFamily="34" charset="0"/>
                <a:cs typeface="Arial" pitchFamily="34" charset="0"/>
              </a:rPr>
              <a:t>Developmental Investing for</a:t>
            </a:r>
          </a:p>
          <a:p>
            <a:pPr lvl="0" algn="ctr" defTabSz="2844800">
              <a:lnSpc>
                <a:spcPct val="90000"/>
              </a:lnSpc>
              <a:spcBef>
                <a:spcPct val="0"/>
              </a:spcBef>
              <a:spcAft>
                <a:spcPct val="35000"/>
              </a:spcAft>
            </a:pPr>
            <a:r>
              <a:rPr lang="en-US" sz="1600" dirty="0" smtClean="0">
                <a:solidFill>
                  <a:schemeClr val="bg1"/>
                </a:solidFill>
                <a:latin typeface="Arial" pitchFamily="34" charset="0"/>
                <a:cs typeface="Arial" pitchFamily="34" charset="0"/>
              </a:rPr>
              <a:t> sustainable financial prosperity </a:t>
            </a:r>
          </a:p>
          <a:p>
            <a:pPr lvl="0" algn="ctr" defTabSz="2844800">
              <a:lnSpc>
                <a:spcPct val="90000"/>
              </a:lnSpc>
              <a:spcBef>
                <a:spcPct val="0"/>
              </a:spcBef>
              <a:spcAft>
                <a:spcPct val="35000"/>
              </a:spcAft>
            </a:pPr>
            <a:r>
              <a:rPr lang="en-US" sz="1600" dirty="0" smtClean="0">
                <a:solidFill>
                  <a:schemeClr val="bg1"/>
                </a:solidFill>
                <a:latin typeface="Arial" pitchFamily="34" charset="0"/>
                <a:cs typeface="Arial" pitchFamily="34" charset="0"/>
              </a:rPr>
              <a:t>of our stakeholders</a:t>
            </a:r>
            <a:endParaRPr lang="en-US" sz="1600" kern="1200" dirty="0">
              <a:solidFill>
                <a:schemeClr val="bg1"/>
              </a:solidFill>
              <a:latin typeface="Arial" pitchFamily="34" charset="0"/>
              <a:cs typeface="Arial" pitchFamily="34" charset="0"/>
            </a:endParaRPr>
          </a:p>
        </p:txBody>
      </p:sp>
      <p:sp>
        <p:nvSpPr>
          <p:cNvPr id="11" name="Rectangle 10"/>
          <p:cNvSpPr/>
          <p:nvPr/>
        </p:nvSpPr>
        <p:spPr>
          <a:xfrm rot="5400000">
            <a:off x="6571597" y="2596820"/>
            <a:ext cx="2225531" cy="2681764"/>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1188720" tIns="365760" rIns="1149351" bIns="91440" numCol="1" spcCol="1270" anchor="ctr" anchorCtr="0">
            <a:noAutofit/>
          </a:bodyPr>
          <a:lstStyle/>
          <a:p>
            <a:pPr lvl="0" defTabSz="2889250">
              <a:lnSpc>
                <a:spcPct val="90000"/>
              </a:lnSpc>
              <a:spcBef>
                <a:spcPct val="0"/>
              </a:spcBef>
              <a:spcAft>
                <a:spcPct val="35000"/>
              </a:spcAft>
            </a:pPr>
            <a:r>
              <a:rPr lang="en-US" sz="1400" kern="1200" dirty="0" smtClean="0">
                <a:solidFill>
                  <a:schemeClr val="tx1">
                    <a:lumMod val="50000"/>
                  </a:schemeClr>
                </a:solidFill>
                <a:latin typeface="Arial" panose="020B0604020202020204" pitchFamily="34" charset="0"/>
                <a:cs typeface="Arial" panose="020B0604020202020204" pitchFamily="34" charset="0"/>
              </a:rPr>
              <a:t>Mobilisation of Resources &amp; </a:t>
            </a:r>
            <a:r>
              <a:rPr lang="en-US" sz="1400" dirty="0" smtClean="0">
                <a:solidFill>
                  <a:schemeClr val="tx1">
                    <a:lumMod val="50000"/>
                  </a:schemeClr>
                </a:solidFill>
                <a:latin typeface="Arial" panose="020B0604020202020204" pitchFamily="34" charset="0"/>
                <a:cs typeface="Arial" panose="020B0604020202020204" pitchFamily="34" charset="0"/>
              </a:rPr>
              <a:t>Strategic partnerships:</a:t>
            </a:r>
          </a:p>
          <a:p>
            <a:pPr marL="285750" lvl="0" indent="-285750" defTabSz="2889250">
              <a:lnSpc>
                <a:spcPct val="90000"/>
              </a:lnSpc>
              <a:spcBef>
                <a:spcPct val="0"/>
              </a:spcBef>
              <a:spcAft>
                <a:spcPct val="35000"/>
              </a:spcAft>
              <a:buFont typeface="Wingdings" pitchFamily="2" charset="2"/>
              <a:buChar char="Ø"/>
            </a:pPr>
            <a:r>
              <a:rPr lang="en-US" sz="1400" kern="1200" dirty="0" smtClean="0">
                <a:solidFill>
                  <a:schemeClr val="tx1">
                    <a:lumMod val="50000"/>
                  </a:schemeClr>
                </a:solidFill>
                <a:latin typeface="Arial" panose="020B0604020202020204" pitchFamily="34" charset="0"/>
                <a:cs typeface="Arial" panose="020B0604020202020204" pitchFamily="34" charset="0"/>
              </a:rPr>
              <a:t>Investors</a:t>
            </a:r>
          </a:p>
          <a:p>
            <a:pPr marL="285750" lvl="0" indent="-285750" defTabSz="2889250">
              <a:lnSpc>
                <a:spcPct val="90000"/>
              </a:lnSpc>
              <a:spcBef>
                <a:spcPct val="0"/>
              </a:spcBef>
              <a:spcAft>
                <a:spcPct val="35000"/>
              </a:spcAft>
              <a:buFont typeface="Wingdings" pitchFamily="2" charset="2"/>
              <a:buChar char="Ø"/>
            </a:pPr>
            <a:r>
              <a:rPr lang="en-US" sz="1400" dirty="0" smtClean="0">
                <a:solidFill>
                  <a:schemeClr val="tx1">
                    <a:lumMod val="50000"/>
                  </a:schemeClr>
                </a:solidFill>
                <a:latin typeface="Arial" panose="020B0604020202020204" pitchFamily="34" charset="0"/>
                <a:cs typeface="Arial" panose="020B0604020202020204" pitchFamily="34" charset="0"/>
              </a:rPr>
              <a:t>Investee Companies</a:t>
            </a:r>
          </a:p>
          <a:p>
            <a:pPr marL="285750" lvl="0" indent="-285750" defTabSz="2889250">
              <a:lnSpc>
                <a:spcPct val="90000"/>
              </a:lnSpc>
              <a:spcBef>
                <a:spcPct val="0"/>
              </a:spcBef>
              <a:spcAft>
                <a:spcPct val="35000"/>
              </a:spcAft>
              <a:buFont typeface="Wingdings" pitchFamily="2" charset="2"/>
              <a:buChar char="Ø"/>
            </a:pPr>
            <a:r>
              <a:rPr lang="en-US" sz="1400" kern="1200" dirty="0" smtClean="0">
                <a:solidFill>
                  <a:schemeClr val="tx1">
                    <a:lumMod val="50000"/>
                  </a:schemeClr>
                </a:solidFill>
                <a:latin typeface="Arial" panose="020B0604020202020204" pitchFamily="34" charset="0"/>
                <a:cs typeface="Arial" panose="020B0604020202020204" pitchFamily="34" charset="0"/>
              </a:rPr>
              <a:t>Government &amp; Related Entities</a:t>
            </a:r>
          </a:p>
          <a:p>
            <a:pPr marL="285750" lvl="0" indent="-285750" defTabSz="2889250">
              <a:lnSpc>
                <a:spcPct val="90000"/>
              </a:lnSpc>
              <a:spcBef>
                <a:spcPct val="0"/>
              </a:spcBef>
              <a:spcAft>
                <a:spcPct val="35000"/>
              </a:spcAft>
              <a:buFont typeface="Wingdings" pitchFamily="2" charset="2"/>
              <a:buChar char="Ø"/>
            </a:pPr>
            <a:r>
              <a:rPr lang="en-US" sz="1400" dirty="0" smtClean="0">
                <a:solidFill>
                  <a:schemeClr val="tx1">
                    <a:lumMod val="50000"/>
                  </a:schemeClr>
                </a:solidFill>
                <a:latin typeface="Arial" panose="020B0604020202020204" pitchFamily="34" charset="0"/>
                <a:cs typeface="Arial" panose="020B0604020202020204" pitchFamily="34" charset="0"/>
              </a:rPr>
              <a:t>DFI Domestic &amp; Non-Domestic</a:t>
            </a:r>
          </a:p>
          <a:p>
            <a:pPr marL="285750" lvl="0" indent="-285750" defTabSz="2889250">
              <a:lnSpc>
                <a:spcPct val="90000"/>
              </a:lnSpc>
              <a:spcBef>
                <a:spcPct val="0"/>
              </a:spcBef>
              <a:spcAft>
                <a:spcPct val="35000"/>
              </a:spcAft>
              <a:buFont typeface="Wingdings" pitchFamily="2" charset="2"/>
              <a:buChar char="Ø"/>
            </a:pPr>
            <a:r>
              <a:rPr lang="en-US" sz="1400" kern="1200" dirty="0" smtClean="0">
                <a:solidFill>
                  <a:schemeClr val="tx1">
                    <a:lumMod val="50000"/>
                  </a:schemeClr>
                </a:solidFill>
                <a:latin typeface="Arial" panose="020B0604020202020204" pitchFamily="34" charset="0"/>
                <a:cs typeface="Arial" panose="020B0604020202020204" pitchFamily="34" charset="0"/>
              </a:rPr>
              <a:t>Sovereign Wealth Fund</a:t>
            </a:r>
            <a:r>
              <a:rPr lang="en-US" sz="1400" kern="1200" dirty="0" smtClean="0">
                <a:solidFill>
                  <a:schemeClr val="tx1">
                    <a:lumMod val="50000"/>
                  </a:schemeClr>
                </a:solidFill>
              </a:rPr>
              <a:t>s</a:t>
            </a:r>
            <a:endParaRPr lang="en-US" sz="1400" kern="1200" dirty="0">
              <a:solidFill>
                <a:schemeClr val="tx1">
                  <a:lumMod val="50000"/>
                </a:schemeClr>
              </a:solidFill>
            </a:endParaRPr>
          </a:p>
        </p:txBody>
      </p:sp>
      <p:sp>
        <p:nvSpPr>
          <p:cNvPr id="12" name="Rectangle 11"/>
          <p:cNvSpPr/>
          <p:nvPr/>
        </p:nvSpPr>
        <p:spPr>
          <a:xfrm rot="5400000">
            <a:off x="4245838" y="3089020"/>
            <a:ext cx="2223603" cy="1720559"/>
          </a:xfrm>
          <a:prstGeom prst="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1149349" tIns="182880" rIns="1149351" bIns="0" numCol="1" spcCol="1270" anchor="ctr" anchorCtr="0">
            <a:noAutofit/>
          </a:bodyPr>
          <a:lstStyle/>
          <a:p>
            <a:pPr lvl="0" algn="ctr" defTabSz="2889250">
              <a:spcBef>
                <a:spcPct val="0"/>
              </a:spcBef>
              <a:spcAft>
                <a:spcPct val="35000"/>
              </a:spcAft>
            </a:pPr>
            <a:r>
              <a:rPr lang="en-US" sz="1400" kern="1200" dirty="0" smtClean="0">
                <a:solidFill>
                  <a:schemeClr val="tx1">
                    <a:lumMod val="50000"/>
                  </a:schemeClr>
                </a:solidFill>
                <a:latin typeface="Arial" panose="020B0604020202020204" pitchFamily="34" charset="0"/>
                <a:cs typeface="Arial" panose="020B0604020202020204" pitchFamily="34" charset="0"/>
              </a:rPr>
              <a:t>Key Player in Regional &amp; Continental Integration and a Global Investor with focus on  BRICS</a:t>
            </a:r>
            <a:endParaRPr lang="en-US" sz="1400" kern="1200" dirty="0">
              <a:solidFill>
                <a:schemeClr val="tx1">
                  <a:lumMod val="50000"/>
                </a:schemeClr>
              </a:solidFill>
              <a:latin typeface="Arial" panose="020B0604020202020204" pitchFamily="34" charset="0"/>
              <a:cs typeface="Arial" panose="020B0604020202020204" pitchFamily="34" charset="0"/>
            </a:endParaRPr>
          </a:p>
        </p:txBody>
      </p:sp>
      <p:sp>
        <p:nvSpPr>
          <p:cNvPr id="13" name="Rectangle 12"/>
          <p:cNvSpPr/>
          <p:nvPr/>
        </p:nvSpPr>
        <p:spPr>
          <a:xfrm>
            <a:off x="1521527" y="5111587"/>
            <a:ext cx="7503718" cy="1309372"/>
          </a:xfrm>
          <a:prstGeom prst="rect">
            <a:avLst/>
          </a:prstGeom>
          <a:solidFill>
            <a:schemeClr val="accent5">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0" tIns="82550" rIns="1188720" bIns="91440" numCol="1" spcCol="1270" anchor="ctr" anchorCtr="0">
            <a:noAutofit/>
          </a:bodyPr>
          <a:lstStyle/>
          <a:p>
            <a:pPr lvl="0" algn="ctr" defTabSz="2889250">
              <a:spcBef>
                <a:spcPct val="0"/>
              </a:spcBef>
              <a:spcAft>
                <a:spcPct val="35000"/>
              </a:spcAft>
            </a:pPr>
            <a:r>
              <a:rPr lang="en-US" sz="1400" b="1" dirty="0" smtClean="0">
                <a:latin typeface="Arial" panose="020B0604020202020204" pitchFamily="34" charset="0"/>
                <a:cs typeface="Arial" panose="020B0604020202020204" pitchFamily="34" charset="0"/>
              </a:rPr>
              <a:t>RISK MANAGEMENT: </a:t>
            </a:r>
          </a:p>
          <a:p>
            <a:pPr lvl="0" defTabSz="2889250">
              <a:spcBef>
                <a:spcPct val="0"/>
              </a:spcBef>
              <a:spcAft>
                <a:spcPct val="35000"/>
              </a:spcAft>
            </a:pPr>
            <a:r>
              <a:rPr lang="en-US" sz="1200" dirty="0" smtClean="0">
                <a:latin typeface="Arial" panose="020B0604020202020204" pitchFamily="34" charset="0"/>
                <a:cs typeface="Arial" panose="020B0604020202020204" pitchFamily="34" charset="0"/>
              </a:rPr>
              <a:t>1. Human Capital Risk: People (</a:t>
            </a:r>
            <a:r>
              <a:rPr lang="en-US" sz="1100" dirty="0" smtClean="0">
                <a:latin typeface="Arial" panose="020B0604020202020204" pitchFamily="34" charset="0"/>
                <a:cs typeface="Arial" panose="020B0604020202020204" pitchFamily="34" charset="0"/>
              </a:rPr>
              <a:t>Skills development &amp; Incentives / Employer of Choice</a:t>
            </a:r>
            <a:r>
              <a:rPr lang="en-US" sz="1200" dirty="0" smtClean="0">
                <a:latin typeface="Arial" panose="020B0604020202020204" pitchFamily="34" charset="0"/>
                <a:cs typeface="Arial" panose="020B0604020202020204" pitchFamily="34" charset="0"/>
              </a:rPr>
              <a:t>)</a:t>
            </a:r>
          </a:p>
          <a:p>
            <a:pPr lvl="0" defTabSz="2889250">
              <a:spcBef>
                <a:spcPct val="0"/>
              </a:spcBef>
              <a:spcAft>
                <a:spcPct val="35000"/>
              </a:spcAft>
            </a:pPr>
            <a:r>
              <a:rPr lang="en-US" sz="1200" kern="1200" dirty="0" smtClean="0">
                <a:latin typeface="Arial" panose="020B0604020202020204" pitchFamily="34" charset="0"/>
                <a:cs typeface="Arial" panose="020B0604020202020204" pitchFamily="34" charset="0"/>
              </a:rPr>
              <a:t>2. Robust IT Platform;  </a:t>
            </a:r>
          </a:p>
          <a:p>
            <a:pPr lvl="0" defTabSz="2889250">
              <a:spcBef>
                <a:spcPct val="0"/>
              </a:spcBef>
              <a:spcAft>
                <a:spcPct val="35000"/>
              </a:spcAft>
            </a:pPr>
            <a:r>
              <a:rPr lang="en-US" sz="1200" dirty="0" smtClean="0">
                <a:latin typeface="Arial" panose="020B0604020202020204" pitchFamily="34" charset="0"/>
                <a:cs typeface="Arial" panose="020B0604020202020204" pitchFamily="34" charset="0"/>
              </a:rPr>
              <a:t>3. ESG (</a:t>
            </a:r>
            <a:r>
              <a:rPr lang="en-US" sz="1100" kern="1200" dirty="0" smtClean="0">
                <a:latin typeface="Arial" panose="020B0604020202020204" pitchFamily="34" charset="0"/>
                <a:cs typeface="Arial" panose="020B0604020202020204" pitchFamily="34" charset="0"/>
              </a:rPr>
              <a:t>Good Governance &amp; Compliance; Communication &amp; Public Relations</a:t>
            </a:r>
            <a:r>
              <a:rPr lang="en-US" sz="1200" kern="1200" dirty="0" smtClean="0">
                <a:latin typeface="Arial" panose="020B0604020202020204" pitchFamily="34" charset="0"/>
                <a:cs typeface="Arial" panose="020B0604020202020204" pitchFamily="34" charset="0"/>
              </a:rPr>
              <a:t>) </a:t>
            </a:r>
            <a:endParaRPr lang="en-US" sz="1200" kern="1200" dirty="0">
              <a:latin typeface="Arial" panose="020B0604020202020204" pitchFamily="34" charset="0"/>
              <a:cs typeface="Arial" panose="020B0604020202020204" pitchFamily="34" charset="0"/>
            </a:endParaRPr>
          </a:p>
        </p:txBody>
      </p:sp>
      <p:sp>
        <p:nvSpPr>
          <p:cNvPr id="14" name="Rectangle 13"/>
          <p:cNvSpPr/>
          <p:nvPr/>
        </p:nvSpPr>
        <p:spPr>
          <a:xfrm rot="5400000">
            <a:off x="506405" y="3069484"/>
            <a:ext cx="2198972" cy="1762992"/>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1149349" tIns="82550" rIns="1149351" bIns="82550" numCol="1" spcCol="1270" anchor="ctr" anchorCtr="0">
            <a:noAutofit/>
          </a:bodyPr>
          <a:lstStyle/>
          <a:p>
            <a:pPr algn="ctr"/>
            <a:r>
              <a:rPr lang="en-US" sz="1400" dirty="0">
                <a:solidFill>
                  <a:schemeClr val="bg1"/>
                </a:solidFill>
              </a:rPr>
              <a:t>“</a:t>
            </a:r>
            <a:r>
              <a:rPr lang="en-US" sz="1400" dirty="0">
                <a:solidFill>
                  <a:schemeClr val="bg1"/>
                </a:solidFill>
                <a:latin typeface="Arial" panose="020B0604020202020204" pitchFamily="34" charset="0"/>
                <a:cs typeface="Arial" panose="020B0604020202020204" pitchFamily="34" charset="0"/>
              </a:rPr>
              <a:t>DIRECT” </a:t>
            </a:r>
            <a:r>
              <a:rPr lang="en-US" sz="1400" dirty="0" smtClean="0">
                <a:solidFill>
                  <a:schemeClr val="bg1"/>
                </a:solidFill>
                <a:latin typeface="Arial" panose="020B0604020202020204" pitchFamily="34" charset="0"/>
                <a:cs typeface="Arial" panose="020B0604020202020204" pitchFamily="34" charset="0"/>
              </a:rPr>
              <a:t>investment </a:t>
            </a:r>
            <a:r>
              <a:rPr lang="en-US" sz="1400" dirty="0">
                <a:solidFill>
                  <a:schemeClr val="bg1"/>
                </a:solidFill>
                <a:latin typeface="Arial" panose="020B0604020202020204" pitchFamily="34" charset="0"/>
                <a:cs typeface="Arial" panose="020B0604020202020204" pitchFamily="34" charset="0"/>
              </a:rPr>
              <a:t>in the </a:t>
            </a:r>
            <a:r>
              <a:rPr lang="en-US" sz="1400" dirty="0" smtClean="0">
                <a:solidFill>
                  <a:schemeClr val="bg1"/>
                </a:solidFill>
                <a:latin typeface="Arial" panose="020B0604020202020204" pitchFamily="34" charset="0"/>
                <a:cs typeface="Arial" panose="020B0604020202020204" pitchFamily="34" charset="0"/>
              </a:rPr>
              <a:t>Economy through Developmental Investments(DI) </a:t>
            </a:r>
          </a:p>
          <a:p>
            <a:pPr algn="ctr"/>
            <a:r>
              <a:rPr lang="en-US" sz="1400" dirty="0" smtClean="0">
                <a:solidFill>
                  <a:schemeClr val="bg1"/>
                </a:solidFill>
                <a:latin typeface="Arial" panose="020B0604020202020204" pitchFamily="34" charset="0"/>
                <a:cs typeface="Arial" panose="020B0604020202020204" pitchFamily="34" charset="0"/>
              </a:rPr>
              <a:t>&amp; </a:t>
            </a:r>
          </a:p>
          <a:p>
            <a:pPr algn="ctr"/>
            <a:r>
              <a:rPr lang="en-US" sz="1400" dirty="0" smtClean="0">
                <a:solidFill>
                  <a:schemeClr val="bg1"/>
                </a:solidFill>
                <a:latin typeface="Arial" panose="020B0604020202020204" pitchFamily="34" charset="0"/>
                <a:cs typeface="Arial" panose="020B0604020202020204" pitchFamily="34" charset="0"/>
              </a:rPr>
              <a:t>Socio-Economic Transformation </a:t>
            </a:r>
          </a:p>
          <a:p>
            <a:pPr algn="ctr"/>
            <a:r>
              <a:rPr lang="en-US" sz="1400" dirty="0" smtClean="0">
                <a:solidFill>
                  <a:schemeClr val="bg1"/>
                </a:solidFill>
                <a:latin typeface="Arial" panose="020B0604020202020204" pitchFamily="34" charset="0"/>
                <a:cs typeface="Arial" panose="020B0604020202020204" pitchFamily="34" charset="0"/>
              </a:rPr>
              <a:t>“DI &amp; SET” </a:t>
            </a:r>
          </a:p>
          <a:p>
            <a:pPr algn="ctr"/>
            <a:r>
              <a:rPr lang="en-US" sz="1400" dirty="0" smtClean="0">
                <a:solidFill>
                  <a:schemeClr val="bg1"/>
                </a:solidFill>
                <a:latin typeface="Arial" panose="020B0604020202020204" pitchFamily="34" charset="0"/>
                <a:cs typeface="Arial" panose="020B0604020202020204" pitchFamily="34" charset="0"/>
              </a:rPr>
              <a:t>NDP alignment</a:t>
            </a:r>
            <a:endParaRPr lang="en-US" sz="1400"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rot="5400000">
            <a:off x="2374879" y="3020570"/>
            <a:ext cx="2210256" cy="1818986"/>
          </a:xfrm>
          <a:prstGeom prst="rect">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1149349" tIns="82550" rIns="1149351" bIns="82550" numCol="1" spcCol="1270" anchor="ctr" anchorCtr="0">
            <a:noAutofit/>
          </a:bodyPr>
          <a:lstStyle/>
          <a:p>
            <a:pPr lvl="0" algn="ctr" defTabSz="2889250">
              <a:spcBef>
                <a:spcPct val="0"/>
              </a:spcBef>
              <a:spcAft>
                <a:spcPts val="600"/>
              </a:spcAft>
            </a:pPr>
            <a:r>
              <a:rPr lang="en-US" sz="1400" kern="1200" dirty="0" smtClean="0">
                <a:latin typeface="Arial" panose="020B0604020202020204" pitchFamily="34" charset="0"/>
                <a:cs typeface="Arial" panose="020B0604020202020204" pitchFamily="34" charset="0"/>
              </a:rPr>
              <a:t>Meeting &amp; exceeding clients requirements through Robust Investment Strategies for sustainable </a:t>
            </a:r>
          </a:p>
          <a:p>
            <a:pPr lvl="0" algn="ctr" defTabSz="2889250">
              <a:spcBef>
                <a:spcPct val="0"/>
              </a:spcBef>
              <a:spcAft>
                <a:spcPts val="600"/>
              </a:spcAft>
            </a:pPr>
            <a:r>
              <a:rPr lang="el-GR" sz="1400" dirty="0" smtClean="0">
                <a:latin typeface="Arial" panose="020B0604020202020204" pitchFamily="34" charset="0"/>
                <a:cs typeface="Arial" panose="020B0604020202020204" pitchFamily="34" charset="0"/>
              </a:rPr>
              <a:t>α</a:t>
            </a:r>
            <a:r>
              <a:rPr lang="en-US" sz="1400" dirty="0" smtClean="0">
                <a:latin typeface="Arial" panose="020B0604020202020204" pitchFamily="34" charset="0"/>
                <a:cs typeface="Arial" panose="020B0604020202020204" pitchFamily="34" charset="0"/>
              </a:rPr>
              <a:t>- Generation </a:t>
            </a:r>
          </a:p>
        </p:txBody>
      </p:sp>
      <p:sp>
        <p:nvSpPr>
          <p:cNvPr id="17" name="Rectangle 16"/>
          <p:cNvSpPr/>
          <p:nvPr/>
        </p:nvSpPr>
        <p:spPr>
          <a:xfrm>
            <a:off x="154379" y="2830228"/>
            <a:ext cx="486889" cy="2230871"/>
          </a:xfrm>
          <a:prstGeom prst="rect">
            <a:avLst/>
          </a:prstGeom>
          <a:solidFill>
            <a:schemeClr val="accent3">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1149349" tIns="82550" rIns="1149351" bIns="82550" numCol="1" spcCol="1270" anchor="ctr" anchorCtr="0">
            <a:noAutofit/>
          </a:bodyPr>
          <a:lstStyle/>
          <a:p>
            <a:pPr lvl="0" algn="ctr" defTabSz="2889250">
              <a:lnSpc>
                <a:spcPct val="90000"/>
              </a:lnSpc>
              <a:spcBef>
                <a:spcPct val="0"/>
              </a:spcBef>
              <a:spcAft>
                <a:spcPct val="35000"/>
              </a:spcAft>
            </a:pPr>
            <a:r>
              <a:rPr lang="en-US" sz="2400" b="1" kern="1200" dirty="0" smtClean="0">
                <a:solidFill>
                  <a:schemeClr val="tx1">
                    <a:lumMod val="50000"/>
                  </a:schemeClr>
                </a:solidFill>
                <a:latin typeface="Arial" panose="020B0604020202020204" pitchFamily="34" charset="0"/>
                <a:cs typeface="Arial" panose="020B0604020202020204" pitchFamily="34" charset="0"/>
              </a:rPr>
              <a:t>MISSION:</a:t>
            </a:r>
            <a:endParaRPr lang="en-US" sz="2400" b="1" kern="1200" dirty="0">
              <a:solidFill>
                <a:schemeClr val="tx1">
                  <a:lumMod val="50000"/>
                </a:schemeClr>
              </a:solidFill>
              <a:latin typeface="Arial" panose="020B0604020202020204" pitchFamily="34" charset="0"/>
              <a:cs typeface="Arial" panose="020B0604020202020204" pitchFamily="34" charset="0"/>
            </a:endParaRPr>
          </a:p>
        </p:txBody>
      </p:sp>
      <p:sp>
        <p:nvSpPr>
          <p:cNvPr id="18" name="Rectangle 17"/>
          <p:cNvSpPr/>
          <p:nvPr/>
        </p:nvSpPr>
        <p:spPr>
          <a:xfrm rot="5400000">
            <a:off x="177948" y="5089104"/>
            <a:ext cx="1320005" cy="1367149"/>
          </a:xfrm>
          <a:prstGeom prst="rect">
            <a:avLst/>
          </a:prstGeom>
          <a:solidFill>
            <a:schemeClr val="accent6">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1149349" tIns="82550" rIns="1149351" bIns="82550" numCol="1" spcCol="1270" anchor="ctr" anchorCtr="0">
            <a:noAutofit/>
          </a:bodyPr>
          <a:lstStyle/>
          <a:p>
            <a:pPr lvl="0" algn="ctr" defTabSz="2889250">
              <a:lnSpc>
                <a:spcPct val="90000"/>
              </a:lnSpc>
              <a:spcBef>
                <a:spcPct val="0"/>
              </a:spcBef>
              <a:spcAft>
                <a:spcPct val="35000"/>
              </a:spcAft>
            </a:pPr>
            <a:r>
              <a:rPr lang="en-US" sz="1600" b="1" kern="1200" dirty="0" smtClean="0">
                <a:solidFill>
                  <a:schemeClr val="bg1"/>
                </a:solidFill>
                <a:latin typeface="Arial" panose="020B0604020202020204" pitchFamily="34" charset="0"/>
                <a:cs typeface="Arial" panose="020B0604020202020204" pitchFamily="34" charset="0"/>
              </a:rPr>
              <a:t>ENABLERS</a:t>
            </a:r>
            <a:endParaRPr lang="en-US" sz="1600" b="1" kern="1200" dirty="0">
              <a:solidFill>
                <a:schemeClr val="bg1"/>
              </a:solidFill>
              <a:latin typeface="Arial" panose="020B0604020202020204" pitchFamily="34" charset="0"/>
              <a:cs typeface="Arial" panose="020B0604020202020204" pitchFamily="34" charset="0"/>
            </a:endParaRPr>
          </a:p>
        </p:txBody>
      </p:sp>
      <p:sp>
        <p:nvSpPr>
          <p:cNvPr id="21" name="Flowchart: Magnetic Disk 20"/>
          <p:cNvSpPr/>
          <p:nvPr/>
        </p:nvSpPr>
        <p:spPr>
          <a:xfrm>
            <a:off x="6343480" y="1455280"/>
            <a:ext cx="498764" cy="534390"/>
          </a:xfrm>
          <a:prstGeom prst="flowChartMagneticDisk">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atin typeface="Arial" pitchFamily="34" charset="0"/>
              <a:cs typeface="Arial" pitchFamily="34" charset="0"/>
            </a:endParaRPr>
          </a:p>
        </p:txBody>
      </p:sp>
      <p:sp>
        <p:nvSpPr>
          <p:cNvPr id="22" name="Cloud 21"/>
          <p:cNvSpPr/>
          <p:nvPr/>
        </p:nvSpPr>
        <p:spPr>
          <a:xfrm>
            <a:off x="6634428" y="1104405"/>
            <a:ext cx="878774" cy="338723"/>
          </a:xfrm>
          <a:prstGeom prst="cloud">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atin typeface="Arial" pitchFamily="34" charset="0"/>
              <a:cs typeface="Arial" pitchFamily="34" charset="0"/>
            </a:endParaRPr>
          </a:p>
        </p:txBody>
      </p:sp>
      <p:sp>
        <p:nvSpPr>
          <p:cNvPr id="23" name="Cloud 22"/>
          <p:cNvSpPr/>
          <p:nvPr/>
        </p:nvSpPr>
        <p:spPr>
          <a:xfrm>
            <a:off x="7859486" y="1084889"/>
            <a:ext cx="878774" cy="338723"/>
          </a:xfrm>
          <a:prstGeom prst="cloud">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atin typeface="Arial" pitchFamily="34" charset="0"/>
              <a:cs typeface="Arial" pitchFamily="34" charset="0"/>
            </a:endParaRPr>
          </a:p>
        </p:txBody>
      </p:sp>
    </p:spTree>
    <p:extLst>
      <p:ext uri="{BB962C8B-B14F-4D97-AF65-F5344CB8AC3E}">
        <p14:creationId xmlns:p14="http://schemas.microsoft.com/office/powerpoint/2010/main" xmlns="" val="4207784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33053" y="2294182"/>
            <a:ext cx="5582517" cy="1569660"/>
          </a:xfrm>
          <a:noFill/>
          <a:ln>
            <a:noFill/>
          </a:ln>
        </p:spPr>
        <p:txBody>
          <a:bodyPr/>
          <a:lstStyle/>
          <a:p>
            <a:r>
              <a:rPr lang="en-US" sz="3200" b="1" dirty="0" smtClean="0">
                <a:solidFill>
                  <a:schemeClr val="accent1">
                    <a:lumMod val="75000"/>
                  </a:schemeClr>
                </a:solidFill>
              </a:rPr>
              <a:t>SECTION III</a:t>
            </a:r>
            <a:br>
              <a:rPr lang="en-US" sz="3200" b="1" dirty="0" smtClean="0">
                <a:solidFill>
                  <a:schemeClr val="accent1">
                    <a:lumMod val="75000"/>
                  </a:schemeClr>
                </a:solidFill>
              </a:rPr>
            </a:br>
            <a:r>
              <a:rPr lang="en-US" sz="3200" b="1" dirty="0" smtClean="0">
                <a:solidFill>
                  <a:schemeClr val="accent1">
                    <a:lumMod val="75000"/>
                  </a:schemeClr>
                </a:solidFill>
              </a:rPr>
              <a:t/>
            </a:r>
            <a:br>
              <a:rPr lang="en-US" sz="3200" b="1" dirty="0" smtClean="0">
                <a:solidFill>
                  <a:schemeClr val="accent1">
                    <a:lumMod val="75000"/>
                  </a:schemeClr>
                </a:solidFill>
              </a:rPr>
            </a:br>
            <a:r>
              <a:rPr lang="en-US" sz="3200" b="1" dirty="0">
                <a:solidFill>
                  <a:schemeClr val="accent1">
                    <a:lumMod val="75000"/>
                  </a:schemeClr>
                </a:solidFill>
              </a:rPr>
              <a:t>PIC PERFORMANCE</a:t>
            </a:r>
          </a:p>
        </p:txBody>
      </p:sp>
    </p:spTree>
    <p:extLst>
      <p:ext uri="{BB962C8B-B14F-4D97-AF65-F5344CB8AC3E}">
        <p14:creationId xmlns:p14="http://schemas.microsoft.com/office/powerpoint/2010/main" xmlns="" val="625454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108817" y="1265275"/>
            <a:ext cx="6195210" cy="707886"/>
          </a:xfrm>
        </p:spPr>
        <p:txBody>
          <a:bodyPr/>
          <a:lstStyle/>
          <a:p>
            <a:pPr>
              <a:buClr>
                <a:schemeClr val="accent1">
                  <a:lumMod val="75000"/>
                </a:schemeClr>
              </a:buClr>
            </a:pPr>
            <a:endParaRPr lang="en-US" sz="800" b="1" dirty="0" smtClean="0">
              <a:solidFill>
                <a:schemeClr val="accent1">
                  <a:lumMod val="75000"/>
                </a:schemeClr>
              </a:solidFill>
            </a:endParaRPr>
          </a:p>
          <a:p>
            <a:pPr>
              <a:buClr>
                <a:schemeClr val="accent1">
                  <a:lumMod val="75000"/>
                </a:schemeClr>
              </a:buClr>
            </a:pPr>
            <a:endParaRPr lang="en-US" sz="800" b="1" dirty="0" smtClean="0">
              <a:solidFill>
                <a:schemeClr val="accent1">
                  <a:lumMod val="75000"/>
                </a:schemeClr>
              </a:solidFill>
            </a:endParaRPr>
          </a:p>
          <a:p>
            <a:pPr>
              <a:buClr>
                <a:schemeClr val="accent1">
                  <a:lumMod val="75000"/>
                </a:schemeClr>
              </a:buClr>
            </a:pPr>
            <a:endParaRPr lang="en-US" sz="800" dirty="0"/>
          </a:p>
        </p:txBody>
      </p:sp>
      <p:sp>
        <p:nvSpPr>
          <p:cNvPr id="5" name="Title 4"/>
          <p:cNvSpPr>
            <a:spLocks noGrp="1"/>
          </p:cNvSpPr>
          <p:nvPr>
            <p:ph type="title"/>
          </p:nvPr>
        </p:nvSpPr>
        <p:spPr>
          <a:xfrm>
            <a:off x="997178" y="346907"/>
            <a:ext cx="7234519" cy="461665"/>
          </a:xfrm>
        </p:spPr>
        <p:txBody>
          <a:bodyPr/>
          <a:lstStyle/>
          <a:p>
            <a:r>
              <a:rPr lang="en-US" b="1" dirty="0" smtClean="0">
                <a:solidFill>
                  <a:schemeClr val="accent1">
                    <a:lumMod val="75000"/>
                  </a:schemeClr>
                </a:solidFill>
              </a:rPr>
              <a:t>INDEX</a:t>
            </a:r>
            <a:endParaRPr lang="en-US" b="1" dirty="0">
              <a:solidFill>
                <a:schemeClr val="accent1">
                  <a:lumMod val="75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3220811501"/>
              </p:ext>
            </p:extLst>
          </p:nvPr>
        </p:nvGraphicFramePr>
        <p:xfrm>
          <a:off x="221861" y="1339767"/>
          <a:ext cx="8695349" cy="4515176"/>
        </p:xfrm>
        <a:graphic>
          <a:graphicData uri="http://schemas.openxmlformats.org/drawingml/2006/table">
            <a:tbl>
              <a:tblPr firstRow="1" bandRow="1">
                <a:tableStyleId>{5C22544A-7EE6-4342-B048-85BDC9FD1C3A}</a:tableStyleId>
              </a:tblPr>
              <a:tblGrid>
                <a:gridCol w="623323"/>
                <a:gridCol w="8072026"/>
              </a:tblGrid>
              <a:tr h="564397">
                <a:tc>
                  <a:txBody>
                    <a:bodyPr/>
                    <a:lstStyle/>
                    <a:p>
                      <a:pPr algn="ctr"/>
                      <a:endParaRPr lang="en-US" sz="1200" b="1" dirty="0">
                        <a:latin typeface="Arial" panose="020B0604020202020204" pitchFamily="34" charset="0"/>
                        <a:cs typeface="Arial" panose="020B0604020202020204" pitchFamily="34" charset="0"/>
                      </a:endParaRPr>
                    </a:p>
                  </a:txBody>
                  <a:tcPr/>
                </a:tc>
                <a:tc>
                  <a:txBody>
                    <a:bodyPr/>
                    <a:lstStyle/>
                    <a:p>
                      <a:pPr algn="ctr"/>
                      <a:r>
                        <a:rPr lang="en-US" sz="2400" b="1" dirty="0" smtClean="0">
                          <a:latin typeface="Arial" panose="020B0604020202020204" pitchFamily="34" charset="0"/>
                          <a:cs typeface="Arial" panose="020B0604020202020204" pitchFamily="34" charset="0"/>
                        </a:rPr>
                        <a:t>CONTENTS</a:t>
                      </a:r>
                      <a:endParaRPr lang="en-US" sz="2400" b="1" dirty="0">
                        <a:latin typeface="Arial" panose="020B0604020202020204" pitchFamily="34" charset="0"/>
                        <a:cs typeface="Arial" panose="020B0604020202020204" pitchFamily="34" charset="0"/>
                      </a:endParaRPr>
                    </a:p>
                  </a:txBody>
                  <a:tcPr/>
                </a:tc>
              </a:tr>
              <a:tr h="5643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accent1">
                              <a:lumMod val="75000"/>
                            </a:schemeClr>
                          </a:solidFill>
                          <a:latin typeface="Arial" panose="020B0604020202020204" pitchFamily="34" charset="0"/>
                          <a:ea typeface="+mn-ea"/>
                          <a:cs typeface="Arial" panose="020B0604020202020204" pitchFamily="34" charset="0"/>
                        </a:rPr>
                        <a:t>1</a:t>
                      </a:r>
                      <a:endParaRPr lang="en-US" sz="1400" b="1"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tc>
                <a:tc>
                  <a:txBody>
                    <a:bodyPr/>
                    <a:lstStyle/>
                    <a:p>
                      <a:pPr marL="233363" marR="0" indent="0" algn="l" defTabSz="914400" rtl="0" eaLnBrk="1" fontAlgn="auto" latinLnBrk="0" hangingPunct="1">
                        <a:lnSpc>
                          <a:spcPct val="150000"/>
                        </a:lnSpc>
                        <a:spcBef>
                          <a:spcPts val="0"/>
                        </a:spcBef>
                        <a:spcAft>
                          <a:spcPts val="0"/>
                        </a:spcAft>
                        <a:buClrTx/>
                        <a:buSzTx/>
                        <a:buFontTx/>
                        <a:buNone/>
                        <a:tabLst/>
                        <a:defRPr/>
                      </a:pPr>
                      <a:r>
                        <a:rPr lang="en-US" sz="1600" b="1" dirty="0" smtClean="0">
                          <a:solidFill>
                            <a:schemeClr val="accent1">
                              <a:lumMod val="75000"/>
                            </a:schemeClr>
                          </a:solidFill>
                          <a:latin typeface="Arial" panose="020B0604020202020204" pitchFamily="34" charset="0"/>
                          <a:cs typeface="Arial" panose="020B0604020202020204" pitchFamily="34" charset="0"/>
                        </a:rPr>
                        <a:t>COVER</a:t>
                      </a:r>
                    </a:p>
                  </a:txBody>
                  <a:tcPr anchor="ctr"/>
                </a:tc>
              </a:tr>
              <a:tr h="5643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accent1">
                              <a:lumMod val="75000"/>
                            </a:schemeClr>
                          </a:solidFill>
                          <a:latin typeface="Arial" panose="020B0604020202020204" pitchFamily="34" charset="0"/>
                          <a:ea typeface="+mn-ea"/>
                          <a:cs typeface="Arial" panose="020B0604020202020204" pitchFamily="34" charset="0"/>
                        </a:rPr>
                        <a:t>2</a:t>
                      </a:r>
                      <a:endParaRPr lang="en-US" sz="1400" b="1"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tc>
                <a:tc>
                  <a:txBody>
                    <a:bodyPr/>
                    <a:lstStyle/>
                    <a:p>
                      <a:pPr marL="233363" marR="0" indent="0" algn="l" defTabSz="914400" rtl="0" eaLnBrk="1" fontAlgn="auto" latinLnBrk="0" hangingPunct="1">
                        <a:lnSpc>
                          <a:spcPct val="150000"/>
                        </a:lnSpc>
                        <a:spcBef>
                          <a:spcPts val="0"/>
                        </a:spcBef>
                        <a:spcAft>
                          <a:spcPts val="0"/>
                        </a:spcAft>
                        <a:buClrTx/>
                        <a:buSzTx/>
                        <a:buFontTx/>
                        <a:buNone/>
                        <a:tabLst/>
                        <a:defRPr/>
                      </a:pPr>
                      <a:r>
                        <a:rPr lang="en-US" sz="1600" b="1" dirty="0" smtClean="0">
                          <a:solidFill>
                            <a:schemeClr val="accent1">
                              <a:lumMod val="75000"/>
                            </a:schemeClr>
                          </a:solidFill>
                          <a:latin typeface="Arial" panose="020B0604020202020204" pitchFamily="34" charset="0"/>
                          <a:cs typeface="Arial" panose="020B0604020202020204" pitchFamily="34" charset="0"/>
                        </a:rPr>
                        <a:t>INDEX PAGE</a:t>
                      </a:r>
                    </a:p>
                  </a:txBody>
                  <a:tcPr anchor="ctr"/>
                </a:tc>
              </a:tr>
              <a:tr h="5643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accent1">
                              <a:lumMod val="75000"/>
                            </a:schemeClr>
                          </a:solidFill>
                          <a:latin typeface="Arial" panose="020B0604020202020204" pitchFamily="34" charset="0"/>
                          <a:ea typeface="+mn-ea"/>
                          <a:cs typeface="Arial" panose="020B0604020202020204" pitchFamily="34" charset="0"/>
                        </a:rPr>
                        <a:t>3</a:t>
                      </a:r>
                      <a:endParaRPr lang="en-US" sz="1400" b="1"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tc>
                <a:tc>
                  <a:txBody>
                    <a:bodyPr/>
                    <a:lstStyle/>
                    <a:p>
                      <a:pPr marL="233363" marR="0" indent="0" algn="l" defTabSz="914400" rtl="0" eaLnBrk="1" fontAlgn="auto" latinLnBrk="0" hangingPunct="1">
                        <a:lnSpc>
                          <a:spcPct val="150000"/>
                        </a:lnSpc>
                        <a:spcBef>
                          <a:spcPts val="0"/>
                        </a:spcBef>
                        <a:spcAft>
                          <a:spcPts val="0"/>
                        </a:spcAft>
                        <a:buClrTx/>
                        <a:buSzTx/>
                        <a:buFontTx/>
                        <a:buNone/>
                        <a:tabLst/>
                        <a:defRPr/>
                      </a:pPr>
                      <a:r>
                        <a:rPr lang="en-US" sz="1600" b="1" kern="1200" dirty="0" smtClean="0">
                          <a:solidFill>
                            <a:schemeClr val="accent1">
                              <a:lumMod val="75000"/>
                            </a:schemeClr>
                          </a:solidFill>
                          <a:latin typeface="Arial" panose="020B0604020202020204" pitchFamily="34" charset="0"/>
                          <a:ea typeface="+mn-ea"/>
                          <a:cs typeface="Arial" panose="020B0604020202020204" pitchFamily="34" charset="0"/>
                        </a:rPr>
                        <a:t>SECTION I</a:t>
                      </a:r>
                      <a:r>
                        <a:rPr lang="en-US" sz="1600" b="1" kern="1200" baseline="0" dirty="0" smtClean="0">
                          <a:solidFill>
                            <a:schemeClr val="accent1">
                              <a:lumMod val="75000"/>
                            </a:schemeClr>
                          </a:solidFill>
                          <a:latin typeface="Arial" panose="020B0604020202020204" pitchFamily="34" charset="0"/>
                          <a:ea typeface="+mn-ea"/>
                          <a:cs typeface="Arial" panose="020B0604020202020204" pitchFamily="34" charset="0"/>
                        </a:rPr>
                        <a:t> :PIC MANDATE AND PIC REGULATORY AND LEGAL FRAMEWORK</a:t>
                      </a:r>
                      <a:endParaRPr lang="en-US" sz="1600" b="1" kern="1200" dirty="0" smtClean="0">
                        <a:solidFill>
                          <a:schemeClr val="accent1">
                            <a:lumMod val="75000"/>
                          </a:schemeClr>
                        </a:solidFill>
                        <a:latin typeface="Arial" panose="020B0604020202020204" pitchFamily="34" charset="0"/>
                        <a:ea typeface="+mn-ea"/>
                        <a:cs typeface="Arial" panose="020B0604020202020204" pitchFamily="34" charset="0"/>
                      </a:endParaRPr>
                    </a:p>
                  </a:txBody>
                  <a:tcPr anchor="ctr"/>
                </a:tc>
              </a:tr>
              <a:tr h="5643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accent1">
                              <a:lumMod val="75000"/>
                            </a:schemeClr>
                          </a:solidFill>
                          <a:latin typeface="Arial" panose="020B0604020202020204" pitchFamily="34" charset="0"/>
                          <a:ea typeface="+mn-ea"/>
                          <a:cs typeface="Arial" panose="020B0604020202020204" pitchFamily="34" charset="0"/>
                        </a:rPr>
                        <a:t>8</a:t>
                      </a:r>
                      <a:endParaRPr lang="en-US" sz="1400" b="1"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tc>
                <a:tc>
                  <a:txBody>
                    <a:bodyPr/>
                    <a:lstStyle/>
                    <a:p>
                      <a:pPr marL="233363" marR="0" indent="0" algn="l" defTabSz="914400" rtl="0" eaLnBrk="1" fontAlgn="auto" latinLnBrk="0" hangingPunct="1">
                        <a:lnSpc>
                          <a:spcPct val="150000"/>
                        </a:lnSpc>
                        <a:spcBef>
                          <a:spcPts val="0"/>
                        </a:spcBef>
                        <a:spcAft>
                          <a:spcPts val="0"/>
                        </a:spcAft>
                        <a:buClrTx/>
                        <a:buSzTx/>
                        <a:buFontTx/>
                        <a:buNone/>
                        <a:tabLst/>
                        <a:defRPr/>
                      </a:pPr>
                      <a:r>
                        <a:rPr lang="en-US" sz="1600" b="1" kern="1200" dirty="0" smtClean="0">
                          <a:solidFill>
                            <a:schemeClr val="accent1">
                              <a:lumMod val="75000"/>
                            </a:schemeClr>
                          </a:solidFill>
                          <a:latin typeface="Arial" panose="020B0604020202020204" pitchFamily="34" charset="0"/>
                          <a:ea typeface="+mn-ea"/>
                          <a:cs typeface="Arial" panose="020B0604020202020204" pitchFamily="34" charset="0"/>
                        </a:rPr>
                        <a:t>SECTION II</a:t>
                      </a:r>
                      <a:r>
                        <a:rPr lang="en-US" sz="1600" b="1" kern="1200" baseline="0" dirty="0" smtClean="0">
                          <a:solidFill>
                            <a:schemeClr val="accent1">
                              <a:lumMod val="75000"/>
                            </a:schemeClr>
                          </a:solidFill>
                          <a:latin typeface="Arial" panose="020B0604020202020204" pitchFamily="34" charset="0"/>
                          <a:ea typeface="+mn-ea"/>
                          <a:cs typeface="Arial" panose="020B0604020202020204" pitchFamily="34" charset="0"/>
                        </a:rPr>
                        <a:t> : PIC INVESTMENT STRATEGY</a:t>
                      </a:r>
                      <a:endParaRPr lang="en-US" sz="1600" b="1" kern="1200" dirty="0" smtClean="0">
                        <a:solidFill>
                          <a:schemeClr val="accent1">
                            <a:lumMod val="75000"/>
                          </a:schemeClr>
                        </a:solidFill>
                        <a:latin typeface="Arial" panose="020B0604020202020204" pitchFamily="34" charset="0"/>
                        <a:ea typeface="+mn-ea"/>
                        <a:cs typeface="Arial" panose="020B0604020202020204" pitchFamily="34" charset="0"/>
                      </a:endParaRPr>
                    </a:p>
                  </a:txBody>
                  <a:tcPr anchor="ctr"/>
                </a:tc>
              </a:tr>
              <a:tr h="5643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accent1">
                              <a:lumMod val="75000"/>
                            </a:schemeClr>
                          </a:solidFill>
                          <a:latin typeface="Arial" panose="020B0604020202020204" pitchFamily="34" charset="0"/>
                          <a:ea typeface="+mn-ea"/>
                          <a:cs typeface="Arial" panose="020B0604020202020204" pitchFamily="34" charset="0"/>
                        </a:rPr>
                        <a:t>19</a:t>
                      </a:r>
                      <a:endParaRPr lang="en-US" sz="1400" b="1"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tc>
                <a:tc>
                  <a:txBody>
                    <a:bodyPr/>
                    <a:lstStyle/>
                    <a:p>
                      <a:pPr marL="233363" marR="0" indent="0" algn="l" defTabSz="914400" rtl="0" eaLnBrk="1" fontAlgn="auto" latinLnBrk="0" hangingPunct="1">
                        <a:lnSpc>
                          <a:spcPct val="150000"/>
                        </a:lnSpc>
                        <a:spcBef>
                          <a:spcPts val="0"/>
                        </a:spcBef>
                        <a:spcAft>
                          <a:spcPts val="0"/>
                        </a:spcAft>
                        <a:buClrTx/>
                        <a:buSzTx/>
                        <a:buFontTx/>
                        <a:buNone/>
                        <a:tabLst/>
                        <a:defRPr/>
                      </a:pPr>
                      <a:r>
                        <a:rPr lang="en-US" sz="1600" b="1" dirty="0" smtClean="0">
                          <a:solidFill>
                            <a:schemeClr val="accent1">
                              <a:lumMod val="75000"/>
                            </a:schemeClr>
                          </a:solidFill>
                          <a:latin typeface="Arial" panose="020B0604020202020204" pitchFamily="34" charset="0"/>
                          <a:cs typeface="Arial" panose="020B0604020202020204" pitchFamily="34" charset="0"/>
                        </a:rPr>
                        <a:t>S</a:t>
                      </a:r>
                      <a:r>
                        <a:rPr lang="en-US" sz="1600" b="1" kern="1200" dirty="0" smtClean="0">
                          <a:solidFill>
                            <a:schemeClr val="accent1">
                              <a:lumMod val="75000"/>
                            </a:schemeClr>
                          </a:solidFill>
                          <a:latin typeface="Arial" panose="020B0604020202020204" pitchFamily="34" charset="0"/>
                          <a:ea typeface="+mn-ea"/>
                          <a:cs typeface="Arial" panose="020B0604020202020204" pitchFamily="34" charset="0"/>
                        </a:rPr>
                        <a:t>ECTION III</a:t>
                      </a:r>
                      <a:r>
                        <a:rPr lang="en-US" sz="1600" b="1" kern="1200" baseline="0" dirty="0" smtClean="0">
                          <a:solidFill>
                            <a:schemeClr val="accent1">
                              <a:lumMod val="75000"/>
                            </a:schemeClr>
                          </a:solidFill>
                          <a:latin typeface="Arial" panose="020B0604020202020204" pitchFamily="34" charset="0"/>
                          <a:ea typeface="+mn-ea"/>
                          <a:cs typeface="Arial" panose="020B0604020202020204" pitchFamily="34" charset="0"/>
                        </a:rPr>
                        <a:t> : PIC PERFORMANCE</a:t>
                      </a:r>
                      <a:endParaRPr lang="en-US" sz="1600" b="1" kern="1200" dirty="0" smtClean="0">
                        <a:solidFill>
                          <a:schemeClr val="accent1">
                            <a:lumMod val="75000"/>
                          </a:schemeClr>
                        </a:solidFill>
                        <a:latin typeface="Arial" panose="020B0604020202020204" pitchFamily="34" charset="0"/>
                        <a:ea typeface="+mn-ea"/>
                        <a:cs typeface="Arial" panose="020B0604020202020204" pitchFamily="34" charset="0"/>
                      </a:endParaRPr>
                    </a:p>
                  </a:txBody>
                  <a:tcPr anchor="ctr"/>
                </a:tc>
              </a:tr>
              <a:tr h="5643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accent1">
                              <a:lumMod val="75000"/>
                            </a:schemeClr>
                          </a:solidFill>
                          <a:latin typeface="Arial" panose="020B0604020202020204" pitchFamily="34" charset="0"/>
                          <a:ea typeface="+mn-ea"/>
                          <a:cs typeface="Arial" panose="020B0604020202020204" pitchFamily="34" charset="0"/>
                        </a:rPr>
                        <a:t>24</a:t>
                      </a:r>
                      <a:endParaRPr lang="en-US" sz="1400" b="1"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tc>
                <a:tc>
                  <a:txBody>
                    <a:bodyPr/>
                    <a:lstStyle/>
                    <a:p>
                      <a:pPr marL="233363" marR="0" indent="0" algn="l" defTabSz="914400" rtl="0" eaLnBrk="1" fontAlgn="auto" latinLnBrk="0" hangingPunct="1">
                        <a:lnSpc>
                          <a:spcPct val="150000"/>
                        </a:lnSpc>
                        <a:spcBef>
                          <a:spcPts val="0"/>
                        </a:spcBef>
                        <a:spcAft>
                          <a:spcPts val="0"/>
                        </a:spcAft>
                        <a:buClrTx/>
                        <a:buSzTx/>
                        <a:buFontTx/>
                        <a:buNone/>
                        <a:tabLst/>
                        <a:defRPr/>
                      </a:pPr>
                      <a:r>
                        <a:rPr lang="en-US" sz="1600" b="1" dirty="0" smtClean="0">
                          <a:solidFill>
                            <a:schemeClr val="accent1">
                              <a:lumMod val="75000"/>
                            </a:schemeClr>
                          </a:solidFill>
                          <a:latin typeface="Arial" panose="020B0604020202020204" pitchFamily="34" charset="0"/>
                          <a:cs typeface="Arial" panose="020B0604020202020204" pitchFamily="34" charset="0"/>
                        </a:rPr>
                        <a:t>S</a:t>
                      </a:r>
                      <a:r>
                        <a:rPr lang="en-US" sz="1600" b="1" kern="1200" dirty="0" smtClean="0">
                          <a:solidFill>
                            <a:schemeClr val="accent1">
                              <a:lumMod val="75000"/>
                            </a:schemeClr>
                          </a:solidFill>
                          <a:latin typeface="Arial" panose="020B0604020202020204" pitchFamily="34" charset="0"/>
                          <a:ea typeface="+mn-ea"/>
                          <a:cs typeface="Arial" panose="020B0604020202020204" pitchFamily="34" charset="0"/>
                        </a:rPr>
                        <a:t>ECTION IV </a:t>
                      </a:r>
                      <a:r>
                        <a:rPr lang="en-US" sz="1600" b="1" kern="1200" baseline="0" dirty="0" smtClean="0">
                          <a:solidFill>
                            <a:schemeClr val="accent1">
                              <a:lumMod val="75000"/>
                            </a:schemeClr>
                          </a:solidFill>
                          <a:latin typeface="Arial" panose="020B0604020202020204" pitchFamily="34" charset="0"/>
                          <a:ea typeface="+mn-ea"/>
                          <a:cs typeface="Arial" panose="020B0604020202020204" pitchFamily="34" charset="0"/>
                        </a:rPr>
                        <a:t>: PIC FUTURE STRATEGIC OBJECTIVE (2016/17FY)</a:t>
                      </a:r>
                      <a:endParaRPr lang="en-US" sz="1600" b="1" kern="1200" dirty="0" smtClean="0">
                        <a:solidFill>
                          <a:schemeClr val="accent1">
                            <a:lumMod val="75000"/>
                          </a:schemeClr>
                        </a:solidFill>
                        <a:latin typeface="Arial" panose="020B0604020202020204" pitchFamily="34" charset="0"/>
                        <a:ea typeface="+mn-ea"/>
                        <a:cs typeface="Arial" panose="020B0604020202020204" pitchFamily="34" charset="0"/>
                      </a:endParaRPr>
                    </a:p>
                  </a:txBody>
                  <a:tcPr anchor="ctr"/>
                </a:tc>
              </a:tr>
              <a:tr h="5643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accent1">
                              <a:lumMod val="75000"/>
                            </a:schemeClr>
                          </a:solidFill>
                          <a:latin typeface="Arial" panose="020B0604020202020204" pitchFamily="34" charset="0"/>
                          <a:ea typeface="+mn-ea"/>
                          <a:cs typeface="Arial" panose="020B0604020202020204" pitchFamily="34" charset="0"/>
                        </a:rPr>
                        <a:t>28</a:t>
                      </a:r>
                      <a:endParaRPr lang="en-US" sz="1400" b="1" kern="1200" dirty="0">
                        <a:solidFill>
                          <a:schemeClr val="accent1">
                            <a:lumMod val="75000"/>
                          </a:schemeClr>
                        </a:solidFill>
                        <a:latin typeface="Arial" panose="020B0604020202020204" pitchFamily="34" charset="0"/>
                        <a:ea typeface="+mn-ea"/>
                        <a:cs typeface="Arial" panose="020B0604020202020204" pitchFamily="34" charset="0"/>
                      </a:endParaRPr>
                    </a:p>
                  </a:txBody>
                  <a:tcPr anchor="ctr"/>
                </a:tc>
                <a:tc>
                  <a:txBody>
                    <a:bodyPr/>
                    <a:lstStyle/>
                    <a:p>
                      <a:pPr marL="233363" marR="0" indent="0" algn="l" defTabSz="914400" rtl="0" eaLnBrk="1" fontAlgn="auto" latinLnBrk="0" hangingPunct="1">
                        <a:lnSpc>
                          <a:spcPct val="150000"/>
                        </a:lnSpc>
                        <a:spcBef>
                          <a:spcPts val="0"/>
                        </a:spcBef>
                        <a:spcAft>
                          <a:spcPts val="0"/>
                        </a:spcAft>
                        <a:buClrTx/>
                        <a:buSzTx/>
                        <a:buFontTx/>
                        <a:buNone/>
                        <a:tabLst/>
                        <a:defRPr/>
                      </a:pPr>
                      <a:r>
                        <a:rPr lang="en-US" sz="1600" b="1" dirty="0" smtClean="0">
                          <a:solidFill>
                            <a:schemeClr val="accent1">
                              <a:lumMod val="75000"/>
                            </a:schemeClr>
                          </a:solidFill>
                          <a:latin typeface="Arial" panose="020B0604020202020204" pitchFamily="34" charset="0"/>
                          <a:cs typeface="Arial" panose="020B0604020202020204" pitchFamily="34" charset="0"/>
                        </a:rPr>
                        <a:t>S</a:t>
                      </a:r>
                      <a:r>
                        <a:rPr lang="en-US" sz="1600" b="1" kern="1200" dirty="0" smtClean="0">
                          <a:solidFill>
                            <a:schemeClr val="accent1">
                              <a:lumMod val="75000"/>
                            </a:schemeClr>
                          </a:solidFill>
                          <a:latin typeface="Arial" panose="020B0604020202020204" pitchFamily="34" charset="0"/>
                          <a:ea typeface="+mn-ea"/>
                          <a:cs typeface="Arial" panose="020B0604020202020204" pitchFamily="34" charset="0"/>
                        </a:rPr>
                        <a:t>ECTION V</a:t>
                      </a:r>
                      <a:r>
                        <a:rPr lang="en-US" sz="1600" b="1" kern="1200" baseline="0" dirty="0" smtClean="0">
                          <a:solidFill>
                            <a:schemeClr val="accent1">
                              <a:lumMod val="75000"/>
                            </a:schemeClr>
                          </a:solidFill>
                          <a:latin typeface="Arial" panose="020B0604020202020204" pitchFamily="34" charset="0"/>
                          <a:ea typeface="+mn-ea"/>
                          <a:cs typeface="Arial" panose="020B0604020202020204" pitchFamily="34" charset="0"/>
                        </a:rPr>
                        <a:t>: DISCLAIMER</a:t>
                      </a:r>
                      <a:endParaRPr lang="en-US" sz="1600" b="1" kern="1200" dirty="0" smtClean="0">
                        <a:solidFill>
                          <a:schemeClr val="accent1">
                            <a:lumMod val="75000"/>
                          </a:schemeClr>
                        </a:solidFill>
                        <a:latin typeface="Arial" panose="020B0604020202020204" pitchFamily="34" charset="0"/>
                        <a:ea typeface="+mn-ea"/>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xmlns="" val="1571147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5246" y="1097598"/>
            <a:ext cx="5676746" cy="523220"/>
          </a:xfrm>
        </p:spPr>
        <p:txBody>
          <a:bodyPr/>
          <a:lstStyle/>
          <a:p>
            <a:r>
              <a:rPr lang="en-US" sz="1400" b="1" dirty="0" smtClean="0">
                <a:solidFill>
                  <a:schemeClr val="accent1">
                    <a:lumMod val="75000"/>
                  </a:schemeClr>
                </a:solidFill>
              </a:rPr>
              <a:t>Growth in PIC Assets under Management</a:t>
            </a:r>
            <a:r>
              <a:rPr lang="en-US" sz="1400" b="1" dirty="0" smtClean="0"/>
              <a:t/>
            </a:r>
            <a:br>
              <a:rPr lang="en-US" sz="1400" b="1" dirty="0" smtClean="0"/>
            </a:br>
            <a:r>
              <a:rPr lang="en-US" sz="1400" b="1" dirty="0" smtClean="0">
                <a:solidFill>
                  <a:schemeClr val="accent2"/>
                </a:solidFill>
              </a:rPr>
              <a:t>Since Corporatisation</a:t>
            </a:r>
            <a:endParaRPr lang="en-US" sz="1400" b="1" dirty="0"/>
          </a:p>
        </p:txBody>
      </p:sp>
      <p:graphicFrame>
        <p:nvGraphicFramePr>
          <p:cNvPr id="6" name="Chart 5"/>
          <p:cNvGraphicFramePr>
            <a:graphicFrameLocks/>
          </p:cNvGraphicFramePr>
          <p:nvPr>
            <p:extLst>
              <p:ext uri="{D42A27DB-BD31-4B8C-83A1-F6EECF244321}">
                <p14:modId xmlns:p14="http://schemas.microsoft.com/office/powerpoint/2010/main" xmlns="" val="3717040588"/>
              </p:ext>
            </p:extLst>
          </p:nvPr>
        </p:nvGraphicFramePr>
        <p:xfrm>
          <a:off x="0" y="1781357"/>
          <a:ext cx="8888362" cy="4482601"/>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p:cNvSpPr/>
          <p:nvPr/>
        </p:nvSpPr>
        <p:spPr>
          <a:xfrm>
            <a:off x="2846633" y="2018806"/>
            <a:ext cx="904569" cy="5011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b="1" dirty="0" smtClean="0"/>
              <a:t>Global Financial Crisis</a:t>
            </a:r>
            <a:endParaRPr lang="en-US" sz="900" b="1" dirty="0"/>
          </a:p>
        </p:txBody>
      </p:sp>
      <p:pic>
        <p:nvPicPr>
          <p:cNvPr id="2"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80085" t="39714" r="2707" b="30078"/>
          <a:stretch/>
        </p:blipFill>
        <p:spPr bwMode="auto">
          <a:xfrm>
            <a:off x="7172267" y="1028609"/>
            <a:ext cx="1019234" cy="7527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descr="C:\Users\pdekker\AppData\Local\Temp\Rar$DIa0.982\Growth in Assets.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3761" t="17456" r="18402"/>
          <a:stretch/>
        </p:blipFill>
        <p:spPr bwMode="auto">
          <a:xfrm>
            <a:off x="0" y="1097598"/>
            <a:ext cx="9099292" cy="459422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Oval 8"/>
          <p:cNvSpPr/>
          <p:nvPr/>
        </p:nvSpPr>
        <p:spPr>
          <a:xfrm>
            <a:off x="3199633" y="2269357"/>
            <a:ext cx="904569" cy="5011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b="1" dirty="0" smtClean="0"/>
              <a:t>Global Financial Crisis</a:t>
            </a:r>
            <a:endParaRPr lang="en-US" sz="900" b="1" dirty="0"/>
          </a:p>
        </p:txBody>
      </p:sp>
      <p:sp>
        <p:nvSpPr>
          <p:cNvPr id="3" name="TextBox 2"/>
          <p:cNvSpPr txBox="1"/>
          <p:nvPr/>
        </p:nvSpPr>
        <p:spPr>
          <a:xfrm>
            <a:off x="186797" y="5691826"/>
            <a:ext cx="8470901" cy="523220"/>
          </a:xfrm>
          <a:prstGeom prst="rect">
            <a:avLst/>
          </a:prstGeom>
          <a:noFill/>
        </p:spPr>
        <p:txBody>
          <a:bodyPr wrap="square" rtlCol="0">
            <a:spAutoFit/>
          </a:bodyPr>
          <a:lstStyle/>
          <a:p>
            <a:pPr marL="171450" indent="-171450">
              <a:buFont typeface="Courier New" pitchFamily="49" charset="0"/>
              <a:buChar char="o"/>
            </a:pPr>
            <a:r>
              <a:rPr lang="en-US" sz="1400" dirty="0" smtClean="0">
                <a:solidFill>
                  <a:schemeClr val="accent1">
                    <a:lumMod val="75000"/>
                  </a:schemeClr>
                </a:solidFill>
              </a:rPr>
              <a:t>The average growth in Assets under Management since Corporatisation amounts to c.14.8%, providing a real return of c.8.8%. It is forecasted that AUM as at 31 March 2016 will be approximately R1.85 trn.</a:t>
            </a:r>
          </a:p>
        </p:txBody>
      </p:sp>
      <p:sp>
        <p:nvSpPr>
          <p:cNvPr id="10" name="Title 4"/>
          <p:cNvSpPr txBox="1">
            <a:spLocks/>
          </p:cNvSpPr>
          <p:nvPr/>
        </p:nvSpPr>
        <p:spPr>
          <a:xfrm>
            <a:off x="956982" y="242674"/>
            <a:ext cx="7234519" cy="461665"/>
          </a:xfrm>
          <a:prstGeom prst="rect">
            <a:avLst/>
          </a:prstGeom>
        </p:spPr>
        <p:txBody>
          <a:bodyPr vert="horz" wrap="square" lIns="0" tIns="45720" rIns="91440" bIns="45720" rtlCol="0" anchor="ctr">
            <a:spAutoFit/>
          </a:bodyPr>
          <a:lstStyle>
            <a:lvl1pPr algn="ctr" rtl="0" eaLnBrk="1" fontAlgn="base" hangingPunct="1">
              <a:spcBef>
                <a:spcPct val="0"/>
              </a:spcBef>
              <a:spcAft>
                <a:spcPct val="0"/>
              </a:spcAft>
              <a:defRPr lang="en-ZW" sz="2400" b="0" i="0" kern="1200">
                <a:solidFill>
                  <a:schemeClr val="accent1"/>
                </a:solidFill>
                <a:latin typeface="Arial" pitchFamily="34" charset="0"/>
                <a:ea typeface="+mj-ea"/>
                <a:cs typeface="Arial" pitchFamily="34" charset="0"/>
              </a:defRPr>
            </a:lvl1pPr>
            <a:lvl2pPr algn="l" rtl="0" eaLnBrk="1" fontAlgn="base" hangingPunct="1">
              <a:spcBef>
                <a:spcPct val="0"/>
              </a:spcBef>
              <a:spcAft>
                <a:spcPct val="0"/>
              </a:spcAft>
              <a:defRPr sz="2000">
                <a:solidFill>
                  <a:srgbClr val="496068"/>
                </a:solidFill>
                <a:latin typeface="Arial" charset="0"/>
                <a:cs typeface="Arial" charset="0"/>
              </a:defRPr>
            </a:lvl2pPr>
            <a:lvl3pPr algn="l" rtl="0" eaLnBrk="1" fontAlgn="base" hangingPunct="1">
              <a:spcBef>
                <a:spcPct val="0"/>
              </a:spcBef>
              <a:spcAft>
                <a:spcPct val="0"/>
              </a:spcAft>
              <a:defRPr sz="2000">
                <a:solidFill>
                  <a:srgbClr val="496068"/>
                </a:solidFill>
                <a:latin typeface="Arial" charset="0"/>
                <a:cs typeface="Arial" charset="0"/>
              </a:defRPr>
            </a:lvl3pPr>
            <a:lvl4pPr algn="l" rtl="0" eaLnBrk="1" fontAlgn="base" hangingPunct="1">
              <a:spcBef>
                <a:spcPct val="0"/>
              </a:spcBef>
              <a:spcAft>
                <a:spcPct val="0"/>
              </a:spcAft>
              <a:defRPr sz="2000">
                <a:solidFill>
                  <a:srgbClr val="496068"/>
                </a:solidFill>
                <a:latin typeface="Arial" charset="0"/>
                <a:cs typeface="Arial" charset="0"/>
              </a:defRPr>
            </a:lvl4pPr>
            <a:lvl5pPr algn="l" rtl="0" eaLnBrk="1" fontAlgn="base" hangingPunct="1">
              <a:spcBef>
                <a:spcPct val="0"/>
              </a:spcBef>
              <a:spcAft>
                <a:spcPct val="0"/>
              </a:spcAft>
              <a:defRPr sz="2000">
                <a:solidFill>
                  <a:srgbClr val="496068"/>
                </a:solidFill>
                <a:latin typeface="Arial" charset="0"/>
                <a:cs typeface="Arial" charset="0"/>
              </a:defRPr>
            </a:lvl5pPr>
            <a:lvl6pPr marL="457200" algn="l" rtl="0" eaLnBrk="1" fontAlgn="base" hangingPunct="1">
              <a:spcBef>
                <a:spcPct val="0"/>
              </a:spcBef>
              <a:spcAft>
                <a:spcPct val="0"/>
              </a:spcAft>
              <a:defRPr sz="2000" b="1">
                <a:solidFill>
                  <a:srgbClr val="404040"/>
                </a:solidFill>
                <a:latin typeface="Arial" charset="0"/>
                <a:cs typeface="Arial" charset="0"/>
              </a:defRPr>
            </a:lvl6pPr>
            <a:lvl7pPr marL="914400" algn="l" rtl="0" eaLnBrk="1" fontAlgn="base" hangingPunct="1">
              <a:spcBef>
                <a:spcPct val="0"/>
              </a:spcBef>
              <a:spcAft>
                <a:spcPct val="0"/>
              </a:spcAft>
              <a:defRPr sz="2000" b="1">
                <a:solidFill>
                  <a:srgbClr val="404040"/>
                </a:solidFill>
                <a:latin typeface="Arial" charset="0"/>
                <a:cs typeface="Arial" charset="0"/>
              </a:defRPr>
            </a:lvl7pPr>
            <a:lvl8pPr marL="1371600" algn="l" rtl="0" eaLnBrk="1" fontAlgn="base" hangingPunct="1">
              <a:spcBef>
                <a:spcPct val="0"/>
              </a:spcBef>
              <a:spcAft>
                <a:spcPct val="0"/>
              </a:spcAft>
              <a:defRPr sz="2000" b="1">
                <a:solidFill>
                  <a:srgbClr val="404040"/>
                </a:solidFill>
                <a:latin typeface="Arial" charset="0"/>
                <a:cs typeface="Arial" charset="0"/>
              </a:defRPr>
            </a:lvl8pPr>
            <a:lvl9pPr marL="1828800" algn="l" rtl="0" eaLnBrk="1" fontAlgn="base" hangingPunct="1">
              <a:spcBef>
                <a:spcPct val="0"/>
              </a:spcBef>
              <a:spcAft>
                <a:spcPct val="0"/>
              </a:spcAft>
              <a:defRPr sz="2000" b="1">
                <a:solidFill>
                  <a:srgbClr val="404040"/>
                </a:solidFill>
                <a:latin typeface="Arial" charset="0"/>
                <a:cs typeface="Arial" charset="0"/>
              </a:defRPr>
            </a:lvl9pPr>
          </a:lstStyle>
          <a:p>
            <a:r>
              <a:rPr lang="en-US" b="1" dirty="0" smtClean="0">
                <a:solidFill>
                  <a:schemeClr val="accent1">
                    <a:lumMod val="75000"/>
                  </a:schemeClr>
                </a:solidFill>
              </a:rPr>
              <a:t>PIC AUM PERFORMANCE </a:t>
            </a:r>
            <a:endParaRPr lang="en-ZA" b="1" dirty="0">
              <a:solidFill>
                <a:schemeClr val="accent1">
                  <a:lumMod val="75000"/>
                </a:schemeClr>
              </a:solidFill>
            </a:endParaRPr>
          </a:p>
        </p:txBody>
      </p:sp>
    </p:spTree>
    <p:extLst>
      <p:ext uri="{BB962C8B-B14F-4D97-AF65-F5344CB8AC3E}">
        <p14:creationId xmlns:p14="http://schemas.microsoft.com/office/powerpoint/2010/main" xmlns="" val="13173428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0009" y="214685"/>
            <a:ext cx="7234519" cy="707666"/>
          </a:xfrm>
        </p:spPr>
        <p:txBody>
          <a:bodyPr/>
          <a:lstStyle/>
          <a:p>
            <a:r>
              <a:rPr lang="en-US" b="1" dirty="0" smtClean="0">
                <a:solidFill>
                  <a:schemeClr val="accent1">
                    <a:lumMod val="75000"/>
                  </a:schemeClr>
                </a:solidFill>
              </a:rPr>
              <a:t>PIC AUM PERFORMANCE</a:t>
            </a:r>
            <a:r>
              <a:rPr lang="en-US" b="1" dirty="0" smtClean="0"/>
              <a:t/>
            </a:r>
            <a:br>
              <a:rPr lang="en-US" b="1" dirty="0" smtClean="0"/>
            </a:br>
            <a:r>
              <a:rPr lang="en-US" sz="1800" b="1" dirty="0" smtClean="0">
                <a:solidFill>
                  <a:schemeClr val="accent2"/>
                </a:solidFill>
              </a:rPr>
              <a:t>Investment Performance</a:t>
            </a:r>
            <a:r>
              <a:rPr lang="en-US" b="1" dirty="0" smtClean="0">
                <a:solidFill>
                  <a:schemeClr val="accent2"/>
                </a:solidFill>
              </a:rPr>
              <a:t> </a:t>
            </a:r>
            <a:endParaRPr lang="en-ZA" b="1" dirty="0">
              <a:solidFill>
                <a:schemeClr val="accent2"/>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447725348"/>
              </p:ext>
            </p:extLst>
          </p:nvPr>
        </p:nvGraphicFramePr>
        <p:xfrm>
          <a:off x="64227" y="1049156"/>
          <a:ext cx="8826275" cy="5174733"/>
        </p:xfrm>
        <a:graphic>
          <a:graphicData uri="http://schemas.openxmlformats.org/drawingml/2006/table">
            <a:tbl>
              <a:tblPr firstRow="1" bandRow="1">
                <a:tableStyleId>{5C22544A-7EE6-4342-B048-85BDC9FD1C3A}</a:tableStyleId>
              </a:tblPr>
              <a:tblGrid>
                <a:gridCol w="933617"/>
                <a:gridCol w="735403"/>
                <a:gridCol w="590257"/>
                <a:gridCol w="841843"/>
                <a:gridCol w="832167"/>
                <a:gridCol w="815498"/>
                <a:gridCol w="815498"/>
                <a:gridCol w="815498"/>
                <a:gridCol w="815498"/>
                <a:gridCol w="815498"/>
                <a:gridCol w="815498"/>
              </a:tblGrid>
              <a:tr h="311145">
                <a:tc gridSpan="11">
                  <a:txBody>
                    <a:bodyPr/>
                    <a:lstStyle/>
                    <a:p>
                      <a:pPr algn="ctr"/>
                      <a:r>
                        <a:rPr lang="en-US" sz="1100" baseline="0" dirty="0" smtClean="0">
                          <a:latin typeface="Arial" panose="020B0604020202020204" pitchFamily="34" charset="0"/>
                          <a:cs typeface="Arial" panose="020B0604020202020204" pitchFamily="34" charset="0"/>
                        </a:rPr>
                        <a:t>Meeting Client Mandates (Financial Returns)</a:t>
                      </a:r>
                      <a:r>
                        <a:rPr lang="en-US" sz="1100" baseline="30000" dirty="0" smtClean="0">
                          <a:latin typeface="Arial" panose="020B0604020202020204" pitchFamily="34" charset="0"/>
                          <a:cs typeface="Arial" panose="020B0604020202020204" pitchFamily="34" charset="0"/>
                        </a:rPr>
                        <a:t>#</a:t>
                      </a:r>
                      <a:endParaRPr lang="en-US" sz="1100" baseline="30000" dirty="0">
                        <a:latin typeface="Arial" panose="020B0604020202020204" pitchFamily="34" charset="0"/>
                        <a:cs typeface="Arial" panose="020B0604020202020204" pitchFamily="34" charset="0"/>
                      </a:endParaRPr>
                    </a:p>
                  </a:txBody>
                  <a:tcPr/>
                </a:tc>
                <a:tc hMerge="1">
                  <a:txBody>
                    <a:bodyPr/>
                    <a:lstStyle/>
                    <a:p>
                      <a:pPr algn="ctr"/>
                      <a:endParaRPr lang="en-US" sz="800" dirty="0">
                        <a:latin typeface="Arial" panose="020B0604020202020204" pitchFamily="34" charset="0"/>
                        <a:cs typeface="Arial" panose="020B0604020202020204" pitchFamily="34" charset="0"/>
                      </a:endParaRPr>
                    </a:p>
                  </a:txBody>
                  <a:tcPr/>
                </a:tc>
                <a:tc hMerge="1">
                  <a:txBody>
                    <a:bodyPr/>
                    <a:lstStyle/>
                    <a:p>
                      <a:pPr algn="ctr"/>
                      <a:endParaRPr lang="en-US" sz="800" dirty="0">
                        <a:latin typeface="Arial" panose="020B0604020202020204" pitchFamily="34" charset="0"/>
                        <a:cs typeface="Arial" panose="020B0604020202020204" pitchFamily="34" charset="0"/>
                      </a:endParaRPr>
                    </a:p>
                  </a:txBody>
                  <a:tcPr/>
                </a:tc>
                <a:tc hMerge="1">
                  <a:txBody>
                    <a:bodyPr/>
                    <a:lstStyle/>
                    <a:p>
                      <a:pPr algn="ctr"/>
                      <a:endParaRPr lang="en-US" sz="800" dirty="0">
                        <a:latin typeface="Arial" panose="020B0604020202020204" pitchFamily="34" charset="0"/>
                        <a:cs typeface="Arial" panose="020B0604020202020204" pitchFamily="34" charset="0"/>
                      </a:endParaRPr>
                    </a:p>
                  </a:txBody>
                  <a:tcPr/>
                </a:tc>
                <a:tc hMerge="1">
                  <a:txBody>
                    <a:bodyPr/>
                    <a:lstStyle/>
                    <a:p>
                      <a:pPr algn="ctr"/>
                      <a:endParaRPr lang="en-US" sz="800" dirty="0">
                        <a:latin typeface="Arial" panose="020B0604020202020204" pitchFamily="34" charset="0"/>
                        <a:cs typeface="Arial" panose="020B0604020202020204" pitchFamily="34" charset="0"/>
                      </a:endParaRPr>
                    </a:p>
                  </a:txBody>
                  <a:tcPr/>
                </a:tc>
                <a:tc hMerge="1">
                  <a:txBody>
                    <a:bodyPr/>
                    <a:lstStyle/>
                    <a:p>
                      <a:pPr algn="ctr"/>
                      <a:endParaRPr lang="en-US" sz="800" dirty="0">
                        <a:latin typeface="Arial" panose="020B0604020202020204" pitchFamily="34" charset="0"/>
                        <a:cs typeface="Arial" panose="020B0604020202020204" pitchFamily="34" charset="0"/>
                      </a:endParaRPr>
                    </a:p>
                  </a:txBody>
                  <a:tcPr/>
                </a:tc>
                <a:tc hMerge="1">
                  <a:txBody>
                    <a:bodyPr/>
                    <a:lstStyle/>
                    <a:p>
                      <a:pPr algn="ctr"/>
                      <a:endParaRPr lang="en-US" sz="900" baseline="30000" dirty="0">
                        <a:latin typeface="Arial" panose="020B0604020202020204" pitchFamily="34" charset="0"/>
                        <a:cs typeface="Arial" panose="020B0604020202020204" pitchFamily="34" charset="0"/>
                      </a:endParaRPr>
                    </a:p>
                  </a:txBody>
                  <a:tcPr/>
                </a:tc>
                <a:tc hMerge="1">
                  <a:txBody>
                    <a:bodyPr/>
                    <a:lstStyle/>
                    <a:p>
                      <a:pPr algn="ctr"/>
                      <a:endParaRPr lang="en-US" sz="900" baseline="30000" dirty="0">
                        <a:latin typeface="Arial" panose="020B0604020202020204" pitchFamily="34" charset="0"/>
                        <a:cs typeface="Arial" panose="020B0604020202020204" pitchFamily="34" charset="0"/>
                      </a:endParaRPr>
                    </a:p>
                  </a:txBody>
                  <a:tcPr/>
                </a:tc>
                <a:tc hMerge="1">
                  <a:txBody>
                    <a:bodyPr/>
                    <a:lstStyle/>
                    <a:p>
                      <a:pPr algn="ctr"/>
                      <a:endParaRPr lang="en-US" sz="900" baseline="30000" dirty="0">
                        <a:latin typeface="Arial" panose="020B0604020202020204" pitchFamily="34" charset="0"/>
                        <a:cs typeface="Arial" panose="020B0604020202020204" pitchFamily="34" charset="0"/>
                      </a:endParaRPr>
                    </a:p>
                  </a:txBody>
                  <a:tcPr/>
                </a:tc>
                <a:tc hMerge="1">
                  <a:txBody>
                    <a:bodyPr/>
                    <a:lstStyle/>
                    <a:p>
                      <a:pPr algn="ctr"/>
                      <a:endParaRPr lang="en-US" sz="900" baseline="30000" dirty="0">
                        <a:latin typeface="Arial" panose="020B0604020202020204" pitchFamily="34" charset="0"/>
                        <a:cs typeface="Arial" panose="020B0604020202020204" pitchFamily="34" charset="0"/>
                      </a:endParaRPr>
                    </a:p>
                  </a:txBody>
                  <a:tcPr/>
                </a:tc>
                <a:tc hMerge="1">
                  <a:txBody>
                    <a:bodyPr/>
                    <a:lstStyle/>
                    <a:p>
                      <a:pPr algn="ctr"/>
                      <a:endParaRPr lang="en-US" sz="900" baseline="30000" dirty="0">
                        <a:latin typeface="Arial" panose="020B0604020202020204" pitchFamily="34" charset="0"/>
                        <a:cs typeface="Arial" panose="020B0604020202020204" pitchFamily="34" charset="0"/>
                      </a:endParaRPr>
                    </a:p>
                  </a:txBody>
                  <a:tcPr/>
                </a:tc>
              </a:tr>
              <a:tr h="278376">
                <a:tc>
                  <a:txBody>
                    <a:bodyPr/>
                    <a:lstStyle/>
                    <a:p>
                      <a:pPr algn="ctr"/>
                      <a:endParaRPr lang="en-US" sz="900" b="1" dirty="0">
                        <a:solidFill>
                          <a:schemeClr val="accent1">
                            <a:lumMod val="75000"/>
                          </a:schemeClr>
                        </a:solidFill>
                        <a:latin typeface="Arial" panose="020B0604020202020204" pitchFamily="34" charset="0"/>
                        <a:cs typeface="Arial" panose="020B0604020202020204" pitchFamily="34" charset="0"/>
                      </a:endParaRPr>
                    </a:p>
                  </a:txBody>
                  <a:tcPr/>
                </a:tc>
                <a:tc gridSpan="5">
                  <a:txBody>
                    <a:bodyPr/>
                    <a:lstStyle/>
                    <a:p>
                      <a:pPr algn="ctr"/>
                      <a:r>
                        <a:rPr lang="en-US" sz="1000" b="1" dirty="0" smtClean="0">
                          <a:solidFill>
                            <a:schemeClr val="bg2"/>
                          </a:solidFill>
                          <a:latin typeface="Arial" panose="020B0604020202020204" pitchFamily="34" charset="0"/>
                          <a:cs typeface="Arial" panose="020B0604020202020204" pitchFamily="34" charset="0"/>
                        </a:rPr>
                        <a:t>Rolling 24 Months</a:t>
                      </a:r>
                      <a:endParaRPr lang="en-US" sz="1000" b="1" dirty="0">
                        <a:solidFill>
                          <a:schemeClr val="bg2"/>
                        </a:solidFill>
                        <a:latin typeface="Arial" panose="020B0604020202020204" pitchFamily="34" charset="0"/>
                        <a:cs typeface="Arial" panose="020B0604020202020204" pitchFamily="34" charset="0"/>
                      </a:endParaRPr>
                    </a:p>
                  </a:txBody>
                  <a:tcPr>
                    <a:solidFill>
                      <a:schemeClr val="accent6">
                        <a:lumMod val="75000"/>
                      </a:schemeClr>
                    </a:solidFill>
                  </a:tcPr>
                </a:tc>
                <a:tc hMerge="1">
                  <a:txBody>
                    <a:bodyPr/>
                    <a:lstStyle/>
                    <a:p>
                      <a:pPr algn="ctr"/>
                      <a:endParaRPr lang="en-US" sz="900" b="1" dirty="0">
                        <a:solidFill>
                          <a:schemeClr val="accent1">
                            <a:lumMod val="75000"/>
                          </a:schemeClr>
                        </a:solidFill>
                        <a:latin typeface="Arial" panose="020B0604020202020204" pitchFamily="34" charset="0"/>
                        <a:cs typeface="Arial" panose="020B0604020202020204" pitchFamily="34" charset="0"/>
                      </a:endParaRPr>
                    </a:p>
                  </a:txBody>
                  <a:tcPr/>
                </a:tc>
                <a:tc hMerge="1">
                  <a:txBody>
                    <a:bodyPr/>
                    <a:lstStyle/>
                    <a:p>
                      <a:pPr algn="ctr"/>
                      <a:endParaRPr lang="en-US" sz="900" b="1" dirty="0">
                        <a:solidFill>
                          <a:schemeClr val="accent1">
                            <a:lumMod val="75000"/>
                          </a:schemeClr>
                        </a:solidFill>
                        <a:latin typeface="Arial" panose="020B0604020202020204" pitchFamily="34" charset="0"/>
                        <a:cs typeface="Arial" panose="020B0604020202020204" pitchFamily="34" charset="0"/>
                      </a:endParaRPr>
                    </a:p>
                  </a:txBody>
                  <a:tcPr/>
                </a:tc>
                <a:tc hMerge="1">
                  <a:txBody>
                    <a:bodyPr/>
                    <a:lstStyle/>
                    <a:p>
                      <a:pPr algn="ctr"/>
                      <a:endParaRPr lang="en-US" sz="900" b="1" dirty="0">
                        <a:solidFill>
                          <a:schemeClr val="accent1">
                            <a:lumMod val="75000"/>
                          </a:schemeClr>
                        </a:solidFill>
                        <a:latin typeface="Arial" panose="020B0604020202020204" pitchFamily="34" charset="0"/>
                        <a:cs typeface="Arial" panose="020B0604020202020204" pitchFamily="34" charset="0"/>
                      </a:endParaRPr>
                    </a:p>
                  </a:txBody>
                  <a:tcPr/>
                </a:tc>
                <a:tc hMerge="1">
                  <a:txBody>
                    <a:bodyPr/>
                    <a:lstStyle/>
                    <a:p>
                      <a:pPr algn="ctr"/>
                      <a:endParaRPr lang="en-US" sz="900" b="1" dirty="0">
                        <a:solidFill>
                          <a:schemeClr val="accent1">
                            <a:lumMod val="75000"/>
                          </a:schemeClr>
                        </a:solidFill>
                        <a:latin typeface="Arial" panose="020B0604020202020204" pitchFamily="34" charset="0"/>
                        <a:cs typeface="Arial" panose="020B0604020202020204" pitchFamily="34" charset="0"/>
                      </a:endParaRPr>
                    </a:p>
                  </a:txBody>
                  <a:tcPr/>
                </a:tc>
                <a:tc gridSpan="5">
                  <a:txBody>
                    <a:bodyPr/>
                    <a:lstStyle/>
                    <a:p>
                      <a:pPr algn="ctr"/>
                      <a:r>
                        <a:rPr lang="en-US" sz="1000" b="1" dirty="0" smtClean="0">
                          <a:solidFill>
                            <a:schemeClr val="bg2"/>
                          </a:solidFill>
                          <a:latin typeface="Arial" panose="020B0604020202020204" pitchFamily="34" charset="0"/>
                          <a:cs typeface="Arial" panose="020B0604020202020204" pitchFamily="34" charset="0"/>
                        </a:rPr>
                        <a:t>Rolling 36 Months</a:t>
                      </a:r>
                      <a:endParaRPr lang="en-US" sz="1000" b="1" dirty="0">
                        <a:solidFill>
                          <a:schemeClr val="bg2"/>
                        </a:solidFill>
                        <a:latin typeface="Arial" panose="020B0604020202020204" pitchFamily="34" charset="0"/>
                        <a:cs typeface="Arial" panose="020B0604020202020204" pitchFamily="34" charset="0"/>
                      </a:endParaRPr>
                    </a:p>
                  </a:txBody>
                  <a:tcPr>
                    <a:solidFill>
                      <a:schemeClr val="accent6">
                        <a:lumMod val="75000"/>
                      </a:schemeClr>
                    </a:solidFill>
                  </a:tcPr>
                </a:tc>
                <a:tc hMerge="1">
                  <a:txBody>
                    <a:bodyPr/>
                    <a:lstStyle/>
                    <a:p>
                      <a:pPr algn="ctr"/>
                      <a:endParaRPr lang="en-US" sz="900" b="1" dirty="0">
                        <a:solidFill>
                          <a:schemeClr val="accent1">
                            <a:lumMod val="75000"/>
                          </a:schemeClr>
                        </a:solidFill>
                        <a:latin typeface="Arial" panose="020B0604020202020204" pitchFamily="34" charset="0"/>
                        <a:cs typeface="Arial" panose="020B0604020202020204" pitchFamily="34" charset="0"/>
                      </a:endParaRPr>
                    </a:p>
                  </a:txBody>
                  <a:tcPr/>
                </a:tc>
                <a:tc hMerge="1">
                  <a:txBody>
                    <a:bodyPr/>
                    <a:lstStyle/>
                    <a:p>
                      <a:pPr algn="ctr"/>
                      <a:endParaRPr lang="en-US" sz="900" b="1" dirty="0">
                        <a:solidFill>
                          <a:schemeClr val="accent1">
                            <a:lumMod val="75000"/>
                          </a:schemeClr>
                        </a:solidFill>
                        <a:latin typeface="Arial" panose="020B0604020202020204" pitchFamily="34" charset="0"/>
                        <a:cs typeface="Arial" panose="020B0604020202020204" pitchFamily="34" charset="0"/>
                      </a:endParaRPr>
                    </a:p>
                  </a:txBody>
                  <a:tcPr/>
                </a:tc>
                <a:tc hMerge="1">
                  <a:txBody>
                    <a:bodyPr/>
                    <a:lstStyle/>
                    <a:p>
                      <a:pPr algn="ctr"/>
                      <a:endParaRPr lang="en-US" sz="900" b="1" dirty="0">
                        <a:solidFill>
                          <a:schemeClr val="accent1">
                            <a:lumMod val="75000"/>
                          </a:schemeClr>
                        </a:solidFill>
                        <a:latin typeface="Arial" panose="020B0604020202020204" pitchFamily="34" charset="0"/>
                        <a:cs typeface="Arial" panose="020B0604020202020204" pitchFamily="34" charset="0"/>
                      </a:endParaRPr>
                    </a:p>
                  </a:txBody>
                  <a:tcPr/>
                </a:tc>
                <a:tc hMerge="1">
                  <a:txBody>
                    <a:bodyPr/>
                    <a:lstStyle/>
                    <a:p>
                      <a:pPr algn="ctr"/>
                      <a:endParaRPr lang="en-US" sz="900" b="1" dirty="0">
                        <a:solidFill>
                          <a:schemeClr val="accent1">
                            <a:lumMod val="75000"/>
                          </a:schemeClr>
                        </a:solidFill>
                        <a:latin typeface="Arial" panose="020B0604020202020204" pitchFamily="34" charset="0"/>
                        <a:cs typeface="Arial" panose="020B0604020202020204" pitchFamily="34" charset="0"/>
                      </a:endParaRPr>
                    </a:p>
                  </a:txBody>
                  <a:tcPr/>
                </a:tc>
              </a:tr>
              <a:tr h="389299">
                <a:tc>
                  <a:txBody>
                    <a:bodyPr/>
                    <a:lstStyle/>
                    <a:p>
                      <a:pPr algn="l"/>
                      <a:r>
                        <a:rPr lang="en-US" sz="900" b="1" dirty="0" smtClean="0">
                          <a:solidFill>
                            <a:schemeClr val="accent1">
                              <a:lumMod val="75000"/>
                            </a:schemeClr>
                          </a:solidFill>
                          <a:latin typeface="Arial" panose="020B0604020202020204" pitchFamily="34" charset="0"/>
                          <a:cs typeface="Arial" panose="020B0604020202020204" pitchFamily="34" charset="0"/>
                        </a:rPr>
                        <a:t>Client</a:t>
                      </a:r>
                      <a:endParaRPr lang="en-US" sz="900" b="1"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900" b="1" dirty="0" smtClean="0">
                          <a:solidFill>
                            <a:schemeClr val="accent1">
                              <a:lumMod val="75000"/>
                            </a:schemeClr>
                          </a:solidFill>
                          <a:latin typeface="Arial" panose="020B0604020202020204" pitchFamily="34" charset="0"/>
                          <a:cs typeface="Arial" panose="020B0604020202020204" pitchFamily="34" charset="0"/>
                        </a:rPr>
                        <a:t>Fund Return</a:t>
                      </a:r>
                      <a:endParaRPr lang="en-US" sz="900" b="1"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b="1" dirty="0" smtClean="0">
                          <a:solidFill>
                            <a:schemeClr val="accent1">
                              <a:lumMod val="75000"/>
                            </a:schemeClr>
                          </a:solidFill>
                          <a:latin typeface="Arial" panose="020B0604020202020204" pitchFamily="34" charset="0"/>
                          <a:cs typeface="Arial" panose="020B0604020202020204" pitchFamily="34" charset="0"/>
                        </a:rPr>
                        <a:t>CPI</a:t>
                      </a:r>
                      <a:endParaRPr lang="en-US" sz="900" b="1"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b="1" dirty="0" smtClean="0">
                          <a:solidFill>
                            <a:schemeClr val="accent1"/>
                          </a:solidFill>
                          <a:latin typeface="Arial" panose="020B0604020202020204" pitchFamily="34" charset="0"/>
                          <a:cs typeface="Arial" panose="020B0604020202020204" pitchFamily="34" charset="0"/>
                        </a:rPr>
                        <a:t>Real Rate of Return</a:t>
                      </a:r>
                      <a:endParaRPr lang="en-US" sz="900" b="1" dirty="0">
                        <a:solidFill>
                          <a:schemeClr val="accent1"/>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b="1" dirty="0" smtClean="0">
                          <a:solidFill>
                            <a:schemeClr val="accent1"/>
                          </a:solidFill>
                          <a:latin typeface="Arial" panose="020B0604020202020204" pitchFamily="34" charset="0"/>
                          <a:cs typeface="Arial" panose="020B0604020202020204" pitchFamily="34" charset="0"/>
                        </a:rPr>
                        <a:t>BM</a:t>
                      </a:r>
                      <a:r>
                        <a:rPr lang="en-US" sz="900" b="1" baseline="0" dirty="0" smtClean="0">
                          <a:solidFill>
                            <a:schemeClr val="accent1"/>
                          </a:solidFill>
                          <a:latin typeface="Arial" panose="020B0604020202020204" pitchFamily="34" charset="0"/>
                          <a:cs typeface="Arial" panose="020B0604020202020204" pitchFamily="34" charset="0"/>
                        </a:rPr>
                        <a:t> </a:t>
                      </a:r>
                      <a:r>
                        <a:rPr lang="en-US" sz="900" b="1" dirty="0" smtClean="0">
                          <a:solidFill>
                            <a:schemeClr val="accent1"/>
                          </a:solidFill>
                          <a:latin typeface="Arial" panose="020B0604020202020204" pitchFamily="34" charset="0"/>
                          <a:cs typeface="Arial" panose="020B0604020202020204" pitchFamily="34" charset="0"/>
                        </a:rPr>
                        <a:t>Return</a:t>
                      </a:r>
                      <a:endParaRPr lang="en-US" sz="900" b="1" dirty="0">
                        <a:solidFill>
                          <a:schemeClr val="accent1"/>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b="1" dirty="0" smtClean="0">
                          <a:solidFill>
                            <a:schemeClr val="accent1"/>
                          </a:solidFill>
                          <a:latin typeface="Arial" panose="020B0604020202020204" pitchFamily="34" charset="0"/>
                          <a:cs typeface="Arial" panose="020B0604020202020204" pitchFamily="34" charset="0"/>
                        </a:rPr>
                        <a:t>Active Return</a:t>
                      </a:r>
                      <a:endParaRPr lang="en-US" sz="900" b="1" dirty="0">
                        <a:solidFill>
                          <a:schemeClr val="accent1"/>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b="1" dirty="0" smtClean="0">
                          <a:solidFill>
                            <a:schemeClr val="accent1"/>
                          </a:solidFill>
                          <a:latin typeface="Arial" panose="020B0604020202020204" pitchFamily="34" charset="0"/>
                          <a:cs typeface="Arial" panose="020B0604020202020204" pitchFamily="34" charset="0"/>
                        </a:rPr>
                        <a:t>Fund Return</a:t>
                      </a:r>
                      <a:endParaRPr lang="en-US" sz="900" b="1" dirty="0">
                        <a:solidFill>
                          <a:schemeClr val="accent1"/>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b="1" dirty="0" smtClean="0">
                          <a:solidFill>
                            <a:schemeClr val="accent1"/>
                          </a:solidFill>
                          <a:latin typeface="Arial" panose="020B0604020202020204" pitchFamily="34" charset="0"/>
                          <a:cs typeface="Arial" panose="020B0604020202020204" pitchFamily="34" charset="0"/>
                        </a:rPr>
                        <a:t>CPI</a:t>
                      </a:r>
                      <a:endParaRPr lang="en-US" sz="900" b="1" dirty="0">
                        <a:solidFill>
                          <a:schemeClr val="accent1"/>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b="1" dirty="0" smtClean="0">
                          <a:solidFill>
                            <a:schemeClr val="accent1"/>
                          </a:solidFill>
                          <a:latin typeface="Arial" panose="020B0604020202020204" pitchFamily="34" charset="0"/>
                          <a:cs typeface="Arial" panose="020B0604020202020204" pitchFamily="34" charset="0"/>
                        </a:rPr>
                        <a:t>Real Rate of Return</a:t>
                      </a:r>
                      <a:endParaRPr lang="en-US" sz="900" b="1" dirty="0">
                        <a:solidFill>
                          <a:schemeClr val="accent1"/>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b="1" dirty="0" smtClean="0">
                          <a:solidFill>
                            <a:schemeClr val="accent1"/>
                          </a:solidFill>
                          <a:latin typeface="Arial" panose="020B0604020202020204" pitchFamily="34" charset="0"/>
                          <a:cs typeface="Arial" panose="020B0604020202020204" pitchFamily="34" charset="0"/>
                        </a:rPr>
                        <a:t>BM</a:t>
                      </a:r>
                      <a:r>
                        <a:rPr lang="en-US" sz="900" b="1" baseline="0" dirty="0" smtClean="0">
                          <a:solidFill>
                            <a:schemeClr val="accent1"/>
                          </a:solidFill>
                          <a:latin typeface="Arial" panose="020B0604020202020204" pitchFamily="34" charset="0"/>
                          <a:cs typeface="Arial" panose="020B0604020202020204" pitchFamily="34" charset="0"/>
                        </a:rPr>
                        <a:t> Return</a:t>
                      </a:r>
                      <a:endParaRPr lang="en-US" sz="900" b="1" dirty="0" smtClean="0">
                        <a:solidFill>
                          <a:schemeClr val="accent1"/>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b="1" dirty="0" smtClean="0">
                          <a:solidFill>
                            <a:schemeClr val="accent1"/>
                          </a:solidFill>
                          <a:latin typeface="Arial" panose="020B0604020202020204" pitchFamily="34" charset="0"/>
                          <a:cs typeface="Arial" panose="020B0604020202020204" pitchFamily="34" charset="0"/>
                        </a:rPr>
                        <a:t>Active Return</a:t>
                      </a:r>
                      <a:endParaRPr lang="en-US" sz="900" b="1" dirty="0">
                        <a:solidFill>
                          <a:schemeClr val="accent1"/>
                        </a:solidFill>
                        <a:latin typeface="Arial" panose="020B0604020202020204" pitchFamily="34" charset="0"/>
                        <a:cs typeface="Arial" panose="020B0604020202020204" pitchFamily="34" charset="0"/>
                      </a:endParaRPr>
                    </a:p>
                  </a:txBody>
                  <a:tcPr>
                    <a:solidFill>
                      <a:schemeClr val="bg2">
                        <a:lumMod val="75000"/>
                      </a:schemeClr>
                    </a:solidFill>
                  </a:tcPr>
                </a:tc>
              </a:tr>
              <a:tr h="269729">
                <a:tc>
                  <a:txBody>
                    <a:bodyPr/>
                    <a:lstStyle/>
                    <a:p>
                      <a:r>
                        <a:rPr lang="en-US" sz="900" dirty="0" smtClean="0">
                          <a:solidFill>
                            <a:schemeClr val="accent1">
                              <a:lumMod val="75000"/>
                            </a:schemeClr>
                          </a:solidFill>
                          <a:latin typeface="Arial" panose="020B0604020202020204" pitchFamily="34" charset="0"/>
                          <a:cs typeface="Arial" panose="020B0604020202020204" pitchFamily="34" charset="0"/>
                        </a:rPr>
                        <a:t>GEPF</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7.75%</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5.40%</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rgbClr val="00B050"/>
                          </a:solidFill>
                          <a:latin typeface="Arial" panose="020B0604020202020204" pitchFamily="34" charset="0"/>
                          <a:cs typeface="Arial" panose="020B0604020202020204" pitchFamily="34" charset="0"/>
                        </a:rPr>
                        <a:t>2.35%</a:t>
                      </a:r>
                      <a:endParaRPr lang="en-US" sz="900" dirty="0">
                        <a:solidFill>
                          <a:srgbClr val="00B050"/>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8.03%</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rgbClr val="FF0000"/>
                          </a:solidFill>
                          <a:latin typeface="Arial" panose="020B0604020202020204" pitchFamily="34" charset="0"/>
                          <a:cs typeface="Arial" panose="020B0604020202020204" pitchFamily="34" charset="0"/>
                        </a:rPr>
                        <a:t>- 0.26%</a:t>
                      </a:r>
                      <a:endParaRPr lang="en-US" sz="900" dirty="0">
                        <a:solidFill>
                          <a:srgbClr val="FF0000"/>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9.86%</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5.50%</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rgbClr val="00B050"/>
                          </a:solidFill>
                          <a:latin typeface="Arial" panose="020B0604020202020204" pitchFamily="34" charset="0"/>
                          <a:cs typeface="Arial" panose="020B0604020202020204" pitchFamily="34" charset="0"/>
                        </a:rPr>
                        <a:t>4.36%</a:t>
                      </a:r>
                      <a:endParaRPr lang="en-US" sz="900" dirty="0">
                        <a:solidFill>
                          <a:srgbClr val="00B050"/>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9.94%</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rgbClr val="FF0000"/>
                          </a:solidFill>
                          <a:latin typeface="Arial" panose="020B0604020202020204" pitchFamily="34" charset="0"/>
                          <a:cs typeface="Arial" panose="020B0604020202020204" pitchFamily="34" charset="0"/>
                        </a:rPr>
                        <a:t>- 0.07%</a:t>
                      </a:r>
                      <a:endParaRPr lang="en-US" sz="900" dirty="0">
                        <a:solidFill>
                          <a:srgbClr val="FF0000"/>
                        </a:solidFill>
                        <a:latin typeface="Arial" panose="020B0604020202020204" pitchFamily="34" charset="0"/>
                        <a:cs typeface="Arial" panose="020B0604020202020204" pitchFamily="34" charset="0"/>
                      </a:endParaRPr>
                    </a:p>
                  </a:txBody>
                  <a:tcPr>
                    <a:solidFill>
                      <a:schemeClr val="bg2">
                        <a:lumMod val="75000"/>
                      </a:schemeClr>
                    </a:solidFill>
                  </a:tcPr>
                </a:tc>
              </a:tr>
              <a:tr h="269729">
                <a:tc>
                  <a:txBody>
                    <a:bodyPr/>
                    <a:lstStyle/>
                    <a:p>
                      <a:r>
                        <a:rPr lang="en-US" sz="900" dirty="0" smtClean="0">
                          <a:solidFill>
                            <a:schemeClr val="accent1">
                              <a:lumMod val="75000"/>
                            </a:schemeClr>
                          </a:solidFill>
                          <a:latin typeface="Arial" panose="020B0604020202020204" pitchFamily="34" charset="0"/>
                          <a:cs typeface="Arial" panose="020B0604020202020204" pitchFamily="34" charset="0"/>
                        </a:rPr>
                        <a:t>UIF</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6.98%</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5.40%</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rgbClr val="00B050"/>
                          </a:solidFill>
                          <a:latin typeface="Arial" panose="020B0604020202020204" pitchFamily="34" charset="0"/>
                          <a:cs typeface="Arial" panose="020B0604020202020204" pitchFamily="34" charset="0"/>
                        </a:rPr>
                        <a:t>1.58%</a:t>
                      </a:r>
                      <a:endParaRPr lang="en-US" sz="900" dirty="0">
                        <a:solidFill>
                          <a:srgbClr val="00B050"/>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7.39%</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rgbClr val="FF0000"/>
                          </a:solidFill>
                          <a:latin typeface="Arial" panose="020B0604020202020204" pitchFamily="34" charset="0"/>
                          <a:cs typeface="Arial" panose="020B0604020202020204" pitchFamily="34" charset="0"/>
                        </a:rPr>
                        <a:t>- 0.41%</a:t>
                      </a:r>
                      <a:endParaRPr lang="en-US" sz="900" dirty="0">
                        <a:solidFill>
                          <a:srgbClr val="FF0000"/>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6.37%</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5.50%</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rgbClr val="00B050"/>
                          </a:solidFill>
                          <a:latin typeface="Arial" panose="020B0604020202020204" pitchFamily="34" charset="0"/>
                          <a:cs typeface="Arial" panose="020B0604020202020204" pitchFamily="34" charset="0"/>
                        </a:rPr>
                        <a:t>0.87%</a:t>
                      </a:r>
                      <a:endParaRPr lang="en-US" sz="900" dirty="0">
                        <a:solidFill>
                          <a:srgbClr val="00B050"/>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6.34%</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rgbClr val="00B050"/>
                          </a:solidFill>
                          <a:latin typeface="Arial" panose="020B0604020202020204" pitchFamily="34" charset="0"/>
                          <a:cs typeface="Arial" panose="020B0604020202020204" pitchFamily="34" charset="0"/>
                        </a:rPr>
                        <a:t>0.03%</a:t>
                      </a:r>
                      <a:endParaRPr lang="en-US" sz="900" dirty="0">
                        <a:solidFill>
                          <a:srgbClr val="00B050"/>
                        </a:solidFill>
                        <a:latin typeface="Arial" panose="020B0604020202020204" pitchFamily="34" charset="0"/>
                        <a:cs typeface="Arial" panose="020B0604020202020204" pitchFamily="34" charset="0"/>
                      </a:endParaRPr>
                    </a:p>
                  </a:txBody>
                  <a:tcPr>
                    <a:solidFill>
                      <a:schemeClr val="bg2">
                        <a:lumMod val="75000"/>
                      </a:schemeClr>
                    </a:solidFill>
                  </a:tcPr>
                </a:tc>
              </a:tr>
              <a:tr h="269729">
                <a:tc>
                  <a:txBody>
                    <a:bodyPr/>
                    <a:lstStyle/>
                    <a:p>
                      <a:r>
                        <a:rPr lang="en-US" sz="900" dirty="0" smtClean="0">
                          <a:solidFill>
                            <a:schemeClr val="accent1">
                              <a:lumMod val="75000"/>
                            </a:schemeClr>
                          </a:solidFill>
                          <a:latin typeface="Arial" panose="020B0604020202020204" pitchFamily="34" charset="0"/>
                          <a:cs typeface="Arial" panose="020B0604020202020204" pitchFamily="34" charset="0"/>
                        </a:rPr>
                        <a:t>CC</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4.26%</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5.40%</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rgbClr val="FF0000"/>
                          </a:solidFill>
                          <a:latin typeface="Arial" panose="020B0604020202020204" pitchFamily="34" charset="0"/>
                          <a:cs typeface="Arial" panose="020B0604020202020204" pitchFamily="34" charset="0"/>
                        </a:rPr>
                        <a:t>- 1.14%</a:t>
                      </a:r>
                      <a:endParaRPr lang="en-US" sz="900" dirty="0">
                        <a:solidFill>
                          <a:srgbClr val="FF0000"/>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4.16%</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rgbClr val="00B050"/>
                          </a:solidFill>
                          <a:latin typeface="Arial" panose="020B0604020202020204" pitchFamily="34" charset="0"/>
                          <a:cs typeface="Arial" panose="020B0604020202020204" pitchFamily="34" charset="0"/>
                        </a:rPr>
                        <a:t>0.09%</a:t>
                      </a:r>
                      <a:endParaRPr lang="en-US" sz="900" dirty="0">
                        <a:solidFill>
                          <a:srgbClr val="00B050"/>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3.66%</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5.50%</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rgbClr val="FF0000"/>
                          </a:solidFill>
                          <a:latin typeface="Arial" panose="020B0604020202020204" pitchFamily="34" charset="0"/>
                          <a:cs typeface="Arial" panose="020B0604020202020204" pitchFamily="34" charset="0"/>
                        </a:rPr>
                        <a:t>- 1.84%</a:t>
                      </a:r>
                      <a:endParaRPr lang="en-US" sz="900" dirty="0">
                        <a:solidFill>
                          <a:srgbClr val="FF0000"/>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3.15%</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rgbClr val="00B050"/>
                          </a:solidFill>
                          <a:latin typeface="Arial" panose="020B0604020202020204" pitchFamily="34" charset="0"/>
                          <a:cs typeface="Arial" panose="020B0604020202020204" pitchFamily="34" charset="0"/>
                        </a:rPr>
                        <a:t>0.51%</a:t>
                      </a:r>
                      <a:endParaRPr lang="en-US" sz="900" dirty="0">
                        <a:solidFill>
                          <a:srgbClr val="00B050"/>
                        </a:solidFill>
                        <a:latin typeface="Arial" panose="020B0604020202020204" pitchFamily="34" charset="0"/>
                        <a:cs typeface="Arial" panose="020B0604020202020204" pitchFamily="34" charset="0"/>
                      </a:endParaRPr>
                    </a:p>
                  </a:txBody>
                  <a:tcPr>
                    <a:solidFill>
                      <a:schemeClr val="bg2">
                        <a:lumMod val="75000"/>
                      </a:schemeClr>
                    </a:solidFill>
                  </a:tcPr>
                </a:tc>
              </a:tr>
              <a:tr h="269729">
                <a:tc>
                  <a:txBody>
                    <a:bodyPr/>
                    <a:lstStyle/>
                    <a:p>
                      <a:r>
                        <a:rPr lang="en-US" sz="900" dirty="0" smtClean="0">
                          <a:solidFill>
                            <a:schemeClr val="accent1">
                              <a:lumMod val="75000"/>
                            </a:schemeClr>
                          </a:solidFill>
                          <a:latin typeface="Arial" panose="020B0604020202020204" pitchFamily="34" charset="0"/>
                          <a:cs typeface="Arial" panose="020B0604020202020204" pitchFamily="34" charset="0"/>
                        </a:rPr>
                        <a:t>CP</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6.39%</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5.40%</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rgbClr val="00B050"/>
                          </a:solidFill>
                          <a:latin typeface="Arial" panose="020B0604020202020204" pitchFamily="34" charset="0"/>
                          <a:cs typeface="Arial" panose="020B0604020202020204" pitchFamily="34" charset="0"/>
                        </a:rPr>
                        <a:t>0.99%</a:t>
                      </a:r>
                      <a:endParaRPr lang="en-US" sz="900" dirty="0">
                        <a:solidFill>
                          <a:srgbClr val="00B050"/>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6.84%</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rgbClr val="FF0000"/>
                          </a:solidFill>
                          <a:latin typeface="Arial" panose="020B0604020202020204" pitchFamily="34" charset="0"/>
                          <a:cs typeface="Arial" panose="020B0604020202020204" pitchFamily="34" charset="0"/>
                        </a:rPr>
                        <a:t>- 0.45%</a:t>
                      </a:r>
                      <a:endParaRPr lang="en-US" sz="900" dirty="0">
                        <a:solidFill>
                          <a:srgbClr val="FF0000"/>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5.73%</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5.50%</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rgbClr val="00B050"/>
                          </a:solidFill>
                          <a:latin typeface="Arial" panose="020B0604020202020204" pitchFamily="34" charset="0"/>
                          <a:cs typeface="Arial" panose="020B0604020202020204" pitchFamily="34" charset="0"/>
                        </a:rPr>
                        <a:t>0.23%</a:t>
                      </a:r>
                      <a:endParaRPr lang="en-US" sz="900" dirty="0">
                        <a:solidFill>
                          <a:srgbClr val="00B050"/>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7.20%</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rgbClr val="FF0000"/>
                          </a:solidFill>
                          <a:latin typeface="Arial" panose="020B0604020202020204" pitchFamily="34" charset="0"/>
                          <a:cs typeface="Arial" panose="020B0604020202020204" pitchFamily="34" charset="0"/>
                        </a:rPr>
                        <a:t>- 1.47%</a:t>
                      </a:r>
                      <a:endParaRPr lang="en-US" sz="900" dirty="0">
                        <a:solidFill>
                          <a:srgbClr val="FF0000"/>
                        </a:solidFill>
                        <a:latin typeface="Arial" panose="020B0604020202020204" pitchFamily="34" charset="0"/>
                        <a:cs typeface="Arial" panose="020B0604020202020204" pitchFamily="34" charset="0"/>
                      </a:endParaRPr>
                    </a:p>
                  </a:txBody>
                  <a:tcPr>
                    <a:solidFill>
                      <a:schemeClr val="bg2">
                        <a:lumMod val="75000"/>
                      </a:schemeClr>
                    </a:solidFill>
                  </a:tcPr>
                </a:tc>
              </a:tr>
              <a:tr h="269729">
                <a:tc>
                  <a:txBody>
                    <a:bodyPr/>
                    <a:lstStyle/>
                    <a:p>
                      <a:r>
                        <a:rPr lang="en-US" sz="900" dirty="0" smtClean="0">
                          <a:solidFill>
                            <a:schemeClr val="accent1">
                              <a:lumMod val="75000"/>
                            </a:schemeClr>
                          </a:solidFill>
                          <a:latin typeface="Arial" panose="020B0604020202020204" pitchFamily="34" charset="0"/>
                          <a:cs typeface="Arial" panose="020B0604020202020204" pitchFamily="34" charset="0"/>
                        </a:rPr>
                        <a:t>AIPF</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5.56%</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5.40%</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rgbClr val="00B050"/>
                          </a:solidFill>
                          <a:latin typeface="Arial" panose="020B0604020202020204" pitchFamily="34" charset="0"/>
                          <a:cs typeface="Arial" panose="020B0604020202020204" pitchFamily="34" charset="0"/>
                        </a:rPr>
                        <a:t>0.16%</a:t>
                      </a:r>
                      <a:endParaRPr lang="en-US" sz="900" dirty="0">
                        <a:solidFill>
                          <a:srgbClr val="00B050"/>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5.62%</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rgbClr val="FF0000"/>
                          </a:solidFill>
                          <a:latin typeface="Arial" panose="020B0604020202020204" pitchFamily="34" charset="0"/>
                          <a:cs typeface="Arial" panose="020B0604020202020204" pitchFamily="34" charset="0"/>
                        </a:rPr>
                        <a:t>- 0.05%</a:t>
                      </a:r>
                      <a:endParaRPr lang="en-US" sz="900" dirty="0">
                        <a:solidFill>
                          <a:srgbClr val="FF0000"/>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3.82%</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5.50%</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rgbClr val="FF0000"/>
                          </a:solidFill>
                          <a:latin typeface="Arial" panose="020B0604020202020204" pitchFamily="34" charset="0"/>
                          <a:cs typeface="Arial" panose="020B0604020202020204" pitchFamily="34" charset="0"/>
                        </a:rPr>
                        <a:t>- 1.68%</a:t>
                      </a:r>
                      <a:endParaRPr lang="en-US" sz="900" dirty="0">
                        <a:solidFill>
                          <a:srgbClr val="FF0000"/>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3.92%</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rgbClr val="FF0000"/>
                          </a:solidFill>
                          <a:latin typeface="Arial" panose="020B0604020202020204" pitchFamily="34" charset="0"/>
                          <a:cs typeface="Arial" panose="020B0604020202020204" pitchFamily="34" charset="0"/>
                        </a:rPr>
                        <a:t>- 0.09%</a:t>
                      </a:r>
                      <a:endParaRPr lang="en-US" sz="900" dirty="0">
                        <a:solidFill>
                          <a:srgbClr val="FF0000"/>
                        </a:solidFill>
                        <a:latin typeface="Arial" panose="020B0604020202020204" pitchFamily="34" charset="0"/>
                        <a:cs typeface="Arial" panose="020B0604020202020204" pitchFamily="34" charset="0"/>
                      </a:endParaRPr>
                    </a:p>
                  </a:txBody>
                  <a:tcPr>
                    <a:solidFill>
                      <a:schemeClr val="bg2">
                        <a:lumMod val="75000"/>
                      </a:schemeClr>
                    </a:solidFill>
                  </a:tcPr>
                </a:tc>
              </a:tr>
              <a:tr h="431567">
                <a:tc>
                  <a:txBody>
                    <a:bodyPr/>
                    <a:lstStyle/>
                    <a:p>
                      <a:r>
                        <a:rPr lang="en-US" sz="900" dirty="0" smtClean="0">
                          <a:solidFill>
                            <a:schemeClr val="accent1">
                              <a:lumMod val="75000"/>
                            </a:schemeClr>
                          </a:solidFill>
                          <a:latin typeface="Arial" panose="020B0604020202020204" pitchFamily="34" charset="0"/>
                          <a:cs typeface="Arial" panose="020B0604020202020204" pitchFamily="34" charset="0"/>
                        </a:rPr>
                        <a:t>Guardian Funds</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6.98%</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5.40%</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rgbClr val="00B050"/>
                          </a:solidFill>
                          <a:latin typeface="Arial" panose="020B0604020202020204" pitchFamily="34" charset="0"/>
                          <a:cs typeface="Arial" panose="020B0604020202020204" pitchFamily="34" charset="0"/>
                        </a:rPr>
                        <a:t>1.58%</a:t>
                      </a:r>
                      <a:endParaRPr lang="en-US" sz="900" dirty="0">
                        <a:solidFill>
                          <a:srgbClr val="00B050"/>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6.84%</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rgbClr val="00B050"/>
                          </a:solidFill>
                          <a:latin typeface="Arial" panose="020B0604020202020204" pitchFamily="34" charset="0"/>
                          <a:cs typeface="Arial" panose="020B0604020202020204" pitchFamily="34" charset="0"/>
                        </a:rPr>
                        <a:t>0.15%</a:t>
                      </a:r>
                      <a:endParaRPr lang="en-US" sz="900" dirty="0">
                        <a:solidFill>
                          <a:srgbClr val="00B050"/>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6.50%</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5.50%</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rgbClr val="00B050"/>
                          </a:solidFill>
                          <a:latin typeface="Arial" panose="020B0604020202020204" pitchFamily="34" charset="0"/>
                          <a:cs typeface="Arial" panose="020B0604020202020204" pitchFamily="34" charset="0"/>
                        </a:rPr>
                        <a:t>1.00%</a:t>
                      </a:r>
                      <a:endParaRPr lang="en-US" sz="900" dirty="0">
                        <a:solidFill>
                          <a:srgbClr val="00B050"/>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6.34%</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rgbClr val="00B050"/>
                          </a:solidFill>
                          <a:latin typeface="Arial" panose="020B0604020202020204" pitchFamily="34" charset="0"/>
                          <a:cs typeface="Arial" panose="020B0604020202020204" pitchFamily="34" charset="0"/>
                        </a:rPr>
                        <a:t>0.16%</a:t>
                      </a:r>
                      <a:endParaRPr lang="en-US" sz="900" dirty="0">
                        <a:solidFill>
                          <a:srgbClr val="00B050"/>
                        </a:solidFill>
                        <a:latin typeface="Arial" panose="020B0604020202020204" pitchFamily="34" charset="0"/>
                        <a:cs typeface="Arial" panose="020B0604020202020204" pitchFamily="34" charset="0"/>
                      </a:endParaRPr>
                    </a:p>
                  </a:txBody>
                  <a:tcPr>
                    <a:solidFill>
                      <a:schemeClr val="bg2">
                        <a:lumMod val="75000"/>
                      </a:schemeClr>
                    </a:solidFill>
                  </a:tcPr>
                </a:tc>
              </a:tr>
              <a:tr h="269729">
                <a:tc>
                  <a:txBody>
                    <a:bodyPr/>
                    <a:lstStyle/>
                    <a:p>
                      <a:r>
                        <a:rPr lang="en-US" sz="900" dirty="0" smtClean="0">
                          <a:solidFill>
                            <a:schemeClr val="accent1">
                              <a:lumMod val="75000"/>
                            </a:schemeClr>
                          </a:solidFill>
                          <a:latin typeface="Arial" panose="020B0604020202020204" pitchFamily="34" charset="0"/>
                          <a:cs typeface="Arial" panose="020B0604020202020204" pitchFamily="34" charset="0"/>
                        </a:rPr>
                        <a:t>NSF</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6.66%</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5.40%</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rgbClr val="00B050"/>
                          </a:solidFill>
                          <a:latin typeface="Arial" panose="020B0604020202020204" pitchFamily="34" charset="0"/>
                          <a:cs typeface="Arial" panose="020B0604020202020204" pitchFamily="34" charset="0"/>
                        </a:rPr>
                        <a:t>1.26%</a:t>
                      </a:r>
                      <a:endParaRPr lang="en-US" sz="900" dirty="0">
                        <a:solidFill>
                          <a:srgbClr val="00B050"/>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6.30%</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rgbClr val="00B050"/>
                          </a:solidFill>
                          <a:latin typeface="Arial" panose="020B0604020202020204" pitchFamily="34" charset="0"/>
                          <a:cs typeface="Arial" panose="020B0604020202020204" pitchFamily="34" charset="0"/>
                        </a:rPr>
                        <a:t>0.36%</a:t>
                      </a:r>
                      <a:endParaRPr lang="en-US" sz="900" dirty="0">
                        <a:solidFill>
                          <a:srgbClr val="00B050"/>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6.24%</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5.50%</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rgbClr val="00B050"/>
                          </a:solidFill>
                          <a:latin typeface="Arial" panose="020B0604020202020204" pitchFamily="34" charset="0"/>
                          <a:cs typeface="Arial" panose="020B0604020202020204" pitchFamily="34" charset="0"/>
                        </a:rPr>
                        <a:t>0.74%</a:t>
                      </a:r>
                      <a:endParaRPr lang="en-US" sz="900" dirty="0">
                        <a:solidFill>
                          <a:srgbClr val="00B050"/>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5.94%</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rgbClr val="00B050"/>
                          </a:solidFill>
                          <a:latin typeface="Arial" panose="020B0604020202020204" pitchFamily="34" charset="0"/>
                          <a:cs typeface="Arial" panose="020B0604020202020204" pitchFamily="34" charset="0"/>
                        </a:rPr>
                        <a:t>0.31%</a:t>
                      </a:r>
                      <a:endParaRPr lang="en-US" sz="900" dirty="0">
                        <a:solidFill>
                          <a:srgbClr val="00B050"/>
                        </a:solidFill>
                        <a:latin typeface="Arial" panose="020B0604020202020204" pitchFamily="34" charset="0"/>
                        <a:cs typeface="Arial" panose="020B0604020202020204" pitchFamily="34" charset="0"/>
                      </a:endParaRPr>
                    </a:p>
                  </a:txBody>
                  <a:tcPr>
                    <a:solidFill>
                      <a:schemeClr val="bg2">
                        <a:lumMod val="75000"/>
                      </a:schemeClr>
                    </a:solidFill>
                  </a:tcPr>
                </a:tc>
              </a:tr>
              <a:tr h="269729">
                <a:tc>
                  <a:txBody>
                    <a:bodyPr/>
                    <a:lstStyle/>
                    <a:p>
                      <a:r>
                        <a:rPr lang="en-US" sz="900" dirty="0" smtClean="0">
                          <a:solidFill>
                            <a:schemeClr val="accent1">
                              <a:lumMod val="75000"/>
                            </a:schemeClr>
                          </a:solidFill>
                          <a:latin typeface="Arial" panose="020B0604020202020204" pitchFamily="34" charset="0"/>
                          <a:cs typeface="Arial" panose="020B0604020202020204" pitchFamily="34" charset="0"/>
                        </a:rPr>
                        <a:t>RDP</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6.55%</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5.40%</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rgbClr val="00B050"/>
                          </a:solidFill>
                          <a:latin typeface="Arial" panose="020B0604020202020204" pitchFamily="34" charset="0"/>
                          <a:cs typeface="Arial" panose="020B0604020202020204" pitchFamily="34" charset="0"/>
                        </a:rPr>
                        <a:t>1.15%</a:t>
                      </a:r>
                      <a:endParaRPr lang="en-US" sz="900" dirty="0">
                        <a:solidFill>
                          <a:srgbClr val="00B050"/>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6.30%</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rgbClr val="00B050"/>
                          </a:solidFill>
                          <a:latin typeface="Arial" panose="020B0604020202020204" pitchFamily="34" charset="0"/>
                          <a:cs typeface="Arial" panose="020B0604020202020204" pitchFamily="34" charset="0"/>
                        </a:rPr>
                        <a:t>0.26%</a:t>
                      </a:r>
                      <a:endParaRPr lang="en-US" sz="900" dirty="0">
                        <a:solidFill>
                          <a:srgbClr val="00B050"/>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5.83%</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5.50%</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rgbClr val="00B050"/>
                          </a:solidFill>
                          <a:latin typeface="Arial" panose="020B0604020202020204" pitchFamily="34" charset="0"/>
                          <a:cs typeface="Arial" panose="020B0604020202020204" pitchFamily="34" charset="0"/>
                        </a:rPr>
                        <a:t>0.33%</a:t>
                      </a:r>
                      <a:endParaRPr lang="en-US" sz="900" dirty="0">
                        <a:solidFill>
                          <a:srgbClr val="00B050"/>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5.83%</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rgbClr val="00B050"/>
                          </a:solidFill>
                          <a:latin typeface="Arial" panose="020B0604020202020204" pitchFamily="34" charset="0"/>
                          <a:cs typeface="Arial" panose="020B0604020202020204" pitchFamily="34" charset="0"/>
                        </a:rPr>
                        <a:t>0.00%</a:t>
                      </a:r>
                      <a:endParaRPr lang="en-US" sz="900" dirty="0">
                        <a:solidFill>
                          <a:srgbClr val="00B050"/>
                        </a:solidFill>
                        <a:latin typeface="Arial" panose="020B0604020202020204" pitchFamily="34" charset="0"/>
                        <a:cs typeface="Arial" panose="020B0604020202020204" pitchFamily="34" charset="0"/>
                      </a:endParaRPr>
                    </a:p>
                  </a:txBody>
                  <a:tcPr>
                    <a:solidFill>
                      <a:schemeClr val="bg2">
                        <a:lumMod val="75000"/>
                      </a:schemeClr>
                    </a:solidFill>
                  </a:tcPr>
                </a:tc>
              </a:tr>
              <a:tr h="363781">
                <a:tc>
                  <a:txBody>
                    <a:bodyPr/>
                    <a:lstStyle/>
                    <a:p>
                      <a:r>
                        <a:rPr lang="en-US" sz="900" dirty="0" smtClean="0">
                          <a:solidFill>
                            <a:schemeClr val="accent1">
                              <a:lumMod val="75000"/>
                            </a:schemeClr>
                          </a:solidFill>
                          <a:latin typeface="Arial" panose="020B0604020202020204" pitchFamily="34" charset="0"/>
                          <a:cs typeface="Arial" panose="020B0604020202020204" pitchFamily="34" charset="0"/>
                        </a:rPr>
                        <a:t>President Fund</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6.65%</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5.40%</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rgbClr val="00B050"/>
                          </a:solidFill>
                          <a:latin typeface="Arial" panose="020B0604020202020204" pitchFamily="34" charset="0"/>
                          <a:cs typeface="Arial" panose="020B0604020202020204" pitchFamily="34" charset="0"/>
                        </a:rPr>
                        <a:t>1.25%</a:t>
                      </a:r>
                      <a:endParaRPr lang="en-US" sz="900" dirty="0">
                        <a:solidFill>
                          <a:srgbClr val="00B050"/>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6.30%</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rgbClr val="00B050"/>
                          </a:solidFill>
                          <a:latin typeface="Arial" panose="020B0604020202020204" pitchFamily="34" charset="0"/>
                          <a:cs typeface="Arial" panose="020B0604020202020204" pitchFamily="34" charset="0"/>
                        </a:rPr>
                        <a:t>0.35%</a:t>
                      </a:r>
                      <a:endParaRPr lang="en-US" sz="900" dirty="0">
                        <a:solidFill>
                          <a:srgbClr val="00B050"/>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6.28%</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5.50%</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rgbClr val="00B050"/>
                          </a:solidFill>
                          <a:latin typeface="Arial" panose="020B0604020202020204" pitchFamily="34" charset="0"/>
                          <a:cs typeface="Arial" panose="020B0604020202020204" pitchFamily="34" charset="0"/>
                        </a:rPr>
                        <a:t>0.78%</a:t>
                      </a:r>
                      <a:endParaRPr lang="en-US" sz="900" dirty="0">
                        <a:solidFill>
                          <a:srgbClr val="00B050"/>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5.94%</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rgbClr val="00B050"/>
                          </a:solidFill>
                          <a:latin typeface="Arial" panose="020B0604020202020204" pitchFamily="34" charset="0"/>
                          <a:cs typeface="Arial" panose="020B0604020202020204" pitchFamily="34" charset="0"/>
                        </a:rPr>
                        <a:t>0.34%</a:t>
                      </a:r>
                      <a:endParaRPr lang="en-US" sz="900" dirty="0">
                        <a:solidFill>
                          <a:srgbClr val="00B050"/>
                        </a:solidFill>
                        <a:latin typeface="Arial" panose="020B0604020202020204" pitchFamily="34" charset="0"/>
                        <a:cs typeface="Arial" panose="020B0604020202020204" pitchFamily="34" charset="0"/>
                      </a:endParaRPr>
                    </a:p>
                  </a:txBody>
                  <a:tcPr>
                    <a:solidFill>
                      <a:schemeClr val="bg2">
                        <a:lumMod val="75000"/>
                      </a:schemeClr>
                    </a:solidFill>
                  </a:tcPr>
                </a:tc>
              </a:tr>
              <a:tr h="431567">
                <a:tc>
                  <a:txBody>
                    <a:bodyPr/>
                    <a:lstStyle/>
                    <a:p>
                      <a:r>
                        <a:rPr lang="en-US" sz="900" dirty="0" smtClean="0">
                          <a:solidFill>
                            <a:schemeClr val="accent1">
                              <a:lumMod val="75000"/>
                            </a:schemeClr>
                          </a:solidFill>
                          <a:latin typeface="Arial" panose="020B0604020202020204" pitchFamily="34" charset="0"/>
                          <a:cs typeface="Arial" panose="020B0604020202020204" pitchFamily="34" charset="0"/>
                        </a:rPr>
                        <a:t>University Loans Fund</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6.72%</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5.40%</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rgbClr val="00B050"/>
                          </a:solidFill>
                          <a:latin typeface="Arial" panose="020B0604020202020204" pitchFamily="34" charset="0"/>
                          <a:cs typeface="Arial" panose="020B0604020202020204" pitchFamily="34" charset="0"/>
                        </a:rPr>
                        <a:t>1.32%</a:t>
                      </a:r>
                      <a:endParaRPr lang="en-US" sz="900" dirty="0">
                        <a:solidFill>
                          <a:srgbClr val="00B050"/>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6.30%</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rgbClr val="00B050"/>
                          </a:solidFill>
                          <a:latin typeface="Arial" panose="020B0604020202020204" pitchFamily="34" charset="0"/>
                          <a:cs typeface="Arial" panose="020B0604020202020204" pitchFamily="34" charset="0"/>
                        </a:rPr>
                        <a:t>0.42%</a:t>
                      </a:r>
                      <a:endParaRPr lang="en-US" sz="900" dirty="0">
                        <a:solidFill>
                          <a:srgbClr val="00B050"/>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6.30%</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5.50%</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rgbClr val="00B050"/>
                          </a:solidFill>
                          <a:latin typeface="Arial" panose="020B0604020202020204" pitchFamily="34" charset="0"/>
                          <a:cs typeface="Arial" panose="020B0604020202020204" pitchFamily="34" charset="0"/>
                        </a:rPr>
                        <a:t>0.80%</a:t>
                      </a:r>
                      <a:endParaRPr lang="en-US" sz="900" dirty="0">
                        <a:solidFill>
                          <a:srgbClr val="00B050"/>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5.94%</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rgbClr val="00B050"/>
                          </a:solidFill>
                          <a:latin typeface="Arial" panose="020B0604020202020204" pitchFamily="34" charset="0"/>
                          <a:cs typeface="Arial" panose="020B0604020202020204" pitchFamily="34" charset="0"/>
                        </a:rPr>
                        <a:t>0.36%</a:t>
                      </a:r>
                      <a:endParaRPr lang="en-US" sz="900" dirty="0">
                        <a:solidFill>
                          <a:srgbClr val="00B050"/>
                        </a:solidFill>
                        <a:latin typeface="Arial" panose="020B0604020202020204" pitchFamily="34" charset="0"/>
                        <a:cs typeface="Arial" panose="020B0604020202020204" pitchFamily="34" charset="0"/>
                      </a:endParaRPr>
                    </a:p>
                  </a:txBody>
                  <a:tcPr>
                    <a:solidFill>
                      <a:schemeClr val="bg2">
                        <a:lumMod val="75000"/>
                      </a:schemeClr>
                    </a:solidFill>
                  </a:tcPr>
                </a:tc>
              </a:tr>
              <a:tr h="269729">
                <a:tc>
                  <a:txBody>
                    <a:bodyPr/>
                    <a:lstStyle/>
                    <a:p>
                      <a:r>
                        <a:rPr lang="en-US" sz="900" dirty="0" smtClean="0">
                          <a:solidFill>
                            <a:schemeClr val="accent1">
                              <a:lumMod val="75000"/>
                            </a:schemeClr>
                          </a:solidFill>
                          <a:latin typeface="Arial" panose="020B0604020202020204" pitchFamily="34" charset="0"/>
                          <a:cs typeface="Arial" panose="020B0604020202020204" pitchFamily="34" charset="0"/>
                        </a:rPr>
                        <a:t>TEPF</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6.72%</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5.40%</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rgbClr val="00B050"/>
                          </a:solidFill>
                          <a:latin typeface="Arial" panose="020B0604020202020204" pitchFamily="34" charset="0"/>
                          <a:cs typeface="Arial" panose="020B0604020202020204" pitchFamily="34" charset="0"/>
                        </a:rPr>
                        <a:t>1.32%</a:t>
                      </a:r>
                      <a:endParaRPr lang="en-US" sz="900" dirty="0">
                        <a:solidFill>
                          <a:srgbClr val="00B050"/>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6.30%</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rgbClr val="00B050"/>
                          </a:solidFill>
                          <a:latin typeface="Arial" panose="020B0604020202020204" pitchFamily="34" charset="0"/>
                          <a:cs typeface="Arial" panose="020B0604020202020204" pitchFamily="34" charset="0"/>
                        </a:rPr>
                        <a:t>0.42%</a:t>
                      </a:r>
                      <a:endParaRPr lang="en-US" sz="900" dirty="0">
                        <a:solidFill>
                          <a:srgbClr val="00B050"/>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6.30%</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5.50%</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rgbClr val="00B050"/>
                          </a:solidFill>
                          <a:latin typeface="Arial" panose="020B0604020202020204" pitchFamily="34" charset="0"/>
                          <a:cs typeface="Arial" panose="020B0604020202020204" pitchFamily="34" charset="0"/>
                        </a:rPr>
                        <a:t>0.80%</a:t>
                      </a:r>
                      <a:endParaRPr lang="en-US" sz="900" dirty="0">
                        <a:solidFill>
                          <a:srgbClr val="00B050"/>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5.94%</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rgbClr val="00B050"/>
                          </a:solidFill>
                          <a:latin typeface="Arial" panose="020B0604020202020204" pitchFamily="34" charset="0"/>
                          <a:cs typeface="Arial" panose="020B0604020202020204" pitchFamily="34" charset="0"/>
                        </a:rPr>
                        <a:t>0.37%</a:t>
                      </a:r>
                      <a:endParaRPr lang="en-US" sz="900" dirty="0">
                        <a:solidFill>
                          <a:srgbClr val="00B050"/>
                        </a:solidFill>
                        <a:latin typeface="Arial" panose="020B0604020202020204" pitchFamily="34" charset="0"/>
                        <a:cs typeface="Arial" panose="020B0604020202020204" pitchFamily="34" charset="0"/>
                      </a:endParaRPr>
                    </a:p>
                  </a:txBody>
                  <a:tcPr>
                    <a:solidFill>
                      <a:schemeClr val="bg2">
                        <a:lumMod val="75000"/>
                      </a:schemeClr>
                    </a:solidFill>
                  </a:tcPr>
                </a:tc>
              </a:tr>
              <a:tr h="269729">
                <a:tc>
                  <a:txBody>
                    <a:bodyPr/>
                    <a:lstStyle/>
                    <a:p>
                      <a:r>
                        <a:rPr lang="en-US" sz="900" dirty="0" smtClean="0">
                          <a:solidFill>
                            <a:schemeClr val="accent1">
                              <a:lumMod val="75000"/>
                            </a:schemeClr>
                          </a:solidFill>
                          <a:latin typeface="Arial" panose="020B0604020202020204" pitchFamily="34" charset="0"/>
                          <a:cs typeface="Arial" panose="020B0604020202020204" pitchFamily="34" charset="0"/>
                        </a:rPr>
                        <a:t>AG</a:t>
                      </a:r>
                      <a:r>
                        <a:rPr lang="en-US" sz="900" baseline="0" dirty="0" smtClean="0">
                          <a:solidFill>
                            <a:schemeClr val="accent1">
                              <a:lumMod val="75000"/>
                            </a:schemeClr>
                          </a:solidFill>
                          <a:latin typeface="Arial" panose="020B0604020202020204" pitchFamily="34" charset="0"/>
                          <a:cs typeface="Arial" panose="020B0604020202020204" pitchFamily="34" charset="0"/>
                        </a:rPr>
                        <a:t> - Staff</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5.61%</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5.40%</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rgbClr val="00B050"/>
                          </a:solidFill>
                          <a:latin typeface="Arial" panose="020B0604020202020204" pitchFamily="34" charset="0"/>
                          <a:cs typeface="Arial" panose="020B0604020202020204" pitchFamily="34" charset="0"/>
                        </a:rPr>
                        <a:t>0.21%</a:t>
                      </a:r>
                      <a:endParaRPr lang="en-US" sz="900" dirty="0">
                        <a:solidFill>
                          <a:srgbClr val="00B050"/>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6.30%</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rgbClr val="FF0000"/>
                          </a:solidFill>
                          <a:latin typeface="Arial" panose="020B0604020202020204" pitchFamily="34" charset="0"/>
                          <a:cs typeface="Arial" panose="020B0604020202020204" pitchFamily="34" charset="0"/>
                        </a:rPr>
                        <a:t>- 0.69%</a:t>
                      </a:r>
                      <a:endParaRPr lang="en-US" sz="900" dirty="0">
                        <a:solidFill>
                          <a:srgbClr val="FF0000"/>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5.56%</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5.50%</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rgbClr val="00B050"/>
                          </a:solidFill>
                          <a:latin typeface="Arial" panose="020B0604020202020204" pitchFamily="34" charset="0"/>
                          <a:cs typeface="Arial" panose="020B0604020202020204" pitchFamily="34" charset="0"/>
                        </a:rPr>
                        <a:t>0.06%</a:t>
                      </a:r>
                      <a:endParaRPr lang="en-US" sz="900" dirty="0">
                        <a:solidFill>
                          <a:srgbClr val="00B050"/>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5.94%</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rgbClr val="FF0000"/>
                          </a:solidFill>
                          <a:latin typeface="Arial" panose="020B0604020202020204" pitchFamily="34" charset="0"/>
                          <a:cs typeface="Arial" panose="020B0604020202020204" pitchFamily="34" charset="0"/>
                        </a:rPr>
                        <a:t>- 0.37%</a:t>
                      </a:r>
                      <a:endParaRPr lang="en-US" sz="900" dirty="0">
                        <a:solidFill>
                          <a:srgbClr val="FF0000"/>
                        </a:solidFill>
                        <a:latin typeface="Arial" panose="020B0604020202020204" pitchFamily="34" charset="0"/>
                        <a:cs typeface="Arial" panose="020B0604020202020204" pitchFamily="34" charset="0"/>
                      </a:endParaRPr>
                    </a:p>
                  </a:txBody>
                  <a:tcPr>
                    <a:solidFill>
                      <a:schemeClr val="bg2">
                        <a:lumMod val="75000"/>
                      </a:schemeClr>
                    </a:solidFill>
                  </a:tcPr>
                </a:tc>
              </a:tr>
              <a:tr h="269729">
                <a:tc>
                  <a:txBody>
                    <a:bodyPr/>
                    <a:lstStyle/>
                    <a:p>
                      <a:r>
                        <a:rPr lang="en-US" sz="900" dirty="0" smtClean="0">
                          <a:solidFill>
                            <a:schemeClr val="accent1">
                              <a:lumMod val="75000"/>
                            </a:schemeClr>
                          </a:solidFill>
                          <a:latin typeface="Arial" panose="020B0604020202020204" pitchFamily="34" charset="0"/>
                          <a:cs typeface="Arial" panose="020B0604020202020204" pitchFamily="34" charset="0"/>
                        </a:rPr>
                        <a:t>AG - Office</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5.47%</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5.40%</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rgbClr val="00B050"/>
                          </a:solidFill>
                          <a:latin typeface="Arial" panose="020B0604020202020204" pitchFamily="34" charset="0"/>
                          <a:cs typeface="Arial" panose="020B0604020202020204" pitchFamily="34" charset="0"/>
                        </a:rPr>
                        <a:t>0.07%</a:t>
                      </a:r>
                      <a:endParaRPr lang="en-US" sz="900" dirty="0">
                        <a:solidFill>
                          <a:srgbClr val="00B050"/>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5.56%</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rgbClr val="FF0000"/>
                          </a:solidFill>
                          <a:latin typeface="Arial" panose="020B0604020202020204" pitchFamily="34" charset="0"/>
                          <a:cs typeface="Arial" panose="020B0604020202020204" pitchFamily="34" charset="0"/>
                        </a:rPr>
                        <a:t>- 0.08%</a:t>
                      </a:r>
                      <a:endParaRPr lang="en-US" sz="900" dirty="0">
                        <a:solidFill>
                          <a:srgbClr val="FF0000"/>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5.19%</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5.50%</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rgbClr val="FF0000"/>
                          </a:solidFill>
                          <a:latin typeface="Arial" panose="020B0604020202020204" pitchFamily="34" charset="0"/>
                          <a:cs typeface="Arial" panose="020B0604020202020204" pitchFamily="34" charset="0"/>
                        </a:rPr>
                        <a:t>- 0.31%</a:t>
                      </a:r>
                      <a:endParaRPr lang="en-US" sz="900" dirty="0">
                        <a:solidFill>
                          <a:srgbClr val="FF0000"/>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5.27%</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rgbClr val="FF0000"/>
                          </a:solidFill>
                          <a:latin typeface="Arial" panose="020B0604020202020204" pitchFamily="34" charset="0"/>
                          <a:cs typeface="Arial" panose="020B0604020202020204" pitchFamily="34" charset="0"/>
                        </a:rPr>
                        <a:t>- 0.08%</a:t>
                      </a:r>
                      <a:endParaRPr lang="en-US" sz="900" dirty="0">
                        <a:solidFill>
                          <a:srgbClr val="FF0000"/>
                        </a:solidFill>
                        <a:latin typeface="Arial" panose="020B0604020202020204" pitchFamily="34" charset="0"/>
                        <a:cs typeface="Arial" panose="020B0604020202020204" pitchFamily="34" charset="0"/>
                      </a:endParaRPr>
                    </a:p>
                  </a:txBody>
                  <a:tcPr>
                    <a:solidFill>
                      <a:schemeClr val="bg2">
                        <a:lumMod val="75000"/>
                      </a:schemeClr>
                    </a:solidFill>
                  </a:tcPr>
                </a:tc>
              </a:tr>
              <a:tr h="269729">
                <a:tc>
                  <a:txBody>
                    <a:bodyPr/>
                    <a:lstStyle/>
                    <a:p>
                      <a:r>
                        <a:rPr lang="en-US" sz="900" dirty="0" smtClean="0">
                          <a:solidFill>
                            <a:schemeClr val="accent1"/>
                          </a:solidFill>
                          <a:latin typeface="Arial" panose="020B0604020202020204" pitchFamily="34" charset="0"/>
                          <a:cs typeface="Arial" panose="020B0604020202020204" pitchFamily="34" charset="0"/>
                        </a:rPr>
                        <a:t>Other</a:t>
                      </a:r>
                      <a:endParaRPr lang="en-US" sz="900" dirty="0">
                        <a:solidFill>
                          <a:schemeClr val="accent1"/>
                        </a:solidFill>
                        <a:latin typeface="Arial" panose="020B0604020202020204" pitchFamily="34" charset="0"/>
                        <a:cs typeface="Arial" panose="020B0604020202020204" pitchFamily="34" charset="0"/>
                      </a:endParaRPr>
                    </a:p>
                  </a:txBody>
                  <a:tcPr/>
                </a:tc>
                <a:tc>
                  <a:txBody>
                    <a:bodyPr/>
                    <a:lstStyle/>
                    <a:p>
                      <a:pPr algn="ctr"/>
                      <a:r>
                        <a:rPr lang="en-US" sz="900" dirty="0" smtClean="0">
                          <a:solidFill>
                            <a:schemeClr val="accent1"/>
                          </a:solidFill>
                          <a:latin typeface="Arial" panose="020B0604020202020204" pitchFamily="34" charset="0"/>
                          <a:cs typeface="Arial" panose="020B0604020202020204" pitchFamily="34" charset="0"/>
                        </a:rPr>
                        <a:t>5.47%</a:t>
                      </a:r>
                      <a:endParaRPr lang="en-US" sz="900" dirty="0">
                        <a:solidFill>
                          <a:schemeClr val="accent1"/>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solidFill>
                          <a:latin typeface="Arial" panose="020B0604020202020204" pitchFamily="34" charset="0"/>
                          <a:cs typeface="Arial" panose="020B0604020202020204" pitchFamily="34" charset="0"/>
                        </a:rPr>
                        <a:t>5.40%</a:t>
                      </a:r>
                      <a:endParaRPr lang="en-US" sz="900" dirty="0">
                        <a:solidFill>
                          <a:schemeClr val="accent1"/>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rgbClr val="00B050"/>
                          </a:solidFill>
                          <a:latin typeface="Arial" panose="020B0604020202020204" pitchFamily="34" charset="0"/>
                          <a:cs typeface="Arial" panose="020B0604020202020204" pitchFamily="34" charset="0"/>
                        </a:rPr>
                        <a:t>0.07%</a:t>
                      </a:r>
                      <a:endParaRPr lang="en-US" sz="900" dirty="0">
                        <a:solidFill>
                          <a:srgbClr val="00B050"/>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6.30%</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rgbClr val="FF0000"/>
                          </a:solidFill>
                          <a:latin typeface="Arial" panose="020B0604020202020204" pitchFamily="34" charset="0"/>
                          <a:cs typeface="Arial" panose="020B0604020202020204" pitchFamily="34" charset="0"/>
                        </a:rPr>
                        <a:t>- 0.82%</a:t>
                      </a:r>
                      <a:endParaRPr lang="en-US" sz="900" dirty="0">
                        <a:solidFill>
                          <a:srgbClr val="FF0000"/>
                        </a:solidFill>
                        <a:latin typeface="Arial" panose="020B0604020202020204" pitchFamily="34" charset="0"/>
                        <a:cs typeface="Arial" panose="020B0604020202020204" pitchFamily="34" charset="0"/>
                      </a:endParaRPr>
                    </a:p>
                  </a:txBody>
                  <a:tcPr>
                    <a:solidFill>
                      <a:schemeClr val="tx2">
                        <a:lumMod val="85000"/>
                      </a:schemeClr>
                    </a:solidFill>
                  </a:tcPr>
                </a:tc>
                <a:tc>
                  <a:txBody>
                    <a:bodyPr/>
                    <a:lstStyle/>
                    <a:p>
                      <a:pPr algn="ctr"/>
                      <a:r>
                        <a:rPr lang="en-US" sz="900" dirty="0" smtClean="0">
                          <a:solidFill>
                            <a:schemeClr val="accent1"/>
                          </a:solidFill>
                          <a:latin typeface="Arial" panose="020B0604020202020204" pitchFamily="34" charset="0"/>
                          <a:cs typeface="Arial" panose="020B0604020202020204" pitchFamily="34" charset="0"/>
                        </a:rPr>
                        <a:t>5.19%</a:t>
                      </a:r>
                      <a:endParaRPr lang="en-US" sz="900" dirty="0">
                        <a:solidFill>
                          <a:schemeClr val="accent1"/>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chemeClr val="accent1"/>
                          </a:solidFill>
                          <a:latin typeface="Arial" panose="020B0604020202020204" pitchFamily="34" charset="0"/>
                          <a:cs typeface="Arial" panose="020B0604020202020204" pitchFamily="34" charset="0"/>
                        </a:rPr>
                        <a:t>5.50%</a:t>
                      </a:r>
                      <a:endParaRPr lang="en-US" sz="900" dirty="0">
                        <a:solidFill>
                          <a:schemeClr val="accent1"/>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rgbClr val="FF0000"/>
                          </a:solidFill>
                          <a:latin typeface="Arial" panose="020B0604020202020204" pitchFamily="34" charset="0"/>
                          <a:cs typeface="Arial" panose="020B0604020202020204" pitchFamily="34" charset="0"/>
                        </a:rPr>
                        <a:t>- 0.31%</a:t>
                      </a:r>
                      <a:endParaRPr lang="en-US" sz="900" dirty="0">
                        <a:solidFill>
                          <a:srgbClr val="FF0000"/>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chemeClr val="accent1">
                              <a:lumMod val="75000"/>
                            </a:schemeClr>
                          </a:solidFill>
                          <a:latin typeface="Arial" panose="020B0604020202020204" pitchFamily="34" charset="0"/>
                          <a:cs typeface="Arial" panose="020B0604020202020204" pitchFamily="34" charset="0"/>
                        </a:rPr>
                        <a:t>5.94%</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ctr"/>
                      <a:r>
                        <a:rPr lang="en-US" sz="900" dirty="0" smtClean="0">
                          <a:solidFill>
                            <a:srgbClr val="FF0000"/>
                          </a:solidFill>
                          <a:latin typeface="Arial" panose="020B0604020202020204" pitchFamily="34" charset="0"/>
                          <a:cs typeface="Arial" panose="020B0604020202020204" pitchFamily="34" charset="0"/>
                        </a:rPr>
                        <a:t>- 0.74%</a:t>
                      </a:r>
                      <a:endParaRPr lang="en-US" sz="900" dirty="0">
                        <a:solidFill>
                          <a:srgbClr val="FF0000"/>
                        </a:solidFill>
                        <a:latin typeface="Arial" panose="020B0604020202020204" pitchFamily="34" charset="0"/>
                        <a:cs typeface="Arial" panose="020B0604020202020204" pitchFamily="34" charset="0"/>
                      </a:endParaRPr>
                    </a:p>
                  </a:txBody>
                  <a:tcPr>
                    <a:solidFill>
                      <a:schemeClr val="bg2">
                        <a:lumMod val="75000"/>
                      </a:schemeClr>
                    </a:solidFill>
                  </a:tcPr>
                </a:tc>
              </a:tr>
            </a:tbl>
          </a:graphicData>
        </a:graphic>
      </p:graphicFrame>
      <p:sp>
        <p:nvSpPr>
          <p:cNvPr id="7" name="TextBox 6"/>
          <p:cNvSpPr txBox="1"/>
          <p:nvPr/>
        </p:nvSpPr>
        <p:spPr>
          <a:xfrm>
            <a:off x="203890" y="6269260"/>
            <a:ext cx="3616671" cy="215444"/>
          </a:xfrm>
          <a:prstGeom prst="rect">
            <a:avLst/>
          </a:prstGeom>
          <a:noFill/>
        </p:spPr>
        <p:txBody>
          <a:bodyPr wrap="square" rtlCol="0">
            <a:spAutoFit/>
          </a:bodyPr>
          <a:lstStyle/>
          <a:p>
            <a:r>
              <a:rPr lang="en-US" sz="800" b="1" dirty="0" smtClean="0">
                <a:solidFill>
                  <a:schemeClr val="accent1">
                    <a:lumMod val="75000"/>
                  </a:schemeClr>
                </a:solidFill>
              </a:rPr>
              <a:t># This data represents performance numbers as at 29 February 2016</a:t>
            </a:r>
          </a:p>
        </p:txBody>
      </p:sp>
    </p:spTree>
    <p:extLst>
      <p:ext uri="{BB962C8B-B14F-4D97-AF65-F5344CB8AC3E}">
        <p14:creationId xmlns:p14="http://schemas.microsoft.com/office/powerpoint/2010/main" xmlns="" val="3672702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93227" y="165042"/>
            <a:ext cx="7234519" cy="738664"/>
          </a:xfrm>
        </p:spPr>
        <p:txBody>
          <a:bodyPr/>
          <a:lstStyle/>
          <a:p>
            <a:r>
              <a:rPr lang="en-US" b="1" dirty="0" smtClean="0">
                <a:solidFill>
                  <a:schemeClr val="accent1">
                    <a:lumMod val="75000"/>
                  </a:schemeClr>
                </a:solidFill>
              </a:rPr>
              <a:t>PIC AUM PERFORMANCE</a:t>
            </a:r>
            <a:br>
              <a:rPr lang="en-US" b="1" dirty="0" smtClean="0">
                <a:solidFill>
                  <a:schemeClr val="accent1">
                    <a:lumMod val="75000"/>
                  </a:schemeClr>
                </a:solidFill>
              </a:rPr>
            </a:br>
            <a:r>
              <a:rPr lang="en-US" sz="1800" b="1" dirty="0">
                <a:solidFill>
                  <a:schemeClr val="accent2"/>
                </a:solidFill>
              </a:rPr>
              <a:t>Investment Performance</a:t>
            </a:r>
            <a:r>
              <a:rPr lang="en-US" sz="1800" b="1" dirty="0" smtClean="0">
                <a:solidFill>
                  <a:schemeClr val="accent1">
                    <a:lumMod val="75000"/>
                  </a:schemeClr>
                </a:solidFill>
              </a:rPr>
              <a:t> </a:t>
            </a:r>
            <a:endParaRPr lang="en-ZA" sz="1800" b="1" dirty="0">
              <a:solidFill>
                <a:schemeClr val="accent1">
                  <a:lumMod val="75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2294281464"/>
              </p:ext>
            </p:extLst>
          </p:nvPr>
        </p:nvGraphicFramePr>
        <p:xfrm>
          <a:off x="87088" y="1077687"/>
          <a:ext cx="8929295" cy="5438108"/>
        </p:xfrm>
        <a:graphic>
          <a:graphicData uri="http://schemas.openxmlformats.org/drawingml/2006/table">
            <a:tbl>
              <a:tblPr firstRow="1" bandRow="1">
                <a:tableStyleId>{5C22544A-7EE6-4342-B048-85BDC9FD1C3A}</a:tableStyleId>
              </a:tblPr>
              <a:tblGrid>
                <a:gridCol w="1878938"/>
                <a:gridCol w="3031563"/>
                <a:gridCol w="4018794"/>
              </a:tblGrid>
              <a:tr h="261820">
                <a:tc gridSpan="3">
                  <a:txBody>
                    <a:bodyPr/>
                    <a:lstStyle/>
                    <a:p>
                      <a:pPr algn="ctr"/>
                      <a:r>
                        <a:rPr lang="en-US" sz="900" dirty="0" smtClean="0">
                          <a:latin typeface="Arial" panose="020B0604020202020204" pitchFamily="34" charset="0"/>
                          <a:cs typeface="Arial" panose="020B0604020202020204" pitchFamily="34" charset="0"/>
                        </a:rPr>
                        <a:t>Social</a:t>
                      </a:r>
                      <a:r>
                        <a:rPr lang="en-US" sz="900" baseline="0" dirty="0" smtClean="0">
                          <a:latin typeface="Arial" panose="020B0604020202020204" pitchFamily="34" charset="0"/>
                          <a:cs typeface="Arial" panose="020B0604020202020204" pitchFamily="34" charset="0"/>
                        </a:rPr>
                        <a:t> Impact Achieved (Social Returns)</a:t>
                      </a:r>
                      <a:endParaRPr lang="en-US" sz="900" dirty="0">
                        <a:latin typeface="Arial" panose="020B0604020202020204" pitchFamily="34" charset="0"/>
                        <a:cs typeface="Arial" panose="020B0604020202020204" pitchFamily="34" charset="0"/>
                      </a:endParaRPr>
                    </a:p>
                  </a:txBody>
                  <a:tcPr>
                    <a:solidFill>
                      <a:schemeClr val="accent6">
                        <a:lumMod val="75000"/>
                      </a:schemeClr>
                    </a:solidFill>
                  </a:tcPr>
                </a:tc>
                <a:tc hMerge="1">
                  <a:txBody>
                    <a:bodyPr/>
                    <a:lstStyle/>
                    <a:p>
                      <a:endParaRPr lang="en-US"/>
                    </a:p>
                  </a:txBody>
                  <a:tcPr/>
                </a:tc>
                <a:tc hMerge="1">
                  <a:txBody>
                    <a:bodyPr/>
                    <a:lstStyle/>
                    <a:p>
                      <a:pPr algn="ctr"/>
                      <a:endParaRPr lang="en-US" sz="800" dirty="0">
                        <a:latin typeface="Arial" panose="020B0604020202020204" pitchFamily="34" charset="0"/>
                        <a:cs typeface="Arial" panose="020B0604020202020204" pitchFamily="34" charset="0"/>
                      </a:endParaRPr>
                    </a:p>
                  </a:txBody>
                  <a:tcPr/>
                </a:tc>
              </a:tr>
              <a:tr h="261820">
                <a:tc>
                  <a:txBody>
                    <a:bodyPr/>
                    <a:lstStyle/>
                    <a:p>
                      <a:pPr algn="ctr"/>
                      <a:endParaRPr lang="en-US" sz="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c>
                  <a:txBody>
                    <a:bodyPr/>
                    <a:lstStyle/>
                    <a:p>
                      <a:pPr algn="ctr"/>
                      <a:r>
                        <a:rPr lang="en-US" sz="900" b="1" dirty="0" smtClean="0">
                          <a:latin typeface="Arial" panose="020B0604020202020204" pitchFamily="34" charset="0"/>
                          <a:cs typeface="Arial" panose="020B0604020202020204" pitchFamily="34" charset="0"/>
                        </a:rPr>
                        <a:t>Exposure</a:t>
                      </a:r>
                      <a:endParaRPr lang="en-US"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900" b="1" dirty="0" smtClean="0">
                          <a:latin typeface="Arial" panose="020B0604020202020204" pitchFamily="34" charset="0"/>
                          <a:cs typeface="Arial" panose="020B0604020202020204" pitchFamily="34" charset="0"/>
                        </a:rPr>
                        <a:t>Social</a:t>
                      </a:r>
                      <a:r>
                        <a:rPr lang="en-US" sz="900" b="1" baseline="0" dirty="0" smtClean="0">
                          <a:latin typeface="Arial" panose="020B0604020202020204" pitchFamily="34" charset="0"/>
                          <a:cs typeface="Arial" panose="020B0604020202020204" pitchFamily="34" charset="0"/>
                        </a:rPr>
                        <a:t> Impact</a:t>
                      </a:r>
                      <a:endParaRPr lang="en-US" sz="900" b="1" dirty="0">
                        <a:solidFill>
                          <a:schemeClr val="tx1"/>
                        </a:solidFill>
                        <a:latin typeface="Arial" panose="020B0604020202020204" pitchFamily="34" charset="0"/>
                        <a:cs typeface="Arial" panose="020B0604020202020204" pitchFamily="34" charset="0"/>
                      </a:endParaRPr>
                    </a:p>
                  </a:txBody>
                  <a:tcPr/>
                </a:tc>
              </a:tr>
              <a:tr h="663278">
                <a:tc>
                  <a:txBody>
                    <a:bodyPr/>
                    <a:lstStyle/>
                    <a:p>
                      <a:pPr algn="l"/>
                      <a:r>
                        <a:rPr lang="en-US" sz="800" b="1" i="0" dirty="0" smtClean="0">
                          <a:solidFill>
                            <a:schemeClr val="accent1">
                              <a:lumMod val="75000"/>
                            </a:schemeClr>
                          </a:solidFill>
                          <a:effectLst/>
                          <a:latin typeface="Arial" panose="020B0604020202020204" pitchFamily="34" charset="0"/>
                          <a:cs typeface="Arial" panose="020B0604020202020204" pitchFamily="34" charset="0"/>
                        </a:rPr>
                        <a:t>Support of various SOEs</a:t>
                      </a:r>
                    </a:p>
                    <a:p>
                      <a:pPr algn="l"/>
                      <a:r>
                        <a:rPr lang="en-US" sz="800" b="1" i="0" dirty="0" smtClean="0">
                          <a:solidFill>
                            <a:schemeClr val="accent1">
                              <a:lumMod val="75000"/>
                            </a:schemeClr>
                          </a:solidFill>
                          <a:effectLst/>
                          <a:latin typeface="Arial" panose="020B0604020202020204" pitchFamily="34" charset="0"/>
                          <a:cs typeface="Arial" panose="020B0604020202020204" pitchFamily="34" charset="0"/>
                        </a:rPr>
                        <a:t>-( Impact on the economy)</a:t>
                      </a:r>
                      <a:endParaRPr lang="en-US" sz="800" b="1" i="0" dirty="0">
                        <a:solidFill>
                          <a:schemeClr val="accent1">
                            <a:lumMod val="75000"/>
                          </a:schemeClr>
                        </a:solidFill>
                        <a:effectLst/>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accent1">
                              <a:lumMod val="75000"/>
                            </a:schemeClr>
                          </a:solidFill>
                          <a:latin typeface="Arial" panose="020B0604020202020204" pitchFamily="34" charset="0"/>
                          <a:cs typeface="Arial" panose="020B0604020202020204" pitchFamily="34" charset="0"/>
                        </a:rPr>
                        <a:t>Exposure to ACSA R2.98 bn</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accent1">
                              <a:lumMod val="75000"/>
                            </a:schemeClr>
                          </a:solidFill>
                          <a:latin typeface="Arial" panose="020B0604020202020204" pitchFamily="34" charset="0"/>
                          <a:cs typeface="Arial" panose="020B0604020202020204" pitchFamily="34" charset="0"/>
                        </a:rPr>
                        <a:t>Exposure to DBSA R15.9 bn</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accent1">
                              <a:lumMod val="75000"/>
                            </a:schemeClr>
                          </a:solidFill>
                          <a:latin typeface="Arial" panose="020B0604020202020204" pitchFamily="34" charset="0"/>
                          <a:cs typeface="Arial" panose="020B0604020202020204" pitchFamily="34" charset="0"/>
                        </a:rPr>
                        <a:t>Exposure to IDC R7.8 bn</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accent1">
                              <a:lumMod val="75000"/>
                            </a:schemeClr>
                          </a:solidFill>
                          <a:latin typeface="Arial" panose="020B0604020202020204" pitchFamily="34" charset="0"/>
                          <a:cs typeface="Arial" panose="020B0604020202020204" pitchFamily="34" charset="0"/>
                        </a:rPr>
                        <a:t>Exposure to</a:t>
                      </a:r>
                      <a:r>
                        <a:rPr lang="en-US" sz="800" baseline="0" dirty="0" smtClean="0">
                          <a:solidFill>
                            <a:schemeClr val="accent1">
                              <a:lumMod val="75000"/>
                            </a:schemeClr>
                          </a:solidFill>
                          <a:latin typeface="Arial" panose="020B0604020202020204" pitchFamily="34" charset="0"/>
                          <a:cs typeface="Arial" panose="020B0604020202020204" pitchFamily="34" charset="0"/>
                        </a:rPr>
                        <a:t> TCTA R19 bn</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b="0" baseline="0" dirty="0" smtClean="0">
                          <a:solidFill>
                            <a:schemeClr val="accent1">
                              <a:lumMod val="75000"/>
                            </a:schemeClr>
                          </a:solidFill>
                          <a:latin typeface="Arial" panose="020B0604020202020204" pitchFamily="34" charset="0"/>
                          <a:cs typeface="Arial" panose="020B0604020202020204" pitchFamily="34" charset="0"/>
                        </a:rPr>
                        <a:t>Exposure to Eskom R88.6 bn</a:t>
                      </a:r>
                      <a:endParaRPr lang="en-US" sz="800" b="0" dirty="0" smtClean="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l"/>
                      <a:r>
                        <a:rPr lang="en-US" sz="800" dirty="0" smtClean="0">
                          <a:solidFill>
                            <a:schemeClr val="accent1">
                              <a:lumMod val="75000"/>
                            </a:schemeClr>
                          </a:solidFill>
                          <a:latin typeface="Arial" panose="020B0604020202020204" pitchFamily="34" charset="0"/>
                          <a:cs typeface="Arial" panose="020B0604020202020204" pitchFamily="34" charset="0"/>
                        </a:rPr>
                        <a:t>In excess of R196.8 billion allocated to State Owned Entities to ensure delivery of essential services</a:t>
                      </a:r>
                      <a:r>
                        <a:rPr lang="en-US" sz="800" baseline="0" dirty="0" smtClean="0">
                          <a:solidFill>
                            <a:schemeClr val="accent1">
                              <a:lumMod val="75000"/>
                            </a:schemeClr>
                          </a:solidFill>
                          <a:latin typeface="Arial" panose="020B0604020202020204" pitchFamily="34" charset="0"/>
                          <a:cs typeface="Arial" panose="020B0604020202020204" pitchFamily="34" charset="0"/>
                        </a:rPr>
                        <a:t> of which 88% is in the bond market</a:t>
                      </a:r>
                      <a:endParaRPr lang="en-US" sz="800" b="1" dirty="0">
                        <a:solidFill>
                          <a:schemeClr val="accent1">
                            <a:lumMod val="75000"/>
                          </a:schemeClr>
                        </a:solidFill>
                        <a:latin typeface="Arial" panose="020B0604020202020204" pitchFamily="34" charset="0"/>
                        <a:cs typeface="Arial" panose="020B0604020202020204" pitchFamily="34" charset="0"/>
                      </a:endParaRPr>
                    </a:p>
                  </a:txBody>
                  <a:tcPr/>
                </a:tc>
              </a:tr>
              <a:tr h="465570">
                <a:tc>
                  <a:txBody>
                    <a:bodyPr/>
                    <a:lstStyle/>
                    <a:p>
                      <a:pPr algn="l"/>
                      <a:r>
                        <a:rPr lang="en-US" sz="800" b="1" i="0" dirty="0" smtClean="0">
                          <a:solidFill>
                            <a:schemeClr val="accent1">
                              <a:lumMod val="75000"/>
                            </a:schemeClr>
                          </a:solidFill>
                          <a:effectLst/>
                          <a:latin typeface="Arial" panose="020B0604020202020204" pitchFamily="34" charset="0"/>
                          <a:cs typeface="Arial" panose="020B0604020202020204" pitchFamily="34" charset="0"/>
                        </a:rPr>
                        <a:t>Number of Jobs Sustained</a:t>
                      </a:r>
                      <a:endParaRPr lang="en-US" sz="800" b="1" i="0" dirty="0">
                        <a:solidFill>
                          <a:schemeClr val="accent1">
                            <a:lumMod val="75000"/>
                          </a:schemeClr>
                        </a:solidFill>
                        <a:effectLst/>
                        <a:latin typeface="Arial" panose="020B0604020202020204" pitchFamily="34" charset="0"/>
                        <a:cs typeface="Arial" panose="020B0604020202020204" pitchFamily="34" charset="0"/>
                      </a:endParaRPr>
                    </a:p>
                  </a:txBody>
                  <a:tcPr/>
                </a:tc>
                <a:tc>
                  <a:txBody>
                    <a:bodyPr/>
                    <a:lstStyle/>
                    <a:p>
                      <a:r>
                        <a:rPr lang="en-US" sz="800" b="1" i="0" dirty="0" smtClean="0">
                          <a:solidFill>
                            <a:schemeClr val="accent1">
                              <a:lumMod val="75000"/>
                            </a:schemeClr>
                          </a:solidFill>
                          <a:effectLst/>
                          <a:latin typeface="Arial" panose="020B0604020202020204" pitchFamily="34" charset="0"/>
                          <a:cs typeface="Arial" panose="020B0604020202020204" pitchFamily="34" charset="0"/>
                        </a:rPr>
                        <a:t>Economic</a:t>
                      </a:r>
                      <a:r>
                        <a:rPr lang="en-US" sz="800" b="1" i="0" baseline="0" dirty="0" smtClean="0">
                          <a:solidFill>
                            <a:schemeClr val="accent1">
                              <a:lumMod val="75000"/>
                            </a:schemeClr>
                          </a:solidFill>
                          <a:effectLst/>
                          <a:latin typeface="Arial" panose="020B0604020202020204" pitchFamily="34" charset="0"/>
                          <a:cs typeface="Arial" panose="020B0604020202020204" pitchFamily="34" charset="0"/>
                        </a:rPr>
                        <a:t> Infrastructure </a:t>
                      </a:r>
                      <a:endParaRPr lang="en-US" sz="800" b="1" i="0" dirty="0">
                        <a:solidFill>
                          <a:schemeClr val="accent1">
                            <a:lumMod val="75000"/>
                          </a:schemeClr>
                        </a:solidFill>
                        <a:effectLst/>
                        <a:latin typeface="Arial" panose="020B0604020202020204" pitchFamily="34" charset="0"/>
                        <a:cs typeface="Arial" panose="020B0604020202020204" pitchFamily="34" charset="0"/>
                      </a:endParaRPr>
                    </a:p>
                  </a:txBody>
                  <a:tcPr/>
                </a:tc>
                <a:tc>
                  <a:txBody>
                    <a:bodyPr/>
                    <a:lstStyle/>
                    <a:p>
                      <a:pPr algn="l"/>
                      <a:r>
                        <a:rPr lang="en-US" sz="800" dirty="0" smtClean="0">
                          <a:solidFill>
                            <a:schemeClr val="accent1">
                              <a:lumMod val="75000"/>
                            </a:schemeClr>
                          </a:solidFill>
                          <a:latin typeface="Arial" panose="020B0604020202020204" pitchFamily="34" charset="0"/>
                          <a:cs typeface="Arial" panose="020B0604020202020204" pitchFamily="34" charset="0"/>
                        </a:rPr>
                        <a:t>58 175 jobs,</a:t>
                      </a:r>
                      <a:r>
                        <a:rPr lang="en-US" sz="800" baseline="0" dirty="0" smtClean="0">
                          <a:solidFill>
                            <a:schemeClr val="accent1">
                              <a:lumMod val="75000"/>
                            </a:schemeClr>
                          </a:solidFill>
                          <a:latin typeface="Arial" panose="020B0604020202020204" pitchFamily="34" charset="0"/>
                          <a:cs typeface="Arial" panose="020B0604020202020204" pitchFamily="34" charset="0"/>
                        </a:rPr>
                        <a:t> c. 37 906 were permanent jobs. These were achieved across various sectors. Jobs serving programme in mining companies</a:t>
                      </a:r>
                      <a:endParaRPr lang="en-US" sz="800" dirty="0">
                        <a:solidFill>
                          <a:schemeClr val="accent1">
                            <a:lumMod val="75000"/>
                          </a:schemeClr>
                        </a:solidFill>
                        <a:latin typeface="Arial" panose="020B0604020202020204" pitchFamily="34" charset="0"/>
                        <a:cs typeface="Arial" panose="020B0604020202020204" pitchFamily="34" charset="0"/>
                      </a:endParaRPr>
                    </a:p>
                  </a:txBody>
                  <a:tcPr/>
                </a:tc>
              </a:tr>
              <a:tr h="399825">
                <a:tc>
                  <a:txBody>
                    <a:bodyPr/>
                    <a:lstStyle/>
                    <a:p>
                      <a:r>
                        <a:rPr lang="en-US" sz="800" b="1" i="0" dirty="0" smtClean="0">
                          <a:solidFill>
                            <a:schemeClr val="accent1">
                              <a:lumMod val="75000"/>
                            </a:schemeClr>
                          </a:solidFill>
                          <a:effectLst/>
                          <a:latin typeface="Arial" panose="020B0604020202020204" pitchFamily="34" charset="0"/>
                          <a:cs typeface="Arial" panose="020B0604020202020204" pitchFamily="34" charset="0"/>
                        </a:rPr>
                        <a:t>Energy</a:t>
                      </a:r>
                      <a:r>
                        <a:rPr lang="en-US" sz="800" b="1" i="0" baseline="0" dirty="0" smtClean="0">
                          <a:solidFill>
                            <a:schemeClr val="accent1">
                              <a:lumMod val="75000"/>
                            </a:schemeClr>
                          </a:solidFill>
                          <a:effectLst/>
                          <a:latin typeface="Arial" panose="020B0604020202020204" pitchFamily="34" charset="0"/>
                          <a:cs typeface="Arial" panose="020B0604020202020204" pitchFamily="34" charset="0"/>
                        </a:rPr>
                        <a:t> Infrastructure</a:t>
                      </a:r>
                      <a:endParaRPr lang="en-US" sz="800" b="1" i="0" dirty="0">
                        <a:solidFill>
                          <a:schemeClr val="accent1">
                            <a:lumMod val="75000"/>
                          </a:schemeClr>
                        </a:solidFill>
                        <a:effectLst/>
                        <a:latin typeface="Arial" panose="020B0604020202020204" pitchFamily="34" charset="0"/>
                        <a:cs typeface="Arial" panose="020B0604020202020204" pitchFamily="34" charset="0"/>
                      </a:endParaRPr>
                    </a:p>
                  </a:txBody>
                  <a:tcPr/>
                </a:tc>
                <a:tc>
                  <a:txBody>
                    <a:bodyPr/>
                    <a:lstStyle/>
                    <a:p>
                      <a:r>
                        <a:rPr lang="en-US" sz="800" b="0" i="0" dirty="0" smtClean="0">
                          <a:solidFill>
                            <a:schemeClr val="accent1">
                              <a:lumMod val="75000"/>
                            </a:schemeClr>
                          </a:solidFill>
                          <a:effectLst/>
                          <a:latin typeface="Arial" panose="020B0604020202020204" pitchFamily="34" charset="0"/>
                          <a:cs typeface="Arial" panose="020B0604020202020204" pitchFamily="34" charset="0"/>
                        </a:rPr>
                        <a:t>Exposure</a:t>
                      </a:r>
                      <a:r>
                        <a:rPr lang="en-US" sz="800" b="0" i="0" baseline="0" dirty="0" smtClean="0">
                          <a:solidFill>
                            <a:schemeClr val="accent1">
                              <a:lumMod val="75000"/>
                            </a:schemeClr>
                          </a:solidFill>
                          <a:effectLst/>
                          <a:latin typeface="Arial" panose="020B0604020202020204" pitchFamily="34" charset="0"/>
                          <a:cs typeface="Arial" panose="020B0604020202020204" pitchFamily="34" charset="0"/>
                        </a:rPr>
                        <a:t> through the Renewable Energy Programme and Eskom R88.6 bn</a:t>
                      </a:r>
                      <a:endParaRPr lang="en-US" sz="800" b="0" i="0" dirty="0">
                        <a:solidFill>
                          <a:schemeClr val="accent1">
                            <a:lumMod val="75000"/>
                          </a:schemeClr>
                        </a:solidFill>
                        <a:effectLst/>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accent1">
                              <a:lumMod val="75000"/>
                            </a:schemeClr>
                          </a:solidFill>
                          <a:latin typeface="Arial" panose="020B0604020202020204" pitchFamily="34" charset="0"/>
                          <a:cs typeface="Arial" panose="020B0604020202020204" pitchFamily="34" charset="0"/>
                        </a:rPr>
                        <a:t>2,016.54 MW added to the grid through Renewable energy, enough to support 1.6 million households</a:t>
                      </a:r>
                      <a:endParaRPr lang="en-US" sz="800" dirty="0">
                        <a:solidFill>
                          <a:schemeClr val="accent1">
                            <a:lumMod val="75000"/>
                          </a:schemeClr>
                        </a:solidFill>
                        <a:latin typeface="Arial" panose="020B0604020202020204" pitchFamily="34" charset="0"/>
                        <a:cs typeface="Arial" panose="020B0604020202020204" pitchFamily="34" charset="0"/>
                      </a:endParaRPr>
                    </a:p>
                  </a:txBody>
                  <a:tcPr/>
                </a:tc>
              </a:tr>
              <a:tr h="399825">
                <a:tc>
                  <a:txBody>
                    <a:bodyPr/>
                    <a:lstStyle/>
                    <a:p>
                      <a:r>
                        <a:rPr lang="en-US" sz="800" b="1" i="0" dirty="0" smtClean="0">
                          <a:solidFill>
                            <a:schemeClr val="accent1">
                              <a:lumMod val="75000"/>
                            </a:schemeClr>
                          </a:solidFill>
                          <a:effectLst/>
                          <a:latin typeface="Arial" panose="020B0604020202020204" pitchFamily="34" charset="0"/>
                          <a:cs typeface="Arial" panose="020B0604020202020204" pitchFamily="34" charset="0"/>
                        </a:rPr>
                        <a:t>Education</a:t>
                      </a:r>
                      <a:endParaRPr lang="en-US" sz="800" b="1" i="0" dirty="0">
                        <a:solidFill>
                          <a:schemeClr val="accent1">
                            <a:lumMod val="75000"/>
                          </a:schemeClr>
                        </a:solidFill>
                        <a:effectLst/>
                        <a:latin typeface="Arial" panose="020B0604020202020204" pitchFamily="34" charset="0"/>
                        <a:cs typeface="Arial" panose="020B0604020202020204" pitchFamily="34" charset="0"/>
                      </a:endParaRPr>
                    </a:p>
                  </a:txBody>
                  <a:tcPr/>
                </a:tc>
                <a:tc>
                  <a:txBody>
                    <a:bodyPr/>
                    <a:lstStyle/>
                    <a:p>
                      <a:pPr algn="l"/>
                      <a:r>
                        <a:rPr lang="en-US" sz="800" dirty="0" smtClean="0">
                          <a:solidFill>
                            <a:schemeClr val="accent1">
                              <a:lumMod val="75000"/>
                            </a:schemeClr>
                          </a:solidFill>
                          <a:latin typeface="Arial" panose="020B0604020202020204" pitchFamily="34" charset="0"/>
                          <a:cs typeface="Arial" panose="020B0604020202020204" pitchFamily="34" charset="0"/>
                        </a:rPr>
                        <a:t>Exposure through Unlisted investments towards education.</a:t>
                      </a:r>
                      <a:r>
                        <a:rPr lang="en-US" sz="800" baseline="0" dirty="0" smtClean="0">
                          <a:solidFill>
                            <a:schemeClr val="accent1">
                              <a:lumMod val="75000"/>
                            </a:schemeClr>
                          </a:solidFill>
                          <a:latin typeface="Arial" panose="020B0604020202020204" pitchFamily="34" charset="0"/>
                          <a:cs typeface="Arial" panose="020B0604020202020204" pitchFamily="34" charset="0"/>
                        </a:rPr>
                        <a:t> Schools and Tertiary education Loans</a:t>
                      </a:r>
                      <a:endParaRPr lang="en-US" sz="8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l"/>
                      <a:r>
                        <a:rPr lang="en-US" sz="800" dirty="0" smtClean="0">
                          <a:solidFill>
                            <a:schemeClr val="accent1">
                              <a:lumMod val="75000"/>
                            </a:schemeClr>
                          </a:solidFill>
                          <a:latin typeface="Arial" panose="020B0604020202020204" pitchFamily="34" charset="0"/>
                          <a:cs typeface="Arial" panose="020B0604020202020204" pitchFamily="34" charset="0"/>
                        </a:rPr>
                        <a:t>Educational loans to 12,561 low to middle income students. 10 Schools build from Basic Education</a:t>
                      </a:r>
                      <a:endParaRPr lang="en-US" sz="800" dirty="0">
                        <a:solidFill>
                          <a:schemeClr val="accent1">
                            <a:lumMod val="75000"/>
                          </a:schemeClr>
                        </a:solidFill>
                        <a:latin typeface="Arial" panose="020B0604020202020204" pitchFamily="34" charset="0"/>
                        <a:cs typeface="Arial" panose="020B0604020202020204" pitchFamily="34" charset="0"/>
                      </a:endParaRPr>
                    </a:p>
                  </a:txBody>
                  <a:tcPr/>
                </a:tc>
              </a:tr>
              <a:tr h="399825">
                <a:tc>
                  <a:txBody>
                    <a:bodyPr/>
                    <a:lstStyle/>
                    <a:p>
                      <a:r>
                        <a:rPr lang="en-US" sz="800" b="1" i="0" dirty="0" smtClean="0">
                          <a:solidFill>
                            <a:schemeClr val="accent1">
                              <a:lumMod val="75000"/>
                            </a:schemeClr>
                          </a:solidFill>
                          <a:effectLst/>
                          <a:latin typeface="Arial" panose="020B0604020202020204" pitchFamily="34" charset="0"/>
                          <a:cs typeface="Arial" panose="020B0604020202020204" pitchFamily="34" charset="0"/>
                        </a:rPr>
                        <a:t>Student</a:t>
                      </a:r>
                      <a:r>
                        <a:rPr lang="en-US" sz="800" b="1" i="0" baseline="0" dirty="0" smtClean="0">
                          <a:solidFill>
                            <a:schemeClr val="accent1">
                              <a:lumMod val="75000"/>
                            </a:schemeClr>
                          </a:solidFill>
                          <a:effectLst/>
                          <a:latin typeface="Arial" panose="020B0604020202020204" pitchFamily="34" charset="0"/>
                          <a:cs typeface="Arial" panose="020B0604020202020204" pitchFamily="34" charset="0"/>
                        </a:rPr>
                        <a:t> Accommodation</a:t>
                      </a:r>
                      <a:endParaRPr lang="en-US" sz="800" b="1" i="0" dirty="0">
                        <a:solidFill>
                          <a:schemeClr val="accent1">
                            <a:lumMod val="75000"/>
                          </a:schemeClr>
                        </a:solidFill>
                        <a:effectLst/>
                        <a:latin typeface="Arial" panose="020B0604020202020204" pitchFamily="34" charset="0"/>
                        <a:cs typeface="Arial" panose="020B0604020202020204" pitchFamily="34" charset="0"/>
                      </a:endParaRPr>
                    </a:p>
                  </a:txBody>
                  <a:tcPr/>
                </a:tc>
                <a:tc>
                  <a:txBody>
                    <a:bodyPr/>
                    <a:lstStyle/>
                    <a:p>
                      <a:pPr algn="l"/>
                      <a:r>
                        <a:rPr lang="en-US" sz="800" dirty="0" smtClean="0">
                          <a:solidFill>
                            <a:schemeClr val="accent1">
                              <a:lumMod val="75000"/>
                            </a:schemeClr>
                          </a:solidFill>
                          <a:latin typeface="Arial" panose="020B0604020202020204" pitchFamily="34" charset="0"/>
                          <a:cs typeface="Arial" panose="020B0604020202020204" pitchFamily="34" charset="0"/>
                        </a:rPr>
                        <a:t>Exposure through Unlisted investments. Partnerships with universities and DEHT</a:t>
                      </a:r>
                      <a:endParaRPr lang="en-US" sz="8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l"/>
                      <a:r>
                        <a:rPr lang="en-US" sz="800" dirty="0" smtClean="0">
                          <a:solidFill>
                            <a:schemeClr val="accent1">
                              <a:lumMod val="75000"/>
                            </a:schemeClr>
                          </a:solidFill>
                          <a:latin typeface="Arial" panose="020B0604020202020204" pitchFamily="34" charset="0"/>
                          <a:cs typeface="Arial" panose="020B0604020202020204" pitchFamily="34" charset="0"/>
                        </a:rPr>
                        <a:t>Over 10 000 beds provided for student accommodation</a:t>
                      </a:r>
                      <a:r>
                        <a:rPr lang="en-US" sz="800" baseline="0" dirty="0" smtClean="0">
                          <a:solidFill>
                            <a:schemeClr val="accent1">
                              <a:lumMod val="75000"/>
                            </a:schemeClr>
                          </a:solidFill>
                          <a:latin typeface="Arial" panose="020B0604020202020204" pitchFamily="34" charset="0"/>
                          <a:cs typeface="Arial" panose="020B0604020202020204" pitchFamily="34" charset="0"/>
                        </a:rPr>
                        <a:t> at universities across the country</a:t>
                      </a:r>
                      <a:endParaRPr lang="en-US" sz="800" dirty="0">
                        <a:solidFill>
                          <a:schemeClr val="accent1">
                            <a:lumMod val="75000"/>
                          </a:schemeClr>
                        </a:solidFill>
                        <a:latin typeface="Arial" panose="020B0604020202020204" pitchFamily="34" charset="0"/>
                        <a:cs typeface="Arial" panose="020B0604020202020204" pitchFamily="34" charset="0"/>
                      </a:endParaRPr>
                    </a:p>
                  </a:txBody>
                  <a:tcPr/>
                </a:tc>
              </a:tr>
              <a:tr h="384003">
                <a:tc>
                  <a:txBody>
                    <a:bodyPr/>
                    <a:lstStyle/>
                    <a:p>
                      <a:r>
                        <a:rPr lang="en-US" sz="800" b="1" i="0" dirty="0" smtClean="0">
                          <a:solidFill>
                            <a:schemeClr val="accent1">
                              <a:lumMod val="75000"/>
                            </a:schemeClr>
                          </a:solidFill>
                          <a:effectLst/>
                          <a:latin typeface="Arial" panose="020B0604020202020204" pitchFamily="34" charset="0"/>
                          <a:cs typeface="Arial" panose="020B0604020202020204" pitchFamily="34" charset="0"/>
                        </a:rPr>
                        <a:t>Enterprise</a:t>
                      </a:r>
                      <a:r>
                        <a:rPr lang="en-US" sz="800" b="1" i="0" baseline="0" dirty="0" smtClean="0">
                          <a:solidFill>
                            <a:schemeClr val="accent1">
                              <a:lumMod val="75000"/>
                            </a:schemeClr>
                          </a:solidFill>
                          <a:effectLst/>
                          <a:latin typeface="Arial" panose="020B0604020202020204" pitchFamily="34" charset="0"/>
                          <a:cs typeface="Arial" panose="020B0604020202020204" pitchFamily="34" charset="0"/>
                        </a:rPr>
                        <a:t> development</a:t>
                      </a:r>
                      <a:endParaRPr lang="en-US" sz="800" b="1" i="0" dirty="0">
                        <a:solidFill>
                          <a:schemeClr val="accent1">
                            <a:lumMod val="75000"/>
                          </a:schemeClr>
                        </a:solidFill>
                        <a:effectLst/>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accent1">
                              <a:lumMod val="75000"/>
                            </a:schemeClr>
                          </a:solidFill>
                          <a:latin typeface="Arial" panose="020B0604020202020204" pitchFamily="34" charset="0"/>
                          <a:cs typeface="Arial" panose="020B0604020202020204" pitchFamily="34" charset="0"/>
                        </a:rPr>
                        <a:t>Exposure</a:t>
                      </a:r>
                      <a:r>
                        <a:rPr lang="en-US" sz="800" kern="1200" baseline="0" dirty="0" smtClean="0">
                          <a:solidFill>
                            <a:schemeClr val="accent1">
                              <a:lumMod val="75000"/>
                            </a:schemeClr>
                          </a:solidFill>
                          <a:latin typeface="Arial" panose="020B0604020202020204" pitchFamily="34" charset="0"/>
                          <a:cs typeface="Arial" panose="020B0604020202020204" pitchFamily="34" charset="0"/>
                        </a:rPr>
                        <a:t> through direct and indirect exposure through SMME intermedaiaries</a:t>
                      </a:r>
                      <a:endParaRPr lang="en-US" sz="800" kern="1200" dirty="0" smtClean="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accent1">
                              <a:lumMod val="75000"/>
                            </a:schemeClr>
                          </a:solidFill>
                          <a:latin typeface="Arial" panose="020B0604020202020204" pitchFamily="34" charset="0"/>
                          <a:cs typeface="Arial" panose="020B0604020202020204" pitchFamily="34" charset="0"/>
                        </a:rPr>
                        <a:t>349 SMMEs supported and provided with</a:t>
                      </a:r>
                      <a:r>
                        <a:rPr lang="en-US" sz="800" baseline="0" dirty="0" smtClean="0">
                          <a:solidFill>
                            <a:schemeClr val="accent1">
                              <a:lumMod val="75000"/>
                            </a:schemeClr>
                          </a:solidFill>
                          <a:latin typeface="Arial" panose="020B0604020202020204" pitchFamily="34" charset="0"/>
                          <a:cs typeface="Arial" panose="020B0604020202020204" pitchFamily="34" charset="0"/>
                        </a:rPr>
                        <a:t> finance. These has further created jobs. </a:t>
                      </a:r>
                      <a:endParaRPr lang="en-US" sz="800" dirty="0">
                        <a:solidFill>
                          <a:schemeClr val="accent1">
                            <a:lumMod val="75000"/>
                          </a:schemeClr>
                        </a:solidFill>
                        <a:latin typeface="Arial" panose="020B0604020202020204" pitchFamily="34" charset="0"/>
                        <a:cs typeface="Arial" panose="020B0604020202020204" pitchFamily="34" charset="0"/>
                      </a:endParaRPr>
                    </a:p>
                  </a:txBody>
                  <a:tcPr/>
                </a:tc>
              </a:tr>
              <a:tr h="418912">
                <a:tc>
                  <a:txBody>
                    <a:bodyPr/>
                    <a:lstStyle/>
                    <a:p>
                      <a:endParaRPr lang="en-US" dirty="0"/>
                    </a:p>
                  </a:txBody>
                  <a:tcPr/>
                </a:tc>
                <a:tc>
                  <a:txBody>
                    <a:bodyPr/>
                    <a:lstStyle/>
                    <a:p>
                      <a:pPr algn="l"/>
                      <a:r>
                        <a:rPr lang="en-US" sz="800" dirty="0" smtClean="0">
                          <a:solidFill>
                            <a:schemeClr val="accent1">
                              <a:lumMod val="75000"/>
                            </a:schemeClr>
                          </a:solidFill>
                          <a:latin typeface="Arial" panose="020B0604020202020204" pitchFamily="34" charset="0"/>
                          <a:cs typeface="Arial" panose="020B0604020202020204" pitchFamily="34" charset="0"/>
                        </a:rPr>
                        <a:t>Exposure</a:t>
                      </a:r>
                      <a:r>
                        <a:rPr lang="en-US" sz="800" baseline="0" dirty="0" smtClean="0">
                          <a:solidFill>
                            <a:schemeClr val="accent1">
                              <a:lumMod val="75000"/>
                            </a:schemeClr>
                          </a:solidFill>
                          <a:latin typeface="Arial" panose="020B0604020202020204" pitchFamily="34" charset="0"/>
                          <a:cs typeface="Arial" panose="020B0604020202020204" pitchFamily="34" charset="0"/>
                        </a:rPr>
                        <a:t> to Transnet R26.4 bn</a:t>
                      </a:r>
                    </a:p>
                    <a:p>
                      <a:pPr algn="l"/>
                      <a:r>
                        <a:rPr lang="en-US" sz="800" baseline="0" dirty="0" smtClean="0">
                          <a:solidFill>
                            <a:schemeClr val="accent1">
                              <a:lumMod val="75000"/>
                            </a:schemeClr>
                          </a:solidFill>
                          <a:latin typeface="Arial" panose="020B0604020202020204" pitchFamily="34" charset="0"/>
                          <a:cs typeface="Arial" panose="020B0604020202020204" pitchFamily="34" charset="0"/>
                        </a:rPr>
                        <a:t>Exposure to Sanral R26.3 bn</a:t>
                      </a:r>
                      <a:endParaRPr lang="en-US" sz="800" b="1"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l"/>
                      <a:r>
                        <a:rPr lang="en-US" sz="800" baseline="0" dirty="0" smtClean="0">
                          <a:solidFill>
                            <a:schemeClr val="accent1">
                              <a:lumMod val="75000"/>
                            </a:schemeClr>
                          </a:solidFill>
                          <a:latin typeface="Arial" panose="020B0604020202020204" pitchFamily="34" charset="0"/>
                          <a:cs typeface="Arial" panose="020B0604020202020204" pitchFamily="34" charset="0"/>
                        </a:rPr>
                        <a:t>Investments in Vodacom, to support ICT infrastructure</a:t>
                      </a:r>
                      <a:endParaRPr lang="en-US" sz="800" dirty="0">
                        <a:solidFill>
                          <a:schemeClr val="accent1">
                            <a:lumMod val="75000"/>
                          </a:schemeClr>
                        </a:solidFill>
                        <a:latin typeface="Arial" panose="020B0604020202020204" pitchFamily="34" charset="0"/>
                        <a:cs typeface="Arial" panose="020B0604020202020204" pitchFamily="34" charset="0"/>
                      </a:endParaRPr>
                    </a:p>
                  </a:txBody>
                  <a:tcPr/>
                </a:tc>
              </a:tr>
              <a:tr h="418912">
                <a:tc>
                  <a:txBody>
                    <a:bodyPr/>
                    <a:lstStyle/>
                    <a:p>
                      <a:endParaRPr lang="en-US" dirty="0"/>
                    </a:p>
                  </a:txBody>
                  <a:tcPr/>
                </a:tc>
                <a:tc>
                  <a:txBody>
                    <a:bodyPr/>
                    <a:lstStyle/>
                    <a:p>
                      <a:pPr algn="l"/>
                      <a:r>
                        <a:rPr lang="en-US" sz="800" dirty="0" smtClean="0">
                          <a:solidFill>
                            <a:schemeClr val="accent1">
                              <a:lumMod val="75000"/>
                            </a:schemeClr>
                          </a:solidFill>
                          <a:latin typeface="Arial" panose="020B0604020202020204" pitchFamily="34" charset="0"/>
                          <a:cs typeface="Arial" panose="020B0604020202020204" pitchFamily="34" charset="0"/>
                        </a:rPr>
                        <a:t>Exposure to Landbank </a:t>
                      </a:r>
                    </a:p>
                    <a:p>
                      <a:pPr algn="l"/>
                      <a:r>
                        <a:rPr lang="en-US" sz="800" dirty="0" smtClean="0">
                          <a:solidFill>
                            <a:schemeClr val="accent1">
                              <a:lumMod val="75000"/>
                            </a:schemeClr>
                          </a:solidFill>
                          <a:latin typeface="Arial" panose="020B0604020202020204" pitchFamily="34" charset="0"/>
                          <a:cs typeface="Arial" panose="020B0604020202020204" pitchFamily="34" charset="0"/>
                        </a:rPr>
                        <a:t>R9.55</a:t>
                      </a:r>
                      <a:r>
                        <a:rPr lang="en-US" sz="800" baseline="0" dirty="0" smtClean="0">
                          <a:solidFill>
                            <a:schemeClr val="accent1">
                              <a:lumMod val="75000"/>
                            </a:schemeClr>
                          </a:solidFill>
                          <a:latin typeface="Arial" panose="020B0604020202020204" pitchFamily="34" charset="0"/>
                          <a:cs typeface="Arial" panose="020B0604020202020204" pitchFamily="34" charset="0"/>
                        </a:rPr>
                        <a:t> bn</a:t>
                      </a:r>
                      <a:endParaRPr lang="en-US" sz="800" b="1"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l"/>
                      <a:r>
                        <a:rPr lang="en-US" sz="800" baseline="0" dirty="0" smtClean="0">
                          <a:solidFill>
                            <a:schemeClr val="accent1">
                              <a:lumMod val="75000"/>
                            </a:schemeClr>
                          </a:solidFill>
                          <a:latin typeface="Arial" panose="020B0604020202020204" pitchFamily="34" charset="0"/>
                          <a:cs typeface="Arial" panose="020B0604020202020204" pitchFamily="34" charset="0"/>
                        </a:rPr>
                        <a:t>Of the funds advanced to Landbank an additional R5bn facility to support small and emerging black farmers. </a:t>
                      </a:r>
                      <a:endParaRPr lang="en-US" sz="800" dirty="0">
                        <a:solidFill>
                          <a:schemeClr val="accent1">
                            <a:lumMod val="75000"/>
                          </a:schemeClr>
                        </a:solidFill>
                        <a:latin typeface="Arial" panose="020B0604020202020204" pitchFamily="34" charset="0"/>
                        <a:cs typeface="Arial" panose="020B0604020202020204" pitchFamily="34" charset="0"/>
                      </a:endParaRPr>
                    </a:p>
                  </a:txBody>
                  <a:tcPr/>
                </a:tc>
              </a:tr>
              <a:tr h="663278">
                <a:tc>
                  <a:txBody>
                    <a:bodyPr/>
                    <a:lstStyle/>
                    <a:p>
                      <a:r>
                        <a:rPr lang="en-US" sz="800" b="1" i="0" dirty="0" smtClean="0">
                          <a:solidFill>
                            <a:schemeClr val="accent1">
                              <a:lumMod val="75000"/>
                            </a:schemeClr>
                          </a:solidFill>
                          <a:effectLst/>
                          <a:latin typeface="Arial" panose="020B0604020202020204" pitchFamily="34" charset="0"/>
                          <a:cs typeface="Arial" panose="020B0604020202020204" pitchFamily="34" charset="0"/>
                        </a:rPr>
                        <a:t>Affordable</a:t>
                      </a:r>
                      <a:r>
                        <a:rPr lang="en-US" sz="800" b="1" i="0" baseline="0" dirty="0" smtClean="0">
                          <a:solidFill>
                            <a:schemeClr val="accent1">
                              <a:lumMod val="75000"/>
                            </a:schemeClr>
                          </a:solidFill>
                          <a:effectLst/>
                          <a:latin typeface="Arial" panose="020B0604020202020204" pitchFamily="34" charset="0"/>
                          <a:cs typeface="Arial" panose="020B0604020202020204" pitchFamily="34" charset="0"/>
                        </a:rPr>
                        <a:t> housing</a:t>
                      </a:r>
                      <a:endParaRPr lang="en-US" sz="800" b="1" i="0" dirty="0">
                        <a:solidFill>
                          <a:schemeClr val="accent1">
                            <a:lumMod val="75000"/>
                          </a:schemeClr>
                        </a:solidFill>
                        <a:effectLst/>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accent1">
                              <a:lumMod val="75000"/>
                            </a:schemeClr>
                          </a:solidFill>
                          <a:latin typeface="Arial" panose="020B0604020202020204" pitchFamily="34" charset="0"/>
                          <a:cs typeface="Arial" panose="020B0604020202020204" pitchFamily="34" charset="0"/>
                        </a:rPr>
                        <a:t>Exposure</a:t>
                      </a:r>
                      <a:r>
                        <a:rPr lang="en-US" sz="800" kern="1200" baseline="0" dirty="0" smtClean="0">
                          <a:solidFill>
                            <a:schemeClr val="accent1">
                              <a:lumMod val="75000"/>
                            </a:schemeClr>
                          </a:solidFill>
                          <a:latin typeface="Arial" panose="020B0604020202020204" pitchFamily="34" charset="0"/>
                          <a:cs typeface="Arial" panose="020B0604020202020204" pitchFamily="34" charset="0"/>
                        </a:rPr>
                        <a:t> through Unlisted investments and strategic Partnerships with DPW and End user finance institutions eg SAhomeloans </a:t>
                      </a:r>
                      <a:endParaRPr lang="en-US" sz="800" kern="1200" dirty="0" smtClean="0">
                        <a:solidFill>
                          <a:schemeClr val="accent1">
                            <a:lumMod val="75000"/>
                          </a:schemeClr>
                        </a:solidFill>
                        <a:latin typeface="Arial" panose="020B0604020202020204" pitchFamily="34" charset="0"/>
                        <a:cs typeface="Arial" panose="020B0604020202020204" pitchFamily="34" charset="0"/>
                      </a:endParaRPr>
                    </a:p>
                    <a:p>
                      <a:pPr algn="l"/>
                      <a:endParaRPr lang="en-US" sz="8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l"/>
                      <a:r>
                        <a:rPr lang="en-US" sz="800" dirty="0" smtClean="0">
                          <a:solidFill>
                            <a:schemeClr val="accent1">
                              <a:lumMod val="75000"/>
                            </a:schemeClr>
                          </a:solidFill>
                          <a:latin typeface="Arial" panose="020B0604020202020204" pitchFamily="34" charset="0"/>
                          <a:cs typeface="Arial" panose="020B0604020202020204" pitchFamily="34" charset="0"/>
                        </a:rPr>
                        <a:t>R11 billion</a:t>
                      </a:r>
                      <a:r>
                        <a:rPr lang="en-US" sz="800" baseline="0" dirty="0" smtClean="0">
                          <a:solidFill>
                            <a:schemeClr val="accent1">
                              <a:lumMod val="75000"/>
                            </a:schemeClr>
                          </a:solidFill>
                          <a:latin typeface="Arial" panose="020B0604020202020204" pitchFamily="34" charset="0"/>
                          <a:cs typeface="Arial" panose="020B0604020202020204" pitchFamily="34" charset="0"/>
                        </a:rPr>
                        <a:t> advanced for end user finance to GEPF members. Invested to build c.3900 houses, 400 houses already built. Partnerships with mines to provide decent houses to miners</a:t>
                      </a:r>
                      <a:endParaRPr lang="en-US" sz="800" dirty="0">
                        <a:solidFill>
                          <a:schemeClr val="accent1">
                            <a:lumMod val="75000"/>
                          </a:schemeClr>
                        </a:solidFill>
                        <a:latin typeface="Arial" panose="020B0604020202020204" pitchFamily="34" charset="0"/>
                        <a:cs typeface="Arial" panose="020B0604020202020204" pitchFamily="34" charset="0"/>
                      </a:endParaRPr>
                    </a:p>
                  </a:txBody>
                  <a:tcPr/>
                </a:tc>
              </a:tr>
              <a:tr h="663278">
                <a:tc>
                  <a:txBody>
                    <a:bodyPr/>
                    <a:lstStyle/>
                    <a:p>
                      <a:r>
                        <a:rPr lang="en-US" sz="800" b="1" i="0" dirty="0" smtClean="0">
                          <a:solidFill>
                            <a:schemeClr val="accent1">
                              <a:lumMod val="75000"/>
                            </a:schemeClr>
                          </a:solidFill>
                          <a:effectLst/>
                          <a:latin typeface="Arial" panose="020B0604020202020204" pitchFamily="34" charset="0"/>
                          <a:cs typeface="Arial" panose="020B0604020202020204" pitchFamily="34" charset="0"/>
                        </a:rPr>
                        <a:t>Health</a:t>
                      </a:r>
                      <a:r>
                        <a:rPr lang="en-US" sz="800" b="1" i="0" baseline="0" dirty="0" smtClean="0">
                          <a:solidFill>
                            <a:schemeClr val="accent1">
                              <a:lumMod val="75000"/>
                            </a:schemeClr>
                          </a:solidFill>
                          <a:effectLst/>
                          <a:latin typeface="Arial" panose="020B0604020202020204" pitchFamily="34" charset="0"/>
                          <a:cs typeface="Arial" panose="020B0604020202020204" pitchFamily="34" charset="0"/>
                        </a:rPr>
                        <a:t>Care</a:t>
                      </a:r>
                      <a:endParaRPr lang="en-US" sz="800" b="1" i="0" dirty="0">
                        <a:solidFill>
                          <a:schemeClr val="accent1">
                            <a:lumMod val="75000"/>
                          </a:schemeClr>
                        </a:solidFill>
                        <a:effectLst/>
                        <a:latin typeface="Arial" panose="020B0604020202020204" pitchFamily="34" charset="0"/>
                        <a:cs typeface="Arial" panose="020B0604020202020204" pitchFamily="34" charset="0"/>
                      </a:endParaRPr>
                    </a:p>
                  </a:txBody>
                  <a:tcPr/>
                </a:tc>
                <a:tc>
                  <a:txBody>
                    <a:bodyPr/>
                    <a:lstStyle/>
                    <a:p>
                      <a:pPr marL="0" marR="0" indent="0" algn="l" defTabSz="573088" rtl="0" eaLnBrk="1" fontAlgn="auto" latinLnBrk="0" hangingPunct="1">
                        <a:lnSpc>
                          <a:spcPct val="100000"/>
                        </a:lnSpc>
                        <a:spcBef>
                          <a:spcPts val="0"/>
                        </a:spcBef>
                        <a:spcAft>
                          <a:spcPts val="0"/>
                        </a:spcAft>
                        <a:buClrTx/>
                        <a:buSzTx/>
                        <a:buFontTx/>
                        <a:buNone/>
                        <a:tabLst/>
                        <a:defRPr/>
                      </a:pPr>
                      <a:r>
                        <a:rPr lang="en-US" sz="800" kern="1200" dirty="0" smtClean="0">
                          <a:solidFill>
                            <a:schemeClr val="accent1">
                              <a:lumMod val="75000"/>
                            </a:schemeClr>
                          </a:solidFill>
                          <a:latin typeface="Arial" panose="020B0604020202020204" pitchFamily="34" charset="0"/>
                          <a:cs typeface="Arial" panose="020B0604020202020204" pitchFamily="34" charset="0"/>
                        </a:rPr>
                        <a:t>Exposure</a:t>
                      </a:r>
                      <a:r>
                        <a:rPr lang="en-US" sz="800" kern="1200" baseline="0" dirty="0" smtClean="0">
                          <a:solidFill>
                            <a:schemeClr val="accent1">
                              <a:lumMod val="75000"/>
                            </a:schemeClr>
                          </a:solidFill>
                          <a:latin typeface="Arial" panose="020B0604020202020204" pitchFamily="34" charset="0"/>
                          <a:cs typeface="Arial" panose="020B0604020202020204" pitchFamily="34" charset="0"/>
                        </a:rPr>
                        <a:t> through both Listed and Unlisted investments. Exposure to large private hospitals (listed) and through strategic partnership with Department of Health</a:t>
                      </a:r>
                      <a:endParaRPr lang="en-US" sz="800" kern="1200" dirty="0" smtClean="0">
                        <a:solidFill>
                          <a:schemeClr val="accent1">
                            <a:lumMod val="75000"/>
                          </a:schemeClr>
                        </a:solidFill>
                        <a:latin typeface="Arial" panose="020B0604020202020204" pitchFamily="34" charset="0"/>
                        <a:cs typeface="Arial" panose="020B0604020202020204" pitchFamily="34" charset="0"/>
                      </a:endParaRPr>
                    </a:p>
                    <a:p>
                      <a:pPr defTabSz="573088">
                        <a:tabLst/>
                      </a:pPr>
                      <a:endParaRPr lang="en-US" sz="800" dirty="0" smtClean="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defTabSz="573088">
                        <a:tabLst/>
                      </a:pPr>
                      <a:r>
                        <a:rPr lang="en-US" sz="800" dirty="0" smtClean="0">
                          <a:solidFill>
                            <a:schemeClr val="accent1">
                              <a:lumMod val="75000"/>
                            </a:schemeClr>
                          </a:solidFill>
                          <a:latin typeface="Arial" panose="020B0604020202020204" pitchFamily="34" charset="0"/>
                          <a:cs typeface="Arial" panose="020B0604020202020204" pitchFamily="34" charset="0"/>
                        </a:rPr>
                        <a:t>Invested in 3 Hospitals with 445 Beds (1 still under construction). 1 Pharmaceutical company supported</a:t>
                      </a:r>
                    </a:p>
                  </a:txBody>
                  <a:tcPr/>
                </a:tc>
              </a:tr>
            </a:tbl>
          </a:graphicData>
        </a:graphic>
      </p:graphicFrame>
    </p:spTree>
    <p:extLst>
      <p:ext uri="{BB962C8B-B14F-4D97-AF65-F5344CB8AC3E}">
        <p14:creationId xmlns:p14="http://schemas.microsoft.com/office/powerpoint/2010/main" xmlns="" val="442087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1005" y="346271"/>
            <a:ext cx="7234519" cy="461665"/>
          </a:xfrm>
        </p:spPr>
        <p:txBody>
          <a:bodyPr/>
          <a:lstStyle/>
          <a:p>
            <a:r>
              <a:rPr lang="en-US" b="1" dirty="0" smtClean="0">
                <a:solidFill>
                  <a:schemeClr val="accent1">
                    <a:lumMod val="75000"/>
                  </a:schemeClr>
                </a:solidFill>
              </a:rPr>
              <a:t>PIC CORPORATE PERFORMANCE </a:t>
            </a:r>
            <a:endParaRPr lang="en-ZA" b="1" dirty="0">
              <a:solidFill>
                <a:schemeClr val="accent1">
                  <a:lumMod val="7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2740639427"/>
              </p:ext>
            </p:extLst>
          </p:nvPr>
        </p:nvGraphicFramePr>
        <p:xfrm>
          <a:off x="115500" y="1085901"/>
          <a:ext cx="3214842" cy="2804309"/>
        </p:xfrm>
        <a:graphic>
          <a:graphicData uri="http://schemas.openxmlformats.org/drawingml/2006/table">
            <a:tbl>
              <a:tblPr firstRow="1" bandRow="1">
                <a:tableStyleId>{5C22544A-7EE6-4342-B048-85BDC9FD1C3A}</a:tableStyleId>
              </a:tblPr>
              <a:tblGrid>
                <a:gridCol w="1505070"/>
                <a:gridCol w="836303"/>
                <a:gridCol w="873469"/>
              </a:tblGrid>
              <a:tr h="640977">
                <a:tc gridSpan="3">
                  <a:txBody>
                    <a:bodyPr/>
                    <a:lstStyle/>
                    <a:p>
                      <a:pPr algn="ctr"/>
                      <a:r>
                        <a:rPr lang="en-US" sz="1400" baseline="0" dirty="0" smtClean="0">
                          <a:latin typeface="Arial" panose="020B0604020202020204" pitchFamily="34" charset="0"/>
                          <a:cs typeface="Arial" panose="020B0604020202020204" pitchFamily="34" charset="0"/>
                        </a:rPr>
                        <a:t>CORPORATE FINANCIAL PERFORMANCE</a:t>
                      </a:r>
                      <a:endParaRPr lang="en-US" sz="1400" dirty="0">
                        <a:latin typeface="Arial" panose="020B0604020202020204" pitchFamily="34" charset="0"/>
                        <a:cs typeface="Arial" panose="020B0604020202020204" pitchFamily="34" charset="0"/>
                      </a:endParaRPr>
                    </a:p>
                  </a:txBody>
                  <a:tcPr/>
                </a:tc>
                <a:tc hMerge="1">
                  <a:txBody>
                    <a:bodyPr/>
                    <a:lstStyle/>
                    <a:p>
                      <a:pPr algn="ctr"/>
                      <a:endParaRPr lang="en-US" sz="800" dirty="0">
                        <a:latin typeface="Arial" panose="020B0604020202020204" pitchFamily="34" charset="0"/>
                        <a:cs typeface="Arial" panose="020B0604020202020204" pitchFamily="34" charset="0"/>
                      </a:endParaRPr>
                    </a:p>
                  </a:txBody>
                  <a:tcPr/>
                </a:tc>
                <a:tc hMerge="1">
                  <a:txBody>
                    <a:bodyPr/>
                    <a:lstStyle/>
                    <a:p>
                      <a:pPr algn="ctr"/>
                      <a:endParaRPr lang="en-US" sz="800" dirty="0">
                        <a:latin typeface="Arial" panose="020B0604020202020204" pitchFamily="34" charset="0"/>
                        <a:cs typeface="Arial" panose="020B0604020202020204" pitchFamily="34" charset="0"/>
                      </a:endParaRPr>
                    </a:p>
                  </a:txBody>
                  <a:tcPr/>
                </a:tc>
              </a:tr>
              <a:tr h="712536">
                <a:tc>
                  <a:txBody>
                    <a:bodyPr/>
                    <a:lstStyle/>
                    <a:p>
                      <a:pPr algn="ctr"/>
                      <a:r>
                        <a:rPr lang="en-US" sz="1100" b="1" dirty="0" smtClean="0">
                          <a:solidFill>
                            <a:schemeClr val="accent1">
                              <a:lumMod val="75000"/>
                            </a:schemeClr>
                          </a:solidFill>
                          <a:effectLst/>
                          <a:latin typeface="Arial" panose="020B0604020202020204" pitchFamily="34" charset="0"/>
                          <a:cs typeface="Arial" panose="020B0604020202020204" pitchFamily="34" charset="0"/>
                        </a:rPr>
                        <a:t>Financial Sustainability Measure</a:t>
                      </a:r>
                      <a:endParaRPr lang="en-US" sz="1100" b="1" dirty="0">
                        <a:solidFill>
                          <a:schemeClr val="accent1">
                            <a:lumMod val="75000"/>
                          </a:schemeClr>
                        </a:solidFill>
                        <a:effectLst/>
                        <a:latin typeface="Arial" panose="020B0604020202020204" pitchFamily="34" charset="0"/>
                        <a:cs typeface="Arial" panose="020B0604020202020204" pitchFamily="34" charset="0"/>
                      </a:endParaRPr>
                    </a:p>
                  </a:txBody>
                  <a:tcPr/>
                </a:tc>
                <a:tc>
                  <a:txBody>
                    <a:bodyPr/>
                    <a:lstStyle/>
                    <a:p>
                      <a:pPr algn="ctr"/>
                      <a:r>
                        <a:rPr lang="en-US" sz="1100" b="1" dirty="0" smtClean="0">
                          <a:solidFill>
                            <a:schemeClr val="accent1">
                              <a:lumMod val="75000"/>
                            </a:schemeClr>
                          </a:solidFill>
                          <a:effectLst/>
                          <a:latin typeface="Arial" panose="020B0604020202020204" pitchFamily="34" charset="0"/>
                          <a:cs typeface="Arial" panose="020B0604020202020204" pitchFamily="34" charset="0"/>
                        </a:rPr>
                        <a:t>Forecast</a:t>
                      </a:r>
                    </a:p>
                    <a:p>
                      <a:pPr algn="ctr"/>
                      <a:r>
                        <a:rPr lang="en-US" sz="1100" b="1" dirty="0" smtClean="0">
                          <a:solidFill>
                            <a:schemeClr val="accent1">
                              <a:lumMod val="75000"/>
                            </a:schemeClr>
                          </a:solidFill>
                          <a:effectLst/>
                          <a:latin typeface="Arial" panose="020B0604020202020204" pitchFamily="34" charset="0"/>
                          <a:cs typeface="Arial" panose="020B0604020202020204" pitchFamily="34" charset="0"/>
                        </a:rPr>
                        <a:t>2015/16</a:t>
                      </a:r>
                      <a:endParaRPr lang="en-US" sz="1100" b="1" dirty="0">
                        <a:solidFill>
                          <a:schemeClr val="accent1">
                            <a:lumMod val="75000"/>
                          </a:schemeClr>
                        </a:solidFill>
                        <a:effectLst/>
                        <a:latin typeface="Arial" panose="020B0604020202020204" pitchFamily="34" charset="0"/>
                        <a:cs typeface="Arial" panose="020B0604020202020204" pitchFamily="34" charset="0"/>
                      </a:endParaRPr>
                    </a:p>
                  </a:txBody>
                  <a:tcPr/>
                </a:tc>
                <a:tc>
                  <a:txBody>
                    <a:bodyPr/>
                    <a:lstStyle/>
                    <a:p>
                      <a:pPr algn="ctr"/>
                      <a:r>
                        <a:rPr lang="en-US" sz="1100" b="1" dirty="0" smtClean="0">
                          <a:solidFill>
                            <a:schemeClr val="accent1">
                              <a:lumMod val="75000"/>
                            </a:schemeClr>
                          </a:solidFill>
                          <a:effectLst/>
                          <a:latin typeface="Arial" panose="020B0604020202020204" pitchFamily="34" charset="0"/>
                          <a:cs typeface="Arial" panose="020B0604020202020204" pitchFamily="34" charset="0"/>
                        </a:rPr>
                        <a:t>Actual</a:t>
                      </a:r>
                    </a:p>
                    <a:p>
                      <a:pPr algn="ctr"/>
                      <a:r>
                        <a:rPr lang="en-US" sz="1100" b="1" dirty="0" smtClean="0">
                          <a:solidFill>
                            <a:schemeClr val="accent1">
                              <a:lumMod val="75000"/>
                            </a:schemeClr>
                          </a:solidFill>
                          <a:effectLst/>
                          <a:latin typeface="Arial" panose="020B0604020202020204" pitchFamily="34" charset="0"/>
                          <a:cs typeface="Arial" panose="020B0604020202020204" pitchFamily="34" charset="0"/>
                        </a:rPr>
                        <a:t>2014/15</a:t>
                      </a:r>
                      <a:endParaRPr lang="en-US" sz="1100" b="1" dirty="0">
                        <a:solidFill>
                          <a:schemeClr val="accent1">
                            <a:lumMod val="75000"/>
                          </a:schemeClr>
                        </a:solidFill>
                        <a:effectLst/>
                        <a:latin typeface="Arial" panose="020B0604020202020204" pitchFamily="34" charset="0"/>
                        <a:cs typeface="Arial" panose="020B0604020202020204" pitchFamily="34" charset="0"/>
                      </a:endParaRPr>
                    </a:p>
                  </a:txBody>
                  <a:tcPr/>
                </a:tc>
              </a:tr>
              <a:tr h="469616">
                <a:tc>
                  <a:txBody>
                    <a:bodyPr/>
                    <a:lstStyle/>
                    <a:p>
                      <a:r>
                        <a:rPr lang="en-US" sz="1100" dirty="0" smtClean="0">
                          <a:solidFill>
                            <a:schemeClr val="accent1">
                              <a:lumMod val="75000"/>
                            </a:schemeClr>
                          </a:solidFill>
                          <a:latin typeface="Arial" panose="020B0604020202020204" pitchFamily="34" charset="0"/>
                          <a:cs typeface="Arial" panose="020B0604020202020204" pitchFamily="34" charset="0"/>
                        </a:rPr>
                        <a:t>Growth</a:t>
                      </a:r>
                      <a:r>
                        <a:rPr lang="en-US" sz="1100" baseline="0" dirty="0" smtClean="0">
                          <a:solidFill>
                            <a:schemeClr val="accent1">
                              <a:lumMod val="75000"/>
                            </a:schemeClr>
                          </a:solidFill>
                          <a:latin typeface="Arial" panose="020B0604020202020204" pitchFamily="34" charset="0"/>
                          <a:cs typeface="Arial" panose="020B0604020202020204" pitchFamily="34" charset="0"/>
                        </a:rPr>
                        <a:t> in revenue</a:t>
                      </a:r>
                      <a:endParaRPr lang="en-US" sz="11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1100" dirty="0" smtClean="0">
                          <a:solidFill>
                            <a:schemeClr val="accent1">
                              <a:lumMod val="75000"/>
                            </a:schemeClr>
                          </a:solidFill>
                          <a:latin typeface="Arial" panose="020B0604020202020204" pitchFamily="34" charset="0"/>
                          <a:cs typeface="Arial" panose="020B0604020202020204" pitchFamily="34" charset="0"/>
                        </a:rPr>
                        <a:t>4%</a:t>
                      </a:r>
                      <a:endParaRPr lang="en-US" sz="11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1100" dirty="0" smtClean="0">
                          <a:solidFill>
                            <a:schemeClr val="accent1">
                              <a:lumMod val="75000"/>
                            </a:schemeClr>
                          </a:solidFill>
                          <a:latin typeface="Arial" panose="020B0604020202020204" pitchFamily="34" charset="0"/>
                          <a:cs typeface="Arial" panose="020B0604020202020204" pitchFamily="34" charset="0"/>
                        </a:rPr>
                        <a:t>18%</a:t>
                      </a:r>
                      <a:endParaRPr lang="en-US" sz="1100" dirty="0">
                        <a:solidFill>
                          <a:schemeClr val="accent1">
                            <a:lumMod val="75000"/>
                          </a:schemeClr>
                        </a:solidFill>
                        <a:latin typeface="Arial" panose="020B0604020202020204" pitchFamily="34" charset="0"/>
                        <a:cs typeface="Arial" panose="020B0604020202020204" pitchFamily="34" charset="0"/>
                      </a:endParaRPr>
                    </a:p>
                  </a:txBody>
                  <a:tcPr/>
                </a:tc>
              </a:tr>
              <a:tr h="469616">
                <a:tc>
                  <a:txBody>
                    <a:bodyPr/>
                    <a:lstStyle/>
                    <a:p>
                      <a:r>
                        <a:rPr lang="en-US" sz="1100" dirty="0" smtClean="0">
                          <a:solidFill>
                            <a:schemeClr val="accent1">
                              <a:lumMod val="75000"/>
                            </a:schemeClr>
                          </a:solidFill>
                          <a:latin typeface="Arial" panose="020B0604020202020204" pitchFamily="34" charset="0"/>
                          <a:cs typeface="Arial" panose="020B0604020202020204" pitchFamily="34" charset="0"/>
                        </a:rPr>
                        <a:t>Net income / Fees</a:t>
                      </a:r>
                      <a:endParaRPr lang="en-US" sz="11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1100" dirty="0" smtClean="0">
                          <a:solidFill>
                            <a:schemeClr val="accent1">
                              <a:lumMod val="75000"/>
                            </a:schemeClr>
                          </a:solidFill>
                          <a:latin typeface="Arial" panose="020B0604020202020204" pitchFamily="34" charset="0"/>
                          <a:cs typeface="Arial" panose="020B0604020202020204" pitchFamily="34" charset="0"/>
                        </a:rPr>
                        <a:t>38%</a:t>
                      </a:r>
                      <a:endParaRPr lang="en-US" sz="11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1100" u="none" dirty="0" smtClean="0">
                          <a:solidFill>
                            <a:schemeClr val="accent1">
                              <a:lumMod val="75000"/>
                            </a:schemeClr>
                          </a:solidFill>
                          <a:latin typeface="Arial" panose="020B0604020202020204" pitchFamily="34" charset="0"/>
                          <a:cs typeface="Arial" panose="020B0604020202020204" pitchFamily="34" charset="0"/>
                        </a:rPr>
                        <a:t>35%</a:t>
                      </a:r>
                      <a:endParaRPr lang="en-US" sz="1100" u="none" dirty="0">
                        <a:solidFill>
                          <a:schemeClr val="accent1">
                            <a:lumMod val="75000"/>
                          </a:schemeClr>
                        </a:solidFill>
                        <a:latin typeface="Arial" panose="020B0604020202020204" pitchFamily="34" charset="0"/>
                        <a:cs typeface="Arial" panose="020B0604020202020204" pitchFamily="34" charset="0"/>
                      </a:endParaRPr>
                    </a:p>
                  </a:txBody>
                  <a:tcPr/>
                </a:tc>
              </a:tr>
              <a:tr h="511564">
                <a:tc>
                  <a:txBody>
                    <a:bodyPr/>
                    <a:lstStyle/>
                    <a:p>
                      <a:r>
                        <a:rPr lang="en-US" sz="1100" dirty="0" smtClean="0">
                          <a:solidFill>
                            <a:schemeClr val="accent1">
                              <a:lumMod val="75000"/>
                            </a:schemeClr>
                          </a:solidFill>
                          <a:latin typeface="Arial" panose="020B0604020202020204" pitchFamily="34" charset="0"/>
                          <a:cs typeface="Arial" panose="020B0604020202020204" pitchFamily="34" charset="0"/>
                        </a:rPr>
                        <a:t>Cash reserves</a:t>
                      </a:r>
                      <a:endParaRPr lang="en-US" sz="11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1100" dirty="0" smtClean="0">
                          <a:solidFill>
                            <a:schemeClr val="accent1">
                              <a:lumMod val="75000"/>
                            </a:schemeClr>
                          </a:solidFill>
                          <a:latin typeface="Arial" panose="020B0604020202020204" pitchFamily="34" charset="0"/>
                          <a:cs typeface="Arial" panose="020B0604020202020204" pitchFamily="34" charset="0"/>
                        </a:rPr>
                        <a:t>R1.8</a:t>
                      </a:r>
                      <a:r>
                        <a:rPr lang="en-US" sz="1100" baseline="0" dirty="0" smtClean="0">
                          <a:solidFill>
                            <a:schemeClr val="accent1">
                              <a:lumMod val="75000"/>
                            </a:schemeClr>
                          </a:solidFill>
                          <a:latin typeface="Arial" panose="020B0604020202020204" pitchFamily="34" charset="0"/>
                          <a:cs typeface="Arial" panose="020B0604020202020204" pitchFamily="34" charset="0"/>
                        </a:rPr>
                        <a:t> bn</a:t>
                      </a:r>
                      <a:endParaRPr lang="en-US" sz="11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1100" dirty="0" smtClean="0">
                          <a:solidFill>
                            <a:schemeClr val="accent1">
                              <a:lumMod val="75000"/>
                            </a:schemeClr>
                          </a:solidFill>
                          <a:latin typeface="Arial" panose="020B0604020202020204" pitchFamily="34" charset="0"/>
                          <a:cs typeface="Arial" panose="020B0604020202020204" pitchFamily="34" charset="0"/>
                        </a:rPr>
                        <a:t>R1.4 bn</a:t>
                      </a:r>
                      <a:endParaRPr lang="en-US" sz="1100" dirty="0">
                        <a:solidFill>
                          <a:schemeClr val="accent1">
                            <a:lumMod val="75000"/>
                          </a:schemeClr>
                        </a:solidFill>
                        <a:latin typeface="Arial" panose="020B0604020202020204" pitchFamily="34" charset="0"/>
                        <a:cs typeface="Arial" panose="020B0604020202020204" pitchFamily="34" charset="0"/>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1884111700"/>
              </p:ext>
            </p:extLst>
          </p:nvPr>
        </p:nvGraphicFramePr>
        <p:xfrm>
          <a:off x="3436220" y="1083312"/>
          <a:ext cx="2627696" cy="2847005"/>
        </p:xfrm>
        <a:graphic>
          <a:graphicData uri="http://schemas.openxmlformats.org/drawingml/2006/table">
            <a:tbl>
              <a:tblPr firstRow="1" bandRow="1">
                <a:tableStyleId>{5C22544A-7EE6-4342-B048-85BDC9FD1C3A}</a:tableStyleId>
              </a:tblPr>
              <a:tblGrid>
                <a:gridCol w="1311271"/>
                <a:gridCol w="1316425"/>
              </a:tblGrid>
              <a:tr h="526027">
                <a:tc gridSpan="2">
                  <a:txBody>
                    <a:bodyPr/>
                    <a:lstStyle/>
                    <a:p>
                      <a:pPr algn="ctr"/>
                      <a:r>
                        <a:rPr lang="en-US" sz="1400" dirty="0" smtClean="0">
                          <a:latin typeface="Arial" panose="020B0604020202020204" pitchFamily="34" charset="0"/>
                          <a:cs typeface="Arial" panose="020B0604020202020204" pitchFamily="34" charset="0"/>
                        </a:rPr>
                        <a:t>SYSTEMS</a:t>
                      </a:r>
                      <a:r>
                        <a:rPr lang="en-US" sz="1400" baseline="0" dirty="0" smtClean="0">
                          <a:latin typeface="Arial" panose="020B0604020202020204" pitchFamily="34" charset="0"/>
                          <a:cs typeface="Arial" panose="020B0604020202020204" pitchFamily="34" charset="0"/>
                        </a:rPr>
                        <a:t> </a:t>
                      </a:r>
                    </a:p>
                    <a:p>
                      <a:pPr algn="ctr"/>
                      <a:r>
                        <a:rPr lang="en-US" sz="1400" baseline="0" dirty="0" smtClean="0">
                          <a:latin typeface="Arial" panose="020B0604020202020204" pitchFamily="34" charset="0"/>
                          <a:cs typeface="Arial" panose="020B0604020202020204" pitchFamily="34" charset="0"/>
                        </a:rPr>
                        <a:t>AND PROCESSES</a:t>
                      </a:r>
                      <a:endParaRPr lang="en-US" sz="1400" dirty="0">
                        <a:latin typeface="Arial" panose="020B0604020202020204" pitchFamily="34" charset="0"/>
                        <a:cs typeface="Arial" panose="020B0604020202020204" pitchFamily="34" charset="0"/>
                      </a:endParaRPr>
                    </a:p>
                  </a:txBody>
                  <a:tcPr>
                    <a:solidFill>
                      <a:schemeClr val="accent2"/>
                    </a:solidFill>
                  </a:tcPr>
                </a:tc>
                <a:tc hMerge="1">
                  <a:txBody>
                    <a:bodyPr/>
                    <a:lstStyle/>
                    <a:p>
                      <a:pPr algn="ctr"/>
                      <a:endParaRPr lang="en-US" sz="800" dirty="0">
                        <a:latin typeface="Arial" panose="020B0604020202020204" pitchFamily="34" charset="0"/>
                        <a:cs typeface="Arial" panose="020B0604020202020204" pitchFamily="34" charset="0"/>
                      </a:endParaRPr>
                    </a:p>
                  </a:txBody>
                  <a:tcPr/>
                </a:tc>
              </a:tr>
              <a:tr h="1036284">
                <a:tc>
                  <a:txBody>
                    <a:bodyPr/>
                    <a:lstStyle/>
                    <a:p>
                      <a:pPr algn="ctr"/>
                      <a:endParaRPr lang="en-US" sz="1000" dirty="0" smtClean="0">
                        <a:solidFill>
                          <a:schemeClr val="accent1">
                            <a:lumMod val="75000"/>
                          </a:schemeClr>
                        </a:solidFill>
                        <a:latin typeface="Arial" panose="020B0604020202020204" pitchFamily="34" charset="0"/>
                        <a:cs typeface="Arial" panose="020B0604020202020204" pitchFamily="34" charset="0"/>
                      </a:endParaRPr>
                    </a:p>
                    <a:p>
                      <a:pPr algn="ctr"/>
                      <a:endParaRPr lang="en-US" sz="1000" dirty="0" smtClean="0">
                        <a:solidFill>
                          <a:schemeClr val="accent1">
                            <a:lumMod val="75000"/>
                          </a:schemeClr>
                        </a:solidFill>
                        <a:latin typeface="Arial" panose="020B0604020202020204" pitchFamily="34" charset="0"/>
                        <a:cs typeface="Arial" panose="020B0604020202020204" pitchFamily="34" charset="0"/>
                      </a:endParaRPr>
                    </a:p>
                    <a:p>
                      <a:pPr algn="ctr"/>
                      <a:r>
                        <a:rPr lang="en-US" sz="1000" dirty="0" smtClean="0">
                          <a:solidFill>
                            <a:schemeClr val="accent1">
                              <a:lumMod val="75000"/>
                            </a:schemeClr>
                          </a:solidFill>
                          <a:latin typeface="Arial" panose="020B0604020202020204" pitchFamily="34" charset="0"/>
                          <a:cs typeface="Arial" panose="020B0604020202020204" pitchFamily="34" charset="0"/>
                        </a:rPr>
                        <a:t>Robust</a:t>
                      </a:r>
                      <a:r>
                        <a:rPr lang="en-US" sz="1000" baseline="0" dirty="0" smtClean="0">
                          <a:solidFill>
                            <a:schemeClr val="accent1">
                              <a:lumMod val="75000"/>
                            </a:schemeClr>
                          </a:solidFill>
                          <a:latin typeface="Arial" panose="020B0604020202020204" pitchFamily="34" charset="0"/>
                          <a:cs typeface="Arial" panose="020B0604020202020204" pitchFamily="34" charset="0"/>
                        </a:rPr>
                        <a:t> IT systems</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accent1">
                            <a:lumMod val="75000"/>
                          </a:schemeClr>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accent1">
                            <a:lumMod val="75000"/>
                          </a:schemeClr>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accent1">
                              <a:lumMod val="75000"/>
                            </a:schemeClr>
                          </a:solidFill>
                          <a:latin typeface="Arial" panose="020B0604020202020204" pitchFamily="34" charset="0"/>
                          <a:cs typeface="Arial" panose="020B0604020202020204" pitchFamily="34" charset="0"/>
                        </a:rPr>
                        <a:t>Risk management processes</a:t>
                      </a:r>
                    </a:p>
                    <a:p>
                      <a:pPr algn="ct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r>
              <a:tr h="1284694">
                <a:tc>
                  <a:txBody>
                    <a:bodyPr/>
                    <a:lstStyle/>
                    <a:p>
                      <a:pPr algn="ctr"/>
                      <a:endParaRPr lang="en-US" sz="1000" dirty="0" smtClean="0">
                        <a:solidFill>
                          <a:schemeClr val="accent1">
                            <a:lumMod val="75000"/>
                          </a:schemeClr>
                        </a:solidFill>
                        <a:latin typeface="Arial" panose="020B0604020202020204" pitchFamily="34" charset="0"/>
                        <a:cs typeface="Arial" panose="020B0604020202020204" pitchFamily="34" charset="0"/>
                      </a:endParaRPr>
                    </a:p>
                    <a:p>
                      <a:pPr algn="ctr"/>
                      <a:endParaRPr lang="en-US" sz="1000" dirty="0" smtClean="0">
                        <a:solidFill>
                          <a:schemeClr val="accent1">
                            <a:lumMod val="75000"/>
                          </a:schemeClr>
                        </a:solidFill>
                        <a:latin typeface="Arial" panose="020B0604020202020204" pitchFamily="34" charset="0"/>
                        <a:cs typeface="Arial" panose="020B0604020202020204" pitchFamily="34" charset="0"/>
                      </a:endParaRPr>
                    </a:p>
                    <a:p>
                      <a:pPr algn="ctr"/>
                      <a:r>
                        <a:rPr lang="en-US" sz="1000" dirty="0" smtClean="0">
                          <a:solidFill>
                            <a:schemeClr val="accent1">
                              <a:lumMod val="75000"/>
                            </a:schemeClr>
                          </a:solidFill>
                          <a:latin typeface="Arial" panose="020B0604020202020204" pitchFamily="34" charset="0"/>
                          <a:cs typeface="Arial" panose="020B0604020202020204" pitchFamily="34" charset="0"/>
                        </a:rPr>
                        <a:t>Modern</a:t>
                      </a:r>
                      <a:r>
                        <a:rPr lang="en-US" sz="1000" baseline="0" dirty="0" smtClean="0">
                          <a:solidFill>
                            <a:schemeClr val="accent1">
                              <a:lumMod val="75000"/>
                            </a:schemeClr>
                          </a:solidFill>
                          <a:latin typeface="Arial" panose="020B0604020202020204" pitchFamily="34" charset="0"/>
                          <a:cs typeface="Arial" panose="020B0604020202020204" pitchFamily="34" charset="0"/>
                        </a:rPr>
                        <a:t> technology to ensure operational efficiency</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accent1">
                            <a:lumMod val="75000"/>
                          </a:schemeClr>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accent1">
                            <a:lumMod val="75000"/>
                          </a:schemeClr>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accent1">
                              <a:lumMod val="75000"/>
                            </a:schemeClr>
                          </a:solidFill>
                          <a:latin typeface="Arial" panose="020B0604020202020204" pitchFamily="34" charset="0"/>
                          <a:cs typeface="Arial" panose="020B0604020202020204" pitchFamily="34" charset="0"/>
                        </a:rPr>
                        <a:t>Robust investment processes</a:t>
                      </a:r>
                    </a:p>
                    <a:p>
                      <a:pPr algn="ct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236099831"/>
              </p:ext>
            </p:extLst>
          </p:nvPr>
        </p:nvGraphicFramePr>
        <p:xfrm>
          <a:off x="6180782" y="1085695"/>
          <a:ext cx="2890790" cy="2985153"/>
        </p:xfrm>
        <a:graphic>
          <a:graphicData uri="http://schemas.openxmlformats.org/drawingml/2006/table">
            <a:tbl>
              <a:tblPr firstRow="1" bandRow="1">
                <a:tableStyleId>{5C22544A-7EE6-4342-B048-85BDC9FD1C3A}</a:tableStyleId>
              </a:tblPr>
              <a:tblGrid>
                <a:gridCol w="1674701"/>
                <a:gridCol w="1216089"/>
              </a:tblGrid>
              <a:tr h="317440">
                <a:tc gridSpan="2">
                  <a:txBody>
                    <a:bodyPr/>
                    <a:lstStyle/>
                    <a:p>
                      <a:pPr algn="ctr"/>
                      <a:r>
                        <a:rPr lang="en-US" sz="1400" dirty="0" smtClean="0">
                          <a:latin typeface="Arial" panose="020B0604020202020204" pitchFamily="34" charset="0"/>
                          <a:cs typeface="Arial" panose="020B0604020202020204" pitchFamily="34" charset="0"/>
                        </a:rPr>
                        <a:t>PEOPLE HUMAN CAPITAL</a:t>
                      </a:r>
                      <a:endParaRPr lang="en-US" sz="1400" dirty="0">
                        <a:latin typeface="Arial" panose="020B0604020202020204" pitchFamily="34" charset="0"/>
                        <a:cs typeface="Arial" panose="020B0604020202020204" pitchFamily="34" charset="0"/>
                      </a:endParaRPr>
                    </a:p>
                  </a:txBody>
                  <a:tcPr>
                    <a:solidFill>
                      <a:schemeClr val="accent1">
                        <a:lumMod val="60000"/>
                        <a:lumOff val="40000"/>
                      </a:schemeClr>
                    </a:solidFill>
                  </a:tcPr>
                </a:tc>
                <a:tc hMerge="1">
                  <a:txBody>
                    <a:bodyPr/>
                    <a:lstStyle/>
                    <a:p>
                      <a:pPr algn="ctr"/>
                      <a:endParaRPr lang="en-US" sz="800" dirty="0">
                        <a:latin typeface="Arial" panose="020B0604020202020204" pitchFamily="34" charset="0"/>
                        <a:cs typeface="Arial" panose="020B0604020202020204" pitchFamily="34" charset="0"/>
                      </a:endParaRPr>
                    </a:p>
                  </a:txBody>
                  <a:tcPr/>
                </a:tc>
              </a:tr>
              <a:tr h="442673">
                <a:tc>
                  <a:txBody>
                    <a:bodyPr/>
                    <a:lstStyle/>
                    <a:p>
                      <a:pPr marL="0" algn="ctr" defTabSz="914400" rtl="0" eaLnBrk="1" latinLnBrk="0" hangingPunct="1"/>
                      <a:r>
                        <a:rPr lang="en-US" sz="1100" b="1" kern="1200" dirty="0" smtClean="0">
                          <a:solidFill>
                            <a:schemeClr val="dk1"/>
                          </a:solidFill>
                          <a:effectLst/>
                          <a:latin typeface="Arial" panose="020B0604020202020204" pitchFamily="34" charset="0"/>
                          <a:ea typeface="+mn-ea"/>
                          <a:cs typeface="Arial" panose="020B0604020202020204" pitchFamily="34" charset="0"/>
                        </a:rPr>
                        <a:t>Human Capital Investment</a:t>
                      </a:r>
                      <a:endParaRPr lang="en-US" sz="1100" b="1"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sz="1100" b="1" kern="1200" dirty="0" smtClean="0">
                          <a:solidFill>
                            <a:schemeClr val="dk1"/>
                          </a:solidFill>
                          <a:effectLst/>
                          <a:latin typeface="Arial" panose="020B0604020202020204" pitchFamily="34" charset="0"/>
                          <a:ea typeface="+mn-ea"/>
                          <a:cs typeface="Arial" panose="020B0604020202020204" pitchFamily="34" charset="0"/>
                        </a:rPr>
                        <a:t>Forecast</a:t>
                      </a:r>
                    </a:p>
                    <a:p>
                      <a:pPr marL="0" algn="ctr" defTabSz="914400" rtl="0" eaLnBrk="1" latinLnBrk="0" hangingPunct="1"/>
                      <a:r>
                        <a:rPr lang="en-US" sz="1100" b="1" kern="1200" dirty="0" smtClean="0">
                          <a:solidFill>
                            <a:schemeClr val="dk1"/>
                          </a:solidFill>
                          <a:effectLst/>
                          <a:latin typeface="Arial" panose="020B0604020202020204" pitchFamily="34" charset="0"/>
                          <a:ea typeface="+mn-ea"/>
                          <a:cs typeface="Arial" panose="020B0604020202020204" pitchFamily="34" charset="0"/>
                        </a:rPr>
                        <a:t>2015/16</a:t>
                      </a:r>
                      <a:endParaRPr lang="en-US" sz="1100" b="1" kern="1200" dirty="0">
                        <a:solidFill>
                          <a:schemeClr val="dk1"/>
                        </a:solidFill>
                        <a:effectLst/>
                        <a:latin typeface="Arial" panose="020B0604020202020204" pitchFamily="34" charset="0"/>
                        <a:ea typeface="+mn-ea"/>
                        <a:cs typeface="Arial" panose="020B0604020202020204" pitchFamily="34" charset="0"/>
                      </a:endParaRPr>
                    </a:p>
                  </a:txBody>
                  <a:tcPr/>
                </a:tc>
              </a:tr>
              <a:tr h="194636">
                <a:tc>
                  <a:txBody>
                    <a:bodyPr/>
                    <a:lstStyle/>
                    <a:p>
                      <a:pPr algn="l"/>
                      <a:r>
                        <a:rPr lang="en-US" sz="1000" dirty="0" smtClean="0">
                          <a:solidFill>
                            <a:schemeClr val="accent1">
                              <a:lumMod val="75000"/>
                            </a:schemeClr>
                          </a:solidFill>
                          <a:latin typeface="Arial" panose="020B0604020202020204" pitchFamily="34" charset="0"/>
                          <a:cs typeface="Arial" panose="020B0604020202020204" pitchFamily="34" charset="0"/>
                        </a:rPr>
                        <a:t>Staff</a:t>
                      </a:r>
                      <a:r>
                        <a:rPr lang="en-US" sz="1000" baseline="0" dirty="0" smtClean="0">
                          <a:solidFill>
                            <a:schemeClr val="accent1">
                              <a:lumMod val="75000"/>
                            </a:schemeClr>
                          </a:solidFill>
                          <a:latin typeface="Arial" panose="020B0604020202020204" pitchFamily="34" charset="0"/>
                          <a:cs typeface="Arial" panose="020B0604020202020204" pitchFamily="34" charset="0"/>
                        </a:rPr>
                        <a:t> turnover</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1000" dirty="0" smtClean="0">
                          <a:solidFill>
                            <a:schemeClr val="accent1">
                              <a:lumMod val="75000"/>
                            </a:schemeClr>
                          </a:solidFill>
                          <a:latin typeface="Arial" panose="020B0604020202020204" pitchFamily="34" charset="0"/>
                          <a:cs typeface="Arial" panose="020B0604020202020204" pitchFamily="34" charset="0"/>
                        </a:rPr>
                        <a:t>8.8%</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r>
              <a:tr h="347960">
                <a:tc>
                  <a:txBody>
                    <a:bodyPr/>
                    <a:lstStyle/>
                    <a:p>
                      <a:r>
                        <a:rPr lang="en-US" sz="1000" dirty="0" smtClean="0">
                          <a:solidFill>
                            <a:schemeClr val="accent1">
                              <a:lumMod val="75000"/>
                            </a:schemeClr>
                          </a:solidFill>
                          <a:latin typeface="Arial" panose="020B0604020202020204" pitchFamily="34" charset="0"/>
                          <a:cs typeface="Arial" panose="020B0604020202020204" pitchFamily="34" charset="0"/>
                        </a:rPr>
                        <a:t>Skill development as % staff costs</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1000" dirty="0" smtClean="0">
                          <a:solidFill>
                            <a:schemeClr val="accent1">
                              <a:lumMod val="75000"/>
                            </a:schemeClr>
                          </a:solidFill>
                          <a:latin typeface="Arial" panose="020B0604020202020204" pitchFamily="34" charset="0"/>
                          <a:cs typeface="Arial" panose="020B0604020202020204" pitchFamily="34" charset="0"/>
                        </a:rPr>
                        <a:t>3%</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r>
              <a:tr h="367356">
                <a:tc>
                  <a:txBody>
                    <a:bodyPr/>
                    <a:lstStyle/>
                    <a:p>
                      <a:r>
                        <a:rPr lang="en-US" sz="1000" dirty="0" smtClean="0">
                          <a:solidFill>
                            <a:schemeClr val="accent1">
                              <a:lumMod val="75000"/>
                            </a:schemeClr>
                          </a:solidFill>
                          <a:latin typeface="Arial" panose="020B0604020202020204" pitchFamily="34" charset="0"/>
                          <a:cs typeface="Arial" panose="020B0604020202020204" pitchFamily="34" charset="0"/>
                        </a:rPr>
                        <a:t>PIC</a:t>
                      </a:r>
                      <a:r>
                        <a:rPr lang="en-US" sz="1000" baseline="0" dirty="0" smtClean="0">
                          <a:solidFill>
                            <a:schemeClr val="accent1">
                              <a:lumMod val="75000"/>
                            </a:schemeClr>
                          </a:solidFill>
                          <a:latin typeface="Arial" panose="020B0604020202020204" pitchFamily="34" charset="0"/>
                          <a:cs typeface="Arial" panose="020B0604020202020204" pitchFamily="34" charset="0"/>
                        </a:rPr>
                        <a:t> Graduate training programme</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1000" dirty="0" smtClean="0">
                          <a:solidFill>
                            <a:schemeClr val="accent1">
                              <a:lumMod val="75000"/>
                            </a:schemeClr>
                          </a:solidFill>
                          <a:latin typeface="Arial" panose="020B0604020202020204" pitchFamily="34" charset="0"/>
                          <a:cs typeface="Arial" panose="020B0604020202020204" pitchFamily="34" charset="0"/>
                        </a:rPr>
                        <a:t>R6</a:t>
                      </a:r>
                      <a:r>
                        <a:rPr lang="en-US" sz="1000" baseline="0" dirty="0" smtClean="0">
                          <a:solidFill>
                            <a:schemeClr val="accent1">
                              <a:lumMod val="75000"/>
                            </a:schemeClr>
                          </a:solidFill>
                          <a:latin typeface="Arial" panose="020B0604020202020204" pitchFamily="34" charset="0"/>
                          <a:cs typeface="Arial" panose="020B0604020202020204" pitchFamily="34" charset="0"/>
                        </a:rPr>
                        <a:t> mil</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r>
              <a:tr h="380638">
                <a:tc>
                  <a:txBody>
                    <a:bodyPr/>
                    <a:lstStyle/>
                    <a:p>
                      <a:r>
                        <a:rPr lang="en-US" sz="1000" dirty="0" smtClean="0">
                          <a:solidFill>
                            <a:schemeClr val="accent1">
                              <a:lumMod val="75000"/>
                            </a:schemeClr>
                          </a:solidFill>
                          <a:latin typeface="Arial" panose="020B0604020202020204" pitchFamily="34" charset="0"/>
                          <a:cs typeface="Arial" panose="020B0604020202020204" pitchFamily="34" charset="0"/>
                        </a:rPr>
                        <a:t>% of Females in senior management</a:t>
                      </a:r>
                      <a:r>
                        <a:rPr lang="en-US" sz="1000" baseline="0" dirty="0" smtClean="0">
                          <a:solidFill>
                            <a:schemeClr val="accent1">
                              <a:lumMod val="75000"/>
                            </a:schemeClr>
                          </a:solidFill>
                          <a:latin typeface="Arial" panose="020B0604020202020204" pitchFamily="34" charset="0"/>
                          <a:cs typeface="Arial" panose="020B0604020202020204" pitchFamily="34" charset="0"/>
                        </a:rPr>
                        <a:t> levels</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1000" dirty="0" smtClean="0">
                          <a:solidFill>
                            <a:schemeClr val="accent1">
                              <a:lumMod val="75000"/>
                            </a:schemeClr>
                          </a:solidFill>
                          <a:latin typeface="Arial" panose="020B0604020202020204" pitchFamily="34" charset="0"/>
                          <a:cs typeface="Arial" panose="020B0604020202020204" pitchFamily="34" charset="0"/>
                        </a:rPr>
                        <a:t>42%</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r>
              <a:tr h="359967">
                <a:tc>
                  <a:txBody>
                    <a:bodyPr/>
                    <a:lstStyle/>
                    <a:p>
                      <a:r>
                        <a:rPr lang="en-US" sz="1000" dirty="0" smtClean="0">
                          <a:solidFill>
                            <a:schemeClr val="accent1">
                              <a:lumMod val="75000"/>
                            </a:schemeClr>
                          </a:solidFill>
                          <a:latin typeface="Arial" panose="020B0604020202020204" pitchFamily="34" charset="0"/>
                          <a:cs typeface="Arial" panose="020B0604020202020204" pitchFamily="34" charset="0"/>
                        </a:rPr>
                        <a:t>% of Black</a:t>
                      </a:r>
                      <a:r>
                        <a:rPr lang="en-US" sz="1000" baseline="0" dirty="0" smtClean="0">
                          <a:solidFill>
                            <a:schemeClr val="accent1">
                              <a:lumMod val="75000"/>
                            </a:schemeClr>
                          </a:solidFill>
                          <a:latin typeface="Arial" panose="020B0604020202020204" pitchFamily="34" charset="0"/>
                          <a:cs typeface="Arial" panose="020B0604020202020204" pitchFamily="34" charset="0"/>
                        </a:rPr>
                        <a:t> Females in senior management levels</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1000" dirty="0" smtClean="0">
                          <a:solidFill>
                            <a:schemeClr val="accent1">
                              <a:lumMod val="75000"/>
                            </a:schemeClr>
                          </a:solidFill>
                          <a:latin typeface="Arial" panose="020B0604020202020204" pitchFamily="34" charset="0"/>
                          <a:cs typeface="Arial" panose="020B0604020202020204" pitchFamily="34" charset="0"/>
                        </a:rPr>
                        <a:t>39%</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r>
              <a:tr h="314709">
                <a:tc>
                  <a:txBody>
                    <a:bodyPr/>
                    <a:lstStyle/>
                    <a:p>
                      <a:r>
                        <a:rPr lang="en-US" sz="1000" dirty="0" smtClean="0">
                          <a:solidFill>
                            <a:schemeClr val="accent1">
                              <a:lumMod val="75000"/>
                            </a:schemeClr>
                          </a:solidFill>
                          <a:latin typeface="Arial" panose="020B0604020202020204" pitchFamily="34" charset="0"/>
                          <a:cs typeface="Arial" panose="020B0604020202020204" pitchFamily="34" charset="0"/>
                        </a:rPr>
                        <a:t>% of Black</a:t>
                      </a:r>
                      <a:r>
                        <a:rPr lang="en-US" sz="1000" baseline="0" dirty="0" smtClean="0">
                          <a:solidFill>
                            <a:schemeClr val="accent1">
                              <a:lumMod val="75000"/>
                            </a:schemeClr>
                          </a:solidFill>
                          <a:latin typeface="Arial" panose="020B0604020202020204" pitchFamily="34" charset="0"/>
                          <a:cs typeface="Arial" panose="020B0604020202020204" pitchFamily="34" charset="0"/>
                        </a:rPr>
                        <a:t> people in senior management levels</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1000" dirty="0" smtClean="0">
                          <a:solidFill>
                            <a:schemeClr val="accent1">
                              <a:lumMod val="75000"/>
                            </a:schemeClr>
                          </a:solidFill>
                          <a:latin typeface="Arial" panose="020B0604020202020204" pitchFamily="34" charset="0"/>
                          <a:cs typeface="Arial" panose="020B0604020202020204" pitchFamily="34" charset="0"/>
                        </a:rPr>
                        <a:t>89%</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r>
            </a:tbl>
          </a:graphicData>
        </a:graphic>
      </p:graphicFrame>
      <p:sp>
        <p:nvSpPr>
          <p:cNvPr id="8" name="TextBox 7"/>
          <p:cNvSpPr txBox="1"/>
          <p:nvPr/>
        </p:nvSpPr>
        <p:spPr>
          <a:xfrm>
            <a:off x="190156" y="4092598"/>
            <a:ext cx="3121087" cy="2308324"/>
          </a:xfrm>
          <a:prstGeom prst="rect">
            <a:avLst/>
          </a:prstGeom>
          <a:solidFill>
            <a:schemeClr val="accent1">
              <a:lumMod val="75000"/>
            </a:schemeClr>
          </a:solidFill>
        </p:spPr>
        <p:txBody>
          <a:bodyPr wrap="square" rtlCol="0">
            <a:spAutoFit/>
          </a:bodyPr>
          <a:lstStyle/>
          <a:p>
            <a:pPr algn="just">
              <a:lnSpc>
                <a:spcPct val="150000"/>
              </a:lnSpc>
            </a:pPr>
            <a:r>
              <a:rPr lang="en-US" sz="1200" dirty="0" smtClean="0">
                <a:solidFill>
                  <a:schemeClr val="bg1"/>
                </a:solidFill>
              </a:rPr>
              <a:t>The PIC is a self sustaining entity. The revenue is generated from the low fees charged to the clients. During the 2015/16 Net profit of R378 mil and cash reserves of R1.8 bn have been forecasted, ensuring sustainability for the next three years.  The net income ratio is forecasted at 38% which exceeds the target of 10%.</a:t>
            </a:r>
            <a:endParaRPr lang="en-ZA" sz="1200" dirty="0">
              <a:solidFill>
                <a:schemeClr val="bg1"/>
              </a:solidFill>
            </a:endParaRPr>
          </a:p>
        </p:txBody>
      </p:sp>
      <p:sp>
        <p:nvSpPr>
          <p:cNvPr id="9" name="TextBox 8"/>
          <p:cNvSpPr txBox="1"/>
          <p:nvPr/>
        </p:nvSpPr>
        <p:spPr>
          <a:xfrm>
            <a:off x="3452501" y="4092598"/>
            <a:ext cx="2589376" cy="2308324"/>
          </a:xfrm>
          <a:prstGeom prst="rect">
            <a:avLst/>
          </a:prstGeom>
          <a:solidFill>
            <a:schemeClr val="accent6">
              <a:lumMod val="75000"/>
            </a:schemeClr>
          </a:solidFill>
        </p:spPr>
        <p:txBody>
          <a:bodyPr wrap="square" rtlCol="0">
            <a:spAutoFit/>
          </a:bodyPr>
          <a:lstStyle/>
          <a:p>
            <a:pPr algn="just">
              <a:lnSpc>
                <a:spcPct val="150000"/>
              </a:lnSpc>
            </a:pPr>
            <a:r>
              <a:rPr lang="en-US" sz="1200" dirty="0">
                <a:solidFill>
                  <a:schemeClr val="bg1"/>
                </a:solidFill>
              </a:rPr>
              <a:t>The PIC has a strong risk </a:t>
            </a:r>
            <a:r>
              <a:rPr lang="en-US" sz="1200" dirty="0" smtClean="0">
                <a:solidFill>
                  <a:schemeClr val="bg1"/>
                </a:solidFill>
              </a:rPr>
              <a:t>management framework. </a:t>
            </a:r>
            <a:r>
              <a:rPr lang="en-US" sz="1200" dirty="0">
                <a:solidFill>
                  <a:schemeClr val="bg1"/>
                </a:solidFill>
              </a:rPr>
              <a:t>The </a:t>
            </a:r>
            <a:r>
              <a:rPr lang="en-US" sz="1200" dirty="0" smtClean="0">
                <a:solidFill>
                  <a:schemeClr val="bg1"/>
                </a:solidFill>
              </a:rPr>
              <a:t>PIC also maintains </a:t>
            </a:r>
            <a:r>
              <a:rPr lang="en-US" sz="1200" dirty="0">
                <a:solidFill>
                  <a:schemeClr val="bg1"/>
                </a:solidFill>
              </a:rPr>
              <a:t>modern IT infrastructure technology. The Investment processes is also robust. </a:t>
            </a:r>
          </a:p>
          <a:p>
            <a:pPr algn="just">
              <a:lnSpc>
                <a:spcPct val="150000"/>
              </a:lnSpc>
            </a:pPr>
            <a:endParaRPr lang="en-US" sz="1200" dirty="0"/>
          </a:p>
          <a:p>
            <a:pPr algn="just">
              <a:lnSpc>
                <a:spcPct val="150000"/>
              </a:lnSpc>
            </a:pPr>
            <a:endParaRPr lang="en-ZA" sz="1200" dirty="0"/>
          </a:p>
        </p:txBody>
      </p:sp>
      <p:sp>
        <p:nvSpPr>
          <p:cNvPr id="10" name="TextBox 9"/>
          <p:cNvSpPr txBox="1"/>
          <p:nvPr/>
        </p:nvSpPr>
        <p:spPr>
          <a:xfrm>
            <a:off x="6183135" y="4109685"/>
            <a:ext cx="2840311" cy="2308324"/>
          </a:xfrm>
          <a:prstGeom prst="rect">
            <a:avLst/>
          </a:prstGeom>
          <a:solidFill>
            <a:schemeClr val="accent1">
              <a:lumMod val="60000"/>
              <a:lumOff val="40000"/>
            </a:schemeClr>
          </a:solidFill>
        </p:spPr>
        <p:txBody>
          <a:bodyPr wrap="square" rtlCol="0">
            <a:spAutoFit/>
          </a:bodyPr>
          <a:lstStyle/>
          <a:p>
            <a:pPr algn="just">
              <a:lnSpc>
                <a:spcPct val="150000"/>
              </a:lnSpc>
            </a:pPr>
            <a:r>
              <a:rPr lang="en-ZA" sz="1200" dirty="0" smtClean="0">
                <a:solidFill>
                  <a:schemeClr val="bg1"/>
                </a:solidFill>
              </a:rPr>
              <a:t>The PIC’s investment in human capital is reflected in the skills development efforts and transformation profile of the total workforce indicated by a high </a:t>
            </a:r>
            <a:r>
              <a:rPr lang="en-ZA" sz="1200" dirty="0">
                <a:solidFill>
                  <a:schemeClr val="bg1"/>
                </a:solidFill>
              </a:rPr>
              <a:t>representation of blacks in management roles. Increased </a:t>
            </a:r>
            <a:r>
              <a:rPr lang="en-ZA" sz="1200" dirty="0" smtClean="0">
                <a:solidFill>
                  <a:schemeClr val="bg1"/>
                </a:solidFill>
              </a:rPr>
              <a:t>intake of graduates and training expenditure.  </a:t>
            </a:r>
          </a:p>
          <a:p>
            <a:pPr algn="just">
              <a:lnSpc>
                <a:spcPct val="150000"/>
              </a:lnSpc>
            </a:pPr>
            <a:r>
              <a:rPr lang="en-ZA" sz="1200" dirty="0" smtClean="0">
                <a:solidFill>
                  <a:schemeClr val="bg1"/>
                </a:solidFill>
              </a:rPr>
              <a:t> </a:t>
            </a:r>
            <a:endParaRPr lang="en-ZA" sz="1200" dirty="0">
              <a:solidFill>
                <a:schemeClr val="bg1"/>
              </a:solidFill>
            </a:endParaRPr>
          </a:p>
        </p:txBody>
      </p:sp>
    </p:spTree>
    <p:extLst>
      <p:ext uri="{BB962C8B-B14F-4D97-AF65-F5344CB8AC3E}">
        <p14:creationId xmlns:p14="http://schemas.microsoft.com/office/powerpoint/2010/main" xmlns="" val="1612425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82767" y="2047961"/>
            <a:ext cx="6632804" cy="2062103"/>
          </a:xfrm>
          <a:noFill/>
          <a:ln>
            <a:noFill/>
          </a:ln>
        </p:spPr>
        <p:txBody>
          <a:bodyPr/>
          <a:lstStyle/>
          <a:p>
            <a:r>
              <a:rPr lang="en-US" sz="3200" b="1" dirty="0" smtClean="0">
                <a:solidFill>
                  <a:schemeClr val="accent1">
                    <a:lumMod val="75000"/>
                  </a:schemeClr>
                </a:solidFill>
              </a:rPr>
              <a:t>SECTION IV</a:t>
            </a:r>
            <a:br>
              <a:rPr lang="en-US" sz="3200" b="1" dirty="0" smtClean="0">
                <a:solidFill>
                  <a:schemeClr val="accent1">
                    <a:lumMod val="75000"/>
                  </a:schemeClr>
                </a:solidFill>
              </a:rPr>
            </a:br>
            <a:r>
              <a:rPr lang="en-US" sz="3200" b="1" dirty="0" smtClean="0">
                <a:solidFill>
                  <a:schemeClr val="accent1">
                    <a:lumMod val="75000"/>
                  </a:schemeClr>
                </a:solidFill>
              </a:rPr>
              <a:t/>
            </a:r>
            <a:br>
              <a:rPr lang="en-US" sz="3200" b="1" dirty="0" smtClean="0">
                <a:solidFill>
                  <a:schemeClr val="accent1">
                    <a:lumMod val="75000"/>
                  </a:schemeClr>
                </a:solidFill>
              </a:rPr>
            </a:br>
            <a:r>
              <a:rPr lang="en-US" sz="3200" b="1" dirty="0" smtClean="0">
                <a:solidFill>
                  <a:schemeClr val="accent1">
                    <a:lumMod val="75000"/>
                  </a:schemeClr>
                </a:solidFill>
              </a:rPr>
              <a:t>PIC FUTURE STRATEGIC PLANS (2016/17FY)</a:t>
            </a:r>
            <a:endParaRPr lang="en-US" sz="3200" b="1" dirty="0">
              <a:solidFill>
                <a:schemeClr val="accent1">
                  <a:lumMod val="75000"/>
                </a:schemeClr>
              </a:solidFill>
            </a:endParaRPr>
          </a:p>
        </p:txBody>
      </p:sp>
    </p:spTree>
    <p:extLst>
      <p:ext uri="{BB962C8B-B14F-4D97-AF65-F5344CB8AC3E}">
        <p14:creationId xmlns:p14="http://schemas.microsoft.com/office/powerpoint/2010/main" xmlns="" val="3697653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75238" y="197522"/>
            <a:ext cx="7234519" cy="707886"/>
          </a:xfrm>
        </p:spPr>
        <p:txBody>
          <a:bodyPr/>
          <a:lstStyle/>
          <a:p>
            <a:r>
              <a:rPr lang="en-US" sz="2000" b="1" dirty="0" smtClean="0">
                <a:solidFill>
                  <a:schemeClr val="accent1">
                    <a:lumMod val="75000"/>
                  </a:schemeClr>
                </a:solidFill>
              </a:rPr>
              <a:t>MEETING CLIENTS MANDATE AND CONTRIBUTION TO ECONOMY EXPANSION</a:t>
            </a:r>
            <a:endParaRPr lang="en-ZA" sz="2000" b="1" dirty="0"/>
          </a:p>
        </p:txBody>
      </p:sp>
      <p:graphicFrame>
        <p:nvGraphicFramePr>
          <p:cNvPr id="7" name="Table 6"/>
          <p:cNvGraphicFramePr>
            <a:graphicFrameLocks noGrp="1"/>
          </p:cNvGraphicFramePr>
          <p:nvPr>
            <p:extLst>
              <p:ext uri="{D42A27DB-BD31-4B8C-83A1-F6EECF244321}">
                <p14:modId xmlns:p14="http://schemas.microsoft.com/office/powerpoint/2010/main" xmlns="" val="2915329732"/>
              </p:ext>
            </p:extLst>
          </p:nvPr>
        </p:nvGraphicFramePr>
        <p:xfrm>
          <a:off x="72428" y="1050201"/>
          <a:ext cx="4038098" cy="5352381"/>
        </p:xfrm>
        <a:graphic>
          <a:graphicData uri="http://schemas.openxmlformats.org/drawingml/2006/table">
            <a:tbl>
              <a:tblPr firstRow="1" bandRow="1">
                <a:tableStyleId>{5C22544A-7EE6-4342-B048-85BDC9FD1C3A}</a:tableStyleId>
              </a:tblPr>
              <a:tblGrid>
                <a:gridCol w="1533335"/>
                <a:gridCol w="838095"/>
                <a:gridCol w="884824"/>
                <a:gridCol w="781844"/>
              </a:tblGrid>
              <a:tr h="382967">
                <a:tc gridSpan="4">
                  <a:txBody>
                    <a:bodyPr/>
                    <a:lstStyle/>
                    <a:p>
                      <a:pPr algn="ctr"/>
                      <a:r>
                        <a:rPr lang="en-US" sz="1800" dirty="0" smtClean="0">
                          <a:latin typeface="Arial" panose="020B0604020202020204" pitchFamily="34" charset="0"/>
                          <a:cs typeface="Arial" panose="020B0604020202020204" pitchFamily="34" charset="0"/>
                        </a:rPr>
                        <a:t>MEETING CLIENTS MANDATE</a:t>
                      </a:r>
                      <a:endParaRPr lang="en-US" sz="1800" dirty="0">
                        <a:latin typeface="Arial" panose="020B0604020202020204" pitchFamily="34" charset="0"/>
                        <a:cs typeface="Arial" panose="020B0604020202020204" pitchFamily="34" charset="0"/>
                      </a:endParaRPr>
                    </a:p>
                  </a:txBody>
                  <a:tcPr/>
                </a:tc>
                <a:tc hMerge="1">
                  <a:txBody>
                    <a:bodyPr/>
                    <a:lstStyle/>
                    <a:p>
                      <a:endParaRPr lang="en-ZA"/>
                    </a:p>
                  </a:txBody>
                  <a:tcPr/>
                </a:tc>
                <a:tc hMerge="1">
                  <a:txBody>
                    <a:bodyPr/>
                    <a:lstStyle/>
                    <a:p>
                      <a:endParaRPr lang="en-ZA"/>
                    </a:p>
                  </a:txBody>
                  <a:tcPr/>
                </a:tc>
                <a:tc hMerge="1">
                  <a:txBody>
                    <a:bodyPr/>
                    <a:lstStyle/>
                    <a:p>
                      <a:endParaRPr lang="en-US" dirty="0"/>
                    </a:p>
                  </a:txBody>
                  <a:tcPr/>
                </a:tc>
              </a:tr>
              <a:tr h="445311">
                <a:tc>
                  <a:txBody>
                    <a:bodyPr/>
                    <a:lstStyle/>
                    <a:p>
                      <a:endParaRPr lang="en-US" sz="1400" b="1" dirty="0">
                        <a:solidFill>
                          <a:schemeClr val="accent1"/>
                        </a:solidFill>
                        <a:latin typeface="Arial" panose="020B0604020202020204" pitchFamily="34" charset="0"/>
                        <a:cs typeface="Arial" panose="020B0604020202020204" pitchFamily="34" charset="0"/>
                      </a:endParaRPr>
                    </a:p>
                  </a:txBody>
                  <a:tcPr/>
                </a:tc>
                <a:tc>
                  <a:txBody>
                    <a:bodyPr/>
                    <a:lstStyle/>
                    <a:p>
                      <a:pPr algn="ctr"/>
                      <a:r>
                        <a:rPr lang="en-US" sz="1200" b="1" dirty="0" smtClean="0">
                          <a:solidFill>
                            <a:schemeClr val="accent1">
                              <a:lumMod val="75000"/>
                            </a:schemeClr>
                          </a:solidFill>
                          <a:latin typeface="Arial" panose="020B0604020202020204" pitchFamily="34" charset="0"/>
                          <a:cs typeface="Arial" panose="020B0604020202020204" pitchFamily="34" charset="0"/>
                        </a:rPr>
                        <a:t>2016/17</a:t>
                      </a:r>
                      <a:endParaRPr lang="en-US" sz="1200" b="1"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1200" b="1" dirty="0" smtClean="0">
                          <a:solidFill>
                            <a:schemeClr val="accent1">
                              <a:lumMod val="75000"/>
                            </a:schemeClr>
                          </a:solidFill>
                          <a:latin typeface="Arial" panose="020B0604020202020204" pitchFamily="34" charset="0"/>
                          <a:cs typeface="Arial" panose="020B0604020202020204" pitchFamily="34" charset="0"/>
                        </a:rPr>
                        <a:t>2017/18</a:t>
                      </a:r>
                      <a:endParaRPr lang="en-US" sz="1200" b="1"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1200" b="1" dirty="0" smtClean="0">
                          <a:solidFill>
                            <a:schemeClr val="accent1">
                              <a:lumMod val="75000"/>
                            </a:schemeClr>
                          </a:solidFill>
                          <a:latin typeface="Arial" panose="020B0604020202020204" pitchFamily="34" charset="0"/>
                          <a:cs typeface="Arial" panose="020B0604020202020204" pitchFamily="34" charset="0"/>
                        </a:rPr>
                        <a:t>2018/19</a:t>
                      </a:r>
                      <a:endParaRPr lang="en-US" sz="1200" b="1" dirty="0">
                        <a:solidFill>
                          <a:schemeClr val="accent1">
                            <a:lumMod val="75000"/>
                          </a:schemeClr>
                        </a:solidFill>
                        <a:latin typeface="Arial" panose="020B0604020202020204" pitchFamily="34" charset="0"/>
                        <a:cs typeface="Arial" panose="020B0604020202020204" pitchFamily="34" charset="0"/>
                      </a:endParaRPr>
                    </a:p>
                  </a:txBody>
                  <a:tcPr/>
                </a:tc>
              </a:tr>
              <a:tr h="309774">
                <a:tc gridSpan="4">
                  <a:txBody>
                    <a:bodyPr/>
                    <a:lstStyle/>
                    <a:p>
                      <a:pPr marL="0" marR="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400" b="1" dirty="0" smtClean="0">
                          <a:solidFill>
                            <a:schemeClr val="accent1">
                              <a:lumMod val="75000"/>
                            </a:schemeClr>
                          </a:solidFill>
                          <a:latin typeface="Arial" panose="020B0604020202020204" pitchFamily="34" charset="0"/>
                          <a:cs typeface="Arial" panose="020B0604020202020204" pitchFamily="34" charset="0"/>
                        </a:rPr>
                        <a:t>Listed Investments</a:t>
                      </a:r>
                    </a:p>
                  </a:txBody>
                  <a:tcPr/>
                </a:tc>
                <a:tc hMerge="1">
                  <a:txBody>
                    <a:bodyPr/>
                    <a:lstStyle/>
                    <a:p>
                      <a:endParaRPr lang="en-ZA"/>
                    </a:p>
                  </a:txBody>
                  <a:tcPr/>
                </a:tc>
                <a:tc hMerge="1">
                  <a:txBody>
                    <a:bodyPr/>
                    <a:lstStyle/>
                    <a:p>
                      <a:endParaRPr lang="en-ZA"/>
                    </a:p>
                  </a:txBody>
                  <a:tcPr/>
                </a:tc>
                <a:tc hMerge="1">
                  <a:txBody>
                    <a:bodyPr/>
                    <a:lstStyle/>
                    <a:p>
                      <a:endParaRPr lang="en-US" sz="1050" dirty="0">
                        <a:solidFill>
                          <a:schemeClr val="accent1"/>
                        </a:solidFill>
                        <a:latin typeface="Arial" panose="020B0604020202020204" pitchFamily="34" charset="0"/>
                        <a:cs typeface="Arial" panose="020B0604020202020204" pitchFamily="34" charset="0"/>
                      </a:endParaRPr>
                    </a:p>
                  </a:txBody>
                  <a:tcPr/>
                </a:tc>
              </a:tr>
              <a:tr h="418195">
                <a:tc>
                  <a:txBody>
                    <a:bodyPr/>
                    <a:lstStyle/>
                    <a:p>
                      <a:pPr marL="171450" indent="-171450">
                        <a:buFont typeface="Courier New" panose="02070309020205020404" pitchFamily="49" charset="0"/>
                        <a:buChar char="o"/>
                      </a:pPr>
                      <a:r>
                        <a:rPr lang="en-US" sz="1050" dirty="0" smtClean="0">
                          <a:solidFill>
                            <a:schemeClr val="accent1">
                              <a:lumMod val="75000"/>
                            </a:schemeClr>
                          </a:solidFill>
                          <a:latin typeface="Arial" panose="020B0604020202020204" pitchFamily="34" charset="0"/>
                          <a:cs typeface="Arial" panose="020B0604020202020204" pitchFamily="34" charset="0"/>
                        </a:rPr>
                        <a:t>Top 5 Clients</a:t>
                      </a:r>
                    </a:p>
                    <a:p>
                      <a:pPr marL="0" indent="0">
                        <a:buFont typeface="Courier New" panose="02070309020205020404" pitchFamily="49" charset="0"/>
                        <a:buNone/>
                      </a:pPr>
                      <a:r>
                        <a:rPr lang="en-US" sz="900" dirty="0" smtClean="0">
                          <a:solidFill>
                            <a:schemeClr val="accent1">
                              <a:lumMod val="75000"/>
                            </a:schemeClr>
                          </a:solidFill>
                          <a:latin typeface="Arial" panose="020B0604020202020204" pitchFamily="34" charset="0"/>
                          <a:cs typeface="Arial" panose="020B0604020202020204" pitchFamily="34" charset="0"/>
                        </a:rPr>
                        <a:t>(Rolling 24 months)</a:t>
                      </a:r>
                      <a:endParaRPr lang="en-US" sz="9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r>
                        <a:rPr lang="el-GR" sz="1050" dirty="0" smtClean="0">
                          <a:solidFill>
                            <a:schemeClr val="accent1">
                              <a:lumMod val="75000"/>
                            </a:schemeClr>
                          </a:solidFill>
                          <a:latin typeface="Arial" panose="020B0604020202020204" pitchFamily="34" charset="0"/>
                          <a:cs typeface="Arial" panose="020B0604020202020204" pitchFamily="34" charset="0"/>
                        </a:rPr>
                        <a:t>α</a:t>
                      </a:r>
                      <a:r>
                        <a:rPr lang="en-US" sz="1050" dirty="0" smtClean="0">
                          <a:solidFill>
                            <a:schemeClr val="accent1">
                              <a:lumMod val="75000"/>
                            </a:schemeClr>
                          </a:solidFill>
                          <a:latin typeface="Arial" panose="020B0604020202020204" pitchFamily="34" charset="0"/>
                          <a:cs typeface="Arial" panose="020B0604020202020204" pitchFamily="34" charset="0"/>
                        </a:rPr>
                        <a:t> </a:t>
                      </a:r>
                      <a:r>
                        <a:rPr lang="en-US" sz="1050" u="sng" dirty="0" smtClean="0">
                          <a:solidFill>
                            <a:schemeClr val="accent1">
                              <a:lumMod val="75000"/>
                            </a:schemeClr>
                          </a:solidFill>
                          <a:latin typeface="Arial" panose="020B0604020202020204" pitchFamily="34" charset="0"/>
                          <a:cs typeface="Arial" panose="020B0604020202020204" pitchFamily="34" charset="0"/>
                        </a:rPr>
                        <a:t>&gt;</a:t>
                      </a:r>
                      <a:r>
                        <a:rPr lang="en-US" sz="1050" dirty="0" smtClean="0">
                          <a:solidFill>
                            <a:schemeClr val="accent1">
                              <a:lumMod val="75000"/>
                            </a:schemeClr>
                          </a:solidFill>
                          <a:latin typeface="Arial" panose="020B0604020202020204" pitchFamily="34" charset="0"/>
                          <a:cs typeface="Arial" panose="020B0604020202020204" pitchFamily="34" charset="0"/>
                        </a:rPr>
                        <a:t> 15bps</a:t>
                      </a:r>
                      <a:endParaRPr lang="en-US" sz="105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r>
                        <a:rPr lang="el-GR" sz="1050" dirty="0" smtClean="0">
                          <a:solidFill>
                            <a:schemeClr val="accent1">
                              <a:lumMod val="75000"/>
                            </a:schemeClr>
                          </a:solidFill>
                          <a:latin typeface="Arial" panose="020B0604020202020204" pitchFamily="34" charset="0"/>
                          <a:cs typeface="Arial" panose="020B0604020202020204" pitchFamily="34" charset="0"/>
                        </a:rPr>
                        <a:t>α</a:t>
                      </a:r>
                      <a:r>
                        <a:rPr lang="en-US" sz="1050" dirty="0" smtClean="0">
                          <a:solidFill>
                            <a:schemeClr val="accent1">
                              <a:lumMod val="75000"/>
                            </a:schemeClr>
                          </a:solidFill>
                          <a:latin typeface="Arial" panose="020B0604020202020204" pitchFamily="34" charset="0"/>
                          <a:cs typeface="Arial" panose="020B0604020202020204" pitchFamily="34" charset="0"/>
                        </a:rPr>
                        <a:t> </a:t>
                      </a:r>
                      <a:r>
                        <a:rPr lang="en-US" sz="1050" u="sng" dirty="0" smtClean="0">
                          <a:solidFill>
                            <a:schemeClr val="accent1">
                              <a:lumMod val="75000"/>
                            </a:schemeClr>
                          </a:solidFill>
                          <a:latin typeface="Arial" panose="020B0604020202020204" pitchFamily="34" charset="0"/>
                          <a:cs typeface="Arial" panose="020B0604020202020204" pitchFamily="34" charset="0"/>
                        </a:rPr>
                        <a:t>&gt;</a:t>
                      </a:r>
                      <a:r>
                        <a:rPr lang="en-US" sz="1050" dirty="0" smtClean="0">
                          <a:solidFill>
                            <a:schemeClr val="accent1">
                              <a:lumMod val="75000"/>
                            </a:schemeClr>
                          </a:solidFill>
                          <a:latin typeface="Arial" panose="020B0604020202020204" pitchFamily="34" charset="0"/>
                          <a:cs typeface="Arial" panose="020B0604020202020204" pitchFamily="34" charset="0"/>
                        </a:rPr>
                        <a:t> 20bps</a:t>
                      </a:r>
                      <a:endParaRPr lang="en-US" sz="105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50" dirty="0" smtClean="0">
                          <a:solidFill>
                            <a:schemeClr val="accent1">
                              <a:lumMod val="75000"/>
                            </a:schemeClr>
                          </a:solidFill>
                          <a:latin typeface="Arial" panose="020B0604020202020204" pitchFamily="34" charset="0"/>
                          <a:cs typeface="Arial" panose="020B0604020202020204" pitchFamily="34" charset="0"/>
                        </a:rPr>
                        <a:t>α</a:t>
                      </a:r>
                      <a:r>
                        <a:rPr lang="en-US" sz="1050" dirty="0" smtClean="0">
                          <a:solidFill>
                            <a:schemeClr val="accent1">
                              <a:lumMod val="75000"/>
                            </a:schemeClr>
                          </a:solidFill>
                          <a:latin typeface="Arial" panose="020B0604020202020204" pitchFamily="34" charset="0"/>
                          <a:cs typeface="Arial" panose="020B0604020202020204" pitchFamily="34" charset="0"/>
                        </a:rPr>
                        <a:t> </a:t>
                      </a:r>
                      <a:r>
                        <a:rPr lang="en-US" sz="1050" u="sng" dirty="0" smtClean="0">
                          <a:solidFill>
                            <a:schemeClr val="accent1">
                              <a:lumMod val="75000"/>
                            </a:schemeClr>
                          </a:solidFill>
                          <a:latin typeface="Arial" panose="020B0604020202020204" pitchFamily="34" charset="0"/>
                          <a:cs typeface="Arial" panose="020B0604020202020204" pitchFamily="34" charset="0"/>
                        </a:rPr>
                        <a:t>&gt;</a:t>
                      </a:r>
                      <a:r>
                        <a:rPr lang="en-US" sz="1050" dirty="0" smtClean="0">
                          <a:solidFill>
                            <a:schemeClr val="accent1">
                              <a:lumMod val="75000"/>
                            </a:schemeClr>
                          </a:solidFill>
                          <a:latin typeface="Arial" panose="020B0604020202020204" pitchFamily="34" charset="0"/>
                          <a:cs typeface="Arial" panose="020B0604020202020204" pitchFamily="34" charset="0"/>
                        </a:rPr>
                        <a:t> 20bps</a:t>
                      </a:r>
                    </a:p>
                  </a:txBody>
                  <a:tcPr/>
                </a:tc>
              </a:tr>
              <a:tr h="352654">
                <a:tc>
                  <a:txBody>
                    <a:bodyPr/>
                    <a:lstStyle/>
                    <a:p>
                      <a:pPr marL="171450" indent="-171450">
                        <a:buFont typeface="Courier New" panose="02070309020205020404" pitchFamily="49" charset="0"/>
                        <a:buChar char="o"/>
                      </a:pPr>
                      <a:r>
                        <a:rPr lang="en-US" sz="1050" dirty="0" smtClean="0">
                          <a:solidFill>
                            <a:schemeClr val="accent1">
                              <a:lumMod val="75000"/>
                            </a:schemeClr>
                          </a:solidFill>
                          <a:latin typeface="Arial" panose="020B0604020202020204" pitchFamily="34" charset="0"/>
                          <a:cs typeface="Arial" panose="020B0604020202020204" pitchFamily="34" charset="0"/>
                        </a:rPr>
                        <a:t>Other Clients</a:t>
                      </a:r>
                    </a:p>
                    <a:p>
                      <a:pPr marL="0" marR="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900" dirty="0" smtClean="0">
                          <a:solidFill>
                            <a:schemeClr val="accent1">
                              <a:lumMod val="75000"/>
                            </a:schemeClr>
                          </a:solidFill>
                          <a:latin typeface="Arial" panose="020B0604020202020204" pitchFamily="34" charset="0"/>
                          <a:cs typeface="Arial" panose="020B0604020202020204" pitchFamily="34" charset="0"/>
                        </a:rPr>
                        <a:t>(Rolling 24 months)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50" dirty="0" smtClean="0">
                          <a:solidFill>
                            <a:schemeClr val="accent1">
                              <a:lumMod val="75000"/>
                            </a:schemeClr>
                          </a:solidFill>
                          <a:latin typeface="Arial" panose="020B0604020202020204" pitchFamily="34" charset="0"/>
                          <a:cs typeface="Arial" panose="020B0604020202020204" pitchFamily="34" charset="0"/>
                        </a:rPr>
                        <a:t>α</a:t>
                      </a:r>
                      <a:r>
                        <a:rPr lang="en-US" sz="1050" dirty="0" smtClean="0">
                          <a:solidFill>
                            <a:schemeClr val="accent1">
                              <a:lumMod val="75000"/>
                            </a:schemeClr>
                          </a:solidFill>
                          <a:latin typeface="Arial" panose="020B0604020202020204" pitchFamily="34" charset="0"/>
                          <a:cs typeface="Arial" panose="020B0604020202020204" pitchFamily="34" charset="0"/>
                        </a:rPr>
                        <a:t> </a:t>
                      </a:r>
                      <a:r>
                        <a:rPr lang="en-US" sz="1050" u="sng" dirty="0" smtClean="0">
                          <a:solidFill>
                            <a:schemeClr val="accent1">
                              <a:lumMod val="75000"/>
                            </a:schemeClr>
                          </a:solidFill>
                          <a:latin typeface="Arial" panose="020B0604020202020204" pitchFamily="34" charset="0"/>
                          <a:cs typeface="Arial" panose="020B0604020202020204" pitchFamily="34" charset="0"/>
                        </a:rPr>
                        <a:t>&gt;</a:t>
                      </a:r>
                      <a:r>
                        <a:rPr lang="en-US" sz="1050" dirty="0" smtClean="0">
                          <a:solidFill>
                            <a:schemeClr val="accent1">
                              <a:lumMod val="75000"/>
                            </a:schemeClr>
                          </a:solidFill>
                          <a:latin typeface="Arial" panose="020B0604020202020204" pitchFamily="34" charset="0"/>
                          <a:cs typeface="Arial" panose="020B0604020202020204" pitchFamily="34" charset="0"/>
                        </a:rPr>
                        <a:t> 5bps</a:t>
                      </a:r>
                    </a:p>
                  </a:txBody>
                  <a:tcPr/>
                </a:tc>
                <a:tc>
                  <a:txBody>
                    <a:bodyPr/>
                    <a:lstStyle/>
                    <a:p>
                      <a:r>
                        <a:rPr lang="el-GR" sz="1050" dirty="0" smtClean="0">
                          <a:solidFill>
                            <a:schemeClr val="accent1">
                              <a:lumMod val="75000"/>
                            </a:schemeClr>
                          </a:solidFill>
                          <a:latin typeface="Arial" panose="020B0604020202020204" pitchFamily="34" charset="0"/>
                          <a:cs typeface="Arial" panose="020B0604020202020204" pitchFamily="34" charset="0"/>
                        </a:rPr>
                        <a:t>α</a:t>
                      </a:r>
                      <a:r>
                        <a:rPr lang="en-US" sz="1050" dirty="0" smtClean="0">
                          <a:solidFill>
                            <a:schemeClr val="accent1">
                              <a:lumMod val="75000"/>
                            </a:schemeClr>
                          </a:solidFill>
                          <a:latin typeface="Arial" panose="020B0604020202020204" pitchFamily="34" charset="0"/>
                          <a:cs typeface="Arial" panose="020B0604020202020204" pitchFamily="34" charset="0"/>
                        </a:rPr>
                        <a:t> </a:t>
                      </a:r>
                      <a:r>
                        <a:rPr lang="en-US" sz="1050" u="sng" dirty="0" smtClean="0">
                          <a:solidFill>
                            <a:schemeClr val="accent1">
                              <a:lumMod val="75000"/>
                            </a:schemeClr>
                          </a:solidFill>
                          <a:latin typeface="Arial" panose="020B0604020202020204" pitchFamily="34" charset="0"/>
                          <a:cs typeface="Arial" panose="020B0604020202020204" pitchFamily="34" charset="0"/>
                        </a:rPr>
                        <a:t>&gt;</a:t>
                      </a:r>
                      <a:r>
                        <a:rPr lang="en-US" sz="1050" dirty="0" smtClean="0">
                          <a:solidFill>
                            <a:schemeClr val="accent1">
                              <a:lumMod val="75000"/>
                            </a:schemeClr>
                          </a:solidFill>
                          <a:latin typeface="Arial" panose="020B0604020202020204" pitchFamily="34" charset="0"/>
                          <a:cs typeface="Arial" panose="020B0604020202020204" pitchFamily="34" charset="0"/>
                        </a:rPr>
                        <a:t> 5bps</a:t>
                      </a:r>
                      <a:endParaRPr lang="en-US" sz="105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50" dirty="0" smtClean="0">
                          <a:solidFill>
                            <a:schemeClr val="accent1">
                              <a:lumMod val="75000"/>
                            </a:schemeClr>
                          </a:solidFill>
                          <a:latin typeface="Arial" panose="020B0604020202020204" pitchFamily="34" charset="0"/>
                          <a:cs typeface="Arial" panose="020B0604020202020204" pitchFamily="34" charset="0"/>
                        </a:rPr>
                        <a:t>α</a:t>
                      </a:r>
                      <a:r>
                        <a:rPr lang="en-US" sz="1050" dirty="0" smtClean="0">
                          <a:solidFill>
                            <a:schemeClr val="accent1">
                              <a:lumMod val="75000"/>
                            </a:schemeClr>
                          </a:solidFill>
                          <a:latin typeface="Arial" panose="020B0604020202020204" pitchFamily="34" charset="0"/>
                          <a:cs typeface="Arial" panose="020B0604020202020204" pitchFamily="34" charset="0"/>
                        </a:rPr>
                        <a:t> </a:t>
                      </a:r>
                      <a:r>
                        <a:rPr lang="en-US" sz="1050" u="sng" dirty="0" smtClean="0">
                          <a:solidFill>
                            <a:schemeClr val="accent1">
                              <a:lumMod val="75000"/>
                            </a:schemeClr>
                          </a:solidFill>
                          <a:latin typeface="Arial" panose="020B0604020202020204" pitchFamily="34" charset="0"/>
                          <a:cs typeface="Arial" panose="020B0604020202020204" pitchFamily="34" charset="0"/>
                        </a:rPr>
                        <a:t>&gt;</a:t>
                      </a:r>
                      <a:r>
                        <a:rPr lang="en-US" sz="1050" dirty="0" smtClean="0">
                          <a:solidFill>
                            <a:schemeClr val="accent1">
                              <a:lumMod val="75000"/>
                            </a:schemeClr>
                          </a:solidFill>
                          <a:latin typeface="Arial" panose="020B0604020202020204" pitchFamily="34" charset="0"/>
                          <a:cs typeface="Arial" panose="020B0604020202020204" pitchFamily="34" charset="0"/>
                        </a:rPr>
                        <a:t> 5bps</a:t>
                      </a:r>
                    </a:p>
                  </a:txBody>
                  <a:tcPr/>
                </a:tc>
              </a:tr>
              <a:tr h="526616">
                <a:tc gridSpan="4">
                  <a:txBody>
                    <a:bodyPr/>
                    <a:lstStyle/>
                    <a:p>
                      <a:r>
                        <a:rPr lang="en-US" sz="1400" b="1" dirty="0" smtClean="0">
                          <a:solidFill>
                            <a:schemeClr val="accent1">
                              <a:lumMod val="75000"/>
                            </a:schemeClr>
                          </a:solidFill>
                          <a:latin typeface="Arial" panose="020B0604020202020204" pitchFamily="34" charset="0"/>
                          <a:cs typeface="Arial" panose="020B0604020202020204" pitchFamily="34" charset="0"/>
                        </a:rPr>
                        <a:t>Developmental</a:t>
                      </a:r>
                      <a:r>
                        <a:rPr lang="en-US" sz="1400" b="1" baseline="0" dirty="0" smtClean="0">
                          <a:solidFill>
                            <a:schemeClr val="accent1">
                              <a:lumMod val="75000"/>
                            </a:schemeClr>
                          </a:solidFill>
                          <a:latin typeface="Arial" panose="020B0604020202020204" pitchFamily="34" charset="0"/>
                          <a:cs typeface="Arial" panose="020B0604020202020204" pitchFamily="34" charset="0"/>
                        </a:rPr>
                        <a:t> Investments (DI) &amp; Private Equity (PE)</a:t>
                      </a:r>
                      <a:endParaRPr lang="en-US" sz="1400" b="1" dirty="0">
                        <a:solidFill>
                          <a:schemeClr val="accent1">
                            <a:lumMod val="75000"/>
                          </a:schemeClr>
                        </a:solidFill>
                        <a:latin typeface="Arial" panose="020B0604020202020204" pitchFamily="34" charset="0"/>
                        <a:cs typeface="Arial" panose="020B0604020202020204" pitchFamily="34" charset="0"/>
                      </a:endParaRPr>
                    </a:p>
                  </a:txBody>
                  <a:tcPr/>
                </a:tc>
                <a:tc hMerge="1">
                  <a:txBody>
                    <a:bodyPr/>
                    <a:lstStyle/>
                    <a:p>
                      <a:endParaRPr lang="en-ZA"/>
                    </a:p>
                  </a:txBody>
                  <a:tcPr/>
                </a:tc>
                <a:tc hMerge="1">
                  <a:txBody>
                    <a:bodyPr/>
                    <a:lstStyle/>
                    <a:p>
                      <a:endParaRPr lang="en-ZA"/>
                    </a:p>
                  </a:txBody>
                  <a:tcPr/>
                </a:tc>
                <a:tc hMerge="1">
                  <a:txBody>
                    <a:bodyPr/>
                    <a:lstStyle/>
                    <a:p>
                      <a:endParaRPr lang="en-US" sz="1050" dirty="0">
                        <a:solidFill>
                          <a:schemeClr val="accent1"/>
                        </a:solidFill>
                        <a:latin typeface="Arial" panose="020B0604020202020204" pitchFamily="34" charset="0"/>
                        <a:cs typeface="Arial" panose="020B0604020202020204" pitchFamily="34" charset="0"/>
                      </a:endParaRPr>
                    </a:p>
                  </a:txBody>
                  <a:tcPr/>
                </a:tc>
              </a:tr>
              <a:tr h="580826">
                <a:tc>
                  <a:txBody>
                    <a:bodyPr/>
                    <a:lstStyle/>
                    <a:p>
                      <a:pPr marL="171450" indent="-171450">
                        <a:buFont typeface="Courier New" panose="02070309020205020404" pitchFamily="49" charset="0"/>
                        <a:buChar char="o"/>
                      </a:pPr>
                      <a:r>
                        <a:rPr lang="en-US" sz="1050" dirty="0" smtClean="0">
                          <a:solidFill>
                            <a:schemeClr val="accent1">
                              <a:lumMod val="75000"/>
                            </a:schemeClr>
                          </a:solidFill>
                          <a:latin typeface="Arial" panose="020B0604020202020204" pitchFamily="34" charset="0"/>
                          <a:cs typeface="Arial" panose="020B0604020202020204" pitchFamily="34" charset="0"/>
                        </a:rPr>
                        <a:t>New Investments - DI</a:t>
                      </a:r>
                    </a:p>
                    <a:p>
                      <a:pPr marL="0" indent="0">
                        <a:buFont typeface="Courier New" panose="02070309020205020404" pitchFamily="49" charset="0"/>
                        <a:buNone/>
                      </a:pPr>
                      <a:r>
                        <a:rPr lang="en-US" sz="1050" dirty="0" smtClean="0">
                          <a:solidFill>
                            <a:schemeClr val="accent1">
                              <a:lumMod val="75000"/>
                            </a:schemeClr>
                          </a:solidFill>
                          <a:latin typeface="Arial" panose="020B0604020202020204" pitchFamily="34" charset="0"/>
                          <a:cs typeface="Arial" panose="020B0604020202020204" pitchFamily="34" charset="0"/>
                        </a:rPr>
                        <a:t>     (&lt; 3 Years)</a:t>
                      </a:r>
                      <a:endParaRPr lang="en-US" sz="105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r>
                        <a:rPr lang="en-US" sz="1050" dirty="0" smtClean="0">
                          <a:solidFill>
                            <a:schemeClr val="accent1">
                              <a:lumMod val="75000"/>
                            </a:schemeClr>
                          </a:solidFill>
                          <a:latin typeface="Arial" panose="020B0604020202020204" pitchFamily="34" charset="0"/>
                          <a:cs typeface="Arial" panose="020B0604020202020204" pitchFamily="34" charset="0"/>
                        </a:rPr>
                        <a:t>IRR = 8%</a:t>
                      </a:r>
                      <a:endParaRPr lang="en-US" sz="105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accent1">
                              <a:lumMod val="75000"/>
                            </a:schemeClr>
                          </a:solidFill>
                          <a:latin typeface="Arial" panose="020B0604020202020204" pitchFamily="34" charset="0"/>
                          <a:cs typeface="Arial" panose="020B0604020202020204" pitchFamily="34" charset="0"/>
                        </a:rPr>
                        <a:t>IRR = 8%</a:t>
                      </a:r>
                    </a:p>
                    <a:p>
                      <a:endParaRPr lang="en-US" sz="105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accent1">
                              <a:lumMod val="75000"/>
                            </a:schemeClr>
                          </a:solidFill>
                          <a:latin typeface="Arial" panose="020B0604020202020204" pitchFamily="34" charset="0"/>
                          <a:cs typeface="Arial" panose="020B0604020202020204" pitchFamily="34" charset="0"/>
                        </a:rPr>
                        <a:t>IRR = 8%</a:t>
                      </a:r>
                    </a:p>
                    <a:p>
                      <a:endParaRPr lang="en-US" sz="1050" dirty="0">
                        <a:solidFill>
                          <a:schemeClr val="accent1">
                            <a:lumMod val="75000"/>
                          </a:schemeClr>
                        </a:solidFill>
                        <a:latin typeface="Arial" panose="020B0604020202020204" pitchFamily="34" charset="0"/>
                        <a:cs typeface="Arial" panose="020B0604020202020204" pitchFamily="34" charset="0"/>
                      </a:endParaRPr>
                    </a:p>
                  </a:txBody>
                  <a:tcPr/>
                </a:tc>
              </a:tr>
              <a:tr h="580826">
                <a:tc>
                  <a:txBody>
                    <a:bodyPr/>
                    <a:lstStyle/>
                    <a:p>
                      <a:pPr marL="171450" indent="-171450">
                        <a:buFont typeface="Courier New" panose="02070309020205020404" pitchFamily="49" charset="0"/>
                        <a:buChar char="o"/>
                      </a:pPr>
                      <a:r>
                        <a:rPr lang="en-US" sz="1050" dirty="0" smtClean="0">
                          <a:solidFill>
                            <a:schemeClr val="accent1">
                              <a:lumMod val="75000"/>
                            </a:schemeClr>
                          </a:solidFill>
                          <a:latin typeface="Arial" panose="020B0604020202020204" pitchFamily="34" charset="0"/>
                          <a:cs typeface="Arial" panose="020B0604020202020204" pitchFamily="34" charset="0"/>
                        </a:rPr>
                        <a:t>New Investments - PE</a:t>
                      </a:r>
                    </a:p>
                    <a:p>
                      <a:pPr marL="0" indent="0">
                        <a:buFont typeface="Courier New" panose="02070309020205020404" pitchFamily="49" charset="0"/>
                        <a:buNone/>
                      </a:pPr>
                      <a:r>
                        <a:rPr lang="en-US" sz="1050" dirty="0" smtClean="0">
                          <a:solidFill>
                            <a:schemeClr val="accent1">
                              <a:lumMod val="75000"/>
                            </a:schemeClr>
                          </a:solidFill>
                          <a:latin typeface="Arial" panose="020B0604020202020204" pitchFamily="34" charset="0"/>
                          <a:cs typeface="Arial" panose="020B0604020202020204" pitchFamily="34" charset="0"/>
                        </a:rPr>
                        <a:t>     (&lt; 3 Years)</a:t>
                      </a:r>
                    </a:p>
                  </a:txBody>
                  <a:tcPr/>
                </a:tc>
                <a:tc>
                  <a:txBody>
                    <a:bodyPr/>
                    <a:lstStyle/>
                    <a:p>
                      <a:r>
                        <a:rPr lang="en-US" sz="1050" dirty="0" smtClean="0">
                          <a:solidFill>
                            <a:schemeClr val="accent1">
                              <a:lumMod val="75000"/>
                            </a:schemeClr>
                          </a:solidFill>
                          <a:latin typeface="Arial" panose="020B0604020202020204" pitchFamily="34" charset="0"/>
                          <a:cs typeface="Arial" panose="020B0604020202020204" pitchFamily="34" charset="0"/>
                        </a:rPr>
                        <a:t>PE = 10%</a:t>
                      </a:r>
                      <a:endParaRPr lang="en-US" sz="105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r>
                        <a:rPr lang="en-US" sz="1050" dirty="0" smtClean="0">
                          <a:solidFill>
                            <a:schemeClr val="accent1">
                              <a:lumMod val="75000"/>
                            </a:schemeClr>
                          </a:solidFill>
                          <a:latin typeface="Arial" panose="020B0604020202020204" pitchFamily="34" charset="0"/>
                          <a:cs typeface="Arial" panose="020B0604020202020204" pitchFamily="34" charset="0"/>
                        </a:rPr>
                        <a:t>PE = 10%</a:t>
                      </a:r>
                      <a:endParaRPr lang="en-US" sz="105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r>
                        <a:rPr lang="en-US" sz="1050" dirty="0" smtClean="0">
                          <a:solidFill>
                            <a:schemeClr val="accent1">
                              <a:lumMod val="75000"/>
                            </a:schemeClr>
                          </a:solidFill>
                          <a:latin typeface="Arial" panose="020B0604020202020204" pitchFamily="34" charset="0"/>
                          <a:cs typeface="Arial" panose="020B0604020202020204" pitchFamily="34" charset="0"/>
                        </a:rPr>
                        <a:t>PE = 10%</a:t>
                      </a:r>
                      <a:endParaRPr lang="en-US" sz="1050" dirty="0">
                        <a:solidFill>
                          <a:schemeClr val="accent1">
                            <a:lumMod val="75000"/>
                          </a:schemeClr>
                        </a:solidFill>
                        <a:latin typeface="Arial" panose="020B0604020202020204" pitchFamily="34" charset="0"/>
                        <a:cs typeface="Arial" panose="020B0604020202020204" pitchFamily="34" charset="0"/>
                      </a:endParaRPr>
                    </a:p>
                  </a:txBody>
                  <a:tcPr/>
                </a:tc>
              </a:tr>
              <a:tr h="418195">
                <a:tc>
                  <a:txBody>
                    <a:bodyPr/>
                    <a:lstStyle/>
                    <a:p>
                      <a:pPr marL="171450" indent="-171450">
                        <a:buFont typeface="Courier New" panose="02070309020205020404" pitchFamily="49" charset="0"/>
                        <a:buChar char="o"/>
                      </a:pPr>
                      <a:r>
                        <a:rPr lang="en-US" sz="1050" dirty="0" smtClean="0">
                          <a:solidFill>
                            <a:schemeClr val="accent1">
                              <a:lumMod val="75000"/>
                            </a:schemeClr>
                          </a:solidFill>
                          <a:latin typeface="Arial" panose="020B0604020202020204" pitchFamily="34" charset="0"/>
                          <a:cs typeface="Arial" panose="020B0604020202020204" pitchFamily="34" charset="0"/>
                        </a:rPr>
                        <a:t>Debt Instruments</a:t>
                      </a:r>
                    </a:p>
                  </a:txBody>
                  <a:tcPr/>
                </a:tc>
                <a:tc>
                  <a:txBody>
                    <a:bodyPr/>
                    <a:lstStyle/>
                    <a:p>
                      <a:r>
                        <a:rPr lang="en-US" sz="1050" dirty="0" smtClean="0">
                          <a:solidFill>
                            <a:schemeClr val="accent1">
                              <a:lumMod val="75000"/>
                            </a:schemeClr>
                          </a:solidFill>
                          <a:latin typeface="Arial" panose="020B0604020202020204" pitchFamily="34" charset="0"/>
                          <a:cs typeface="Arial" panose="020B0604020202020204" pitchFamily="34" charset="0"/>
                        </a:rPr>
                        <a:t>IRR </a:t>
                      </a:r>
                      <a:r>
                        <a:rPr lang="en-US" sz="1050" u="sng" dirty="0" smtClean="0">
                          <a:solidFill>
                            <a:schemeClr val="accent1">
                              <a:lumMod val="75000"/>
                            </a:schemeClr>
                          </a:solidFill>
                          <a:latin typeface="Arial" panose="020B0604020202020204" pitchFamily="34" charset="0"/>
                          <a:cs typeface="Arial" panose="020B0604020202020204" pitchFamily="34" charset="0"/>
                        </a:rPr>
                        <a:t>&gt;</a:t>
                      </a:r>
                      <a:r>
                        <a:rPr lang="en-US" sz="1050" dirty="0" smtClean="0">
                          <a:solidFill>
                            <a:schemeClr val="accent1">
                              <a:lumMod val="75000"/>
                            </a:schemeClr>
                          </a:solidFill>
                          <a:latin typeface="Arial" panose="020B0604020202020204" pitchFamily="34" charset="0"/>
                          <a:cs typeface="Arial" panose="020B0604020202020204" pitchFamily="34" charset="0"/>
                        </a:rPr>
                        <a:t> 8%</a:t>
                      </a:r>
                      <a:endParaRPr lang="en-US" sz="105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r>
                        <a:rPr lang="en-US" sz="1050" dirty="0" smtClean="0">
                          <a:solidFill>
                            <a:schemeClr val="accent1">
                              <a:lumMod val="75000"/>
                            </a:schemeClr>
                          </a:solidFill>
                          <a:latin typeface="Arial" panose="020B0604020202020204" pitchFamily="34" charset="0"/>
                          <a:cs typeface="Arial" panose="020B0604020202020204" pitchFamily="34" charset="0"/>
                        </a:rPr>
                        <a:t>IRR </a:t>
                      </a:r>
                      <a:r>
                        <a:rPr lang="en-US" sz="1050" u="sng" dirty="0" smtClean="0">
                          <a:solidFill>
                            <a:schemeClr val="accent1">
                              <a:lumMod val="75000"/>
                            </a:schemeClr>
                          </a:solidFill>
                          <a:latin typeface="Arial" panose="020B0604020202020204" pitchFamily="34" charset="0"/>
                          <a:cs typeface="Arial" panose="020B0604020202020204" pitchFamily="34" charset="0"/>
                        </a:rPr>
                        <a:t>&gt;</a:t>
                      </a:r>
                      <a:r>
                        <a:rPr lang="en-US" sz="1050" dirty="0" smtClean="0">
                          <a:solidFill>
                            <a:schemeClr val="accent1">
                              <a:lumMod val="75000"/>
                            </a:schemeClr>
                          </a:solidFill>
                          <a:latin typeface="Arial" panose="020B0604020202020204" pitchFamily="34" charset="0"/>
                          <a:cs typeface="Arial" panose="020B0604020202020204" pitchFamily="34" charset="0"/>
                        </a:rPr>
                        <a:t> 8%</a:t>
                      </a:r>
                      <a:endParaRPr lang="en-US" sz="105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r>
                        <a:rPr lang="en-US" sz="1050" dirty="0" smtClean="0">
                          <a:solidFill>
                            <a:schemeClr val="accent1">
                              <a:lumMod val="75000"/>
                            </a:schemeClr>
                          </a:solidFill>
                          <a:latin typeface="Arial" panose="020B0604020202020204" pitchFamily="34" charset="0"/>
                          <a:cs typeface="Arial" panose="020B0604020202020204" pitchFamily="34" charset="0"/>
                        </a:rPr>
                        <a:t>IRR </a:t>
                      </a:r>
                      <a:r>
                        <a:rPr lang="en-US" sz="1050" u="sng" dirty="0" smtClean="0">
                          <a:solidFill>
                            <a:schemeClr val="accent1">
                              <a:lumMod val="75000"/>
                            </a:schemeClr>
                          </a:solidFill>
                          <a:latin typeface="Arial" panose="020B0604020202020204" pitchFamily="34" charset="0"/>
                          <a:cs typeface="Arial" panose="020B0604020202020204" pitchFamily="34" charset="0"/>
                        </a:rPr>
                        <a:t>&gt;</a:t>
                      </a:r>
                      <a:r>
                        <a:rPr lang="en-US" sz="1050" dirty="0" smtClean="0">
                          <a:solidFill>
                            <a:schemeClr val="accent1">
                              <a:lumMod val="75000"/>
                            </a:schemeClr>
                          </a:solidFill>
                          <a:latin typeface="Arial" panose="020B0604020202020204" pitchFamily="34" charset="0"/>
                          <a:cs typeface="Arial" panose="020B0604020202020204" pitchFamily="34" charset="0"/>
                        </a:rPr>
                        <a:t> 8%</a:t>
                      </a:r>
                      <a:endParaRPr lang="en-US" sz="1050" dirty="0">
                        <a:solidFill>
                          <a:schemeClr val="accent1">
                            <a:lumMod val="75000"/>
                          </a:schemeClr>
                        </a:solidFill>
                        <a:latin typeface="Arial" panose="020B0604020202020204" pitchFamily="34" charset="0"/>
                        <a:cs typeface="Arial" panose="020B0604020202020204" pitchFamily="34" charset="0"/>
                      </a:endParaRPr>
                    </a:p>
                  </a:txBody>
                  <a:tcPr/>
                </a:tc>
              </a:tr>
              <a:tr h="418195">
                <a:tc>
                  <a:txBody>
                    <a:bodyPr/>
                    <a:lstStyle/>
                    <a:p>
                      <a:pPr marL="171450" indent="-171450">
                        <a:buFont typeface="Courier New" panose="02070309020205020404" pitchFamily="49" charset="0"/>
                        <a:buChar char="o"/>
                      </a:pPr>
                      <a:r>
                        <a:rPr lang="en-US" sz="1050" dirty="0" smtClean="0">
                          <a:solidFill>
                            <a:schemeClr val="accent1">
                              <a:lumMod val="75000"/>
                            </a:schemeClr>
                          </a:solidFill>
                          <a:latin typeface="Arial" panose="020B0604020202020204" pitchFamily="34" charset="0"/>
                          <a:cs typeface="Arial" panose="020B0604020202020204" pitchFamily="34" charset="0"/>
                        </a:rPr>
                        <a:t>Equity – DI &amp; PE</a:t>
                      </a:r>
                    </a:p>
                  </a:txBody>
                  <a:tcPr/>
                </a:tc>
                <a:tc>
                  <a:txBody>
                    <a:bodyPr/>
                    <a:lstStyle/>
                    <a:p>
                      <a:r>
                        <a:rPr lang="en-US" sz="1050" dirty="0" smtClean="0">
                          <a:solidFill>
                            <a:schemeClr val="accent1">
                              <a:lumMod val="75000"/>
                            </a:schemeClr>
                          </a:solidFill>
                          <a:latin typeface="Arial" panose="020B0604020202020204" pitchFamily="34" charset="0"/>
                          <a:cs typeface="Arial" panose="020B0604020202020204" pitchFamily="34" charset="0"/>
                        </a:rPr>
                        <a:t>IRR </a:t>
                      </a:r>
                      <a:r>
                        <a:rPr lang="en-US" sz="1050" u="sng" dirty="0" smtClean="0">
                          <a:solidFill>
                            <a:schemeClr val="accent1">
                              <a:lumMod val="75000"/>
                            </a:schemeClr>
                          </a:solidFill>
                          <a:latin typeface="Arial" panose="020B0604020202020204" pitchFamily="34" charset="0"/>
                          <a:cs typeface="Arial" panose="020B0604020202020204" pitchFamily="34" charset="0"/>
                        </a:rPr>
                        <a:t>&gt;</a:t>
                      </a:r>
                      <a:r>
                        <a:rPr lang="en-US" sz="1050" dirty="0" smtClean="0">
                          <a:solidFill>
                            <a:schemeClr val="accent1">
                              <a:lumMod val="75000"/>
                            </a:schemeClr>
                          </a:solidFill>
                          <a:latin typeface="Arial" panose="020B0604020202020204" pitchFamily="34" charset="0"/>
                          <a:cs typeface="Arial" panose="020B0604020202020204" pitchFamily="34" charset="0"/>
                        </a:rPr>
                        <a:t>15%</a:t>
                      </a:r>
                      <a:endParaRPr lang="en-US" sz="105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accent1">
                              <a:lumMod val="75000"/>
                            </a:schemeClr>
                          </a:solidFill>
                          <a:latin typeface="Arial" panose="020B0604020202020204" pitchFamily="34" charset="0"/>
                          <a:cs typeface="Arial" panose="020B0604020202020204" pitchFamily="34" charset="0"/>
                        </a:rPr>
                        <a:t>IRR </a:t>
                      </a:r>
                      <a:r>
                        <a:rPr lang="en-US" sz="1050" u="sng" dirty="0" smtClean="0">
                          <a:solidFill>
                            <a:schemeClr val="accent1">
                              <a:lumMod val="75000"/>
                            </a:schemeClr>
                          </a:solidFill>
                          <a:latin typeface="Arial" panose="020B0604020202020204" pitchFamily="34" charset="0"/>
                          <a:cs typeface="Arial" panose="020B0604020202020204" pitchFamily="34" charset="0"/>
                        </a:rPr>
                        <a:t>&gt;</a:t>
                      </a:r>
                      <a:r>
                        <a:rPr lang="en-US" sz="1050" dirty="0" smtClean="0">
                          <a:solidFill>
                            <a:schemeClr val="accent1">
                              <a:lumMod val="75000"/>
                            </a:schemeClr>
                          </a:solidFill>
                          <a:latin typeface="Arial" panose="020B0604020202020204" pitchFamily="34" charset="0"/>
                          <a:cs typeface="Arial" panose="020B0604020202020204" pitchFamily="34" charset="0"/>
                        </a:rPr>
                        <a:t>15%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accent1">
                              <a:lumMod val="75000"/>
                            </a:schemeClr>
                          </a:solidFill>
                          <a:latin typeface="Arial" panose="020B0604020202020204" pitchFamily="34" charset="0"/>
                          <a:cs typeface="Arial" panose="020B0604020202020204" pitchFamily="34" charset="0"/>
                        </a:rPr>
                        <a:t>IRR </a:t>
                      </a:r>
                      <a:r>
                        <a:rPr lang="en-US" sz="1050" u="sng" dirty="0" smtClean="0">
                          <a:solidFill>
                            <a:schemeClr val="accent1">
                              <a:lumMod val="75000"/>
                            </a:schemeClr>
                          </a:solidFill>
                          <a:latin typeface="Arial" panose="020B0604020202020204" pitchFamily="34" charset="0"/>
                          <a:cs typeface="Arial" panose="020B0604020202020204" pitchFamily="34" charset="0"/>
                        </a:rPr>
                        <a:t>&gt;</a:t>
                      </a:r>
                      <a:r>
                        <a:rPr lang="en-US" sz="1050" dirty="0" smtClean="0">
                          <a:solidFill>
                            <a:schemeClr val="accent1">
                              <a:lumMod val="75000"/>
                            </a:schemeClr>
                          </a:solidFill>
                          <a:latin typeface="Arial" panose="020B0604020202020204" pitchFamily="34" charset="0"/>
                          <a:cs typeface="Arial" panose="020B0604020202020204" pitchFamily="34" charset="0"/>
                        </a:rPr>
                        <a:t>15%</a:t>
                      </a:r>
                    </a:p>
                  </a:txBody>
                  <a:tcPr/>
                </a:tc>
              </a:tr>
              <a:tr h="309774">
                <a:tc gridSpan="4">
                  <a:txBody>
                    <a:bodyPr/>
                    <a:lstStyle/>
                    <a:p>
                      <a:pPr marL="0" indent="0">
                        <a:buFont typeface="Courier New" panose="02070309020205020404" pitchFamily="49" charset="0"/>
                        <a:buNone/>
                      </a:pPr>
                      <a:r>
                        <a:rPr lang="en-US" sz="1400" b="1" dirty="0" smtClean="0">
                          <a:solidFill>
                            <a:schemeClr val="accent1">
                              <a:lumMod val="75000"/>
                            </a:schemeClr>
                          </a:solidFill>
                          <a:latin typeface="Arial" panose="020B0604020202020204" pitchFamily="34" charset="0"/>
                          <a:cs typeface="Arial" panose="020B0604020202020204" pitchFamily="34" charset="0"/>
                        </a:rPr>
                        <a:t>Property Investments</a:t>
                      </a:r>
                    </a:p>
                  </a:txBody>
                  <a:tcPr/>
                </a:tc>
                <a:tc hMerge="1">
                  <a:txBody>
                    <a:bodyPr/>
                    <a:lstStyle/>
                    <a:p>
                      <a:endParaRPr lang="en-ZA"/>
                    </a:p>
                  </a:txBody>
                  <a:tcPr/>
                </a:tc>
                <a:tc hMerge="1">
                  <a:txBody>
                    <a:bodyPr/>
                    <a:lstStyle/>
                    <a:p>
                      <a:endParaRPr lang="en-ZA"/>
                    </a:p>
                  </a:txBody>
                  <a:tcPr/>
                </a:tc>
                <a:tc hMerge="1">
                  <a:txBody>
                    <a:bodyPr/>
                    <a:lstStyle/>
                    <a:p>
                      <a:endParaRPr lang="en-US" sz="1050" dirty="0">
                        <a:solidFill>
                          <a:schemeClr val="accent1"/>
                        </a:solidFill>
                        <a:latin typeface="Arial" panose="020B0604020202020204" pitchFamily="34" charset="0"/>
                        <a:cs typeface="Arial" panose="020B0604020202020204" pitchFamily="34" charset="0"/>
                      </a:endParaRPr>
                    </a:p>
                  </a:txBody>
                  <a:tcPr/>
                </a:tc>
              </a:tr>
              <a:tr h="573082">
                <a:tc>
                  <a:txBody>
                    <a:bodyPr/>
                    <a:lstStyle/>
                    <a:p>
                      <a:pPr marL="171450" indent="-171450">
                        <a:buFont typeface="Courier New" panose="02070309020205020404" pitchFamily="49" charset="0"/>
                        <a:buChar char="o"/>
                      </a:pPr>
                      <a:r>
                        <a:rPr lang="en-US" sz="1100" dirty="0" smtClean="0">
                          <a:solidFill>
                            <a:schemeClr val="accent1">
                              <a:lumMod val="75000"/>
                            </a:schemeClr>
                          </a:solidFill>
                          <a:latin typeface="Arial" panose="020B0604020202020204" pitchFamily="34" charset="0"/>
                          <a:cs typeface="Arial" panose="020B0604020202020204" pitchFamily="34" charset="0"/>
                        </a:rPr>
                        <a:t>Total Return</a:t>
                      </a:r>
                    </a:p>
                    <a:p>
                      <a:pPr marL="0" indent="0">
                        <a:buFont typeface="Courier New" panose="02070309020205020404" pitchFamily="49" charset="0"/>
                        <a:buNone/>
                      </a:pPr>
                      <a:r>
                        <a:rPr lang="en-US" sz="1000" dirty="0" smtClean="0">
                          <a:solidFill>
                            <a:schemeClr val="accent1">
                              <a:lumMod val="75000"/>
                            </a:schemeClr>
                          </a:solidFill>
                          <a:latin typeface="Arial" panose="020B0604020202020204" pitchFamily="34" charset="0"/>
                          <a:cs typeface="Arial" panose="020B0604020202020204" pitchFamily="34" charset="0"/>
                        </a:rPr>
                        <a:t>(IPD as customized for PIC)</a:t>
                      </a:r>
                    </a:p>
                  </a:txBody>
                  <a:tcPr/>
                </a:tc>
                <a:tc>
                  <a:txBody>
                    <a:bodyPr/>
                    <a:lstStyle/>
                    <a:p>
                      <a:r>
                        <a:rPr lang="en-US" sz="1100" dirty="0" smtClean="0">
                          <a:solidFill>
                            <a:schemeClr val="accent1">
                              <a:lumMod val="75000"/>
                            </a:schemeClr>
                          </a:solidFill>
                          <a:latin typeface="Arial" panose="020B0604020202020204" pitchFamily="34" charset="0"/>
                          <a:cs typeface="Arial" panose="020B0604020202020204" pitchFamily="34" charset="0"/>
                        </a:rPr>
                        <a:t>= IPD</a:t>
                      </a:r>
                      <a:endParaRPr lang="en-US" sz="11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r>
                        <a:rPr lang="en-US" sz="1100" dirty="0" smtClean="0">
                          <a:solidFill>
                            <a:schemeClr val="accent1">
                              <a:lumMod val="75000"/>
                            </a:schemeClr>
                          </a:solidFill>
                          <a:latin typeface="Arial" panose="020B0604020202020204" pitchFamily="34" charset="0"/>
                          <a:cs typeface="Arial" panose="020B0604020202020204" pitchFamily="34" charset="0"/>
                        </a:rPr>
                        <a:t>= IPD</a:t>
                      </a:r>
                      <a:endParaRPr lang="en-US" sz="11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r>
                        <a:rPr lang="en-US" sz="1100" dirty="0" smtClean="0">
                          <a:solidFill>
                            <a:schemeClr val="accent1">
                              <a:lumMod val="75000"/>
                            </a:schemeClr>
                          </a:solidFill>
                          <a:latin typeface="Arial" panose="020B0604020202020204" pitchFamily="34" charset="0"/>
                          <a:cs typeface="Arial" panose="020B0604020202020204" pitchFamily="34" charset="0"/>
                        </a:rPr>
                        <a:t>= IPD</a:t>
                      </a:r>
                      <a:endParaRPr lang="en-US" sz="1100" dirty="0">
                        <a:solidFill>
                          <a:schemeClr val="accent1">
                            <a:lumMod val="75000"/>
                          </a:schemeClr>
                        </a:solidFill>
                        <a:latin typeface="Arial" panose="020B0604020202020204" pitchFamily="34" charset="0"/>
                        <a:cs typeface="Arial" panose="020B0604020202020204" pitchFamily="34" charset="0"/>
                      </a:endParaRPr>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766685002"/>
              </p:ext>
            </p:extLst>
          </p:nvPr>
        </p:nvGraphicFramePr>
        <p:xfrm>
          <a:off x="4137893" y="1050202"/>
          <a:ext cx="5006107" cy="5259047"/>
        </p:xfrm>
        <a:graphic>
          <a:graphicData uri="http://schemas.openxmlformats.org/drawingml/2006/table">
            <a:tbl>
              <a:tblPr firstRow="1" bandRow="1">
                <a:tableStyleId>{5C22544A-7EE6-4342-B048-85BDC9FD1C3A}</a:tableStyleId>
              </a:tblPr>
              <a:tblGrid>
                <a:gridCol w="3204633"/>
                <a:gridCol w="597474"/>
                <a:gridCol w="588420"/>
                <a:gridCol w="615580"/>
              </a:tblGrid>
              <a:tr h="344031">
                <a:tc gridSpan="4">
                  <a:txBody>
                    <a:bodyPr/>
                    <a:lstStyle/>
                    <a:p>
                      <a:pPr algn="ctr"/>
                      <a:r>
                        <a:rPr lang="en-US" sz="1600" baseline="0" dirty="0" smtClean="0">
                          <a:latin typeface="Arial" panose="020B0604020202020204" pitchFamily="34" charset="0"/>
                          <a:cs typeface="Arial" panose="020B0604020202020204" pitchFamily="34" charset="0"/>
                        </a:rPr>
                        <a:t>FACILITATING EXPANSION OF THE ECONOMY</a:t>
                      </a:r>
                      <a:endParaRPr lang="en-US" sz="1600" dirty="0">
                        <a:latin typeface="Arial" panose="020B0604020202020204" pitchFamily="34" charset="0"/>
                        <a:cs typeface="Arial" panose="020B0604020202020204" pitchFamily="34" charset="0"/>
                      </a:endParaRPr>
                    </a:p>
                  </a:txBody>
                  <a:tcP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28111">
                <a:tc>
                  <a:txBody>
                    <a:bodyPr/>
                    <a:lstStyle/>
                    <a:p>
                      <a:endParaRPr lang="en-US" sz="1200" b="1"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1200" b="1" dirty="0" smtClean="0">
                          <a:solidFill>
                            <a:schemeClr val="accent1">
                              <a:lumMod val="75000"/>
                            </a:schemeClr>
                          </a:solidFill>
                          <a:latin typeface="Arial" panose="020B0604020202020204" pitchFamily="34" charset="0"/>
                          <a:cs typeface="Arial" panose="020B0604020202020204" pitchFamily="34" charset="0"/>
                        </a:rPr>
                        <a:t>2016</a:t>
                      </a:r>
                      <a:endParaRPr lang="en-US" sz="1200" b="1"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1200" b="1" dirty="0" smtClean="0">
                          <a:solidFill>
                            <a:schemeClr val="accent1">
                              <a:lumMod val="75000"/>
                            </a:schemeClr>
                          </a:solidFill>
                          <a:latin typeface="Arial" panose="020B0604020202020204" pitchFamily="34" charset="0"/>
                          <a:cs typeface="Arial" panose="020B0604020202020204" pitchFamily="34" charset="0"/>
                        </a:rPr>
                        <a:t>2017</a:t>
                      </a:r>
                      <a:endParaRPr lang="en-US" sz="1200" b="1"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1200" b="1" dirty="0" smtClean="0">
                          <a:solidFill>
                            <a:schemeClr val="accent1">
                              <a:lumMod val="75000"/>
                            </a:schemeClr>
                          </a:solidFill>
                          <a:latin typeface="Arial" panose="020B0604020202020204" pitchFamily="34" charset="0"/>
                          <a:cs typeface="Arial" panose="020B0604020202020204" pitchFamily="34" charset="0"/>
                        </a:rPr>
                        <a:t>2018</a:t>
                      </a:r>
                      <a:endParaRPr lang="en-US" sz="1200" b="1" dirty="0">
                        <a:solidFill>
                          <a:schemeClr val="accent1">
                            <a:lumMod val="75000"/>
                          </a:schemeClr>
                        </a:solidFill>
                        <a:latin typeface="Arial" panose="020B0604020202020204" pitchFamily="34" charset="0"/>
                        <a:cs typeface="Arial" panose="020B0604020202020204" pitchFamily="34" charset="0"/>
                      </a:endParaRPr>
                    </a:p>
                  </a:txBody>
                  <a:tcPr/>
                </a:tc>
              </a:tr>
              <a:tr h="584634">
                <a:tc>
                  <a:txBody>
                    <a:bodyPr/>
                    <a:lstStyle/>
                    <a:p>
                      <a:pPr marL="171450" indent="-171450">
                        <a:buFont typeface="Courier New" panose="02070309020205020404" pitchFamily="49" charset="0"/>
                        <a:buChar char="o"/>
                      </a:pPr>
                      <a:r>
                        <a:rPr lang="en-US" sz="1000" dirty="0" smtClean="0">
                          <a:solidFill>
                            <a:schemeClr val="accent1">
                              <a:lumMod val="75000"/>
                            </a:schemeClr>
                          </a:solidFill>
                          <a:latin typeface="Arial" panose="020B0604020202020204" pitchFamily="34" charset="0"/>
                          <a:cs typeface="Arial" panose="020B0604020202020204" pitchFamily="34" charset="0"/>
                        </a:rPr>
                        <a:t>Developmental</a:t>
                      </a:r>
                      <a:r>
                        <a:rPr lang="en-US" sz="1000" baseline="0" dirty="0" smtClean="0">
                          <a:solidFill>
                            <a:schemeClr val="accent1">
                              <a:lumMod val="75000"/>
                            </a:schemeClr>
                          </a:solidFill>
                          <a:latin typeface="Arial" panose="020B0604020202020204" pitchFamily="34" charset="0"/>
                          <a:cs typeface="Arial" panose="020B0604020202020204" pitchFamily="34" charset="0"/>
                        </a:rPr>
                        <a:t> Investments &amp; Private Equity</a:t>
                      </a:r>
                      <a:r>
                        <a:rPr lang="en-US" sz="1000" kern="1200" baseline="0" dirty="0" smtClean="0">
                          <a:solidFill>
                            <a:schemeClr val="accent1">
                              <a:lumMod val="75000"/>
                            </a:schemeClr>
                          </a:solidFill>
                          <a:latin typeface="Arial" panose="020B0604020202020204" pitchFamily="34" charset="0"/>
                          <a:ea typeface="+mn-ea"/>
                          <a:cs typeface="Arial" panose="020B0604020202020204" pitchFamily="34" charset="0"/>
                        </a:rPr>
                        <a:t>- </a:t>
                      </a:r>
                      <a:r>
                        <a:rPr lang="en-US" sz="1000" baseline="0" dirty="0" smtClean="0">
                          <a:solidFill>
                            <a:schemeClr val="accent1">
                              <a:lumMod val="75000"/>
                            </a:schemeClr>
                          </a:solidFill>
                          <a:latin typeface="Arial" panose="020B0604020202020204" pitchFamily="34" charset="0"/>
                          <a:cs typeface="Arial" panose="020B0604020202020204" pitchFamily="34" charset="0"/>
                        </a:rPr>
                        <a:t>Annual approved transactions as percentage of total approved mandate.</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1000" dirty="0" smtClean="0">
                          <a:solidFill>
                            <a:schemeClr val="accent1">
                              <a:lumMod val="75000"/>
                            </a:schemeClr>
                          </a:solidFill>
                          <a:latin typeface="Arial" panose="020B0604020202020204" pitchFamily="34" charset="0"/>
                          <a:cs typeface="Arial" panose="020B0604020202020204" pitchFamily="34" charset="0"/>
                        </a:rPr>
                        <a:t>30%</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1000" dirty="0" smtClean="0">
                          <a:solidFill>
                            <a:schemeClr val="accent1">
                              <a:lumMod val="75000"/>
                            </a:schemeClr>
                          </a:solidFill>
                          <a:latin typeface="Arial" panose="020B0604020202020204" pitchFamily="34" charset="0"/>
                          <a:cs typeface="Arial" panose="020B0604020202020204" pitchFamily="34" charset="0"/>
                        </a:rPr>
                        <a:t>30%</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accent1">
                              <a:lumMod val="75000"/>
                            </a:schemeClr>
                          </a:solidFill>
                          <a:latin typeface="Arial" panose="020B0604020202020204" pitchFamily="34" charset="0"/>
                          <a:cs typeface="Arial" panose="020B0604020202020204" pitchFamily="34" charset="0"/>
                        </a:rPr>
                        <a:t>30%</a:t>
                      </a:r>
                    </a:p>
                  </a:txBody>
                  <a:tcPr/>
                </a:tc>
              </a:tr>
              <a:tr h="531842">
                <a:tc>
                  <a:txBody>
                    <a:bodyPr/>
                    <a:lstStyle/>
                    <a:p>
                      <a:pPr marL="171450" indent="-171450">
                        <a:buFont typeface="Courier New" panose="02070309020205020404" pitchFamily="49" charset="0"/>
                        <a:buChar char="o"/>
                      </a:pPr>
                      <a:r>
                        <a:rPr lang="en-US" sz="1000" dirty="0" smtClean="0">
                          <a:solidFill>
                            <a:schemeClr val="accent1">
                              <a:lumMod val="75000"/>
                            </a:schemeClr>
                          </a:solidFill>
                          <a:latin typeface="Arial" panose="020B0604020202020204" pitchFamily="34" charset="0"/>
                          <a:cs typeface="Arial" panose="020B0604020202020204" pitchFamily="34" charset="0"/>
                        </a:rPr>
                        <a:t>Investments</a:t>
                      </a:r>
                      <a:r>
                        <a:rPr lang="en-US" sz="1000" baseline="0" dirty="0" smtClean="0">
                          <a:solidFill>
                            <a:schemeClr val="accent1">
                              <a:lumMod val="75000"/>
                            </a:schemeClr>
                          </a:solidFill>
                          <a:latin typeface="Arial" panose="020B0604020202020204" pitchFamily="34" charset="0"/>
                          <a:cs typeface="Arial" panose="020B0604020202020204" pitchFamily="34" charset="0"/>
                        </a:rPr>
                        <a:t> in Africa (Listed / DI / PE / Properties) - Annual approved transactions as percentage of total approved mandate.</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1000" dirty="0" smtClean="0">
                          <a:solidFill>
                            <a:schemeClr val="accent1">
                              <a:lumMod val="75000"/>
                            </a:schemeClr>
                          </a:solidFill>
                          <a:latin typeface="Arial" panose="020B0604020202020204" pitchFamily="34" charset="0"/>
                          <a:cs typeface="Arial" panose="020B0604020202020204" pitchFamily="34" charset="0"/>
                        </a:rPr>
                        <a:t>30%</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1000" dirty="0" smtClean="0">
                          <a:solidFill>
                            <a:schemeClr val="accent1">
                              <a:lumMod val="75000"/>
                            </a:schemeClr>
                          </a:solidFill>
                          <a:latin typeface="Arial" panose="020B0604020202020204" pitchFamily="34" charset="0"/>
                          <a:cs typeface="Arial" panose="020B0604020202020204" pitchFamily="34" charset="0"/>
                        </a:rPr>
                        <a:t>30%</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accent1">
                              <a:lumMod val="75000"/>
                            </a:schemeClr>
                          </a:solidFill>
                          <a:latin typeface="Arial" panose="020B0604020202020204" pitchFamily="34" charset="0"/>
                          <a:cs typeface="Arial" panose="020B0604020202020204" pitchFamily="34" charset="0"/>
                        </a:rPr>
                        <a:t>30%</a:t>
                      </a:r>
                    </a:p>
                  </a:txBody>
                  <a:tcPr/>
                </a:tc>
              </a:tr>
              <a:tr h="1281875">
                <a:tc>
                  <a:txBody>
                    <a:bodyPr/>
                    <a:lstStyle/>
                    <a:p>
                      <a:pPr marL="171450" indent="-171450">
                        <a:buFont typeface="Courier New" panose="02070309020205020404" pitchFamily="49" charset="0"/>
                        <a:buChar char="o"/>
                      </a:pPr>
                      <a:r>
                        <a:rPr lang="en-US" sz="1000" dirty="0" smtClean="0">
                          <a:solidFill>
                            <a:schemeClr val="accent1">
                              <a:lumMod val="75000"/>
                            </a:schemeClr>
                          </a:solidFill>
                          <a:latin typeface="Arial" panose="020B0604020202020204" pitchFamily="34" charset="0"/>
                          <a:cs typeface="Arial" panose="020B0604020202020204" pitchFamily="34" charset="0"/>
                        </a:rPr>
                        <a:t>Allocation of Funds to Enterprise Development Managers</a:t>
                      </a:r>
                    </a:p>
                    <a:p>
                      <a:pPr marL="171450" indent="-171450">
                        <a:buFont typeface="Courier New" panose="02070309020205020404" pitchFamily="49" charset="0"/>
                        <a:buChar char="o"/>
                      </a:pPr>
                      <a:r>
                        <a:rPr lang="en-US" sz="1000" dirty="0" smtClean="0">
                          <a:solidFill>
                            <a:schemeClr val="accent1">
                              <a:lumMod val="75000"/>
                            </a:schemeClr>
                          </a:solidFill>
                          <a:latin typeface="Arial" panose="020B0604020202020204" pitchFamily="34" charset="0"/>
                          <a:cs typeface="Arial" panose="020B0604020202020204" pitchFamily="34" charset="0"/>
                        </a:rPr>
                        <a:t>Portion of allocation allocated to Enterprise Development Managers owned by Females or people living with physical disabilities, or</a:t>
                      </a:r>
                      <a:r>
                        <a:rPr lang="en-US" sz="1000" baseline="0" dirty="0" smtClean="0">
                          <a:solidFill>
                            <a:schemeClr val="accent1">
                              <a:lumMod val="75000"/>
                            </a:schemeClr>
                          </a:solidFill>
                          <a:latin typeface="Arial" panose="020B0604020202020204" pitchFamily="34" charset="0"/>
                          <a:cs typeface="Arial" panose="020B0604020202020204" pitchFamily="34" charset="0"/>
                        </a:rPr>
                        <a:t> with at least 50% Management Representation by Females or people living with physical disabilities.</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1000" dirty="0" smtClean="0">
                          <a:solidFill>
                            <a:schemeClr val="accent1">
                              <a:lumMod val="75000"/>
                            </a:schemeClr>
                          </a:solidFill>
                          <a:latin typeface="Arial" panose="020B0604020202020204" pitchFamily="34" charset="0"/>
                          <a:cs typeface="Arial" panose="020B0604020202020204" pitchFamily="34" charset="0"/>
                        </a:rPr>
                        <a:t>50%</a:t>
                      </a:r>
                    </a:p>
                    <a:p>
                      <a:pPr algn="ctr"/>
                      <a:endParaRPr lang="en-US" sz="1000" dirty="0" smtClean="0">
                        <a:solidFill>
                          <a:schemeClr val="accent1">
                            <a:lumMod val="75000"/>
                          </a:schemeClr>
                        </a:solidFill>
                        <a:latin typeface="Arial" panose="020B0604020202020204" pitchFamily="34" charset="0"/>
                        <a:cs typeface="Arial" panose="020B0604020202020204" pitchFamily="34" charset="0"/>
                      </a:endParaRPr>
                    </a:p>
                    <a:p>
                      <a:pPr algn="ctr"/>
                      <a:r>
                        <a:rPr lang="en-US" sz="1000" dirty="0" smtClean="0">
                          <a:solidFill>
                            <a:schemeClr val="accent1">
                              <a:lumMod val="75000"/>
                            </a:schemeClr>
                          </a:solidFill>
                          <a:latin typeface="Arial" panose="020B0604020202020204" pitchFamily="34" charset="0"/>
                          <a:cs typeface="Arial" panose="020B0604020202020204" pitchFamily="34" charset="0"/>
                        </a:rPr>
                        <a:t>20% of 50%</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1000" dirty="0" smtClean="0">
                          <a:solidFill>
                            <a:schemeClr val="accent1">
                              <a:lumMod val="75000"/>
                            </a:schemeClr>
                          </a:solidFill>
                          <a:latin typeface="Arial" panose="020B0604020202020204" pitchFamily="34" charset="0"/>
                          <a:cs typeface="Arial" panose="020B0604020202020204" pitchFamily="34" charset="0"/>
                        </a:rPr>
                        <a:t>60%</a:t>
                      </a:r>
                    </a:p>
                    <a:p>
                      <a:pPr algn="ctr"/>
                      <a:endParaRPr lang="en-US" sz="1000" dirty="0" smtClean="0">
                        <a:solidFill>
                          <a:schemeClr val="accent1">
                            <a:lumMod val="75000"/>
                          </a:schemeClr>
                        </a:solidFill>
                        <a:latin typeface="Arial" panose="020B0604020202020204" pitchFamily="34" charset="0"/>
                        <a:cs typeface="Arial" panose="020B0604020202020204" pitchFamily="34" charset="0"/>
                      </a:endParaRPr>
                    </a:p>
                    <a:p>
                      <a:pPr algn="ctr"/>
                      <a:r>
                        <a:rPr lang="en-US" sz="1000" dirty="0" smtClean="0">
                          <a:solidFill>
                            <a:schemeClr val="accent1">
                              <a:lumMod val="75000"/>
                            </a:schemeClr>
                          </a:solidFill>
                          <a:latin typeface="Arial" panose="020B0604020202020204" pitchFamily="34" charset="0"/>
                          <a:cs typeface="Arial" panose="020B0604020202020204" pitchFamily="34" charset="0"/>
                        </a:rPr>
                        <a:t>20% of 60%</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1000" dirty="0" smtClean="0">
                          <a:solidFill>
                            <a:schemeClr val="accent1">
                              <a:lumMod val="75000"/>
                            </a:schemeClr>
                          </a:solidFill>
                          <a:latin typeface="Arial" panose="020B0604020202020204" pitchFamily="34" charset="0"/>
                          <a:cs typeface="Arial" panose="020B0604020202020204" pitchFamily="34" charset="0"/>
                        </a:rPr>
                        <a:t>70%</a:t>
                      </a:r>
                    </a:p>
                    <a:p>
                      <a:pPr algn="ctr"/>
                      <a:endParaRPr lang="en-US" sz="1000" dirty="0" smtClean="0">
                        <a:solidFill>
                          <a:schemeClr val="accent1">
                            <a:lumMod val="75000"/>
                          </a:schemeClr>
                        </a:solidFill>
                        <a:latin typeface="Arial" panose="020B0604020202020204" pitchFamily="34" charset="0"/>
                        <a:cs typeface="Arial" panose="020B0604020202020204" pitchFamily="34" charset="0"/>
                      </a:endParaRPr>
                    </a:p>
                    <a:p>
                      <a:pPr algn="ctr"/>
                      <a:r>
                        <a:rPr lang="en-US" sz="1000" dirty="0" smtClean="0">
                          <a:solidFill>
                            <a:schemeClr val="accent1">
                              <a:lumMod val="75000"/>
                            </a:schemeClr>
                          </a:solidFill>
                          <a:latin typeface="Arial" panose="020B0604020202020204" pitchFamily="34" charset="0"/>
                          <a:cs typeface="Arial" panose="020B0604020202020204" pitchFamily="34" charset="0"/>
                        </a:rPr>
                        <a:t>20% of 70%</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r>
              <a:tr h="681849">
                <a:tc>
                  <a:txBody>
                    <a:bodyPr/>
                    <a:lstStyle/>
                    <a:p>
                      <a:pPr marL="171450" indent="-171450">
                        <a:buFont typeface="Courier New" panose="02070309020205020404" pitchFamily="49" charset="0"/>
                        <a:buChar char="o"/>
                      </a:pPr>
                      <a:r>
                        <a:rPr lang="en-US" sz="1000" dirty="0" smtClean="0">
                          <a:solidFill>
                            <a:schemeClr val="accent1">
                              <a:lumMod val="75000"/>
                            </a:schemeClr>
                          </a:solidFill>
                          <a:latin typeface="Arial" panose="020B0604020202020204" pitchFamily="34" charset="0"/>
                          <a:cs typeface="Arial" panose="020B0604020202020204" pitchFamily="34" charset="0"/>
                        </a:rPr>
                        <a:t>Percentage of Brokerage paid to designated BEE Broker Firms,</a:t>
                      </a:r>
                      <a:r>
                        <a:rPr lang="en-US" sz="1000" baseline="0" dirty="0" smtClean="0">
                          <a:solidFill>
                            <a:schemeClr val="accent1">
                              <a:lumMod val="75000"/>
                            </a:schemeClr>
                          </a:solidFill>
                          <a:latin typeface="Arial" panose="020B0604020202020204" pitchFamily="34" charset="0"/>
                          <a:cs typeface="Arial" panose="020B0604020202020204" pitchFamily="34" charset="0"/>
                        </a:rPr>
                        <a:t> certified on BEE Level 1 – 4, 51% Ownership by HDIs and 30% Management Control by HDIs.</a:t>
                      </a:r>
                      <a:endParaRPr lang="en-US" sz="1000" dirty="0" smtClean="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1000" dirty="0" smtClean="0">
                          <a:solidFill>
                            <a:schemeClr val="accent1">
                              <a:lumMod val="75000"/>
                            </a:schemeClr>
                          </a:solidFill>
                          <a:latin typeface="Arial" panose="020B0604020202020204" pitchFamily="34" charset="0"/>
                          <a:cs typeface="Arial" panose="020B0604020202020204" pitchFamily="34" charset="0"/>
                        </a:rPr>
                        <a:t>55%</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1000" dirty="0" smtClean="0">
                          <a:solidFill>
                            <a:schemeClr val="accent1">
                              <a:lumMod val="75000"/>
                            </a:schemeClr>
                          </a:solidFill>
                          <a:latin typeface="Arial" panose="020B0604020202020204" pitchFamily="34" charset="0"/>
                          <a:cs typeface="Arial" panose="020B0604020202020204" pitchFamily="34" charset="0"/>
                        </a:rPr>
                        <a:t>60%</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1000" dirty="0" smtClean="0">
                          <a:solidFill>
                            <a:schemeClr val="accent1">
                              <a:lumMod val="75000"/>
                            </a:schemeClr>
                          </a:solidFill>
                          <a:latin typeface="Arial" panose="020B0604020202020204" pitchFamily="34" charset="0"/>
                          <a:cs typeface="Arial" panose="020B0604020202020204" pitchFamily="34" charset="0"/>
                        </a:rPr>
                        <a:t>65%</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r>
              <a:tr h="531842">
                <a:tc>
                  <a:txBody>
                    <a:bodyPr/>
                    <a:lstStyle/>
                    <a:p>
                      <a:pPr marL="171450" indent="-171450">
                        <a:buFont typeface="Courier New" panose="02070309020205020404" pitchFamily="49" charset="0"/>
                        <a:buChar char="o"/>
                      </a:pPr>
                      <a:r>
                        <a:rPr lang="en-US" sz="1000" dirty="0" smtClean="0">
                          <a:solidFill>
                            <a:schemeClr val="accent1">
                              <a:lumMod val="75000"/>
                            </a:schemeClr>
                          </a:solidFill>
                          <a:latin typeface="Arial" panose="020B0604020202020204" pitchFamily="34" charset="0"/>
                          <a:cs typeface="Arial" panose="020B0604020202020204" pitchFamily="34" charset="0"/>
                        </a:rPr>
                        <a:t>Developmental</a:t>
                      </a:r>
                      <a:r>
                        <a:rPr lang="en-US" sz="1000" baseline="0" dirty="0" smtClean="0">
                          <a:solidFill>
                            <a:schemeClr val="accent1">
                              <a:lumMod val="75000"/>
                            </a:schemeClr>
                          </a:solidFill>
                          <a:latin typeface="Arial" panose="020B0604020202020204" pitchFamily="34" charset="0"/>
                          <a:cs typeface="Arial" panose="020B0604020202020204" pitchFamily="34" charset="0"/>
                        </a:rPr>
                        <a:t> Investments &amp; Private Equity -Funds committed through BEE Firms (Cumulative allocation)</a:t>
                      </a:r>
                      <a:endParaRPr lang="en-US" sz="1000" dirty="0" smtClean="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1000" dirty="0" smtClean="0">
                          <a:solidFill>
                            <a:schemeClr val="accent1">
                              <a:lumMod val="75000"/>
                            </a:schemeClr>
                          </a:solidFill>
                          <a:latin typeface="Arial" panose="020B0604020202020204" pitchFamily="34" charset="0"/>
                          <a:cs typeface="Arial" panose="020B0604020202020204" pitchFamily="34" charset="0"/>
                        </a:rPr>
                        <a:t>70%</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1000" dirty="0" smtClean="0">
                          <a:solidFill>
                            <a:schemeClr val="accent1">
                              <a:lumMod val="75000"/>
                            </a:schemeClr>
                          </a:solidFill>
                          <a:latin typeface="Arial" panose="020B0604020202020204" pitchFamily="34" charset="0"/>
                          <a:cs typeface="Arial" panose="020B0604020202020204" pitchFamily="34" charset="0"/>
                        </a:rPr>
                        <a:t>80%</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1000" dirty="0" smtClean="0">
                          <a:solidFill>
                            <a:schemeClr val="accent1">
                              <a:lumMod val="75000"/>
                            </a:schemeClr>
                          </a:solidFill>
                          <a:latin typeface="Arial" panose="020B0604020202020204" pitchFamily="34" charset="0"/>
                          <a:cs typeface="Arial" panose="020B0604020202020204" pitchFamily="34" charset="0"/>
                        </a:rPr>
                        <a:t>90%</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r>
              <a:tr h="461274">
                <a:tc>
                  <a:txBody>
                    <a:bodyPr/>
                    <a:lstStyle/>
                    <a:p>
                      <a:pPr marL="171450" indent="-171450">
                        <a:buFont typeface="Courier New" panose="02070309020205020404" pitchFamily="49" charset="0"/>
                        <a:buChar char="o"/>
                      </a:pPr>
                      <a:r>
                        <a:rPr lang="en-US" sz="1000" dirty="0" smtClean="0">
                          <a:solidFill>
                            <a:schemeClr val="accent1">
                              <a:lumMod val="75000"/>
                            </a:schemeClr>
                          </a:solidFill>
                          <a:latin typeface="Arial" panose="020B0604020202020204" pitchFamily="34" charset="0"/>
                          <a:cs typeface="Arial" panose="020B0604020202020204" pitchFamily="34" charset="0"/>
                        </a:rPr>
                        <a:t>Unlisted</a:t>
                      </a:r>
                      <a:r>
                        <a:rPr lang="en-US" sz="1000" baseline="0" dirty="0" smtClean="0">
                          <a:solidFill>
                            <a:schemeClr val="accent1">
                              <a:lumMod val="75000"/>
                            </a:schemeClr>
                          </a:solidFill>
                          <a:latin typeface="Arial" panose="020B0604020202020204" pitchFamily="34" charset="0"/>
                          <a:cs typeface="Arial" panose="020B0604020202020204" pitchFamily="34" charset="0"/>
                        </a:rPr>
                        <a:t> Properties  - New acquisitions, developments and re-developments, with 40% HDI participation.</a:t>
                      </a:r>
                      <a:endParaRPr lang="en-US" sz="1000" dirty="0" smtClean="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1000" dirty="0" smtClean="0">
                          <a:solidFill>
                            <a:schemeClr val="accent1">
                              <a:lumMod val="75000"/>
                            </a:schemeClr>
                          </a:solidFill>
                          <a:latin typeface="Arial" panose="020B0604020202020204" pitchFamily="34" charset="0"/>
                          <a:cs typeface="Arial" panose="020B0604020202020204" pitchFamily="34" charset="0"/>
                        </a:rPr>
                        <a:t>R2bn</a:t>
                      </a:r>
                    </a:p>
                    <a:p>
                      <a:pPr algn="ctr"/>
                      <a:r>
                        <a:rPr lang="en-US" sz="1000" dirty="0" smtClean="0">
                          <a:solidFill>
                            <a:schemeClr val="accent1">
                              <a:lumMod val="75000"/>
                            </a:schemeClr>
                          </a:solidFill>
                          <a:latin typeface="Arial" panose="020B0604020202020204" pitchFamily="34" charset="0"/>
                          <a:cs typeface="Arial" panose="020B0604020202020204" pitchFamily="34" charset="0"/>
                        </a:rPr>
                        <a:t> </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accent1">
                              <a:lumMod val="75000"/>
                            </a:schemeClr>
                          </a:solidFill>
                          <a:latin typeface="Arial" panose="020B0604020202020204" pitchFamily="34" charset="0"/>
                          <a:cs typeface="Arial" panose="020B0604020202020204" pitchFamily="34" charset="0"/>
                        </a:rPr>
                        <a:t>R2.5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accent1">
                              <a:lumMod val="75000"/>
                            </a:schemeClr>
                          </a:solidFill>
                          <a:latin typeface="Arial" panose="020B0604020202020204" pitchFamily="34" charset="0"/>
                          <a:cs typeface="Arial" panose="020B0604020202020204" pitchFamily="34" charset="0"/>
                        </a:rPr>
                        <a:t>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accent1">
                              <a:lumMod val="75000"/>
                            </a:schemeClr>
                          </a:solidFill>
                          <a:latin typeface="Arial" panose="020B0604020202020204" pitchFamily="34" charset="0"/>
                          <a:cs typeface="Arial" panose="020B0604020202020204" pitchFamily="34" charset="0"/>
                        </a:rPr>
                        <a:t>R3bn</a:t>
                      </a:r>
                    </a:p>
                  </a:txBody>
                  <a:tcPr/>
                </a:tc>
              </a:tr>
              <a:tr h="427227">
                <a:tc>
                  <a:txBody>
                    <a:bodyPr/>
                    <a:lstStyle/>
                    <a:p>
                      <a:pPr marL="171450" indent="-171450">
                        <a:buFont typeface="Courier New" panose="02070309020205020404" pitchFamily="49" charset="0"/>
                        <a:buChar char="o"/>
                      </a:pPr>
                      <a:r>
                        <a:rPr lang="en-US" sz="1000" dirty="0" smtClean="0">
                          <a:solidFill>
                            <a:schemeClr val="accent1">
                              <a:lumMod val="75000"/>
                            </a:schemeClr>
                          </a:solidFill>
                          <a:latin typeface="Arial" panose="020B0604020202020204" pitchFamily="34" charset="0"/>
                          <a:cs typeface="Arial" panose="020B0604020202020204" pitchFamily="34" charset="0"/>
                        </a:rPr>
                        <a:t>Unlisted Property - Allocation to BEE Funds and BEE Property Managers</a:t>
                      </a:r>
                    </a:p>
                  </a:txBody>
                  <a:tcPr/>
                </a:tc>
                <a:tc>
                  <a:txBody>
                    <a:bodyPr/>
                    <a:lstStyle/>
                    <a:p>
                      <a:pPr algn="ctr"/>
                      <a:r>
                        <a:rPr lang="en-US" sz="1000" dirty="0" smtClean="0">
                          <a:solidFill>
                            <a:schemeClr val="accent1">
                              <a:lumMod val="75000"/>
                            </a:schemeClr>
                          </a:solidFill>
                          <a:latin typeface="Arial" panose="020B0604020202020204" pitchFamily="34" charset="0"/>
                          <a:cs typeface="Arial" panose="020B0604020202020204" pitchFamily="34" charset="0"/>
                        </a:rPr>
                        <a:t>R2.5 bn</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1000" dirty="0" smtClean="0">
                          <a:solidFill>
                            <a:schemeClr val="accent1">
                              <a:lumMod val="75000"/>
                            </a:schemeClr>
                          </a:solidFill>
                          <a:latin typeface="Arial" panose="020B0604020202020204" pitchFamily="34" charset="0"/>
                          <a:cs typeface="Arial" panose="020B0604020202020204" pitchFamily="34" charset="0"/>
                        </a:rPr>
                        <a:t>R3.0 bn</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1000" dirty="0" smtClean="0">
                          <a:solidFill>
                            <a:schemeClr val="accent1">
                              <a:lumMod val="75000"/>
                            </a:schemeClr>
                          </a:solidFill>
                          <a:latin typeface="Arial" panose="020B0604020202020204" pitchFamily="34" charset="0"/>
                          <a:cs typeface="Arial" panose="020B0604020202020204" pitchFamily="34" charset="0"/>
                        </a:rPr>
                        <a:t>R3.5 bn</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xmlns="" val="2949411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49601" y="153059"/>
            <a:ext cx="7234519" cy="830997"/>
          </a:xfrm>
        </p:spPr>
        <p:txBody>
          <a:bodyPr/>
          <a:lstStyle/>
          <a:p>
            <a:r>
              <a:rPr lang="en-ZA" b="1" dirty="0" smtClean="0">
                <a:solidFill>
                  <a:schemeClr val="accent1">
                    <a:lumMod val="75000"/>
                  </a:schemeClr>
                </a:solidFill>
              </a:rPr>
              <a:t>SUPPORT REQUIRED TO ACHIEVE THE INVESTMENT STRATEGY</a:t>
            </a:r>
            <a:endParaRPr lang="en-ZA" b="1" dirty="0">
              <a:solidFill>
                <a:schemeClr val="accent1">
                  <a:lumMod val="7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2387151237"/>
              </p:ext>
            </p:extLst>
          </p:nvPr>
        </p:nvGraphicFramePr>
        <p:xfrm>
          <a:off x="113311" y="1141544"/>
          <a:ext cx="3071319" cy="2772430"/>
        </p:xfrm>
        <a:graphic>
          <a:graphicData uri="http://schemas.openxmlformats.org/drawingml/2006/table">
            <a:tbl>
              <a:tblPr firstRow="1" bandRow="1">
                <a:tableStyleId>{5C22544A-7EE6-4342-B048-85BDC9FD1C3A}</a:tableStyleId>
              </a:tblPr>
              <a:tblGrid>
                <a:gridCol w="1109974"/>
                <a:gridCol w="700405"/>
                <a:gridCol w="700405"/>
                <a:gridCol w="560535"/>
              </a:tblGrid>
              <a:tr h="651613">
                <a:tc gridSpan="4">
                  <a:txBody>
                    <a:bodyPr/>
                    <a:lstStyle/>
                    <a:p>
                      <a:pPr algn="ctr"/>
                      <a:r>
                        <a:rPr lang="en-US" sz="1400" dirty="0" smtClean="0">
                          <a:latin typeface="Arial" panose="020B0604020202020204" pitchFamily="34" charset="0"/>
                          <a:cs typeface="Arial" panose="020B0604020202020204" pitchFamily="34" charset="0"/>
                        </a:rPr>
                        <a:t>FINANCIAL</a:t>
                      </a:r>
                      <a:r>
                        <a:rPr lang="en-US" sz="1400" baseline="0" dirty="0" smtClean="0">
                          <a:latin typeface="Arial" panose="020B0604020202020204" pitchFamily="34" charset="0"/>
                          <a:cs typeface="Arial" panose="020B0604020202020204" pitchFamily="34" charset="0"/>
                        </a:rPr>
                        <a:t> SUSTAINABILITY</a:t>
                      </a:r>
                      <a:endParaRPr lang="en-US" sz="1400" dirty="0">
                        <a:latin typeface="Arial" panose="020B0604020202020204" pitchFamily="34" charset="0"/>
                        <a:cs typeface="Arial" panose="020B0604020202020204" pitchFamily="34" charset="0"/>
                      </a:endParaRPr>
                    </a:p>
                  </a:txBody>
                  <a:tcPr/>
                </a:tc>
                <a:tc hMerge="1">
                  <a:txBody>
                    <a:bodyPr/>
                    <a:lstStyle/>
                    <a:p>
                      <a:pPr algn="ctr"/>
                      <a:endParaRPr lang="en-US" sz="800" dirty="0">
                        <a:latin typeface="Arial" panose="020B0604020202020204" pitchFamily="34" charset="0"/>
                        <a:cs typeface="Arial" panose="020B0604020202020204" pitchFamily="34" charset="0"/>
                      </a:endParaRPr>
                    </a:p>
                  </a:txBody>
                  <a:tcPr/>
                </a:tc>
                <a:tc hMerge="1">
                  <a:txBody>
                    <a:bodyPr/>
                    <a:lstStyle/>
                    <a:p>
                      <a:endParaRPr lang="en-ZA"/>
                    </a:p>
                  </a:txBody>
                  <a:tcPr/>
                </a:tc>
                <a:tc hMerge="1">
                  <a:txBody>
                    <a:bodyPr/>
                    <a:lstStyle/>
                    <a:p>
                      <a:pPr algn="ctr"/>
                      <a:endParaRPr lang="en-US" sz="800" dirty="0">
                        <a:latin typeface="Arial" panose="020B0604020202020204" pitchFamily="34" charset="0"/>
                        <a:cs typeface="Arial" panose="020B0604020202020204" pitchFamily="34" charset="0"/>
                      </a:endParaRPr>
                    </a:p>
                  </a:txBody>
                  <a:tcPr/>
                </a:tc>
              </a:tr>
              <a:tr h="415877">
                <a:tc>
                  <a:txBody>
                    <a:bodyPr/>
                    <a:lstStyle/>
                    <a:p>
                      <a:pPr algn="ctr"/>
                      <a:endParaRPr lang="en-US" sz="11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c>
                  <a:txBody>
                    <a:bodyPr/>
                    <a:lstStyle/>
                    <a:p>
                      <a:pPr algn="ctr"/>
                      <a:r>
                        <a:rPr lang="en-US" sz="1200" b="1" dirty="0" smtClean="0">
                          <a:solidFill>
                            <a:schemeClr val="accent1">
                              <a:lumMod val="75000"/>
                            </a:schemeClr>
                          </a:solidFill>
                          <a:latin typeface="Arial" panose="020B0604020202020204" pitchFamily="34" charset="0"/>
                          <a:cs typeface="Arial" panose="020B0604020202020204" pitchFamily="34" charset="0"/>
                        </a:rPr>
                        <a:t>2016</a:t>
                      </a:r>
                      <a:endParaRPr lang="en-US" sz="1200" b="1"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1200" b="1" dirty="0" smtClean="0">
                          <a:solidFill>
                            <a:schemeClr val="accent1">
                              <a:lumMod val="75000"/>
                            </a:schemeClr>
                          </a:solidFill>
                          <a:latin typeface="Arial" panose="020B0604020202020204" pitchFamily="34" charset="0"/>
                          <a:cs typeface="Arial" panose="020B0604020202020204" pitchFamily="34" charset="0"/>
                        </a:rPr>
                        <a:t>2017</a:t>
                      </a:r>
                      <a:endParaRPr lang="en-US" sz="1200" b="1"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1200" b="1" dirty="0" smtClean="0">
                          <a:solidFill>
                            <a:schemeClr val="accent1">
                              <a:lumMod val="75000"/>
                            </a:schemeClr>
                          </a:solidFill>
                          <a:latin typeface="Arial" panose="020B0604020202020204" pitchFamily="34" charset="0"/>
                          <a:cs typeface="Arial" panose="020B0604020202020204" pitchFamily="34" charset="0"/>
                        </a:rPr>
                        <a:t>2018</a:t>
                      </a:r>
                      <a:endParaRPr lang="en-US" sz="1200" b="1" dirty="0">
                        <a:solidFill>
                          <a:schemeClr val="accent1">
                            <a:lumMod val="75000"/>
                          </a:schemeClr>
                        </a:solidFill>
                        <a:latin typeface="Arial" panose="020B0604020202020204" pitchFamily="34" charset="0"/>
                        <a:cs typeface="Arial" panose="020B0604020202020204" pitchFamily="34" charset="0"/>
                      </a:endParaRPr>
                    </a:p>
                  </a:txBody>
                  <a:tcPr/>
                </a:tc>
              </a:tr>
              <a:tr h="522727">
                <a:tc>
                  <a:txBody>
                    <a:bodyPr/>
                    <a:lstStyle/>
                    <a:p>
                      <a:r>
                        <a:rPr lang="en-US" sz="1100" dirty="0" smtClean="0">
                          <a:solidFill>
                            <a:schemeClr val="accent1">
                              <a:lumMod val="75000"/>
                            </a:schemeClr>
                          </a:solidFill>
                          <a:latin typeface="Arial" panose="020B0604020202020204" pitchFamily="34" charset="0"/>
                          <a:cs typeface="Arial" panose="020B0604020202020204" pitchFamily="34" charset="0"/>
                        </a:rPr>
                        <a:t>Cost to Income Ratio</a:t>
                      </a:r>
                      <a:endParaRPr lang="en-US" sz="11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1000" u="sng" dirty="0" smtClean="0">
                          <a:solidFill>
                            <a:schemeClr val="accent1">
                              <a:lumMod val="75000"/>
                            </a:schemeClr>
                          </a:solidFill>
                          <a:latin typeface="Arial" panose="020B0604020202020204" pitchFamily="34" charset="0"/>
                          <a:cs typeface="Arial" panose="020B0604020202020204" pitchFamily="34" charset="0"/>
                        </a:rPr>
                        <a:t>&lt;</a:t>
                      </a:r>
                      <a:r>
                        <a:rPr lang="en-US" sz="1000" dirty="0" smtClean="0">
                          <a:solidFill>
                            <a:schemeClr val="accent1">
                              <a:lumMod val="75000"/>
                            </a:schemeClr>
                          </a:solidFill>
                          <a:latin typeface="Arial" panose="020B0604020202020204" pitchFamily="34" charset="0"/>
                          <a:cs typeface="Arial" panose="020B0604020202020204" pitchFamily="34" charset="0"/>
                        </a:rPr>
                        <a:t> 75%</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ctr"/>
                      <a:r>
                        <a:rPr lang="en-US" sz="1000" u="sng" dirty="0" smtClean="0">
                          <a:solidFill>
                            <a:schemeClr val="accent1">
                              <a:lumMod val="75000"/>
                            </a:schemeClr>
                          </a:solidFill>
                          <a:latin typeface="Arial" panose="020B0604020202020204" pitchFamily="34" charset="0"/>
                          <a:cs typeface="Arial" panose="020B0604020202020204" pitchFamily="34" charset="0"/>
                        </a:rPr>
                        <a:t>&lt;</a:t>
                      </a:r>
                      <a:r>
                        <a:rPr lang="en-US" sz="1000" dirty="0" smtClean="0">
                          <a:solidFill>
                            <a:schemeClr val="accent1">
                              <a:lumMod val="75000"/>
                            </a:schemeClr>
                          </a:solidFill>
                          <a:latin typeface="Arial" panose="020B0604020202020204" pitchFamily="34" charset="0"/>
                          <a:cs typeface="Arial" panose="020B0604020202020204" pitchFamily="34" charset="0"/>
                        </a:rPr>
                        <a:t> 70%</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u="sng" dirty="0" smtClean="0">
                          <a:solidFill>
                            <a:schemeClr val="accent1">
                              <a:lumMod val="75000"/>
                            </a:schemeClr>
                          </a:solidFill>
                          <a:latin typeface="Arial" panose="020B0604020202020204" pitchFamily="34" charset="0"/>
                          <a:cs typeface="Arial" panose="020B0604020202020204" pitchFamily="34" charset="0"/>
                        </a:rPr>
                        <a:t>&lt;</a:t>
                      </a:r>
                      <a:r>
                        <a:rPr lang="en-US" sz="1000" dirty="0" smtClean="0">
                          <a:solidFill>
                            <a:schemeClr val="accent1">
                              <a:lumMod val="75000"/>
                            </a:schemeClr>
                          </a:solidFill>
                          <a:latin typeface="Arial" panose="020B0604020202020204" pitchFamily="34" charset="0"/>
                          <a:cs typeface="Arial" panose="020B0604020202020204" pitchFamily="34" charset="0"/>
                        </a:rPr>
                        <a:t> 70%</a:t>
                      </a:r>
                    </a:p>
                  </a:txBody>
                  <a:tcPr/>
                </a:tc>
              </a:tr>
              <a:tr h="510136">
                <a:tc>
                  <a:txBody>
                    <a:bodyPr/>
                    <a:lstStyle/>
                    <a:p>
                      <a:pPr marL="171450" indent="-171450">
                        <a:buFont typeface="Courier New" panose="02070309020205020404" pitchFamily="49" charset="0"/>
                        <a:buChar char="o"/>
                      </a:pPr>
                      <a:r>
                        <a:rPr lang="en-US" sz="1000" dirty="0" smtClean="0">
                          <a:solidFill>
                            <a:schemeClr val="accent1">
                              <a:lumMod val="75000"/>
                            </a:schemeClr>
                          </a:solidFill>
                          <a:latin typeface="Arial" panose="020B0604020202020204" pitchFamily="34" charset="0"/>
                          <a:cs typeface="Arial" panose="020B0604020202020204" pitchFamily="34" charset="0"/>
                        </a:rPr>
                        <a:t>Net Income Ratio</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u="sng" dirty="0" smtClean="0">
                          <a:solidFill>
                            <a:schemeClr val="accent1">
                              <a:lumMod val="75000"/>
                            </a:schemeClr>
                          </a:solidFill>
                          <a:latin typeface="Arial" panose="020B0604020202020204" pitchFamily="34" charset="0"/>
                          <a:cs typeface="Arial" panose="020B0604020202020204" pitchFamily="34" charset="0"/>
                        </a:rPr>
                        <a:t>&gt;</a:t>
                      </a:r>
                      <a:r>
                        <a:rPr lang="en-US" sz="1000" u="none" dirty="0" smtClean="0">
                          <a:solidFill>
                            <a:schemeClr val="accent1">
                              <a:lumMod val="75000"/>
                            </a:schemeClr>
                          </a:solidFill>
                          <a:latin typeface="Arial" panose="020B0604020202020204" pitchFamily="34" charset="0"/>
                          <a:cs typeface="Arial" panose="020B0604020202020204" pitchFamily="34" charset="0"/>
                        </a:rPr>
                        <a:t> 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u="sng" dirty="0" smtClean="0">
                          <a:solidFill>
                            <a:schemeClr val="accent1">
                              <a:lumMod val="75000"/>
                            </a:schemeClr>
                          </a:solidFill>
                          <a:latin typeface="Arial" panose="020B0604020202020204" pitchFamily="34" charset="0"/>
                          <a:cs typeface="Arial" panose="020B0604020202020204" pitchFamily="34" charset="0"/>
                        </a:rPr>
                        <a:t>&gt;</a:t>
                      </a:r>
                      <a:r>
                        <a:rPr lang="en-US" sz="1000" u="none" dirty="0" smtClean="0">
                          <a:solidFill>
                            <a:schemeClr val="accent1">
                              <a:lumMod val="75000"/>
                            </a:schemeClr>
                          </a:solidFill>
                          <a:latin typeface="Arial" panose="020B0604020202020204" pitchFamily="34" charset="0"/>
                          <a:cs typeface="Arial" panose="020B0604020202020204" pitchFamily="34" charset="0"/>
                        </a:rPr>
                        <a:t> 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u="sng" dirty="0" smtClean="0">
                          <a:solidFill>
                            <a:schemeClr val="accent1">
                              <a:lumMod val="75000"/>
                            </a:schemeClr>
                          </a:solidFill>
                          <a:latin typeface="Arial" panose="020B0604020202020204" pitchFamily="34" charset="0"/>
                          <a:cs typeface="Arial" panose="020B0604020202020204" pitchFamily="34" charset="0"/>
                        </a:rPr>
                        <a:t>&gt;</a:t>
                      </a:r>
                      <a:r>
                        <a:rPr lang="en-US" sz="1000" u="none" dirty="0" smtClean="0">
                          <a:solidFill>
                            <a:schemeClr val="accent1">
                              <a:lumMod val="75000"/>
                            </a:schemeClr>
                          </a:solidFill>
                          <a:latin typeface="Arial" panose="020B0604020202020204" pitchFamily="34" charset="0"/>
                          <a:cs typeface="Arial" panose="020B0604020202020204" pitchFamily="34" charset="0"/>
                        </a:rPr>
                        <a:t> 10%</a:t>
                      </a:r>
                    </a:p>
                  </a:txBody>
                  <a:tcPr/>
                </a:tc>
              </a:tr>
              <a:tr h="672077">
                <a:tc>
                  <a:txBody>
                    <a:bodyPr/>
                    <a:lstStyle/>
                    <a:p>
                      <a:pPr marL="171450" indent="-171450">
                        <a:buFont typeface="Courier New" panose="02070309020205020404" pitchFamily="49" charset="0"/>
                        <a:buChar char="o"/>
                      </a:pPr>
                      <a:r>
                        <a:rPr lang="en-US" sz="1000" dirty="0" smtClean="0">
                          <a:solidFill>
                            <a:schemeClr val="accent1">
                              <a:lumMod val="75000"/>
                            </a:schemeClr>
                          </a:solidFill>
                          <a:latin typeface="Arial" panose="020B0604020202020204" pitchFamily="34" charset="0"/>
                          <a:cs typeface="Arial" panose="020B0604020202020204" pitchFamily="34" charset="0"/>
                        </a:rPr>
                        <a:t>Cash reserves</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u="none" dirty="0" smtClean="0">
                          <a:solidFill>
                            <a:schemeClr val="accent1">
                              <a:lumMod val="75000"/>
                            </a:schemeClr>
                          </a:solidFill>
                          <a:latin typeface="Arial" panose="020B0604020202020204" pitchFamily="34" charset="0"/>
                          <a:cs typeface="Arial" panose="020B0604020202020204" pitchFamily="34" charset="0"/>
                        </a:rPr>
                        <a:t>&gt; R2 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u="none" dirty="0" smtClean="0">
                          <a:solidFill>
                            <a:schemeClr val="accent1">
                              <a:lumMod val="75000"/>
                            </a:schemeClr>
                          </a:solidFill>
                          <a:latin typeface="Arial" panose="020B0604020202020204" pitchFamily="34" charset="0"/>
                          <a:cs typeface="Arial" panose="020B0604020202020204" pitchFamily="34" charset="0"/>
                        </a:rPr>
                        <a:t>&gt;R2</a:t>
                      </a:r>
                      <a:r>
                        <a:rPr lang="en-US" sz="1000" u="none" baseline="0" dirty="0" smtClean="0">
                          <a:solidFill>
                            <a:schemeClr val="accent1">
                              <a:lumMod val="75000"/>
                            </a:schemeClr>
                          </a:solidFill>
                          <a:latin typeface="Arial" panose="020B0604020202020204" pitchFamily="34" charset="0"/>
                          <a:cs typeface="Arial" panose="020B0604020202020204" pitchFamily="34" charset="0"/>
                        </a:rPr>
                        <a:t>.1 bn</a:t>
                      </a:r>
                      <a:endParaRPr lang="en-US" sz="1000" u="none" dirty="0" smtClean="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u="none" dirty="0" smtClean="0">
                          <a:solidFill>
                            <a:schemeClr val="accent1">
                              <a:lumMod val="75000"/>
                            </a:schemeClr>
                          </a:solidFill>
                          <a:latin typeface="Arial" panose="020B0604020202020204" pitchFamily="34" charset="0"/>
                          <a:cs typeface="Arial" panose="020B0604020202020204" pitchFamily="34" charset="0"/>
                        </a:rPr>
                        <a:t>&gt;R2</a:t>
                      </a:r>
                      <a:r>
                        <a:rPr lang="en-US" sz="1000" u="none" baseline="0" dirty="0" smtClean="0">
                          <a:solidFill>
                            <a:schemeClr val="accent1">
                              <a:lumMod val="75000"/>
                            </a:schemeClr>
                          </a:solidFill>
                          <a:latin typeface="Arial" panose="020B0604020202020204" pitchFamily="34" charset="0"/>
                          <a:cs typeface="Arial" panose="020B0604020202020204" pitchFamily="34" charset="0"/>
                        </a:rPr>
                        <a:t>.2 bn</a:t>
                      </a:r>
                      <a:endParaRPr lang="en-US" sz="1000" u="none" dirty="0" smtClean="0">
                        <a:solidFill>
                          <a:schemeClr val="accent1">
                            <a:lumMod val="75000"/>
                          </a:schemeClr>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0" u="none" dirty="0" smtClean="0">
                        <a:solidFill>
                          <a:schemeClr val="accent1">
                            <a:lumMod val="75000"/>
                          </a:schemeClr>
                        </a:solidFill>
                        <a:latin typeface="Arial" panose="020B0604020202020204" pitchFamily="34" charset="0"/>
                        <a:cs typeface="Arial" panose="020B0604020202020204" pitchFamily="34" charset="0"/>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241409415"/>
              </p:ext>
            </p:extLst>
          </p:nvPr>
        </p:nvGraphicFramePr>
        <p:xfrm>
          <a:off x="3282191" y="1163364"/>
          <a:ext cx="2723354" cy="2733517"/>
        </p:xfrm>
        <a:graphic>
          <a:graphicData uri="http://schemas.openxmlformats.org/drawingml/2006/table">
            <a:tbl>
              <a:tblPr firstRow="1" bandRow="1">
                <a:tableStyleId>{5C22544A-7EE6-4342-B048-85BDC9FD1C3A}</a:tableStyleId>
              </a:tblPr>
              <a:tblGrid>
                <a:gridCol w="1543065"/>
                <a:gridCol w="1180289"/>
              </a:tblGrid>
              <a:tr h="639765">
                <a:tc gridSpan="2">
                  <a:txBody>
                    <a:bodyPr/>
                    <a:lstStyle/>
                    <a:p>
                      <a:pPr algn="ctr"/>
                      <a:r>
                        <a:rPr lang="en-US" sz="1400" dirty="0" smtClean="0">
                          <a:latin typeface="Arial" panose="020B0604020202020204" pitchFamily="34" charset="0"/>
                          <a:cs typeface="Arial" panose="020B0604020202020204" pitchFamily="34" charset="0"/>
                        </a:rPr>
                        <a:t>RISK MANAGEMENT</a:t>
                      </a:r>
                      <a:endParaRPr lang="en-US" sz="1400" dirty="0">
                        <a:latin typeface="Arial" panose="020B0604020202020204" pitchFamily="34" charset="0"/>
                        <a:cs typeface="Arial" panose="020B0604020202020204" pitchFamily="34" charset="0"/>
                      </a:endParaRPr>
                    </a:p>
                  </a:txBody>
                  <a:tcPr>
                    <a:solidFill>
                      <a:schemeClr val="accent2"/>
                    </a:solidFill>
                  </a:tcPr>
                </a:tc>
                <a:tc hMerge="1">
                  <a:txBody>
                    <a:bodyPr/>
                    <a:lstStyle/>
                    <a:p>
                      <a:pPr algn="ctr"/>
                      <a:endParaRPr lang="en-US" sz="800" dirty="0">
                        <a:latin typeface="Arial" panose="020B0604020202020204" pitchFamily="34" charset="0"/>
                        <a:cs typeface="Arial" panose="020B0604020202020204" pitchFamily="34" charset="0"/>
                      </a:endParaRPr>
                    </a:p>
                  </a:txBody>
                  <a:tcPr/>
                </a:tc>
              </a:tr>
              <a:tr h="915897">
                <a:tc>
                  <a:txBody>
                    <a:bodyPr/>
                    <a:lstStyle/>
                    <a:p>
                      <a:pPr algn="l"/>
                      <a:endParaRPr lang="en-US" sz="1000" dirty="0" smtClean="0">
                        <a:solidFill>
                          <a:schemeClr val="accent1">
                            <a:lumMod val="75000"/>
                          </a:schemeClr>
                        </a:solidFill>
                        <a:latin typeface="Arial" panose="020B0604020202020204" pitchFamily="34" charset="0"/>
                        <a:cs typeface="Arial" panose="020B0604020202020204" pitchFamily="34" charset="0"/>
                      </a:endParaRPr>
                    </a:p>
                    <a:p>
                      <a:pPr algn="l"/>
                      <a:r>
                        <a:rPr lang="en-US" sz="1000" dirty="0" smtClean="0">
                          <a:solidFill>
                            <a:schemeClr val="accent1">
                              <a:lumMod val="75000"/>
                            </a:schemeClr>
                          </a:solidFill>
                          <a:latin typeface="Arial" panose="020B0604020202020204" pitchFamily="34" charset="0"/>
                          <a:cs typeface="Arial" panose="020B0604020202020204" pitchFamily="34" charset="0"/>
                        </a:rPr>
                        <a:t>Robust</a:t>
                      </a:r>
                      <a:r>
                        <a:rPr lang="en-US" sz="1000" baseline="0" dirty="0" smtClean="0">
                          <a:solidFill>
                            <a:schemeClr val="accent1">
                              <a:lumMod val="75000"/>
                            </a:schemeClr>
                          </a:solidFill>
                          <a:latin typeface="Arial" panose="020B0604020202020204" pitchFamily="34" charset="0"/>
                          <a:cs typeface="Arial" panose="020B0604020202020204" pitchFamily="34" charset="0"/>
                        </a:rPr>
                        <a:t> IT systems</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endParaRPr lang="en-US" sz="1000" dirty="0" smtClean="0">
                        <a:solidFill>
                          <a:schemeClr val="accent1">
                            <a:lumMod val="75000"/>
                          </a:schemeClr>
                        </a:solidFill>
                        <a:latin typeface="Arial" panose="020B0604020202020204" pitchFamily="34" charset="0"/>
                        <a:cs typeface="Arial" panose="020B0604020202020204" pitchFamily="34" charset="0"/>
                      </a:endParaRPr>
                    </a:p>
                    <a:p>
                      <a:r>
                        <a:rPr lang="en-US" sz="1000" dirty="0" smtClean="0">
                          <a:solidFill>
                            <a:schemeClr val="accent1">
                              <a:lumMod val="75000"/>
                            </a:schemeClr>
                          </a:solidFill>
                          <a:latin typeface="Arial" panose="020B0604020202020204" pitchFamily="34" charset="0"/>
                          <a:cs typeface="Arial" panose="020B0604020202020204" pitchFamily="34" charset="0"/>
                        </a:rPr>
                        <a:t>Risk management processes</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r>
              <a:tr h="1177855">
                <a:tc>
                  <a:txBody>
                    <a:bodyPr/>
                    <a:lstStyle/>
                    <a:p>
                      <a:endParaRPr lang="en-US" sz="1000" dirty="0" smtClean="0">
                        <a:solidFill>
                          <a:schemeClr val="accent1">
                            <a:lumMod val="75000"/>
                          </a:schemeClr>
                        </a:solidFill>
                        <a:latin typeface="Arial" panose="020B0604020202020204" pitchFamily="34" charset="0"/>
                        <a:cs typeface="Arial" panose="020B0604020202020204" pitchFamily="34" charset="0"/>
                      </a:endParaRPr>
                    </a:p>
                    <a:p>
                      <a:endParaRPr lang="en-US" sz="1000" dirty="0" smtClean="0">
                        <a:solidFill>
                          <a:schemeClr val="accent1">
                            <a:lumMod val="75000"/>
                          </a:schemeClr>
                        </a:solidFill>
                        <a:latin typeface="Arial" panose="020B0604020202020204" pitchFamily="34" charset="0"/>
                        <a:cs typeface="Arial" panose="020B0604020202020204" pitchFamily="34" charset="0"/>
                      </a:endParaRPr>
                    </a:p>
                    <a:p>
                      <a:r>
                        <a:rPr lang="en-US" sz="1000" dirty="0" smtClean="0">
                          <a:solidFill>
                            <a:schemeClr val="accent1">
                              <a:lumMod val="75000"/>
                            </a:schemeClr>
                          </a:solidFill>
                          <a:latin typeface="Arial" panose="020B0604020202020204" pitchFamily="34" charset="0"/>
                          <a:cs typeface="Arial" panose="020B0604020202020204" pitchFamily="34" charset="0"/>
                        </a:rPr>
                        <a:t>Modern</a:t>
                      </a:r>
                      <a:r>
                        <a:rPr lang="en-US" sz="1000" baseline="0" dirty="0" smtClean="0">
                          <a:solidFill>
                            <a:schemeClr val="accent1">
                              <a:lumMod val="75000"/>
                            </a:schemeClr>
                          </a:solidFill>
                          <a:latin typeface="Arial" panose="020B0604020202020204" pitchFamily="34" charset="0"/>
                          <a:cs typeface="Arial" panose="020B0604020202020204" pitchFamily="34" charset="0"/>
                        </a:rPr>
                        <a:t> technology to ensure operational efficiency</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endParaRPr lang="en-US" sz="1000" dirty="0" smtClean="0">
                        <a:solidFill>
                          <a:schemeClr val="accent1">
                            <a:lumMod val="75000"/>
                          </a:schemeClr>
                        </a:solidFill>
                        <a:latin typeface="Arial" panose="020B0604020202020204" pitchFamily="34" charset="0"/>
                        <a:cs typeface="Arial" panose="020B0604020202020204" pitchFamily="34" charset="0"/>
                      </a:endParaRPr>
                    </a:p>
                    <a:p>
                      <a:endParaRPr lang="en-US" sz="1000" dirty="0" smtClean="0">
                        <a:solidFill>
                          <a:schemeClr val="accent1">
                            <a:lumMod val="75000"/>
                          </a:schemeClr>
                        </a:solidFill>
                        <a:latin typeface="Arial" panose="020B0604020202020204" pitchFamily="34" charset="0"/>
                        <a:cs typeface="Arial" panose="020B0604020202020204" pitchFamily="34" charset="0"/>
                      </a:endParaRPr>
                    </a:p>
                    <a:p>
                      <a:r>
                        <a:rPr lang="en-US" sz="1000" dirty="0" smtClean="0">
                          <a:solidFill>
                            <a:schemeClr val="accent1">
                              <a:lumMod val="75000"/>
                            </a:schemeClr>
                          </a:solidFill>
                          <a:latin typeface="Arial" panose="020B0604020202020204" pitchFamily="34" charset="0"/>
                          <a:cs typeface="Arial" panose="020B0604020202020204" pitchFamily="34" charset="0"/>
                        </a:rPr>
                        <a:t>Robust investment processes</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3482668112"/>
              </p:ext>
            </p:extLst>
          </p:nvPr>
        </p:nvGraphicFramePr>
        <p:xfrm>
          <a:off x="6183135" y="1169873"/>
          <a:ext cx="2890790" cy="2752050"/>
        </p:xfrm>
        <a:graphic>
          <a:graphicData uri="http://schemas.openxmlformats.org/drawingml/2006/table">
            <a:tbl>
              <a:tblPr firstRow="1" bandRow="1">
                <a:tableStyleId>{5C22544A-7EE6-4342-B048-85BDC9FD1C3A}</a:tableStyleId>
              </a:tblPr>
              <a:tblGrid>
                <a:gridCol w="1756613"/>
                <a:gridCol w="1134177"/>
              </a:tblGrid>
              <a:tr h="599106">
                <a:tc gridSpan="2">
                  <a:txBody>
                    <a:bodyPr/>
                    <a:lstStyle/>
                    <a:p>
                      <a:pPr algn="ctr"/>
                      <a:r>
                        <a:rPr lang="en-US" sz="1400" dirty="0" smtClean="0">
                          <a:latin typeface="Arial" panose="020B0604020202020204" pitchFamily="34" charset="0"/>
                          <a:cs typeface="Arial" panose="020B0604020202020204" pitchFamily="34" charset="0"/>
                        </a:rPr>
                        <a:t>HUMAN CAPITAL</a:t>
                      </a:r>
                      <a:endParaRPr lang="en-US" sz="1400" dirty="0">
                        <a:latin typeface="Arial" panose="020B0604020202020204" pitchFamily="34" charset="0"/>
                        <a:cs typeface="Arial" panose="020B0604020202020204" pitchFamily="34" charset="0"/>
                      </a:endParaRPr>
                    </a:p>
                  </a:txBody>
                  <a:tcPr>
                    <a:solidFill>
                      <a:schemeClr val="accent1">
                        <a:lumMod val="75000"/>
                      </a:schemeClr>
                    </a:solidFill>
                  </a:tcPr>
                </a:tc>
                <a:tc hMerge="1">
                  <a:txBody>
                    <a:bodyPr/>
                    <a:lstStyle/>
                    <a:p>
                      <a:pPr algn="ctr"/>
                      <a:endParaRPr lang="en-US" sz="800" dirty="0">
                        <a:latin typeface="Arial" panose="020B0604020202020204" pitchFamily="34" charset="0"/>
                        <a:cs typeface="Arial" panose="020B0604020202020204" pitchFamily="34" charset="0"/>
                      </a:endParaRPr>
                    </a:p>
                  </a:txBody>
                  <a:tcPr/>
                </a:tc>
              </a:tr>
              <a:tr h="251862">
                <a:tc>
                  <a:txBody>
                    <a:bodyPr/>
                    <a:lstStyle/>
                    <a:p>
                      <a:pPr algn="l"/>
                      <a:r>
                        <a:rPr lang="en-US" sz="1000" dirty="0" smtClean="0">
                          <a:solidFill>
                            <a:schemeClr val="accent1">
                              <a:lumMod val="75000"/>
                            </a:schemeClr>
                          </a:solidFill>
                          <a:latin typeface="Arial" panose="020B0604020202020204" pitchFamily="34" charset="0"/>
                          <a:cs typeface="Arial" panose="020B0604020202020204" pitchFamily="34" charset="0"/>
                        </a:rPr>
                        <a:t>Staff</a:t>
                      </a:r>
                      <a:r>
                        <a:rPr lang="en-US" sz="1000" baseline="0" dirty="0" smtClean="0">
                          <a:solidFill>
                            <a:schemeClr val="accent1">
                              <a:lumMod val="75000"/>
                            </a:schemeClr>
                          </a:solidFill>
                          <a:latin typeface="Arial" panose="020B0604020202020204" pitchFamily="34" charset="0"/>
                          <a:cs typeface="Arial" panose="020B0604020202020204" pitchFamily="34" charset="0"/>
                        </a:rPr>
                        <a:t> turnover</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l"/>
                      <a:r>
                        <a:rPr lang="en-US" sz="1000" dirty="0" smtClean="0">
                          <a:solidFill>
                            <a:schemeClr val="accent1">
                              <a:lumMod val="75000"/>
                            </a:schemeClr>
                          </a:solidFill>
                          <a:latin typeface="Arial" panose="020B0604020202020204" pitchFamily="34" charset="0"/>
                          <a:cs typeface="Arial" panose="020B0604020202020204" pitchFamily="34" charset="0"/>
                        </a:rPr>
                        <a:t>Less</a:t>
                      </a:r>
                      <a:r>
                        <a:rPr lang="en-US" sz="1000" baseline="0" dirty="0" smtClean="0">
                          <a:solidFill>
                            <a:schemeClr val="accent1">
                              <a:lumMod val="75000"/>
                            </a:schemeClr>
                          </a:solidFill>
                          <a:latin typeface="Arial" panose="020B0604020202020204" pitchFamily="34" charset="0"/>
                          <a:cs typeface="Arial" panose="020B0604020202020204" pitchFamily="34" charset="0"/>
                        </a:rPr>
                        <a:t> than 10%</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r>
              <a:tr h="288758">
                <a:tc>
                  <a:txBody>
                    <a:bodyPr/>
                    <a:lstStyle/>
                    <a:p>
                      <a:r>
                        <a:rPr lang="en-US" sz="1000" dirty="0" smtClean="0">
                          <a:solidFill>
                            <a:schemeClr val="accent1">
                              <a:lumMod val="75000"/>
                            </a:schemeClr>
                          </a:solidFill>
                          <a:latin typeface="Arial" panose="020B0604020202020204" pitchFamily="34" charset="0"/>
                          <a:cs typeface="Arial" panose="020B0604020202020204" pitchFamily="34" charset="0"/>
                        </a:rPr>
                        <a:t>Skill development</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l"/>
                      <a:r>
                        <a:rPr lang="en-US" sz="1000" dirty="0" smtClean="0">
                          <a:solidFill>
                            <a:schemeClr val="accent1">
                              <a:lumMod val="75000"/>
                            </a:schemeClr>
                          </a:solidFill>
                          <a:latin typeface="Arial" panose="020B0604020202020204" pitchFamily="34" charset="0"/>
                          <a:cs typeface="Arial" panose="020B0604020202020204" pitchFamily="34" charset="0"/>
                        </a:rPr>
                        <a:t>4% of total</a:t>
                      </a:r>
                      <a:r>
                        <a:rPr lang="en-US" sz="1000" baseline="0" dirty="0" smtClean="0">
                          <a:solidFill>
                            <a:schemeClr val="accent1">
                              <a:lumMod val="75000"/>
                            </a:schemeClr>
                          </a:solidFill>
                          <a:latin typeface="Arial" panose="020B0604020202020204" pitchFamily="34" charset="0"/>
                          <a:cs typeface="Arial" panose="020B0604020202020204" pitchFamily="34" charset="0"/>
                        </a:rPr>
                        <a:t> staff costs</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r>
              <a:tr h="349718">
                <a:tc>
                  <a:txBody>
                    <a:bodyPr/>
                    <a:lstStyle/>
                    <a:p>
                      <a:r>
                        <a:rPr lang="en-US" sz="1000" dirty="0" smtClean="0">
                          <a:solidFill>
                            <a:schemeClr val="accent1">
                              <a:lumMod val="75000"/>
                            </a:schemeClr>
                          </a:solidFill>
                          <a:latin typeface="Arial" panose="020B0604020202020204" pitchFamily="34" charset="0"/>
                          <a:cs typeface="Arial" panose="020B0604020202020204" pitchFamily="34" charset="0"/>
                        </a:rPr>
                        <a:t>PIC</a:t>
                      </a:r>
                      <a:r>
                        <a:rPr lang="en-US" sz="1000" baseline="0" dirty="0" smtClean="0">
                          <a:solidFill>
                            <a:schemeClr val="accent1">
                              <a:lumMod val="75000"/>
                            </a:schemeClr>
                          </a:solidFill>
                          <a:latin typeface="Arial" panose="020B0604020202020204" pitchFamily="34" charset="0"/>
                          <a:cs typeface="Arial" panose="020B0604020202020204" pitchFamily="34" charset="0"/>
                        </a:rPr>
                        <a:t> Graduate training programme</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l"/>
                      <a:r>
                        <a:rPr lang="en-US" sz="1000" dirty="0" smtClean="0">
                          <a:solidFill>
                            <a:schemeClr val="accent1">
                              <a:lumMod val="75000"/>
                            </a:schemeClr>
                          </a:solidFill>
                          <a:latin typeface="Arial" panose="020B0604020202020204" pitchFamily="34" charset="0"/>
                          <a:cs typeface="Arial" panose="020B0604020202020204" pitchFamily="34" charset="0"/>
                        </a:rPr>
                        <a:t>R8 mil</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r>
              <a:tr h="407562">
                <a:tc>
                  <a:txBody>
                    <a:bodyPr/>
                    <a:lstStyle/>
                    <a:p>
                      <a:r>
                        <a:rPr lang="en-US" sz="1000" dirty="0" smtClean="0">
                          <a:solidFill>
                            <a:schemeClr val="accent1">
                              <a:lumMod val="75000"/>
                            </a:schemeClr>
                          </a:solidFill>
                          <a:latin typeface="Arial" panose="020B0604020202020204" pitchFamily="34" charset="0"/>
                          <a:cs typeface="Arial" panose="020B0604020202020204" pitchFamily="34" charset="0"/>
                        </a:rPr>
                        <a:t>Any</a:t>
                      </a:r>
                      <a:r>
                        <a:rPr lang="en-US" sz="1000" baseline="0" dirty="0" smtClean="0">
                          <a:solidFill>
                            <a:schemeClr val="accent1">
                              <a:lumMod val="75000"/>
                            </a:schemeClr>
                          </a:solidFill>
                          <a:latin typeface="Arial" panose="020B0604020202020204" pitchFamily="34" charset="0"/>
                          <a:cs typeface="Arial" panose="020B0604020202020204" pitchFamily="34" charset="0"/>
                        </a:rPr>
                        <a:t> new recruitments of senior management</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l"/>
                      <a:r>
                        <a:rPr lang="en-US" sz="1000" dirty="0" smtClean="0">
                          <a:solidFill>
                            <a:schemeClr val="accent1">
                              <a:lumMod val="75000"/>
                            </a:schemeClr>
                          </a:solidFill>
                          <a:latin typeface="Arial" panose="020B0604020202020204" pitchFamily="34" charset="0"/>
                          <a:cs typeface="Arial" panose="020B0604020202020204" pitchFamily="34" charset="0"/>
                        </a:rPr>
                        <a:t>30% must be black female</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r>
              <a:tr h="564317">
                <a:tc>
                  <a:txBody>
                    <a:bodyPr/>
                    <a:lstStyle/>
                    <a:p>
                      <a:r>
                        <a:rPr lang="en-US" sz="1000" dirty="0" smtClean="0">
                          <a:solidFill>
                            <a:schemeClr val="accent1">
                              <a:lumMod val="75000"/>
                            </a:schemeClr>
                          </a:solidFill>
                          <a:latin typeface="Arial" panose="020B0604020202020204" pitchFamily="34" charset="0"/>
                          <a:cs typeface="Arial" panose="020B0604020202020204" pitchFamily="34" charset="0"/>
                        </a:rPr>
                        <a:t>Development</a:t>
                      </a:r>
                      <a:r>
                        <a:rPr lang="en-US" sz="1000" baseline="0" dirty="0" smtClean="0">
                          <a:solidFill>
                            <a:schemeClr val="accent1">
                              <a:lumMod val="75000"/>
                            </a:schemeClr>
                          </a:solidFill>
                          <a:latin typeface="Arial" panose="020B0604020202020204" pitchFamily="34" charset="0"/>
                          <a:cs typeface="Arial" panose="020B0604020202020204" pitchFamily="34" charset="0"/>
                        </a:rPr>
                        <a:t> of new leanership programs with strategic academic institution</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algn="l"/>
                      <a:r>
                        <a:rPr lang="en-US" sz="1000" dirty="0" smtClean="0">
                          <a:solidFill>
                            <a:schemeClr val="accent1">
                              <a:lumMod val="75000"/>
                            </a:schemeClr>
                          </a:solidFill>
                          <a:latin typeface="Arial" panose="020B0604020202020204" pitchFamily="34" charset="0"/>
                          <a:cs typeface="Arial" panose="020B0604020202020204" pitchFamily="34" charset="0"/>
                        </a:rPr>
                        <a:t>Minimum</a:t>
                      </a:r>
                      <a:r>
                        <a:rPr lang="en-US" sz="1000" baseline="0" dirty="0" smtClean="0">
                          <a:solidFill>
                            <a:schemeClr val="accent1">
                              <a:lumMod val="75000"/>
                            </a:schemeClr>
                          </a:solidFill>
                          <a:latin typeface="Arial" panose="020B0604020202020204" pitchFamily="34" charset="0"/>
                          <a:cs typeface="Arial" panose="020B0604020202020204" pitchFamily="34" charset="0"/>
                        </a:rPr>
                        <a:t> of 2 leanership</a:t>
                      </a:r>
                      <a:endParaRPr lang="en-US" sz="1000" dirty="0">
                        <a:solidFill>
                          <a:schemeClr val="accent1">
                            <a:lumMod val="75000"/>
                          </a:schemeClr>
                        </a:solidFill>
                        <a:latin typeface="Arial" panose="020B0604020202020204" pitchFamily="34" charset="0"/>
                        <a:cs typeface="Arial" panose="020B0604020202020204" pitchFamily="34" charset="0"/>
                      </a:endParaRPr>
                    </a:p>
                  </a:txBody>
                  <a:tcPr/>
                </a:tc>
              </a:tr>
            </a:tbl>
          </a:graphicData>
        </a:graphic>
      </p:graphicFrame>
      <p:sp>
        <p:nvSpPr>
          <p:cNvPr id="8" name="TextBox 7"/>
          <p:cNvSpPr txBox="1"/>
          <p:nvPr/>
        </p:nvSpPr>
        <p:spPr>
          <a:xfrm>
            <a:off x="105855" y="4092598"/>
            <a:ext cx="3064635" cy="2308324"/>
          </a:xfrm>
          <a:prstGeom prst="rect">
            <a:avLst/>
          </a:prstGeom>
          <a:solidFill>
            <a:schemeClr val="accent1">
              <a:lumMod val="75000"/>
            </a:schemeClr>
          </a:solidFill>
        </p:spPr>
        <p:txBody>
          <a:bodyPr wrap="square" rtlCol="0">
            <a:spAutoFit/>
          </a:bodyPr>
          <a:lstStyle/>
          <a:p>
            <a:pPr marL="171450" indent="-171450" algn="just">
              <a:lnSpc>
                <a:spcPct val="150000"/>
              </a:lnSpc>
              <a:buFont typeface="Arial" panose="020B0604020202020204" pitchFamily="34" charset="0"/>
              <a:buChar char="•"/>
            </a:pPr>
            <a:r>
              <a:rPr lang="en-ZA" sz="1100" dirty="0" smtClean="0">
                <a:solidFill>
                  <a:schemeClr val="bg1"/>
                </a:solidFill>
              </a:rPr>
              <a:t>Decrease in the growth of capital reserves as a result of declaration of a dividend to shareholder</a:t>
            </a:r>
          </a:p>
          <a:p>
            <a:pPr algn="just">
              <a:lnSpc>
                <a:spcPct val="150000"/>
              </a:lnSpc>
            </a:pPr>
            <a:endParaRPr lang="en-ZA" sz="1100" dirty="0" smtClean="0">
              <a:solidFill>
                <a:schemeClr val="bg1"/>
              </a:solidFill>
            </a:endParaRPr>
          </a:p>
          <a:p>
            <a:pPr marL="171450" indent="-171450" algn="just">
              <a:lnSpc>
                <a:spcPct val="150000"/>
              </a:lnSpc>
              <a:buFont typeface="Arial" panose="020B0604020202020204" pitchFamily="34" charset="0"/>
              <a:buChar char="•"/>
            </a:pPr>
            <a:r>
              <a:rPr lang="en-ZA" sz="1100" dirty="0" smtClean="0">
                <a:solidFill>
                  <a:schemeClr val="bg1"/>
                </a:solidFill>
              </a:rPr>
              <a:t>Enhancement in cost containment initiatives </a:t>
            </a:r>
          </a:p>
          <a:p>
            <a:pPr marL="171450" indent="-171450" algn="just">
              <a:lnSpc>
                <a:spcPct val="150000"/>
              </a:lnSpc>
              <a:buFont typeface="Arial" panose="020B0604020202020204" pitchFamily="34" charset="0"/>
              <a:buChar char="•"/>
            </a:pPr>
            <a:endParaRPr lang="en-US" sz="600" dirty="0">
              <a:solidFill>
                <a:schemeClr val="bg1"/>
              </a:solidFill>
            </a:endParaRPr>
          </a:p>
          <a:p>
            <a:pPr marL="171450" indent="-171450" algn="just">
              <a:lnSpc>
                <a:spcPct val="150000"/>
              </a:lnSpc>
              <a:buFont typeface="Arial" panose="020B0604020202020204" pitchFamily="34" charset="0"/>
              <a:buChar char="•"/>
            </a:pPr>
            <a:endParaRPr lang="en-US" sz="1200" dirty="0">
              <a:solidFill>
                <a:schemeClr val="bg1"/>
              </a:solidFill>
            </a:endParaRPr>
          </a:p>
          <a:p>
            <a:pPr marL="171450" indent="-171450" algn="just">
              <a:lnSpc>
                <a:spcPct val="150000"/>
              </a:lnSpc>
              <a:buFont typeface="Arial" panose="020B0604020202020204" pitchFamily="34" charset="0"/>
              <a:buChar char="•"/>
            </a:pPr>
            <a:endParaRPr lang="en-US" sz="1200" dirty="0" smtClean="0">
              <a:solidFill>
                <a:schemeClr val="bg1"/>
              </a:solidFill>
            </a:endParaRPr>
          </a:p>
        </p:txBody>
      </p:sp>
      <p:sp>
        <p:nvSpPr>
          <p:cNvPr id="9" name="TextBox 8"/>
          <p:cNvSpPr txBox="1"/>
          <p:nvPr/>
        </p:nvSpPr>
        <p:spPr>
          <a:xfrm>
            <a:off x="3290132" y="4092598"/>
            <a:ext cx="2715414" cy="2346220"/>
          </a:xfrm>
          <a:prstGeom prst="rect">
            <a:avLst/>
          </a:prstGeom>
          <a:solidFill>
            <a:schemeClr val="accent6">
              <a:lumMod val="75000"/>
            </a:schemeClr>
          </a:solidFill>
        </p:spPr>
        <p:txBody>
          <a:bodyPr wrap="square" rtlCol="0">
            <a:spAutoFit/>
          </a:bodyPr>
          <a:lstStyle/>
          <a:p>
            <a:pPr marL="171450" indent="-171450" algn="just">
              <a:lnSpc>
                <a:spcPct val="150000"/>
              </a:lnSpc>
              <a:buFont typeface="Arial" panose="020B0604020202020204" pitchFamily="34" charset="0"/>
              <a:buChar char="•"/>
            </a:pPr>
            <a:r>
              <a:rPr lang="en-US" sz="1100" dirty="0" smtClean="0">
                <a:solidFill>
                  <a:schemeClr val="bg1"/>
                </a:solidFill>
              </a:rPr>
              <a:t>PIC becoming more technological centric given the current environment</a:t>
            </a:r>
          </a:p>
          <a:p>
            <a:pPr algn="just">
              <a:lnSpc>
                <a:spcPct val="150000"/>
              </a:lnSpc>
            </a:pPr>
            <a:endParaRPr lang="en-US" sz="1100" dirty="0" smtClean="0">
              <a:solidFill>
                <a:schemeClr val="bg1"/>
              </a:solidFill>
            </a:endParaRPr>
          </a:p>
          <a:p>
            <a:pPr marL="171450" indent="-171450" algn="just">
              <a:lnSpc>
                <a:spcPct val="150000"/>
              </a:lnSpc>
              <a:buFont typeface="Arial" panose="020B0604020202020204" pitchFamily="34" charset="0"/>
              <a:buChar char="•"/>
            </a:pPr>
            <a:r>
              <a:rPr lang="en-US" sz="1100" dirty="0">
                <a:solidFill>
                  <a:schemeClr val="bg1"/>
                </a:solidFill>
              </a:rPr>
              <a:t>Increase the focus on risk management and </a:t>
            </a:r>
            <a:r>
              <a:rPr lang="en-US" sz="1100" dirty="0" smtClean="0">
                <a:solidFill>
                  <a:schemeClr val="bg1"/>
                </a:solidFill>
              </a:rPr>
              <a:t>governance</a:t>
            </a:r>
          </a:p>
          <a:p>
            <a:pPr algn="just">
              <a:lnSpc>
                <a:spcPct val="150000"/>
              </a:lnSpc>
            </a:pPr>
            <a:endParaRPr lang="en-US" sz="1100" dirty="0" smtClean="0">
              <a:solidFill>
                <a:schemeClr val="bg1"/>
              </a:solidFill>
            </a:endParaRPr>
          </a:p>
          <a:p>
            <a:pPr marL="171450" indent="-171450" algn="just">
              <a:lnSpc>
                <a:spcPct val="150000"/>
              </a:lnSpc>
              <a:buFont typeface="Arial" panose="020B0604020202020204" pitchFamily="34" charset="0"/>
              <a:buChar char="•"/>
            </a:pPr>
            <a:r>
              <a:rPr lang="en-US" sz="1100" dirty="0" smtClean="0">
                <a:solidFill>
                  <a:schemeClr val="bg1"/>
                </a:solidFill>
              </a:rPr>
              <a:t>Continue embedding conduct risk frameworks into the business i.e. act with integrity</a:t>
            </a:r>
          </a:p>
        </p:txBody>
      </p:sp>
      <p:sp>
        <p:nvSpPr>
          <p:cNvPr id="11" name="TextBox 10"/>
          <p:cNvSpPr txBox="1"/>
          <p:nvPr/>
        </p:nvSpPr>
        <p:spPr>
          <a:xfrm>
            <a:off x="6212793" y="4130620"/>
            <a:ext cx="2810653" cy="2239074"/>
          </a:xfrm>
          <a:prstGeom prst="rect">
            <a:avLst/>
          </a:prstGeom>
          <a:solidFill>
            <a:schemeClr val="accent1">
              <a:lumMod val="60000"/>
              <a:lumOff val="40000"/>
            </a:schemeClr>
          </a:solidFill>
        </p:spPr>
        <p:txBody>
          <a:bodyPr wrap="square" rtlCol="0">
            <a:spAutoFit/>
          </a:bodyPr>
          <a:lstStyle/>
          <a:p>
            <a:pPr marL="171450" indent="-171450" algn="just">
              <a:lnSpc>
                <a:spcPct val="150000"/>
              </a:lnSpc>
              <a:buFont typeface="Arial" panose="020B0604020202020204" pitchFamily="34" charset="0"/>
              <a:buChar char="•"/>
            </a:pPr>
            <a:r>
              <a:rPr lang="en-ZA" sz="1100" dirty="0" smtClean="0">
                <a:solidFill>
                  <a:schemeClr val="bg1"/>
                </a:solidFill>
              </a:rPr>
              <a:t>Expand leadership and trainee development programmes</a:t>
            </a:r>
          </a:p>
          <a:p>
            <a:pPr marL="171450" indent="-171450" algn="just">
              <a:lnSpc>
                <a:spcPct val="150000"/>
              </a:lnSpc>
              <a:buFont typeface="Arial" panose="020B0604020202020204" pitchFamily="34" charset="0"/>
              <a:buChar char="•"/>
            </a:pPr>
            <a:endParaRPr lang="en-ZA" sz="800" dirty="0" smtClean="0">
              <a:solidFill>
                <a:schemeClr val="bg1"/>
              </a:solidFill>
            </a:endParaRPr>
          </a:p>
          <a:p>
            <a:pPr marL="171450" indent="-171450" algn="just">
              <a:lnSpc>
                <a:spcPct val="150000"/>
              </a:lnSpc>
              <a:buFont typeface="Arial" panose="020B0604020202020204" pitchFamily="34" charset="0"/>
              <a:buChar char="•"/>
            </a:pPr>
            <a:r>
              <a:rPr lang="en-ZA" sz="1100" dirty="0" smtClean="0">
                <a:solidFill>
                  <a:schemeClr val="bg1"/>
                </a:solidFill>
              </a:rPr>
              <a:t>Drive our diversity and inclusion plan</a:t>
            </a:r>
          </a:p>
          <a:p>
            <a:pPr marL="171450" indent="-171450" algn="just">
              <a:lnSpc>
                <a:spcPct val="150000"/>
              </a:lnSpc>
              <a:buFont typeface="Arial" panose="020B0604020202020204" pitchFamily="34" charset="0"/>
              <a:buChar char="•"/>
            </a:pPr>
            <a:endParaRPr lang="en-ZA" sz="1000" dirty="0" smtClean="0">
              <a:solidFill>
                <a:schemeClr val="bg1"/>
              </a:solidFill>
            </a:endParaRPr>
          </a:p>
          <a:p>
            <a:pPr marL="171450" indent="-171450" algn="just">
              <a:lnSpc>
                <a:spcPct val="150000"/>
              </a:lnSpc>
              <a:buFont typeface="Arial" panose="020B0604020202020204" pitchFamily="34" charset="0"/>
              <a:buChar char="•"/>
            </a:pPr>
            <a:r>
              <a:rPr lang="en-ZA" sz="1100" dirty="0" smtClean="0">
                <a:solidFill>
                  <a:schemeClr val="bg1"/>
                </a:solidFill>
              </a:rPr>
              <a:t>Recruit in areas of critical skills </a:t>
            </a:r>
          </a:p>
          <a:p>
            <a:pPr marL="171450" indent="-171450" algn="just">
              <a:lnSpc>
                <a:spcPct val="150000"/>
              </a:lnSpc>
              <a:buFont typeface="Arial" panose="020B0604020202020204" pitchFamily="34" charset="0"/>
              <a:buChar char="•"/>
            </a:pPr>
            <a:endParaRPr lang="en-ZA" sz="900" dirty="0" smtClean="0">
              <a:solidFill>
                <a:schemeClr val="bg1"/>
              </a:solidFill>
            </a:endParaRPr>
          </a:p>
          <a:p>
            <a:pPr marL="171450" indent="-171450" algn="just">
              <a:lnSpc>
                <a:spcPct val="150000"/>
              </a:lnSpc>
              <a:buFont typeface="Arial" panose="020B0604020202020204" pitchFamily="34" charset="0"/>
              <a:buChar char="•"/>
            </a:pPr>
            <a:r>
              <a:rPr lang="en-ZA" sz="1100" dirty="0" smtClean="0">
                <a:solidFill>
                  <a:schemeClr val="bg1"/>
                </a:solidFill>
              </a:rPr>
              <a:t>Management </a:t>
            </a:r>
            <a:r>
              <a:rPr lang="en-ZA" sz="1100" dirty="0">
                <a:solidFill>
                  <a:schemeClr val="bg1"/>
                </a:solidFill>
              </a:rPr>
              <a:t>development of </a:t>
            </a:r>
            <a:r>
              <a:rPr lang="en-ZA" sz="1100" dirty="0" smtClean="0">
                <a:solidFill>
                  <a:schemeClr val="bg1"/>
                </a:solidFill>
              </a:rPr>
              <a:t>women</a:t>
            </a:r>
            <a:r>
              <a:rPr lang="en-ZA" sz="1100" dirty="0">
                <a:solidFill>
                  <a:schemeClr val="bg1"/>
                </a:solidFill>
              </a:rPr>
              <a:t> </a:t>
            </a:r>
            <a:r>
              <a:rPr lang="en-ZA" sz="1100" dirty="0" smtClean="0">
                <a:solidFill>
                  <a:schemeClr val="bg1"/>
                </a:solidFill>
              </a:rPr>
              <a:t>and people living with disabilities</a:t>
            </a:r>
          </a:p>
        </p:txBody>
      </p:sp>
    </p:spTree>
    <p:extLst>
      <p:ext uri="{BB962C8B-B14F-4D97-AF65-F5344CB8AC3E}">
        <p14:creationId xmlns:p14="http://schemas.microsoft.com/office/powerpoint/2010/main" xmlns="" val="895703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50173" y="2313831"/>
            <a:ext cx="5582517" cy="1369128"/>
          </a:xfrm>
          <a:noFill/>
          <a:ln>
            <a:noFill/>
          </a:ln>
        </p:spPr>
        <p:txBody>
          <a:bodyPr/>
          <a:lstStyle/>
          <a:p>
            <a:r>
              <a:rPr lang="en-US" sz="3200" b="1" dirty="0" smtClean="0">
                <a:solidFill>
                  <a:schemeClr val="accent1">
                    <a:lumMod val="75000"/>
                  </a:schemeClr>
                </a:solidFill>
              </a:rPr>
              <a:t>THANK YOU</a:t>
            </a:r>
            <a:endParaRPr lang="en-US" sz="3200" b="1" dirty="0">
              <a:solidFill>
                <a:schemeClr val="accent1">
                  <a:lumMod val="75000"/>
                </a:schemeClr>
              </a:solidFill>
            </a:endParaRPr>
          </a:p>
        </p:txBody>
      </p:sp>
    </p:spTree>
    <p:extLst>
      <p:ext uri="{BB962C8B-B14F-4D97-AF65-F5344CB8AC3E}">
        <p14:creationId xmlns:p14="http://schemas.microsoft.com/office/powerpoint/2010/main" xmlns="" val="7401442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33578" y="279627"/>
            <a:ext cx="7578730" cy="769441"/>
          </a:xfrm>
        </p:spPr>
        <p:txBody>
          <a:bodyPr/>
          <a:lstStyle/>
          <a:p>
            <a:r>
              <a:rPr lang="en-US" sz="2200" b="1" dirty="0" smtClean="0"/>
              <a:t>PUBLIC INVESTMENT CORPORATION SOC LIMITED DISCLAIMER </a:t>
            </a:r>
            <a:endParaRPr lang="en-US" sz="2200" b="1" dirty="0"/>
          </a:p>
        </p:txBody>
      </p:sp>
      <p:sp>
        <p:nvSpPr>
          <p:cNvPr id="8" name="Text Placeholder 18"/>
          <p:cNvSpPr>
            <a:spLocks noGrp="1"/>
          </p:cNvSpPr>
          <p:nvPr>
            <p:ph type="body" sz="quarter" idx="11"/>
          </p:nvPr>
        </p:nvSpPr>
        <p:spPr>
          <a:xfrm>
            <a:off x="526478" y="1129540"/>
            <a:ext cx="8285830" cy="5299835"/>
          </a:xfrm>
        </p:spPr>
        <p:txBody>
          <a:bodyPr>
            <a:noAutofit/>
          </a:bodyPr>
          <a:lstStyle/>
          <a:p>
            <a:pPr algn="just"/>
            <a:r>
              <a:rPr lang="en-US" sz="1000" dirty="0" smtClean="0">
                <a:solidFill>
                  <a:schemeClr val="accent1">
                    <a:lumMod val="75000"/>
                  </a:schemeClr>
                </a:solidFill>
              </a:rPr>
              <a:t>Public Investment Corporation SOC Limited (PIC), Registration number 2005/009094/06, is a licensed financial services provider, FSP 19777, approved by the Registrar of Financial Services Providers (www.fsb.co.za) to provide intermediary services and advice in terms of the Financial Advisory and Intermediary Services Act , 2002 (Act No. 37 of 2002).</a:t>
            </a:r>
          </a:p>
          <a:p>
            <a:pPr algn="just"/>
            <a:r>
              <a:rPr lang="en-US" sz="1000" dirty="0" smtClean="0">
                <a:solidFill>
                  <a:schemeClr val="accent1">
                    <a:lumMod val="75000"/>
                  </a:schemeClr>
                </a:solidFill>
              </a:rPr>
              <a:t>The PIC is wholly owned by the South African government, with the Minister of Finance as a shareholder representative.</a:t>
            </a:r>
          </a:p>
          <a:p>
            <a:pPr algn="just"/>
            <a:r>
              <a:rPr lang="en-US" sz="1000" dirty="0" smtClean="0">
                <a:solidFill>
                  <a:schemeClr val="accent1">
                    <a:lumMod val="75000"/>
                  </a:schemeClr>
                </a:solidFill>
              </a:rPr>
              <a:t>Products offered by the PIC do not provide any guarantees against capital losses. Market fluctuations and changes in rates of exchange or taxation may have an effect on the value, price or income of investments. Since the performance of financial markets fluctuates, an investor may not get back the full invested amount. Past performance is not necessarily a guide to future investment performance.</a:t>
            </a:r>
          </a:p>
          <a:p>
            <a:pPr algn="just"/>
            <a:r>
              <a:rPr lang="en-US" sz="1000" dirty="0" smtClean="0">
                <a:solidFill>
                  <a:schemeClr val="accent1">
                    <a:lumMod val="75000"/>
                  </a:schemeClr>
                </a:solidFill>
              </a:rPr>
              <a:t>Personal trading by staff is restricted to ensure that there is no conflict of interest. All directors and employees who are likely to have access to price sensitive and unpublished information in relation to the Public Investment Corporation are further restricted in their dealings. All employees are remunerated with salaries and standard short-term and long-term incentives. No commission or incentives is paid by the PIC to any persons and all inter-group transactions are done on an arm’s length basis. The PIC has comprehensive crime and professional indemnity insurance.</a:t>
            </a:r>
          </a:p>
          <a:p>
            <a:endParaRPr lang="en-ZA" sz="1000" i="1" dirty="0" smtClean="0">
              <a:solidFill>
                <a:schemeClr val="accent1">
                  <a:lumMod val="75000"/>
                </a:schemeClr>
              </a:solidFill>
            </a:endParaRPr>
          </a:p>
          <a:p>
            <a:r>
              <a:rPr lang="en-ZA" sz="1000" i="1" dirty="0" smtClean="0">
                <a:solidFill>
                  <a:schemeClr val="accent1">
                    <a:lumMod val="75000"/>
                  </a:schemeClr>
                </a:solidFill>
              </a:rPr>
              <a:t>Directors</a:t>
            </a:r>
            <a:r>
              <a:rPr lang="en-ZA" sz="1000" i="1" dirty="0">
                <a:solidFill>
                  <a:schemeClr val="accent1">
                    <a:lumMod val="75000"/>
                  </a:schemeClr>
                </a:solidFill>
              </a:rPr>
              <a:t>: Mr Mcebisi Jonas (Chairperson), Mr Roshan Morar (Deputy Chairperson) | Dr Daniel Matjila (Chief Executive Officer), Ms Matshepo More (Chief Financial Officer) | Ms Sandra Beswick, Ms Tantaswa Fubu, Mr Trueman Goba, Ms Dudu Hlatshwayo, Dr Claudia Manning, Mr Sebenzile Mngconkola, Mr Pitsi Moloto, Ms Lindiwe Toyi, Ms Sibusisiwe Zulu | Company Secretary: Ms Bongani Mathebula</a:t>
            </a:r>
            <a:endParaRPr lang="en-US" sz="1000" i="1" dirty="0">
              <a:solidFill>
                <a:schemeClr val="accent1">
                  <a:lumMod val="75000"/>
                </a:schemeClr>
              </a:solidFill>
            </a:endParaRPr>
          </a:p>
          <a:p>
            <a:r>
              <a:rPr lang="en-ZA" sz="1000" dirty="0"/>
              <a:t> </a:t>
            </a:r>
            <a:r>
              <a:rPr lang="en-ZA" sz="1000" i="1" dirty="0">
                <a:solidFill>
                  <a:schemeClr val="accent1">
                    <a:lumMod val="75000"/>
                  </a:schemeClr>
                </a:solidFill>
              </a:rPr>
              <a:t>(“an FSB approved Financial Services Provider”)</a:t>
            </a:r>
            <a:endParaRPr lang="en-US" sz="1000" i="1" dirty="0">
              <a:solidFill>
                <a:schemeClr val="accent1">
                  <a:lumMod val="75000"/>
                </a:schemeClr>
              </a:solidFill>
            </a:endParaRPr>
          </a:p>
          <a:p>
            <a:pPr algn="just"/>
            <a:endParaRPr lang="en-US" sz="1000" dirty="0" smtClean="0">
              <a:solidFill>
                <a:schemeClr val="accent1">
                  <a:lumMod val="75000"/>
                </a:schemeClr>
              </a:solidFill>
            </a:endParaRPr>
          </a:p>
          <a:p>
            <a:pPr algn="just"/>
            <a:r>
              <a:rPr lang="en-US" sz="1000" dirty="0" smtClean="0">
                <a:solidFill>
                  <a:schemeClr val="accent1">
                    <a:lumMod val="75000"/>
                  </a:schemeClr>
                </a:solidFill>
              </a:rPr>
              <a:t>For more details, as well as for information on how to contact us and how to access information please visit www.pic.gov.za</a:t>
            </a:r>
          </a:p>
          <a:p>
            <a:pPr algn="just"/>
            <a:endParaRPr lang="en-ZW" sz="900" dirty="0">
              <a:solidFill>
                <a:schemeClr val="accent1">
                  <a:lumMod val="75000"/>
                </a:schemeClr>
              </a:solidFill>
            </a:endParaRPr>
          </a:p>
        </p:txBody>
      </p:sp>
    </p:spTree>
    <p:extLst>
      <p:ext uri="{BB962C8B-B14F-4D97-AF65-F5344CB8AC3E}">
        <p14:creationId xmlns:p14="http://schemas.microsoft.com/office/powerpoint/2010/main" xmlns="" val="351945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33053" y="1620855"/>
            <a:ext cx="5582517" cy="3539430"/>
          </a:xfrm>
          <a:noFill/>
          <a:ln>
            <a:noFill/>
          </a:ln>
        </p:spPr>
        <p:txBody>
          <a:bodyPr/>
          <a:lstStyle/>
          <a:p>
            <a:r>
              <a:rPr lang="en-US" sz="3200" b="1" dirty="0" smtClean="0">
                <a:solidFill>
                  <a:schemeClr val="accent1">
                    <a:lumMod val="75000"/>
                  </a:schemeClr>
                </a:solidFill>
              </a:rPr>
              <a:t>SECTION I</a:t>
            </a:r>
            <a:r>
              <a:rPr lang="en-US" sz="3200" b="1" dirty="0">
                <a:solidFill>
                  <a:schemeClr val="accent1">
                    <a:lumMod val="75000"/>
                  </a:schemeClr>
                </a:solidFill>
              </a:rPr>
              <a:t/>
            </a:r>
            <a:br>
              <a:rPr lang="en-US" sz="3200" b="1" dirty="0">
                <a:solidFill>
                  <a:schemeClr val="accent1">
                    <a:lumMod val="75000"/>
                  </a:schemeClr>
                </a:solidFill>
              </a:rPr>
            </a:br>
            <a:r>
              <a:rPr lang="en-US" sz="3200" b="1" dirty="0" smtClean="0">
                <a:solidFill>
                  <a:schemeClr val="accent1">
                    <a:lumMod val="75000"/>
                  </a:schemeClr>
                </a:solidFill>
              </a:rPr>
              <a:t/>
            </a:r>
            <a:br>
              <a:rPr lang="en-US" sz="3200" b="1" dirty="0" smtClean="0">
                <a:solidFill>
                  <a:schemeClr val="accent1">
                    <a:lumMod val="75000"/>
                  </a:schemeClr>
                </a:solidFill>
              </a:rPr>
            </a:br>
            <a:r>
              <a:rPr lang="en-US" sz="3200" b="1" dirty="0" smtClean="0">
                <a:solidFill>
                  <a:schemeClr val="accent1">
                    <a:lumMod val="75000"/>
                  </a:schemeClr>
                </a:solidFill>
              </a:rPr>
              <a:t>PIC MANDATE</a:t>
            </a:r>
            <a:br>
              <a:rPr lang="en-US" sz="3200" b="1" dirty="0" smtClean="0">
                <a:solidFill>
                  <a:schemeClr val="accent1">
                    <a:lumMod val="75000"/>
                  </a:schemeClr>
                </a:solidFill>
              </a:rPr>
            </a:br>
            <a:r>
              <a:rPr lang="en-US" sz="3200" b="1" dirty="0" smtClean="0">
                <a:solidFill>
                  <a:schemeClr val="accent1">
                    <a:lumMod val="75000"/>
                  </a:schemeClr>
                </a:solidFill>
              </a:rPr>
              <a:t>AND</a:t>
            </a:r>
            <a:r>
              <a:rPr lang="en-US" sz="3200" b="1" dirty="0">
                <a:solidFill>
                  <a:schemeClr val="accent1">
                    <a:lumMod val="75000"/>
                  </a:schemeClr>
                </a:solidFill>
              </a:rPr>
              <a:t/>
            </a:r>
            <a:br>
              <a:rPr lang="en-US" sz="3200" b="1" dirty="0">
                <a:solidFill>
                  <a:schemeClr val="accent1">
                    <a:lumMod val="75000"/>
                  </a:schemeClr>
                </a:solidFill>
              </a:rPr>
            </a:br>
            <a:r>
              <a:rPr lang="en-US" sz="3200" b="1" dirty="0" smtClean="0">
                <a:solidFill>
                  <a:schemeClr val="accent1">
                    <a:lumMod val="75000"/>
                  </a:schemeClr>
                </a:solidFill>
              </a:rPr>
              <a:t>PIC </a:t>
            </a:r>
            <a:r>
              <a:rPr lang="en-US" sz="3200" b="1" dirty="0">
                <a:solidFill>
                  <a:schemeClr val="accent1">
                    <a:lumMod val="75000"/>
                  </a:schemeClr>
                </a:solidFill>
              </a:rPr>
              <a:t>REGULATORY AND LEGAL FRAMEWORK</a:t>
            </a:r>
            <a:br>
              <a:rPr lang="en-US" sz="3200" b="1" dirty="0">
                <a:solidFill>
                  <a:schemeClr val="accent1">
                    <a:lumMod val="75000"/>
                  </a:schemeClr>
                </a:solidFill>
              </a:rPr>
            </a:br>
            <a:endParaRPr lang="en-US" sz="3200" b="1" dirty="0">
              <a:solidFill>
                <a:schemeClr val="accent1">
                  <a:lumMod val="75000"/>
                </a:schemeClr>
              </a:solidFill>
            </a:endParaRPr>
          </a:p>
        </p:txBody>
      </p:sp>
    </p:spTree>
    <p:extLst>
      <p:ext uri="{BB962C8B-B14F-4D97-AF65-F5344CB8AC3E}">
        <p14:creationId xmlns:p14="http://schemas.microsoft.com/office/powerpoint/2010/main" xmlns="" val="316721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0366" y="308920"/>
            <a:ext cx="6580352" cy="461665"/>
          </a:xfrm>
        </p:spPr>
        <p:txBody>
          <a:bodyPr/>
          <a:lstStyle/>
          <a:p>
            <a:r>
              <a:rPr lang="en-US" b="1" dirty="0" smtClean="0">
                <a:solidFill>
                  <a:schemeClr val="accent1">
                    <a:lumMod val="75000"/>
                  </a:schemeClr>
                </a:solidFill>
              </a:rPr>
              <a:t>PIC CLIENTS</a:t>
            </a:r>
            <a:endParaRPr lang="en-US" b="1" dirty="0">
              <a:solidFill>
                <a:schemeClr val="accent1">
                  <a:lumMod val="75000"/>
                </a:schemeClr>
              </a:solidFill>
            </a:endParaRPr>
          </a:p>
        </p:txBody>
      </p:sp>
      <p:pic>
        <p:nvPicPr>
          <p:cNvPr id="3074" name="Picture 2" descr="http://www.gepf.gov.za/assets/images/logo.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57706" y="1114344"/>
            <a:ext cx="3357917" cy="1777987"/>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http://www.labour.gov.za/DOL/contacts/Compensation%20Fund/images/labourbanner770.gif">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0318" y="5512272"/>
            <a:ext cx="6651895" cy="723583"/>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http://www.nmbbusinesschamber.co.za/system/images/BAhbB1sHOgZmSSIoMjAxMi8xMC8yMy8xMi8wNC8xNi84Mi9VSUZfbG9nby5qcGcGOgZFVFsIOgZwOgp0aHVtYkkiDTIyNXgyNTU+BjsGRg/UIF%20logo.jp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143697" y="4413982"/>
            <a:ext cx="1692569" cy="109829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xmlns="" val="1917913514"/>
              </p:ext>
            </p:extLst>
          </p:nvPr>
        </p:nvGraphicFramePr>
        <p:xfrm>
          <a:off x="118285" y="1210161"/>
          <a:ext cx="5109201" cy="3372360"/>
        </p:xfrm>
        <a:graphic>
          <a:graphicData uri="http://schemas.openxmlformats.org/drawingml/2006/table">
            <a:tbl>
              <a:tblPr firstRow="1" bandRow="1">
                <a:tableStyleId>{5C22544A-7EE6-4342-B048-85BDC9FD1C3A}</a:tableStyleId>
              </a:tblPr>
              <a:tblGrid>
                <a:gridCol w="3367058"/>
                <a:gridCol w="1742143"/>
              </a:tblGrid>
              <a:tr h="708754">
                <a:tc>
                  <a:txBody>
                    <a:bodyPr/>
                    <a:lstStyle/>
                    <a:p>
                      <a:pPr algn="ctr"/>
                      <a:r>
                        <a:rPr lang="en-US" sz="1200" dirty="0" smtClean="0">
                          <a:latin typeface="Arial" panose="020B0604020202020204" pitchFamily="34" charset="0"/>
                          <a:cs typeface="Arial" panose="020B0604020202020204" pitchFamily="34" charset="0"/>
                        </a:rPr>
                        <a:t>Client</a:t>
                      </a:r>
                      <a:endParaRPr lang="en-US" sz="1200" dirty="0">
                        <a:latin typeface="Arial" panose="020B0604020202020204" pitchFamily="34" charset="0"/>
                        <a:cs typeface="Arial" panose="020B0604020202020204" pitchFamily="34" charset="0"/>
                      </a:endParaRPr>
                    </a:p>
                  </a:txBody>
                  <a:tcPr anchor="ctr"/>
                </a:tc>
                <a:tc>
                  <a:txBody>
                    <a:bodyPr/>
                    <a:lstStyle/>
                    <a:p>
                      <a:pPr algn="ctr"/>
                      <a:r>
                        <a:rPr lang="en-US" sz="1200" dirty="0" smtClean="0">
                          <a:latin typeface="Arial" panose="020B0604020202020204" pitchFamily="34" charset="0"/>
                          <a:cs typeface="Arial" panose="020B0604020202020204" pitchFamily="34" charset="0"/>
                        </a:rPr>
                        <a:t>Assets under Management</a:t>
                      </a:r>
                    </a:p>
                    <a:p>
                      <a:pPr algn="ctr"/>
                      <a:r>
                        <a:rPr lang="en-US" sz="1200" dirty="0" smtClean="0">
                          <a:latin typeface="Arial" panose="020B0604020202020204" pitchFamily="34" charset="0"/>
                          <a:cs typeface="Arial" panose="020B0604020202020204" pitchFamily="34" charset="0"/>
                        </a:rPr>
                        <a:t> – </a:t>
                      </a:r>
                      <a:r>
                        <a:rPr lang="en-US" sz="1200" dirty="0" smtClean="0">
                          <a:solidFill>
                            <a:schemeClr val="bg1"/>
                          </a:solidFill>
                          <a:latin typeface="Arial" panose="020B0604020202020204" pitchFamily="34" charset="0"/>
                          <a:cs typeface="Arial" panose="020B0604020202020204" pitchFamily="34" charset="0"/>
                        </a:rPr>
                        <a:t>R1.85 Trillion*</a:t>
                      </a:r>
                      <a:endParaRPr lang="en-US" sz="1200" dirty="0">
                        <a:solidFill>
                          <a:schemeClr val="bg1"/>
                        </a:solidFill>
                        <a:latin typeface="Arial" panose="020B0604020202020204" pitchFamily="34" charset="0"/>
                        <a:cs typeface="Arial" panose="020B0604020202020204" pitchFamily="34" charset="0"/>
                      </a:endParaRPr>
                    </a:p>
                  </a:txBody>
                  <a:tcPr/>
                </a:tc>
              </a:tr>
              <a:tr h="492096">
                <a:tc>
                  <a:txBody>
                    <a:bodyPr/>
                    <a:lstStyle/>
                    <a:p>
                      <a:r>
                        <a:rPr lang="en-US" sz="1200" dirty="0" smtClean="0">
                          <a:solidFill>
                            <a:schemeClr val="accent1">
                              <a:lumMod val="50000"/>
                            </a:schemeClr>
                          </a:solidFill>
                          <a:latin typeface="Arial" panose="020B0604020202020204" pitchFamily="34" charset="0"/>
                          <a:cs typeface="Arial" panose="020B0604020202020204" pitchFamily="34" charset="0"/>
                        </a:rPr>
                        <a:t>Government Employees Pension Fund</a:t>
                      </a:r>
                      <a:endParaRPr lang="en-US" sz="12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gn="ctr"/>
                      <a:r>
                        <a:rPr lang="en-US" sz="1200" dirty="0" smtClean="0">
                          <a:solidFill>
                            <a:schemeClr val="accent1">
                              <a:lumMod val="50000"/>
                            </a:schemeClr>
                          </a:solidFill>
                          <a:latin typeface="Arial" panose="020B0604020202020204" pitchFamily="34" charset="0"/>
                          <a:cs typeface="Arial" panose="020B0604020202020204" pitchFamily="34" charset="0"/>
                        </a:rPr>
                        <a:t>88.3%</a:t>
                      </a:r>
                      <a:endParaRPr lang="en-US" sz="1200" dirty="0">
                        <a:solidFill>
                          <a:schemeClr val="accent1">
                            <a:lumMod val="50000"/>
                          </a:schemeClr>
                        </a:solidFill>
                        <a:latin typeface="Arial" panose="020B0604020202020204" pitchFamily="34" charset="0"/>
                        <a:cs typeface="Arial" panose="020B0604020202020204" pitchFamily="34" charset="0"/>
                      </a:endParaRPr>
                    </a:p>
                  </a:txBody>
                  <a:tcPr/>
                </a:tc>
              </a:tr>
              <a:tr h="295612">
                <a:tc>
                  <a:txBody>
                    <a:bodyPr/>
                    <a:lstStyle/>
                    <a:p>
                      <a:r>
                        <a:rPr lang="en-US" sz="1200" dirty="0" smtClean="0">
                          <a:solidFill>
                            <a:schemeClr val="accent1">
                              <a:lumMod val="50000"/>
                            </a:schemeClr>
                          </a:solidFill>
                          <a:latin typeface="Arial" panose="020B0604020202020204" pitchFamily="34" charset="0"/>
                          <a:cs typeface="Arial" panose="020B0604020202020204" pitchFamily="34" charset="0"/>
                        </a:rPr>
                        <a:t>Unemployment Insurance Fund</a:t>
                      </a:r>
                      <a:endParaRPr lang="en-US" sz="12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gn="ctr"/>
                      <a:r>
                        <a:rPr lang="en-US" sz="1200" dirty="0" smtClean="0">
                          <a:solidFill>
                            <a:schemeClr val="accent1">
                              <a:lumMod val="50000"/>
                            </a:schemeClr>
                          </a:solidFill>
                          <a:latin typeface="Arial" panose="020B0604020202020204" pitchFamily="34" charset="0"/>
                          <a:cs typeface="Arial" panose="020B0604020202020204" pitchFamily="34" charset="0"/>
                        </a:rPr>
                        <a:t>6.5%</a:t>
                      </a:r>
                      <a:endParaRPr lang="en-US" sz="1200" dirty="0">
                        <a:solidFill>
                          <a:schemeClr val="accent1">
                            <a:lumMod val="50000"/>
                          </a:schemeClr>
                        </a:solidFill>
                        <a:latin typeface="Arial" panose="020B0604020202020204" pitchFamily="34" charset="0"/>
                        <a:cs typeface="Arial" panose="020B0604020202020204" pitchFamily="34" charset="0"/>
                      </a:endParaRPr>
                    </a:p>
                  </a:txBody>
                  <a:tcPr/>
                </a:tc>
              </a:tr>
              <a:tr h="295612">
                <a:tc>
                  <a:txBody>
                    <a:bodyPr/>
                    <a:lstStyle/>
                    <a:p>
                      <a:r>
                        <a:rPr lang="en-US" sz="1200" dirty="0" smtClean="0">
                          <a:solidFill>
                            <a:schemeClr val="accent1">
                              <a:lumMod val="50000"/>
                            </a:schemeClr>
                          </a:solidFill>
                          <a:latin typeface="Arial" panose="020B0604020202020204" pitchFamily="34" charset="0"/>
                          <a:cs typeface="Arial" panose="020B0604020202020204" pitchFamily="34" charset="0"/>
                        </a:rPr>
                        <a:t>Compensation Commissioners Fund</a:t>
                      </a:r>
                      <a:endParaRPr lang="en-US" sz="12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gn="ctr"/>
                      <a:r>
                        <a:rPr lang="en-US" sz="1200" dirty="0" smtClean="0">
                          <a:solidFill>
                            <a:schemeClr val="accent1">
                              <a:lumMod val="50000"/>
                            </a:schemeClr>
                          </a:solidFill>
                          <a:latin typeface="Arial" panose="020B0604020202020204" pitchFamily="34" charset="0"/>
                          <a:cs typeface="Arial" panose="020B0604020202020204" pitchFamily="34" charset="0"/>
                        </a:rPr>
                        <a:t>2.0%</a:t>
                      </a:r>
                      <a:endParaRPr lang="en-US" sz="1200" dirty="0">
                        <a:solidFill>
                          <a:schemeClr val="accent1">
                            <a:lumMod val="50000"/>
                          </a:schemeClr>
                        </a:solidFill>
                        <a:latin typeface="Arial" panose="020B0604020202020204" pitchFamily="34" charset="0"/>
                        <a:cs typeface="Arial" panose="020B0604020202020204" pitchFamily="34" charset="0"/>
                      </a:endParaRPr>
                    </a:p>
                  </a:txBody>
                  <a:tcPr/>
                </a:tc>
              </a:tr>
              <a:tr h="494531">
                <a:tc>
                  <a:txBody>
                    <a:bodyPr/>
                    <a:lstStyle/>
                    <a:p>
                      <a:r>
                        <a:rPr lang="en-US" sz="1200" dirty="0" smtClean="0">
                          <a:solidFill>
                            <a:schemeClr val="accent1">
                              <a:lumMod val="50000"/>
                            </a:schemeClr>
                          </a:solidFill>
                          <a:latin typeface="Arial" panose="020B0604020202020204" pitchFamily="34" charset="0"/>
                          <a:cs typeface="Arial" panose="020B0604020202020204" pitchFamily="34" charset="0"/>
                        </a:rPr>
                        <a:t>Compensation Commissioner Pension Fund</a:t>
                      </a:r>
                      <a:endParaRPr lang="en-US" sz="12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gn="ctr"/>
                      <a:r>
                        <a:rPr lang="en-US" sz="1200" dirty="0" smtClean="0">
                          <a:solidFill>
                            <a:schemeClr val="accent1">
                              <a:lumMod val="50000"/>
                            </a:schemeClr>
                          </a:solidFill>
                          <a:latin typeface="Arial" panose="020B0604020202020204" pitchFamily="34" charset="0"/>
                          <a:cs typeface="Arial" panose="020B0604020202020204" pitchFamily="34" charset="0"/>
                        </a:rPr>
                        <a:t>0.9%</a:t>
                      </a:r>
                      <a:endParaRPr lang="en-US" sz="1200" dirty="0">
                        <a:solidFill>
                          <a:schemeClr val="accent1">
                            <a:lumMod val="50000"/>
                          </a:schemeClr>
                        </a:solidFill>
                        <a:latin typeface="Arial" panose="020B0604020202020204" pitchFamily="34" charset="0"/>
                        <a:cs typeface="Arial" panose="020B0604020202020204" pitchFamily="34" charset="0"/>
                      </a:endParaRPr>
                    </a:p>
                  </a:txBody>
                  <a:tcPr/>
                </a:tc>
              </a:tr>
              <a:tr h="295612">
                <a:tc>
                  <a:txBody>
                    <a:bodyPr/>
                    <a:lstStyle/>
                    <a:p>
                      <a:r>
                        <a:rPr lang="en-US" sz="1200" dirty="0" smtClean="0">
                          <a:solidFill>
                            <a:schemeClr val="accent1">
                              <a:lumMod val="50000"/>
                            </a:schemeClr>
                          </a:solidFill>
                          <a:latin typeface="Arial" panose="020B0604020202020204" pitchFamily="34" charset="0"/>
                          <a:cs typeface="Arial" panose="020B0604020202020204" pitchFamily="34" charset="0"/>
                        </a:rPr>
                        <a:t>Associated Institutions</a:t>
                      </a:r>
                      <a:r>
                        <a:rPr lang="en-US" sz="1200" baseline="0" dirty="0" smtClean="0">
                          <a:solidFill>
                            <a:schemeClr val="accent1">
                              <a:lumMod val="50000"/>
                            </a:schemeClr>
                          </a:solidFill>
                          <a:latin typeface="Arial" panose="020B0604020202020204" pitchFamily="34" charset="0"/>
                          <a:cs typeface="Arial" panose="020B0604020202020204" pitchFamily="34" charset="0"/>
                        </a:rPr>
                        <a:t> </a:t>
                      </a:r>
                      <a:r>
                        <a:rPr lang="en-US" sz="1200" dirty="0" smtClean="0">
                          <a:solidFill>
                            <a:schemeClr val="accent1">
                              <a:lumMod val="50000"/>
                            </a:schemeClr>
                          </a:solidFill>
                          <a:latin typeface="Arial" panose="020B0604020202020204" pitchFamily="34" charset="0"/>
                          <a:cs typeface="Arial" panose="020B0604020202020204" pitchFamily="34" charset="0"/>
                        </a:rPr>
                        <a:t>Pension Fund</a:t>
                      </a:r>
                      <a:endParaRPr lang="en-US" sz="12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gn="ctr"/>
                      <a:r>
                        <a:rPr lang="en-US" sz="1200" dirty="0" smtClean="0">
                          <a:solidFill>
                            <a:schemeClr val="accent1">
                              <a:lumMod val="50000"/>
                            </a:schemeClr>
                          </a:solidFill>
                          <a:latin typeface="Arial" panose="020B0604020202020204" pitchFamily="34" charset="0"/>
                          <a:cs typeface="Arial" panose="020B0604020202020204" pitchFamily="34" charset="0"/>
                        </a:rPr>
                        <a:t>0.8%</a:t>
                      </a:r>
                      <a:endParaRPr lang="en-US" sz="1200" dirty="0">
                        <a:solidFill>
                          <a:schemeClr val="accent1">
                            <a:lumMod val="50000"/>
                          </a:schemeClr>
                        </a:solidFill>
                        <a:latin typeface="Arial" panose="020B0604020202020204" pitchFamily="34" charset="0"/>
                        <a:cs typeface="Arial" panose="020B0604020202020204" pitchFamily="34" charset="0"/>
                      </a:endParaRPr>
                    </a:p>
                  </a:txBody>
                  <a:tcPr/>
                </a:tc>
              </a:tr>
              <a:tr h="494531">
                <a:tc>
                  <a:txBody>
                    <a:bodyPr/>
                    <a:lstStyle/>
                    <a:p>
                      <a:r>
                        <a:rPr lang="en-US" sz="1200" dirty="0" smtClean="0">
                          <a:solidFill>
                            <a:schemeClr val="accent1">
                              <a:lumMod val="50000"/>
                            </a:schemeClr>
                          </a:solidFill>
                          <a:latin typeface="Arial" panose="020B0604020202020204" pitchFamily="34" charset="0"/>
                          <a:cs typeface="Arial" panose="020B0604020202020204" pitchFamily="34" charset="0"/>
                        </a:rPr>
                        <a:t>Various other Clients with smaller portfolios</a:t>
                      </a:r>
                      <a:endParaRPr lang="en-US" sz="12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gn="ctr"/>
                      <a:r>
                        <a:rPr lang="en-US" sz="1200" dirty="0" smtClean="0">
                          <a:solidFill>
                            <a:schemeClr val="accent1">
                              <a:lumMod val="50000"/>
                            </a:schemeClr>
                          </a:solidFill>
                          <a:latin typeface="Arial" panose="020B0604020202020204" pitchFamily="34" charset="0"/>
                          <a:cs typeface="Arial" panose="020B0604020202020204" pitchFamily="34" charset="0"/>
                        </a:rPr>
                        <a:t>1.5%</a:t>
                      </a:r>
                      <a:endParaRPr lang="en-US" sz="1200" dirty="0">
                        <a:solidFill>
                          <a:schemeClr val="accent1">
                            <a:lumMod val="50000"/>
                          </a:schemeClr>
                        </a:solidFill>
                        <a:latin typeface="Arial" panose="020B0604020202020204" pitchFamily="34" charset="0"/>
                        <a:cs typeface="Arial" panose="020B0604020202020204" pitchFamily="34" charset="0"/>
                      </a:endParaRPr>
                    </a:p>
                  </a:txBody>
                  <a:tcPr/>
                </a:tc>
              </a:tr>
              <a:tr h="295612">
                <a:tc>
                  <a:txBody>
                    <a:bodyPr/>
                    <a:lstStyle/>
                    <a:p>
                      <a:r>
                        <a:rPr lang="en-US" sz="1200" dirty="0" smtClean="0">
                          <a:solidFill>
                            <a:schemeClr val="accent1">
                              <a:lumMod val="50000"/>
                            </a:schemeClr>
                          </a:solidFill>
                          <a:latin typeface="Arial" panose="020B0604020202020204" pitchFamily="34" charset="0"/>
                          <a:cs typeface="Arial" panose="020B0604020202020204" pitchFamily="34" charset="0"/>
                        </a:rPr>
                        <a:t>Total</a:t>
                      </a:r>
                      <a:endParaRPr lang="en-US" sz="12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gn="ctr"/>
                      <a:r>
                        <a:rPr lang="en-US" sz="1200" dirty="0" smtClean="0">
                          <a:solidFill>
                            <a:schemeClr val="accent1">
                              <a:lumMod val="50000"/>
                            </a:schemeClr>
                          </a:solidFill>
                          <a:latin typeface="Arial" panose="020B0604020202020204" pitchFamily="34" charset="0"/>
                          <a:cs typeface="Arial" panose="020B0604020202020204" pitchFamily="34" charset="0"/>
                        </a:rPr>
                        <a:t>100.0%</a:t>
                      </a:r>
                      <a:endParaRPr lang="en-US" sz="1200" dirty="0">
                        <a:solidFill>
                          <a:schemeClr val="accent1">
                            <a:lumMod val="50000"/>
                          </a:schemeClr>
                        </a:solidFill>
                        <a:latin typeface="Arial" panose="020B0604020202020204" pitchFamily="34" charset="0"/>
                        <a:cs typeface="Arial" panose="020B0604020202020204" pitchFamily="34" charset="0"/>
                      </a:endParaRPr>
                    </a:p>
                  </a:txBody>
                  <a:tcPr/>
                </a:tc>
              </a:tr>
            </a:tbl>
          </a:graphicData>
        </a:graphic>
      </p:graphicFrame>
      <p:pic>
        <p:nvPicPr>
          <p:cNvPr id="8" name="Picture 2" descr="http://www.globalfundi.com/wp-content/uploads/2011/10/SA-National-Treasury.jpg">
            <a:hlinkClick r:id="rId8"/>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948724" y="2939742"/>
            <a:ext cx="2017749" cy="527498"/>
          </a:xfrm>
          <a:prstGeom prst="rect">
            <a:avLst/>
          </a:prstGeom>
          <a:noFill/>
          <a:extLst>
            <a:ext uri="{909E8E84-426E-40DD-AFC4-6F175D3DCCD1}">
              <a14:hiddenFill xmlns:a14="http://schemas.microsoft.com/office/drawing/2010/main" xmlns="">
                <a:solidFill>
                  <a:srgbClr val="FFFFFF"/>
                </a:solidFill>
              </a14:hiddenFill>
            </a:ext>
          </a:extLst>
        </p:spPr>
      </p:pic>
      <p:pic>
        <p:nvPicPr>
          <p:cNvPr id="28674" name="Picture 2" descr="http://www.gpaa.gov.za/_/img/logo.jpg">
            <a:hlinkClick r:id="rId10"/>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357706" y="3828730"/>
            <a:ext cx="3776991" cy="117050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134187" y="6239521"/>
            <a:ext cx="8883822" cy="230832"/>
          </a:xfrm>
          <a:prstGeom prst="rect">
            <a:avLst/>
          </a:prstGeom>
          <a:noFill/>
        </p:spPr>
        <p:txBody>
          <a:bodyPr wrap="square" rtlCol="0">
            <a:spAutoFit/>
          </a:bodyPr>
          <a:lstStyle/>
          <a:p>
            <a:r>
              <a:rPr lang="en-US" sz="900" b="1" dirty="0" smtClean="0">
                <a:solidFill>
                  <a:schemeClr val="accent1">
                    <a:lumMod val="75000"/>
                  </a:schemeClr>
                </a:solidFill>
              </a:rPr>
              <a:t>*this is the forecasted assets under management value as at 31 March 2016 (unlisted valuation are as at 31 December 2015)</a:t>
            </a:r>
            <a:endParaRPr lang="en-US" sz="900" b="1" dirty="0">
              <a:solidFill>
                <a:schemeClr val="accent1">
                  <a:lumMod val="75000"/>
                </a:schemeClr>
              </a:solidFill>
            </a:endParaRPr>
          </a:p>
        </p:txBody>
      </p:sp>
    </p:spTree>
    <p:extLst>
      <p:ext uri="{BB962C8B-B14F-4D97-AF65-F5344CB8AC3E}">
        <p14:creationId xmlns:p14="http://schemas.microsoft.com/office/powerpoint/2010/main" xmlns="" val="835239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1371269" y="223511"/>
            <a:ext cx="6596380" cy="461665"/>
          </a:xfrm>
          <a:noFill/>
        </p:spPr>
        <p:txBody>
          <a:bodyPr/>
          <a:lstStyle/>
          <a:p>
            <a:r>
              <a:rPr lang="en-ZW" b="1" dirty="0" smtClean="0">
                <a:solidFill>
                  <a:schemeClr val="accent1">
                    <a:lumMod val="75000"/>
                  </a:schemeClr>
                </a:solidFill>
              </a:rPr>
              <a:t>WHERE WE INVEST IN THE ECONOMY</a:t>
            </a:r>
            <a:endParaRPr lang="en-ZW" b="1" dirty="0">
              <a:solidFill>
                <a:schemeClr val="accent1">
                  <a:lumMod val="75000"/>
                </a:schemeClr>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xmlns="" val="3207908219"/>
              </p:ext>
            </p:extLst>
          </p:nvPr>
        </p:nvGraphicFramePr>
        <p:xfrm>
          <a:off x="164928" y="1074419"/>
          <a:ext cx="8883822" cy="4912165"/>
        </p:xfrm>
        <a:graphic>
          <a:graphicData uri="http://schemas.openxmlformats.org/presentationml/2006/ole">
            <p:oleObj spid="_x0000_s18500" name="Visio" r:id="rId4" imgW="11573213" imgH="5692572" progId="">
              <p:embed/>
            </p:oleObj>
          </a:graphicData>
        </a:graphic>
      </p:graphicFrame>
      <p:sp>
        <p:nvSpPr>
          <p:cNvPr id="2" name="Rectangle 1"/>
          <p:cNvSpPr/>
          <p:nvPr/>
        </p:nvSpPr>
        <p:spPr>
          <a:xfrm>
            <a:off x="3040380" y="2118360"/>
            <a:ext cx="2956560" cy="386822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smtClean="0">
              <a:solidFill>
                <a:schemeClr val="bg1"/>
              </a:solidFill>
              <a:latin typeface="Arial" pitchFamily="34" charset="0"/>
              <a:cs typeface="Arial" pitchFamily="34" charset="0"/>
            </a:endParaRPr>
          </a:p>
        </p:txBody>
      </p:sp>
      <p:sp>
        <p:nvSpPr>
          <p:cNvPr id="4" name="TextBox 3"/>
          <p:cNvSpPr txBox="1"/>
          <p:nvPr/>
        </p:nvSpPr>
        <p:spPr>
          <a:xfrm>
            <a:off x="164928" y="6047523"/>
            <a:ext cx="8883822" cy="400110"/>
          </a:xfrm>
          <a:prstGeom prst="rect">
            <a:avLst/>
          </a:prstGeom>
          <a:noFill/>
        </p:spPr>
        <p:txBody>
          <a:bodyPr wrap="square" rtlCol="0">
            <a:spAutoFit/>
          </a:bodyPr>
          <a:lstStyle/>
          <a:p>
            <a:pPr algn="ctr"/>
            <a:r>
              <a:rPr lang="en-US" sz="2000" dirty="0" smtClean="0">
                <a:solidFill>
                  <a:schemeClr val="accent1">
                    <a:lumMod val="75000"/>
                  </a:schemeClr>
                </a:solidFill>
              </a:rPr>
              <a:t>Developmental investments principles are applied across all asset classes. </a:t>
            </a:r>
            <a:endParaRPr lang="en-US" sz="2000" dirty="0">
              <a:solidFill>
                <a:schemeClr val="accent1">
                  <a:lumMod val="75000"/>
                </a:schemeClr>
              </a:solidFill>
            </a:endParaRPr>
          </a:p>
        </p:txBody>
      </p:sp>
    </p:spTree>
    <p:extLst>
      <p:ext uri="{BB962C8B-B14F-4D97-AF65-F5344CB8AC3E}">
        <p14:creationId xmlns:p14="http://schemas.microsoft.com/office/powerpoint/2010/main" xmlns="" val="5934992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1257300" y="196702"/>
            <a:ext cx="6832600" cy="804784"/>
          </a:xfrm>
          <a:prstGeom prst="rect">
            <a:avLst/>
          </a:prstGeom>
        </p:spPr>
        <p:txBody>
          <a:bodyPr/>
          <a:lstStyle>
            <a:lvl1pPr marL="109538" indent="-109538" algn="l" rtl="0" eaLnBrk="1" fontAlgn="base" hangingPunct="1">
              <a:spcBef>
                <a:spcPct val="20000"/>
              </a:spcBef>
              <a:spcAft>
                <a:spcPct val="0"/>
              </a:spcAft>
              <a:buClr>
                <a:srgbClr val="76B143"/>
              </a:buClr>
              <a:buSzPct val="120000"/>
              <a:buFont typeface="Arial" charset="0"/>
              <a:defRPr b="1" i="1" kern="1200">
                <a:solidFill>
                  <a:srgbClr val="E2DED0"/>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76B143"/>
              </a:buClr>
              <a:buFont typeface="Arial" charset="0"/>
              <a:defRPr sz="1400" i="1" kern="1200">
                <a:solidFill>
                  <a:srgbClr val="E2DED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i="0" dirty="0" smtClean="0">
                <a:solidFill>
                  <a:schemeClr val="accent1">
                    <a:lumMod val="75000"/>
                  </a:schemeClr>
                </a:solidFill>
                <a:latin typeface="Arial" charset="0"/>
                <a:cs typeface="Arial" charset="0"/>
              </a:rPr>
              <a:t>GOVERNANCE AND REGULATORY ENVIRONMENT OF PIC CORPORATE AND PIC FUND MANAGER</a:t>
            </a:r>
          </a:p>
        </p:txBody>
      </p:sp>
      <p:sp>
        <p:nvSpPr>
          <p:cNvPr id="2" name="TextBox 1"/>
          <p:cNvSpPr txBox="1"/>
          <p:nvPr/>
        </p:nvSpPr>
        <p:spPr>
          <a:xfrm>
            <a:off x="2910177" y="1311662"/>
            <a:ext cx="3538331" cy="338554"/>
          </a:xfrm>
          <a:prstGeom prst="rect">
            <a:avLst/>
          </a:prstGeom>
          <a:noFill/>
          <a:ln>
            <a:solidFill>
              <a:schemeClr val="tx1"/>
            </a:solidFill>
          </a:ln>
        </p:spPr>
        <p:txBody>
          <a:bodyPr wrap="square" rtlCol="0">
            <a:spAutoFit/>
          </a:bodyPr>
          <a:lstStyle/>
          <a:p>
            <a:r>
              <a:rPr lang="en-US" sz="1600" b="1" dirty="0" smtClean="0">
                <a:solidFill>
                  <a:schemeClr val="accent1">
                    <a:lumMod val="75000"/>
                  </a:schemeClr>
                </a:solidFill>
              </a:rPr>
              <a:t>Clients (GEPF, CC, UIF, etc.)</a:t>
            </a:r>
            <a:endParaRPr lang="en-US" sz="1600" b="1" dirty="0">
              <a:solidFill>
                <a:schemeClr val="accent1">
                  <a:lumMod val="75000"/>
                </a:schemeClr>
              </a:solidFill>
            </a:endParaRPr>
          </a:p>
        </p:txBody>
      </p:sp>
      <p:sp>
        <p:nvSpPr>
          <p:cNvPr id="7" name="TextBox 6"/>
          <p:cNvSpPr txBox="1"/>
          <p:nvPr/>
        </p:nvSpPr>
        <p:spPr>
          <a:xfrm>
            <a:off x="421416" y="3078948"/>
            <a:ext cx="2162756" cy="954107"/>
          </a:xfrm>
          <a:prstGeom prst="rect">
            <a:avLst/>
          </a:prstGeom>
          <a:ln/>
        </p:spPr>
        <p:style>
          <a:lnRef idx="1">
            <a:schemeClr val="accent3"/>
          </a:lnRef>
          <a:fillRef idx="1003">
            <a:schemeClr val="lt1"/>
          </a:fillRef>
          <a:effectRef idx="1">
            <a:schemeClr val="accent3"/>
          </a:effectRef>
          <a:fontRef idx="minor">
            <a:schemeClr val="dk1"/>
          </a:fontRef>
        </p:style>
        <p:txBody>
          <a:bodyPr wrap="square" rtlCol="0">
            <a:spAutoFit/>
          </a:bodyPr>
          <a:lstStyle/>
          <a:p>
            <a:pPr algn="ctr"/>
            <a:r>
              <a:rPr lang="en-US" sz="1400" b="1" dirty="0" smtClean="0">
                <a:latin typeface="Arial" panose="020B0604020202020204" pitchFamily="34" charset="0"/>
                <a:cs typeface="Arial" panose="020B0604020202020204" pitchFamily="34" charset="0"/>
              </a:rPr>
              <a:t>Government: </a:t>
            </a:r>
          </a:p>
          <a:p>
            <a:pPr algn="ctr"/>
            <a:r>
              <a:rPr lang="en-US" sz="1400" dirty="0" smtClean="0">
                <a:latin typeface="Arial" panose="020B0604020202020204" pitchFamily="34" charset="0"/>
                <a:cs typeface="Arial" panose="020B0604020202020204" pitchFamily="34" charset="0"/>
              </a:rPr>
              <a:t>National Treasury &amp; other Government Departments</a:t>
            </a:r>
            <a:endParaRPr lang="en-US" sz="1400" dirty="0">
              <a:latin typeface="Arial" panose="020B0604020202020204" pitchFamily="34" charset="0"/>
              <a:cs typeface="Arial" panose="020B0604020202020204" pitchFamily="34" charset="0"/>
            </a:endParaRPr>
          </a:p>
        </p:txBody>
      </p:sp>
      <p:sp>
        <p:nvSpPr>
          <p:cNvPr id="8" name="TextBox 7"/>
          <p:cNvSpPr txBox="1"/>
          <p:nvPr/>
        </p:nvSpPr>
        <p:spPr>
          <a:xfrm>
            <a:off x="3134538" y="3724687"/>
            <a:ext cx="3186527" cy="830997"/>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dirty="0" smtClean="0"/>
              <a:t>Public Investment Corporation</a:t>
            </a:r>
            <a:endParaRPr lang="en-US" sz="2400" dirty="0"/>
          </a:p>
        </p:txBody>
      </p:sp>
      <p:sp>
        <p:nvSpPr>
          <p:cNvPr id="9" name="TextBox 8"/>
          <p:cNvSpPr txBox="1"/>
          <p:nvPr/>
        </p:nvSpPr>
        <p:spPr>
          <a:xfrm>
            <a:off x="2893569" y="5368973"/>
            <a:ext cx="3538331" cy="73866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b="1" dirty="0" smtClean="0">
                <a:latin typeface="Arial" panose="020B0604020202020204" pitchFamily="34" charset="0"/>
                <a:cs typeface="Arial" panose="020B0604020202020204" pitchFamily="34" charset="0"/>
              </a:rPr>
              <a:t>Investments Mandate Implementation: </a:t>
            </a:r>
            <a:r>
              <a:rPr lang="en-US" sz="1400" dirty="0" smtClean="0">
                <a:latin typeface="Arial" panose="020B0604020202020204" pitchFamily="34" charset="0"/>
                <a:cs typeface="Arial" panose="020B0604020202020204" pitchFamily="34" charset="0"/>
              </a:rPr>
              <a:t>Strategies and Processes to generate required returns</a:t>
            </a:r>
            <a:endParaRPr lang="en-US" sz="1400" dirty="0">
              <a:latin typeface="Arial" panose="020B0604020202020204" pitchFamily="34" charset="0"/>
              <a:cs typeface="Arial" panose="020B0604020202020204" pitchFamily="34" charset="0"/>
            </a:endParaRPr>
          </a:p>
        </p:txBody>
      </p:sp>
      <p:sp>
        <p:nvSpPr>
          <p:cNvPr id="10" name="TextBox 9"/>
          <p:cNvSpPr txBox="1"/>
          <p:nvPr/>
        </p:nvSpPr>
        <p:spPr>
          <a:xfrm>
            <a:off x="6763025" y="2448127"/>
            <a:ext cx="2291301" cy="1384995"/>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endParaRPr lang="en-US" sz="1200" b="1"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Clients &amp; Key Stakeholder</a:t>
            </a:r>
          </a:p>
          <a:p>
            <a:pPr algn="ctr"/>
            <a:r>
              <a:rPr lang="en-US" sz="1200" b="1"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r</a:t>
            </a:r>
            <a:r>
              <a:rPr lang="en-US" sz="1200" dirty="0" smtClean="0">
                <a:latin typeface="Arial" panose="020B0604020202020204" pitchFamily="34" charset="0"/>
                <a:cs typeface="Arial" panose="020B0604020202020204" pitchFamily="34" charset="0"/>
              </a:rPr>
              <a:t>equirements: Sustainable and efficient operations to effectively deliver on the financial and social mandate</a:t>
            </a:r>
          </a:p>
          <a:p>
            <a:pPr algn="ctr"/>
            <a:endParaRPr lang="en-US" sz="1200" dirty="0">
              <a:latin typeface="Arial" panose="020B0604020202020204" pitchFamily="34" charset="0"/>
              <a:cs typeface="Arial" panose="020B0604020202020204" pitchFamily="34" charset="0"/>
            </a:endParaRPr>
          </a:p>
        </p:txBody>
      </p:sp>
      <p:sp>
        <p:nvSpPr>
          <p:cNvPr id="11" name="TextBox 10"/>
          <p:cNvSpPr txBox="1"/>
          <p:nvPr/>
        </p:nvSpPr>
        <p:spPr>
          <a:xfrm>
            <a:off x="6763025" y="4911791"/>
            <a:ext cx="2291301" cy="1200329"/>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endParaRPr lang="en-US" sz="1200" b="1" dirty="0" smtClean="0">
              <a:latin typeface="Arial" panose="020B0604020202020204" pitchFamily="34" charset="0"/>
              <a:cs typeface="Arial" panose="020B0604020202020204" pitchFamily="34" charset="0"/>
            </a:endParaRPr>
          </a:p>
          <a:p>
            <a:pPr algn="ctr"/>
            <a:r>
              <a:rPr lang="en-US" sz="1200" b="1" dirty="0" smtClean="0">
                <a:latin typeface="Arial" panose="020B0604020202020204" pitchFamily="34" charset="0"/>
                <a:cs typeface="Arial" panose="020B0604020202020204" pitchFamily="34" charset="0"/>
              </a:rPr>
              <a:t>Client Mandate </a:t>
            </a:r>
            <a:r>
              <a:rPr lang="en-US" sz="1200" dirty="0" smtClean="0">
                <a:latin typeface="Arial" panose="020B0604020202020204" pitchFamily="34" charset="0"/>
                <a:cs typeface="Arial" panose="020B0604020202020204" pitchFamily="34" charset="0"/>
              </a:rPr>
              <a:t>requirements: ALM and Strategic Asset Allocation, Return/Risk parameters, Exposure limits</a:t>
            </a:r>
          </a:p>
          <a:p>
            <a:pPr algn="ctr"/>
            <a:endParaRPr lang="en-US" sz="1200" dirty="0">
              <a:latin typeface="Arial" panose="020B0604020202020204" pitchFamily="34" charset="0"/>
              <a:cs typeface="Arial" panose="020B0604020202020204" pitchFamily="34" charset="0"/>
            </a:endParaRPr>
          </a:p>
        </p:txBody>
      </p:sp>
      <p:sp>
        <p:nvSpPr>
          <p:cNvPr id="12" name="TextBox 11"/>
          <p:cNvSpPr txBox="1"/>
          <p:nvPr/>
        </p:nvSpPr>
        <p:spPr>
          <a:xfrm>
            <a:off x="427290" y="4310705"/>
            <a:ext cx="2153540" cy="646331"/>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smtClean="0">
                <a:latin typeface="Arial" panose="020B0604020202020204" pitchFamily="34" charset="0"/>
                <a:cs typeface="Arial" panose="020B0604020202020204" pitchFamily="34" charset="0"/>
              </a:rPr>
              <a:t>Laws &amp; Regulations: </a:t>
            </a:r>
          </a:p>
          <a:p>
            <a:pPr algn="ctr"/>
            <a:r>
              <a:rPr lang="en-US" sz="1200" dirty="0" smtClean="0">
                <a:latin typeface="Arial" panose="020B0604020202020204" pitchFamily="34" charset="0"/>
                <a:cs typeface="Arial" panose="020B0604020202020204" pitchFamily="34" charset="0"/>
              </a:rPr>
              <a:t>PIC Act, Financial Markets Act, PFMA</a:t>
            </a:r>
            <a:endParaRPr lang="en-US" sz="1200" dirty="0">
              <a:latin typeface="Arial" panose="020B0604020202020204" pitchFamily="34" charset="0"/>
              <a:cs typeface="Arial" panose="020B0604020202020204" pitchFamily="34" charset="0"/>
            </a:endParaRPr>
          </a:p>
        </p:txBody>
      </p:sp>
      <p:sp>
        <p:nvSpPr>
          <p:cNvPr id="13" name="TextBox 12"/>
          <p:cNvSpPr txBox="1"/>
          <p:nvPr/>
        </p:nvSpPr>
        <p:spPr>
          <a:xfrm>
            <a:off x="421417" y="5355294"/>
            <a:ext cx="2162755" cy="646331"/>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smtClean="0">
                <a:latin typeface="Arial" panose="020B0604020202020204" pitchFamily="34" charset="0"/>
                <a:cs typeface="Arial" panose="020B0604020202020204" pitchFamily="34" charset="0"/>
              </a:rPr>
              <a:t>Laws &amp; Regulations: </a:t>
            </a:r>
            <a:r>
              <a:rPr lang="en-US" sz="1200" dirty="0" smtClean="0">
                <a:latin typeface="Arial" panose="020B0604020202020204" pitchFamily="34" charset="0"/>
                <a:cs typeface="Arial" panose="020B0604020202020204" pitchFamily="34" charset="0"/>
              </a:rPr>
              <a:t>Security Services Act, FICA, Competition Law</a:t>
            </a:r>
          </a:p>
        </p:txBody>
      </p:sp>
      <p:sp>
        <p:nvSpPr>
          <p:cNvPr id="14" name="TextBox 13"/>
          <p:cNvSpPr txBox="1"/>
          <p:nvPr/>
        </p:nvSpPr>
        <p:spPr>
          <a:xfrm>
            <a:off x="411714" y="2502207"/>
            <a:ext cx="2104140" cy="369332"/>
          </a:xfrm>
          <a:prstGeom prst="rect">
            <a:avLst/>
          </a:prstGeom>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dirty="0" smtClean="0">
                <a:latin typeface="Arial" panose="020B0604020202020204" pitchFamily="34" charset="0"/>
                <a:cs typeface="Arial" panose="020B0604020202020204" pitchFamily="34" charset="0"/>
              </a:rPr>
              <a:t>The Government</a:t>
            </a:r>
            <a:endParaRPr lang="en-US" dirty="0">
              <a:latin typeface="Arial" panose="020B0604020202020204" pitchFamily="34" charset="0"/>
              <a:cs typeface="Arial" panose="020B0604020202020204" pitchFamily="34" charset="0"/>
            </a:endParaRPr>
          </a:p>
        </p:txBody>
      </p:sp>
      <p:sp>
        <p:nvSpPr>
          <p:cNvPr id="16" name="Down Arrow 15"/>
          <p:cNvSpPr/>
          <p:nvPr/>
        </p:nvSpPr>
        <p:spPr>
          <a:xfrm>
            <a:off x="4613466" y="1733255"/>
            <a:ext cx="176945" cy="177141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atin typeface="Arial" pitchFamily="34" charset="0"/>
              <a:cs typeface="Arial" pitchFamily="34" charset="0"/>
            </a:endParaRPr>
          </a:p>
        </p:txBody>
      </p:sp>
      <p:sp>
        <p:nvSpPr>
          <p:cNvPr id="17" name="Down Arrow 16"/>
          <p:cNvSpPr/>
          <p:nvPr/>
        </p:nvSpPr>
        <p:spPr>
          <a:xfrm>
            <a:off x="4642530" y="4638723"/>
            <a:ext cx="146394" cy="64318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atin typeface="Arial" pitchFamily="34" charset="0"/>
              <a:cs typeface="Arial" pitchFamily="34" charset="0"/>
            </a:endParaRPr>
          </a:p>
        </p:txBody>
      </p:sp>
      <p:sp>
        <p:nvSpPr>
          <p:cNvPr id="22" name="TextBox 21"/>
          <p:cNvSpPr txBox="1"/>
          <p:nvPr/>
        </p:nvSpPr>
        <p:spPr>
          <a:xfrm>
            <a:off x="7001674" y="1869227"/>
            <a:ext cx="1814001" cy="230832"/>
          </a:xfrm>
          <a:prstGeom prst="rect">
            <a:avLst/>
          </a:prstGeom>
          <a:noFill/>
        </p:spPr>
        <p:txBody>
          <a:bodyPr wrap="square" rtlCol="0">
            <a:spAutoFit/>
          </a:bodyPr>
          <a:lstStyle/>
          <a:p>
            <a:pPr algn="ctr"/>
            <a:r>
              <a:rPr lang="en-US" sz="900" b="1" dirty="0" smtClean="0">
                <a:solidFill>
                  <a:schemeClr val="accent1">
                    <a:lumMod val="75000"/>
                  </a:schemeClr>
                </a:solidFill>
              </a:rPr>
              <a:t>Investment Returns</a:t>
            </a:r>
            <a:endParaRPr lang="en-US" sz="900" b="1" dirty="0">
              <a:solidFill>
                <a:schemeClr val="accent1">
                  <a:lumMod val="75000"/>
                </a:schemeClr>
              </a:solidFill>
            </a:endParaRPr>
          </a:p>
        </p:txBody>
      </p:sp>
      <p:sp>
        <p:nvSpPr>
          <p:cNvPr id="25" name="TextBox 24"/>
          <p:cNvSpPr txBox="1"/>
          <p:nvPr/>
        </p:nvSpPr>
        <p:spPr>
          <a:xfrm>
            <a:off x="3478793" y="2245975"/>
            <a:ext cx="2367881" cy="230832"/>
          </a:xfrm>
          <a:prstGeom prst="rect">
            <a:avLst/>
          </a:prstGeom>
          <a:solidFill>
            <a:schemeClr val="bg1"/>
          </a:solidFill>
        </p:spPr>
        <p:txBody>
          <a:bodyPr wrap="square" rtlCol="0">
            <a:spAutoFit/>
          </a:bodyPr>
          <a:lstStyle/>
          <a:p>
            <a:r>
              <a:rPr lang="en-US" sz="900" b="1" dirty="0" smtClean="0">
                <a:solidFill>
                  <a:schemeClr val="accent1">
                    <a:lumMod val="75000"/>
                  </a:schemeClr>
                </a:solidFill>
              </a:rPr>
              <a:t>Investment Mandates Management Fees</a:t>
            </a:r>
            <a:endParaRPr lang="en-US" sz="900" b="1" dirty="0">
              <a:solidFill>
                <a:schemeClr val="accent1">
                  <a:lumMod val="75000"/>
                </a:schemeClr>
              </a:solidFill>
            </a:endParaRPr>
          </a:p>
        </p:txBody>
      </p:sp>
      <p:cxnSp>
        <p:nvCxnSpPr>
          <p:cNvPr id="26" name="Straight Connector 25"/>
          <p:cNvCxnSpPr/>
          <p:nvPr/>
        </p:nvCxnSpPr>
        <p:spPr>
          <a:xfrm flipV="1">
            <a:off x="7615571" y="2084671"/>
            <a:ext cx="0" cy="33628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7607166" y="1566138"/>
            <a:ext cx="0" cy="30308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6528021" y="1552431"/>
            <a:ext cx="1079145" cy="13707"/>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72341" y="1950975"/>
            <a:ext cx="1814001" cy="230832"/>
          </a:xfrm>
          <a:prstGeom prst="rect">
            <a:avLst/>
          </a:prstGeom>
          <a:noFill/>
        </p:spPr>
        <p:txBody>
          <a:bodyPr wrap="square" rtlCol="0">
            <a:spAutoFit/>
          </a:bodyPr>
          <a:lstStyle/>
          <a:p>
            <a:pPr algn="ctr"/>
            <a:r>
              <a:rPr lang="en-US" sz="900" b="1" dirty="0" smtClean="0">
                <a:solidFill>
                  <a:schemeClr val="accent1">
                    <a:lumMod val="75000"/>
                  </a:schemeClr>
                </a:solidFill>
              </a:rPr>
              <a:t>Underwrites GEPF</a:t>
            </a:r>
            <a:endParaRPr lang="en-US" sz="900" b="1" dirty="0">
              <a:solidFill>
                <a:schemeClr val="accent1">
                  <a:lumMod val="75000"/>
                </a:schemeClr>
              </a:solidFill>
            </a:endParaRPr>
          </a:p>
        </p:txBody>
      </p:sp>
      <p:cxnSp>
        <p:nvCxnSpPr>
          <p:cNvPr id="35" name="Straight Connector 34"/>
          <p:cNvCxnSpPr/>
          <p:nvPr/>
        </p:nvCxnSpPr>
        <p:spPr>
          <a:xfrm flipV="1">
            <a:off x="1251668" y="2117867"/>
            <a:ext cx="0" cy="3357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251668" y="1566138"/>
            <a:ext cx="5632" cy="38792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1257300" y="1566138"/>
            <a:ext cx="1573364"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703443" y="3094458"/>
            <a:ext cx="1970156" cy="338554"/>
          </a:xfrm>
          <a:prstGeom prst="rect">
            <a:avLst/>
          </a:prstGeom>
          <a:noFill/>
        </p:spPr>
        <p:txBody>
          <a:bodyPr wrap="square" rtlCol="0">
            <a:spAutoFit/>
          </a:bodyPr>
          <a:lstStyle/>
          <a:p>
            <a:pPr algn="ctr"/>
            <a:r>
              <a:rPr lang="en-US" sz="800" b="1" dirty="0" smtClean="0">
                <a:solidFill>
                  <a:schemeClr val="accent1">
                    <a:lumMod val="75000"/>
                  </a:schemeClr>
                </a:solidFill>
              </a:rPr>
              <a:t>Developmental Investments for Social Economic Transformation</a:t>
            </a:r>
            <a:endParaRPr lang="en-US" sz="800" b="1" dirty="0">
              <a:solidFill>
                <a:schemeClr val="accent1">
                  <a:lumMod val="75000"/>
                </a:schemeClr>
              </a:solidFill>
            </a:endParaRPr>
          </a:p>
        </p:txBody>
      </p:sp>
      <p:cxnSp>
        <p:nvCxnSpPr>
          <p:cNvPr id="49" name="Straight Arrow Connector 48"/>
          <p:cNvCxnSpPr>
            <a:stCxn id="7" idx="3"/>
          </p:cNvCxnSpPr>
          <p:nvPr/>
        </p:nvCxnSpPr>
        <p:spPr>
          <a:xfrm>
            <a:off x="2584172" y="3556002"/>
            <a:ext cx="550366" cy="300381"/>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592800" y="4409630"/>
            <a:ext cx="541738" cy="11295"/>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592800" y="5545281"/>
            <a:ext cx="300769"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9" idx="3"/>
          </p:cNvCxnSpPr>
          <p:nvPr/>
        </p:nvCxnSpPr>
        <p:spPr>
          <a:xfrm>
            <a:off x="6431900" y="5738305"/>
            <a:ext cx="331125" cy="4469"/>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6005703" y="3078948"/>
            <a:ext cx="0" cy="62724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6005703" y="3078948"/>
            <a:ext cx="757322"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14" idx="3"/>
          </p:cNvCxnSpPr>
          <p:nvPr/>
        </p:nvCxnSpPr>
        <p:spPr>
          <a:xfrm flipH="1">
            <a:off x="2515854" y="2686522"/>
            <a:ext cx="862940" cy="351"/>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378794" y="2686522"/>
            <a:ext cx="0" cy="40793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3378794" y="3419411"/>
            <a:ext cx="0" cy="27317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57489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02959" y="278313"/>
            <a:ext cx="7234519" cy="461665"/>
          </a:xfrm>
        </p:spPr>
        <p:txBody>
          <a:bodyPr/>
          <a:lstStyle/>
          <a:p>
            <a:r>
              <a:rPr lang="en-US" b="1" dirty="0" smtClean="0">
                <a:solidFill>
                  <a:schemeClr val="accent1">
                    <a:lumMod val="75000"/>
                  </a:schemeClr>
                </a:solidFill>
              </a:rPr>
              <a:t>BOARD GOVERNANCE</a:t>
            </a:r>
            <a:endParaRPr lang="en-US" b="1" dirty="0">
              <a:solidFill>
                <a:schemeClr val="accent1">
                  <a:lumMod val="75000"/>
                </a:schemeClr>
              </a:solidFill>
            </a:endParaRPr>
          </a:p>
        </p:txBody>
      </p:sp>
      <p:sp>
        <p:nvSpPr>
          <p:cNvPr id="6" name="Rectangle 26"/>
          <p:cNvSpPr>
            <a:spLocks noChangeArrowheads="1"/>
          </p:cNvSpPr>
          <p:nvPr/>
        </p:nvSpPr>
        <p:spPr bwMode="auto">
          <a:xfrm>
            <a:off x="685800" y="102412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32" name="Group 31"/>
          <p:cNvGrpSpPr/>
          <p:nvPr/>
        </p:nvGrpSpPr>
        <p:grpSpPr>
          <a:xfrm>
            <a:off x="516792" y="1148683"/>
            <a:ext cx="8265876" cy="5410102"/>
            <a:chOff x="240525" y="0"/>
            <a:chExt cx="5387110" cy="3724928"/>
          </a:xfrm>
        </p:grpSpPr>
        <p:sp>
          <p:nvSpPr>
            <p:cNvPr id="34" name="Rounded Rectangle 33"/>
            <p:cNvSpPr/>
            <p:nvPr/>
          </p:nvSpPr>
          <p:spPr>
            <a:xfrm>
              <a:off x="1786463" y="0"/>
              <a:ext cx="2051012" cy="762000"/>
            </a:xfrm>
            <a:prstGeom prst="round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400" b="1" kern="1200" dirty="0">
                  <a:solidFill>
                    <a:schemeClr val="bg1"/>
                  </a:solidFill>
                  <a:effectLst/>
                  <a:latin typeface="Arial" panose="020B0604020202020204" pitchFamily="34" charset="0"/>
                  <a:ea typeface="Times New Roman" panose="02020603050405020304" pitchFamily="18" charset="0"/>
                </a:rPr>
                <a:t>Board of </a:t>
              </a:r>
              <a:r>
                <a:rPr lang="en-US" sz="1400" b="1" kern="1200" dirty="0" smtClean="0">
                  <a:solidFill>
                    <a:schemeClr val="bg1"/>
                  </a:solidFill>
                  <a:effectLst/>
                  <a:latin typeface="Arial" panose="020B0604020202020204" pitchFamily="34" charset="0"/>
                  <a:ea typeface="Times New Roman" panose="02020603050405020304" pitchFamily="18" charset="0"/>
                </a:rPr>
                <a:t>Directors</a:t>
              </a:r>
            </a:p>
            <a:p>
              <a:pPr marL="109538" indent="-109538" algn="ctr">
                <a:spcBef>
                  <a:spcPts val="0"/>
                </a:spcBef>
                <a:spcAft>
                  <a:spcPts val="0"/>
                </a:spcAft>
              </a:pPr>
              <a:r>
                <a:rPr lang="en-US" sz="1200" dirty="0" smtClean="0">
                  <a:solidFill>
                    <a:schemeClr val="bg1"/>
                  </a:solidFill>
                  <a:latin typeface="Arial" panose="020B0604020202020204" pitchFamily="34" charset="0"/>
                  <a:ea typeface="Times New Roman" panose="02020603050405020304" pitchFamily="18" charset="0"/>
                </a:rPr>
                <a:t>Overall accountability for the running of the company</a:t>
              </a:r>
              <a:endParaRPr lang="en-US" sz="1200" kern="1200" dirty="0" smtClean="0">
                <a:solidFill>
                  <a:schemeClr val="bg1"/>
                </a:solidFill>
                <a:effectLst/>
                <a:latin typeface="Arial" panose="020B0604020202020204" pitchFamily="34" charset="0"/>
                <a:ea typeface="Times New Roman" panose="02020603050405020304" pitchFamily="18" charset="0"/>
              </a:endParaRPr>
            </a:p>
            <a:p>
              <a:pPr marL="0" marR="0" algn="ctr">
                <a:spcBef>
                  <a:spcPts val="0"/>
                </a:spcBef>
                <a:spcAft>
                  <a:spcPts val="0"/>
                </a:spcAft>
              </a:pPr>
              <a:endParaRPr lang="en-US" dirty="0">
                <a:solidFill>
                  <a:schemeClr val="bg1"/>
                </a:solidFill>
                <a:effectLst/>
                <a:latin typeface="Times New Roman" panose="02020603050405020304" pitchFamily="18" charset="0"/>
                <a:ea typeface="Times New Roman" panose="02020603050405020304" pitchFamily="18" charset="0"/>
              </a:endParaRPr>
            </a:p>
          </p:txBody>
        </p:sp>
        <p:sp>
          <p:nvSpPr>
            <p:cNvPr id="35" name="Rounded Rectangle 34"/>
            <p:cNvSpPr/>
            <p:nvPr/>
          </p:nvSpPr>
          <p:spPr>
            <a:xfrm>
              <a:off x="240525" y="1063441"/>
              <a:ext cx="809531" cy="127392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endParaRPr lang="en-US" sz="1000" b="1" kern="1200" dirty="0" smtClean="0">
                <a:solidFill>
                  <a:srgbClr val="000000"/>
                </a:solidFill>
                <a:effectLst/>
                <a:latin typeface="Arial" panose="020B0604020202020204" pitchFamily="34" charset="0"/>
                <a:ea typeface="Times New Roman" panose="02020603050405020304" pitchFamily="18" charset="0"/>
              </a:endParaRPr>
            </a:p>
            <a:p>
              <a:pPr marL="0" marR="0" algn="ctr">
                <a:spcBef>
                  <a:spcPts val="0"/>
                </a:spcBef>
                <a:spcAft>
                  <a:spcPts val="0"/>
                </a:spcAft>
              </a:pPr>
              <a:r>
                <a:rPr lang="en-US" sz="1000" b="1" kern="1200" dirty="0" smtClean="0">
                  <a:solidFill>
                    <a:srgbClr val="000000"/>
                  </a:solidFill>
                  <a:effectLst/>
                  <a:latin typeface="Arial" panose="020B0604020202020204" pitchFamily="34" charset="0"/>
                  <a:ea typeface="Times New Roman" panose="02020603050405020304" pitchFamily="18" charset="0"/>
                </a:rPr>
                <a:t>Audit &amp; </a:t>
              </a:r>
              <a:r>
                <a:rPr lang="en-US" sz="1000" b="1" kern="1200" dirty="0">
                  <a:solidFill>
                    <a:srgbClr val="000000"/>
                  </a:solidFill>
                  <a:effectLst/>
                  <a:latin typeface="Arial" panose="020B0604020202020204" pitchFamily="34" charset="0"/>
                  <a:ea typeface="Times New Roman" panose="02020603050405020304" pitchFamily="18" charset="0"/>
                </a:rPr>
                <a:t>Risk </a:t>
              </a:r>
              <a:r>
                <a:rPr lang="en-US" sz="1000" b="1" kern="1200" dirty="0" smtClean="0">
                  <a:solidFill>
                    <a:srgbClr val="000000"/>
                  </a:solidFill>
                  <a:effectLst/>
                  <a:latin typeface="Arial" panose="020B0604020202020204" pitchFamily="34" charset="0"/>
                  <a:ea typeface="Times New Roman" panose="02020603050405020304" pitchFamily="18" charset="0"/>
                </a:rPr>
                <a:t>Committee</a:t>
              </a:r>
            </a:p>
            <a:p>
              <a:pPr marR="0">
                <a:spcBef>
                  <a:spcPts val="0"/>
                </a:spcBef>
                <a:spcAft>
                  <a:spcPts val="0"/>
                </a:spcAft>
              </a:pPr>
              <a:r>
                <a:rPr lang="en-US" sz="1000" dirty="0" smtClean="0">
                  <a:solidFill>
                    <a:schemeClr val="bg1"/>
                  </a:solidFill>
                  <a:latin typeface="Arial" panose="020B0604020202020204" pitchFamily="34" charset="0"/>
                  <a:ea typeface="Times New Roman" panose="02020603050405020304" pitchFamily="18" charset="0"/>
                </a:rPr>
                <a:t>Oversight of Audit, Compliance and Risk Management</a:t>
              </a:r>
              <a:endParaRPr lang="en-US" sz="1200" dirty="0">
                <a:solidFill>
                  <a:schemeClr val="bg1"/>
                </a:solidFill>
                <a:effectLst/>
                <a:latin typeface="Times New Roman" panose="02020603050405020304" pitchFamily="18" charset="0"/>
                <a:ea typeface="Times New Roman" panose="02020603050405020304" pitchFamily="18" charset="0"/>
              </a:endParaRPr>
            </a:p>
          </p:txBody>
        </p:sp>
        <p:sp>
          <p:nvSpPr>
            <p:cNvPr id="36" name="Rounded Rectangle 35"/>
            <p:cNvSpPr/>
            <p:nvPr/>
          </p:nvSpPr>
          <p:spPr>
            <a:xfrm>
              <a:off x="1098398" y="1063441"/>
              <a:ext cx="820407" cy="127392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0"/>
                </a:spcBef>
                <a:spcAft>
                  <a:spcPts val="0"/>
                </a:spcAft>
              </a:pPr>
              <a:endParaRPr lang="en-US" sz="1000" b="1" kern="1200" dirty="0" smtClean="0">
                <a:solidFill>
                  <a:srgbClr val="000000"/>
                </a:solidFill>
                <a:effectLst/>
                <a:latin typeface="Arial" panose="020B0604020202020204" pitchFamily="34" charset="0"/>
                <a:ea typeface="Times New Roman" panose="02020603050405020304" pitchFamily="18" charset="0"/>
              </a:endParaRPr>
            </a:p>
            <a:p>
              <a:pPr algn="ctr">
                <a:spcBef>
                  <a:spcPts val="0"/>
                </a:spcBef>
                <a:spcAft>
                  <a:spcPts val="0"/>
                </a:spcAft>
              </a:pPr>
              <a:r>
                <a:rPr lang="en-US" sz="1000" b="1" kern="1200" dirty="0" smtClean="0">
                  <a:solidFill>
                    <a:srgbClr val="000000"/>
                  </a:solidFill>
                  <a:effectLst/>
                  <a:latin typeface="Arial" panose="020B0604020202020204" pitchFamily="34" charset="0"/>
                  <a:ea typeface="Times New Roman" panose="02020603050405020304" pitchFamily="18" charset="0"/>
                </a:rPr>
                <a:t>Social &amp; </a:t>
              </a:r>
              <a:r>
                <a:rPr lang="en-US" sz="1000" b="1" kern="1200" dirty="0">
                  <a:solidFill>
                    <a:srgbClr val="000000"/>
                  </a:solidFill>
                  <a:effectLst/>
                  <a:latin typeface="Arial" panose="020B0604020202020204" pitchFamily="34" charset="0"/>
                  <a:ea typeface="Times New Roman" panose="02020603050405020304" pitchFamily="18" charset="0"/>
                </a:rPr>
                <a:t>Ethics </a:t>
              </a:r>
              <a:r>
                <a:rPr lang="en-US" sz="1000" b="1" kern="1200" dirty="0" smtClean="0">
                  <a:solidFill>
                    <a:srgbClr val="000000"/>
                  </a:solidFill>
                  <a:effectLst/>
                  <a:latin typeface="Arial" panose="020B0604020202020204" pitchFamily="34" charset="0"/>
                  <a:ea typeface="Times New Roman" panose="02020603050405020304" pitchFamily="18" charset="0"/>
                </a:rPr>
                <a:t>Committee</a:t>
              </a:r>
            </a:p>
            <a:p>
              <a:pPr>
                <a:spcBef>
                  <a:spcPts val="0"/>
                </a:spcBef>
                <a:spcAft>
                  <a:spcPts val="0"/>
                </a:spcAft>
              </a:pPr>
              <a:r>
                <a:rPr lang="en-US" sz="1000" dirty="0" smtClean="0">
                  <a:solidFill>
                    <a:schemeClr val="bg1"/>
                  </a:solidFill>
                  <a:latin typeface="Arial" panose="020B0604020202020204" pitchFamily="34" charset="0"/>
                  <a:ea typeface="Times New Roman" panose="02020603050405020304" pitchFamily="18" charset="0"/>
                </a:rPr>
                <a:t>Monitoring </a:t>
              </a:r>
              <a:r>
                <a:rPr lang="en-US" sz="1000" dirty="0">
                  <a:solidFill>
                    <a:schemeClr val="bg1"/>
                  </a:solidFill>
                  <a:latin typeface="Arial" panose="020B0604020202020204" pitchFamily="34" charset="0"/>
                  <a:ea typeface="Times New Roman" panose="02020603050405020304" pitchFamily="18" charset="0"/>
                </a:rPr>
                <a:t>the </a:t>
              </a:r>
              <a:r>
                <a:rPr lang="en-US" sz="1000" dirty="0" smtClean="0">
                  <a:solidFill>
                    <a:schemeClr val="bg1"/>
                  </a:solidFill>
                  <a:latin typeface="Arial" panose="020B0604020202020204" pitchFamily="34" charset="0"/>
                  <a:ea typeface="Times New Roman" panose="02020603050405020304" pitchFamily="18" charset="0"/>
                </a:rPr>
                <a:t>company’s activities in terms of the Co. Act </a:t>
              </a:r>
              <a:endParaRPr lang="en-US" sz="1000" dirty="0">
                <a:solidFill>
                  <a:schemeClr val="bg1"/>
                </a:solidFill>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1100" dirty="0">
                <a:effectLst/>
                <a:latin typeface="Times New Roman" panose="02020603050405020304" pitchFamily="18" charset="0"/>
                <a:ea typeface="Times New Roman" panose="02020603050405020304" pitchFamily="18" charset="0"/>
              </a:endParaRPr>
            </a:p>
          </p:txBody>
        </p:sp>
        <p:sp>
          <p:nvSpPr>
            <p:cNvPr id="37" name="Rounded Rectangle 36"/>
            <p:cNvSpPr/>
            <p:nvPr/>
          </p:nvSpPr>
          <p:spPr>
            <a:xfrm>
              <a:off x="2044587" y="1063441"/>
              <a:ext cx="852141" cy="1273928"/>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0"/>
                </a:spcBef>
                <a:spcAft>
                  <a:spcPts val="0"/>
                </a:spcAft>
              </a:pPr>
              <a:r>
                <a:rPr lang="en-US" sz="1000" b="1" kern="1200" dirty="0" smtClean="0">
                  <a:solidFill>
                    <a:srgbClr val="000000"/>
                  </a:solidFill>
                  <a:effectLst/>
                  <a:latin typeface="Arial" panose="020B0604020202020204" pitchFamily="34" charset="0"/>
                  <a:ea typeface="Times New Roman" panose="02020603050405020304" pitchFamily="18" charset="0"/>
                </a:rPr>
                <a:t>Investment Committee</a:t>
              </a:r>
            </a:p>
            <a:p>
              <a:pPr algn="ctr">
                <a:spcBef>
                  <a:spcPts val="0"/>
                </a:spcBef>
                <a:spcAft>
                  <a:spcPts val="0"/>
                </a:spcAft>
              </a:pPr>
              <a:endParaRPr lang="en-US" sz="1000" b="1" kern="1200" dirty="0" smtClean="0">
                <a:solidFill>
                  <a:srgbClr val="000000"/>
                </a:solidFill>
                <a:effectLst/>
                <a:latin typeface="Arial" panose="020B0604020202020204" pitchFamily="34" charset="0"/>
                <a:ea typeface="Times New Roman" panose="02020603050405020304" pitchFamily="18" charset="0"/>
              </a:endParaRPr>
            </a:p>
            <a:p>
              <a:pPr>
                <a:spcBef>
                  <a:spcPts val="0"/>
                </a:spcBef>
                <a:spcAft>
                  <a:spcPts val="0"/>
                </a:spcAft>
              </a:pPr>
              <a:r>
                <a:rPr lang="en-US" sz="1000" kern="1200" dirty="0" smtClean="0">
                  <a:solidFill>
                    <a:schemeClr val="bg1"/>
                  </a:solidFill>
                  <a:effectLst/>
                  <a:latin typeface="Arial" panose="020B0604020202020204" pitchFamily="34" charset="0"/>
                  <a:ea typeface="Times New Roman" panose="02020603050405020304" pitchFamily="18" charset="0"/>
                </a:rPr>
                <a:t>O</a:t>
              </a:r>
              <a:r>
                <a:rPr lang="en-US" sz="1000" dirty="0" smtClean="0">
                  <a:solidFill>
                    <a:schemeClr val="bg1"/>
                  </a:solidFill>
                  <a:latin typeface="Arial" panose="020B0604020202020204" pitchFamily="34" charset="0"/>
                  <a:ea typeface="Times New Roman" panose="02020603050405020304" pitchFamily="18" charset="0"/>
                </a:rPr>
                <a:t>versight and decision making on investment activities</a:t>
              </a:r>
              <a:endParaRPr lang="en-US" sz="1000" dirty="0">
                <a:solidFill>
                  <a:schemeClr val="bg1"/>
                </a:solidFill>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p:txBody>
        </p:sp>
        <p:sp>
          <p:nvSpPr>
            <p:cNvPr id="38" name="Rounded Rectangle 37"/>
            <p:cNvSpPr/>
            <p:nvPr/>
          </p:nvSpPr>
          <p:spPr>
            <a:xfrm>
              <a:off x="2938881" y="1063441"/>
              <a:ext cx="861507" cy="127392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0"/>
                </a:spcBef>
                <a:spcAft>
                  <a:spcPts val="0"/>
                </a:spcAft>
              </a:pPr>
              <a:r>
                <a:rPr lang="en-US" sz="1000" b="1" kern="1200" dirty="0">
                  <a:solidFill>
                    <a:srgbClr val="000000"/>
                  </a:solidFill>
                  <a:effectLst/>
                  <a:latin typeface="Arial" panose="020B0604020202020204" pitchFamily="34" charset="0"/>
                  <a:ea typeface="Times New Roman" panose="02020603050405020304" pitchFamily="18" charset="0"/>
                </a:rPr>
                <a:t>Directors’ Affairs </a:t>
              </a:r>
              <a:r>
                <a:rPr lang="en-US" sz="1000" b="1" kern="1200" dirty="0" smtClean="0">
                  <a:solidFill>
                    <a:srgbClr val="000000"/>
                  </a:solidFill>
                  <a:effectLst/>
                  <a:latin typeface="Arial" panose="020B0604020202020204" pitchFamily="34" charset="0"/>
                  <a:ea typeface="Times New Roman" panose="02020603050405020304" pitchFamily="18" charset="0"/>
                </a:rPr>
                <a:t>Committee</a:t>
              </a:r>
            </a:p>
            <a:p>
              <a:pPr algn="ctr">
                <a:spcBef>
                  <a:spcPts val="0"/>
                </a:spcBef>
                <a:spcAft>
                  <a:spcPts val="0"/>
                </a:spcAft>
              </a:pPr>
              <a:endParaRPr lang="en-US" sz="1000" b="1" kern="1200" dirty="0" smtClean="0">
                <a:solidFill>
                  <a:srgbClr val="000000"/>
                </a:solidFill>
                <a:effectLst/>
                <a:latin typeface="Arial" panose="020B0604020202020204" pitchFamily="34" charset="0"/>
                <a:ea typeface="Times New Roman" panose="02020603050405020304" pitchFamily="18" charset="0"/>
              </a:endParaRPr>
            </a:p>
            <a:p>
              <a:pPr>
                <a:spcBef>
                  <a:spcPts val="0"/>
                </a:spcBef>
                <a:spcAft>
                  <a:spcPts val="0"/>
                </a:spcAft>
              </a:pPr>
              <a:r>
                <a:rPr lang="en-US" sz="1000" dirty="0" smtClean="0">
                  <a:solidFill>
                    <a:schemeClr val="bg1"/>
                  </a:solidFill>
                  <a:latin typeface="Arial" panose="020B0604020202020204" pitchFamily="34" charset="0"/>
                  <a:ea typeface="Times New Roman" panose="02020603050405020304" pitchFamily="18" charset="0"/>
                </a:rPr>
                <a:t>Corporate Governance, Board nomination  to Investee Companies</a:t>
              </a:r>
              <a:endParaRPr lang="en-US" sz="1000" dirty="0">
                <a:solidFill>
                  <a:schemeClr val="bg1"/>
                </a:solidFill>
                <a:latin typeface="Times New Roman" panose="02020603050405020304" pitchFamily="18" charset="0"/>
                <a:ea typeface="Times New Roman" panose="02020603050405020304" pitchFamily="18" charset="0"/>
              </a:endParaRPr>
            </a:p>
          </p:txBody>
        </p:sp>
        <p:sp>
          <p:nvSpPr>
            <p:cNvPr id="39" name="Rounded Rectangle 38"/>
            <p:cNvSpPr/>
            <p:nvPr/>
          </p:nvSpPr>
          <p:spPr>
            <a:xfrm>
              <a:off x="3837475" y="1063441"/>
              <a:ext cx="869479" cy="127392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0"/>
                </a:spcBef>
                <a:spcAft>
                  <a:spcPts val="0"/>
                </a:spcAft>
              </a:pPr>
              <a:r>
                <a:rPr lang="en-US" sz="1000" b="1" kern="1200" dirty="0">
                  <a:solidFill>
                    <a:srgbClr val="000000"/>
                  </a:solidFill>
                  <a:effectLst/>
                  <a:latin typeface="Arial" panose="020B0604020202020204" pitchFamily="34" charset="0"/>
                  <a:ea typeface="Times New Roman" panose="02020603050405020304" pitchFamily="18" charset="0"/>
                </a:rPr>
                <a:t>Human Resources and Remuneration </a:t>
              </a:r>
              <a:r>
                <a:rPr lang="en-US" sz="1000" b="1" kern="1200" dirty="0" smtClean="0">
                  <a:solidFill>
                    <a:srgbClr val="000000"/>
                  </a:solidFill>
                  <a:effectLst/>
                  <a:latin typeface="Arial" panose="020B0604020202020204" pitchFamily="34" charset="0"/>
                  <a:ea typeface="Times New Roman" panose="02020603050405020304" pitchFamily="18" charset="0"/>
                </a:rPr>
                <a:t>Committee</a:t>
              </a:r>
            </a:p>
            <a:p>
              <a:r>
                <a:rPr lang="en-US" sz="1000" dirty="0">
                  <a:latin typeface="Arial" panose="020B0604020202020204" pitchFamily="34" charset="0"/>
                  <a:cs typeface="Arial" panose="020B0604020202020204" pitchFamily="34" charset="0"/>
                </a:rPr>
                <a:t>Strategic human resources matters including remuneration, incentives and talent management</a:t>
              </a:r>
            </a:p>
          </p:txBody>
        </p:sp>
        <p:sp>
          <p:nvSpPr>
            <p:cNvPr id="40" name="Rounded Rectangle 39"/>
            <p:cNvSpPr/>
            <p:nvPr/>
          </p:nvSpPr>
          <p:spPr>
            <a:xfrm>
              <a:off x="354023" y="2705055"/>
              <a:ext cx="1449152" cy="9906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0"/>
                </a:spcBef>
                <a:spcAft>
                  <a:spcPts val="0"/>
                </a:spcAft>
              </a:pPr>
              <a:r>
                <a:rPr lang="en-US" sz="1000" b="1" kern="1200" dirty="0">
                  <a:solidFill>
                    <a:srgbClr val="000000"/>
                  </a:solidFill>
                  <a:effectLst/>
                  <a:latin typeface="Arial" panose="020B0604020202020204" pitchFamily="34" charset="0"/>
                  <a:ea typeface="Times New Roman" panose="02020603050405020304" pitchFamily="18" charset="0"/>
                </a:rPr>
                <a:t>Property Investments Fund Investment </a:t>
              </a:r>
              <a:r>
                <a:rPr lang="en-US" sz="1000" b="1" kern="1200" dirty="0" smtClean="0">
                  <a:solidFill>
                    <a:srgbClr val="000000"/>
                  </a:solidFill>
                  <a:effectLst/>
                  <a:latin typeface="Arial" panose="020B0604020202020204" pitchFamily="34" charset="0"/>
                  <a:ea typeface="Times New Roman" panose="02020603050405020304" pitchFamily="18" charset="0"/>
                </a:rPr>
                <a:t>Panel</a:t>
              </a:r>
            </a:p>
            <a:p>
              <a:pPr algn="ctr">
                <a:spcBef>
                  <a:spcPts val="0"/>
                </a:spcBef>
                <a:spcAft>
                  <a:spcPts val="0"/>
                </a:spcAft>
              </a:pPr>
              <a:endParaRPr lang="en-US" sz="1000" b="1" kern="1200" dirty="0" smtClean="0">
                <a:solidFill>
                  <a:srgbClr val="000000"/>
                </a:solidFill>
                <a:effectLst/>
                <a:latin typeface="Arial" panose="020B0604020202020204" pitchFamily="34" charset="0"/>
                <a:ea typeface="Times New Roman" panose="02020603050405020304" pitchFamily="18" charset="0"/>
              </a:endParaRPr>
            </a:p>
            <a:p>
              <a:pPr marL="109538" indent="-109538">
                <a:spcBef>
                  <a:spcPts val="0"/>
                </a:spcBef>
                <a:spcAft>
                  <a:spcPts val="0"/>
                </a:spcAft>
              </a:pPr>
              <a:r>
                <a:rPr lang="en-US" sz="1000" dirty="0" smtClean="0">
                  <a:solidFill>
                    <a:schemeClr val="bg1"/>
                  </a:solidFill>
                  <a:latin typeface="Arial" panose="020B0604020202020204" pitchFamily="34" charset="0"/>
                  <a:ea typeface="Times New Roman" panose="02020603050405020304" pitchFamily="18" charset="0"/>
                </a:rPr>
                <a:t>-	Assist the IC on oversight of Property investments</a:t>
              </a:r>
              <a:endParaRPr lang="en-US" sz="1000" dirty="0">
                <a:solidFill>
                  <a:schemeClr val="bg1"/>
                </a:solidFill>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p:txBody>
        </p:sp>
        <p:sp>
          <p:nvSpPr>
            <p:cNvPr id="41" name="Rounded Rectangle 40"/>
            <p:cNvSpPr/>
            <p:nvPr/>
          </p:nvSpPr>
          <p:spPr>
            <a:xfrm>
              <a:off x="2044587" y="2734328"/>
              <a:ext cx="1449152" cy="9906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0"/>
                </a:spcBef>
                <a:spcAft>
                  <a:spcPts val="0"/>
                </a:spcAft>
              </a:pPr>
              <a:r>
                <a:rPr lang="en-US" sz="1000" b="1" kern="1200" dirty="0">
                  <a:solidFill>
                    <a:srgbClr val="000000"/>
                  </a:solidFill>
                  <a:effectLst/>
                  <a:latin typeface="Arial" panose="020B0604020202020204" pitchFamily="34" charset="0"/>
                  <a:ea typeface="Times New Roman" panose="02020603050405020304" pitchFamily="18" charset="0"/>
                </a:rPr>
                <a:t>Social &amp; Economic Infrastructure and Environmental Sustainability Fund Investment </a:t>
              </a:r>
              <a:r>
                <a:rPr lang="en-US" sz="1000" b="1" kern="1200" dirty="0" smtClean="0">
                  <a:solidFill>
                    <a:srgbClr val="000000"/>
                  </a:solidFill>
                  <a:effectLst/>
                  <a:latin typeface="Arial" panose="020B0604020202020204" pitchFamily="34" charset="0"/>
                  <a:ea typeface="Times New Roman" panose="02020603050405020304" pitchFamily="18" charset="0"/>
                </a:rPr>
                <a:t>Panel</a:t>
              </a:r>
            </a:p>
            <a:p>
              <a:pPr marL="109538" indent="-109538">
                <a:spcBef>
                  <a:spcPts val="0"/>
                </a:spcBef>
                <a:spcAft>
                  <a:spcPts val="0"/>
                </a:spcAft>
              </a:pPr>
              <a:endParaRPr lang="en-US" sz="1000" dirty="0" smtClean="0">
                <a:solidFill>
                  <a:schemeClr val="bg1"/>
                </a:solidFill>
                <a:latin typeface="Arial" panose="020B0604020202020204" pitchFamily="34" charset="0"/>
                <a:ea typeface="Times New Roman" panose="02020603050405020304" pitchFamily="18" charset="0"/>
              </a:endParaRPr>
            </a:p>
            <a:p>
              <a:pPr marL="109538" indent="-109538">
                <a:spcBef>
                  <a:spcPts val="0"/>
                </a:spcBef>
                <a:spcAft>
                  <a:spcPts val="0"/>
                </a:spcAft>
              </a:pPr>
              <a:r>
                <a:rPr lang="en-US" sz="1000" dirty="0" smtClean="0">
                  <a:solidFill>
                    <a:schemeClr val="bg1"/>
                  </a:solidFill>
                  <a:latin typeface="Arial" panose="020B0604020202020204" pitchFamily="34" charset="0"/>
                  <a:ea typeface="Times New Roman" panose="02020603050405020304" pitchFamily="18" charset="0"/>
                </a:rPr>
                <a:t>-	Assist the IC on oversight of Social &amp; Economic Infrastructure investments</a:t>
              </a:r>
              <a:endParaRPr lang="en-US" sz="1000" dirty="0">
                <a:solidFill>
                  <a:schemeClr val="bg1"/>
                </a:solidFill>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p:txBody>
        </p:sp>
        <p:sp>
          <p:nvSpPr>
            <p:cNvPr id="42" name="Rounded Rectangle 41"/>
            <p:cNvSpPr/>
            <p:nvPr/>
          </p:nvSpPr>
          <p:spPr>
            <a:xfrm>
              <a:off x="3830465" y="2707149"/>
              <a:ext cx="1449152" cy="9906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0"/>
                </a:spcBef>
                <a:spcAft>
                  <a:spcPts val="0"/>
                </a:spcAft>
              </a:pPr>
              <a:r>
                <a:rPr lang="en-US" sz="1000" b="1" kern="1200" dirty="0">
                  <a:solidFill>
                    <a:srgbClr val="000000"/>
                  </a:solidFill>
                  <a:effectLst/>
                  <a:latin typeface="Arial" panose="020B0604020202020204" pitchFamily="34" charset="0"/>
                  <a:ea typeface="Times New Roman" panose="02020603050405020304" pitchFamily="18" charset="0"/>
                </a:rPr>
                <a:t>Private Equity, Priority Sector and Small Medium Enterprises Fund Investment </a:t>
              </a:r>
              <a:r>
                <a:rPr lang="en-US" sz="1000" b="1" kern="1200" dirty="0" smtClean="0">
                  <a:solidFill>
                    <a:srgbClr val="000000"/>
                  </a:solidFill>
                  <a:effectLst/>
                  <a:latin typeface="Arial" panose="020B0604020202020204" pitchFamily="34" charset="0"/>
                  <a:ea typeface="Times New Roman" panose="02020603050405020304" pitchFamily="18" charset="0"/>
                </a:rPr>
                <a:t>Panel</a:t>
              </a:r>
            </a:p>
            <a:p>
              <a:pPr algn="ctr">
                <a:spcBef>
                  <a:spcPts val="0"/>
                </a:spcBef>
                <a:spcAft>
                  <a:spcPts val="0"/>
                </a:spcAft>
              </a:pPr>
              <a:endParaRPr lang="en-US" sz="1000" b="1" kern="1200" dirty="0" smtClean="0">
                <a:solidFill>
                  <a:srgbClr val="000000"/>
                </a:solidFill>
                <a:effectLst/>
                <a:latin typeface="Arial" panose="020B0604020202020204" pitchFamily="34" charset="0"/>
                <a:ea typeface="Times New Roman" panose="02020603050405020304" pitchFamily="18" charset="0"/>
              </a:endParaRPr>
            </a:p>
            <a:p>
              <a:pPr marL="109538" indent="-109538">
                <a:spcBef>
                  <a:spcPts val="0"/>
                </a:spcBef>
                <a:spcAft>
                  <a:spcPts val="0"/>
                </a:spcAft>
              </a:pPr>
              <a:r>
                <a:rPr lang="en-US" sz="1000" dirty="0" smtClean="0">
                  <a:solidFill>
                    <a:schemeClr val="bg1"/>
                  </a:solidFill>
                  <a:latin typeface="Arial" panose="020B0604020202020204" pitchFamily="34" charset="0"/>
                  <a:ea typeface="Times New Roman" panose="02020603050405020304" pitchFamily="18" charset="0"/>
                </a:rPr>
                <a:t>-	Assist the IC on oversight of the PE &amp; SMMEs investments</a:t>
              </a:r>
              <a:endParaRPr lang="en-US" sz="1000" dirty="0">
                <a:solidFill>
                  <a:schemeClr val="bg1"/>
                </a:solidFill>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1000" dirty="0">
                <a:effectLst/>
                <a:latin typeface="Times New Roman" panose="02020603050405020304" pitchFamily="18" charset="0"/>
                <a:ea typeface="Times New Roman" panose="02020603050405020304" pitchFamily="18" charset="0"/>
              </a:endParaRPr>
            </a:p>
          </p:txBody>
        </p:sp>
        <p:cxnSp>
          <p:nvCxnSpPr>
            <p:cNvPr id="43" name="Straight Connector 42"/>
            <p:cNvCxnSpPr/>
            <p:nvPr/>
          </p:nvCxnSpPr>
          <p:spPr>
            <a:xfrm>
              <a:off x="2857500" y="762000"/>
              <a:ext cx="0" cy="9103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850" y="853037"/>
              <a:ext cx="5088383"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17850" y="853038"/>
              <a:ext cx="0" cy="200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309825" y="853038"/>
              <a:ext cx="0" cy="200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272214" y="863416"/>
              <a:ext cx="0" cy="200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37" idx="2"/>
            </p:cNvCxnSpPr>
            <p:nvPr/>
          </p:nvCxnSpPr>
          <p:spPr>
            <a:xfrm>
              <a:off x="2470657" y="2337369"/>
              <a:ext cx="5273" cy="396959"/>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022901" y="2496747"/>
              <a:ext cx="29747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022901" y="2500889"/>
              <a:ext cx="0" cy="200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005339" y="2500889"/>
              <a:ext cx="0" cy="200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17181" y="863416"/>
              <a:ext cx="0" cy="200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365648" y="853037"/>
              <a:ext cx="0" cy="200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506232" y="853505"/>
              <a:ext cx="0" cy="200025"/>
            </a:xfrm>
            <a:prstGeom prst="line">
              <a:avLst/>
            </a:prstGeom>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4751386" y="1059765"/>
              <a:ext cx="876249" cy="1273928"/>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0"/>
                </a:spcBef>
                <a:spcAft>
                  <a:spcPts val="0"/>
                </a:spcAft>
              </a:pPr>
              <a:r>
                <a:rPr lang="en-US" sz="1000" b="1" dirty="0">
                  <a:solidFill>
                    <a:srgbClr val="000000"/>
                  </a:solidFill>
                  <a:latin typeface="Arial" panose="020B0604020202020204" pitchFamily="34" charset="0"/>
                  <a:ea typeface="Times New Roman" panose="02020603050405020304" pitchFamily="18" charset="0"/>
                </a:rPr>
                <a:t>Information Communication and Technology Governance </a:t>
              </a:r>
              <a:r>
                <a:rPr lang="en-US" sz="1000" b="1" dirty="0" smtClean="0">
                  <a:solidFill>
                    <a:srgbClr val="000000"/>
                  </a:solidFill>
                  <a:latin typeface="Arial" panose="020B0604020202020204" pitchFamily="34" charset="0"/>
                  <a:ea typeface="Times New Roman" panose="02020603050405020304" pitchFamily="18" charset="0"/>
                </a:rPr>
                <a:t>Committee</a:t>
              </a:r>
            </a:p>
            <a:p>
              <a:pPr algn="ctr">
                <a:spcBef>
                  <a:spcPts val="0"/>
                </a:spcBef>
                <a:spcAft>
                  <a:spcPts val="0"/>
                </a:spcAft>
              </a:pPr>
              <a:endParaRPr lang="en-US" sz="1000" b="1" dirty="0" smtClean="0">
                <a:solidFill>
                  <a:srgbClr val="000000"/>
                </a:solidFill>
                <a:latin typeface="Arial" panose="020B0604020202020204" pitchFamily="34" charset="0"/>
                <a:ea typeface="Times New Roman" panose="02020603050405020304" pitchFamily="18" charset="0"/>
              </a:endParaRPr>
            </a:p>
            <a:p>
              <a:pPr marL="109538" indent="-109538">
                <a:spcBef>
                  <a:spcPts val="0"/>
                </a:spcBef>
                <a:spcAft>
                  <a:spcPts val="0"/>
                </a:spcAft>
              </a:pPr>
              <a:r>
                <a:rPr lang="en-US" sz="1000" dirty="0">
                  <a:solidFill>
                    <a:schemeClr val="lt1"/>
                  </a:solidFill>
                  <a:latin typeface="Arial" panose="020B0604020202020204" pitchFamily="34" charset="0"/>
                  <a:cs typeface="Arial" panose="020B0604020202020204" pitchFamily="34" charset="0"/>
                </a:rPr>
                <a:t>IT Governance</a:t>
              </a:r>
            </a:p>
            <a:p>
              <a:pPr marL="109538" indent="-109538">
                <a:spcBef>
                  <a:spcPts val="0"/>
                </a:spcBef>
                <a:spcAft>
                  <a:spcPts val="0"/>
                </a:spcAft>
              </a:pPr>
              <a:endParaRPr lang="en-US" sz="1000" dirty="0">
                <a:solidFill>
                  <a:schemeClr val="bg1"/>
                </a:solidFill>
                <a:latin typeface="Times New Roman" panose="02020603050405020304" pitchFamily="18" charset="0"/>
                <a:ea typeface="Times New Roman" panose="02020603050405020304" pitchFamily="18" charset="0"/>
              </a:endParaRPr>
            </a:p>
          </p:txBody>
        </p:sp>
      </p:grpSp>
      <p:sp>
        <p:nvSpPr>
          <p:cNvPr id="30" name="Rectangle 29"/>
          <p:cNvSpPr/>
          <p:nvPr/>
        </p:nvSpPr>
        <p:spPr>
          <a:xfrm>
            <a:off x="8792920" y="1252728"/>
            <a:ext cx="344055" cy="520201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dirty="0" smtClean="0">
                <a:latin typeface="Arial" pitchFamily="34" charset="0"/>
                <a:cs typeface="Arial" pitchFamily="34" charset="0"/>
              </a:rPr>
              <a:t>DELEGAT</a:t>
            </a:r>
          </a:p>
          <a:p>
            <a:pPr algn="ctr">
              <a:defRPr/>
            </a:pPr>
            <a:r>
              <a:rPr lang="en-US" sz="1400" b="1" dirty="0" smtClean="0">
                <a:latin typeface="Arial" pitchFamily="34" charset="0"/>
                <a:cs typeface="Arial" pitchFamily="34" charset="0"/>
              </a:rPr>
              <a:t>ION </a:t>
            </a:r>
          </a:p>
          <a:p>
            <a:pPr algn="ctr">
              <a:defRPr/>
            </a:pPr>
            <a:endParaRPr lang="en-US" sz="1400" b="1" dirty="0">
              <a:latin typeface="Arial" pitchFamily="34" charset="0"/>
              <a:cs typeface="Arial" pitchFamily="34" charset="0"/>
            </a:endParaRPr>
          </a:p>
          <a:p>
            <a:pPr algn="ctr">
              <a:defRPr/>
            </a:pPr>
            <a:r>
              <a:rPr lang="en-US" sz="1400" b="1" dirty="0" smtClean="0">
                <a:latin typeface="Arial" pitchFamily="34" charset="0"/>
                <a:cs typeface="Arial" pitchFamily="34" charset="0"/>
              </a:rPr>
              <a:t>OF </a:t>
            </a:r>
          </a:p>
          <a:p>
            <a:pPr algn="ctr">
              <a:defRPr/>
            </a:pPr>
            <a:endParaRPr lang="en-US" sz="1400" b="1" dirty="0">
              <a:latin typeface="Arial" pitchFamily="34" charset="0"/>
              <a:cs typeface="Arial" pitchFamily="34" charset="0"/>
            </a:endParaRPr>
          </a:p>
          <a:p>
            <a:pPr algn="ctr">
              <a:defRPr/>
            </a:pPr>
            <a:r>
              <a:rPr lang="en-US" sz="1400" b="1" dirty="0" smtClean="0">
                <a:latin typeface="Arial" pitchFamily="34" charset="0"/>
                <a:cs typeface="Arial" pitchFamily="34" charset="0"/>
              </a:rPr>
              <a:t>AUTHORI</a:t>
            </a:r>
          </a:p>
          <a:p>
            <a:pPr algn="ctr">
              <a:defRPr/>
            </a:pPr>
            <a:r>
              <a:rPr lang="en-US" sz="1400" b="1" dirty="0" smtClean="0">
                <a:latin typeface="Arial" pitchFamily="34" charset="0"/>
                <a:cs typeface="Arial" pitchFamily="34" charset="0"/>
              </a:rPr>
              <a:t>TY</a:t>
            </a:r>
            <a:endParaRPr lang="en-US" sz="1400" b="1" dirty="0">
              <a:latin typeface="Arial" pitchFamily="34" charset="0"/>
              <a:cs typeface="Arial" pitchFamily="34" charset="0"/>
            </a:endParaRPr>
          </a:p>
        </p:txBody>
      </p:sp>
      <p:sp>
        <p:nvSpPr>
          <p:cNvPr id="31" name="Rectangle 30"/>
          <p:cNvSpPr/>
          <p:nvPr/>
        </p:nvSpPr>
        <p:spPr>
          <a:xfrm>
            <a:off x="505588" y="4144369"/>
            <a:ext cx="2545815" cy="35552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accent1">
                    <a:lumMod val="75000"/>
                  </a:schemeClr>
                </a:solidFill>
                <a:latin typeface="Arial" pitchFamily="34" charset="0"/>
                <a:cs typeface="Arial" pitchFamily="34" charset="0"/>
              </a:rPr>
              <a:t>Statutory </a:t>
            </a:r>
          </a:p>
          <a:p>
            <a:pPr algn="ctr"/>
            <a:r>
              <a:rPr lang="en-US" sz="800" dirty="0" smtClean="0">
                <a:solidFill>
                  <a:schemeClr val="accent1">
                    <a:lumMod val="75000"/>
                  </a:schemeClr>
                </a:solidFill>
                <a:latin typeface="Arial" pitchFamily="34" charset="0"/>
                <a:cs typeface="Arial" pitchFamily="34" charset="0"/>
              </a:rPr>
              <a:t>Provide oversight in terms of risk management</a:t>
            </a:r>
          </a:p>
        </p:txBody>
      </p:sp>
      <p:sp>
        <p:nvSpPr>
          <p:cNvPr id="56" name="Rounded Rectangle 55"/>
          <p:cNvSpPr/>
          <p:nvPr/>
        </p:nvSpPr>
        <p:spPr>
          <a:xfrm>
            <a:off x="413009" y="2505832"/>
            <a:ext cx="2786522" cy="2137420"/>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latin typeface="Arial" pitchFamily="34" charset="0"/>
              <a:cs typeface="Arial" pitchFamily="34" charset="0"/>
            </a:endParaRPr>
          </a:p>
        </p:txBody>
      </p:sp>
      <p:sp>
        <p:nvSpPr>
          <p:cNvPr id="57" name="Rectangle 56"/>
          <p:cNvSpPr/>
          <p:nvPr/>
        </p:nvSpPr>
        <p:spPr>
          <a:xfrm>
            <a:off x="60499" y="1239211"/>
            <a:ext cx="344055" cy="520201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dirty="0">
                <a:latin typeface="Arial" pitchFamily="34" charset="0"/>
                <a:cs typeface="Arial" pitchFamily="34" charset="0"/>
              </a:rPr>
              <a:t>TERMS </a:t>
            </a:r>
            <a:endParaRPr lang="en-US" sz="1400" b="1" dirty="0" smtClean="0">
              <a:latin typeface="Arial" pitchFamily="34" charset="0"/>
              <a:cs typeface="Arial" pitchFamily="34" charset="0"/>
            </a:endParaRPr>
          </a:p>
          <a:p>
            <a:pPr algn="ctr">
              <a:defRPr/>
            </a:pPr>
            <a:endParaRPr lang="en-US" sz="1400" b="1" dirty="0">
              <a:latin typeface="Arial" pitchFamily="34" charset="0"/>
              <a:cs typeface="Arial" pitchFamily="34" charset="0"/>
            </a:endParaRPr>
          </a:p>
          <a:p>
            <a:pPr algn="ctr">
              <a:defRPr/>
            </a:pPr>
            <a:r>
              <a:rPr lang="en-US" sz="1400" b="1" dirty="0" smtClean="0">
                <a:latin typeface="Arial" pitchFamily="34" charset="0"/>
                <a:cs typeface="Arial" pitchFamily="34" charset="0"/>
              </a:rPr>
              <a:t>OF </a:t>
            </a:r>
          </a:p>
          <a:p>
            <a:pPr algn="ctr">
              <a:defRPr/>
            </a:pPr>
            <a:endParaRPr lang="en-US" sz="1400" b="1" dirty="0">
              <a:latin typeface="Arial" pitchFamily="34" charset="0"/>
              <a:cs typeface="Arial" pitchFamily="34" charset="0"/>
            </a:endParaRPr>
          </a:p>
          <a:p>
            <a:pPr algn="ctr">
              <a:defRPr/>
            </a:pPr>
            <a:r>
              <a:rPr lang="en-US" sz="1400" b="1" dirty="0" smtClean="0">
                <a:latin typeface="Arial" pitchFamily="34" charset="0"/>
                <a:cs typeface="Arial" pitchFamily="34" charset="0"/>
              </a:rPr>
              <a:t>REFERENCE</a:t>
            </a:r>
            <a:endParaRPr lang="en-US" sz="1400" b="1" dirty="0">
              <a:latin typeface="Arial" pitchFamily="34" charset="0"/>
              <a:cs typeface="Arial" pitchFamily="34" charset="0"/>
            </a:endParaRPr>
          </a:p>
        </p:txBody>
      </p:sp>
      <p:sp>
        <p:nvSpPr>
          <p:cNvPr id="2" name="Rectangle 1"/>
          <p:cNvSpPr/>
          <p:nvPr/>
        </p:nvSpPr>
        <p:spPr>
          <a:xfrm>
            <a:off x="2845382" y="4629900"/>
            <a:ext cx="2760923" cy="392914"/>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en-US" sz="1100" b="1" dirty="0" smtClean="0">
                <a:solidFill>
                  <a:schemeClr val="accent3"/>
                </a:solidFill>
                <a:latin typeface="Arial" pitchFamily="34" charset="0"/>
                <a:cs typeface="Arial" pitchFamily="34" charset="0"/>
              </a:rPr>
              <a:t>Industry specific</a:t>
            </a:r>
          </a:p>
          <a:p>
            <a:pPr algn="ctr"/>
            <a:r>
              <a:rPr lang="en-US" sz="1000" dirty="0" smtClean="0">
                <a:solidFill>
                  <a:schemeClr val="accent3"/>
                </a:solidFill>
                <a:latin typeface="Arial" pitchFamily="34" charset="0"/>
                <a:cs typeface="Arial" pitchFamily="34" charset="0"/>
              </a:rPr>
              <a:t>Approval of investments</a:t>
            </a:r>
          </a:p>
        </p:txBody>
      </p:sp>
    </p:spTree>
    <p:extLst>
      <p:ext uri="{BB962C8B-B14F-4D97-AF65-F5344CB8AC3E}">
        <p14:creationId xmlns:p14="http://schemas.microsoft.com/office/powerpoint/2010/main" xmlns="" val="2941554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33053" y="2047961"/>
            <a:ext cx="5940173" cy="2062103"/>
          </a:xfrm>
          <a:noFill/>
          <a:ln>
            <a:noFill/>
          </a:ln>
        </p:spPr>
        <p:txBody>
          <a:bodyPr/>
          <a:lstStyle/>
          <a:p>
            <a:r>
              <a:rPr lang="en-US" sz="3200" b="1" dirty="0" smtClean="0">
                <a:solidFill>
                  <a:schemeClr val="accent1">
                    <a:lumMod val="75000"/>
                  </a:schemeClr>
                </a:solidFill>
              </a:rPr>
              <a:t>SECTION II</a:t>
            </a:r>
            <a:br>
              <a:rPr lang="en-US" sz="3200" b="1" dirty="0" smtClean="0">
                <a:solidFill>
                  <a:schemeClr val="accent1">
                    <a:lumMod val="75000"/>
                  </a:schemeClr>
                </a:solidFill>
              </a:rPr>
            </a:br>
            <a:r>
              <a:rPr lang="en-US" sz="3200" b="1" dirty="0" smtClean="0">
                <a:solidFill>
                  <a:schemeClr val="accent1">
                    <a:lumMod val="75000"/>
                  </a:schemeClr>
                </a:solidFill>
              </a:rPr>
              <a:t/>
            </a:r>
            <a:br>
              <a:rPr lang="en-US" sz="3200" b="1" dirty="0" smtClean="0">
                <a:solidFill>
                  <a:schemeClr val="accent1">
                    <a:lumMod val="75000"/>
                  </a:schemeClr>
                </a:solidFill>
              </a:rPr>
            </a:br>
            <a:r>
              <a:rPr lang="en-US" sz="3200" b="1" dirty="0" smtClean="0">
                <a:solidFill>
                  <a:schemeClr val="accent1">
                    <a:lumMod val="75000"/>
                  </a:schemeClr>
                </a:solidFill>
              </a:rPr>
              <a:t>PIC INVESTMENT STRATEGY</a:t>
            </a:r>
            <a:endParaRPr lang="en-US" sz="3200" b="1" dirty="0">
              <a:solidFill>
                <a:schemeClr val="accent1">
                  <a:lumMod val="75000"/>
                </a:schemeClr>
              </a:solidFill>
            </a:endParaRPr>
          </a:p>
        </p:txBody>
      </p:sp>
    </p:spTree>
    <p:extLst>
      <p:ext uri="{BB962C8B-B14F-4D97-AF65-F5344CB8AC3E}">
        <p14:creationId xmlns:p14="http://schemas.microsoft.com/office/powerpoint/2010/main" xmlns="" val="2873910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91479" y="194701"/>
            <a:ext cx="6689266" cy="769441"/>
          </a:xfrm>
        </p:spPr>
        <p:txBody>
          <a:bodyPr/>
          <a:lstStyle/>
          <a:p>
            <a:r>
              <a:rPr lang="en-US" sz="2000" b="1" dirty="0" smtClean="0">
                <a:solidFill>
                  <a:schemeClr val="accent1">
                    <a:lumMod val="75000"/>
                  </a:schemeClr>
                </a:solidFill>
              </a:rPr>
              <a:t>PIC’S INVESTMENT PHILOSOPHY </a:t>
            </a:r>
            <a:r>
              <a:rPr lang="en-US" b="1" dirty="0" smtClean="0"/>
              <a:t>(</a:t>
            </a:r>
            <a:r>
              <a:rPr lang="en-US" b="1" dirty="0">
                <a:solidFill>
                  <a:srgbClr val="FF0000"/>
                </a:solidFill>
              </a:rPr>
              <a:t>F</a:t>
            </a:r>
            <a:r>
              <a:rPr lang="en-US" b="1" dirty="0">
                <a:solidFill>
                  <a:srgbClr val="00B0F0"/>
                </a:solidFill>
              </a:rPr>
              <a:t>R</a:t>
            </a:r>
            <a:r>
              <a:rPr lang="en-US" b="1" dirty="0">
                <a:solidFill>
                  <a:srgbClr val="00B050"/>
                </a:solidFill>
              </a:rPr>
              <a:t>E</a:t>
            </a:r>
            <a:r>
              <a:rPr lang="en-US" b="1" dirty="0">
                <a:solidFill>
                  <a:srgbClr val="434343"/>
                </a:solidFill>
              </a:rPr>
              <a:t>S</a:t>
            </a:r>
            <a:r>
              <a:rPr lang="en-US" b="1" dirty="0">
                <a:solidFill>
                  <a:srgbClr val="FFC000"/>
                </a:solidFill>
              </a:rPr>
              <a:t>G</a:t>
            </a:r>
            <a:r>
              <a:rPr lang="en-US" b="1" dirty="0" smtClean="0"/>
              <a:t>) </a:t>
            </a:r>
            <a:r>
              <a:rPr lang="en-US" sz="2000" b="1" dirty="0" smtClean="0">
                <a:solidFill>
                  <a:schemeClr val="accent1">
                    <a:lumMod val="75000"/>
                  </a:schemeClr>
                </a:solidFill>
              </a:rPr>
              <a:t>ON</a:t>
            </a:r>
            <a:r>
              <a:rPr lang="en-US" b="1" dirty="0" smtClean="0">
                <a:solidFill>
                  <a:schemeClr val="accent1">
                    <a:lumMod val="75000"/>
                  </a:schemeClr>
                </a:solidFill>
              </a:rPr>
              <a:t> </a:t>
            </a:r>
            <a:r>
              <a:rPr lang="en-US" sz="2000" b="1" dirty="0" smtClean="0">
                <a:solidFill>
                  <a:schemeClr val="accent1">
                    <a:lumMod val="75000"/>
                  </a:schemeClr>
                </a:solidFill>
              </a:rPr>
              <a:t>ALL TRANSACTIONS</a:t>
            </a:r>
            <a:endParaRPr lang="en-US" b="1" dirty="0">
              <a:solidFill>
                <a:schemeClr val="accent1">
                  <a:lumMod val="75000"/>
                </a:schemeClr>
              </a:solidFill>
            </a:endParaRPr>
          </a:p>
        </p:txBody>
      </p:sp>
      <p:sp>
        <p:nvSpPr>
          <p:cNvPr id="9" name="Flowchart: Off-page Connector 8"/>
          <p:cNvSpPr/>
          <p:nvPr/>
        </p:nvSpPr>
        <p:spPr>
          <a:xfrm rot="16200000">
            <a:off x="685882" y="725577"/>
            <a:ext cx="1509376" cy="2541776"/>
          </a:xfrm>
          <a:prstGeom prst="flowChartOffpageConnector">
            <a:avLst/>
          </a:prstGeom>
          <a:ln/>
        </p:spPr>
        <p:style>
          <a:lnRef idx="0">
            <a:schemeClr val="accent1"/>
          </a:lnRef>
          <a:fillRef idx="3">
            <a:schemeClr val="accent1"/>
          </a:fillRef>
          <a:effectRef idx="3">
            <a:schemeClr val="accent1"/>
          </a:effectRef>
          <a:fontRef idx="minor">
            <a:schemeClr val="lt1"/>
          </a:fontRef>
        </p:style>
        <p:txBody>
          <a:bodyPr vert="vert" rtlCol="0" anchor="ctr"/>
          <a:lstStyle/>
          <a:p>
            <a:pPr algn="ctr"/>
            <a:r>
              <a:rPr lang="en-US" sz="1400" b="1" dirty="0" smtClean="0">
                <a:latin typeface="Arial" pitchFamily="34" charset="0"/>
                <a:cs typeface="Arial" pitchFamily="34" charset="0"/>
              </a:rPr>
              <a:t>Financial Returns</a:t>
            </a:r>
          </a:p>
          <a:p>
            <a:pPr algn="ctr"/>
            <a:endParaRPr lang="en-US" sz="1400" b="1" dirty="0">
              <a:latin typeface="Arial" pitchFamily="34" charset="0"/>
              <a:cs typeface="Arial" pitchFamily="34" charset="0"/>
            </a:endParaRPr>
          </a:p>
          <a:p>
            <a:pPr algn="ctr"/>
            <a:r>
              <a:rPr lang="en-US" sz="1400" b="1" dirty="0" smtClean="0">
                <a:solidFill>
                  <a:schemeClr val="bg1"/>
                </a:solidFill>
                <a:latin typeface="Arial" pitchFamily="34" charset="0"/>
                <a:ea typeface="+mj-ea"/>
                <a:cs typeface="Arial" pitchFamily="34" charset="0"/>
              </a:rPr>
              <a:t>“</a:t>
            </a:r>
            <a:r>
              <a:rPr lang="en-US" sz="1400" b="1" dirty="0" smtClean="0">
                <a:solidFill>
                  <a:srgbClr val="FF0000"/>
                </a:solidFill>
                <a:latin typeface="Arial" pitchFamily="34" charset="0"/>
                <a:ea typeface="+mj-ea"/>
                <a:cs typeface="Arial" pitchFamily="34" charset="0"/>
              </a:rPr>
              <a:t>F</a:t>
            </a:r>
            <a:r>
              <a:rPr lang="en-US" sz="1400" b="1" dirty="0" smtClean="0">
                <a:solidFill>
                  <a:srgbClr val="00B0F0"/>
                </a:solidFill>
                <a:latin typeface="Arial" pitchFamily="34" charset="0"/>
                <a:ea typeface="+mj-ea"/>
                <a:cs typeface="Arial" pitchFamily="34" charset="0"/>
              </a:rPr>
              <a:t>R</a:t>
            </a:r>
            <a:r>
              <a:rPr lang="en-US" sz="1400" b="1" dirty="0" smtClean="0">
                <a:solidFill>
                  <a:schemeClr val="bg1"/>
                </a:solidFill>
                <a:latin typeface="Arial" pitchFamily="34" charset="0"/>
                <a:ea typeface="+mj-ea"/>
                <a:cs typeface="Arial" pitchFamily="34" charset="0"/>
              </a:rPr>
              <a:t>”</a:t>
            </a:r>
            <a:endParaRPr lang="en-US" sz="1400" b="1" dirty="0">
              <a:solidFill>
                <a:schemeClr val="bg1"/>
              </a:solidFill>
              <a:latin typeface="Arial" pitchFamily="34" charset="0"/>
              <a:ea typeface="+mj-ea"/>
              <a:cs typeface="Arial" pitchFamily="34" charset="0"/>
            </a:endParaRPr>
          </a:p>
        </p:txBody>
      </p:sp>
      <p:sp>
        <p:nvSpPr>
          <p:cNvPr id="10" name="Flowchart: Off-page Connector 9"/>
          <p:cNvSpPr/>
          <p:nvPr/>
        </p:nvSpPr>
        <p:spPr>
          <a:xfrm rot="16200000">
            <a:off x="744111" y="2521277"/>
            <a:ext cx="1392918" cy="2541776"/>
          </a:xfrm>
          <a:prstGeom prst="flowChartOffpageConnector">
            <a:avLst/>
          </a:prstGeom>
          <a:ln/>
        </p:spPr>
        <p:style>
          <a:lnRef idx="0">
            <a:schemeClr val="accent1"/>
          </a:lnRef>
          <a:fillRef idx="3">
            <a:schemeClr val="accent1"/>
          </a:fillRef>
          <a:effectRef idx="3">
            <a:schemeClr val="accent1"/>
          </a:effectRef>
          <a:fontRef idx="minor">
            <a:schemeClr val="lt1"/>
          </a:fontRef>
        </p:style>
        <p:txBody>
          <a:bodyPr vert="vert" rtlCol="0" anchor="ctr"/>
          <a:lstStyle/>
          <a:p>
            <a:pPr algn="ctr"/>
            <a:r>
              <a:rPr lang="en-US" sz="1400" b="1" dirty="0" smtClean="0">
                <a:latin typeface="Arial" pitchFamily="34" charset="0"/>
                <a:cs typeface="Arial" pitchFamily="34" charset="0"/>
              </a:rPr>
              <a:t>Sustainable Investing</a:t>
            </a:r>
          </a:p>
          <a:p>
            <a:pPr algn="ctr"/>
            <a:endParaRPr lang="en-US" sz="1400" dirty="0" smtClean="0">
              <a:latin typeface="Arial" pitchFamily="34" charset="0"/>
              <a:cs typeface="Arial" pitchFamily="34" charset="0"/>
            </a:endParaRPr>
          </a:p>
          <a:p>
            <a:pPr algn="ctr"/>
            <a:r>
              <a:rPr lang="en-US" sz="1400" b="1" dirty="0" smtClean="0">
                <a:solidFill>
                  <a:schemeClr val="bg1"/>
                </a:solidFill>
                <a:latin typeface="Arial" pitchFamily="34" charset="0"/>
                <a:ea typeface="+mj-ea"/>
                <a:cs typeface="Arial" pitchFamily="34" charset="0"/>
              </a:rPr>
              <a:t>“</a:t>
            </a:r>
            <a:r>
              <a:rPr lang="en-US" sz="1400" b="1" dirty="0" smtClean="0">
                <a:solidFill>
                  <a:srgbClr val="00B050"/>
                </a:solidFill>
                <a:latin typeface="Arial" pitchFamily="34" charset="0"/>
                <a:ea typeface="+mj-ea"/>
                <a:cs typeface="Arial" pitchFamily="34" charset="0"/>
              </a:rPr>
              <a:t>E</a:t>
            </a:r>
            <a:r>
              <a:rPr lang="en-US" sz="1400" b="1" dirty="0" smtClean="0">
                <a:solidFill>
                  <a:srgbClr val="434343"/>
                </a:solidFill>
                <a:latin typeface="Arial" pitchFamily="34" charset="0"/>
                <a:ea typeface="+mj-ea"/>
                <a:cs typeface="Arial" pitchFamily="34" charset="0"/>
              </a:rPr>
              <a:t>S</a:t>
            </a:r>
            <a:r>
              <a:rPr lang="en-US" sz="1400" b="1" dirty="0" smtClean="0">
                <a:solidFill>
                  <a:srgbClr val="FFC000"/>
                </a:solidFill>
                <a:latin typeface="Arial" pitchFamily="34" charset="0"/>
                <a:ea typeface="+mj-ea"/>
                <a:cs typeface="Arial" pitchFamily="34" charset="0"/>
              </a:rPr>
              <a:t>G</a:t>
            </a:r>
            <a:r>
              <a:rPr lang="en-US" sz="1400" b="1" dirty="0" smtClean="0">
                <a:solidFill>
                  <a:schemeClr val="bg1"/>
                </a:solidFill>
                <a:latin typeface="Arial" pitchFamily="34" charset="0"/>
                <a:ea typeface="+mj-ea"/>
                <a:cs typeface="Arial" pitchFamily="34" charset="0"/>
              </a:rPr>
              <a:t>”</a:t>
            </a:r>
            <a:r>
              <a:rPr lang="en-US" sz="1400" dirty="0" smtClean="0">
                <a:latin typeface="Arial" pitchFamily="34" charset="0"/>
                <a:cs typeface="Arial" pitchFamily="34" charset="0"/>
              </a:rPr>
              <a:t> </a:t>
            </a:r>
            <a:endParaRPr lang="en-US" sz="1400" b="1" dirty="0">
              <a:solidFill>
                <a:srgbClr val="FFC000"/>
              </a:solidFill>
              <a:latin typeface="Arial" pitchFamily="34" charset="0"/>
              <a:ea typeface="+mj-ea"/>
              <a:cs typeface="Arial" pitchFamily="34" charset="0"/>
            </a:endParaRPr>
          </a:p>
        </p:txBody>
      </p:sp>
      <p:sp>
        <p:nvSpPr>
          <p:cNvPr id="12" name="TextBox 11"/>
          <p:cNvSpPr txBox="1"/>
          <p:nvPr/>
        </p:nvSpPr>
        <p:spPr>
          <a:xfrm>
            <a:off x="3053558" y="1069249"/>
            <a:ext cx="6014494"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55600" indent="-355600" algn="just">
              <a:buFont typeface="Arial" panose="020B0604020202020204" pitchFamily="34" charset="0"/>
              <a:buChar char="•"/>
            </a:pPr>
            <a:r>
              <a:rPr lang="en-US" sz="1200" b="1" dirty="0" smtClean="0">
                <a:latin typeface="Arial" panose="020B0604020202020204" pitchFamily="34" charset="0"/>
                <a:cs typeface="Arial" panose="020B0604020202020204" pitchFamily="34" charset="0"/>
              </a:rPr>
              <a:t>Alpha generation – </a:t>
            </a:r>
            <a:r>
              <a:rPr lang="en-US" sz="1200" dirty="0" smtClean="0">
                <a:solidFill>
                  <a:schemeClr val="accent1">
                    <a:lumMod val="75000"/>
                  </a:schemeClr>
                </a:solidFill>
                <a:latin typeface="Arial" panose="020B0604020202020204" pitchFamily="34" charset="0"/>
                <a:cs typeface="Arial" panose="020B0604020202020204" pitchFamily="34" charset="0"/>
              </a:rPr>
              <a:t>Provide sustainable long term financial returns to Clients in line with the set benchmarks</a:t>
            </a:r>
          </a:p>
          <a:p>
            <a:pPr algn="just"/>
            <a:endParaRPr lang="en-US" sz="1200" dirty="0" smtClean="0">
              <a:latin typeface="Arial" panose="020B0604020202020204" pitchFamily="34" charset="0"/>
              <a:cs typeface="Arial" panose="020B0604020202020204" pitchFamily="34" charset="0"/>
            </a:endParaRPr>
          </a:p>
          <a:p>
            <a:pPr marL="355600" indent="-355600" algn="just">
              <a:buFont typeface="Arial" panose="020B0604020202020204" pitchFamily="34" charset="0"/>
              <a:buChar char="•"/>
            </a:pPr>
            <a:r>
              <a:rPr lang="en-US" sz="1200" b="1" dirty="0" smtClean="0">
                <a:latin typeface="Arial" panose="020B0604020202020204" pitchFamily="34" charset="0"/>
                <a:cs typeface="Arial" panose="020B0604020202020204" pitchFamily="34" charset="0"/>
              </a:rPr>
              <a:t>DIRECT Investment Approach </a:t>
            </a:r>
            <a:r>
              <a:rPr lang="en-US" sz="1200" b="1" dirty="0">
                <a:latin typeface="Arial" panose="020B0604020202020204" pitchFamily="34" charset="0"/>
                <a:cs typeface="Arial" panose="020B0604020202020204" pitchFamily="34" charset="0"/>
              </a:rPr>
              <a:t>– </a:t>
            </a:r>
            <a:r>
              <a:rPr lang="en-US" sz="1200" dirty="0" smtClean="0">
                <a:solidFill>
                  <a:schemeClr val="accent1">
                    <a:lumMod val="75000"/>
                  </a:schemeClr>
                </a:solidFill>
                <a:latin typeface="Arial" panose="020B0604020202020204" pitchFamily="34" charset="0"/>
                <a:cs typeface="Arial" panose="020B0604020202020204" pitchFamily="34" charset="0"/>
              </a:rPr>
              <a:t>(</a:t>
            </a:r>
            <a:r>
              <a:rPr lang="en-US" sz="1200" dirty="0">
                <a:solidFill>
                  <a:schemeClr val="accent1">
                    <a:lumMod val="75000"/>
                  </a:schemeClr>
                </a:solidFill>
                <a:latin typeface="Arial" panose="020B0604020202020204" pitchFamily="34" charset="0"/>
                <a:cs typeface="Arial" panose="020B0604020202020204" pitchFamily="34" charset="0"/>
              </a:rPr>
              <a:t>Developmental Investing for Radical Socio-Economic </a:t>
            </a:r>
            <a:r>
              <a:rPr lang="en-US" sz="1200" dirty="0" smtClean="0">
                <a:solidFill>
                  <a:schemeClr val="accent1">
                    <a:lumMod val="75000"/>
                  </a:schemeClr>
                </a:solidFill>
                <a:latin typeface="Arial" panose="020B0604020202020204" pitchFamily="34" charset="0"/>
                <a:cs typeface="Arial" panose="020B0604020202020204" pitchFamily="34" charset="0"/>
              </a:rPr>
              <a:t>Transformation), </a:t>
            </a:r>
            <a:r>
              <a:rPr lang="en-US" sz="1200" dirty="0">
                <a:solidFill>
                  <a:schemeClr val="accent1">
                    <a:lumMod val="75000"/>
                  </a:schemeClr>
                </a:solidFill>
                <a:latin typeface="Arial" panose="020B0604020202020204" pitchFamily="34" charset="0"/>
                <a:cs typeface="Arial" panose="020B0604020202020204" pitchFamily="34" charset="0"/>
              </a:rPr>
              <a:t>a</a:t>
            </a:r>
            <a:r>
              <a:rPr lang="en-US" sz="1200" dirty="0" smtClean="0">
                <a:solidFill>
                  <a:schemeClr val="accent1">
                    <a:lumMod val="75000"/>
                  </a:schemeClr>
                </a:solidFill>
                <a:latin typeface="Arial" panose="020B0604020202020204" pitchFamily="34" charset="0"/>
                <a:cs typeface="Arial" panose="020B0604020202020204" pitchFamily="34" charset="0"/>
              </a:rPr>
              <a:t>cross all PIC investment activities in Listed and Unlisted Investments</a:t>
            </a:r>
          </a:p>
          <a:p>
            <a:pPr marL="355600" indent="-355600" algn="just">
              <a:buFont typeface="Arial" panose="020B0604020202020204" pitchFamily="34" charset="0"/>
              <a:buChar char="•"/>
            </a:pPr>
            <a:endParaRPr lang="en-US" sz="1200" b="1" dirty="0">
              <a:solidFill>
                <a:schemeClr val="accent1"/>
              </a:solidFill>
              <a:latin typeface="Arial" panose="020B0604020202020204" pitchFamily="34" charset="0"/>
              <a:cs typeface="Arial" panose="020B0604020202020204" pitchFamily="34" charset="0"/>
            </a:endParaRPr>
          </a:p>
          <a:p>
            <a:pPr marL="355600" indent="-355600" algn="just">
              <a:buFont typeface="Arial" panose="020B0604020202020204" pitchFamily="34" charset="0"/>
              <a:buChar char="•"/>
            </a:pPr>
            <a:r>
              <a:rPr lang="en-US" sz="1200" b="1" dirty="0">
                <a:latin typeface="Arial" panose="020B0604020202020204" pitchFamily="34" charset="0"/>
                <a:cs typeface="Arial" panose="020B0604020202020204" pitchFamily="34" charset="0"/>
              </a:rPr>
              <a:t>SET (Social Economic Transformation) </a:t>
            </a:r>
            <a:r>
              <a:rPr lang="en-US" sz="1200" b="1" dirty="0" smtClean="0">
                <a:solidFill>
                  <a:schemeClr val="accent1"/>
                </a:solidFill>
                <a:latin typeface="Arial" panose="020B0604020202020204" pitchFamily="34" charset="0"/>
                <a:cs typeface="Arial" panose="020B0604020202020204" pitchFamily="34" charset="0"/>
              </a:rPr>
              <a:t>– </a:t>
            </a:r>
            <a:r>
              <a:rPr lang="en-US" sz="1200" dirty="0" smtClean="0">
                <a:solidFill>
                  <a:schemeClr val="accent1">
                    <a:lumMod val="75000"/>
                  </a:schemeClr>
                </a:solidFill>
                <a:latin typeface="Arial" panose="020B0604020202020204" pitchFamily="34" charset="0"/>
                <a:cs typeface="Arial" panose="020B0604020202020204" pitchFamily="34" charset="0"/>
              </a:rPr>
              <a:t>Transforming and contributing to the economy to improve sustainability of all citizens. – Impact investing to ensure sustainable returns</a:t>
            </a:r>
            <a:endParaRPr lang="en-US" sz="1200" b="1" dirty="0">
              <a:solidFill>
                <a:schemeClr val="accent1">
                  <a:lumMod val="75000"/>
                </a:schemeClr>
              </a:solidFill>
              <a:latin typeface="Arial" panose="020B0604020202020204" pitchFamily="34" charset="0"/>
              <a:cs typeface="Arial" panose="020B0604020202020204" pitchFamily="34" charset="0"/>
            </a:endParaRPr>
          </a:p>
        </p:txBody>
      </p:sp>
      <p:sp>
        <p:nvSpPr>
          <p:cNvPr id="13" name="TextBox 12"/>
          <p:cNvSpPr txBox="1"/>
          <p:nvPr/>
        </p:nvSpPr>
        <p:spPr>
          <a:xfrm>
            <a:off x="169681" y="5103499"/>
            <a:ext cx="8898371" cy="14927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lgn="just">
              <a:buFont typeface="Arial" panose="020B0604020202020204" pitchFamily="34" charset="0"/>
              <a:buChar char="•"/>
            </a:pPr>
            <a:r>
              <a:rPr lang="en-US" sz="900" b="1" dirty="0">
                <a:solidFill>
                  <a:srgbClr val="0070C0"/>
                </a:solidFill>
                <a:latin typeface="Arial" panose="020B0604020202020204" pitchFamily="34" charset="0"/>
                <a:cs typeface="Arial" panose="020B0604020202020204" pitchFamily="34" charset="0"/>
              </a:rPr>
              <a:t>Risk Management</a:t>
            </a:r>
            <a:r>
              <a:rPr lang="en-US" sz="900" b="1" dirty="0">
                <a:solidFill>
                  <a:schemeClr val="accent1">
                    <a:lumMod val="75000"/>
                  </a:schemeClr>
                </a:solidFill>
                <a:latin typeface="Arial" panose="020B0604020202020204" pitchFamily="34" charset="0"/>
                <a:cs typeface="Arial" panose="020B0604020202020204" pitchFamily="34" charset="0"/>
              </a:rPr>
              <a:t>:</a:t>
            </a:r>
            <a:r>
              <a:rPr lang="en-US" sz="900" dirty="0">
                <a:solidFill>
                  <a:schemeClr val="accent1">
                    <a:lumMod val="75000"/>
                  </a:schemeClr>
                </a:solidFill>
                <a:latin typeface="Arial" panose="020B0604020202020204" pitchFamily="34" charset="0"/>
                <a:cs typeface="Arial" panose="020B0604020202020204" pitchFamily="34" charset="0"/>
              </a:rPr>
              <a:t> Efficient use of risk budget by avoiding risks that do not provide commensurate returns yield low volatility </a:t>
            </a:r>
            <a:r>
              <a:rPr lang="en-US" sz="900" dirty="0" smtClean="0">
                <a:solidFill>
                  <a:schemeClr val="accent1">
                    <a:lumMod val="75000"/>
                  </a:schemeClr>
                </a:solidFill>
                <a:latin typeface="Arial" panose="020B0604020202020204" pitchFamily="34" charset="0"/>
                <a:cs typeface="Arial" panose="020B0604020202020204" pitchFamily="34" charset="0"/>
              </a:rPr>
              <a:t>portfolio</a:t>
            </a:r>
            <a:endParaRPr lang="en-US" sz="900" dirty="0">
              <a:solidFill>
                <a:schemeClr val="accent1">
                  <a:lumMod val="75000"/>
                </a:schemeClr>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900" b="1" dirty="0">
                <a:solidFill>
                  <a:schemeClr val="accent1">
                    <a:lumMod val="75000"/>
                  </a:schemeClr>
                </a:solidFill>
                <a:latin typeface="Arial" panose="020B0604020202020204" pitchFamily="34" charset="0"/>
                <a:cs typeface="Arial" panose="020B0604020202020204" pitchFamily="34" charset="0"/>
              </a:rPr>
              <a:t>Diversification:</a:t>
            </a:r>
            <a:r>
              <a:rPr lang="en-US" sz="900" dirty="0">
                <a:solidFill>
                  <a:schemeClr val="accent1">
                    <a:lumMod val="75000"/>
                  </a:schemeClr>
                </a:solidFill>
                <a:latin typeface="Arial" panose="020B0604020202020204" pitchFamily="34" charset="0"/>
                <a:cs typeface="Arial" panose="020B0604020202020204" pitchFamily="34" charset="0"/>
              </a:rPr>
              <a:t> Well diversified portfolios produce stable distribution of </a:t>
            </a:r>
            <a:r>
              <a:rPr lang="en-US" sz="900" dirty="0" smtClean="0">
                <a:solidFill>
                  <a:schemeClr val="accent1">
                    <a:lumMod val="75000"/>
                  </a:schemeClr>
                </a:solidFill>
                <a:latin typeface="Arial" panose="020B0604020202020204" pitchFamily="34" charset="0"/>
                <a:cs typeface="Arial" panose="020B0604020202020204" pitchFamily="34" charset="0"/>
              </a:rPr>
              <a:t>returns </a:t>
            </a:r>
            <a:endParaRPr lang="en-US" sz="900" dirty="0">
              <a:solidFill>
                <a:schemeClr val="accent1">
                  <a:lumMod val="75000"/>
                </a:schemeClr>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900" b="1" dirty="0">
                <a:solidFill>
                  <a:schemeClr val="accent1">
                    <a:lumMod val="75000"/>
                  </a:schemeClr>
                </a:solidFill>
                <a:latin typeface="Arial" panose="020B0604020202020204" pitchFamily="34" charset="0"/>
                <a:cs typeface="Arial" panose="020B0604020202020204" pitchFamily="34" charset="0"/>
              </a:rPr>
              <a:t>Time </a:t>
            </a:r>
            <a:r>
              <a:rPr lang="en-US" sz="900" b="1" dirty="0" smtClean="0">
                <a:solidFill>
                  <a:schemeClr val="accent1">
                    <a:lumMod val="75000"/>
                  </a:schemeClr>
                </a:solidFill>
                <a:latin typeface="Arial" panose="020B0604020202020204" pitchFamily="34" charset="0"/>
                <a:cs typeface="Arial" panose="020B0604020202020204" pitchFamily="34" charset="0"/>
              </a:rPr>
              <a:t>Horizon:</a:t>
            </a:r>
            <a:r>
              <a:rPr lang="en-US" sz="900" dirty="0" smtClean="0">
                <a:solidFill>
                  <a:schemeClr val="accent1">
                    <a:lumMod val="75000"/>
                  </a:schemeClr>
                </a:solidFill>
                <a:latin typeface="Arial" panose="020B0604020202020204" pitchFamily="34" charset="0"/>
                <a:cs typeface="Arial" panose="020B0604020202020204" pitchFamily="34" charset="0"/>
              </a:rPr>
              <a:t> </a:t>
            </a:r>
            <a:r>
              <a:rPr lang="en-US" sz="900" dirty="0">
                <a:solidFill>
                  <a:schemeClr val="accent1">
                    <a:lumMod val="75000"/>
                  </a:schemeClr>
                </a:solidFill>
                <a:latin typeface="Arial" panose="020B0604020202020204" pitchFamily="34" charset="0"/>
                <a:cs typeface="Arial" panose="020B0604020202020204" pitchFamily="34" charset="0"/>
              </a:rPr>
              <a:t>PIC </a:t>
            </a:r>
            <a:r>
              <a:rPr lang="en-US" sz="900" dirty="0" smtClean="0">
                <a:solidFill>
                  <a:schemeClr val="accent1">
                    <a:lumMod val="75000"/>
                  </a:schemeClr>
                </a:solidFill>
                <a:latin typeface="Arial" panose="020B0604020202020204" pitchFamily="34" charset="0"/>
                <a:cs typeface="Arial" panose="020B0604020202020204" pitchFamily="34" charset="0"/>
              </a:rPr>
              <a:t>is </a:t>
            </a:r>
            <a:r>
              <a:rPr lang="en-US" sz="900" dirty="0">
                <a:solidFill>
                  <a:schemeClr val="accent1">
                    <a:lumMod val="75000"/>
                  </a:schemeClr>
                </a:solidFill>
                <a:latin typeface="Arial" panose="020B0604020202020204" pitchFamily="34" charset="0"/>
                <a:cs typeface="Arial" panose="020B0604020202020204" pitchFamily="34" charset="0"/>
              </a:rPr>
              <a:t>a long term investor and believes that in the long-term markets revert to their mean. Investment strategies will generally be long-term in nature and will avoid ad hoc decision-making based upon short-term </a:t>
            </a:r>
            <a:r>
              <a:rPr lang="en-US" sz="900" dirty="0" smtClean="0">
                <a:solidFill>
                  <a:schemeClr val="accent1">
                    <a:lumMod val="75000"/>
                  </a:schemeClr>
                </a:solidFill>
                <a:latin typeface="Arial" panose="020B0604020202020204" pitchFamily="34" charset="0"/>
                <a:cs typeface="Arial" panose="020B0604020202020204" pitchFamily="34" charset="0"/>
              </a:rPr>
              <a:t>factors</a:t>
            </a:r>
          </a:p>
          <a:p>
            <a:pPr marL="171450" indent="-171450" algn="just">
              <a:buFont typeface="Arial" panose="020B0604020202020204" pitchFamily="34" charset="0"/>
              <a:buChar char="•"/>
            </a:pPr>
            <a:r>
              <a:rPr lang="en-US" sz="900" b="1" dirty="0">
                <a:solidFill>
                  <a:srgbClr val="FF0000"/>
                </a:solidFill>
                <a:latin typeface="Arial" panose="020B0604020202020204" pitchFamily="34" charset="0"/>
                <a:cs typeface="Arial" panose="020B0604020202020204" pitchFamily="34" charset="0"/>
              </a:rPr>
              <a:t>Market Efficiency: </a:t>
            </a:r>
            <a:r>
              <a:rPr lang="en-US" sz="900" dirty="0">
                <a:solidFill>
                  <a:schemeClr val="accent1">
                    <a:lumMod val="75000"/>
                  </a:schemeClr>
                </a:solidFill>
                <a:latin typeface="Arial" panose="020B0604020202020204" pitchFamily="34" charset="0"/>
                <a:cs typeface="Arial" panose="020B0604020202020204" pitchFamily="34" charset="0"/>
              </a:rPr>
              <a:t>Markets differ in degree of efficiency at macro, sector and asset level and thus providing opportunities to generate excess returns over the related benchmarks through asset allocation. Investment strategies will reflect a mix of active and passive investments, with passive investments being emphasized in the more efficient markets</a:t>
            </a:r>
          </a:p>
          <a:p>
            <a:pPr marL="171450" indent="-171450" algn="just">
              <a:buFont typeface="Arial" panose="020B0604020202020204" pitchFamily="34" charset="0"/>
              <a:buChar char="•"/>
            </a:pPr>
            <a:r>
              <a:rPr lang="en-US" sz="900" b="1" dirty="0">
                <a:solidFill>
                  <a:srgbClr val="FF0000"/>
                </a:solidFill>
                <a:latin typeface="Arial" panose="020B0604020202020204" pitchFamily="34" charset="0"/>
                <a:cs typeface="Arial" panose="020B0604020202020204" pitchFamily="34" charset="0"/>
              </a:rPr>
              <a:t>Valuation and Analysis: </a:t>
            </a:r>
            <a:r>
              <a:rPr lang="en-US" sz="900" dirty="0">
                <a:solidFill>
                  <a:schemeClr val="accent1">
                    <a:lumMod val="75000"/>
                  </a:schemeClr>
                </a:solidFill>
                <a:latin typeface="Arial" panose="020B0604020202020204" pitchFamily="34" charset="0"/>
                <a:cs typeface="Arial" panose="020B0604020202020204" pitchFamily="34" charset="0"/>
              </a:rPr>
              <a:t>Valuation and analysis based upon fundamentals generally produce superior return/risk results. Investment strategies will focus on fundamentally-based processes</a:t>
            </a:r>
          </a:p>
          <a:p>
            <a:pPr marL="171450" indent="-171450" algn="just">
              <a:buFont typeface="Arial" panose="020B0604020202020204" pitchFamily="34" charset="0"/>
              <a:buChar char="•"/>
            </a:pPr>
            <a:r>
              <a:rPr lang="en-US" sz="900" b="1" dirty="0">
                <a:solidFill>
                  <a:srgbClr val="FF0000"/>
                </a:solidFill>
                <a:latin typeface="Arial" panose="020B0604020202020204" pitchFamily="34" charset="0"/>
                <a:cs typeface="Arial" panose="020B0604020202020204" pitchFamily="34" charset="0"/>
              </a:rPr>
              <a:t>Cost: </a:t>
            </a:r>
            <a:r>
              <a:rPr lang="en-US" sz="900" dirty="0">
                <a:solidFill>
                  <a:schemeClr val="accent1">
                    <a:lumMod val="75000"/>
                  </a:schemeClr>
                </a:solidFill>
                <a:latin typeface="Arial" panose="020B0604020202020204" pitchFamily="34" charset="0"/>
                <a:cs typeface="Arial" panose="020B0604020202020204" pitchFamily="34" charset="0"/>
              </a:rPr>
              <a:t>PIC believes that managing the costs of investing adds significant value to the production of excess returns. Investment strategies will utilize cost </a:t>
            </a:r>
            <a:r>
              <a:rPr lang="en-US" sz="900" dirty="0" smtClean="0">
                <a:solidFill>
                  <a:schemeClr val="accent1">
                    <a:lumMod val="75000"/>
                  </a:schemeClr>
                </a:solidFill>
                <a:latin typeface="Arial" panose="020B0604020202020204" pitchFamily="34" charset="0"/>
                <a:cs typeface="Arial" panose="020B0604020202020204" pitchFamily="34" charset="0"/>
              </a:rPr>
              <a:t>effective</a:t>
            </a:r>
            <a:endParaRPr lang="en-US" sz="1100" dirty="0">
              <a:solidFill>
                <a:schemeClr val="accent1">
                  <a:lumMod val="75000"/>
                </a:schemeClr>
              </a:solidFill>
              <a:latin typeface="Arial" panose="020B0604020202020204" pitchFamily="34" charset="0"/>
              <a:cs typeface="Arial" panose="020B0604020202020204" pitchFamily="34" charset="0"/>
            </a:endParaRPr>
          </a:p>
        </p:txBody>
      </p:sp>
      <p:sp>
        <p:nvSpPr>
          <p:cNvPr id="15" name="TextBox 14"/>
          <p:cNvSpPr txBox="1"/>
          <p:nvPr/>
        </p:nvSpPr>
        <p:spPr>
          <a:xfrm>
            <a:off x="3053558" y="3136709"/>
            <a:ext cx="6014493"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indent="0" algn="just">
              <a:buNone/>
            </a:pPr>
            <a:r>
              <a:rPr lang="en-US" sz="1200" dirty="0">
                <a:solidFill>
                  <a:schemeClr val="accent1">
                    <a:lumMod val="75000"/>
                  </a:schemeClr>
                </a:solidFill>
                <a:latin typeface="Arial" panose="020B0604020202020204" pitchFamily="34" charset="0"/>
                <a:cs typeface="Arial" panose="020B0604020202020204" pitchFamily="34" charset="0"/>
              </a:rPr>
              <a:t>Incorporating</a:t>
            </a:r>
            <a:r>
              <a:rPr lang="en-US" sz="1200" dirty="0">
                <a:latin typeface="Arial" panose="020B0604020202020204" pitchFamily="34" charset="0"/>
                <a:cs typeface="Arial" panose="020B0604020202020204" pitchFamily="34" charset="0"/>
              </a:rPr>
              <a:t> </a:t>
            </a:r>
            <a:r>
              <a:rPr lang="en-US" sz="1200" b="1" dirty="0">
                <a:solidFill>
                  <a:srgbClr val="00B050"/>
                </a:solidFill>
                <a:latin typeface="Arial" panose="020B0604020202020204" pitchFamily="34" charset="0"/>
                <a:cs typeface="Arial" panose="020B0604020202020204" pitchFamily="34" charset="0"/>
              </a:rPr>
              <a:t>E</a:t>
            </a:r>
            <a:r>
              <a:rPr lang="en-US" sz="1200" b="1" dirty="0">
                <a:solidFill>
                  <a:srgbClr val="434343"/>
                </a:solidFill>
                <a:latin typeface="Arial" panose="020B0604020202020204" pitchFamily="34" charset="0"/>
                <a:cs typeface="Arial" panose="020B0604020202020204" pitchFamily="34" charset="0"/>
              </a:rPr>
              <a:t>S</a:t>
            </a:r>
            <a:r>
              <a:rPr lang="en-US" sz="1200" b="1" dirty="0">
                <a:solidFill>
                  <a:schemeClr val="accent2"/>
                </a:solidFill>
                <a:latin typeface="Arial" panose="020B0604020202020204" pitchFamily="34" charset="0"/>
                <a:cs typeface="Arial" panose="020B0604020202020204" pitchFamily="34" charset="0"/>
              </a:rPr>
              <a:t>G</a:t>
            </a:r>
            <a:r>
              <a:rPr lang="en-US" sz="1200" dirty="0">
                <a:solidFill>
                  <a:srgbClr val="FFC000"/>
                </a:solidFill>
                <a:latin typeface="Arial" panose="020B0604020202020204" pitchFamily="34" charset="0"/>
                <a:cs typeface="Arial" panose="020B0604020202020204" pitchFamily="34" charset="0"/>
              </a:rPr>
              <a:t> </a:t>
            </a:r>
            <a:r>
              <a:rPr lang="en-US" sz="1200" dirty="0">
                <a:solidFill>
                  <a:schemeClr val="accent1">
                    <a:lumMod val="75000"/>
                  </a:schemeClr>
                </a:solidFill>
                <a:latin typeface="Arial" panose="020B0604020202020204" pitchFamily="34" charset="0"/>
                <a:cs typeface="Arial" panose="020B0604020202020204" pitchFamily="34" charset="0"/>
              </a:rPr>
              <a:t>issues produces sustainable portfolio returns in the </a:t>
            </a:r>
            <a:r>
              <a:rPr lang="en-US" sz="1200" dirty="0" smtClean="0">
                <a:solidFill>
                  <a:schemeClr val="accent1">
                    <a:lumMod val="75000"/>
                  </a:schemeClr>
                </a:solidFill>
                <a:latin typeface="Arial" panose="020B0604020202020204" pitchFamily="34" charset="0"/>
                <a:cs typeface="Arial" panose="020B0604020202020204" pitchFamily="34" charset="0"/>
              </a:rPr>
              <a:t>long-term</a:t>
            </a:r>
          </a:p>
          <a:p>
            <a:pPr marL="171450" indent="-171450" algn="just">
              <a:buFont typeface="Wingdings" panose="05000000000000000000" pitchFamily="2" charset="2"/>
              <a:buChar char="§"/>
            </a:pPr>
            <a:endParaRPr lang="en-US" sz="1200" dirty="0">
              <a:latin typeface="Arial" panose="020B0604020202020204" pitchFamily="34" charset="0"/>
              <a:cs typeface="Arial" panose="020B0604020202020204" pitchFamily="34" charset="0"/>
            </a:endParaRPr>
          </a:p>
          <a:p>
            <a:pPr indent="-228600" algn="just" defTabSz="114300">
              <a:buFont typeface="Wingdings" panose="05000000000000000000" pitchFamily="2" charset="2"/>
              <a:buChar char="§"/>
              <a:tabLst>
                <a:tab pos="342900" algn="l"/>
              </a:tabLst>
            </a:pPr>
            <a:r>
              <a:rPr lang="en-US" sz="1200" b="1" dirty="0">
                <a:solidFill>
                  <a:schemeClr val="accent6">
                    <a:lumMod val="75000"/>
                  </a:schemeClr>
                </a:solidFill>
                <a:latin typeface="Arial" panose="020B0604020202020204" pitchFamily="34" charset="0"/>
                <a:cs typeface="Arial" panose="020B0604020202020204" pitchFamily="34" charset="0"/>
              </a:rPr>
              <a:t>	</a:t>
            </a:r>
            <a:r>
              <a:rPr lang="en-US" sz="1200" b="1" dirty="0">
                <a:solidFill>
                  <a:srgbClr val="00B050"/>
                </a:solidFill>
                <a:latin typeface="Arial" panose="020B0604020202020204" pitchFamily="34" charset="0"/>
                <a:cs typeface="Arial" panose="020B0604020202020204" pitchFamily="34" charset="0"/>
              </a:rPr>
              <a:t>Environmental: </a:t>
            </a:r>
            <a:r>
              <a:rPr lang="en-US" sz="1200" b="1" dirty="0" smtClean="0">
                <a:solidFill>
                  <a:srgbClr val="00B050"/>
                </a:solidFill>
                <a:latin typeface="Arial" panose="020B0604020202020204" pitchFamily="34" charset="0"/>
                <a:cs typeface="Arial" panose="020B0604020202020204" pitchFamily="34" charset="0"/>
              </a:rPr>
              <a:t> </a:t>
            </a:r>
            <a:r>
              <a:rPr lang="en-US" sz="1200" dirty="0" smtClean="0">
                <a:solidFill>
                  <a:schemeClr val="accent1">
                    <a:lumMod val="75000"/>
                  </a:schemeClr>
                </a:solidFill>
                <a:latin typeface="Arial" panose="020B0604020202020204" pitchFamily="34" charset="0"/>
                <a:cs typeface="Arial" panose="020B0604020202020204" pitchFamily="34" charset="0"/>
              </a:rPr>
              <a:t>Protecting </a:t>
            </a:r>
            <a:r>
              <a:rPr lang="en-US" sz="1200" dirty="0">
                <a:solidFill>
                  <a:schemeClr val="accent1">
                    <a:lumMod val="75000"/>
                  </a:schemeClr>
                </a:solidFill>
                <a:latin typeface="Arial" panose="020B0604020202020204" pitchFamily="34" charset="0"/>
                <a:cs typeface="Arial" panose="020B0604020202020204" pitchFamily="34" charset="0"/>
              </a:rPr>
              <a:t>the environment to sustain the creation of </a:t>
            </a:r>
            <a:r>
              <a:rPr lang="en-US" sz="1200" dirty="0" smtClean="0">
                <a:solidFill>
                  <a:schemeClr val="accent1">
                    <a:lumMod val="75000"/>
                  </a:schemeClr>
                </a:solidFill>
                <a:latin typeface="Arial" panose="020B0604020202020204" pitchFamily="34" charset="0"/>
                <a:cs typeface="Arial" panose="020B0604020202020204" pitchFamily="34" charset="0"/>
              </a:rPr>
              <a:t>wealth</a:t>
            </a:r>
          </a:p>
          <a:p>
            <a:pPr algn="just" defTabSz="114300">
              <a:tabLst>
                <a:tab pos="342900" algn="l"/>
              </a:tabLst>
            </a:pPr>
            <a:endParaRPr lang="en-US" sz="12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tabLst>
                <a:tab pos="285750" algn="l"/>
              </a:tabLst>
            </a:pPr>
            <a:r>
              <a:rPr lang="en-US" sz="1200" b="1" dirty="0" smtClean="0">
                <a:solidFill>
                  <a:schemeClr val="accent3"/>
                </a:solidFill>
                <a:latin typeface="Arial" panose="020B0604020202020204" pitchFamily="34" charset="0"/>
                <a:cs typeface="Arial" panose="020B0604020202020204" pitchFamily="34" charset="0"/>
              </a:rPr>
              <a:t>Social</a:t>
            </a:r>
            <a:r>
              <a:rPr lang="en-US" sz="1200" b="1" dirty="0">
                <a:solidFill>
                  <a:schemeClr val="accent3"/>
                </a:solidFill>
                <a:latin typeface="Arial" panose="020B0604020202020204" pitchFamily="34" charset="0"/>
                <a:cs typeface="Arial" panose="020B0604020202020204" pitchFamily="34" charset="0"/>
              </a:rPr>
              <a:t>: </a:t>
            </a:r>
            <a:r>
              <a:rPr lang="en-US" sz="1200" dirty="0">
                <a:solidFill>
                  <a:schemeClr val="accent1">
                    <a:lumMod val="75000"/>
                  </a:schemeClr>
                </a:solidFill>
                <a:latin typeface="Arial" panose="020B0604020202020204" pitchFamily="34" charset="0"/>
                <a:cs typeface="Arial" panose="020B0604020202020204" pitchFamily="34" charset="0"/>
              </a:rPr>
              <a:t>S</a:t>
            </a:r>
            <a:r>
              <a:rPr lang="en-US" sz="1200" dirty="0" smtClean="0">
                <a:solidFill>
                  <a:schemeClr val="accent1">
                    <a:lumMod val="75000"/>
                  </a:schemeClr>
                </a:solidFill>
                <a:latin typeface="Arial" panose="020B0604020202020204" pitchFamily="34" charset="0"/>
                <a:cs typeface="Arial" panose="020B0604020202020204" pitchFamily="34" charset="0"/>
              </a:rPr>
              <a:t>haring </a:t>
            </a:r>
            <a:r>
              <a:rPr lang="en-US" sz="1200" dirty="0">
                <a:solidFill>
                  <a:schemeClr val="accent1">
                    <a:lumMod val="75000"/>
                  </a:schemeClr>
                </a:solidFill>
                <a:latin typeface="Arial" panose="020B0604020202020204" pitchFamily="34" charset="0"/>
                <a:cs typeface="Arial" panose="020B0604020202020204" pitchFamily="34" charset="0"/>
              </a:rPr>
              <a:t>of the wealth is an insurance for sustained wealth creation </a:t>
            </a:r>
            <a:r>
              <a:rPr lang="en-US" sz="1200" dirty="0" smtClean="0">
                <a:solidFill>
                  <a:schemeClr val="accent1">
                    <a:lumMod val="75000"/>
                  </a:schemeClr>
                </a:solidFill>
                <a:latin typeface="Arial" panose="020B0604020202020204" pitchFamily="34" charset="0"/>
                <a:cs typeface="Arial" panose="020B0604020202020204" pitchFamily="34" charset="0"/>
              </a:rPr>
              <a:t>process</a:t>
            </a:r>
          </a:p>
          <a:p>
            <a:pPr marL="342900" indent="-342900" algn="just">
              <a:buFont typeface="Wingdings" panose="05000000000000000000" pitchFamily="2" charset="2"/>
              <a:buChar char="§"/>
              <a:tabLst>
                <a:tab pos="285750" algn="l"/>
              </a:tabLst>
            </a:pPr>
            <a:endParaRPr lang="en-US" sz="1200" dirty="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
              <a:tabLst>
                <a:tab pos="342900" algn="l"/>
              </a:tabLst>
            </a:pPr>
            <a:r>
              <a:rPr lang="en-US" sz="1200" b="1" dirty="0" smtClean="0">
                <a:solidFill>
                  <a:schemeClr val="accent2"/>
                </a:solidFill>
                <a:latin typeface="Arial" panose="020B0604020202020204" pitchFamily="34" charset="0"/>
                <a:cs typeface="Arial" panose="020B0604020202020204" pitchFamily="34" charset="0"/>
              </a:rPr>
              <a:t>    Governance</a:t>
            </a:r>
            <a:r>
              <a:rPr lang="en-US" sz="1200" b="1" dirty="0">
                <a:solidFill>
                  <a:schemeClr val="accent6">
                    <a:lumMod val="75000"/>
                  </a:schemeClr>
                </a:solidFill>
                <a:latin typeface="Arial" panose="020B0604020202020204" pitchFamily="34" charset="0"/>
                <a:cs typeface="Arial" panose="020B0604020202020204" pitchFamily="34" charset="0"/>
              </a:rPr>
              <a:t>:</a:t>
            </a:r>
            <a:r>
              <a:rPr lang="en-US" sz="1200" dirty="0">
                <a:solidFill>
                  <a:schemeClr val="accent2"/>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r>
              <a:rPr lang="en-US" sz="1200" dirty="0" smtClean="0">
                <a:solidFill>
                  <a:schemeClr val="accent1">
                    <a:lumMod val="75000"/>
                  </a:schemeClr>
                </a:solidFill>
                <a:latin typeface="Arial" panose="020B0604020202020204" pitchFamily="34" charset="0"/>
                <a:cs typeface="Arial" panose="020B0604020202020204" pitchFamily="34" charset="0"/>
              </a:rPr>
              <a:t>Good </a:t>
            </a:r>
            <a:r>
              <a:rPr lang="en-US" sz="1200" dirty="0">
                <a:solidFill>
                  <a:schemeClr val="accent1">
                    <a:lumMod val="75000"/>
                  </a:schemeClr>
                </a:solidFill>
                <a:latin typeface="Arial" panose="020B0604020202020204" pitchFamily="34" charset="0"/>
                <a:cs typeface="Arial" panose="020B0604020202020204" pitchFamily="34" charset="0"/>
              </a:rPr>
              <a:t>governance enhances financial </a:t>
            </a:r>
            <a:r>
              <a:rPr lang="en-US" sz="1200" dirty="0" smtClean="0">
                <a:solidFill>
                  <a:schemeClr val="accent1">
                    <a:lumMod val="75000"/>
                  </a:schemeClr>
                </a:solidFill>
                <a:latin typeface="Arial" panose="020B0604020202020204" pitchFamily="34" charset="0"/>
                <a:cs typeface="Arial" panose="020B0604020202020204" pitchFamily="34" charset="0"/>
              </a:rPr>
              <a:t>performance</a:t>
            </a:r>
            <a:endParaRPr lang="en-US" sz="1200" dirty="0">
              <a:solidFill>
                <a:schemeClr val="accent1">
                  <a:lumMod val="75000"/>
                </a:schemeClr>
              </a:solidFill>
              <a:latin typeface="Arial" panose="020B0604020202020204" pitchFamily="34" charset="0"/>
              <a:cs typeface="Arial" panose="020B0604020202020204" pitchFamily="34" charset="0"/>
            </a:endParaRPr>
          </a:p>
        </p:txBody>
      </p:sp>
      <p:sp>
        <p:nvSpPr>
          <p:cNvPr id="16" name="Right Brace 15"/>
          <p:cNvSpPr/>
          <p:nvPr/>
        </p:nvSpPr>
        <p:spPr>
          <a:xfrm>
            <a:off x="2711458" y="1081169"/>
            <a:ext cx="293963" cy="1863774"/>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Right Brace 16"/>
          <p:cNvSpPr/>
          <p:nvPr/>
        </p:nvSpPr>
        <p:spPr>
          <a:xfrm>
            <a:off x="2711458" y="3095706"/>
            <a:ext cx="274820" cy="134432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13"/>
          <p:cNvSpPr/>
          <p:nvPr/>
        </p:nvSpPr>
        <p:spPr>
          <a:xfrm>
            <a:off x="7615571" y="0"/>
            <a:ext cx="1519126" cy="3934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rgbClr val="FF0000"/>
                </a:solidFill>
                <a:latin typeface="Arial" pitchFamily="34" charset="0"/>
                <a:cs typeface="Arial" pitchFamily="34" charset="0"/>
              </a:rPr>
              <a:t>STRICTLY CONFIDENTIAL</a:t>
            </a:r>
          </a:p>
        </p:txBody>
      </p:sp>
      <p:cxnSp>
        <p:nvCxnSpPr>
          <p:cNvPr id="3" name="Straight Connector 2"/>
          <p:cNvCxnSpPr/>
          <p:nvPr/>
        </p:nvCxnSpPr>
        <p:spPr>
          <a:xfrm>
            <a:off x="94267" y="4730047"/>
            <a:ext cx="8973784" cy="52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69682" y="4754254"/>
            <a:ext cx="8898369" cy="352688"/>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Arial" pitchFamily="34" charset="0"/>
                <a:cs typeface="Arial" pitchFamily="34" charset="0"/>
              </a:rPr>
              <a:t>Supported by Robust Risk Management ( People, Systems and Processes) </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xmlns="" val="1141358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PIC PowerPoint 2012">
  <a:themeElements>
    <a:clrScheme name="PIC2">
      <a:dk1>
        <a:srgbClr val="444444"/>
      </a:dk1>
      <a:lt1>
        <a:srgbClr val="FFFFFF"/>
      </a:lt1>
      <a:dk2>
        <a:srgbClr val="FFFFFF"/>
      </a:dk2>
      <a:lt2>
        <a:srgbClr val="FFFFFF"/>
      </a:lt2>
      <a:accent1>
        <a:srgbClr val="466B7E"/>
      </a:accent1>
      <a:accent2>
        <a:srgbClr val="F37021"/>
      </a:accent2>
      <a:accent3>
        <a:srgbClr val="253842"/>
      </a:accent3>
      <a:accent4>
        <a:srgbClr val="DED2B7"/>
      </a:accent4>
      <a:accent5>
        <a:srgbClr val="99BFD1"/>
      </a:accent5>
      <a:accent6>
        <a:srgbClr val="F79D43"/>
      </a:accent6>
      <a:hlink>
        <a:srgbClr val="BED0CF"/>
      </a:hlink>
      <a:folHlink>
        <a:srgbClr val="EAE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4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PIC PowerPoint 2012">
  <a:themeElements>
    <a:clrScheme name="PIC2">
      <a:dk1>
        <a:srgbClr val="444444"/>
      </a:dk1>
      <a:lt1>
        <a:srgbClr val="FFFFFF"/>
      </a:lt1>
      <a:dk2>
        <a:srgbClr val="FFFFFF"/>
      </a:dk2>
      <a:lt2>
        <a:srgbClr val="FFFFFF"/>
      </a:lt2>
      <a:accent1>
        <a:srgbClr val="466B7E"/>
      </a:accent1>
      <a:accent2>
        <a:srgbClr val="F37021"/>
      </a:accent2>
      <a:accent3>
        <a:srgbClr val="253842"/>
      </a:accent3>
      <a:accent4>
        <a:srgbClr val="DED2B7"/>
      </a:accent4>
      <a:accent5>
        <a:srgbClr val="99BFD1"/>
      </a:accent5>
      <a:accent6>
        <a:srgbClr val="F79D43"/>
      </a:accent6>
      <a:hlink>
        <a:srgbClr val="BED0CF"/>
      </a:hlink>
      <a:folHlink>
        <a:srgbClr val="EAE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4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PIC">
  <a:themeElements>
    <a:clrScheme name="PIC2">
      <a:dk1>
        <a:srgbClr val="444444"/>
      </a:dk1>
      <a:lt1>
        <a:srgbClr val="FFFFFF"/>
      </a:lt1>
      <a:dk2>
        <a:srgbClr val="FFFFFF"/>
      </a:dk2>
      <a:lt2>
        <a:srgbClr val="FFFFFF"/>
      </a:lt2>
      <a:accent1>
        <a:srgbClr val="466B7E"/>
      </a:accent1>
      <a:accent2>
        <a:srgbClr val="F37021"/>
      </a:accent2>
      <a:accent3>
        <a:srgbClr val="253842"/>
      </a:accent3>
      <a:accent4>
        <a:srgbClr val="DED2B7"/>
      </a:accent4>
      <a:accent5>
        <a:srgbClr val="99BFD1"/>
      </a:accent5>
      <a:accent6>
        <a:srgbClr val="F79D43"/>
      </a:accent6>
      <a:hlink>
        <a:srgbClr val="BED0CF"/>
      </a:hlink>
      <a:folHlink>
        <a:srgbClr val="EAE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4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PIC" id="{28D6A5F7-4DCA-4E07-9995-A1921EA85BB4}" vid="{179B6EF8-D875-4A4C-82CF-3EA8694545A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PIC PowerPoint 2012</Template>
  <TotalTime>18754</TotalTime>
  <Words>3160</Words>
  <Application>Microsoft Office PowerPoint</Application>
  <PresentationFormat>On-screen Show (4:3)</PresentationFormat>
  <Paragraphs>669</Paragraphs>
  <Slides>28</Slides>
  <Notes>11</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28</vt:i4>
      </vt:variant>
    </vt:vector>
  </HeadingPairs>
  <TitlesOfParts>
    <vt:vector size="33" baseType="lpstr">
      <vt:lpstr>PIC PowerPoint 2012</vt:lpstr>
      <vt:lpstr>1_PIC PowerPoint 2012</vt:lpstr>
      <vt:lpstr>PIC</vt:lpstr>
      <vt:lpstr>Equation</vt:lpstr>
      <vt:lpstr>Visio</vt:lpstr>
      <vt:lpstr>STANDING COMMITTEE ON FINANCE</vt:lpstr>
      <vt:lpstr>INDEX</vt:lpstr>
      <vt:lpstr>SECTION I  PIC MANDATE AND PIC REGULATORY AND LEGAL FRAMEWORK </vt:lpstr>
      <vt:lpstr>PIC CLIENTS</vt:lpstr>
      <vt:lpstr>WHERE WE INVEST IN THE ECONOMY</vt:lpstr>
      <vt:lpstr>Slide 6</vt:lpstr>
      <vt:lpstr>BOARD GOVERNANCE</vt:lpstr>
      <vt:lpstr>SECTION II  PIC INVESTMENT STRATEGY</vt:lpstr>
      <vt:lpstr>PIC’S INVESTMENT PHILOSOPHY (FRESG) ON ALL TRANSACTIONS</vt:lpstr>
      <vt:lpstr>INVESTMENT PROCESS</vt:lpstr>
      <vt:lpstr> WHY PIC NEEDS TO ALIGN ITS INVESTMENT STRATEGY TO GDP EXPANSION</vt:lpstr>
      <vt:lpstr>INVESTMENTS ALREADY MADE IN THE ECONOMY</vt:lpstr>
      <vt:lpstr>PUBLIC PRIVATE PARTNERSHIP APPROACH TO ECONOMIC GROWTH</vt:lpstr>
      <vt:lpstr>KEY SECTORS THAT IMPACT GDP </vt:lpstr>
      <vt:lpstr>CHALLENGE: FILLING THE GAP BETWEEN CURRENT GDP AND REQUIRED 2030 GROWTH RATE</vt:lpstr>
      <vt:lpstr>IMPACT TO AUM AS A RESULT OF LOWER THAN HISTORIC GDP GROWTH RATE </vt:lpstr>
      <vt:lpstr>KEY GROWTH SECTORS</vt:lpstr>
      <vt:lpstr>PIC STRATEGY &amp; FOCUS Vision 2020</vt:lpstr>
      <vt:lpstr>SECTION III  PIC PERFORMANCE</vt:lpstr>
      <vt:lpstr>Growth in PIC Assets under Management Since Corporatisation</vt:lpstr>
      <vt:lpstr>PIC AUM PERFORMANCE Investment Performance </vt:lpstr>
      <vt:lpstr>PIC AUM PERFORMANCE Investment Performance </vt:lpstr>
      <vt:lpstr>PIC CORPORATE PERFORMANCE </vt:lpstr>
      <vt:lpstr>SECTION IV  PIC FUTURE STRATEGIC PLANS (2016/17FY)</vt:lpstr>
      <vt:lpstr>MEETING CLIENTS MANDATE AND CONTRIBUTION TO ECONOMY EXPANSION</vt:lpstr>
      <vt:lpstr>SUPPORT REQUIRED TO ACHIEVE THE INVESTMENT STRATEGY</vt:lpstr>
      <vt:lpstr>THANK YOU</vt:lpstr>
      <vt:lpstr>PUBLIC INVESTMENT CORPORATION SOC LIMITED DISCLAIMER </vt:lpstr>
    </vt:vector>
  </TitlesOfParts>
  <Company>Public Investment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wmasekesa@hotmail.com</dc:creator>
  <cp:lastModifiedBy>PUMZA</cp:lastModifiedBy>
  <cp:revision>1322</cp:revision>
  <cp:lastPrinted>2016-04-11T11:04:58Z</cp:lastPrinted>
  <dcterms:created xsi:type="dcterms:W3CDTF">2012-07-19T08:52:14Z</dcterms:created>
  <dcterms:modified xsi:type="dcterms:W3CDTF">2016-04-13T12:03:42Z</dcterms:modified>
</cp:coreProperties>
</file>