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84" r:id="rId2"/>
    <p:sldMasterId id="2147483797" r:id="rId3"/>
    <p:sldMasterId id="2147483800" r:id="rId4"/>
  </p:sldMasterIdLst>
  <p:notesMasterIdLst>
    <p:notesMasterId r:id="rId36"/>
  </p:notesMasterIdLst>
  <p:handoutMasterIdLst>
    <p:handoutMasterId r:id="rId37"/>
  </p:handoutMasterIdLst>
  <p:sldIdLst>
    <p:sldId id="658" r:id="rId5"/>
    <p:sldId id="622" r:id="rId6"/>
    <p:sldId id="659" r:id="rId7"/>
    <p:sldId id="645" r:id="rId8"/>
    <p:sldId id="643" r:id="rId9"/>
    <p:sldId id="615" r:id="rId10"/>
    <p:sldId id="623" r:id="rId11"/>
    <p:sldId id="624" r:id="rId12"/>
    <p:sldId id="625" r:id="rId13"/>
    <p:sldId id="646" r:id="rId14"/>
    <p:sldId id="648" r:id="rId15"/>
    <p:sldId id="627" r:id="rId16"/>
    <p:sldId id="628" r:id="rId17"/>
    <p:sldId id="629" r:id="rId18"/>
    <p:sldId id="630" r:id="rId19"/>
    <p:sldId id="632" r:id="rId20"/>
    <p:sldId id="631" r:id="rId21"/>
    <p:sldId id="634" r:id="rId22"/>
    <p:sldId id="626" r:id="rId23"/>
    <p:sldId id="644" r:id="rId24"/>
    <p:sldId id="642" r:id="rId25"/>
    <p:sldId id="649" r:id="rId26"/>
    <p:sldId id="655" r:id="rId27"/>
    <p:sldId id="650" r:id="rId28"/>
    <p:sldId id="651" r:id="rId29"/>
    <p:sldId id="652" r:id="rId30"/>
    <p:sldId id="653" r:id="rId31"/>
    <p:sldId id="656" r:id="rId32"/>
    <p:sldId id="654" r:id="rId33"/>
    <p:sldId id="657" r:id="rId34"/>
    <p:sldId id="661" r:id="rId3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n Phillips" initials="SP" lastIdx="2" clrIdx="0"/>
  <p:cmAuthor id="1" name="Thulani Masilela" initials="T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1" autoAdjust="0"/>
    <p:restoredTop sz="98046" autoAdjust="0"/>
  </p:normalViewPr>
  <p:slideViewPr>
    <p:cSldViewPr>
      <p:cViewPr varScale="1">
        <p:scale>
          <a:sx n="114" d="100"/>
          <a:sy n="114" d="100"/>
        </p:scale>
        <p:origin x="-1950" y="-102"/>
      </p:cViewPr>
      <p:guideLst>
        <p:guide orient="horz" pos="2160"/>
        <p:guide pos="2880"/>
      </p:guideLst>
    </p:cSldViewPr>
  </p:slideViewPr>
  <p:outlineViewPr>
    <p:cViewPr>
      <p:scale>
        <a:sx n="33" d="100"/>
        <a:sy n="33" d="100"/>
      </p:scale>
      <p:origin x="48" y="4338"/>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76" d="100"/>
          <a:sy n="76" d="100"/>
        </p:scale>
        <p:origin x="-2214" y="-96"/>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82401-834D-459C-AC75-32F2F0821263}"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GB"/>
        </a:p>
      </dgm:t>
    </dgm:pt>
    <dgm:pt modelId="{8BCB5159-9FE1-4530-A2CF-D17640CF8EDA}">
      <dgm:prSet phldrT="[Text]"/>
      <dgm:spPr/>
      <dgm:t>
        <a:bodyPr/>
        <a:lstStyle/>
        <a:p>
          <a:r>
            <a:rPr lang="en-ZA" dirty="0" smtClean="0"/>
            <a:t>2009-2014</a:t>
          </a:r>
          <a:endParaRPr lang="en-GB" dirty="0"/>
        </a:p>
      </dgm:t>
    </dgm:pt>
    <dgm:pt modelId="{69CB1DD1-21AA-432E-B2AC-49D07DB42696}" type="parTrans" cxnId="{E7D7E89F-16F1-437A-B81A-B6E7C4E2D1BA}">
      <dgm:prSet/>
      <dgm:spPr/>
      <dgm:t>
        <a:bodyPr/>
        <a:lstStyle/>
        <a:p>
          <a:endParaRPr lang="en-GB"/>
        </a:p>
      </dgm:t>
    </dgm:pt>
    <dgm:pt modelId="{99294312-1864-455D-AD89-D4AE85F0B117}" type="sibTrans" cxnId="{E7D7E89F-16F1-437A-B81A-B6E7C4E2D1BA}">
      <dgm:prSet/>
      <dgm:spPr/>
      <dgm:t>
        <a:bodyPr/>
        <a:lstStyle/>
        <a:p>
          <a:endParaRPr lang="en-GB"/>
        </a:p>
      </dgm:t>
    </dgm:pt>
    <dgm:pt modelId="{55C56DEE-48ED-404A-9863-0C06029CEDCB}">
      <dgm:prSet phldrT="[Text]" custT="1"/>
      <dgm:spPr/>
      <dgm:t>
        <a:bodyPr/>
        <a:lstStyle/>
        <a:p>
          <a:r>
            <a:rPr lang="en-ZA" sz="2000" b="1" dirty="0" smtClean="0">
              <a:solidFill>
                <a:srgbClr val="FF0000"/>
              </a:solidFill>
            </a:rPr>
            <a:t>MTSF: 2014-2019</a:t>
          </a:r>
          <a:endParaRPr lang="en-GB" sz="2000" b="1" dirty="0">
            <a:solidFill>
              <a:srgbClr val="FF0000"/>
            </a:solidFill>
          </a:endParaRPr>
        </a:p>
      </dgm:t>
    </dgm:pt>
    <dgm:pt modelId="{AC4AB183-49DB-4FE2-AB1F-818187B56BFC}" type="parTrans" cxnId="{BBBB53A6-4BA9-4F4E-9C65-524755C20258}">
      <dgm:prSet/>
      <dgm:spPr/>
      <dgm:t>
        <a:bodyPr/>
        <a:lstStyle/>
        <a:p>
          <a:endParaRPr lang="en-GB"/>
        </a:p>
      </dgm:t>
    </dgm:pt>
    <dgm:pt modelId="{37E3B248-3C18-4770-B307-02F2A0199947}" type="sibTrans" cxnId="{BBBB53A6-4BA9-4F4E-9C65-524755C20258}">
      <dgm:prSet/>
      <dgm:spPr/>
      <dgm:t>
        <a:bodyPr/>
        <a:lstStyle/>
        <a:p>
          <a:endParaRPr lang="en-GB"/>
        </a:p>
      </dgm:t>
    </dgm:pt>
    <dgm:pt modelId="{F75C315C-461C-4427-A6A9-9D0C3A307507}">
      <dgm:prSet phldrT="[Text]"/>
      <dgm:spPr/>
      <dgm:t>
        <a:bodyPr/>
        <a:lstStyle/>
        <a:p>
          <a:r>
            <a:rPr lang="en-ZA" dirty="0" smtClean="0"/>
            <a:t>2019-2024</a:t>
          </a:r>
          <a:endParaRPr lang="en-GB" dirty="0"/>
        </a:p>
      </dgm:t>
    </dgm:pt>
    <dgm:pt modelId="{751955D3-909A-42F2-9464-F728D71F07B1}" type="parTrans" cxnId="{86EDF8C4-FFC1-47BD-AE94-EA04C58CDBAD}">
      <dgm:prSet/>
      <dgm:spPr/>
      <dgm:t>
        <a:bodyPr/>
        <a:lstStyle/>
        <a:p>
          <a:endParaRPr lang="en-GB"/>
        </a:p>
      </dgm:t>
    </dgm:pt>
    <dgm:pt modelId="{AE2FCEA2-6228-497F-BBD6-34740687E511}" type="sibTrans" cxnId="{86EDF8C4-FFC1-47BD-AE94-EA04C58CDBAD}">
      <dgm:prSet/>
      <dgm:spPr/>
      <dgm:t>
        <a:bodyPr/>
        <a:lstStyle/>
        <a:p>
          <a:endParaRPr lang="en-GB"/>
        </a:p>
      </dgm:t>
    </dgm:pt>
    <dgm:pt modelId="{4DB9072E-28D1-42AE-A22B-35AEC1860AAA}">
      <dgm:prSet/>
      <dgm:spPr/>
      <dgm:t>
        <a:bodyPr/>
        <a:lstStyle/>
        <a:p>
          <a:r>
            <a:rPr lang="en-ZA" dirty="0" smtClean="0"/>
            <a:t>2024-2029</a:t>
          </a:r>
          <a:endParaRPr lang="en-GB" dirty="0"/>
        </a:p>
      </dgm:t>
    </dgm:pt>
    <dgm:pt modelId="{324D8052-C06A-49FF-9C8E-AAB34B81CA3B}" type="parTrans" cxnId="{5E9E6F7A-FBDF-4FD9-B5B0-C8BFAE6940C9}">
      <dgm:prSet/>
      <dgm:spPr/>
      <dgm:t>
        <a:bodyPr/>
        <a:lstStyle/>
        <a:p>
          <a:endParaRPr lang="en-GB"/>
        </a:p>
      </dgm:t>
    </dgm:pt>
    <dgm:pt modelId="{92996600-3134-436B-B187-8477149CD92B}" type="sibTrans" cxnId="{5E9E6F7A-FBDF-4FD9-B5B0-C8BFAE6940C9}">
      <dgm:prSet/>
      <dgm:spPr/>
      <dgm:t>
        <a:bodyPr/>
        <a:lstStyle/>
        <a:p>
          <a:endParaRPr lang="en-GB"/>
        </a:p>
      </dgm:t>
    </dgm:pt>
    <dgm:pt modelId="{F02E6573-D949-4BEA-ABC8-03F7B404EDED}" type="pres">
      <dgm:prSet presAssocID="{63E82401-834D-459C-AC75-32F2F0821263}" presName="Name0" presStyleCnt="0">
        <dgm:presLayoutVars>
          <dgm:dir/>
        </dgm:presLayoutVars>
      </dgm:prSet>
      <dgm:spPr/>
      <dgm:t>
        <a:bodyPr/>
        <a:lstStyle/>
        <a:p>
          <a:endParaRPr lang="en-GB"/>
        </a:p>
      </dgm:t>
    </dgm:pt>
    <dgm:pt modelId="{EC162C96-BD2F-424F-9A12-482171841B17}" type="pres">
      <dgm:prSet presAssocID="{8BCB5159-9FE1-4530-A2CF-D17640CF8EDA}" presName="parComposite" presStyleCnt="0"/>
      <dgm:spPr/>
    </dgm:pt>
    <dgm:pt modelId="{E24C65E8-7980-40B7-BE79-08C5BF4C8A02}" type="pres">
      <dgm:prSet presAssocID="{8BCB5159-9FE1-4530-A2CF-D17640CF8EDA}" presName="parBigCircle" presStyleLbl="node0" presStyleIdx="0" presStyleCnt="4" custScaleY="62653"/>
      <dgm:spPr/>
    </dgm:pt>
    <dgm:pt modelId="{967FBA8B-57EF-4C86-A32D-B80A4FD6A1FD}" type="pres">
      <dgm:prSet presAssocID="{8BCB5159-9FE1-4530-A2CF-D17640CF8EDA}" presName="parTx" presStyleLbl="revTx" presStyleIdx="0" presStyleCnt="4" custLinFactNeighborX="-14337" custLinFactNeighborY="9610"/>
      <dgm:spPr/>
      <dgm:t>
        <a:bodyPr/>
        <a:lstStyle/>
        <a:p>
          <a:endParaRPr lang="en-GB"/>
        </a:p>
      </dgm:t>
    </dgm:pt>
    <dgm:pt modelId="{AEAB2D01-C23C-46D8-8F34-63B4F3E36CCF}" type="pres">
      <dgm:prSet presAssocID="{8BCB5159-9FE1-4530-A2CF-D17640CF8EDA}" presName="bSpace" presStyleCnt="0"/>
      <dgm:spPr/>
    </dgm:pt>
    <dgm:pt modelId="{F119D89E-C297-41E6-8C6B-FD689A535D7A}" type="pres">
      <dgm:prSet presAssocID="{8BCB5159-9FE1-4530-A2CF-D17640CF8EDA}" presName="parBackupNorm" presStyleCnt="0"/>
      <dgm:spPr/>
    </dgm:pt>
    <dgm:pt modelId="{F2D6A87F-5B11-4D25-BD95-AA0C7858217A}" type="pres">
      <dgm:prSet presAssocID="{99294312-1864-455D-AD89-D4AE85F0B117}" presName="parSpace" presStyleCnt="0"/>
      <dgm:spPr/>
    </dgm:pt>
    <dgm:pt modelId="{09E99670-EAF8-48C2-8340-E854EFF6E7EE}" type="pres">
      <dgm:prSet presAssocID="{55C56DEE-48ED-404A-9863-0C06029CEDCB}" presName="parComposite" presStyleCnt="0"/>
      <dgm:spPr/>
    </dgm:pt>
    <dgm:pt modelId="{BD49D4D7-C74C-4A3B-91B4-E00E54D5A93F}" type="pres">
      <dgm:prSet presAssocID="{55C56DEE-48ED-404A-9863-0C06029CEDCB}" presName="parBigCircle" presStyleLbl="node0" presStyleIdx="1" presStyleCnt="4" custScaleX="107140" custScaleY="75913" custLinFactNeighborX="7165" custLinFactNeighborY="4315"/>
      <dgm:spPr/>
    </dgm:pt>
    <dgm:pt modelId="{B0A01D18-C0CD-4DA9-8684-A4B18EB00EDF}" type="pres">
      <dgm:prSet presAssocID="{55C56DEE-48ED-404A-9863-0C06029CEDCB}" presName="parTx" presStyleLbl="revTx" presStyleIdx="1" presStyleCnt="4" custScaleX="120119" custScaleY="125030" custLinFactNeighborX="-6373" custLinFactNeighborY="-2665"/>
      <dgm:spPr/>
      <dgm:t>
        <a:bodyPr/>
        <a:lstStyle/>
        <a:p>
          <a:endParaRPr lang="en-GB"/>
        </a:p>
      </dgm:t>
    </dgm:pt>
    <dgm:pt modelId="{6E92FE32-4C5A-4456-9EFA-DAE48D929E44}" type="pres">
      <dgm:prSet presAssocID="{55C56DEE-48ED-404A-9863-0C06029CEDCB}" presName="bSpace" presStyleCnt="0"/>
      <dgm:spPr/>
    </dgm:pt>
    <dgm:pt modelId="{8022267A-32A1-4F8A-A494-7F0E5E966B3E}" type="pres">
      <dgm:prSet presAssocID="{55C56DEE-48ED-404A-9863-0C06029CEDCB}" presName="parBackupNorm" presStyleCnt="0"/>
      <dgm:spPr/>
    </dgm:pt>
    <dgm:pt modelId="{BBA37F50-C4CB-471C-822A-9EE641B3A61B}" type="pres">
      <dgm:prSet presAssocID="{37E3B248-3C18-4770-B307-02F2A0199947}" presName="parSpace" presStyleCnt="0"/>
      <dgm:spPr/>
    </dgm:pt>
    <dgm:pt modelId="{DB68B302-BAB6-44FC-831A-E27EE2259A03}" type="pres">
      <dgm:prSet presAssocID="{F75C315C-461C-4427-A6A9-9D0C3A307507}" presName="parComposite" presStyleCnt="0"/>
      <dgm:spPr/>
    </dgm:pt>
    <dgm:pt modelId="{0CB24DCC-3684-440E-BA34-984502A90BD0}" type="pres">
      <dgm:prSet presAssocID="{F75C315C-461C-4427-A6A9-9D0C3A307507}" presName="parBigCircle" presStyleLbl="node0" presStyleIdx="2" presStyleCnt="4" custScaleX="107066" custScaleY="89173"/>
      <dgm:spPr/>
    </dgm:pt>
    <dgm:pt modelId="{57CB7A2C-B626-473C-BA5F-7C025C8F8767}" type="pres">
      <dgm:prSet presAssocID="{F75C315C-461C-4427-A6A9-9D0C3A307507}" presName="parTx" presStyleLbl="revTx" presStyleIdx="2" presStyleCnt="4"/>
      <dgm:spPr/>
      <dgm:t>
        <a:bodyPr/>
        <a:lstStyle/>
        <a:p>
          <a:endParaRPr lang="en-GB"/>
        </a:p>
      </dgm:t>
    </dgm:pt>
    <dgm:pt modelId="{60F63468-A96E-47A5-A781-B95F71222987}" type="pres">
      <dgm:prSet presAssocID="{F75C315C-461C-4427-A6A9-9D0C3A307507}" presName="bSpace" presStyleCnt="0"/>
      <dgm:spPr/>
    </dgm:pt>
    <dgm:pt modelId="{450ED306-57DF-4A2C-AFBA-08A842CC1B09}" type="pres">
      <dgm:prSet presAssocID="{F75C315C-461C-4427-A6A9-9D0C3A307507}" presName="parBackupNorm" presStyleCnt="0"/>
      <dgm:spPr/>
    </dgm:pt>
    <dgm:pt modelId="{075F6A53-5975-47FB-9374-D4C66C9C205E}" type="pres">
      <dgm:prSet presAssocID="{AE2FCEA2-6228-497F-BBD6-34740687E511}" presName="parSpace" presStyleCnt="0"/>
      <dgm:spPr/>
    </dgm:pt>
    <dgm:pt modelId="{B0034166-2E99-4984-A11E-0CDB1B6AA73F}" type="pres">
      <dgm:prSet presAssocID="{4DB9072E-28D1-42AE-A22B-35AEC1860AAA}" presName="parComposite" presStyleCnt="0"/>
      <dgm:spPr/>
    </dgm:pt>
    <dgm:pt modelId="{D815E5AB-A26D-42F0-9CAE-3AD085433C48}" type="pres">
      <dgm:prSet presAssocID="{4DB9072E-28D1-42AE-A22B-35AEC1860AAA}" presName="parBigCircle" presStyleLbl="node0" presStyleIdx="3" presStyleCnt="4" custScaleX="110390" custLinFactNeighborX="9253" custLinFactNeighborY="-1217"/>
      <dgm:spPr/>
    </dgm:pt>
    <dgm:pt modelId="{0BEAD278-3604-4986-A145-6D72CC4BD333}" type="pres">
      <dgm:prSet presAssocID="{4DB9072E-28D1-42AE-A22B-35AEC1860AAA}" presName="parTx" presStyleLbl="revTx" presStyleIdx="3" presStyleCnt="4"/>
      <dgm:spPr/>
      <dgm:t>
        <a:bodyPr/>
        <a:lstStyle/>
        <a:p>
          <a:endParaRPr lang="en-GB"/>
        </a:p>
      </dgm:t>
    </dgm:pt>
    <dgm:pt modelId="{BAAA0FFD-1ADC-4AD1-A9C4-09FBAA4CBB57}" type="pres">
      <dgm:prSet presAssocID="{4DB9072E-28D1-42AE-A22B-35AEC1860AAA}" presName="bSpace" presStyleCnt="0"/>
      <dgm:spPr/>
    </dgm:pt>
    <dgm:pt modelId="{81368668-C3EF-460F-806C-7B91458027B3}" type="pres">
      <dgm:prSet presAssocID="{4DB9072E-28D1-42AE-A22B-35AEC1860AAA}" presName="parBackupNorm" presStyleCnt="0"/>
      <dgm:spPr/>
    </dgm:pt>
    <dgm:pt modelId="{A60E7EC8-7303-49B7-9A94-7B73299177FA}" type="pres">
      <dgm:prSet presAssocID="{92996600-3134-436B-B187-8477149CD92B}" presName="parSpace" presStyleCnt="0"/>
      <dgm:spPr/>
    </dgm:pt>
  </dgm:ptLst>
  <dgm:cxnLst>
    <dgm:cxn modelId="{E7D7E89F-16F1-437A-B81A-B6E7C4E2D1BA}" srcId="{63E82401-834D-459C-AC75-32F2F0821263}" destId="{8BCB5159-9FE1-4530-A2CF-D17640CF8EDA}" srcOrd="0" destOrd="0" parTransId="{69CB1DD1-21AA-432E-B2AC-49D07DB42696}" sibTransId="{99294312-1864-455D-AD89-D4AE85F0B117}"/>
    <dgm:cxn modelId="{9C852A8F-FEC9-4148-939A-5D80534E8D71}" type="presOf" srcId="{F75C315C-461C-4427-A6A9-9D0C3A307507}" destId="{57CB7A2C-B626-473C-BA5F-7C025C8F8767}" srcOrd="0" destOrd="0" presId="urn:microsoft.com/office/officeart/2008/layout/CircleAccentTimeline"/>
    <dgm:cxn modelId="{5E9E6F7A-FBDF-4FD9-B5B0-C8BFAE6940C9}" srcId="{63E82401-834D-459C-AC75-32F2F0821263}" destId="{4DB9072E-28D1-42AE-A22B-35AEC1860AAA}" srcOrd="3" destOrd="0" parTransId="{324D8052-C06A-49FF-9C8E-AAB34B81CA3B}" sibTransId="{92996600-3134-436B-B187-8477149CD92B}"/>
    <dgm:cxn modelId="{E4482708-2A42-4BC8-A2CA-E848FEBA4D15}" type="presOf" srcId="{8BCB5159-9FE1-4530-A2CF-D17640CF8EDA}" destId="{967FBA8B-57EF-4C86-A32D-B80A4FD6A1FD}" srcOrd="0" destOrd="0" presId="urn:microsoft.com/office/officeart/2008/layout/CircleAccentTimeline"/>
    <dgm:cxn modelId="{BF0DD0DA-5920-4ABE-9817-687BE8FAB9FB}" type="presOf" srcId="{4DB9072E-28D1-42AE-A22B-35AEC1860AAA}" destId="{0BEAD278-3604-4986-A145-6D72CC4BD333}" srcOrd="0" destOrd="0" presId="urn:microsoft.com/office/officeart/2008/layout/CircleAccentTimeline"/>
    <dgm:cxn modelId="{8E44A2BB-D436-4B2D-B84C-7C93623ECCA7}" type="presOf" srcId="{63E82401-834D-459C-AC75-32F2F0821263}" destId="{F02E6573-D949-4BEA-ABC8-03F7B404EDED}" srcOrd="0" destOrd="0" presId="urn:microsoft.com/office/officeart/2008/layout/CircleAccentTimeline"/>
    <dgm:cxn modelId="{BBBB53A6-4BA9-4F4E-9C65-524755C20258}" srcId="{63E82401-834D-459C-AC75-32F2F0821263}" destId="{55C56DEE-48ED-404A-9863-0C06029CEDCB}" srcOrd="1" destOrd="0" parTransId="{AC4AB183-49DB-4FE2-AB1F-818187B56BFC}" sibTransId="{37E3B248-3C18-4770-B307-02F2A0199947}"/>
    <dgm:cxn modelId="{86EDF8C4-FFC1-47BD-AE94-EA04C58CDBAD}" srcId="{63E82401-834D-459C-AC75-32F2F0821263}" destId="{F75C315C-461C-4427-A6A9-9D0C3A307507}" srcOrd="2" destOrd="0" parTransId="{751955D3-909A-42F2-9464-F728D71F07B1}" sibTransId="{AE2FCEA2-6228-497F-BBD6-34740687E511}"/>
    <dgm:cxn modelId="{27FB833D-0603-45D7-AC22-675C3A2A52DB}" type="presOf" srcId="{55C56DEE-48ED-404A-9863-0C06029CEDCB}" destId="{B0A01D18-C0CD-4DA9-8684-A4B18EB00EDF}" srcOrd="0" destOrd="0" presId="urn:microsoft.com/office/officeart/2008/layout/CircleAccentTimeline"/>
    <dgm:cxn modelId="{FDB41DAB-216D-406F-A76B-867745A3A811}" type="presParOf" srcId="{F02E6573-D949-4BEA-ABC8-03F7B404EDED}" destId="{EC162C96-BD2F-424F-9A12-482171841B17}" srcOrd="0" destOrd="0" presId="urn:microsoft.com/office/officeart/2008/layout/CircleAccentTimeline"/>
    <dgm:cxn modelId="{7587279A-FDE9-4A56-8CD5-7F3F2EFA5C02}" type="presParOf" srcId="{EC162C96-BD2F-424F-9A12-482171841B17}" destId="{E24C65E8-7980-40B7-BE79-08C5BF4C8A02}" srcOrd="0" destOrd="0" presId="urn:microsoft.com/office/officeart/2008/layout/CircleAccentTimeline"/>
    <dgm:cxn modelId="{47BF804C-3C4F-4F44-8DAF-E72552742B10}" type="presParOf" srcId="{EC162C96-BD2F-424F-9A12-482171841B17}" destId="{967FBA8B-57EF-4C86-A32D-B80A4FD6A1FD}" srcOrd="1" destOrd="0" presId="urn:microsoft.com/office/officeart/2008/layout/CircleAccentTimeline"/>
    <dgm:cxn modelId="{1A75338E-A268-4FEF-8A77-5CCC0E9274E9}" type="presParOf" srcId="{EC162C96-BD2F-424F-9A12-482171841B17}" destId="{AEAB2D01-C23C-46D8-8F34-63B4F3E36CCF}" srcOrd="2" destOrd="0" presId="urn:microsoft.com/office/officeart/2008/layout/CircleAccentTimeline"/>
    <dgm:cxn modelId="{36A5A8B7-A2A0-4493-883E-E4AF852B5D1F}" type="presParOf" srcId="{F02E6573-D949-4BEA-ABC8-03F7B404EDED}" destId="{F119D89E-C297-41E6-8C6B-FD689A535D7A}" srcOrd="1" destOrd="0" presId="urn:microsoft.com/office/officeart/2008/layout/CircleAccentTimeline"/>
    <dgm:cxn modelId="{9343C033-6C88-4861-B19A-AD4B09030FC3}" type="presParOf" srcId="{F02E6573-D949-4BEA-ABC8-03F7B404EDED}" destId="{F2D6A87F-5B11-4D25-BD95-AA0C7858217A}" srcOrd="2" destOrd="0" presId="urn:microsoft.com/office/officeart/2008/layout/CircleAccentTimeline"/>
    <dgm:cxn modelId="{68D2DBAB-87EF-4CE6-B6E0-AE2DD678B7B7}" type="presParOf" srcId="{F02E6573-D949-4BEA-ABC8-03F7B404EDED}" destId="{09E99670-EAF8-48C2-8340-E854EFF6E7EE}" srcOrd="3" destOrd="0" presId="urn:microsoft.com/office/officeart/2008/layout/CircleAccentTimeline"/>
    <dgm:cxn modelId="{541D4E4D-FF4A-48CA-A246-DCCAD748FB58}" type="presParOf" srcId="{09E99670-EAF8-48C2-8340-E854EFF6E7EE}" destId="{BD49D4D7-C74C-4A3B-91B4-E00E54D5A93F}" srcOrd="0" destOrd="0" presId="urn:microsoft.com/office/officeart/2008/layout/CircleAccentTimeline"/>
    <dgm:cxn modelId="{08E0A139-3B6F-4DBC-AA4E-F361FAD81610}" type="presParOf" srcId="{09E99670-EAF8-48C2-8340-E854EFF6E7EE}" destId="{B0A01D18-C0CD-4DA9-8684-A4B18EB00EDF}" srcOrd="1" destOrd="0" presId="urn:microsoft.com/office/officeart/2008/layout/CircleAccentTimeline"/>
    <dgm:cxn modelId="{5E570EF1-6CE4-4694-AEC3-9F2EE15BD789}" type="presParOf" srcId="{09E99670-EAF8-48C2-8340-E854EFF6E7EE}" destId="{6E92FE32-4C5A-4456-9EFA-DAE48D929E44}" srcOrd="2" destOrd="0" presId="urn:microsoft.com/office/officeart/2008/layout/CircleAccentTimeline"/>
    <dgm:cxn modelId="{57AC17A9-646F-43B4-8249-20D758400153}" type="presParOf" srcId="{F02E6573-D949-4BEA-ABC8-03F7B404EDED}" destId="{8022267A-32A1-4F8A-A494-7F0E5E966B3E}" srcOrd="4" destOrd="0" presId="urn:microsoft.com/office/officeart/2008/layout/CircleAccentTimeline"/>
    <dgm:cxn modelId="{C6F0E8C0-5A8F-4D06-A29B-C1CE49C071D6}" type="presParOf" srcId="{F02E6573-D949-4BEA-ABC8-03F7B404EDED}" destId="{BBA37F50-C4CB-471C-822A-9EE641B3A61B}" srcOrd="5" destOrd="0" presId="urn:microsoft.com/office/officeart/2008/layout/CircleAccentTimeline"/>
    <dgm:cxn modelId="{6A742E11-775F-4364-B0E6-3334A2C9C8C4}" type="presParOf" srcId="{F02E6573-D949-4BEA-ABC8-03F7B404EDED}" destId="{DB68B302-BAB6-44FC-831A-E27EE2259A03}" srcOrd="6" destOrd="0" presId="urn:microsoft.com/office/officeart/2008/layout/CircleAccentTimeline"/>
    <dgm:cxn modelId="{C92C0403-610B-4268-9993-9A0959DB55DB}" type="presParOf" srcId="{DB68B302-BAB6-44FC-831A-E27EE2259A03}" destId="{0CB24DCC-3684-440E-BA34-984502A90BD0}" srcOrd="0" destOrd="0" presId="urn:microsoft.com/office/officeart/2008/layout/CircleAccentTimeline"/>
    <dgm:cxn modelId="{EE2F5D0A-8B78-4910-AC41-1ACA234C7455}" type="presParOf" srcId="{DB68B302-BAB6-44FC-831A-E27EE2259A03}" destId="{57CB7A2C-B626-473C-BA5F-7C025C8F8767}" srcOrd="1" destOrd="0" presId="urn:microsoft.com/office/officeart/2008/layout/CircleAccentTimeline"/>
    <dgm:cxn modelId="{0AD7439D-7B9B-49C1-9038-6F6162BE81DE}" type="presParOf" srcId="{DB68B302-BAB6-44FC-831A-E27EE2259A03}" destId="{60F63468-A96E-47A5-A781-B95F71222987}" srcOrd="2" destOrd="0" presId="urn:microsoft.com/office/officeart/2008/layout/CircleAccentTimeline"/>
    <dgm:cxn modelId="{800ED6C5-1CAF-4DEA-9ECC-0D8FBEB383B4}" type="presParOf" srcId="{F02E6573-D949-4BEA-ABC8-03F7B404EDED}" destId="{450ED306-57DF-4A2C-AFBA-08A842CC1B09}" srcOrd="7" destOrd="0" presId="urn:microsoft.com/office/officeart/2008/layout/CircleAccentTimeline"/>
    <dgm:cxn modelId="{A137D209-3BEB-4729-B2A8-5550A3FF1B87}" type="presParOf" srcId="{F02E6573-D949-4BEA-ABC8-03F7B404EDED}" destId="{075F6A53-5975-47FB-9374-D4C66C9C205E}" srcOrd="8" destOrd="0" presId="urn:microsoft.com/office/officeart/2008/layout/CircleAccentTimeline"/>
    <dgm:cxn modelId="{8EC35399-07C1-4B5B-B577-5CBC8B3A6978}" type="presParOf" srcId="{F02E6573-D949-4BEA-ABC8-03F7B404EDED}" destId="{B0034166-2E99-4984-A11E-0CDB1B6AA73F}" srcOrd="9" destOrd="0" presId="urn:microsoft.com/office/officeart/2008/layout/CircleAccentTimeline"/>
    <dgm:cxn modelId="{B94DB812-70AC-4360-98E7-87EB2F98EA52}" type="presParOf" srcId="{B0034166-2E99-4984-A11E-0CDB1B6AA73F}" destId="{D815E5AB-A26D-42F0-9CAE-3AD085433C48}" srcOrd="0" destOrd="0" presId="urn:microsoft.com/office/officeart/2008/layout/CircleAccentTimeline"/>
    <dgm:cxn modelId="{799E3EFD-B462-462C-A417-D1E293886E9A}" type="presParOf" srcId="{B0034166-2E99-4984-A11E-0CDB1B6AA73F}" destId="{0BEAD278-3604-4986-A145-6D72CC4BD333}" srcOrd="1" destOrd="0" presId="urn:microsoft.com/office/officeart/2008/layout/CircleAccentTimeline"/>
    <dgm:cxn modelId="{B58BB7BB-8DA8-4603-AAD3-8B6CFE9DECB8}" type="presParOf" srcId="{B0034166-2E99-4984-A11E-0CDB1B6AA73F}" destId="{BAAA0FFD-1ADC-4AD1-A9C4-09FBAA4CBB57}" srcOrd="2" destOrd="0" presId="urn:microsoft.com/office/officeart/2008/layout/CircleAccentTimeline"/>
    <dgm:cxn modelId="{BF9CB883-AEB9-427B-8481-E39C1B3D9ED8}" type="presParOf" srcId="{F02E6573-D949-4BEA-ABC8-03F7B404EDED}" destId="{81368668-C3EF-460F-806C-7B91458027B3}" srcOrd="10" destOrd="0" presId="urn:microsoft.com/office/officeart/2008/layout/CircleAccentTimeline"/>
    <dgm:cxn modelId="{C5B9D4BA-3EED-4C85-A99C-2542CFDE9C2B}" type="presParOf" srcId="{F02E6573-D949-4BEA-ABC8-03F7B404EDED}" destId="{A60E7EC8-7303-49B7-9A94-7B73299177FA}" srcOrd="11" destOrd="0" presId="urn:microsoft.com/office/officeart/2008/layout/CircleAccentTimelin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8DC56E-7A1F-4CB7-87A2-2B5DFBCB3AC4}" type="doc">
      <dgm:prSet loTypeId="urn:microsoft.com/office/officeart/2005/8/layout/vList2" loCatId="list" qsTypeId="urn:microsoft.com/office/officeart/2005/8/quickstyle/simple2" qsCatId="simple" csTypeId="urn:microsoft.com/office/officeart/2005/8/colors/accent3_4" csCatId="accent3" phldr="1"/>
      <dgm:spPr/>
      <dgm:t>
        <a:bodyPr/>
        <a:lstStyle/>
        <a:p>
          <a:endParaRPr lang="en-ZA"/>
        </a:p>
      </dgm:t>
    </dgm:pt>
    <dgm:pt modelId="{72FEB19B-7DEA-4A57-97E5-6B1C281A0A7C}" type="pres">
      <dgm:prSet presAssocID="{288DC56E-7A1F-4CB7-87A2-2B5DFBCB3AC4}" presName="linear" presStyleCnt="0">
        <dgm:presLayoutVars>
          <dgm:animLvl val="lvl"/>
          <dgm:resizeHandles val="exact"/>
        </dgm:presLayoutVars>
      </dgm:prSet>
      <dgm:spPr/>
      <dgm:t>
        <a:bodyPr/>
        <a:lstStyle/>
        <a:p>
          <a:endParaRPr lang="en-ZA"/>
        </a:p>
      </dgm:t>
    </dgm:pt>
  </dgm:ptLst>
  <dgm:cxnLst>
    <dgm:cxn modelId="{659CB3BD-6861-4884-9C01-C3EA99576E8B}" type="presOf" srcId="{288DC56E-7A1F-4CB7-87A2-2B5DFBCB3AC4}" destId="{72FEB19B-7DEA-4A57-97E5-6B1C281A0A7C}"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3B9DFF-027E-4719-8895-B9D34B357CF3}"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ZA"/>
        </a:p>
      </dgm:t>
    </dgm:pt>
    <dgm:pt modelId="{70123023-99F1-4B04-8125-97C6BCA85FA7}">
      <dgm:prSet custT="1"/>
      <dgm:spPr>
        <a:solidFill>
          <a:schemeClr val="bg1">
            <a:lumMod val="95000"/>
          </a:schemeClr>
        </a:solidFill>
      </dgm:spPr>
      <dgm:t>
        <a:bodyPr/>
        <a:lstStyle/>
        <a:p>
          <a:pPr rtl="0"/>
          <a:endParaRPr lang="en-US" sz="2400" b="0" dirty="0" smtClean="0"/>
        </a:p>
        <a:p>
          <a:pPr rtl="0"/>
          <a:r>
            <a:rPr lang="en-US" sz="2800" b="0" dirty="0" smtClean="0">
              <a:solidFill>
                <a:schemeClr val="tx1"/>
              </a:solidFill>
              <a:effectLst/>
            </a:rPr>
            <a:t>Technical Compliance with National Treasury Regulations and Guidelines  in the compilation of the SP and APP</a:t>
          </a:r>
          <a:br>
            <a:rPr lang="en-US" sz="2800" b="0" dirty="0" smtClean="0">
              <a:solidFill>
                <a:schemeClr val="tx1"/>
              </a:solidFill>
              <a:effectLst/>
            </a:rPr>
          </a:br>
          <a:endParaRPr lang="en-ZA" sz="2800" b="0" dirty="0">
            <a:solidFill>
              <a:schemeClr val="tx1"/>
            </a:solidFill>
            <a:effectLst/>
          </a:endParaRPr>
        </a:p>
      </dgm:t>
    </dgm:pt>
    <dgm:pt modelId="{8879DC19-0B56-44D3-9BDB-FF58E3C05186}" type="parTrans" cxnId="{E08844D1-B58A-48BB-AB6D-28ADB52C5045}">
      <dgm:prSet/>
      <dgm:spPr/>
      <dgm:t>
        <a:bodyPr/>
        <a:lstStyle/>
        <a:p>
          <a:endParaRPr lang="en-ZA"/>
        </a:p>
      </dgm:t>
    </dgm:pt>
    <dgm:pt modelId="{3CC41898-A18B-4793-BDFA-2C5CE4F62B0F}" type="sibTrans" cxnId="{E08844D1-B58A-48BB-AB6D-28ADB52C5045}">
      <dgm:prSet/>
      <dgm:spPr/>
      <dgm:t>
        <a:bodyPr/>
        <a:lstStyle/>
        <a:p>
          <a:endParaRPr lang="en-ZA"/>
        </a:p>
      </dgm:t>
    </dgm:pt>
    <dgm:pt modelId="{D275A884-13C4-4C03-908B-00B02DE08CC8}" type="pres">
      <dgm:prSet presAssocID="{183B9DFF-027E-4719-8895-B9D34B357CF3}" presName="CompostProcess" presStyleCnt="0">
        <dgm:presLayoutVars>
          <dgm:dir/>
          <dgm:resizeHandles val="exact"/>
        </dgm:presLayoutVars>
      </dgm:prSet>
      <dgm:spPr/>
      <dgm:t>
        <a:bodyPr/>
        <a:lstStyle/>
        <a:p>
          <a:endParaRPr lang="en-US"/>
        </a:p>
      </dgm:t>
    </dgm:pt>
    <dgm:pt modelId="{D0D3457F-BB2C-4A06-8DD4-E22528B969C8}" type="pres">
      <dgm:prSet presAssocID="{183B9DFF-027E-4719-8895-B9D34B357CF3}" presName="arrow" presStyleLbl="bgShp" presStyleIdx="0" presStyleCnt="1" custScaleX="117647" custLinFactNeighborX="-4360"/>
      <dgm:spPr>
        <a:solidFill>
          <a:schemeClr val="accent6">
            <a:lumMod val="50000"/>
          </a:schemeClr>
        </a:solidFill>
      </dgm:spPr>
    </dgm:pt>
    <dgm:pt modelId="{053C66B3-06B8-4D0A-8166-7CA53E2C687E}" type="pres">
      <dgm:prSet presAssocID="{183B9DFF-027E-4719-8895-B9D34B357CF3}" presName="linearProcess" presStyleCnt="0"/>
      <dgm:spPr/>
    </dgm:pt>
    <dgm:pt modelId="{E0793313-D1BE-44E6-8294-E7AD4614822A}" type="pres">
      <dgm:prSet presAssocID="{70123023-99F1-4B04-8125-97C6BCA85FA7}" presName="textNode" presStyleLbl="node1" presStyleIdx="0" presStyleCnt="1" custScaleX="89978" custLinFactNeighborX="-6199" custLinFactNeighborY="-585">
        <dgm:presLayoutVars>
          <dgm:bulletEnabled val="1"/>
        </dgm:presLayoutVars>
      </dgm:prSet>
      <dgm:spPr/>
      <dgm:t>
        <a:bodyPr/>
        <a:lstStyle/>
        <a:p>
          <a:endParaRPr lang="en-US"/>
        </a:p>
      </dgm:t>
    </dgm:pt>
  </dgm:ptLst>
  <dgm:cxnLst>
    <dgm:cxn modelId="{1C8A5976-B4F8-434A-AE5D-0B9A0F6C854F}" type="presOf" srcId="{183B9DFF-027E-4719-8895-B9D34B357CF3}" destId="{D275A884-13C4-4C03-908B-00B02DE08CC8}" srcOrd="0" destOrd="0" presId="urn:microsoft.com/office/officeart/2005/8/layout/hProcess9"/>
    <dgm:cxn modelId="{E08844D1-B58A-48BB-AB6D-28ADB52C5045}" srcId="{183B9DFF-027E-4719-8895-B9D34B357CF3}" destId="{70123023-99F1-4B04-8125-97C6BCA85FA7}" srcOrd="0" destOrd="0" parTransId="{8879DC19-0B56-44D3-9BDB-FF58E3C05186}" sibTransId="{3CC41898-A18B-4793-BDFA-2C5CE4F62B0F}"/>
    <dgm:cxn modelId="{3816B4C8-DA7A-4FE9-9162-61E3CFAA89E9}" type="presOf" srcId="{70123023-99F1-4B04-8125-97C6BCA85FA7}" destId="{E0793313-D1BE-44E6-8294-E7AD4614822A}" srcOrd="0" destOrd="0" presId="urn:microsoft.com/office/officeart/2005/8/layout/hProcess9"/>
    <dgm:cxn modelId="{F57BF033-02E8-4BFF-BD27-CD1D632AAB31}" type="presParOf" srcId="{D275A884-13C4-4C03-908B-00B02DE08CC8}" destId="{D0D3457F-BB2C-4A06-8DD4-E22528B969C8}" srcOrd="0" destOrd="0" presId="urn:microsoft.com/office/officeart/2005/8/layout/hProcess9"/>
    <dgm:cxn modelId="{AA7BF60B-0BAB-47CD-927C-0B588198F0D3}" type="presParOf" srcId="{D275A884-13C4-4C03-908B-00B02DE08CC8}" destId="{053C66B3-06B8-4D0A-8166-7CA53E2C687E}" srcOrd="1" destOrd="0" presId="urn:microsoft.com/office/officeart/2005/8/layout/hProcess9"/>
    <dgm:cxn modelId="{F1D59121-A832-4489-9247-7451E7D2231B}" type="presParOf" srcId="{053C66B3-06B8-4D0A-8166-7CA53E2C687E}" destId="{E0793313-D1BE-44E6-8294-E7AD4614822A}" srcOrd="0" destOrd="0" presId="urn:microsoft.com/office/officeart/2005/8/layout/hProcess9"/>
  </dgm:cxnLst>
  <dgm:bg>
    <a:solidFill>
      <a:schemeClr val="bg1">
        <a:lumMod val="95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4C65E8-7980-40B7-BE79-08C5BF4C8A02}">
      <dsp:nvSpPr>
        <dsp:cNvPr id="0" name=""/>
        <dsp:cNvSpPr/>
      </dsp:nvSpPr>
      <dsp:spPr>
        <a:xfrm>
          <a:off x="260461" y="1607943"/>
          <a:ext cx="1026691" cy="6432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FBA8B-57EF-4C86-A32D-B80A4FD6A1FD}">
      <dsp:nvSpPr>
        <dsp:cNvPr id="0" name=""/>
        <dsp:cNvSpPr/>
      </dsp:nvSpPr>
      <dsp:spPr>
        <a:xfrm rot="17700000">
          <a:off x="464968" y="715401"/>
          <a:ext cx="1276291" cy="61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0" rIns="0" bIns="0" numCol="1" spcCol="1270" anchor="ctr" anchorCtr="0">
          <a:noAutofit/>
        </a:bodyPr>
        <a:lstStyle/>
        <a:p>
          <a:pPr lvl="0" algn="l" defTabSz="1022350">
            <a:lnSpc>
              <a:spcPct val="90000"/>
            </a:lnSpc>
            <a:spcBef>
              <a:spcPct val="0"/>
            </a:spcBef>
            <a:spcAft>
              <a:spcPct val="35000"/>
            </a:spcAft>
          </a:pPr>
          <a:r>
            <a:rPr lang="en-ZA" sz="2300" kern="1200" dirty="0" smtClean="0"/>
            <a:t>2009-2014</a:t>
          </a:r>
          <a:endParaRPr lang="en-GB" sz="2300" kern="1200" dirty="0"/>
        </a:p>
      </dsp:txBody>
      <dsp:txXfrm rot="17700000">
        <a:off x="464968" y="715401"/>
        <a:ext cx="1276291" cy="615073"/>
      </dsp:txXfrm>
    </dsp:sp>
    <dsp:sp modelId="{BD49D4D7-C74C-4A3B-91B4-E00E54D5A93F}">
      <dsp:nvSpPr>
        <dsp:cNvPr id="0" name=""/>
        <dsp:cNvSpPr/>
      </dsp:nvSpPr>
      <dsp:spPr>
        <a:xfrm>
          <a:off x="1438131" y="1584175"/>
          <a:ext cx="1099997" cy="779392"/>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A01D18-C0CD-4DA9-8684-A4B18EB00EDF}">
      <dsp:nvSpPr>
        <dsp:cNvPr id="0" name=""/>
        <dsp:cNvSpPr/>
      </dsp:nvSpPr>
      <dsp:spPr>
        <a:xfrm rot="17700000">
          <a:off x="1551858" y="522195"/>
          <a:ext cx="1558737" cy="726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l" defTabSz="889000">
            <a:lnSpc>
              <a:spcPct val="90000"/>
            </a:lnSpc>
            <a:spcBef>
              <a:spcPct val="0"/>
            </a:spcBef>
            <a:spcAft>
              <a:spcPct val="35000"/>
            </a:spcAft>
          </a:pPr>
          <a:r>
            <a:rPr lang="en-ZA" sz="2000" b="1" kern="1200" dirty="0" smtClean="0">
              <a:solidFill>
                <a:srgbClr val="FF0000"/>
              </a:solidFill>
            </a:rPr>
            <a:t>MTSF: 2014-2019</a:t>
          </a:r>
          <a:endParaRPr lang="en-GB" sz="2000" b="1" kern="1200" dirty="0">
            <a:solidFill>
              <a:srgbClr val="FF0000"/>
            </a:solidFill>
          </a:endParaRPr>
        </a:p>
      </dsp:txBody>
      <dsp:txXfrm rot="17700000">
        <a:off x="1551858" y="522195"/>
        <a:ext cx="1558737" cy="726851"/>
      </dsp:txXfrm>
    </dsp:sp>
    <dsp:sp modelId="{0CB24DCC-3684-440E-BA34-984502A90BD0}">
      <dsp:nvSpPr>
        <dsp:cNvPr id="0" name=""/>
        <dsp:cNvSpPr/>
      </dsp:nvSpPr>
      <dsp:spPr>
        <a:xfrm>
          <a:off x="2615665" y="1471804"/>
          <a:ext cx="1099237" cy="915531"/>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CB7A2C-B626-473C-BA5F-7C025C8F8767}">
      <dsp:nvSpPr>
        <dsp:cNvPr id="0" name=""/>
        <dsp:cNvSpPr/>
      </dsp:nvSpPr>
      <dsp:spPr>
        <a:xfrm rot="17700000">
          <a:off x="3013698" y="579261"/>
          <a:ext cx="1276291" cy="61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0" rIns="0" bIns="0" numCol="1" spcCol="1270" anchor="ctr" anchorCtr="0">
          <a:noAutofit/>
        </a:bodyPr>
        <a:lstStyle/>
        <a:p>
          <a:pPr lvl="0" algn="l" defTabSz="1022350">
            <a:lnSpc>
              <a:spcPct val="90000"/>
            </a:lnSpc>
            <a:spcBef>
              <a:spcPct val="0"/>
            </a:spcBef>
            <a:spcAft>
              <a:spcPct val="35000"/>
            </a:spcAft>
          </a:pPr>
          <a:r>
            <a:rPr lang="en-ZA" sz="2300" kern="1200" dirty="0" smtClean="0"/>
            <a:t>2019-2024</a:t>
          </a:r>
          <a:endParaRPr lang="en-GB" sz="2300" kern="1200" dirty="0"/>
        </a:p>
      </dsp:txBody>
      <dsp:txXfrm rot="17700000">
        <a:off x="3013698" y="579261"/>
        <a:ext cx="1276291" cy="615073"/>
      </dsp:txXfrm>
    </dsp:sp>
    <dsp:sp modelId="{D815E5AB-A26D-42F0-9CAE-3AD085433C48}">
      <dsp:nvSpPr>
        <dsp:cNvPr id="0" name=""/>
        <dsp:cNvSpPr/>
      </dsp:nvSpPr>
      <dsp:spPr>
        <a:xfrm>
          <a:off x="3851045" y="1403729"/>
          <a:ext cx="1133364" cy="1026691"/>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AD278-3604-4986-A145-6D72CC4BD333}">
      <dsp:nvSpPr>
        <dsp:cNvPr id="0" name=""/>
        <dsp:cNvSpPr/>
      </dsp:nvSpPr>
      <dsp:spPr>
        <a:xfrm rot="17700000">
          <a:off x="4171142" y="579261"/>
          <a:ext cx="1276291" cy="61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0" rIns="0" bIns="0" numCol="1" spcCol="1270" anchor="ctr" anchorCtr="0">
          <a:noAutofit/>
        </a:bodyPr>
        <a:lstStyle/>
        <a:p>
          <a:pPr lvl="0" algn="l" defTabSz="1022350">
            <a:lnSpc>
              <a:spcPct val="90000"/>
            </a:lnSpc>
            <a:spcBef>
              <a:spcPct val="0"/>
            </a:spcBef>
            <a:spcAft>
              <a:spcPct val="35000"/>
            </a:spcAft>
          </a:pPr>
          <a:r>
            <a:rPr lang="en-ZA" sz="2300" kern="1200" dirty="0" smtClean="0"/>
            <a:t>2024-2029</a:t>
          </a:r>
          <a:endParaRPr lang="en-GB" sz="2300" kern="1200" dirty="0"/>
        </a:p>
      </dsp:txBody>
      <dsp:txXfrm rot="17700000">
        <a:off x="4171142" y="579261"/>
        <a:ext cx="1276291" cy="61507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09"/>
          </a:xfrm>
          <a:prstGeom prst="rect">
            <a:avLst/>
          </a:prstGeom>
        </p:spPr>
        <p:txBody>
          <a:bodyPr vert="horz" lIns="90727" tIns="45363" rIns="90727" bIns="45363" rtlCol="0"/>
          <a:lstStyle>
            <a:lvl1pPr algn="l">
              <a:defRPr sz="1200"/>
            </a:lvl1pPr>
          </a:lstStyle>
          <a:p>
            <a:endParaRPr lang="en-ZA" dirty="0"/>
          </a:p>
        </p:txBody>
      </p:sp>
      <p:sp>
        <p:nvSpPr>
          <p:cNvPr id="3" name="Date Placeholder 2"/>
          <p:cNvSpPr>
            <a:spLocks noGrp="1"/>
          </p:cNvSpPr>
          <p:nvPr>
            <p:ph type="dt" sz="quarter" idx="1"/>
          </p:nvPr>
        </p:nvSpPr>
        <p:spPr>
          <a:xfrm>
            <a:off x="3776866" y="0"/>
            <a:ext cx="2890665" cy="496809"/>
          </a:xfrm>
          <a:prstGeom prst="rect">
            <a:avLst/>
          </a:prstGeom>
        </p:spPr>
        <p:txBody>
          <a:bodyPr vert="horz" lIns="90727" tIns="45363" rIns="90727" bIns="45363" rtlCol="0"/>
          <a:lstStyle>
            <a:lvl1pPr algn="r">
              <a:defRPr sz="1200"/>
            </a:lvl1pPr>
          </a:lstStyle>
          <a:p>
            <a:fld id="{061E3E80-4429-4105-8E5F-AE23A4B41E94}" type="datetimeFigureOut">
              <a:rPr lang="en-ZA" smtClean="0"/>
              <a:pPr/>
              <a:t>2016/04/12</a:t>
            </a:fld>
            <a:endParaRPr lang="en-ZA" dirty="0"/>
          </a:p>
        </p:txBody>
      </p:sp>
      <p:sp>
        <p:nvSpPr>
          <p:cNvPr id="4" name="Footer Placeholder 3"/>
          <p:cNvSpPr>
            <a:spLocks noGrp="1"/>
          </p:cNvSpPr>
          <p:nvPr>
            <p:ph type="ftr" sz="quarter" idx="2"/>
          </p:nvPr>
        </p:nvSpPr>
        <p:spPr>
          <a:xfrm>
            <a:off x="0" y="9428243"/>
            <a:ext cx="2890665" cy="496809"/>
          </a:xfrm>
          <a:prstGeom prst="rect">
            <a:avLst/>
          </a:prstGeom>
        </p:spPr>
        <p:txBody>
          <a:bodyPr vert="horz" lIns="90727" tIns="45363" rIns="90727" bIns="45363" rtlCol="0" anchor="b"/>
          <a:lstStyle>
            <a:lvl1pPr algn="l">
              <a:defRPr sz="1200"/>
            </a:lvl1pPr>
          </a:lstStyle>
          <a:p>
            <a:endParaRPr lang="en-ZA" dirty="0"/>
          </a:p>
        </p:txBody>
      </p:sp>
      <p:sp>
        <p:nvSpPr>
          <p:cNvPr id="5" name="Slide Number Placeholder 4"/>
          <p:cNvSpPr>
            <a:spLocks noGrp="1"/>
          </p:cNvSpPr>
          <p:nvPr>
            <p:ph type="sldNum" sz="quarter" idx="3"/>
          </p:nvPr>
        </p:nvSpPr>
        <p:spPr>
          <a:xfrm>
            <a:off x="3776866" y="9428243"/>
            <a:ext cx="2890665" cy="496809"/>
          </a:xfrm>
          <a:prstGeom prst="rect">
            <a:avLst/>
          </a:prstGeom>
        </p:spPr>
        <p:txBody>
          <a:bodyPr vert="horz" lIns="90727" tIns="45363" rIns="90727" bIns="45363" rtlCol="0" anchor="b"/>
          <a:lstStyle>
            <a:lvl1pPr algn="r">
              <a:defRPr sz="1200"/>
            </a:lvl1pPr>
          </a:lstStyle>
          <a:p>
            <a:fld id="{2646870F-B0A6-4911-A564-6EBF5EA9FBE0}" type="slidenum">
              <a:rPr lang="en-ZA" smtClean="0"/>
              <a:pPr/>
              <a:t>‹#›</a:t>
            </a:fld>
            <a:endParaRPr lang="en-ZA" dirty="0"/>
          </a:p>
        </p:txBody>
      </p:sp>
    </p:spTree>
    <p:extLst>
      <p:ext uri="{BB962C8B-B14F-4D97-AF65-F5344CB8AC3E}">
        <p14:creationId xmlns:p14="http://schemas.microsoft.com/office/powerpoint/2010/main" xmlns="" val="3252676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889938" cy="496332"/>
          </a:xfrm>
          <a:prstGeom prst="rect">
            <a:avLst/>
          </a:prstGeom>
        </p:spPr>
        <p:txBody>
          <a:bodyPr vert="horz" lIns="90727" tIns="45363" rIns="90727" bIns="45363" rtlCol="0"/>
          <a:lstStyle>
            <a:lvl1pPr algn="l">
              <a:defRPr sz="1200"/>
            </a:lvl1pPr>
          </a:lstStyle>
          <a:p>
            <a:endParaRPr lang="en-ZA" dirty="0"/>
          </a:p>
        </p:txBody>
      </p:sp>
      <p:sp>
        <p:nvSpPr>
          <p:cNvPr id="3" name="Date Placeholder 2"/>
          <p:cNvSpPr>
            <a:spLocks noGrp="1"/>
          </p:cNvSpPr>
          <p:nvPr>
            <p:ph type="dt" idx="1"/>
          </p:nvPr>
        </p:nvSpPr>
        <p:spPr>
          <a:xfrm>
            <a:off x="3777609" y="1"/>
            <a:ext cx="2889938" cy="496332"/>
          </a:xfrm>
          <a:prstGeom prst="rect">
            <a:avLst/>
          </a:prstGeom>
        </p:spPr>
        <p:txBody>
          <a:bodyPr vert="horz" lIns="90727" tIns="45363" rIns="90727" bIns="45363" rtlCol="0"/>
          <a:lstStyle>
            <a:lvl1pPr algn="r">
              <a:defRPr sz="1200"/>
            </a:lvl1pPr>
          </a:lstStyle>
          <a:p>
            <a:fld id="{9BADBF19-8B8D-4817-AB54-E9CAFAF226F0}" type="datetimeFigureOut">
              <a:rPr lang="en-ZA" smtClean="0"/>
              <a:pPr/>
              <a:t>2016/04/12</a:t>
            </a:fld>
            <a:endParaRPr lang="en-ZA"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727" tIns="45363" rIns="90727" bIns="45363" rtlCol="0" anchor="ctr"/>
          <a:lstStyle/>
          <a:p>
            <a:endParaRPr lang="en-ZA" dirty="0"/>
          </a:p>
        </p:txBody>
      </p:sp>
      <p:sp>
        <p:nvSpPr>
          <p:cNvPr id="5" name="Notes Placeholder 4"/>
          <p:cNvSpPr>
            <a:spLocks noGrp="1"/>
          </p:cNvSpPr>
          <p:nvPr>
            <p:ph type="body" sz="quarter" idx="3"/>
          </p:nvPr>
        </p:nvSpPr>
        <p:spPr>
          <a:xfrm>
            <a:off x="666909" y="4715155"/>
            <a:ext cx="5335270" cy="4466987"/>
          </a:xfrm>
          <a:prstGeom prst="rect">
            <a:avLst/>
          </a:prstGeom>
        </p:spPr>
        <p:txBody>
          <a:bodyPr vert="horz" lIns="90727" tIns="45363" rIns="90727" bIns="453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428585"/>
            <a:ext cx="2889938" cy="496332"/>
          </a:xfrm>
          <a:prstGeom prst="rect">
            <a:avLst/>
          </a:prstGeom>
        </p:spPr>
        <p:txBody>
          <a:bodyPr vert="horz" lIns="90727" tIns="45363" rIns="90727" bIns="45363" rtlCol="0" anchor="b"/>
          <a:lstStyle>
            <a:lvl1pPr algn="l">
              <a:defRPr sz="1200"/>
            </a:lvl1pPr>
          </a:lstStyle>
          <a:p>
            <a:endParaRPr lang="en-ZA" dirty="0"/>
          </a:p>
        </p:txBody>
      </p:sp>
      <p:sp>
        <p:nvSpPr>
          <p:cNvPr id="7" name="Slide Number Placeholder 6"/>
          <p:cNvSpPr>
            <a:spLocks noGrp="1"/>
          </p:cNvSpPr>
          <p:nvPr>
            <p:ph type="sldNum" sz="quarter" idx="5"/>
          </p:nvPr>
        </p:nvSpPr>
        <p:spPr>
          <a:xfrm>
            <a:off x="3777609" y="9428585"/>
            <a:ext cx="2889938" cy="496332"/>
          </a:xfrm>
          <a:prstGeom prst="rect">
            <a:avLst/>
          </a:prstGeom>
        </p:spPr>
        <p:txBody>
          <a:bodyPr vert="horz" lIns="90727" tIns="45363" rIns="90727" bIns="45363" rtlCol="0" anchor="b"/>
          <a:lstStyle>
            <a:lvl1pPr algn="r">
              <a:defRPr sz="1200"/>
            </a:lvl1pPr>
          </a:lstStyle>
          <a:p>
            <a:fld id="{3FEC4862-A0F1-4EBD-8544-9362E7C7061E}" type="slidenum">
              <a:rPr lang="en-ZA" smtClean="0"/>
              <a:pPr/>
              <a:t>‹#›</a:t>
            </a:fld>
            <a:endParaRPr lang="en-ZA" dirty="0"/>
          </a:p>
        </p:txBody>
      </p:sp>
    </p:spTree>
    <p:extLst>
      <p:ext uri="{BB962C8B-B14F-4D97-AF65-F5344CB8AC3E}">
        <p14:creationId xmlns:p14="http://schemas.microsoft.com/office/powerpoint/2010/main" xmlns="" val="51252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pPr/>
              <a:t>1</a:t>
            </a:fld>
            <a:endParaRPr lang="en-GB" dirty="0"/>
          </a:p>
        </p:txBody>
      </p:sp>
    </p:spTree>
    <p:extLst>
      <p:ext uri="{BB962C8B-B14F-4D97-AF65-F5344CB8AC3E}">
        <p14:creationId xmlns:p14="http://schemas.microsoft.com/office/powerpoint/2010/main" xmlns="" val="230484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r>
              <a:rPr lang="en-ZA" dirty="0"/>
              <a:t>The Development Indicators publication is one of our key sources for tracking progress towards achievement of the National Development Plan (NDP) Vision 2030, on annual basis. Whereas the production of this publication predates the adoption by our country of the NDP 2030, the majority of indicators identified at the outset and tracked since then, remain pertinent to the present. This 2014 publication is useful in many respects. It is the first to be produced since government published the 20-year review in 2014, and thus further enriches the evidence-base that informs the design and delivery of our socio-economic development programmes. </a:t>
            </a:r>
            <a:endParaRPr lang="en-US" dirty="0"/>
          </a:p>
          <a:p>
            <a:r>
              <a:rPr lang="en-ZA" dirty="0"/>
              <a:t> </a:t>
            </a:r>
            <a:endParaRPr lang="en-US" dirty="0"/>
          </a:p>
          <a:p>
            <a:r>
              <a:rPr lang="en-ZA" dirty="0"/>
              <a:t>The socio-economic development programmes implemented in partnership with all key stakeholders, and therefore have to be monitored and evaluated jointly with all our partners.  Your presence here today fellow South Africans, to join hands with us as we take stock of milestones recorded to date, is of utmost importance.</a:t>
            </a:r>
            <a:endParaRPr lang="en-US" dirty="0"/>
          </a:p>
        </p:txBody>
      </p:sp>
      <p:sp>
        <p:nvSpPr>
          <p:cNvPr id="4" name="Slide Number Placeholder 3"/>
          <p:cNvSpPr>
            <a:spLocks noGrp="1"/>
          </p:cNvSpPr>
          <p:nvPr>
            <p:ph type="sldNum" sz="quarter" idx="10"/>
          </p:nvPr>
        </p:nvSpPr>
        <p:spPr/>
        <p:txBody>
          <a:bodyPr/>
          <a:lstStyle/>
          <a:p>
            <a:fld id="{B5BE54C7-EA55-4BBF-BB81-082164262C93}"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xmlns="" val="47060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BE54C7-EA55-4BBF-BB81-082164262C93}"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xmlns="" val="81355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79512" y="285728"/>
            <a:ext cx="8750206" cy="1472184"/>
          </a:xfrm>
        </p:spPr>
        <p:txBody>
          <a:bodyPr anchor="ctr"/>
          <a:lstStyle>
            <a:lvl1pPr algn="l">
              <a:defRPr>
                <a:latin typeface="Calibri"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79512" y="1850064"/>
            <a:ext cx="8750206"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xmlns="" val="32199670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68C81-4E5E-482F-AA86-CDAA993A7FF2}" type="datetimeFigureOut">
              <a:rPr lang="en-ZA" smtClean="0"/>
              <a:pPr/>
              <a:t>2016/04/12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31149D5-B272-4608-BE2D-A183847D3B79}" type="slidenum">
              <a:rPr lang="en-ZA" smtClean="0"/>
              <a:pPr/>
              <a:t>‹#›</a:t>
            </a:fld>
            <a:endParaRPr lang="en-ZA" dirty="0"/>
          </a:p>
        </p:txBody>
      </p:sp>
    </p:spTree>
    <p:extLst>
      <p:ext uri="{BB962C8B-B14F-4D97-AF65-F5344CB8AC3E}">
        <p14:creationId xmlns:p14="http://schemas.microsoft.com/office/powerpoint/2010/main" xmlns="" val="338485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68C81-4E5E-482F-AA86-CDAA993A7FF2}" type="datetimeFigureOut">
              <a:rPr lang="en-ZA" smtClean="0"/>
              <a:pPr/>
              <a:t>2016/04/12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31149D5-B272-4608-BE2D-A183847D3B79}" type="slidenum">
              <a:rPr lang="en-ZA" smtClean="0"/>
              <a:pPr/>
              <a:t>‹#›</a:t>
            </a:fld>
            <a:endParaRPr lang="en-ZA" dirty="0"/>
          </a:p>
        </p:txBody>
      </p:sp>
    </p:spTree>
    <p:extLst>
      <p:ext uri="{BB962C8B-B14F-4D97-AF65-F5344CB8AC3E}">
        <p14:creationId xmlns:p14="http://schemas.microsoft.com/office/powerpoint/2010/main" xmlns="" val="3620154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3868C81-4E5E-482F-AA86-CDAA993A7FF2}" type="datetimeFigureOut">
              <a:rPr lang="en-ZA" smtClean="0"/>
              <a:pPr/>
              <a:t>2016/04/12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1149D5-B272-4608-BE2D-A183847D3B79}" type="slidenum">
              <a:rPr lang="en-ZA" smtClean="0"/>
              <a:pPr/>
              <a:t>‹#›</a:t>
            </a:fld>
            <a:endParaRPr lang="en-ZA" dirty="0"/>
          </a:p>
        </p:txBody>
      </p:sp>
    </p:spTree>
    <p:extLst>
      <p:ext uri="{BB962C8B-B14F-4D97-AF65-F5344CB8AC3E}">
        <p14:creationId xmlns:p14="http://schemas.microsoft.com/office/powerpoint/2010/main" xmlns="" val="1874174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3868C81-4E5E-482F-AA86-CDAA993A7FF2}" type="datetimeFigureOut">
              <a:rPr lang="en-ZA" smtClean="0"/>
              <a:pPr/>
              <a:t>2016/04/12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1149D5-B272-4608-BE2D-A183847D3B79}" type="slidenum">
              <a:rPr lang="en-ZA" smtClean="0"/>
              <a:pPr/>
              <a:t>‹#›</a:t>
            </a:fld>
            <a:endParaRPr lang="en-ZA" dirty="0"/>
          </a:p>
        </p:txBody>
      </p:sp>
    </p:spTree>
    <p:extLst>
      <p:ext uri="{BB962C8B-B14F-4D97-AF65-F5344CB8AC3E}">
        <p14:creationId xmlns:p14="http://schemas.microsoft.com/office/powerpoint/2010/main" xmlns="" val="4094064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79512" y="285728"/>
            <a:ext cx="8750206" cy="1472184"/>
          </a:xfrm>
        </p:spPr>
        <p:txBody>
          <a:bodyPr anchor="ctr"/>
          <a:lstStyle>
            <a:lvl1pPr algn="l">
              <a:defRPr>
                <a:latin typeface="Calibri"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79512" y="1850064"/>
            <a:ext cx="8750206"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xmlns="" val="22136102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939784"/>
          </a:xfrm>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251520" y="1340768"/>
            <a:ext cx="8726816" cy="4896544"/>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21"/>
          <p:cNvSpPr>
            <a:spLocks noGrp="1"/>
          </p:cNvSpPr>
          <p:nvPr>
            <p:ph type="sldNum" sz="quarter" idx="4"/>
          </p:nvPr>
        </p:nvSpPr>
        <p:spPr>
          <a:xfrm>
            <a:off x="8460432" y="6424062"/>
            <a:ext cx="683568"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fld id="{62AAA1A3-262B-4979-8C18-306C3DA11E9E}" type="slidenum">
              <a:rPr lang="en-ZA">
                <a:solidFill>
                  <a:srgbClr val="531A17">
                    <a:satMod val="130000"/>
                  </a:srgbClr>
                </a:solidFill>
              </a:rPr>
              <a:pPr/>
              <a:t>‹#›</a:t>
            </a:fld>
            <a:endParaRPr lang="en-ZA" dirty="0">
              <a:solidFill>
                <a:srgbClr val="531A17">
                  <a:satMod val="130000"/>
                </a:srgbClr>
              </a:solidFill>
            </a:endParaRPr>
          </a:p>
        </p:txBody>
      </p:sp>
      <p:cxnSp>
        <p:nvCxnSpPr>
          <p:cNvPr id="9" name="Straight Connector 8"/>
          <p:cNvCxnSpPr/>
          <p:nvPr userDrawn="1"/>
        </p:nvCxnSpPr>
        <p:spPr>
          <a:xfrm>
            <a:off x="2195736" y="6424062"/>
            <a:ext cx="684076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504" y="6237312"/>
            <a:ext cx="1728192" cy="542925"/>
          </a:xfrm>
          <a:prstGeom prst="rect">
            <a:avLst/>
          </a:prstGeom>
        </p:spPr>
      </p:pic>
    </p:spTree>
    <p:extLst>
      <p:ext uri="{BB962C8B-B14F-4D97-AF65-F5344CB8AC3E}">
        <p14:creationId xmlns:p14="http://schemas.microsoft.com/office/powerpoint/2010/main" xmlns="" val="21674646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79513" y="285728"/>
            <a:ext cx="8750206" cy="1472184"/>
          </a:xfrm>
        </p:spPr>
        <p:txBody>
          <a:bodyPr anchor="ctr"/>
          <a:lstStyle>
            <a:lvl1pPr algn="l">
              <a:defRPr>
                <a:effectLst/>
                <a:latin typeface="Calibri"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79513" y="1850064"/>
            <a:ext cx="8750206"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pic>
        <p:nvPicPr>
          <p:cNvPr id="4" name="Picture 3"/>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504" y="6237318"/>
            <a:ext cx="1728192" cy="542925"/>
          </a:xfrm>
          <a:prstGeom prst="rect">
            <a:avLst/>
          </a:prstGeom>
        </p:spPr>
      </p:pic>
    </p:spTree>
    <p:extLst>
      <p:ext uri="{BB962C8B-B14F-4D97-AF65-F5344CB8AC3E}">
        <p14:creationId xmlns:p14="http://schemas.microsoft.com/office/powerpoint/2010/main" xmlns="" val="6301301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1" y="179941"/>
            <a:ext cx="8712968" cy="939784"/>
          </a:xfrm>
        </p:spPr>
        <p:txBody>
          <a:bodyPr/>
          <a:lstStyle>
            <a:lvl1pPr>
              <a:defRPr b="1">
                <a:effectLst/>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251520" y="1340768"/>
            <a:ext cx="8726816" cy="4896544"/>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21"/>
          <p:cNvSpPr>
            <a:spLocks noGrp="1"/>
          </p:cNvSpPr>
          <p:nvPr>
            <p:ph type="sldNum" sz="quarter" idx="4"/>
          </p:nvPr>
        </p:nvSpPr>
        <p:spPr>
          <a:xfrm>
            <a:off x="8460432" y="6424062"/>
            <a:ext cx="683568"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fld id="{62AAA1A3-262B-4979-8C18-306C3DA11E9E}" type="slidenum">
              <a:rPr lang="en-ZA">
                <a:solidFill>
                  <a:srgbClr val="531A17">
                    <a:satMod val="130000"/>
                  </a:srgbClr>
                </a:solidFill>
              </a:rPr>
              <a:pPr/>
              <a:t>‹#›</a:t>
            </a:fld>
            <a:endParaRPr lang="en-ZA" dirty="0">
              <a:solidFill>
                <a:srgbClr val="531A17">
                  <a:satMod val="130000"/>
                </a:srgbClr>
              </a:solidFill>
            </a:endParaRPr>
          </a:p>
        </p:txBody>
      </p:sp>
      <p:cxnSp>
        <p:nvCxnSpPr>
          <p:cNvPr id="9" name="Straight Connector 8"/>
          <p:cNvCxnSpPr/>
          <p:nvPr userDrawn="1"/>
        </p:nvCxnSpPr>
        <p:spPr>
          <a:xfrm>
            <a:off x="2195736" y="6424062"/>
            <a:ext cx="684076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7504" y="6237318"/>
            <a:ext cx="1728192" cy="542925"/>
          </a:xfrm>
          <a:prstGeom prst="rect">
            <a:avLst/>
          </a:prstGeom>
        </p:spPr>
      </p:pic>
    </p:spTree>
    <p:extLst>
      <p:ext uri="{BB962C8B-B14F-4D97-AF65-F5344CB8AC3E}">
        <p14:creationId xmlns:p14="http://schemas.microsoft.com/office/powerpoint/2010/main" xmlns="" val="362792535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6"/>
            <a:ext cx="2133600" cy="365125"/>
          </a:xfrm>
          <a:prstGeom prst="rect">
            <a:avLst/>
          </a:prstGeom>
        </p:spPr>
        <p:txBody>
          <a:bodyPr/>
          <a:lstStyle/>
          <a:p>
            <a:fld id="{62A985CA-3D54-42EF-8EEA-249177434B79}" type="datetimeFigureOut">
              <a:rPr lang="en-GB" smtClean="0">
                <a:solidFill>
                  <a:prstClr val="black"/>
                </a:solidFill>
              </a:rPr>
              <a:pPr/>
              <a:t>12/04/2016</a:t>
            </a:fld>
            <a:endParaRPr lang="en-GB" dirty="0">
              <a:solidFill>
                <a:prstClr val="black"/>
              </a:solidFill>
            </a:endParaRPr>
          </a:p>
        </p:txBody>
      </p:sp>
      <p:sp>
        <p:nvSpPr>
          <p:cNvPr id="8" name="Footer Placeholder 7"/>
          <p:cNvSpPr>
            <a:spLocks noGrp="1"/>
          </p:cNvSpPr>
          <p:nvPr>
            <p:ph type="ftr" sz="quarter" idx="11"/>
          </p:nvPr>
        </p:nvSpPr>
        <p:spPr>
          <a:xfrm>
            <a:off x="3124200" y="6356356"/>
            <a:ext cx="2895600" cy="365125"/>
          </a:xfrm>
          <a:prstGeom prst="rect">
            <a:avLst/>
          </a:prstGeom>
        </p:spPr>
        <p:txBody>
          <a:bodyPr/>
          <a:lstStyle/>
          <a:p>
            <a:endParaRPr lang="en-GB" dirty="0">
              <a:solidFill>
                <a:prstClr val="black"/>
              </a:solidFill>
            </a:endParaRPr>
          </a:p>
        </p:txBody>
      </p:sp>
      <p:sp>
        <p:nvSpPr>
          <p:cNvPr id="9" name="Slide Number Placeholder 8"/>
          <p:cNvSpPr>
            <a:spLocks noGrp="1"/>
          </p:cNvSpPr>
          <p:nvPr>
            <p:ph type="sldNum" sz="quarter" idx="12"/>
          </p:nvPr>
        </p:nvSpPr>
        <p:spPr>
          <a:xfrm>
            <a:off x="6553200" y="6356356"/>
            <a:ext cx="2133600" cy="365125"/>
          </a:xfrm>
          <a:prstGeom prst="rect">
            <a:avLst/>
          </a:prstGeom>
        </p:spPr>
        <p:txBody>
          <a:bodyPr/>
          <a:lstStyle/>
          <a:p>
            <a:fld id="{5D485CEA-653E-4B04-8591-9132CA5BDE45}"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xmlns="" val="173770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79941"/>
            <a:ext cx="8712968" cy="939784"/>
          </a:xfrm>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251520" y="1340768"/>
            <a:ext cx="8726816" cy="4896544"/>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21"/>
          <p:cNvSpPr>
            <a:spLocks noGrp="1"/>
          </p:cNvSpPr>
          <p:nvPr>
            <p:ph type="sldNum" sz="quarter" idx="4"/>
          </p:nvPr>
        </p:nvSpPr>
        <p:spPr>
          <a:xfrm>
            <a:off x="8460432" y="6424062"/>
            <a:ext cx="683568"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fld id="{62AAA1A3-262B-4979-8C18-306C3DA11E9E}" type="slidenum">
              <a:rPr lang="en-ZA">
                <a:solidFill>
                  <a:srgbClr val="531A17">
                    <a:satMod val="130000"/>
                  </a:srgbClr>
                </a:solidFill>
              </a:rPr>
              <a:pPr/>
              <a:t>‹#›</a:t>
            </a:fld>
            <a:endParaRPr lang="en-ZA" dirty="0">
              <a:solidFill>
                <a:srgbClr val="531A17">
                  <a:satMod val="130000"/>
                </a:srgbClr>
              </a:solidFill>
            </a:endParaRPr>
          </a:p>
        </p:txBody>
      </p:sp>
    </p:spTree>
    <p:extLst>
      <p:ext uri="{BB962C8B-B14F-4D97-AF65-F5344CB8AC3E}">
        <p14:creationId xmlns:p14="http://schemas.microsoft.com/office/powerpoint/2010/main" xmlns="" val="3087723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13868C81-4E5E-482F-AA86-CDAA993A7FF2}" type="datetimeFigureOut">
              <a:rPr lang="en-ZA" smtClean="0"/>
              <a:pPr/>
              <a:t>2016/04/12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1149D5-B272-4608-BE2D-A183847D3B79}" type="slidenum">
              <a:rPr lang="en-ZA" smtClean="0"/>
              <a:pPr/>
              <a:t>‹#›</a:t>
            </a:fld>
            <a:endParaRPr lang="en-ZA" dirty="0"/>
          </a:p>
        </p:txBody>
      </p:sp>
    </p:spTree>
    <p:extLst>
      <p:ext uri="{BB962C8B-B14F-4D97-AF65-F5344CB8AC3E}">
        <p14:creationId xmlns:p14="http://schemas.microsoft.com/office/powerpoint/2010/main" xmlns="" val="330129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3868C81-4E5E-482F-AA86-CDAA993A7FF2}" type="datetimeFigureOut">
              <a:rPr lang="en-ZA" smtClean="0"/>
              <a:pPr/>
              <a:t>2016/04/12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1149D5-B272-4608-BE2D-A183847D3B79}" type="slidenum">
              <a:rPr lang="en-ZA" smtClean="0"/>
              <a:pPr/>
              <a:t>‹#›</a:t>
            </a:fld>
            <a:endParaRPr lang="en-ZA" dirty="0"/>
          </a:p>
        </p:txBody>
      </p:sp>
    </p:spTree>
    <p:extLst>
      <p:ext uri="{BB962C8B-B14F-4D97-AF65-F5344CB8AC3E}">
        <p14:creationId xmlns:p14="http://schemas.microsoft.com/office/powerpoint/2010/main" xmlns="" val="353545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868C81-4E5E-482F-AA86-CDAA993A7FF2}" type="datetimeFigureOut">
              <a:rPr lang="en-ZA" smtClean="0"/>
              <a:pPr/>
              <a:t>2016/04/12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1149D5-B272-4608-BE2D-A183847D3B79}" type="slidenum">
              <a:rPr lang="en-ZA" smtClean="0"/>
              <a:pPr/>
              <a:t>‹#›</a:t>
            </a:fld>
            <a:endParaRPr lang="en-ZA" dirty="0"/>
          </a:p>
        </p:txBody>
      </p:sp>
    </p:spTree>
    <p:extLst>
      <p:ext uri="{BB962C8B-B14F-4D97-AF65-F5344CB8AC3E}">
        <p14:creationId xmlns:p14="http://schemas.microsoft.com/office/powerpoint/2010/main" xmlns="" val="25433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3868C81-4E5E-482F-AA86-CDAA993A7FF2}" type="datetimeFigureOut">
              <a:rPr lang="en-ZA" smtClean="0"/>
              <a:pPr/>
              <a:t>2016/04/12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31149D5-B272-4608-BE2D-A183847D3B79}" type="slidenum">
              <a:rPr lang="en-ZA" smtClean="0"/>
              <a:pPr/>
              <a:t>‹#›</a:t>
            </a:fld>
            <a:endParaRPr lang="en-ZA" dirty="0"/>
          </a:p>
        </p:txBody>
      </p:sp>
    </p:spTree>
    <p:extLst>
      <p:ext uri="{BB962C8B-B14F-4D97-AF65-F5344CB8AC3E}">
        <p14:creationId xmlns:p14="http://schemas.microsoft.com/office/powerpoint/2010/main" xmlns="" val="71483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3868C81-4E5E-482F-AA86-CDAA993A7FF2}" type="datetimeFigureOut">
              <a:rPr lang="en-ZA" smtClean="0"/>
              <a:pPr/>
              <a:t>2016/04/12</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131149D5-B272-4608-BE2D-A183847D3B79}" type="slidenum">
              <a:rPr lang="en-ZA" smtClean="0"/>
              <a:pPr/>
              <a:t>‹#›</a:t>
            </a:fld>
            <a:endParaRPr lang="en-ZA" dirty="0"/>
          </a:p>
        </p:txBody>
      </p:sp>
    </p:spTree>
    <p:extLst>
      <p:ext uri="{BB962C8B-B14F-4D97-AF65-F5344CB8AC3E}">
        <p14:creationId xmlns:p14="http://schemas.microsoft.com/office/powerpoint/2010/main" xmlns="" val="238532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3868C81-4E5E-482F-AA86-CDAA993A7FF2}" type="datetimeFigureOut">
              <a:rPr lang="en-ZA" smtClean="0"/>
              <a:pPr/>
              <a:t>2016/04/12</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31149D5-B272-4608-BE2D-A183847D3B79}" type="slidenum">
              <a:rPr lang="en-ZA" smtClean="0"/>
              <a:pPr/>
              <a:t>‹#›</a:t>
            </a:fld>
            <a:endParaRPr lang="en-ZA" dirty="0"/>
          </a:p>
        </p:txBody>
      </p:sp>
    </p:spTree>
    <p:extLst>
      <p:ext uri="{BB962C8B-B14F-4D97-AF65-F5344CB8AC3E}">
        <p14:creationId xmlns:p14="http://schemas.microsoft.com/office/powerpoint/2010/main" xmlns="" val="259851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68C81-4E5E-482F-AA86-CDAA993A7FF2}" type="datetimeFigureOut">
              <a:rPr lang="en-ZA" smtClean="0"/>
              <a:pPr/>
              <a:t>2016/04/12</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31149D5-B272-4608-BE2D-A183847D3B79}" type="slidenum">
              <a:rPr lang="en-ZA" smtClean="0"/>
              <a:pPr/>
              <a:t>‹#›</a:t>
            </a:fld>
            <a:endParaRPr lang="en-ZA" dirty="0"/>
          </a:p>
        </p:txBody>
      </p:sp>
    </p:spTree>
    <p:extLst>
      <p:ext uri="{BB962C8B-B14F-4D97-AF65-F5344CB8AC3E}">
        <p14:creationId xmlns:p14="http://schemas.microsoft.com/office/powerpoint/2010/main" xmlns="" val="3933751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179512" y="285728"/>
            <a:ext cx="8784976" cy="939784"/>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79512" y="1340768"/>
            <a:ext cx="8798824" cy="504056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extLst>
      <p:ext uri="{BB962C8B-B14F-4D97-AF65-F5344CB8AC3E}">
        <p14:creationId xmlns:p14="http://schemas.microsoft.com/office/powerpoint/2010/main" xmlns="" val="774889512"/>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68C81-4E5E-482F-AA86-CDAA993A7FF2}" type="datetimeFigureOut">
              <a:rPr lang="en-ZA" smtClean="0"/>
              <a:pPr/>
              <a:t>2016/04/12</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149D5-B272-4608-BE2D-A183847D3B79}" type="slidenum">
              <a:rPr lang="en-ZA" smtClean="0"/>
              <a:pPr/>
              <a:t>‹#›</a:t>
            </a:fld>
            <a:endParaRPr lang="en-ZA" dirty="0"/>
          </a:p>
        </p:txBody>
      </p:sp>
    </p:spTree>
    <p:extLst>
      <p:ext uri="{BB962C8B-B14F-4D97-AF65-F5344CB8AC3E}">
        <p14:creationId xmlns:p14="http://schemas.microsoft.com/office/powerpoint/2010/main" xmlns="" val="361940267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179512" y="285728"/>
            <a:ext cx="8784976" cy="939784"/>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79512" y="1340768"/>
            <a:ext cx="8798824" cy="504056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extLst>
      <p:ext uri="{BB962C8B-B14F-4D97-AF65-F5344CB8AC3E}">
        <p14:creationId xmlns:p14="http://schemas.microsoft.com/office/powerpoint/2010/main" xmlns="" val="2047694208"/>
      </p:ext>
    </p:extLst>
  </p:cSld>
  <p:clrMap bg1="lt1" tx1="dk1" bg2="lt2" tx2="dk2" accent1="accent1" accent2="accent2" accent3="accent3" accent4="accent4" accent5="accent5" accent6="accent6" hlink="hlink" folHlink="folHlink"/>
  <p:sldLayoutIdLst>
    <p:sldLayoutId id="2147483798" r:id="rId1"/>
    <p:sldLayoutId id="2147483799" r:id="rId2"/>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179514" y="285728"/>
            <a:ext cx="8784976" cy="939784"/>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79514" y="1340768"/>
            <a:ext cx="8798824" cy="504056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extLst>
      <p:ext uri="{BB962C8B-B14F-4D97-AF65-F5344CB8AC3E}">
        <p14:creationId xmlns:p14="http://schemas.microsoft.com/office/powerpoint/2010/main" xmlns="" val="222912876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hyperlink" Target="http://www.dpme.gov.za/dpme.asp"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xmlns="" val="0"/>
              </a:ext>
            </a:extLst>
          </a:blip>
          <a:stretch>
            <a:fillRect/>
          </a:stretch>
        </p:blipFill>
        <p:spPr>
          <a:xfrm>
            <a:off x="2195736" y="188640"/>
            <a:ext cx="4393603" cy="1440160"/>
          </a:xfrm>
          <a:prstGeom prst="rect">
            <a:avLst/>
          </a:prstGeom>
        </p:spPr>
      </p:pic>
      <p:sp>
        <p:nvSpPr>
          <p:cNvPr id="10" name="Subtitle 2"/>
          <p:cNvSpPr txBox="1">
            <a:spLocks/>
          </p:cNvSpPr>
          <p:nvPr/>
        </p:nvSpPr>
        <p:spPr>
          <a:xfrm>
            <a:off x="395536" y="5159207"/>
            <a:ext cx="5256584" cy="1368152"/>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pitchFamily="2" charset="2"/>
              <a:buNone/>
              <a:defRPr kumimoji="0" sz="2600" kern="1200">
                <a:solidFill>
                  <a:schemeClr val="tx2">
                    <a:shade val="30000"/>
                    <a:satMod val="150000"/>
                  </a:schemeClr>
                </a:solidFill>
                <a:latin typeface="Calibri" pitchFamily="34" charset="0"/>
                <a:ea typeface="+mn-ea"/>
                <a:cs typeface="+mn-cs"/>
              </a:defRPr>
            </a:lvl1pPr>
            <a:lvl2pPr marL="457200" indent="0" algn="ctr" rtl="0" eaLnBrk="1" latinLnBrk="0" hangingPunct="1">
              <a:lnSpc>
                <a:spcPct val="100000"/>
              </a:lnSpc>
              <a:spcBef>
                <a:spcPts val="550"/>
              </a:spcBef>
              <a:buClr>
                <a:schemeClr val="accent1"/>
              </a:buClr>
              <a:buFont typeface="Wingdings" pitchFamily="2" charset="2"/>
              <a:buNone/>
              <a:defRPr kumimoji="0" sz="2800" kern="1200">
                <a:solidFill>
                  <a:schemeClr val="accent2"/>
                </a:solidFill>
                <a:latin typeface="Calibri" pitchFamily="34" charset="0"/>
                <a:ea typeface="+mn-ea"/>
                <a:cs typeface="+mn-cs"/>
              </a:defRPr>
            </a:lvl2pPr>
            <a:lvl3pPr marL="914400" indent="0" algn="ctr" rtl="0" eaLnBrk="1" latinLnBrk="0" hangingPunct="1">
              <a:lnSpc>
                <a:spcPct val="100000"/>
              </a:lnSpc>
              <a:spcBef>
                <a:spcPct val="20000"/>
              </a:spcBef>
              <a:buClr>
                <a:schemeClr val="accent2"/>
              </a:buClr>
              <a:buFont typeface="Wingdings" pitchFamily="2" charset="2"/>
              <a:buNone/>
              <a:defRPr kumimoji="0" sz="2400" kern="1200">
                <a:solidFill>
                  <a:schemeClr val="accent3"/>
                </a:solidFill>
                <a:latin typeface="Calibri" pitchFamily="34" charset="0"/>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accent3"/>
                </a:solidFill>
                <a:latin typeface="Calibri" pitchFamily="34" charset="0"/>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accent3"/>
                </a:solidFill>
                <a:latin typeface="Calibri" pitchFamily="34" charset="0"/>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endParaRPr lang="en-GB" sz="1600" dirty="0" smtClean="0">
              <a:solidFill>
                <a:schemeClr val="accent3"/>
              </a:solidFill>
            </a:endParaRPr>
          </a:p>
          <a:p>
            <a:pPr>
              <a:lnSpc>
                <a:spcPct val="120000"/>
              </a:lnSpc>
              <a:spcBef>
                <a:spcPts val="0"/>
              </a:spcBef>
            </a:pPr>
            <a:r>
              <a:rPr lang="en-ZA" sz="1600" b="1" dirty="0" smtClean="0">
                <a:solidFill>
                  <a:schemeClr val="accent3"/>
                </a:solidFill>
              </a:rPr>
              <a:t>Dr Tsakani Ngomane </a:t>
            </a:r>
          </a:p>
          <a:p>
            <a:pPr>
              <a:lnSpc>
                <a:spcPct val="120000"/>
              </a:lnSpc>
              <a:spcBef>
                <a:spcPts val="0"/>
              </a:spcBef>
            </a:pPr>
            <a:r>
              <a:rPr lang="en-ZA" sz="1600" b="1" dirty="0" smtClean="0">
                <a:solidFill>
                  <a:schemeClr val="accent3"/>
                </a:solidFill>
              </a:rPr>
              <a:t>Outcome Facilitator: </a:t>
            </a:r>
            <a:r>
              <a:rPr lang="en-ZA" sz="1600" b="1" dirty="0">
                <a:solidFill>
                  <a:schemeClr val="accent3"/>
                </a:solidFill>
              </a:rPr>
              <a:t>Rural Development</a:t>
            </a:r>
            <a:br>
              <a:rPr lang="en-ZA" sz="1600" b="1" dirty="0">
                <a:solidFill>
                  <a:schemeClr val="accent3"/>
                </a:solidFill>
              </a:rPr>
            </a:br>
            <a:r>
              <a:rPr lang="en-GB" sz="1600" b="1" smtClean="0">
                <a:solidFill>
                  <a:schemeClr val="accent3"/>
                </a:solidFill>
              </a:rPr>
              <a:t>08 </a:t>
            </a:r>
            <a:r>
              <a:rPr lang="en-GB" sz="1600" b="1" dirty="0" smtClean="0">
                <a:solidFill>
                  <a:schemeClr val="accent3"/>
                </a:solidFill>
              </a:rPr>
              <a:t>April 2016</a:t>
            </a:r>
            <a:endParaRPr lang="en-GB" sz="1600" b="1" dirty="0">
              <a:solidFill>
                <a:schemeClr val="accent3"/>
              </a:solidFill>
            </a:endParaRPr>
          </a:p>
        </p:txBody>
      </p:sp>
      <p:pic>
        <p:nvPicPr>
          <p:cNvPr id="7" name="Picture 6"/>
          <p:cNvPicPr>
            <a:picLocks noChangeAspect="1"/>
          </p:cNvPicPr>
          <p:nvPr/>
        </p:nvPicPr>
        <p:blipFill>
          <a:blip r:embed="rId4" cstate="print"/>
          <a:stretch>
            <a:fillRect/>
          </a:stretch>
        </p:blipFill>
        <p:spPr>
          <a:xfrm>
            <a:off x="6728103" y="3501008"/>
            <a:ext cx="2390680" cy="3356992"/>
          </a:xfrm>
          <a:prstGeom prst="rect">
            <a:avLst/>
          </a:prstGeom>
        </p:spPr>
      </p:pic>
      <p:sp>
        <p:nvSpPr>
          <p:cNvPr id="11" name="Title 1"/>
          <p:cNvSpPr txBox="1">
            <a:spLocks/>
          </p:cNvSpPr>
          <p:nvPr/>
        </p:nvSpPr>
        <p:spPr>
          <a:xfrm>
            <a:off x="229816" y="2132856"/>
            <a:ext cx="8640960" cy="1872208"/>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GB" sz="2000" b="1" dirty="0" smtClean="0">
              <a:latin typeface="Calibri" pitchFamily="34" charset="0"/>
              <a:ea typeface="+mj-ea"/>
              <a:cs typeface="+mj-cs"/>
            </a:endParaRPr>
          </a:p>
          <a:p>
            <a:pPr lvl="0" algn="ctr">
              <a:spcBef>
                <a:spcPct val="0"/>
              </a:spcBef>
              <a:defRPr/>
            </a:pPr>
            <a:endParaRPr lang="en-ZA" sz="3200" b="1" dirty="0" smtClean="0">
              <a:solidFill>
                <a:schemeClr val="tx2"/>
              </a:solidFill>
              <a:latin typeface="Calibri" pitchFamily="34" charset="0"/>
              <a:ea typeface="+mj-ea"/>
              <a:cs typeface="+mj-cs"/>
            </a:endParaRPr>
          </a:p>
          <a:p>
            <a:pPr lvl="0" algn="ctr">
              <a:spcBef>
                <a:spcPct val="0"/>
              </a:spcBef>
              <a:defRPr/>
            </a:pPr>
            <a:r>
              <a:rPr lang="en-ZA" sz="3200" b="1" dirty="0" smtClean="0">
                <a:solidFill>
                  <a:schemeClr val="tx2"/>
                </a:solidFill>
                <a:latin typeface="Calibri" pitchFamily="34" charset="0"/>
                <a:ea typeface="+mj-ea"/>
                <a:cs typeface="+mj-cs"/>
              </a:rPr>
              <a:t>Briefing </a:t>
            </a:r>
            <a:r>
              <a:rPr lang="en-ZA" sz="3200" b="1" dirty="0">
                <a:solidFill>
                  <a:schemeClr val="tx2"/>
                </a:solidFill>
                <a:latin typeface="Calibri" pitchFamily="34" charset="0"/>
                <a:ea typeface="+mj-ea"/>
                <a:cs typeface="+mj-cs"/>
              </a:rPr>
              <a:t>by DPME on the Strategic Plan and 2016/17 APP of Department of Agriculture, Forestry and Fisheries</a:t>
            </a:r>
          </a:p>
          <a:p>
            <a:pPr lvl="0" algn="ctr">
              <a:spcBef>
                <a:spcPct val="0"/>
              </a:spcBef>
              <a:defRPr/>
            </a:pPr>
            <a:r>
              <a:rPr kumimoji="0" lang="en-GB" sz="2000" b="1" i="0" u="none" strike="noStrike" kern="1200" cap="none" spc="0" normalizeH="0" baseline="0" noProof="0" dirty="0" smtClean="0">
                <a:ln>
                  <a:noFill/>
                </a:ln>
                <a:solidFill>
                  <a:schemeClr val="tx2"/>
                </a:solidFill>
                <a:uLnTx/>
                <a:uFillTx/>
                <a:latin typeface="Calibri" pitchFamily="34" charset="0"/>
                <a:ea typeface="+mj-ea"/>
                <a:cs typeface="+mj-cs"/>
              </a:rPr>
              <a:t/>
            </a:r>
            <a:br>
              <a:rPr kumimoji="0" lang="en-GB" sz="2000" b="1" i="0" u="none" strike="noStrike" kern="1200" cap="none" spc="0" normalizeH="0" baseline="0" noProof="0" dirty="0" smtClean="0">
                <a:ln>
                  <a:noFill/>
                </a:ln>
                <a:solidFill>
                  <a:schemeClr val="tx2"/>
                </a:solidFill>
                <a:uLnTx/>
                <a:uFillTx/>
                <a:latin typeface="Calibri" pitchFamily="34" charset="0"/>
                <a:ea typeface="+mj-ea"/>
                <a:cs typeface="+mj-cs"/>
              </a:rPr>
            </a:br>
            <a:endParaRPr kumimoji="0" lang="en-GB" sz="2000" b="1" i="0" u="none" strike="noStrike" kern="1200" cap="none" spc="0" normalizeH="0" baseline="0" noProof="0" dirty="0" smtClean="0">
              <a:ln>
                <a:noFill/>
              </a:ln>
              <a:solidFill>
                <a:schemeClr val="tx2"/>
              </a:solidFill>
              <a:uLnTx/>
              <a:uFillTx/>
              <a:latin typeface="Calibri" pitchFamily="34" charset="0"/>
              <a:ea typeface="+mj-ea"/>
              <a:cs typeface="+mj-cs"/>
            </a:endParaRPr>
          </a:p>
          <a:p>
            <a:pPr lvl="0" algn="ctr">
              <a:spcBef>
                <a:spcPct val="0"/>
              </a:spcBef>
              <a:defRPr/>
            </a:pPr>
            <a:r>
              <a:rPr lang="en-ZA" sz="1600" dirty="0" smtClean="0">
                <a:solidFill>
                  <a:prstClr val="white">
                    <a:lumMod val="50000"/>
                  </a:prstClr>
                </a:solidFill>
                <a:latin typeface="Calibri"/>
                <a:cs typeface="Arial" panose="020B0604020202020204" pitchFamily="34" charset="0"/>
              </a:rPr>
              <a:t>A </a:t>
            </a:r>
            <a:r>
              <a:rPr lang="en-ZA" sz="1600" dirty="0">
                <a:solidFill>
                  <a:prstClr val="white">
                    <a:lumMod val="50000"/>
                  </a:prstClr>
                </a:solidFill>
                <a:latin typeface="Calibri"/>
                <a:cs typeface="Arial" panose="020B0604020202020204" pitchFamily="34" charset="0"/>
              </a:rPr>
              <a:t>presentation to the </a:t>
            </a:r>
            <a:br>
              <a:rPr lang="en-ZA" sz="1600" dirty="0">
                <a:solidFill>
                  <a:prstClr val="white">
                    <a:lumMod val="50000"/>
                  </a:prstClr>
                </a:solidFill>
                <a:latin typeface="Calibri"/>
                <a:cs typeface="Arial" panose="020B0604020202020204" pitchFamily="34" charset="0"/>
              </a:rPr>
            </a:br>
            <a:r>
              <a:rPr lang="en-ZA" sz="2000" dirty="0">
                <a:solidFill>
                  <a:prstClr val="black"/>
                </a:solidFill>
                <a:effectLst>
                  <a:outerShdw blurRad="38100" dist="38100" dir="2700000" algn="tl">
                    <a:srgbClr val="000000">
                      <a:alpha val="43137"/>
                    </a:srgbClr>
                  </a:outerShdw>
                </a:effectLst>
                <a:latin typeface="Calibri"/>
                <a:cs typeface="Arial" panose="020B0604020202020204" pitchFamily="34" charset="0"/>
              </a:rPr>
              <a:t>Portfolio Committee on DAFF</a:t>
            </a:r>
            <a:endParaRPr kumimoji="0" lang="en-GB" sz="2000" b="1" i="0" u="none" strike="noStrike" kern="1200" cap="none" spc="0" normalizeH="0" baseline="0" noProof="0" dirty="0" smtClean="0">
              <a:ln>
                <a:noFill/>
              </a:ln>
              <a:solidFill>
                <a:schemeClr val="tx2"/>
              </a:solidFill>
              <a:uLnTx/>
              <a:uFillTx/>
              <a:latin typeface="Calibri" pitchFamily="34" charset="0"/>
              <a:ea typeface="+mj-ea"/>
              <a:cs typeface="+mj-cs"/>
            </a:endParaRPr>
          </a:p>
        </p:txBody>
      </p:sp>
    </p:spTree>
    <p:extLst>
      <p:ext uri="{BB962C8B-B14F-4D97-AF65-F5344CB8AC3E}">
        <p14:creationId xmlns:p14="http://schemas.microsoft.com/office/powerpoint/2010/main" xmlns="" val="2360416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712968" cy="728779"/>
          </a:xfrm>
        </p:spPr>
        <p:txBody>
          <a:bodyPr>
            <a:normAutofit/>
          </a:bodyPr>
          <a:lstStyle/>
          <a:p>
            <a:pPr algn="ctr"/>
            <a:r>
              <a:rPr lang="en-US" b="1" dirty="0"/>
              <a:t>Programme 1: Administration (1)</a:t>
            </a:r>
          </a:p>
        </p:txBody>
      </p:sp>
      <p:sp>
        <p:nvSpPr>
          <p:cNvPr id="3" name="Content Placeholder 2"/>
          <p:cNvSpPr>
            <a:spLocks noGrp="1"/>
          </p:cNvSpPr>
          <p:nvPr>
            <p:ph idx="1"/>
          </p:nvPr>
        </p:nvSpPr>
        <p:spPr>
          <a:xfrm>
            <a:off x="0" y="980728"/>
            <a:ext cx="8964488" cy="5472608"/>
          </a:xfrm>
        </p:spPr>
        <p:txBody>
          <a:bodyPr>
            <a:normAutofit fontScale="77500" lnSpcReduction="20000"/>
          </a:bodyPr>
          <a:lstStyle/>
          <a:p>
            <a:pPr marL="82296" indent="0" algn="just">
              <a:lnSpc>
                <a:spcPct val="120000"/>
              </a:lnSpc>
              <a:spcAft>
                <a:spcPts val="1200"/>
              </a:spcAft>
              <a:buNone/>
            </a:pPr>
            <a:r>
              <a:rPr lang="en-US" sz="3300" dirty="0" smtClean="0">
                <a:solidFill>
                  <a:schemeClr val="tx1"/>
                </a:solidFill>
              </a:rPr>
              <a:t>Need to be linked </a:t>
            </a:r>
            <a:r>
              <a:rPr lang="en-US" sz="3300" dirty="0">
                <a:solidFill>
                  <a:schemeClr val="tx1"/>
                </a:solidFill>
              </a:rPr>
              <a:t>to </a:t>
            </a:r>
            <a:r>
              <a:rPr lang="en-US" sz="3300" dirty="0" smtClean="0">
                <a:solidFill>
                  <a:schemeClr val="tx1"/>
                </a:solidFill>
              </a:rPr>
              <a:t>Outcome 12, sub-outcomes 1-7. Currently the programme is not fully aligned with the sub-outcomes</a:t>
            </a:r>
          </a:p>
          <a:p>
            <a:pPr marL="870966" lvl="1" indent="-514350">
              <a:lnSpc>
                <a:spcPct val="120000"/>
              </a:lnSpc>
              <a:buSzPct val="100000"/>
              <a:buFont typeface="+mj-lt"/>
              <a:buAutoNum type="arabicPeriod"/>
            </a:pPr>
            <a:r>
              <a:rPr lang="en-ZA" sz="3100" dirty="0" smtClean="0">
                <a:solidFill>
                  <a:schemeClr val="tx1"/>
                </a:solidFill>
              </a:rPr>
              <a:t>A stable political-administrative interface</a:t>
            </a:r>
          </a:p>
          <a:p>
            <a:pPr marL="870966" lvl="1" indent="-514350">
              <a:lnSpc>
                <a:spcPct val="120000"/>
              </a:lnSpc>
              <a:buSzPct val="100000"/>
              <a:buFont typeface="+mj-lt"/>
              <a:buAutoNum type="arabicPeriod"/>
            </a:pPr>
            <a:r>
              <a:rPr lang="en-ZA" sz="3100" dirty="0" smtClean="0">
                <a:solidFill>
                  <a:schemeClr val="tx1"/>
                </a:solidFill>
              </a:rPr>
              <a:t>A </a:t>
            </a:r>
            <a:r>
              <a:rPr lang="en-ZA" sz="3100" dirty="0">
                <a:solidFill>
                  <a:schemeClr val="tx1"/>
                </a:solidFill>
              </a:rPr>
              <a:t>public service that is a career of choice </a:t>
            </a:r>
            <a:endParaRPr lang="en-ZA" sz="3100" dirty="0" smtClean="0">
              <a:solidFill>
                <a:schemeClr val="tx1"/>
              </a:solidFill>
            </a:endParaRPr>
          </a:p>
          <a:p>
            <a:pPr marL="870966" lvl="1" indent="-514350">
              <a:lnSpc>
                <a:spcPct val="120000"/>
              </a:lnSpc>
              <a:buSzPct val="100000"/>
              <a:buFont typeface="+mj-lt"/>
              <a:buAutoNum type="arabicPeriod"/>
            </a:pPr>
            <a:r>
              <a:rPr lang="en-ZA" sz="3100" dirty="0" smtClean="0">
                <a:solidFill>
                  <a:schemeClr val="tx1"/>
                </a:solidFill>
              </a:rPr>
              <a:t>Efficient </a:t>
            </a:r>
            <a:r>
              <a:rPr lang="en-ZA" sz="3100" dirty="0">
                <a:solidFill>
                  <a:schemeClr val="tx1"/>
                </a:solidFill>
              </a:rPr>
              <a:t>and effective management and operations </a:t>
            </a:r>
            <a:r>
              <a:rPr lang="en-ZA" sz="3100" dirty="0" smtClean="0">
                <a:solidFill>
                  <a:schemeClr val="tx1"/>
                </a:solidFill>
              </a:rPr>
              <a:t>systems</a:t>
            </a:r>
          </a:p>
          <a:p>
            <a:pPr marL="870966" lvl="1" indent="-514350">
              <a:lnSpc>
                <a:spcPct val="120000"/>
              </a:lnSpc>
              <a:buSzPct val="100000"/>
              <a:buFont typeface="+mj-lt"/>
              <a:buAutoNum type="arabicPeriod"/>
            </a:pPr>
            <a:r>
              <a:rPr lang="en-ZA" sz="3100" dirty="0" smtClean="0">
                <a:solidFill>
                  <a:schemeClr val="tx1"/>
                </a:solidFill>
              </a:rPr>
              <a:t>Procurement </a:t>
            </a:r>
            <a:r>
              <a:rPr lang="en-ZA" sz="3100" dirty="0">
                <a:solidFill>
                  <a:schemeClr val="tx1"/>
                </a:solidFill>
              </a:rPr>
              <a:t>systems that deliver value for money</a:t>
            </a:r>
            <a:endParaRPr lang="en-US" sz="3100" dirty="0">
              <a:solidFill>
                <a:schemeClr val="tx1"/>
              </a:solidFill>
            </a:endParaRPr>
          </a:p>
          <a:p>
            <a:pPr marL="870966" lvl="1" indent="-514350">
              <a:lnSpc>
                <a:spcPct val="120000"/>
              </a:lnSpc>
              <a:buSzPct val="100000"/>
              <a:buFont typeface="+mj-lt"/>
              <a:buAutoNum type="arabicPeriod"/>
            </a:pPr>
            <a:r>
              <a:rPr lang="en-ZA" sz="3100" dirty="0" smtClean="0">
                <a:solidFill>
                  <a:schemeClr val="tx1"/>
                </a:solidFill>
              </a:rPr>
              <a:t>Increased </a:t>
            </a:r>
            <a:r>
              <a:rPr lang="en-ZA" sz="3100" dirty="0">
                <a:solidFill>
                  <a:schemeClr val="tx1"/>
                </a:solidFill>
              </a:rPr>
              <a:t>responsiveness of public servants and accountability to citizens</a:t>
            </a:r>
            <a:endParaRPr lang="en-US" sz="3100" dirty="0">
              <a:solidFill>
                <a:schemeClr val="tx1"/>
              </a:solidFill>
            </a:endParaRPr>
          </a:p>
          <a:p>
            <a:pPr marL="870966" lvl="1" indent="-514350">
              <a:lnSpc>
                <a:spcPct val="120000"/>
              </a:lnSpc>
              <a:buSzPct val="100000"/>
              <a:buFont typeface="+mj-lt"/>
              <a:buAutoNum type="arabicPeriod"/>
            </a:pPr>
            <a:r>
              <a:rPr lang="en-ZA" sz="3100" dirty="0" smtClean="0">
                <a:solidFill>
                  <a:schemeClr val="tx1"/>
                </a:solidFill>
              </a:rPr>
              <a:t>Improved </a:t>
            </a:r>
            <a:r>
              <a:rPr lang="en-ZA" sz="3100" dirty="0">
                <a:solidFill>
                  <a:schemeClr val="tx1"/>
                </a:solidFill>
              </a:rPr>
              <a:t>inter-departmental coordination and institutionalisation of long-term planning</a:t>
            </a:r>
            <a:endParaRPr lang="en-US" sz="3100" dirty="0">
              <a:solidFill>
                <a:schemeClr val="tx1"/>
              </a:solidFill>
            </a:endParaRPr>
          </a:p>
          <a:p>
            <a:pPr marL="870966" lvl="1" indent="-514350">
              <a:lnSpc>
                <a:spcPct val="120000"/>
              </a:lnSpc>
              <a:buSzPct val="100000"/>
              <a:buFont typeface="+mj-lt"/>
              <a:buAutoNum type="arabicPeriod"/>
            </a:pPr>
            <a:r>
              <a:rPr lang="en-ZA" sz="3100" dirty="0" smtClean="0">
                <a:solidFill>
                  <a:schemeClr val="tx1"/>
                </a:solidFill>
              </a:rPr>
              <a:t>Improved </a:t>
            </a:r>
            <a:r>
              <a:rPr lang="en-ZA" sz="3100" dirty="0">
                <a:solidFill>
                  <a:schemeClr val="tx1"/>
                </a:solidFill>
              </a:rPr>
              <a:t>mechanisms to promote ethical behaviour in the public </a:t>
            </a:r>
            <a:r>
              <a:rPr lang="en-ZA" sz="3100" dirty="0" smtClean="0">
                <a:solidFill>
                  <a:schemeClr val="tx1"/>
                </a:solidFill>
              </a:rPr>
              <a:t>service</a:t>
            </a:r>
          </a:p>
          <a:p>
            <a:pPr marL="596646" indent="-514350" algn="just">
              <a:buFont typeface="+mj-lt"/>
              <a:buAutoNum type="arabicPeriod"/>
            </a:pPr>
            <a:endParaRPr lang="en-ZA" sz="3300" dirty="0" smtClean="0">
              <a:solidFill>
                <a:schemeClr val="tx1"/>
              </a:solidFill>
            </a:endParaRPr>
          </a:p>
          <a:p>
            <a:pPr marL="596646" indent="-514350" algn="just">
              <a:buFont typeface="+mj-lt"/>
              <a:buAutoNum type="arabicPeriod"/>
            </a:pPr>
            <a:endParaRPr lang="en-ZA" sz="3300" dirty="0" smtClean="0">
              <a:solidFill>
                <a:schemeClr val="tx1"/>
              </a:solidFill>
            </a:endParaRPr>
          </a:p>
          <a:p>
            <a:pPr marL="596646" indent="-514350" algn="just">
              <a:buFont typeface="+mj-lt"/>
              <a:buAutoNum type="arabicPeriod"/>
            </a:pPr>
            <a:endParaRPr lang="en-US" sz="33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10</a:t>
            </a:fld>
            <a:endParaRPr lang="en-ZA" dirty="0">
              <a:solidFill>
                <a:srgbClr val="531A17">
                  <a:satMod val="130000"/>
                </a:srgbClr>
              </a:solidFill>
            </a:endParaRPr>
          </a:p>
        </p:txBody>
      </p:sp>
    </p:spTree>
    <p:extLst>
      <p:ext uri="{BB962C8B-B14F-4D97-AF65-F5344CB8AC3E}">
        <p14:creationId xmlns:p14="http://schemas.microsoft.com/office/powerpoint/2010/main" xmlns="" val="1668135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
            <a:ext cx="8712968" cy="908720"/>
          </a:xfrm>
        </p:spPr>
        <p:txBody>
          <a:bodyPr/>
          <a:lstStyle/>
          <a:p>
            <a:pPr algn="ctr"/>
            <a:r>
              <a:rPr lang="en-US" b="1" dirty="0" smtClean="0"/>
              <a:t>Programme 1: Administration (2) </a:t>
            </a:r>
            <a:endParaRPr lang="en-US" b="1" dirty="0"/>
          </a:p>
        </p:txBody>
      </p:sp>
      <p:sp>
        <p:nvSpPr>
          <p:cNvPr id="3" name="Content Placeholder 2"/>
          <p:cNvSpPr>
            <a:spLocks noGrp="1"/>
          </p:cNvSpPr>
          <p:nvPr>
            <p:ph idx="1"/>
          </p:nvPr>
        </p:nvSpPr>
        <p:spPr>
          <a:xfrm>
            <a:off x="179512" y="1119725"/>
            <a:ext cx="8568952" cy="5304337"/>
          </a:xfrm>
        </p:spPr>
        <p:txBody>
          <a:bodyPr>
            <a:normAutofit/>
          </a:bodyPr>
          <a:lstStyle/>
          <a:p>
            <a:pPr marL="82296" indent="0" algn="just">
              <a:buNone/>
            </a:pPr>
            <a:r>
              <a:rPr lang="en-US" sz="2800" dirty="0" smtClean="0">
                <a:solidFill>
                  <a:schemeClr val="tx1"/>
                </a:solidFill>
              </a:rPr>
              <a:t>Activities and indicators for implementation of policies (Outcome 12) should have been included in the sub- programmes per </a:t>
            </a:r>
            <a:r>
              <a:rPr lang="en-US" sz="2800" b="1" dirty="0" smtClean="0">
                <a:solidFill>
                  <a:schemeClr val="tx1"/>
                </a:solidFill>
              </a:rPr>
              <a:t>Strategic Objective: </a:t>
            </a:r>
          </a:p>
          <a:p>
            <a:pPr>
              <a:spcBef>
                <a:spcPts val="1200"/>
              </a:spcBef>
              <a:spcAft>
                <a:spcPts val="600"/>
              </a:spcAft>
            </a:pPr>
            <a:r>
              <a:rPr lang="en-US" sz="2800" dirty="0" smtClean="0">
                <a:solidFill>
                  <a:schemeClr val="tx1"/>
                </a:solidFill>
              </a:rPr>
              <a:t>SO  1.1</a:t>
            </a:r>
            <a:r>
              <a:rPr lang="en-US" sz="2800" dirty="0">
                <a:solidFill>
                  <a:schemeClr val="tx1"/>
                </a:solidFill>
              </a:rPr>
              <a:t>:</a:t>
            </a:r>
            <a:r>
              <a:rPr lang="en-US" sz="2800" dirty="0" smtClean="0">
                <a:solidFill>
                  <a:schemeClr val="tx1"/>
                </a:solidFill>
              </a:rPr>
              <a:t> </a:t>
            </a:r>
            <a:r>
              <a:rPr lang="en-US" sz="2800" dirty="0">
                <a:solidFill>
                  <a:schemeClr val="tx1"/>
                </a:solidFill>
              </a:rPr>
              <a:t> </a:t>
            </a:r>
            <a:r>
              <a:rPr lang="en-US" sz="2800" dirty="0" smtClean="0">
                <a:solidFill>
                  <a:schemeClr val="tx1"/>
                </a:solidFill>
              </a:rPr>
              <a:t>  Ensure compliance with statutory 				requirement and good governance practices</a:t>
            </a:r>
          </a:p>
          <a:p>
            <a:pPr algn="just">
              <a:spcBef>
                <a:spcPts val="1200"/>
              </a:spcBef>
              <a:spcAft>
                <a:spcPts val="600"/>
              </a:spcAft>
            </a:pPr>
            <a:r>
              <a:rPr lang="en-US" sz="2800" dirty="0">
                <a:solidFill>
                  <a:schemeClr val="tx1"/>
                </a:solidFill>
              </a:rPr>
              <a:t> </a:t>
            </a:r>
            <a:r>
              <a:rPr lang="en-US" sz="2800" dirty="0" smtClean="0">
                <a:solidFill>
                  <a:schemeClr val="tx1"/>
                </a:solidFill>
              </a:rPr>
              <a:t>SO 1.2:    Strengthen the support, guidance and 			interaction with stakeholders</a:t>
            </a:r>
          </a:p>
          <a:p>
            <a:pPr algn="just">
              <a:spcBef>
                <a:spcPts val="1200"/>
              </a:spcBef>
              <a:spcAft>
                <a:spcPts val="600"/>
              </a:spcAft>
            </a:pPr>
            <a:r>
              <a:rPr lang="en-US" sz="2800" dirty="0" smtClean="0">
                <a:solidFill>
                  <a:schemeClr val="tx1"/>
                </a:solidFill>
              </a:rPr>
              <a:t> </a:t>
            </a:r>
            <a:r>
              <a:rPr lang="en-US" sz="2800" dirty="0">
                <a:solidFill>
                  <a:schemeClr val="tx1"/>
                </a:solidFill>
              </a:rPr>
              <a:t>SO </a:t>
            </a:r>
            <a:r>
              <a:rPr lang="en-US" sz="2800" dirty="0" smtClean="0">
                <a:solidFill>
                  <a:schemeClr val="tx1"/>
                </a:solidFill>
              </a:rPr>
              <a:t>1.3:    Strengthen institutional mechanisms for 			integrated policy planning, monitoring and 			evaluation in the sector</a:t>
            </a:r>
          </a:p>
          <a:p>
            <a:endParaRPr lang="en-US" dirty="0"/>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11</a:t>
            </a:fld>
            <a:endParaRPr lang="en-ZA" dirty="0">
              <a:solidFill>
                <a:srgbClr val="531A17">
                  <a:satMod val="130000"/>
                </a:srgbClr>
              </a:solidFill>
            </a:endParaRPr>
          </a:p>
        </p:txBody>
      </p:sp>
    </p:spTree>
    <p:extLst>
      <p:ext uri="{BB962C8B-B14F-4D97-AF65-F5344CB8AC3E}">
        <p14:creationId xmlns:p14="http://schemas.microsoft.com/office/powerpoint/2010/main" xmlns="" val="4105942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14"/>
            <a:ext cx="9144000" cy="1241846"/>
          </a:xfrm>
        </p:spPr>
        <p:txBody>
          <a:bodyPr>
            <a:normAutofit/>
          </a:bodyPr>
          <a:lstStyle/>
          <a:p>
            <a:pPr algn="ctr"/>
            <a:r>
              <a:rPr lang="en-US" sz="3600" b="1" dirty="0" smtClean="0"/>
              <a:t>Programme 2: Agricultural </a:t>
            </a:r>
            <a:r>
              <a:rPr lang="en-US" sz="3600" b="1" dirty="0"/>
              <a:t>P</a:t>
            </a:r>
            <a:r>
              <a:rPr lang="en-US" sz="3600" b="1" dirty="0" smtClean="0"/>
              <a:t>roduction Health and Food Safety</a:t>
            </a:r>
            <a:endParaRPr lang="en-US" sz="3600" b="1" dirty="0"/>
          </a:p>
        </p:txBody>
      </p:sp>
      <p:sp>
        <p:nvSpPr>
          <p:cNvPr id="3" name="Content Placeholder 2"/>
          <p:cNvSpPr>
            <a:spLocks noGrp="1"/>
          </p:cNvSpPr>
          <p:nvPr>
            <p:ph idx="1"/>
          </p:nvPr>
        </p:nvSpPr>
        <p:spPr>
          <a:xfrm>
            <a:off x="107504" y="1412777"/>
            <a:ext cx="8856984" cy="5040560"/>
          </a:xfrm>
        </p:spPr>
        <p:txBody>
          <a:bodyPr>
            <a:normAutofit fontScale="85000" lnSpcReduction="20000"/>
          </a:bodyPr>
          <a:lstStyle/>
          <a:p>
            <a:pPr marL="82296" indent="0" algn="just">
              <a:lnSpc>
                <a:spcPct val="110000"/>
              </a:lnSpc>
              <a:buNone/>
            </a:pPr>
            <a:r>
              <a:rPr lang="en-US" sz="3000" b="1" dirty="0" smtClean="0">
                <a:solidFill>
                  <a:schemeClr val="tx1"/>
                </a:solidFill>
              </a:rPr>
              <a:t>Linked to Outcome 7; Sub-outcome 1 and 4</a:t>
            </a:r>
          </a:p>
          <a:p>
            <a:pPr lvl="1" algn="just">
              <a:lnSpc>
                <a:spcPct val="110000"/>
              </a:lnSpc>
              <a:buFont typeface="Wingdings" panose="05000000000000000000" pitchFamily="2" charset="2"/>
              <a:buChar char="Ø"/>
            </a:pPr>
            <a:r>
              <a:rPr lang="en-US" dirty="0" smtClean="0">
                <a:solidFill>
                  <a:schemeClr val="tx1"/>
                </a:solidFill>
              </a:rPr>
              <a:t> 	Creating an enabling environment for increased and 	sustainable agricultural production</a:t>
            </a:r>
          </a:p>
          <a:p>
            <a:pPr lvl="1" algn="just">
              <a:lnSpc>
                <a:spcPct val="110000"/>
              </a:lnSpc>
              <a:buFont typeface="Wingdings" panose="05000000000000000000" pitchFamily="2" charset="2"/>
              <a:buChar char="Ø"/>
            </a:pPr>
            <a:r>
              <a:rPr lang="en-US" dirty="0" smtClean="0">
                <a:solidFill>
                  <a:schemeClr val="tx1"/>
                </a:solidFill>
              </a:rPr>
              <a:t>    Smallholder producer’s development and support for agrarian   	transformation</a:t>
            </a:r>
          </a:p>
          <a:p>
            <a:pPr lvl="1" algn="just">
              <a:lnSpc>
                <a:spcPct val="110000"/>
              </a:lnSpc>
              <a:buFont typeface="Wingdings" panose="05000000000000000000" pitchFamily="2" charset="2"/>
              <a:buChar char="Ø"/>
            </a:pPr>
            <a:endParaRPr lang="en-US" dirty="0">
              <a:solidFill>
                <a:schemeClr val="tx1"/>
              </a:solidFill>
            </a:endParaRPr>
          </a:p>
          <a:p>
            <a:pPr marL="82296" indent="0" algn="just">
              <a:lnSpc>
                <a:spcPct val="110000"/>
              </a:lnSpc>
              <a:buNone/>
            </a:pPr>
            <a:r>
              <a:rPr lang="en-US" sz="3000" b="1" dirty="0" smtClean="0">
                <a:solidFill>
                  <a:schemeClr val="tx1"/>
                </a:solidFill>
              </a:rPr>
              <a:t>Strategic objectives: </a:t>
            </a:r>
          </a:p>
          <a:p>
            <a:pPr lvl="1" algn="just">
              <a:lnSpc>
                <a:spcPct val="110000"/>
              </a:lnSpc>
              <a:buFont typeface="Wingdings" panose="05000000000000000000" pitchFamily="2" charset="2"/>
              <a:buChar char="Ø"/>
            </a:pPr>
            <a:r>
              <a:rPr lang="en-US" dirty="0" smtClean="0">
                <a:solidFill>
                  <a:schemeClr val="tx1"/>
                </a:solidFill>
              </a:rPr>
              <a:t>SO 2.1: 	Ensure increased production and productivity in 			prioritized areas as well as value chains</a:t>
            </a:r>
          </a:p>
          <a:p>
            <a:pPr lvl="1" algn="just">
              <a:lnSpc>
                <a:spcPct val="110000"/>
              </a:lnSpc>
              <a:buFont typeface="Wingdings" panose="05000000000000000000" pitchFamily="2" charset="2"/>
              <a:buChar char="Ø"/>
            </a:pPr>
            <a:r>
              <a:rPr lang="en-US" dirty="0" smtClean="0">
                <a:solidFill>
                  <a:schemeClr val="tx1"/>
                </a:solidFill>
              </a:rPr>
              <a:t>SO 2.2: 	Effective management of biosecurity and related sector 		risks</a:t>
            </a:r>
          </a:p>
          <a:p>
            <a:pPr lvl="1" algn="just">
              <a:lnSpc>
                <a:spcPct val="110000"/>
              </a:lnSpc>
              <a:buFont typeface="Wingdings" panose="05000000000000000000" pitchFamily="2" charset="2"/>
              <a:buChar char="Ø"/>
            </a:pPr>
            <a:r>
              <a:rPr lang="en-US" dirty="0" smtClean="0">
                <a:solidFill>
                  <a:schemeClr val="tx1"/>
                </a:solidFill>
              </a:rPr>
              <a:t>SO 4.1: 	Ensure the conservation, protection, rehabilitation and 		recovery of depleted and degraded natural resources. </a:t>
            </a:r>
          </a:p>
          <a:p>
            <a:pPr lvl="2"/>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12</a:t>
            </a:fld>
            <a:endParaRPr lang="en-ZA" dirty="0">
              <a:solidFill>
                <a:srgbClr val="531A17">
                  <a:satMod val="130000"/>
                </a:srgbClr>
              </a:solidFill>
            </a:endParaRPr>
          </a:p>
        </p:txBody>
      </p:sp>
    </p:spTree>
    <p:extLst>
      <p:ext uri="{BB962C8B-B14F-4D97-AF65-F5344CB8AC3E}">
        <p14:creationId xmlns:p14="http://schemas.microsoft.com/office/powerpoint/2010/main" xmlns="" val="229978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80727"/>
          </a:xfrm>
        </p:spPr>
        <p:txBody>
          <a:bodyPr>
            <a:normAutofit/>
          </a:bodyPr>
          <a:lstStyle/>
          <a:p>
            <a:r>
              <a:rPr lang="en-US" sz="3600" b="1" dirty="0" smtClean="0"/>
              <a:t>Programme 3: </a:t>
            </a:r>
            <a:r>
              <a:rPr lang="en-US" sz="3200" b="1" dirty="0" smtClean="0"/>
              <a:t>Food Security and Agrarian Reform</a:t>
            </a:r>
            <a:endParaRPr lang="en-US" sz="3200" b="1" dirty="0"/>
          </a:p>
        </p:txBody>
      </p:sp>
      <p:sp>
        <p:nvSpPr>
          <p:cNvPr id="3" name="Content Placeholder 2"/>
          <p:cNvSpPr>
            <a:spLocks noGrp="1"/>
          </p:cNvSpPr>
          <p:nvPr>
            <p:ph idx="1"/>
          </p:nvPr>
        </p:nvSpPr>
        <p:spPr>
          <a:xfrm>
            <a:off x="179512" y="1340768"/>
            <a:ext cx="8640960" cy="4968552"/>
          </a:xfrm>
        </p:spPr>
        <p:txBody>
          <a:bodyPr>
            <a:normAutofit fontScale="92500" lnSpcReduction="20000"/>
          </a:bodyPr>
          <a:lstStyle/>
          <a:p>
            <a:pPr marL="82296" indent="0" algn="just">
              <a:lnSpc>
                <a:spcPct val="110000"/>
              </a:lnSpc>
              <a:buNone/>
            </a:pPr>
            <a:r>
              <a:rPr lang="en-US" sz="3000" b="1" dirty="0" smtClean="0">
                <a:solidFill>
                  <a:schemeClr val="tx1"/>
                </a:solidFill>
              </a:rPr>
              <a:t>Linked to Outcome 7; Sub-outcome 3 and 4 </a:t>
            </a:r>
          </a:p>
          <a:p>
            <a:pPr lvl="1" algn="just">
              <a:lnSpc>
                <a:spcPct val="110000"/>
              </a:lnSpc>
              <a:buFont typeface="Wingdings" panose="05000000000000000000" pitchFamily="2" charset="2"/>
              <a:buChar char="Ø"/>
            </a:pPr>
            <a:r>
              <a:rPr lang="en-US" dirty="0" smtClean="0">
                <a:solidFill>
                  <a:schemeClr val="tx1"/>
                </a:solidFill>
              </a:rPr>
              <a:t> 	Improved Food Security </a:t>
            </a:r>
          </a:p>
          <a:p>
            <a:pPr lvl="1" algn="just">
              <a:lnSpc>
                <a:spcPct val="110000"/>
              </a:lnSpc>
              <a:buFont typeface="Wingdings" panose="05000000000000000000" pitchFamily="2" charset="2"/>
              <a:buChar char="Ø"/>
            </a:pPr>
            <a:r>
              <a:rPr lang="en-US" dirty="0" smtClean="0">
                <a:solidFill>
                  <a:schemeClr val="tx1"/>
                </a:solidFill>
              </a:rPr>
              <a:t> 	Smallholder producers’ development and support for   	agrarian transformation  </a:t>
            </a:r>
          </a:p>
          <a:p>
            <a:pPr marL="402336" lvl="1" indent="0" algn="just">
              <a:lnSpc>
                <a:spcPct val="110000"/>
              </a:lnSpc>
              <a:buNone/>
            </a:pPr>
            <a:endParaRPr lang="en-US" dirty="0" smtClean="0">
              <a:solidFill>
                <a:schemeClr val="tx1"/>
              </a:solidFill>
            </a:endParaRPr>
          </a:p>
          <a:p>
            <a:pPr marL="82296" indent="0" algn="just">
              <a:lnSpc>
                <a:spcPct val="110000"/>
              </a:lnSpc>
              <a:buNone/>
            </a:pPr>
            <a:r>
              <a:rPr lang="en-US" sz="3000" b="1" dirty="0" smtClean="0">
                <a:solidFill>
                  <a:schemeClr val="tx1"/>
                </a:solidFill>
              </a:rPr>
              <a:t>Strategic Objectives:</a:t>
            </a:r>
          </a:p>
          <a:p>
            <a:pPr lvl="1">
              <a:lnSpc>
                <a:spcPct val="110000"/>
              </a:lnSpc>
              <a:buFont typeface="Wingdings" panose="05000000000000000000" pitchFamily="2" charset="2"/>
              <a:buChar char="Ø"/>
            </a:pPr>
            <a:r>
              <a:rPr lang="en-US" dirty="0" smtClean="0">
                <a:solidFill>
                  <a:schemeClr val="tx1"/>
                </a:solidFill>
              </a:rPr>
              <a:t>SO 3.1:   Lead and coordinate Government food security 		initiatives</a:t>
            </a:r>
          </a:p>
          <a:p>
            <a:pPr lvl="1" algn="just">
              <a:lnSpc>
                <a:spcPct val="110000"/>
              </a:lnSpc>
              <a:buFont typeface="Wingdings" panose="05000000000000000000" pitchFamily="2" charset="2"/>
              <a:buChar char="Ø"/>
            </a:pPr>
            <a:r>
              <a:rPr lang="en-US" dirty="0" smtClean="0">
                <a:solidFill>
                  <a:schemeClr val="tx1"/>
                </a:solidFill>
              </a:rPr>
              <a:t>SO 3.2: 	Enhance capacity for efficient delivery in the 			sector</a:t>
            </a:r>
          </a:p>
          <a:p>
            <a:pPr lvl="1">
              <a:lnSpc>
                <a:spcPct val="110000"/>
              </a:lnSpc>
              <a:buFont typeface="Wingdings" panose="05000000000000000000" pitchFamily="2" charset="2"/>
              <a:buChar char="Ø"/>
            </a:pPr>
            <a:r>
              <a:rPr lang="en-US" dirty="0" smtClean="0">
                <a:solidFill>
                  <a:schemeClr val="tx1"/>
                </a:solidFill>
              </a:rPr>
              <a:t>SO 3.3: 	Strengthen comprehensive support systems and 		programmes </a:t>
            </a:r>
          </a:p>
          <a:p>
            <a:endParaRPr lang="en-US" dirty="0"/>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13</a:t>
            </a:fld>
            <a:endParaRPr lang="en-ZA" dirty="0">
              <a:solidFill>
                <a:srgbClr val="531A17">
                  <a:satMod val="130000"/>
                </a:srgbClr>
              </a:solidFill>
            </a:endParaRPr>
          </a:p>
        </p:txBody>
      </p:sp>
    </p:spTree>
    <p:extLst>
      <p:ext uri="{BB962C8B-B14F-4D97-AF65-F5344CB8AC3E}">
        <p14:creationId xmlns:p14="http://schemas.microsoft.com/office/powerpoint/2010/main" xmlns="" val="103347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noAutofit/>
          </a:bodyPr>
          <a:lstStyle/>
          <a:p>
            <a:pPr algn="ctr"/>
            <a:r>
              <a:rPr lang="en-US" sz="3600" b="1" dirty="0" smtClean="0"/>
              <a:t>Programme 4: </a:t>
            </a:r>
            <a:r>
              <a:rPr lang="en-US" sz="3200" b="1" dirty="0" smtClean="0"/>
              <a:t>Trade promotion and market access</a:t>
            </a:r>
            <a:endParaRPr lang="en-US" sz="3200" b="1" dirty="0"/>
          </a:p>
        </p:txBody>
      </p:sp>
      <p:sp>
        <p:nvSpPr>
          <p:cNvPr id="3" name="Content Placeholder 2"/>
          <p:cNvSpPr>
            <a:spLocks noGrp="1"/>
          </p:cNvSpPr>
          <p:nvPr>
            <p:ph idx="1"/>
          </p:nvPr>
        </p:nvSpPr>
        <p:spPr>
          <a:xfrm>
            <a:off x="107504" y="1052736"/>
            <a:ext cx="8856984" cy="5616624"/>
          </a:xfrm>
        </p:spPr>
        <p:txBody>
          <a:bodyPr>
            <a:normAutofit fontScale="77500" lnSpcReduction="20000"/>
          </a:bodyPr>
          <a:lstStyle/>
          <a:p>
            <a:pPr marL="0" indent="0">
              <a:lnSpc>
                <a:spcPct val="110000"/>
              </a:lnSpc>
              <a:buNone/>
            </a:pPr>
            <a:r>
              <a:rPr lang="en-US" sz="3300" b="1" dirty="0" smtClean="0">
                <a:solidFill>
                  <a:schemeClr val="tx1"/>
                </a:solidFill>
              </a:rPr>
              <a:t>Linked to Outcomes 7, sub-outcome 4; and 4, </a:t>
            </a:r>
            <a:r>
              <a:rPr lang="en-US" sz="3300" b="1" dirty="0">
                <a:solidFill>
                  <a:schemeClr val="tx1"/>
                </a:solidFill>
              </a:rPr>
              <a:t>s</a:t>
            </a:r>
            <a:r>
              <a:rPr lang="en-US" sz="3300" b="1" dirty="0" smtClean="0">
                <a:solidFill>
                  <a:schemeClr val="tx1"/>
                </a:solidFill>
              </a:rPr>
              <a:t>ub-outcome 2  </a:t>
            </a:r>
          </a:p>
          <a:p>
            <a:pPr marL="0" indent="-94932">
              <a:lnSpc>
                <a:spcPct val="110000"/>
              </a:lnSpc>
              <a:tabLst>
                <a:tab pos="444500" algn="l"/>
              </a:tabLst>
            </a:pPr>
            <a:r>
              <a:rPr lang="en-US" dirty="0" smtClean="0">
                <a:solidFill>
                  <a:schemeClr val="tx1"/>
                </a:solidFill>
              </a:rPr>
              <a:t> 	Smallholder producer’s development and support for agrarian 	transformation</a:t>
            </a:r>
          </a:p>
          <a:p>
            <a:pPr marL="0" indent="-94932">
              <a:lnSpc>
                <a:spcPct val="110000"/>
              </a:lnSpc>
              <a:spcAft>
                <a:spcPts val="600"/>
              </a:spcAft>
              <a:tabLst>
                <a:tab pos="444500" algn="l"/>
              </a:tabLst>
            </a:pPr>
            <a:r>
              <a:rPr lang="en-US" dirty="0" smtClean="0">
                <a:solidFill>
                  <a:schemeClr val="tx1"/>
                </a:solidFill>
              </a:rPr>
              <a:t> 	The </a:t>
            </a:r>
            <a:r>
              <a:rPr lang="en-US" dirty="0">
                <a:solidFill>
                  <a:schemeClr val="tx1"/>
                </a:solidFill>
              </a:rPr>
              <a:t>productive sectors account for a growing share of </a:t>
            </a:r>
            <a:r>
              <a:rPr lang="en-US" dirty="0" smtClean="0">
                <a:solidFill>
                  <a:schemeClr val="tx1"/>
                </a:solidFill>
              </a:rPr>
              <a:t>	production </a:t>
            </a:r>
            <a:r>
              <a:rPr lang="en-US" dirty="0">
                <a:solidFill>
                  <a:schemeClr val="tx1"/>
                </a:solidFill>
              </a:rPr>
              <a:t>and employment </a:t>
            </a:r>
            <a:r>
              <a:rPr lang="en-US" dirty="0" smtClean="0">
                <a:solidFill>
                  <a:schemeClr val="tx1"/>
                </a:solidFill>
              </a:rPr>
              <a:t> through the following actions;</a:t>
            </a:r>
          </a:p>
          <a:p>
            <a:pPr lvl="2">
              <a:lnSpc>
                <a:spcPct val="110000"/>
              </a:lnSpc>
            </a:pPr>
            <a:r>
              <a:rPr lang="en-US" dirty="0" smtClean="0">
                <a:solidFill>
                  <a:schemeClr val="tx1"/>
                </a:solidFill>
              </a:rPr>
              <a:t>Agricultural </a:t>
            </a:r>
            <a:r>
              <a:rPr lang="en-US" dirty="0">
                <a:solidFill>
                  <a:schemeClr val="tx1"/>
                </a:solidFill>
              </a:rPr>
              <a:t>Policy Action Plan (APAP) developed, implemented and reviewed regularly </a:t>
            </a:r>
            <a:r>
              <a:rPr lang="en-US" dirty="0" smtClean="0">
                <a:solidFill>
                  <a:schemeClr val="tx1"/>
                </a:solidFill>
              </a:rPr>
              <a:t>to </a:t>
            </a:r>
            <a:r>
              <a:rPr lang="en-US" dirty="0">
                <a:solidFill>
                  <a:schemeClr val="tx1"/>
                </a:solidFill>
              </a:rPr>
              <a:t>impact on growth, employment, rural incomes, investment, output, exports and African regional </a:t>
            </a:r>
            <a:r>
              <a:rPr lang="en-US" dirty="0" smtClean="0">
                <a:solidFill>
                  <a:schemeClr val="tx1"/>
                </a:solidFill>
              </a:rPr>
              <a:t>development</a:t>
            </a:r>
          </a:p>
          <a:p>
            <a:pPr lvl="2">
              <a:lnSpc>
                <a:spcPct val="110000"/>
              </a:lnSpc>
            </a:pPr>
            <a:r>
              <a:rPr lang="en-US" dirty="0" smtClean="0">
                <a:solidFill>
                  <a:schemeClr val="tx1"/>
                </a:solidFill>
              </a:rPr>
              <a:t>Implementation </a:t>
            </a:r>
            <a:r>
              <a:rPr lang="en-US" dirty="0">
                <a:solidFill>
                  <a:schemeClr val="tx1"/>
                </a:solidFill>
              </a:rPr>
              <a:t>of the Comprehensive Africa Agriculture Development Programme (CAADP) </a:t>
            </a:r>
            <a:endParaRPr lang="en-US" dirty="0" smtClean="0">
              <a:solidFill>
                <a:schemeClr val="tx1"/>
              </a:solidFill>
            </a:endParaRPr>
          </a:p>
          <a:p>
            <a:pPr lvl="2">
              <a:lnSpc>
                <a:spcPct val="110000"/>
              </a:lnSpc>
            </a:pPr>
            <a:r>
              <a:rPr lang="en-US" dirty="0" smtClean="0">
                <a:solidFill>
                  <a:schemeClr val="tx1"/>
                </a:solidFill>
              </a:rPr>
              <a:t>Agriculture</a:t>
            </a:r>
            <a:r>
              <a:rPr lang="en-US" dirty="0">
                <a:solidFill>
                  <a:schemeClr val="tx1"/>
                </a:solidFill>
              </a:rPr>
              <a:t>, Forestry and Fisheries Market and Trade Development </a:t>
            </a:r>
            <a:r>
              <a:rPr lang="en-US" dirty="0" smtClean="0">
                <a:solidFill>
                  <a:schemeClr val="tx1"/>
                </a:solidFill>
              </a:rPr>
              <a:t>Strategy</a:t>
            </a:r>
          </a:p>
          <a:p>
            <a:pPr marL="82296" indent="0">
              <a:lnSpc>
                <a:spcPct val="70000"/>
              </a:lnSpc>
              <a:buNone/>
            </a:pPr>
            <a:endParaRPr lang="en-US" b="1" dirty="0" smtClean="0">
              <a:solidFill>
                <a:prstClr val="black"/>
              </a:solidFill>
            </a:endParaRPr>
          </a:p>
          <a:p>
            <a:pPr marL="82296" indent="0">
              <a:lnSpc>
                <a:spcPct val="110000"/>
              </a:lnSpc>
              <a:buNone/>
            </a:pPr>
            <a:r>
              <a:rPr lang="en-US" b="1" dirty="0" smtClean="0">
                <a:solidFill>
                  <a:prstClr val="black"/>
                </a:solidFill>
              </a:rPr>
              <a:t>Strategic Objectives:</a:t>
            </a:r>
          </a:p>
          <a:p>
            <a:pPr>
              <a:lnSpc>
                <a:spcPct val="110000"/>
              </a:lnSpc>
            </a:pPr>
            <a:r>
              <a:rPr lang="en-US" dirty="0" smtClean="0">
                <a:solidFill>
                  <a:prstClr val="black"/>
                </a:solidFill>
              </a:rPr>
              <a:t> </a:t>
            </a:r>
            <a:r>
              <a:rPr lang="en-US" sz="3400" dirty="0" smtClean="0">
                <a:solidFill>
                  <a:schemeClr val="tx1"/>
                </a:solidFill>
              </a:rPr>
              <a:t>SO 2.3: 	Ensure support for market access and processing 		of Agriculture, Forestry and Fisheries products</a:t>
            </a:r>
          </a:p>
          <a:p>
            <a:endParaRPr lang="en-US" dirty="0"/>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14</a:t>
            </a:fld>
            <a:endParaRPr lang="en-ZA" dirty="0">
              <a:solidFill>
                <a:srgbClr val="531A17">
                  <a:satMod val="130000"/>
                </a:srgbClr>
              </a:solidFill>
            </a:endParaRPr>
          </a:p>
        </p:txBody>
      </p:sp>
    </p:spTree>
    <p:extLst>
      <p:ext uri="{BB962C8B-B14F-4D97-AF65-F5344CB8AC3E}">
        <p14:creationId xmlns:p14="http://schemas.microsoft.com/office/powerpoint/2010/main" xmlns="" val="4046336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9725"/>
          </a:xfrm>
        </p:spPr>
        <p:txBody>
          <a:bodyPr>
            <a:normAutofit fontScale="90000"/>
          </a:bodyPr>
          <a:lstStyle/>
          <a:p>
            <a:pPr algn="ctr"/>
            <a:r>
              <a:rPr lang="en-US" sz="3500" b="1" dirty="0" smtClean="0"/>
              <a:t>Programme 5: Forestry </a:t>
            </a:r>
            <a:r>
              <a:rPr lang="en-US" sz="3500" b="1" dirty="0"/>
              <a:t>and Natural Resource </a:t>
            </a:r>
            <a:r>
              <a:rPr lang="en-US" sz="3500" b="1" dirty="0" smtClean="0"/>
              <a:t>		Management (1)</a:t>
            </a:r>
            <a:endParaRPr lang="en-US" sz="3500" b="1" dirty="0"/>
          </a:p>
        </p:txBody>
      </p:sp>
      <p:sp>
        <p:nvSpPr>
          <p:cNvPr id="3" name="Content Placeholder 2"/>
          <p:cNvSpPr>
            <a:spLocks noGrp="1"/>
          </p:cNvSpPr>
          <p:nvPr>
            <p:ph idx="1"/>
          </p:nvPr>
        </p:nvSpPr>
        <p:spPr>
          <a:xfrm>
            <a:off x="107504" y="1268760"/>
            <a:ext cx="8784976" cy="5184576"/>
          </a:xfrm>
        </p:spPr>
        <p:txBody>
          <a:bodyPr>
            <a:noAutofit/>
          </a:bodyPr>
          <a:lstStyle/>
          <a:p>
            <a:pPr marL="0" indent="0" algn="just">
              <a:lnSpc>
                <a:spcPct val="80000"/>
              </a:lnSpc>
              <a:buNone/>
            </a:pPr>
            <a:r>
              <a:rPr lang="en-US" sz="2400" b="1" dirty="0" smtClean="0">
                <a:solidFill>
                  <a:srgbClr val="002060"/>
                </a:solidFill>
              </a:rPr>
              <a:t>Linked to Outcome 10</a:t>
            </a:r>
            <a:r>
              <a:rPr lang="en-US" sz="2400" b="1" dirty="0">
                <a:solidFill>
                  <a:srgbClr val="002060"/>
                </a:solidFill>
              </a:rPr>
              <a:t>,</a:t>
            </a:r>
            <a:r>
              <a:rPr lang="en-US" sz="2400" b="1" dirty="0" smtClean="0">
                <a:solidFill>
                  <a:srgbClr val="002060"/>
                </a:solidFill>
              </a:rPr>
              <a:t> sub-outcome 1 &amp; 2; and Outcome 7</a:t>
            </a:r>
            <a:r>
              <a:rPr lang="en-US" sz="2400" b="1" dirty="0">
                <a:solidFill>
                  <a:srgbClr val="002060"/>
                </a:solidFill>
              </a:rPr>
              <a:t>,</a:t>
            </a:r>
            <a:r>
              <a:rPr lang="en-US" sz="2400" b="1" dirty="0" smtClean="0">
                <a:solidFill>
                  <a:srgbClr val="002060"/>
                </a:solidFill>
              </a:rPr>
              <a:t> </a:t>
            </a:r>
            <a:r>
              <a:rPr lang="en-US" sz="2400" b="1" dirty="0">
                <a:solidFill>
                  <a:srgbClr val="002060"/>
                </a:solidFill>
              </a:rPr>
              <a:t>s</a:t>
            </a:r>
            <a:r>
              <a:rPr lang="en-US" sz="2400" b="1" dirty="0" smtClean="0">
                <a:solidFill>
                  <a:srgbClr val="002060"/>
                </a:solidFill>
              </a:rPr>
              <a:t>ub-outcome 4 </a:t>
            </a:r>
          </a:p>
          <a:p>
            <a:pPr algn="just">
              <a:spcBef>
                <a:spcPts val="0"/>
              </a:spcBef>
            </a:pPr>
            <a:r>
              <a:rPr lang="en-US" sz="2400" dirty="0" smtClean="0">
                <a:solidFill>
                  <a:schemeClr val="tx1"/>
                </a:solidFill>
              </a:rPr>
              <a:t>Sub-outcome 1: Ecosystems are sustained and natural resources are used efficiently</a:t>
            </a:r>
          </a:p>
          <a:p>
            <a:pPr marL="1614488" lvl="1" indent="-358775" algn="just">
              <a:spcBef>
                <a:spcPts val="0"/>
              </a:spcBef>
            </a:pPr>
            <a:r>
              <a:rPr lang="en-US" sz="2400" dirty="0" smtClean="0">
                <a:solidFill>
                  <a:schemeClr val="tx1"/>
                </a:solidFill>
              </a:rPr>
              <a:t>Combat land degradation</a:t>
            </a:r>
          </a:p>
          <a:p>
            <a:pPr lvl="1" algn="just">
              <a:lnSpc>
                <a:spcPct val="50000"/>
              </a:lnSpc>
              <a:spcBef>
                <a:spcPts val="0"/>
              </a:spcBef>
            </a:pPr>
            <a:endParaRPr lang="en-US" sz="2400" dirty="0" smtClean="0">
              <a:solidFill>
                <a:schemeClr val="tx1"/>
              </a:solidFill>
            </a:endParaRPr>
          </a:p>
          <a:p>
            <a:pPr algn="just">
              <a:spcBef>
                <a:spcPts val="0"/>
              </a:spcBef>
            </a:pPr>
            <a:r>
              <a:rPr lang="en-US" sz="2400" dirty="0" smtClean="0">
                <a:solidFill>
                  <a:schemeClr val="tx1"/>
                </a:solidFill>
              </a:rPr>
              <a:t>Sub-outcome </a:t>
            </a:r>
            <a:r>
              <a:rPr lang="en-US" sz="2400" dirty="0">
                <a:solidFill>
                  <a:schemeClr val="tx1"/>
                </a:solidFill>
              </a:rPr>
              <a:t>2: </a:t>
            </a:r>
            <a:r>
              <a:rPr lang="en-US" sz="2400" dirty="0" smtClean="0">
                <a:solidFill>
                  <a:schemeClr val="tx1"/>
                </a:solidFill>
              </a:rPr>
              <a:t>An </a:t>
            </a:r>
            <a:r>
              <a:rPr lang="en-US" sz="2400" dirty="0">
                <a:solidFill>
                  <a:schemeClr val="tx1"/>
                </a:solidFill>
              </a:rPr>
              <a:t>effective climate change mitigation and </a:t>
            </a:r>
            <a:r>
              <a:rPr lang="en-US" sz="2400" dirty="0" smtClean="0">
                <a:solidFill>
                  <a:schemeClr val="tx1"/>
                </a:solidFill>
              </a:rPr>
              <a:t>adaptation response </a:t>
            </a:r>
          </a:p>
          <a:p>
            <a:pPr marL="1614488" lvl="1" indent="-358775" algn="just">
              <a:spcBef>
                <a:spcPts val="0"/>
              </a:spcBef>
            </a:pPr>
            <a:r>
              <a:rPr lang="en-US" sz="2400" dirty="0">
                <a:solidFill>
                  <a:schemeClr val="tx1"/>
                </a:solidFill>
              </a:rPr>
              <a:t>Development and Implementation of sector adaptation </a:t>
            </a:r>
            <a:r>
              <a:rPr lang="en-US" sz="2400" dirty="0" smtClean="0">
                <a:solidFill>
                  <a:schemeClr val="tx1"/>
                </a:solidFill>
              </a:rPr>
              <a:t>strategies/plans</a:t>
            </a:r>
          </a:p>
          <a:p>
            <a:pPr lvl="1" algn="just">
              <a:lnSpc>
                <a:spcPct val="50000"/>
              </a:lnSpc>
              <a:spcBef>
                <a:spcPts val="0"/>
              </a:spcBef>
            </a:pPr>
            <a:endParaRPr lang="en-US" sz="2400" dirty="0" smtClean="0">
              <a:solidFill>
                <a:schemeClr val="tx1"/>
              </a:solidFill>
            </a:endParaRPr>
          </a:p>
          <a:p>
            <a:pPr algn="just">
              <a:spcBef>
                <a:spcPts val="0"/>
              </a:spcBef>
            </a:pPr>
            <a:r>
              <a:rPr lang="en-US" sz="2400" dirty="0" smtClean="0">
                <a:solidFill>
                  <a:schemeClr val="tx1"/>
                </a:solidFill>
              </a:rPr>
              <a:t>Sub-Outcome 4: Smallholder producer’s development and support for agrarian transformation</a:t>
            </a:r>
          </a:p>
          <a:p>
            <a:pPr marL="1614488" lvl="1" indent="-358775" algn="just">
              <a:spcBef>
                <a:spcPts val="0"/>
              </a:spcBef>
              <a:tabLst>
                <a:tab pos="1614488" algn="l"/>
              </a:tabLst>
            </a:pPr>
            <a:r>
              <a:rPr lang="en-US" sz="2400" dirty="0" smtClean="0">
                <a:solidFill>
                  <a:schemeClr val="tx1"/>
                </a:solidFill>
              </a:rPr>
              <a:t>Expand land under irrigation</a:t>
            </a:r>
          </a:p>
          <a:p>
            <a:pPr marL="1614488" lvl="1" indent="-358775" algn="just">
              <a:spcBef>
                <a:spcPts val="0"/>
              </a:spcBef>
              <a:tabLst>
                <a:tab pos="1614488" algn="l"/>
              </a:tabLst>
            </a:pPr>
            <a:r>
              <a:rPr lang="en-US" sz="2400" dirty="0" smtClean="0">
                <a:solidFill>
                  <a:schemeClr val="tx1"/>
                </a:solidFill>
              </a:rPr>
              <a:t>Revitalization of Irrigation schemes</a:t>
            </a:r>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15</a:t>
            </a:fld>
            <a:endParaRPr lang="en-ZA" dirty="0">
              <a:solidFill>
                <a:srgbClr val="531A17">
                  <a:satMod val="130000"/>
                </a:srgbClr>
              </a:solidFill>
            </a:endParaRPr>
          </a:p>
        </p:txBody>
      </p:sp>
    </p:spTree>
    <p:extLst>
      <p:ext uri="{BB962C8B-B14F-4D97-AF65-F5344CB8AC3E}">
        <p14:creationId xmlns:p14="http://schemas.microsoft.com/office/powerpoint/2010/main" xmlns="" val="2676521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726816" cy="4968552"/>
          </a:xfrm>
        </p:spPr>
        <p:txBody>
          <a:bodyPr>
            <a:normAutofit/>
          </a:bodyPr>
          <a:lstStyle/>
          <a:p>
            <a:pPr marL="82296" indent="0" algn="just">
              <a:spcBef>
                <a:spcPts val="1200"/>
              </a:spcBef>
              <a:spcAft>
                <a:spcPts val="1200"/>
              </a:spcAft>
              <a:buNone/>
            </a:pPr>
            <a:r>
              <a:rPr lang="en-US" sz="2800" b="1" dirty="0" smtClean="0">
                <a:solidFill>
                  <a:schemeClr val="tx1"/>
                </a:solidFill>
              </a:rPr>
              <a:t>Strategic objectives</a:t>
            </a:r>
            <a:r>
              <a:rPr lang="en-US" sz="2800" dirty="0" smtClean="0">
                <a:solidFill>
                  <a:schemeClr val="tx1"/>
                </a:solidFill>
              </a:rPr>
              <a:t>:</a:t>
            </a:r>
          </a:p>
          <a:p>
            <a:pPr marL="538163" indent="-538163">
              <a:spcBef>
                <a:spcPts val="1200"/>
              </a:spcBef>
              <a:spcAft>
                <a:spcPts val="1200"/>
              </a:spcAft>
            </a:pPr>
            <a:r>
              <a:rPr lang="en-US" sz="2800" dirty="0" smtClean="0">
                <a:solidFill>
                  <a:schemeClr val="tx1"/>
                </a:solidFill>
              </a:rPr>
              <a:t>SO 4.1: 	Ensure the conservation, protection, 				rehabilitation and recovery of depleted and 			degraded natural resources</a:t>
            </a:r>
          </a:p>
          <a:p>
            <a:pPr marL="540000" indent="-540000">
              <a:spcBef>
                <a:spcPts val="1200"/>
              </a:spcBef>
              <a:spcAft>
                <a:spcPts val="1200"/>
              </a:spcAft>
            </a:pPr>
            <a:r>
              <a:rPr lang="en-US" sz="2800" dirty="0" smtClean="0">
                <a:solidFill>
                  <a:schemeClr val="tx1"/>
                </a:solidFill>
              </a:rPr>
              <a:t>SO 4.2: 	Ensure adaptation to climate change through 		implementation of effective prescribed 			frameworks</a:t>
            </a:r>
          </a:p>
          <a:p>
            <a:pPr marL="82296" indent="0">
              <a:spcBef>
                <a:spcPts val="1200"/>
              </a:spcBef>
              <a:spcAft>
                <a:spcPts val="1200"/>
              </a:spcAft>
              <a:buNone/>
            </a:pPr>
            <a:endParaRPr lang="en-US" dirty="0" smtClean="0"/>
          </a:p>
          <a:p>
            <a:pPr>
              <a:spcBef>
                <a:spcPts val="1200"/>
              </a:spcBef>
              <a:spcAft>
                <a:spcPts val="1200"/>
              </a:spcAft>
            </a:pPr>
            <a:endParaRPr lang="en-US" dirty="0"/>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16</a:t>
            </a:fld>
            <a:endParaRPr lang="en-ZA" dirty="0">
              <a:solidFill>
                <a:srgbClr val="531A17">
                  <a:satMod val="130000"/>
                </a:srgbClr>
              </a:solidFill>
            </a:endParaRPr>
          </a:p>
        </p:txBody>
      </p:sp>
      <p:sp>
        <p:nvSpPr>
          <p:cNvPr id="5" name="Title 1"/>
          <p:cNvSpPr>
            <a:spLocks noGrp="1"/>
          </p:cNvSpPr>
          <p:nvPr>
            <p:ph type="title"/>
          </p:nvPr>
        </p:nvSpPr>
        <p:spPr>
          <a:xfrm>
            <a:off x="0" y="0"/>
            <a:ext cx="9144000" cy="1154113"/>
          </a:xfrm>
        </p:spPr>
        <p:txBody>
          <a:bodyPr>
            <a:normAutofit fontScale="90000"/>
          </a:bodyPr>
          <a:lstStyle/>
          <a:p>
            <a:pPr algn="ctr"/>
            <a:r>
              <a:rPr lang="en-US" sz="3500" b="1" dirty="0" smtClean="0"/>
              <a:t>Programme 5: Forestry </a:t>
            </a:r>
            <a:r>
              <a:rPr lang="en-US" sz="3500" b="1" dirty="0"/>
              <a:t>and Natural Resource </a:t>
            </a:r>
            <a:r>
              <a:rPr lang="en-US" sz="3500" b="1" dirty="0" smtClean="0"/>
              <a:t>		Management (2)</a:t>
            </a:r>
            <a:endParaRPr lang="en-US" sz="3500" b="1" dirty="0"/>
          </a:p>
        </p:txBody>
      </p:sp>
    </p:spTree>
    <p:extLst>
      <p:ext uri="{BB962C8B-B14F-4D97-AF65-F5344CB8AC3E}">
        <p14:creationId xmlns:p14="http://schemas.microsoft.com/office/powerpoint/2010/main" xmlns="" val="1947279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1"/>
            <a:ext cx="8712968" cy="908720"/>
          </a:xfrm>
        </p:spPr>
        <p:txBody>
          <a:bodyPr>
            <a:normAutofit/>
          </a:bodyPr>
          <a:lstStyle/>
          <a:p>
            <a:pPr algn="ctr"/>
            <a:r>
              <a:rPr lang="en-US" sz="3600" b="1" dirty="0" smtClean="0"/>
              <a:t>Programme 6: Fisheries (1)  </a:t>
            </a:r>
            <a:endParaRPr lang="en-US" sz="3600" b="1" dirty="0"/>
          </a:p>
        </p:txBody>
      </p:sp>
      <p:sp>
        <p:nvSpPr>
          <p:cNvPr id="3" name="Content Placeholder 2"/>
          <p:cNvSpPr>
            <a:spLocks noGrp="1"/>
          </p:cNvSpPr>
          <p:nvPr>
            <p:ph idx="1"/>
          </p:nvPr>
        </p:nvSpPr>
        <p:spPr>
          <a:xfrm>
            <a:off x="179512" y="908721"/>
            <a:ext cx="8640960" cy="5328591"/>
          </a:xfrm>
        </p:spPr>
        <p:txBody>
          <a:bodyPr>
            <a:normAutofit fontScale="70000" lnSpcReduction="20000"/>
          </a:bodyPr>
          <a:lstStyle/>
          <a:p>
            <a:pPr marL="82296" indent="0" algn="just">
              <a:lnSpc>
                <a:spcPct val="120000"/>
              </a:lnSpc>
              <a:buNone/>
            </a:pPr>
            <a:r>
              <a:rPr lang="en-US" sz="3400" b="1" dirty="0" smtClean="0">
                <a:solidFill>
                  <a:schemeClr val="tx1"/>
                </a:solidFill>
              </a:rPr>
              <a:t>Linked to Outcome 10, sub-outcome 1 and Outcome 7, sub-outcomes 3 and 4 </a:t>
            </a:r>
          </a:p>
          <a:p>
            <a:pPr algn="just">
              <a:lnSpc>
                <a:spcPct val="120000"/>
              </a:lnSpc>
            </a:pPr>
            <a:r>
              <a:rPr lang="en-US" dirty="0">
                <a:solidFill>
                  <a:schemeClr val="tx1"/>
                </a:solidFill>
              </a:rPr>
              <a:t> </a:t>
            </a:r>
            <a:r>
              <a:rPr lang="en-US" dirty="0" smtClean="0">
                <a:solidFill>
                  <a:schemeClr val="tx1"/>
                </a:solidFill>
              </a:rPr>
              <a:t>Sub-outcome </a:t>
            </a:r>
            <a:r>
              <a:rPr lang="en-US" dirty="0">
                <a:solidFill>
                  <a:schemeClr val="tx1"/>
                </a:solidFill>
              </a:rPr>
              <a:t>1: Ecosystems are sustained and natural resources are used efficiently</a:t>
            </a:r>
          </a:p>
          <a:p>
            <a:pPr lvl="1" algn="just">
              <a:lnSpc>
                <a:spcPct val="120000"/>
              </a:lnSpc>
            </a:pPr>
            <a:r>
              <a:rPr lang="en-US" dirty="0" smtClean="0">
                <a:solidFill>
                  <a:schemeClr val="tx1"/>
                </a:solidFill>
              </a:rPr>
              <a:t>Scientific </a:t>
            </a:r>
            <a:r>
              <a:rPr lang="en-US" dirty="0">
                <a:solidFill>
                  <a:schemeClr val="tx1"/>
                </a:solidFill>
              </a:rPr>
              <a:t>update of resource status and recommendations for the following season’s sustainable catch for abalone, West Coast Rock Lobster and deep-water </a:t>
            </a:r>
            <a:r>
              <a:rPr lang="en-US" dirty="0" smtClean="0">
                <a:solidFill>
                  <a:schemeClr val="tx1"/>
                </a:solidFill>
              </a:rPr>
              <a:t>hake</a:t>
            </a:r>
          </a:p>
          <a:p>
            <a:pPr marL="402336" lvl="1" indent="0" algn="just">
              <a:lnSpc>
                <a:spcPct val="70000"/>
              </a:lnSpc>
              <a:buNone/>
            </a:pPr>
            <a:endParaRPr lang="en-US" dirty="0" smtClean="0">
              <a:solidFill>
                <a:schemeClr val="tx1"/>
              </a:solidFill>
            </a:endParaRPr>
          </a:p>
          <a:p>
            <a:pPr algn="just">
              <a:lnSpc>
                <a:spcPct val="120000"/>
              </a:lnSpc>
            </a:pPr>
            <a:r>
              <a:rPr lang="en-US" dirty="0" smtClean="0">
                <a:solidFill>
                  <a:schemeClr val="tx1"/>
                </a:solidFill>
              </a:rPr>
              <a:t>Sub-outcome 3:  Improved food security</a:t>
            </a:r>
          </a:p>
          <a:p>
            <a:pPr lvl="1" algn="just">
              <a:lnSpc>
                <a:spcPct val="120000"/>
              </a:lnSpc>
            </a:pPr>
            <a:r>
              <a:rPr lang="en-US" dirty="0">
                <a:solidFill>
                  <a:schemeClr val="tx1"/>
                </a:solidFill>
              </a:rPr>
              <a:t>Implement the comprehensive food security and </a:t>
            </a:r>
            <a:r>
              <a:rPr lang="en-US" dirty="0" smtClean="0">
                <a:solidFill>
                  <a:schemeClr val="tx1"/>
                </a:solidFill>
              </a:rPr>
              <a:t>nutrition strategy</a:t>
            </a:r>
          </a:p>
          <a:p>
            <a:pPr marL="402336" lvl="1" indent="0" algn="just">
              <a:lnSpc>
                <a:spcPct val="70000"/>
              </a:lnSpc>
              <a:buNone/>
            </a:pPr>
            <a:endParaRPr lang="en-US" dirty="0" smtClean="0">
              <a:solidFill>
                <a:schemeClr val="tx1"/>
              </a:solidFill>
            </a:endParaRPr>
          </a:p>
          <a:p>
            <a:pPr algn="just">
              <a:lnSpc>
                <a:spcPct val="120000"/>
              </a:lnSpc>
            </a:pPr>
            <a:r>
              <a:rPr lang="en-US" dirty="0" smtClean="0">
                <a:solidFill>
                  <a:schemeClr val="tx1"/>
                </a:solidFill>
              </a:rPr>
              <a:t>Sub-outcome 4: Smallholder producers’ development and support for agrarian transformation</a:t>
            </a:r>
          </a:p>
          <a:p>
            <a:pPr lvl="1" algn="just">
              <a:lnSpc>
                <a:spcPct val="120000"/>
              </a:lnSpc>
            </a:pPr>
            <a:r>
              <a:rPr lang="en-US" dirty="0" smtClean="0">
                <a:solidFill>
                  <a:schemeClr val="tx1"/>
                </a:solidFill>
              </a:rPr>
              <a:t>Providing support to smallholder producers in order to ensure production efficiencies </a:t>
            </a:r>
          </a:p>
          <a:p>
            <a:endParaRPr lang="en-US" dirty="0"/>
          </a:p>
          <a:p>
            <a:endParaRPr lang="en-US" dirty="0"/>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17</a:t>
            </a:fld>
            <a:endParaRPr lang="en-ZA" dirty="0">
              <a:solidFill>
                <a:srgbClr val="531A17">
                  <a:satMod val="130000"/>
                </a:srgbClr>
              </a:solidFill>
            </a:endParaRPr>
          </a:p>
        </p:txBody>
      </p:sp>
    </p:spTree>
    <p:extLst>
      <p:ext uri="{BB962C8B-B14F-4D97-AF65-F5344CB8AC3E}">
        <p14:creationId xmlns:p14="http://schemas.microsoft.com/office/powerpoint/2010/main" xmlns="" val="4191253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
            <a:ext cx="8712968" cy="908720"/>
          </a:xfrm>
        </p:spPr>
        <p:txBody>
          <a:bodyPr>
            <a:normAutofit/>
          </a:bodyPr>
          <a:lstStyle/>
          <a:p>
            <a:pPr algn="ctr"/>
            <a:r>
              <a:rPr lang="en-US" sz="3600" b="1" dirty="0" smtClean="0"/>
              <a:t>Programme 6: Fisheries (2)</a:t>
            </a:r>
            <a:endParaRPr lang="en-US" sz="3600" b="1" dirty="0"/>
          </a:p>
        </p:txBody>
      </p:sp>
      <p:sp>
        <p:nvSpPr>
          <p:cNvPr id="3" name="Content Placeholder 2"/>
          <p:cNvSpPr>
            <a:spLocks noGrp="1"/>
          </p:cNvSpPr>
          <p:nvPr>
            <p:ph idx="1"/>
          </p:nvPr>
        </p:nvSpPr>
        <p:spPr>
          <a:xfrm>
            <a:off x="179512" y="908721"/>
            <a:ext cx="8568952" cy="5328591"/>
          </a:xfrm>
        </p:spPr>
        <p:txBody>
          <a:bodyPr>
            <a:normAutofit/>
          </a:bodyPr>
          <a:lstStyle/>
          <a:p>
            <a:pPr marL="82296" indent="0" algn="just">
              <a:spcBef>
                <a:spcPts val="1200"/>
              </a:spcBef>
              <a:spcAft>
                <a:spcPts val="1200"/>
              </a:spcAft>
              <a:buNone/>
            </a:pPr>
            <a:r>
              <a:rPr lang="en-US" sz="2800" b="1" dirty="0" smtClean="0">
                <a:solidFill>
                  <a:schemeClr val="tx1"/>
                </a:solidFill>
              </a:rPr>
              <a:t>Strategic objectives</a:t>
            </a:r>
          </a:p>
          <a:p>
            <a:pPr marL="540000" indent="-540000" algn="just">
              <a:spcAft>
                <a:spcPts val="1200"/>
              </a:spcAft>
            </a:pPr>
            <a:r>
              <a:rPr lang="en-US" sz="2800" dirty="0" smtClean="0">
                <a:solidFill>
                  <a:schemeClr val="tx1"/>
                </a:solidFill>
              </a:rPr>
              <a:t>SO 2.1:  Ensure increased production and productivity 	 	in prioritized areas as well as value chains</a:t>
            </a:r>
          </a:p>
          <a:p>
            <a:pPr marL="540000" indent="-540000" algn="just">
              <a:spcAft>
                <a:spcPts val="1200"/>
              </a:spcAft>
            </a:pPr>
            <a:r>
              <a:rPr lang="en-US" sz="2800" dirty="0">
                <a:solidFill>
                  <a:schemeClr val="tx1"/>
                </a:solidFill>
              </a:rPr>
              <a:t>SO 3.1: </a:t>
            </a:r>
            <a:r>
              <a:rPr lang="en-US" sz="2800" dirty="0" smtClean="0">
                <a:solidFill>
                  <a:schemeClr val="tx1"/>
                </a:solidFill>
              </a:rPr>
              <a:t> Lead </a:t>
            </a:r>
            <a:r>
              <a:rPr lang="en-US" sz="2800" dirty="0">
                <a:solidFill>
                  <a:schemeClr val="tx1"/>
                </a:solidFill>
              </a:rPr>
              <a:t>and coordinate Government food </a:t>
            </a:r>
            <a:r>
              <a:rPr lang="en-US" sz="2800" dirty="0" smtClean="0">
                <a:solidFill>
                  <a:schemeClr val="tx1"/>
                </a:solidFill>
              </a:rPr>
              <a:t>			security initiatives</a:t>
            </a:r>
          </a:p>
          <a:p>
            <a:pPr marL="540000" indent="-540000">
              <a:spcAft>
                <a:spcPts val="1200"/>
              </a:spcAft>
            </a:pPr>
            <a:r>
              <a:rPr lang="en-US" sz="2800" dirty="0" smtClean="0">
                <a:solidFill>
                  <a:schemeClr val="tx1"/>
                </a:solidFill>
              </a:rPr>
              <a:t>SO 4.1:   Ensure </a:t>
            </a:r>
            <a:r>
              <a:rPr lang="en-US" sz="2800" dirty="0">
                <a:solidFill>
                  <a:schemeClr val="tx1"/>
                </a:solidFill>
              </a:rPr>
              <a:t>the conservation, protection, </a:t>
            </a:r>
            <a:r>
              <a:rPr lang="en-US" sz="2800" dirty="0" smtClean="0">
                <a:solidFill>
                  <a:schemeClr val="tx1"/>
                </a:solidFill>
              </a:rPr>
              <a:t>				rehabilitation and </a:t>
            </a:r>
            <a:r>
              <a:rPr lang="en-US" sz="2800" dirty="0">
                <a:solidFill>
                  <a:schemeClr val="tx1"/>
                </a:solidFill>
              </a:rPr>
              <a:t>recovery of depleted and </a:t>
            </a:r>
            <a:r>
              <a:rPr lang="en-US" sz="2800" dirty="0" smtClean="0">
                <a:solidFill>
                  <a:schemeClr val="tx1"/>
                </a:solidFill>
              </a:rPr>
              <a:t>			degraded </a:t>
            </a:r>
            <a:r>
              <a:rPr lang="en-US" sz="2800" dirty="0">
                <a:solidFill>
                  <a:schemeClr val="tx1"/>
                </a:solidFill>
              </a:rPr>
              <a:t>natural </a:t>
            </a:r>
            <a:r>
              <a:rPr lang="en-US" sz="2800" dirty="0" smtClean="0">
                <a:solidFill>
                  <a:schemeClr val="tx1"/>
                </a:solidFill>
              </a:rPr>
              <a:t>resources</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4"/>
          </p:nvPr>
        </p:nvSpPr>
        <p:spPr/>
        <p:txBody>
          <a:bodyPr/>
          <a:lstStyle/>
          <a:p>
            <a:fld id="{62AAA1A3-262B-4979-8C18-306C3DA11E9E}" type="slidenum">
              <a:rPr lang="en-ZA">
                <a:solidFill>
                  <a:srgbClr val="531A17">
                    <a:satMod val="130000"/>
                  </a:srgbClr>
                </a:solidFill>
              </a:rPr>
              <a:pPr/>
              <a:t>18</a:t>
            </a:fld>
            <a:endParaRPr lang="en-ZA" dirty="0">
              <a:solidFill>
                <a:srgbClr val="531A17">
                  <a:satMod val="130000"/>
                </a:srgbClr>
              </a:solidFill>
            </a:endParaRPr>
          </a:p>
        </p:txBody>
      </p:sp>
    </p:spTree>
    <p:extLst>
      <p:ext uri="{BB962C8B-B14F-4D97-AF65-F5344CB8AC3E}">
        <p14:creationId xmlns:p14="http://schemas.microsoft.com/office/powerpoint/2010/main" xmlns="" val="1076549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
            <a:ext cx="8712968" cy="836712"/>
          </a:xfrm>
        </p:spPr>
        <p:txBody>
          <a:bodyPr>
            <a:normAutofit/>
          </a:bodyPr>
          <a:lstStyle/>
          <a:p>
            <a:pPr algn="ctr"/>
            <a:r>
              <a:rPr lang="en-US" sz="3600" b="1" dirty="0" smtClean="0"/>
              <a:t>Alignment Discrepancies (1)</a:t>
            </a:r>
            <a:endParaRPr lang="en-US" sz="3600" b="1" dirty="0"/>
          </a:p>
        </p:txBody>
      </p:sp>
      <p:sp>
        <p:nvSpPr>
          <p:cNvPr id="3" name="Content Placeholder 2"/>
          <p:cNvSpPr>
            <a:spLocks noGrp="1"/>
          </p:cNvSpPr>
          <p:nvPr>
            <p:ph idx="1"/>
          </p:nvPr>
        </p:nvSpPr>
        <p:spPr>
          <a:xfrm>
            <a:off x="0" y="980728"/>
            <a:ext cx="8820472" cy="5400599"/>
          </a:xfrm>
        </p:spPr>
        <p:txBody>
          <a:bodyPr>
            <a:normAutofit fontScale="77500" lnSpcReduction="20000"/>
          </a:bodyPr>
          <a:lstStyle/>
          <a:p>
            <a:pPr algn="just">
              <a:lnSpc>
                <a:spcPct val="110000"/>
              </a:lnSpc>
            </a:pPr>
            <a:r>
              <a:rPr lang="en-US" sz="3000" b="1" dirty="0" smtClean="0">
                <a:solidFill>
                  <a:srgbClr val="002060"/>
                </a:solidFill>
              </a:rPr>
              <a:t>Sub-outcome </a:t>
            </a:r>
            <a:r>
              <a:rPr lang="en-US" sz="3000" b="1" dirty="0">
                <a:solidFill>
                  <a:srgbClr val="002060"/>
                </a:solidFill>
              </a:rPr>
              <a:t>1 </a:t>
            </a:r>
            <a:r>
              <a:rPr lang="en-US" sz="3000" b="1" dirty="0" smtClean="0">
                <a:solidFill>
                  <a:srgbClr val="002060"/>
                </a:solidFill>
              </a:rPr>
              <a:t>(Outcome 7) </a:t>
            </a:r>
          </a:p>
          <a:p>
            <a:pPr lvl="1" algn="just">
              <a:lnSpc>
                <a:spcPct val="110000"/>
              </a:lnSpc>
            </a:pPr>
            <a:r>
              <a:rPr lang="en-US" dirty="0" smtClean="0">
                <a:solidFill>
                  <a:schemeClr val="tx1"/>
                </a:solidFill>
              </a:rPr>
              <a:t>The Preservation and Development of Agricultural </a:t>
            </a:r>
            <a:r>
              <a:rPr lang="en-US" dirty="0">
                <a:solidFill>
                  <a:schemeClr val="tx1"/>
                </a:solidFill>
              </a:rPr>
              <a:t>L</a:t>
            </a:r>
            <a:r>
              <a:rPr lang="en-US" dirty="0" smtClean="0">
                <a:solidFill>
                  <a:schemeClr val="tx1"/>
                </a:solidFill>
              </a:rPr>
              <a:t>and Act is not mentioned in the APP, yet the Act needs to be expedited to enable protection of high value agricultural land from other uses, such as for golf estates and mining </a:t>
            </a:r>
          </a:p>
          <a:p>
            <a:pPr marL="402336" lvl="1" indent="0" algn="just">
              <a:lnSpc>
                <a:spcPct val="70000"/>
              </a:lnSpc>
              <a:buNone/>
            </a:pPr>
            <a:endParaRPr lang="en-US" sz="2600" dirty="0" smtClean="0">
              <a:solidFill>
                <a:schemeClr val="tx1"/>
              </a:solidFill>
            </a:endParaRPr>
          </a:p>
          <a:p>
            <a:pPr algn="just">
              <a:lnSpc>
                <a:spcPct val="110000"/>
              </a:lnSpc>
            </a:pPr>
            <a:r>
              <a:rPr lang="en-US" sz="3000" b="1" dirty="0" smtClean="0">
                <a:solidFill>
                  <a:srgbClr val="002060"/>
                </a:solidFill>
              </a:rPr>
              <a:t>Sub-outcome 3 (Outcome </a:t>
            </a:r>
            <a:r>
              <a:rPr lang="en-US" sz="3000" b="1" dirty="0">
                <a:solidFill>
                  <a:srgbClr val="002060"/>
                </a:solidFill>
              </a:rPr>
              <a:t>7</a:t>
            </a:r>
            <a:r>
              <a:rPr lang="en-US" sz="3000" b="1" dirty="0" smtClean="0">
                <a:solidFill>
                  <a:srgbClr val="002060"/>
                </a:solidFill>
              </a:rPr>
              <a:t>) </a:t>
            </a:r>
            <a:r>
              <a:rPr lang="en-US" sz="2600" u="sng" dirty="0" smtClean="0">
                <a:solidFill>
                  <a:srgbClr val="C00000"/>
                </a:solidFill>
              </a:rPr>
              <a:t>has 2 indicators</a:t>
            </a:r>
            <a:r>
              <a:rPr lang="en-US" sz="3000" dirty="0" smtClean="0">
                <a:solidFill>
                  <a:schemeClr val="tx1"/>
                </a:solidFill>
              </a:rPr>
              <a:t>, </a:t>
            </a:r>
          </a:p>
          <a:p>
            <a:pPr lvl="1" algn="just">
              <a:lnSpc>
                <a:spcPct val="110000"/>
              </a:lnSpc>
            </a:pPr>
            <a:r>
              <a:rPr lang="en-US" dirty="0" smtClean="0">
                <a:solidFill>
                  <a:schemeClr val="tx1"/>
                </a:solidFill>
              </a:rPr>
              <a:t>Number of HHS benefitting from food and nutrition initiatives, </a:t>
            </a:r>
          </a:p>
          <a:p>
            <a:pPr lvl="1" algn="just">
              <a:lnSpc>
                <a:spcPct val="110000"/>
              </a:lnSpc>
            </a:pPr>
            <a:r>
              <a:rPr lang="en-US" dirty="0" smtClean="0">
                <a:solidFill>
                  <a:schemeClr val="tx1"/>
                </a:solidFill>
              </a:rPr>
              <a:t>Number of HHS supported with </a:t>
            </a:r>
            <a:r>
              <a:rPr lang="en-US" dirty="0">
                <a:solidFill>
                  <a:schemeClr val="tx1"/>
                </a:solidFill>
              </a:rPr>
              <a:t>F</a:t>
            </a:r>
            <a:r>
              <a:rPr lang="en-US" dirty="0" smtClean="0">
                <a:solidFill>
                  <a:schemeClr val="tx1"/>
                </a:solidFill>
              </a:rPr>
              <a:t>ood Production initiatives implemented under the comprehensive food security and nutrition strategy</a:t>
            </a:r>
          </a:p>
          <a:p>
            <a:pPr marL="402336" lvl="1" indent="0" algn="just">
              <a:lnSpc>
                <a:spcPct val="110000"/>
              </a:lnSpc>
              <a:buNone/>
            </a:pPr>
            <a:endParaRPr lang="en-US" sz="2600" dirty="0" smtClean="0">
              <a:solidFill>
                <a:schemeClr val="tx1"/>
              </a:solidFill>
            </a:endParaRPr>
          </a:p>
          <a:p>
            <a:pPr marL="402336" lvl="1" indent="0" algn="just">
              <a:lnSpc>
                <a:spcPct val="110000"/>
              </a:lnSpc>
              <a:buNone/>
            </a:pPr>
            <a:r>
              <a:rPr lang="en-US" sz="3000" b="1" dirty="0" smtClean="0">
                <a:solidFill>
                  <a:srgbClr val="C00000"/>
                </a:solidFill>
              </a:rPr>
              <a:t>However,</a:t>
            </a:r>
            <a:r>
              <a:rPr lang="en-US" sz="3000" b="1" dirty="0" smtClean="0">
                <a:solidFill>
                  <a:schemeClr val="tx1"/>
                </a:solidFill>
              </a:rPr>
              <a:t>  </a:t>
            </a:r>
            <a:r>
              <a:rPr lang="en-US" dirty="0" smtClean="0">
                <a:solidFill>
                  <a:schemeClr val="tx1"/>
                </a:solidFill>
              </a:rPr>
              <a:t>only number of HHS benefiting is mentioned in the APP. </a:t>
            </a:r>
            <a:r>
              <a:rPr lang="en-US" dirty="0">
                <a:solidFill>
                  <a:schemeClr val="tx1"/>
                </a:solidFill>
              </a:rPr>
              <a:t> </a:t>
            </a:r>
            <a:r>
              <a:rPr lang="en-US" dirty="0" smtClean="0">
                <a:solidFill>
                  <a:schemeClr val="tx1"/>
                </a:solidFill>
              </a:rPr>
              <a:t>DAFF need to clarify whether these 2 measures are one and the same. </a:t>
            </a:r>
          </a:p>
          <a:p>
            <a:endParaRPr lang="en-US" dirty="0"/>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19</a:t>
            </a:fld>
            <a:endParaRPr lang="en-ZA" dirty="0">
              <a:solidFill>
                <a:srgbClr val="531A17">
                  <a:satMod val="130000"/>
                </a:srgbClr>
              </a:solidFill>
            </a:endParaRPr>
          </a:p>
        </p:txBody>
      </p:sp>
    </p:spTree>
    <p:extLst>
      <p:ext uri="{BB962C8B-B14F-4D97-AF65-F5344CB8AC3E}">
        <p14:creationId xmlns:p14="http://schemas.microsoft.com/office/powerpoint/2010/main" xmlns="" val="3129977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939784"/>
          </a:xfrm>
        </p:spPr>
        <p:txBody>
          <a:bodyPr/>
          <a:lstStyle/>
          <a:p>
            <a:pPr algn="ctr"/>
            <a:r>
              <a:rPr lang="en-US" b="1" dirty="0"/>
              <a:t>P</a:t>
            </a:r>
            <a:r>
              <a:rPr lang="en-US" b="1" dirty="0" smtClean="0"/>
              <a:t>urpose</a:t>
            </a:r>
            <a:endParaRPr lang="en-US" b="1" dirty="0"/>
          </a:p>
        </p:txBody>
      </p:sp>
      <p:sp>
        <p:nvSpPr>
          <p:cNvPr id="3" name="Content Placeholder 2"/>
          <p:cNvSpPr>
            <a:spLocks noGrp="1"/>
          </p:cNvSpPr>
          <p:nvPr>
            <p:ph idx="1"/>
          </p:nvPr>
        </p:nvSpPr>
        <p:spPr>
          <a:xfrm>
            <a:off x="107504" y="1196752"/>
            <a:ext cx="8856984" cy="5040560"/>
          </a:xfrm>
        </p:spPr>
        <p:txBody>
          <a:bodyPr>
            <a:normAutofit/>
          </a:bodyPr>
          <a:lstStyle/>
          <a:p>
            <a:pPr marL="82296" indent="0" algn="just">
              <a:buNone/>
            </a:pPr>
            <a:r>
              <a:rPr lang="en-US" sz="2800" dirty="0" smtClean="0">
                <a:solidFill>
                  <a:schemeClr val="tx1"/>
                </a:solidFill>
              </a:rPr>
              <a:t>To brief the Committee on DPME’s assessment of DAFF’s </a:t>
            </a:r>
            <a:r>
              <a:rPr lang="en-US" sz="2800" dirty="0">
                <a:solidFill>
                  <a:schemeClr val="tx1"/>
                </a:solidFill>
              </a:rPr>
              <a:t>Strategic Plan </a:t>
            </a:r>
            <a:r>
              <a:rPr lang="en-US" sz="2800" dirty="0" smtClean="0">
                <a:solidFill>
                  <a:schemeClr val="tx1"/>
                </a:solidFill>
              </a:rPr>
              <a:t>and the Annual Performance Plan 2016/17 as tabled on the 10</a:t>
            </a:r>
            <a:r>
              <a:rPr lang="en-US" sz="2800" baseline="30000" dirty="0" smtClean="0">
                <a:solidFill>
                  <a:schemeClr val="tx1"/>
                </a:solidFill>
              </a:rPr>
              <a:t>th</a:t>
            </a:r>
            <a:r>
              <a:rPr lang="en-US" sz="2800" dirty="0" smtClean="0">
                <a:solidFill>
                  <a:schemeClr val="tx1"/>
                </a:solidFill>
              </a:rPr>
              <a:t> March 2016.</a:t>
            </a:r>
          </a:p>
          <a:p>
            <a:pPr marL="82296" indent="0" algn="just">
              <a:spcBef>
                <a:spcPts val="0"/>
              </a:spcBef>
              <a:buNone/>
            </a:pPr>
            <a:endParaRPr lang="en-US" sz="2800" b="1" dirty="0" smtClean="0">
              <a:solidFill>
                <a:schemeClr val="tx1"/>
              </a:solidFill>
            </a:endParaRPr>
          </a:p>
          <a:p>
            <a:pPr marL="82296" indent="0" algn="just">
              <a:buNone/>
            </a:pPr>
            <a:r>
              <a:rPr lang="en-US" sz="2800" b="1" dirty="0" smtClean="0">
                <a:solidFill>
                  <a:schemeClr val="tx1"/>
                </a:solidFill>
              </a:rPr>
              <a:t>Specific areas of focus are as follows:-</a:t>
            </a:r>
          </a:p>
          <a:p>
            <a:pPr marL="82296" indent="0" algn="just">
              <a:spcBef>
                <a:spcPts val="0"/>
              </a:spcBef>
              <a:buNone/>
            </a:pPr>
            <a:endParaRPr lang="en-US" sz="2800" b="1" dirty="0" smtClean="0">
              <a:solidFill>
                <a:schemeClr val="tx1"/>
              </a:solidFill>
            </a:endParaRPr>
          </a:p>
          <a:p>
            <a:pPr algn="just">
              <a:spcAft>
                <a:spcPts val="1200"/>
              </a:spcAft>
            </a:pPr>
            <a:r>
              <a:rPr lang="en-US" sz="2800" dirty="0" smtClean="0">
                <a:solidFill>
                  <a:schemeClr val="tx1"/>
                </a:solidFill>
              </a:rPr>
              <a:t>Alignment </a:t>
            </a:r>
            <a:r>
              <a:rPr lang="en-US" sz="2800" dirty="0">
                <a:solidFill>
                  <a:schemeClr val="tx1"/>
                </a:solidFill>
              </a:rPr>
              <a:t>of SP and APP with objectives of the </a:t>
            </a:r>
            <a:r>
              <a:rPr lang="en-US" sz="2800" dirty="0" smtClean="0">
                <a:solidFill>
                  <a:schemeClr val="tx1"/>
                </a:solidFill>
              </a:rPr>
              <a:t> NDP </a:t>
            </a:r>
            <a:r>
              <a:rPr lang="en-US" sz="2800" dirty="0">
                <a:solidFill>
                  <a:schemeClr val="tx1"/>
                </a:solidFill>
              </a:rPr>
              <a:t>and priority outcomes in MTSF 2014-19</a:t>
            </a:r>
          </a:p>
          <a:p>
            <a:pPr algn="just">
              <a:spcAft>
                <a:spcPts val="1200"/>
              </a:spcAft>
            </a:pPr>
            <a:r>
              <a:rPr lang="en-US" sz="2800" dirty="0" smtClean="0">
                <a:solidFill>
                  <a:schemeClr val="tx1"/>
                </a:solidFill>
              </a:rPr>
              <a:t>Technical Compliance with National Treasury Regulation in the compilation of the SP and APP</a:t>
            </a:r>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2</a:t>
            </a:fld>
            <a:endParaRPr lang="en-ZA" dirty="0">
              <a:solidFill>
                <a:srgbClr val="531A17">
                  <a:satMod val="130000"/>
                </a:srgbClr>
              </a:solidFill>
            </a:endParaRPr>
          </a:p>
        </p:txBody>
      </p:sp>
    </p:spTree>
    <p:extLst>
      <p:ext uri="{BB962C8B-B14F-4D97-AF65-F5344CB8AC3E}">
        <p14:creationId xmlns:p14="http://schemas.microsoft.com/office/powerpoint/2010/main" xmlns="" val="1610234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68" y="2902"/>
            <a:ext cx="8712968" cy="545778"/>
          </a:xfrm>
        </p:spPr>
        <p:txBody>
          <a:bodyPr>
            <a:normAutofit fontScale="90000"/>
          </a:bodyPr>
          <a:lstStyle/>
          <a:p>
            <a:pPr algn="ctr"/>
            <a:r>
              <a:rPr lang="en-US" b="1" dirty="0" smtClean="0"/>
              <a:t>Alignment </a:t>
            </a:r>
            <a:r>
              <a:rPr lang="en-US" b="1" dirty="0"/>
              <a:t>Discrepancies </a:t>
            </a:r>
            <a:r>
              <a:rPr lang="en-US" b="1" dirty="0" smtClean="0"/>
              <a:t>(2)</a:t>
            </a:r>
            <a:endParaRPr lang="en-US" b="1" dirty="0"/>
          </a:p>
        </p:txBody>
      </p:sp>
      <p:sp>
        <p:nvSpPr>
          <p:cNvPr id="3" name="Content Placeholder 2"/>
          <p:cNvSpPr>
            <a:spLocks noGrp="1"/>
          </p:cNvSpPr>
          <p:nvPr>
            <p:ph idx="1"/>
          </p:nvPr>
        </p:nvSpPr>
        <p:spPr>
          <a:xfrm>
            <a:off x="0" y="692696"/>
            <a:ext cx="8892480" cy="5769406"/>
          </a:xfrm>
        </p:spPr>
        <p:txBody>
          <a:bodyPr>
            <a:noAutofit/>
          </a:bodyPr>
          <a:lstStyle/>
          <a:p>
            <a:pPr marL="82296" indent="0" algn="just">
              <a:buClr>
                <a:srgbClr val="531A17"/>
              </a:buClr>
              <a:buNone/>
            </a:pPr>
            <a:r>
              <a:rPr lang="en-US" sz="2400" b="1" dirty="0">
                <a:solidFill>
                  <a:srgbClr val="002060"/>
                </a:solidFill>
              </a:rPr>
              <a:t>Sub-outcome 3 </a:t>
            </a:r>
            <a:r>
              <a:rPr lang="en-US" sz="2400" b="1" dirty="0" smtClean="0">
                <a:solidFill>
                  <a:srgbClr val="002060"/>
                </a:solidFill>
              </a:rPr>
              <a:t>(Outcome 7): </a:t>
            </a:r>
            <a:r>
              <a:rPr lang="en-US" sz="2400" dirty="0" smtClean="0">
                <a:solidFill>
                  <a:prstClr val="black"/>
                </a:solidFill>
              </a:rPr>
              <a:t> </a:t>
            </a:r>
            <a:r>
              <a:rPr lang="en-US" sz="2400" u="sng" dirty="0">
                <a:solidFill>
                  <a:srgbClr val="C00000"/>
                </a:solidFill>
              </a:rPr>
              <a:t>2 indicators in </a:t>
            </a:r>
            <a:r>
              <a:rPr lang="en-US" sz="2400" u="sng" dirty="0" smtClean="0">
                <a:solidFill>
                  <a:srgbClr val="C00000"/>
                </a:solidFill>
              </a:rPr>
              <a:t>MTSF, not in APP</a:t>
            </a:r>
          </a:p>
          <a:p>
            <a:pPr marL="639763" lvl="1" indent="-525463" algn="just">
              <a:spcBef>
                <a:spcPts val="0"/>
              </a:spcBef>
              <a:buClr>
                <a:srgbClr val="531A17"/>
              </a:buClr>
              <a:buFont typeface="Wingdings" panose="05000000000000000000" pitchFamily="2" charset="2"/>
              <a:buChar char="Ø"/>
              <a:tabLst>
                <a:tab pos="514350" algn="l"/>
              </a:tabLst>
            </a:pPr>
            <a:r>
              <a:rPr lang="en-US" sz="2200" dirty="0" smtClean="0">
                <a:solidFill>
                  <a:prstClr val="black"/>
                </a:solidFill>
              </a:rPr>
              <a:t>number </a:t>
            </a:r>
            <a:r>
              <a:rPr lang="en-US" sz="2200" dirty="0">
                <a:solidFill>
                  <a:prstClr val="black"/>
                </a:solidFill>
              </a:rPr>
              <a:t>of </a:t>
            </a:r>
            <a:r>
              <a:rPr lang="en-US" sz="2200" dirty="0" smtClean="0">
                <a:solidFill>
                  <a:schemeClr val="tx1"/>
                </a:solidFill>
              </a:rPr>
              <a:t>n</a:t>
            </a:r>
            <a:r>
              <a:rPr lang="en-US" sz="2200" dirty="0" smtClean="0">
                <a:solidFill>
                  <a:prstClr val="black"/>
                </a:solidFill>
              </a:rPr>
              <a:t>ew </a:t>
            </a:r>
            <a:r>
              <a:rPr lang="en-US" sz="2200" dirty="0">
                <a:solidFill>
                  <a:prstClr val="black"/>
                </a:solidFill>
              </a:rPr>
              <a:t>hectares used by smallholder </a:t>
            </a:r>
            <a:r>
              <a:rPr lang="en-US" sz="2200" dirty="0" smtClean="0">
                <a:solidFill>
                  <a:prstClr val="black"/>
                </a:solidFill>
              </a:rPr>
              <a:t>producers, </a:t>
            </a:r>
            <a:r>
              <a:rPr lang="en-US" sz="2200" dirty="0">
                <a:solidFill>
                  <a:prstClr val="black"/>
                </a:solidFill>
              </a:rPr>
              <a:t>and </a:t>
            </a:r>
            <a:endParaRPr lang="en-US" sz="2200" dirty="0" smtClean="0">
              <a:solidFill>
                <a:prstClr val="black"/>
              </a:solidFill>
            </a:endParaRPr>
          </a:p>
          <a:p>
            <a:pPr marL="639763" lvl="1" indent="-525463" algn="just">
              <a:spcBef>
                <a:spcPts val="0"/>
              </a:spcBef>
              <a:buClr>
                <a:srgbClr val="531A17"/>
              </a:buClr>
              <a:buFont typeface="Wingdings" panose="05000000000000000000" pitchFamily="2" charset="2"/>
              <a:buChar char="Ø"/>
              <a:tabLst>
                <a:tab pos="514350" algn="l"/>
              </a:tabLst>
            </a:pPr>
            <a:r>
              <a:rPr lang="en-US" sz="2200" dirty="0" smtClean="0">
                <a:solidFill>
                  <a:prstClr val="black"/>
                </a:solidFill>
              </a:rPr>
              <a:t>number </a:t>
            </a:r>
            <a:r>
              <a:rPr lang="en-US" sz="2200" dirty="0">
                <a:solidFill>
                  <a:prstClr val="black"/>
                </a:solidFill>
              </a:rPr>
              <a:t>of projects </a:t>
            </a:r>
            <a:r>
              <a:rPr lang="en-US" sz="2200" dirty="0" smtClean="0">
                <a:solidFill>
                  <a:prstClr val="black"/>
                </a:solidFill>
              </a:rPr>
              <a:t>to support the </a:t>
            </a:r>
            <a:r>
              <a:rPr lang="en-US" sz="2200" dirty="0">
                <a:solidFill>
                  <a:prstClr val="black"/>
                </a:solidFill>
              </a:rPr>
              <a:t>revitalization of irrigation schemes </a:t>
            </a:r>
            <a:r>
              <a:rPr lang="en-US" sz="2200" dirty="0" smtClean="0">
                <a:solidFill>
                  <a:prstClr val="black"/>
                </a:solidFill>
              </a:rPr>
              <a:t>implemented </a:t>
            </a:r>
          </a:p>
          <a:p>
            <a:pPr marL="114300" lvl="1" indent="0" algn="just">
              <a:lnSpc>
                <a:spcPct val="50000"/>
              </a:lnSpc>
              <a:spcBef>
                <a:spcPts val="0"/>
              </a:spcBef>
              <a:buClr>
                <a:srgbClr val="531A17"/>
              </a:buClr>
              <a:buNone/>
              <a:tabLst>
                <a:tab pos="514350" algn="l"/>
              </a:tabLst>
            </a:pPr>
            <a:endParaRPr lang="en-US" sz="2200" dirty="0" smtClean="0">
              <a:solidFill>
                <a:prstClr val="black"/>
              </a:solidFill>
            </a:endParaRPr>
          </a:p>
          <a:p>
            <a:pPr marL="114300" lvl="1" indent="0" algn="just">
              <a:lnSpc>
                <a:spcPct val="0"/>
              </a:lnSpc>
              <a:spcBef>
                <a:spcPts val="0"/>
              </a:spcBef>
              <a:buClr>
                <a:srgbClr val="531A17"/>
              </a:buClr>
              <a:buNone/>
              <a:tabLst>
                <a:tab pos="514350" algn="l"/>
              </a:tabLst>
            </a:pPr>
            <a:endParaRPr lang="en-US" sz="2400" dirty="0" smtClean="0">
              <a:solidFill>
                <a:prstClr val="black"/>
              </a:solidFill>
            </a:endParaRPr>
          </a:p>
          <a:p>
            <a:pPr marL="57150" lvl="1" indent="0" algn="just">
              <a:buClr>
                <a:srgbClr val="531A17"/>
              </a:buClr>
              <a:buNone/>
            </a:pPr>
            <a:r>
              <a:rPr lang="en-US" sz="2400" b="1" dirty="0" smtClean="0">
                <a:solidFill>
                  <a:schemeClr val="tx1"/>
                </a:solidFill>
              </a:rPr>
              <a:t>These are crucial and not to be excluded for the following reasons;</a:t>
            </a:r>
          </a:p>
          <a:p>
            <a:pPr marL="400050" lvl="1" indent="-228600" algn="just">
              <a:buClr>
                <a:srgbClr val="531A17"/>
              </a:buClr>
            </a:pPr>
            <a:r>
              <a:rPr lang="en-US" sz="2000" dirty="0" smtClean="0">
                <a:solidFill>
                  <a:schemeClr val="tx1"/>
                </a:solidFill>
              </a:rPr>
              <a:t>the NDP identified irrigation as having great potential for growth, stating </a:t>
            </a:r>
            <a:r>
              <a:rPr lang="en-US" sz="2000" dirty="0">
                <a:solidFill>
                  <a:schemeClr val="tx1"/>
                </a:solidFill>
              </a:rPr>
              <a:t>an additional 500 </a:t>
            </a:r>
            <a:r>
              <a:rPr lang="en-US" sz="2000" dirty="0" smtClean="0">
                <a:solidFill>
                  <a:schemeClr val="tx1"/>
                </a:solidFill>
              </a:rPr>
              <a:t>000ha under irrigation is achievable by 2030</a:t>
            </a:r>
          </a:p>
          <a:p>
            <a:pPr marL="400050" lvl="1" indent="-228600" algn="just">
              <a:buClr>
                <a:srgbClr val="531A17"/>
              </a:buClr>
            </a:pPr>
            <a:r>
              <a:rPr lang="en-US" sz="2000" dirty="0" smtClean="0">
                <a:solidFill>
                  <a:prstClr val="black"/>
                </a:solidFill>
              </a:rPr>
              <a:t>the </a:t>
            </a:r>
            <a:r>
              <a:rPr lang="en-ZA" sz="2000" dirty="0">
                <a:solidFill>
                  <a:prstClr val="black"/>
                </a:solidFill>
              </a:rPr>
              <a:t>Bureau for Food and Agricultural Policy </a:t>
            </a:r>
            <a:r>
              <a:rPr lang="en-US" sz="2000" dirty="0" smtClean="0">
                <a:solidFill>
                  <a:prstClr val="black"/>
                </a:solidFill>
              </a:rPr>
              <a:t>in consultation with the National Agricultural Marketing Council had revised in 2015 the figure downwards to 145 184 ha  from 500 000 ha for 2030</a:t>
            </a:r>
          </a:p>
          <a:p>
            <a:pPr marL="400050" lvl="1" indent="-228600" algn="just">
              <a:buClr>
                <a:srgbClr val="531A17"/>
              </a:buClr>
            </a:pPr>
            <a:r>
              <a:rPr lang="en-US" sz="2000" dirty="0" smtClean="0">
                <a:solidFill>
                  <a:prstClr val="black"/>
                </a:solidFill>
              </a:rPr>
              <a:t>the </a:t>
            </a:r>
            <a:r>
              <a:rPr lang="en-US" sz="2000" dirty="0" smtClean="0">
                <a:solidFill>
                  <a:schemeClr val="tx1"/>
                </a:solidFill>
              </a:rPr>
              <a:t>Department of Water and Sanitation </a:t>
            </a:r>
            <a:r>
              <a:rPr lang="en-US" sz="2000" dirty="0" smtClean="0">
                <a:solidFill>
                  <a:prstClr val="black"/>
                </a:solidFill>
              </a:rPr>
              <a:t>reported in the National Water </a:t>
            </a:r>
            <a:r>
              <a:rPr lang="en-US" sz="2000" dirty="0" smtClean="0">
                <a:solidFill>
                  <a:schemeClr val="tx1"/>
                </a:solidFill>
              </a:rPr>
              <a:t>R</a:t>
            </a:r>
            <a:r>
              <a:rPr lang="en-US" sz="2000" dirty="0" smtClean="0">
                <a:solidFill>
                  <a:prstClr val="black"/>
                </a:solidFill>
              </a:rPr>
              <a:t>esources Strategy (2013) that water is available for expansion of irrigation by 80 000ha, and</a:t>
            </a:r>
          </a:p>
          <a:p>
            <a:pPr marL="400050" lvl="1" indent="-228600" algn="just">
              <a:buClr>
                <a:srgbClr val="531A17"/>
              </a:buClr>
            </a:pPr>
            <a:r>
              <a:rPr lang="en-US" sz="2000" dirty="0" smtClean="0">
                <a:solidFill>
                  <a:schemeClr val="tx1"/>
                </a:solidFill>
              </a:rPr>
              <a:t>the </a:t>
            </a:r>
            <a:r>
              <a:rPr lang="en-US" sz="2000" dirty="0">
                <a:solidFill>
                  <a:schemeClr val="tx1"/>
                </a:solidFill>
              </a:rPr>
              <a:t>Water Research </a:t>
            </a:r>
            <a:r>
              <a:rPr lang="en-US" sz="2000" dirty="0" smtClean="0">
                <a:solidFill>
                  <a:schemeClr val="tx1"/>
                </a:solidFill>
              </a:rPr>
              <a:t>Commission (2013) established that </a:t>
            </a:r>
            <a:r>
              <a:rPr lang="en-US" sz="2000" dirty="0">
                <a:solidFill>
                  <a:schemeClr val="tx1"/>
                </a:solidFill>
              </a:rPr>
              <a:t>the country could expand its irrigated </a:t>
            </a:r>
            <a:r>
              <a:rPr lang="en-US" sz="2000" dirty="0" smtClean="0">
                <a:solidFill>
                  <a:schemeClr val="tx1"/>
                </a:solidFill>
              </a:rPr>
              <a:t>land </a:t>
            </a:r>
            <a:r>
              <a:rPr lang="en-US" sz="2000" dirty="0">
                <a:solidFill>
                  <a:schemeClr val="tx1"/>
                </a:solidFill>
              </a:rPr>
              <a:t>by 280 000ha simply by improving water loss controls and irrigation </a:t>
            </a:r>
            <a:r>
              <a:rPr lang="en-US" sz="2000" dirty="0" smtClean="0">
                <a:solidFill>
                  <a:schemeClr val="tx1"/>
                </a:solidFill>
              </a:rPr>
              <a:t>efficiencies</a:t>
            </a:r>
            <a:endParaRPr lang="en-US" sz="1400" dirty="0" smtClean="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20</a:t>
            </a:fld>
            <a:endParaRPr lang="en-ZA" dirty="0">
              <a:solidFill>
                <a:srgbClr val="531A17">
                  <a:satMod val="130000"/>
                </a:srgbClr>
              </a:solidFill>
            </a:endParaRPr>
          </a:p>
        </p:txBody>
      </p:sp>
    </p:spTree>
    <p:extLst>
      <p:ext uri="{BB962C8B-B14F-4D97-AF65-F5344CB8AC3E}">
        <p14:creationId xmlns:p14="http://schemas.microsoft.com/office/powerpoint/2010/main" xmlns="" val="4108400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249"/>
            <a:ext cx="8712968" cy="656771"/>
          </a:xfrm>
        </p:spPr>
        <p:txBody>
          <a:bodyPr>
            <a:noAutofit/>
          </a:bodyPr>
          <a:lstStyle/>
          <a:p>
            <a:pPr algn="ctr"/>
            <a:r>
              <a:rPr lang="en-US" b="1" dirty="0">
                <a:solidFill>
                  <a:srgbClr val="531A17">
                    <a:satMod val="130000"/>
                  </a:srgbClr>
                </a:solidFill>
              </a:rPr>
              <a:t>Alignment Discrepancies </a:t>
            </a:r>
            <a:r>
              <a:rPr lang="en-US" b="1" dirty="0" smtClean="0">
                <a:solidFill>
                  <a:srgbClr val="531A17">
                    <a:satMod val="130000"/>
                  </a:srgbClr>
                </a:solidFill>
              </a:rPr>
              <a:t>(3)</a:t>
            </a:r>
            <a:endParaRPr lang="en-US" dirty="0"/>
          </a:p>
        </p:txBody>
      </p:sp>
      <p:sp>
        <p:nvSpPr>
          <p:cNvPr id="3" name="Content Placeholder 2"/>
          <p:cNvSpPr>
            <a:spLocks noGrp="1"/>
          </p:cNvSpPr>
          <p:nvPr>
            <p:ph idx="1"/>
          </p:nvPr>
        </p:nvSpPr>
        <p:spPr>
          <a:xfrm>
            <a:off x="179512" y="908720"/>
            <a:ext cx="8712968" cy="5400600"/>
          </a:xfrm>
        </p:spPr>
        <p:txBody>
          <a:bodyPr>
            <a:normAutofit fontScale="92500"/>
          </a:bodyPr>
          <a:lstStyle/>
          <a:p>
            <a:pPr marL="82296" indent="0" algn="just">
              <a:buNone/>
            </a:pPr>
            <a:r>
              <a:rPr lang="en-US" sz="2800" b="1" dirty="0" smtClean="0">
                <a:solidFill>
                  <a:srgbClr val="002060"/>
                </a:solidFill>
              </a:rPr>
              <a:t>Outcome 4, </a:t>
            </a:r>
            <a:r>
              <a:rPr lang="en-US" sz="2800" b="1" dirty="0">
                <a:solidFill>
                  <a:srgbClr val="002060"/>
                </a:solidFill>
              </a:rPr>
              <a:t>Sub outcome </a:t>
            </a:r>
            <a:r>
              <a:rPr lang="en-US" sz="2800" b="1" dirty="0" smtClean="0">
                <a:solidFill>
                  <a:srgbClr val="002060"/>
                </a:solidFill>
              </a:rPr>
              <a:t>2: </a:t>
            </a:r>
          </a:p>
          <a:p>
            <a:pPr marL="82296" indent="0" algn="just">
              <a:buNone/>
            </a:pPr>
            <a:r>
              <a:rPr lang="en-US" sz="2600" dirty="0" smtClean="0">
                <a:solidFill>
                  <a:schemeClr val="tx1"/>
                </a:solidFill>
              </a:rPr>
              <a:t>The </a:t>
            </a:r>
            <a:r>
              <a:rPr lang="en-US" sz="2600" dirty="0">
                <a:solidFill>
                  <a:schemeClr val="tx1"/>
                </a:solidFill>
              </a:rPr>
              <a:t>productive sectors account for a growing share of production and </a:t>
            </a:r>
            <a:r>
              <a:rPr lang="en-US" sz="2600" dirty="0" smtClean="0">
                <a:solidFill>
                  <a:schemeClr val="tx1"/>
                </a:solidFill>
              </a:rPr>
              <a:t>employment and have </a:t>
            </a:r>
            <a:r>
              <a:rPr lang="en-US" sz="2600" dirty="0" smtClean="0">
                <a:solidFill>
                  <a:srgbClr val="C00000"/>
                </a:solidFill>
              </a:rPr>
              <a:t>2 actions </a:t>
            </a:r>
            <a:r>
              <a:rPr lang="en-US" sz="2600" dirty="0" smtClean="0">
                <a:solidFill>
                  <a:schemeClr val="tx1"/>
                </a:solidFill>
              </a:rPr>
              <a:t>for which DAFF is responsible, BUT </a:t>
            </a:r>
            <a:r>
              <a:rPr lang="en-US" sz="2600" dirty="0" smtClean="0">
                <a:solidFill>
                  <a:srgbClr val="C00000"/>
                </a:solidFill>
              </a:rPr>
              <a:t>not captured in the APP</a:t>
            </a:r>
            <a:r>
              <a:rPr lang="en-US" sz="2600" dirty="0" smtClean="0">
                <a:solidFill>
                  <a:schemeClr val="tx1"/>
                </a:solidFill>
              </a:rPr>
              <a:t>. </a:t>
            </a:r>
          </a:p>
          <a:p>
            <a:pPr marL="82296" indent="0" algn="just">
              <a:buNone/>
            </a:pPr>
            <a:r>
              <a:rPr lang="en-US" sz="2600" u="sng" dirty="0" smtClean="0">
                <a:solidFill>
                  <a:schemeClr val="tx1"/>
                </a:solidFill>
              </a:rPr>
              <a:t>These are:</a:t>
            </a:r>
          </a:p>
          <a:p>
            <a:pPr lvl="1" algn="just"/>
            <a:r>
              <a:rPr lang="en-US" sz="2400" dirty="0" smtClean="0">
                <a:solidFill>
                  <a:schemeClr val="tx1"/>
                </a:solidFill>
              </a:rPr>
              <a:t>Implementation of the Comprehensive Africa Agriculture Development Programme (CAADP)</a:t>
            </a:r>
          </a:p>
          <a:p>
            <a:pPr lvl="1" algn="just"/>
            <a:r>
              <a:rPr lang="en-US" sz="2400" dirty="0" smtClean="0">
                <a:solidFill>
                  <a:schemeClr val="tx1"/>
                </a:solidFill>
              </a:rPr>
              <a:t>Implementation of Agriculture</a:t>
            </a:r>
            <a:r>
              <a:rPr lang="en-US" sz="2400" dirty="0">
                <a:solidFill>
                  <a:schemeClr val="tx1"/>
                </a:solidFill>
              </a:rPr>
              <a:t>, Forestry and Fisheries Market and Trade Development </a:t>
            </a:r>
            <a:r>
              <a:rPr lang="en-US" sz="2400" dirty="0" smtClean="0">
                <a:solidFill>
                  <a:schemeClr val="tx1"/>
                </a:solidFill>
              </a:rPr>
              <a:t>Strategy </a:t>
            </a:r>
          </a:p>
          <a:p>
            <a:pPr marL="402336" lvl="1" indent="0" algn="just">
              <a:lnSpc>
                <a:spcPct val="30000"/>
              </a:lnSpc>
              <a:buNone/>
            </a:pPr>
            <a:endParaRPr lang="en-US" sz="2400" dirty="0" smtClean="0">
              <a:solidFill>
                <a:schemeClr val="tx1"/>
              </a:solidFill>
            </a:endParaRPr>
          </a:p>
          <a:p>
            <a:pPr marL="57150" lvl="1" indent="0" algn="just">
              <a:buNone/>
            </a:pPr>
            <a:r>
              <a:rPr lang="en-US" sz="2400" b="1" dirty="0" smtClean="0">
                <a:solidFill>
                  <a:srgbClr val="002060"/>
                </a:solidFill>
              </a:rPr>
              <a:t>Misplaced</a:t>
            </a:r>
            <a:r>
              <a:rPr lang="en-US" sz="2400" dirty="0" smtClean="0">
                <a:solidFill>
                  <a:srgbClr val="002060"/>
                </a:solidFill>
              </a:rPr>
              <a:t>:</a:t>
            </a:r>
            <a:r>
              <a:rPr lang="en-US" sz="2400" dirty="0" smtClean="0">
                <a:solidFill>
                  <a:schemeClr val="tx1"/>
                </a:solidFill>
              </a:rPr>
              <a:t> </a:t>
            </a:r>
          </a:p>
          <a:p>
            <a:pPr marL="358775" lvl="1" indent="-301625" algn="just">
              <a:buFont typeface="Wingdings" panose="05000000000000000000" pitchFamily="2" charset="2"/>
              <a:buChar char="Ø"/>
            </a:pPr>
            <a:r>
              <a:rPr lang="en-US" sz="2400" dirty="0" smtClean="0">
                <a:solidFill>
                  <a:schemeClr val="tx1"/>
                </a:solidFill>
              </a:rPr>
              <a:t>Agricultural Policy Action Plan developed, implemented and reviewed regularly in terms of impact on growth, employment, rural incomes, investment, output, exports and African regional development </a:t>
            </a:r>
            <a:endParaRPr lang="en-US" sz="2400" dirty="0" smtClean="0"/>
          </a:p>
          <a:p>
            <a:pPr algn="just"/>
            <a:endParaRPr lang="en-US" dirty="0" smtClean="0"/>
          </a:p>
          <a:p>
            <a:pPr algn="just"/>
            <a:endParaRPr lang="en-US" dirty="0"/>
          </a:p>
          <a:p>
            <a:endParaRPr lang="en-US" dirty="0"/>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21</a:t>
            </a:fld>
            <a:endParaRPr lang="en-ZA" dirty="0">
              <a:solidFill>
                <a:srgbClr val="531A17">
                  <a:satMod val="130000"/>
                </a:srgbClr>
              </a:solidFill>
            </a:endParaRPr>
          </a:p>
        </p:txBody>
      </p:sp>
    </p:spTree>
    <p:extLst>
      <p:ext uri="{BB962C8B-B14F-4D97-AF65-F5344CB8AC3E}">
        <p14:creationId xmlns:p14="http://schemas.microsoft.com/office/powerpoint/2010/main" xmlns="" val="1353291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2902"/>
            <a:ext cx="8712968" cy="833811"/>
          </a:xfrm>
        </p:spPr>
        <p:txBody>
          <a:bodyPr>
            <a:normAutofit/>
          </a:bodyPr>
          <a:lstStyle/>
          <a:p>
            <a:pPr algn="ctr"/>
            <a:r>
              <a:rPr lang="en-US" b="1" dirty="0"/>
              <a:t>Alignment Discrepancies </a:t>
            </a:r>
            <a:r>
              <a:rPr lang="en-US" b="1" dirty="0" smtClean="0"/>
              <a:t>(4)</a:t>
            </a:r>
            <a:endParaRPr lang="en-US" b="1" dirty="0"/>
          </a:p>
        </p:txBody>
      </p:sp>
      <p:sp>
        <p:nvSpPr>
          <p:cNvPr id="3" name="Content Placeholder 2"/>
          <p:cNvSpPr>
            <a:spLocks noGrp="1"/>
          </p:cNvSpPr>
          <p:nvPr>
            <p:ph idx="1"/>
          </p:nvPr>
        </p:nvSpPr>
        <p:spPr>
          <a:xfrm>
            <a:off x="323528" y="980728"/>
            <a:ext cx="8568952" cy="5472608"/>
          </a:xfrm>
        </p:spPr>
        <p:txBody>
          <a:bodyPr>
            <a:normAutofit/>
          </a:bodyPr>
          <a:lstStyle/>
          <a:p>
            <a:pPr marL="82296" indent="0" algn="just">
              <a:buNone/>
            </a:pPr>
            <a:r>
              <a:rPr lang="en-US" sz="2800" b="1" dirty="0" smtClean="0">
                <a:solidFill>
                  <a:srgbClr val="002060"/>
                </a:solidFill>
              </a:rPr>
              <a:t>Outcome 12</a:t>
            </a:r>
          </a:p>
          <a:p>
            <a:pPr marL="400050" lvl="1" indent="-342900" algn="just">
              <a:buClrTx/>
              <a:buFont typeface="Wingdings" panose="05000000000000000000" pitchFamily="2" charset="2"/>
              <a:buChar char="Ø"/>
            </a:pPr>
            <a:r>
              <a:rPr lang="en-US" sz="2600" dirty="0" smtClean="0">
                <a:solidFill>
                  <a:schemeClr val="tx1"/>
                </a:solidFill>
              </a:rPr>
              <a:t>Several indicators under this outcome that DAFF need to implement in line with policy prescripts, are not in the APP</a:t>
            </a:r>
          </a:p>
          <a:p>
            <a:pPr marL="57150" lvl="1" indent="0" algn="just">
              <a:lnSpc>
                <a:spcPct val="50000"/>
              </a:lnSpc>
              <a:buClrTx/>
              <a:buNone/>
            </a:pPr>
            <a:r>
              <a:rPr lang="en-US" sz="2600" dirty="0" smtClean="0">
                <a:solidFill>
                  <a:schemeClr val="tx1"/>
                </a:solidFill>
              </a:rPr>
              <a:t> </a:t>
            </a:r>
          </a:p>
          <a:p>
            <a:pPr marL="400050" lvl="1" indent="-342900" algn="just">
              <a:buClrTx/>
              <a:buFont typeface="Wingdings" panose="05000000000000000000" pitchFamily="2" charset="2"/>
              <a:buChar char="Ø"/>
            </a:pPr>
            <a:r>
              <a:rPr lang="en-US" sz="2600" dirty="0" smtClean="0">
                <a:solidFill>
                  <a:schemeClr val="tx1"/>
                </a:solidFill>
              </a:rPr>
              <a:t>Important issues excluded include, but not limited to:</a:t>
            </a:r>
          </a:p>
          <a:p>
            <a:pPr lvl="2" algn="just">
              <a:buClrTx/>
            </a:pPr>
            <a:r>
              <a:rPr lang="en-US" dirty="0" smtClean="0">
                <a:solidFill>
                  <a:schemeClr val="tx1"/>
                </a:solidFill>
              </a:rPr>
              <a:t>30 Day payment to suppliers with legitimate invoices reported monthly</a:t>
            </a:r>
          </a:p>
          <a:p>
            <a:pPr lvl="2" algn="just">
              <a:buClrTx/>
            </a:pPr>
            <a:r>
              <a:rPr lang="en-US" dirty="0" smtClean="0">
                <a:solidFill>
                  <a:schemeClr val="tx1"/>
                </a:solidFill>
              </a:rPr>
              <a:t>Dealing with staff turnover and filling vacant funded posts</a:t>
            </a:r>
          </a:p>
          <a:p>
            <a:pPr lvl="2" algn="just">
              <a:buClrTx/>
            </a:pPr>
            <a:r>
              <a:rPr lang="en-US" dirty="0" smtClean="0">
                <a:solidFill>
                  <a:schemeClr val="tx1"/>
                </a:solidFill>
              </a:rPr>
              <a:t>Dealing with assessments of HODs and retention of HODs</a:t>
            </a:r>
          </a:p>
          <a:p>
            <a:pPr lvl="2" algn="just">
              <a:buClrTx/>
            </a:pPr>
            <a:r>
              <a:rPr lang="en-US" dirty="0" smtClean="0">
                <a:solidFill>
                  <a:schemeClr val="tx1"/>
                </a:solidFill>
              </a:rPr>
              <a:t>Adherence to Human Resource standards of MPAT</a:t>
            </a:r>
          </a:p>
          <a:p>
            <a:pPr lvl="2" algn="just">
              <a:buClrTx/>
            </a:pPr>
            <a:r>
              <a:rPr lang="en-US" dirty="0" smtClean="0">
                <a:solidFill>
                  <a:schemeClr val="tx1"/>
                </a:solidFill>
              </a:rPr>
              <a:t>Resolving </a:t>
            </a:r>
            <a:r>
              <a:rPr lang="en-US" spc="5" dirty="0">
                <a:solidFill>
                  <a:schemeClr val="tx1"/>
                </a:solidFill>
                <a:ea typeface="Arial" panose="020B0604020202020204" pitchFamily="34" charset="0"/>
                <a:cs typeface="Times New Roman" panose="02020603050405020304" pitchFamily="18" charset="0"/>
              </a:rPr>
              <a:t>q</a:t>
            </a:r>
            <a:r>
              <a:rPr lang="en-US" dirty="0">
                <a:solidFill>
                  <a:schemeClr val="tx1"/>
                </a:solidFill>
                <a:ea typeface="Arial" panose="020B0604020202020204" pitchFamily="34" charset="0"/>
                <a:cs typeface="Times New Roman" panose="02020603050405020304" pitchFamily="18" charset="0"/>
              </a:rPr>
              <a:t>u</a:t>
            </a:r>
            <a:r>
              <a:rPr lang="en-US" spc="-5" dirty="0">
                <a:solidFill>
                  <a:schemeClr val="tx1"/>
                </a:solidFill>
                <a:ea typeface="Arial" panose="020B0604020202020204" pitchFamily="34" charset="0"/>
                <a:cs typeface="Times New Roman" panose="02020603050405020304" pitchFamily="18" charset="0"/>
              </a:rPr>
              <a:t>e</a:t>
            </a:r>
            <a:r>
              <a:rPr lang="en-US" dirty="0">
                <a:solidFill>
                  <a:schemeClr val="tx1"/>
                </a:solidFill>
                <a:ea typeface="Arial" panose="020B0604020202020204" pitchFamily="34" charset="0"/>
                <a:cs typeface="Times New Roman" panose="02020603050405020304" pitchFamily="18" charset="0"/>
              </a:rPr>
              <a:t>r</a:t>
            </a:r>
            <a:r>
              <a:rPr lang="en-US" spc="-10" dirty="0">
                <a:solidFill>
                  <a:schemeClr val="tx1"/>
                </a:solidFill>
                <a:ea typeface="Arial" panose="020B0604020202020204" pitchFamily="34" charset="0"/>
                <a:cs typeface="Times New Roman" panose="02020603050405020304" pitchFamily="18" charset="0"/>
              </a:rPr>
              <a:t>i</a:t>
            </a:r>
            <a:r>
              <a:rPr lang="en-US" dirty="0">
                <a:solidFill>
                  <a:schemeClr val="tx1"/>
                </a:solidFill>
                <a:ea typeface="Arial" panose="020B0604020202020204" pitchFamily="34" charset="0"/>
                <a:cs typeface="Times New Roman" panose="02020603050405020304" pitchFamily="18" charset="0"/>
              </a:rPr>
              <a:t>es </a:t>
            </a:r>
            <a:r>
              <a:rPr lang="en-US" spc="-15" dirty="0">
                <a:solidFill>
                  <a:schemeClr val="tx1"/>
                </a:solidFill>
                <a:ea typeface="Arial" panose="020B0604020202020204" pitchFamily="34" charset="0"/>
                <a:cs typeface="Times New Roman" panose="02020603050405020304" pitchFamily="18" charset="0"/>
              </a:rPr>
              <a:t>a</a:t>
            </a:r>
            <a:r>
              <a:rPr lang="en-US" dirty="0">
                <a:solidFill>
                  <a:schemeClr val="tx1"/>
                </a:solidFill>
                <a:ea typeface="Arial" panose="020B0604020202020204" pitchFamily="34" charset="0"/>
                <a:cs typeface="Times New Roman" panose="02020603050405020304" pitchFamily="18" charset="0"/>
              </a:rPr>
              <a:t>t</a:t>
            </a:r>
            <a:r>
              <a:rPr lang="en-US" spc="-5" dirty="0">
                <a:solidFill>
                  <a:schemeClr val="tx1"/>
                </a:solidFill>
                <a:ea typeface="Arial" panose="020B0604020202020204" pitchFamily="34" charset="0"/>
                <a:cs typeface="Times New Roman" panose="02020603050405020304" pitchFamily="18" charset="0"/>
              </a:rPr>
              <a:t> </a:t>
            </a:r>
            <a:r>
              <a:rPr lang="en-US" dirty="0">
                <a:solidFill>
                  <a:schemeClr val="tx1"/>
                </a:solidFill>
                <a:ea typeface="Arial" panose="020B0604020202020204" pitchFamily="34" charset="0"/>
                <a:cs typeface="Times New Roman" panose="02020603050405020304" pitchFamily="18" charset="0"/>
              </a:rPr>
              <a:t>the </a:t>
            </a:r>
            <a:r>
              <a:rPr lang="en-US" spc="-5" dirty="0">
                <a:solidFill>
                  <a:schemeClr val="tx1"/>
                </a:solidFill>
                <a:ea typeface="Arial" panose="020B0604020202020204" pitchFamily="34" charset="0"/>
                <a:cs typeface="Times New Roman" panose="02020603050405020304" pitchFamily="18" charset="0"/>
              </a:rPr>
              <a:t>P</a:t>
            </a:r>
            <a:r>
              <a:rPr lang="en-US" dirty="0">
                <a:solidFill>
                  <a:schemeClr val="tx1"/>
                </a:solidFill>
                <a:ea typeface="Arial" panose="020B0604020202020204" pitchFamily="34" charset="0"/>
                <a:cs typeface="Times New Roman" panose="02020603050405020304" pitchFamily="18" charset="0"/>
              </a:rPr>
              <a:t>res</a:t>
            </a:r>
            <a:r>
              <a:rPr lang="en-US" spc="-10" dirty="0">
                <a:solidFill>
                  <a:schemeClr val="tx1"/>
                </a:solidFill>
                <a:ea typeface="Arial" panose="020B0604020202020204" pitchFamily="34" charset="0"/>
                <a:cs typeface="Times New Roman" panose="02020603050405020304" pitchFamily="18" charset="0"/>
              </a:rPr>
              <a:t>i</a:t>
            </a:r>
            <a:r>
              <a:rPr lang="en-US" dirty="0">
                <a:solidFill>
                  <a:schemeClr val="tx1"/>
                </a:solidFill>
                <a:ea typeface="Arial" panose="020B0604020202020204" pitchFamily="34" charset="0"/>
                <a:cs typeface="Times New Roman" panose="02020603050405020304" pitchFamily="18" charset="0"/>
              </a:rPr>
              <a:t>d</a:t>
            </a:r>
            <a:r>
              <a:rPr lang="en-US" spc="-5" dirty="0">
                <a:solidFill>
                  <a:schemeClr val="tx1"/>
                </a:solidFill>
                <a:ea typeface="Arial" panose="020B0604020202020204" pitchFamily="34" charset="0"/>
                <a:cs typeface="Times New Roman" panose="02020603050405020304" pitchFamily="18" charset="0"/>
              </a:rPr>
              <a:t>e</a:t>
            </a:r>
            <a:r>
              <a:rPr lang="en-US" dirty="0">
                <a:solidFill>
                  <a:schemeClr val="tx1"/>
                </a:solidFill>
                <a:ea typeface="Arial" panose="020B0604020202020204" pitchFamily="34" charset="0"/>
                <a:cs typeface="Times New Roman" panose="02020603050405020304" pitchFamily="18" charset="0"/>
              </a:rPr>
              <a:t>nti</a:t>
            </a:r>
            <a:r>
              <a:rPr lang="en-US" spc="-5" dirty="0">
                <a:solidFill>
                  <a:schemeClr val="tx1"/>
                </a:solidFill>
                <a:ea typeface="Arial" panose="020B0604020202020204" pitchFamily="34" charset="0"/>
                <a:cs typeface="Times New Roman" panose="02020603050405020304" pitchFamily="18" charset="0"/>
              </a:rPr>
              <a:t>a</a:t>
            </a:r>
            <a:r>
              <a:rPr lang="en-US" dirty="0">
                <a:solidFill>
                  <a:schemeClr val="tx1"/>
                </a:solidFill>
                <a:ea typeface="Arial" panose="020B0604020202020204" pitchFamily="34" charset="0"/>
                <a:cs typeface="Times New Roman" panose="02020603050405020304" pitchFamily="18" charset="0"/>
              </a:rPr>
              <a:t>l </a:t>
            </a:r>
            <a:r>
              <a:rPr lang="en-US" spc="-10" dirty="0">
                <a:solidFill>
                  <a:schemeClr val="tx1"/>
                </a:solidFill>
                <a:ea typeface="Arial" panose="020B0604020202020204" pitchFamily="34" charset="0"/>
                <a:cs typeface="Times New Roman" panose="02020603050405020304" pitchFamily="18" charset="0"/>
              </a:rPr>
              <a:t>H</a:t>
            </a:r>
            <a:r>
              <a:rPr lang="en-US" dirty="0">
                <a:solidFill>
                  <a:schemeClr val="tx1"/>
                </a:solidFill>
                <a:ea typeface="Arial" panose="020B0604020202020204" pitchFamily="34" charset="0"/>
                <a:cs typeface="Times New Roman" panose="02020603050405020304" pitchFamily="18" charset="0"/>
              </a:rPr>
              <a:t>otl</a:t>
            </a:r>
            <a:r>
              <a:rPr lang="en-US" spc="-10" dirty="0">
                <a:solidFill>
                  <a:schemeClr val="tx1"/>
                </a:solidFill>
                <a:ea typeface="Arial" panose="020B0604020202020204" pitchFamily="34" charset="0"/>
                <a:cs typeface="Times New Roman" panose="02020603050405020304" pitchFamily="18" charset="0"/>
              </a:rPr>
              <a:t>i</a:t>
            </a:r>
            <a:r>
              <a:rPr lang="en-US" dirty="0">
                <a:solidFill>
                  <a:schemeClr val="tx1"/>
                </a:solidFill>
                <a:ea typeface="Arial" panose="020B0604020202020204" pitchFamily="34" charset="0"/>
                <a:cs typeface="Times New Roman" panose="02020603050405020304" pitchFamily="18" charset="0"/>
              </a:rPr>
              <a:t>ne </a:t>
            </a:r>
            <a:endParaRPr lang="en-US" dirty="0" smtClean="0">
              <a:solidFill>
                <a:schemeClr val="tx1"/>
              </a:solidFill>
            </a:endParaRPr>
          </a:p>
          <a:p>
            <a:pPr marL="658368" lvl="2" indent="0" algn="just">
              <a:buClrTx/>
              <a:buNone/>
            </a:pPr>
            <a:endParaRPr lang="en-US" dirty="0" smtClean="0">
              <a:solidFill>
                <a:schemeClr val="tx1"/>
              </a:solidFill>
            </a:endParaRPr>
          </a:p>
          <a:p>
            <a:pPr lvl="2" algn="just">
              <a:buClrTx/>
              <a:buFont typeface="Wingdings" panose="05000000000000000000" pitchFamily="2" charset="2"/>
              <a:buChar char="Ø"/>
            </a:pPr>
            <a:endParaRPr lang="en-US" dirty="0" smtClean="0">
              <a:solidFill>
                <a:schemeClr val="tx1"/>
              </a:solidFill>
            </a:endParaRPr>
          </a:p>
          <a:p>
            <a:endParaRPr lang="en-US" dirty="0"/>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22</a:t>
            </a:fld>
            <a:endParaRPr lang="en-ZA" dirty="0">
              <a:solidFill>
                <a:srgbClr val="531A17">
                  <a:satMod val="130000"/>
                </a:srgbClr>
              </a:solidFill>
            </a:endParaRPr>
          </a:p>
        </p:txBody>
      </p:sp>
    </p:spTree>
    <p:extLst>
      <p:ext uri="{BB962C8B-B14F-4D97-AF65-F5344CB8AC3E}">
        <p14:creationId xmlns:p14="http://schemas.microsoft.com/office/powerpoint/2010/main" xmlns="" val="4193123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353515407"/>
              </p:ext>
            </p:extLst>
          </p:nvPr>
        </p:nvGraphicFramePr>
        <p:xfrm>
          <a:off x="685800" y="188640"/>
          <a:ext cx="806266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2AAA1A3-262B-4979-8C18-306C3DA11E9E}" type="slidenum">
              <a:rPr lang="en-ZA" smtClean="0">
                <a:solidFill>
                  <a:srgbClr val="531A17">
                    <a:satMod val="130000"/>
                  </a:srgbClr>
                </a:solidFill>
              </a:rPr>
              <a:pPr/>
              <a:t>23</a:t>
            </a:fld>
            <a:endParaRPr lang="en-ZA" dirty="0">
              <a:solidFill>
                <a:srgbClr val="531A17">
                  <a:satMod val="130000"/>
                </a:srgbClr>
              </a:solidFill>
            </a:endParaRPr>
          </a:p>
        </p:txBody>
      </p:sp>
    </p:spTree>
    <p:extLst>
      <p:ext uri="{BB962C8B-B14F-4D97-AF65-F5344CB8AC3E}">
        <p14:creationId xmlns:p14="http://schemas.microsoft.com/office/powerpoint/2010/main" xmlns="" val="1961605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724"/>
            <a:ext cx="8712968" cy="939784"/>
          </a:xfrm>
        </p:spPr>
        <p:txBody>
          <a:bodyPr>
            <a:normAutofit/>
          </a:bodyPr>
          <a:lstStyle/>
          <a:p>
            <a:pPr algn="ctr"/>
            <a:r>
              <a:rPr lang="en-ZA" b="1" dirty="0"/>
              <a:t>Regulatory Framework and Timelines</a:t>
            </a:r>
          </a:p>
        </p:txBody>
      </p:sp>
      <p:sp>
        <p:nvSpPr>
          <p:cNvPr id="3" name="Content Placeholder 2"/>
          <p:cNvSpPr>
            <a:spLocks noGrp="1"/>
          </p:cNvSpPr>
          <p:nvPr>
            <p:ph idx="1"/>
          </p:nvPr>
        </p:nvSpPr>
        <p:spPr>
          <a:xfrm>
            <a:off x="107504" y="1119725"/>
            <a:ext cx="8870832" cy="5477627"/>
          </a:xfrm>
        </p:spPr>
        <p:txBody>
          <a:bodyPr>
            <a:normAutofit/>
          </a:bodyPr>
          <a:lstStyle/>
          <a:p>
            <a:pPr algn="just">
              <a:spcBef>
                <a:spcPts val="0"/>
              </a:spcBef>
            </a:pPr>
            <a:r>
              <a:rPr lang="en-ZA" sz="2800" dirty="0" smtClean="0">
                <a:solidFill>
                  <a:schemeClr val="tx1"/>
                </a:solidFill>
              </a:rPr>
              <a:t>The PFMA, Treasury Regulations and the Framework for Strategic Plans (SP) and Annual Performance Plans (APPs) provide the minimum planning requirements which departments must adhere to when producing Strategic and Annual Performance Plans</a:t>
            </a:r>
          </a:p>
          <a:p>
            <a:pPr marL="82296" indent="0" algn="just">
              <a:lnSpc>
                <a:spcPct val="50000"/>
              </a:lnSpc>
              <a:spcBef>
                <a:spcPts val="0"/>
              </a:spcBef>
              <a:buNone/>
            </a:pPr>
            <a:endParaRPr lang="en-ZA" sz="2800" dirty="0" smtClean="0">
              <a:solidFill>
                <a:schemeClr val="tx1"/>
              </a:solidFill>
            </a:endParaRPr>
          </a:p>
          <a:p>
            <a:pPr marL="82296" indent="0" algn="just">
              <a:spcBef>
                <a:spcPts val="0"/>
              </a:spcBef>
              <a:buNone/>
            </a:pPr>
            <a:endParaRPr lang="en-ZA" sz="900" dirty="0" smtClean="0">
              <a:solidFill>
                <a:schemeClr val="tx1"/>
              </a:solidFill>
            </a:endParaRPr>
          </a:p>
          <a:p>
            <a:pPr algn="just">
              <a:spcBef>
                <a:spcPts val="0"/>
              </a:spcBef>
            </a:pPr>
            <a:r>
              <a:rPr lang="en-ZA" sz="2800" dirty="0" smtClean="0">
                <a:solidFill>
                  <a:schemeClr val="tx1"/>
                </a:solidFill>
              </a:rPr>
              <a:t>DAFF submitted the first and second draft APPs in August and November 2015 respectively, and tabled the SP in March 2016</a:t>
            </a:r>
          </a:p>
          <a:p>
            <a:pPr marL="82296" indent="0" algn="just">
              <a:lnSpc>
                <a:spcPct val="50000"/>
              </a:lnSpc>
              <a:spcBef>
                <a:spcPts val="0"/>
              </a:spcBef>
              <a:buNone/>
            </a:pPr>
            <a:endParaRPr lang="en-ZA" sz="2800" dirty="0" smtClean="0">
              <a:solidFill>
                <a:schemeClr val="tx1"/>
              </a:solidFill>
            </a:endParaRPr>
          </a:p>
          <a:p>
            <a:pPr algn="just">
              <a:spcBef>
                <a:spcPts val="0"/>
              </a:spcBef>
            </a:pPr>
            <a:r>
              <a:rPr lang="en-ZA" sz="2800" dirty="0" smtClean="0">
                <a:solidFill>
                  <a:schemeClr val="tx1"/>
                </a:solidFill>
              </a:rPr>
              <a:t>DPME provided feedback to DAFF in October 2015 (first draft) and January 2016 (second draft)</a:t>
            </a:r>
            <a:endParaRPr lang="en-ZA" sz="28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a:solidFill>
                  <a:srgbClr val="531A17">
                    <a:satMod val="130000"/>
                  </a:srgbClr>
                </a:solidFill>
              </a:rPr>
              <a:pPr/>
              <a:t>24</a:t>
            </a:fld>
            <a:endParaRPr lang="en-ZA" dirty="0">
              <a:solidFill>
                <a:srgbClr val="531A17">
                  <a:satMod val="130000"/>
                </a:srgbClr>
              </a:solidFill>
            </a:endParaRPr>
          </a:p>
        </p:txBody>
      </p:sp>
    </p:spTree>
    <p:extLst>
      <p:ext uri="{BB962C8B-B14F-4D97-AF65-F5344CB8AC3E}">
        <p14:creationId xmlns:p14="http://schemas.microsoft.com/office/powerpoint/2010/main" xmlns="" val="1034754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12968" cy="939784"/>
          </a:xfrm>
        </p:spPr>
        <p:txBody>
          <a:bodyPr>
            <a:normAutofit/>
          </a:bodyPr>
          <a:lstStyle/>
          <a:p>
            <a:pPr algn="ctr"/>
            <a:r>
              <a:rPr lang="en-ZA" sz="3600" b="1" dirty="0"/>
              <a:t>Assessment and Feedback</a:t>
            </a:r>
          </a:p>
        </p:txBody>
      </p:sp>
      <p:sp>
        <p:nvSpPr>
          <p:cNvPr id="3" name="Content Placeholder 2"/>
          <p:cNvSpPr>
            <a:spLocks noGrp="1"/>
          </p:cNvSpPr>
          <p:nvPr>
            <p:ph idx="1"/>
          </p:nvPr>
        </p:nvSpPr>
        <p:spPr>
          <a:xfrm>
            <a:off x="0" y="980728"/>
            <a:ext cx="8978336" cy="5616624"/>
          </a:xfrm>
        </p:spPr>
        <p:txBody>
          <a:bodyPr>
            <a:normAutofit/>
          </a:bodyPr>
          <a:lstStyle/>
          <a:p>
            <a:pPr algn="just">
              <a:spcBef>
                <a:spcPts val="0"/>
              </a:spcBef>
            </a:pPr>
            <a:r>
              <a:rPr lang="en-ZA" sz="2800" dirty="0" smtClean="0">
                <a:solidFill>
                  <a:schemeClr val="tx1"/>
                </a:solidFill>
              </a:rPr>
              <a:t>Feedback included assessments conducted by DPME in collaboration with National Treasury (NT) and the Department of Women (</a:t>
            </a:r>
            <a:r>
              <a:rPr lang="en-ZA" sz="2800" dirty="0" err="1" smtClean="0">
                <a:solidFill>
                  <a:schemeClr val="tx1"/>
                </a:solidFill>
              </a:rPr>
              <a:t>DoW</a:t>
            </a:r>
            <a:r>
              <a:rPr lang="en-ZA" sz="2800" dirty="0" smtClean="0">
                <a:solidFill>
                  <a:schemeClr val="tx1"/>
                </a:solidFill>
              </a:rPr>
              <a:t>)</a:t>
            </a:r>
          </a:p>
          <a:p>
            <a:pPr marL="82296" indent="0" algn="just">
              <a:spcBef>
                <a:spcPts val="0"/>
              </a:spcBef>
              <a:buNone/>
            </a:pPr>
            <a:endParaRPr lang="en-ZA" sz="800" dirty="0" smtClean="0">
              <a:solidFill>
                <a:schemeClr val="tx1"/>
              </a:solidFill>
            </a:endParaRPr>
          </a:p>
          <a:p>
            <a:pPr algn="just">
              <a:spcBef>
                <a:spcPts val="0"/>
              </a:spcBef>
            </a:pPr>
            <a:r>
              <a:rPr lang="en-ZA" sz="2800" dirty="0" smtClean="0">
                <a:solidFill>
                  <a:schemeClr val="tx1"/>
                </a:solidFill>
              </a:rPr>
              <a:t>Assessment </a:t>
            </a:r>
            <a:r>
              <a:rPr lang="en-ZA" sz="2800" dirty="0">
                <a:solidFill>
                  <a:schemeClr val="tx1"/>
                </a:solidFill>
              </a:rPr>
              <a:t>o</a:t>
            </a:r>
            <a:r>
              <a:rPr lang="en-ZA" sz="2800" dirty="0" smtClean="0">
                <a:solidFill>
                  <a:schemeClr val="tx1"/>
                </a:solidFill>
              </a:rPr>
              <a:t>verview entailed </a:t>
            </a:r>
          </a:p>
          <a:p>
            <a:pPr lvl="2" algn="just">
              <a:spcBef>
                <a:spcPts val="0"/>
              </a:spcBef>
            </a:pPr>
            <a:r>
              <a:rPr lang="en-ZA" dirty="0" smtClean="0">
                <a:solidFill>
                  <a:schemeClr val="tx1"/>
                </a:solidFill>
              </a:rPr>
              <a:t>Alignment to the MTSF (DPME)</a:t>
            </a:r>
          </a:p>
          <a:p>
            <a:pPr lvl="2" algn="just">
              <a:spcBef>
                <a:spcPts val="0"/>
              </a:spcBef>
            </a:pPr>
            <a:r>
              <a:rPr lang="en-ZA" dirty="0" smtClean="0">
                <a:solidFill>
                  <a:schemeClr val="tx1"/>
                </a:solidFill>
              </a:rPr>
              <a:t>Alignment to the Budget (NT)</a:t>
            </a:r>
          </a:p>
          <a:p>
            <a:pPr lvl="2" algn="just">
              <a:spcBef>
                <a:spcPts val="0"/>
              </a:spcBef>
            </a:pPr>
            <a:r>
              <a:rPr lang="en-ZA" dirty="0" smtClean="0">
                <a:solidFill>
                  <a:schemeClr val="tx1"/>
                </a:solidFill>
              </a:rPr>
              <a:t>Technical Compliance to Planning Principles (DPME)</a:t>
            </a:r>
          </a:p>
          <a:p>
            <a:pPr lvl="2" algn="just">
              <a:spcBef>
                <a:spcPts val="0"/>
              </a:spcBef>
            </a:pPr>
            <a:r>
              <a:rPr lang="en-ZA" dirty="0" smtClean="0">
                <a:solidFill>
                  <a:schemeClr val="tx1"/>
                </a:solidFill>
              </a:rPr>
              <a:t>Gender Analysis (DoW)</a:t>
            </a:r>
          </a:p>
          <a:p>
            <a:pPr algn="just">
              <a:spcBef>
                <a:spcPts val="0"/>
              </a:spcBef>
            </a:pPr>
            <a:endParaRPr lang="en-ZA" sz="900" dirty="0">
              <a:solidFill>
                <a:schemeClr val="tx1"/>
              </a:solidFill>
            </a:endParaRPr>
          </a:p>
          <a:p>
            <a:pPr algn="just">
              <a:spcBef>
                <a:spcPts val="0"/>
              </a:spcBef>
            </a:pPr>
            <a:r>
              <a:rPr lang="en-ZA" sz="2800" dirty="0" smtClean="0">
                <a:solidFill>
                  <a:schemeClr val="tx1"/>
                </a:solidFill>
              </a:rPr>
              <a:t>DPME further engaged with DAFF in February 2016 on the feedback on the second draft APP before the final draft was produced</a:t>
            </a:r>
            <a:endParaRPr lang="en-ZA" sz="28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a:solidFill>
                  <a:srgbClr val="531A17">
                    <a:satMod val="130000"/>
                  </a:srgbClr>
                </a:solidFill>
              </a:rPr>
              <a:pPr/>
              <a:t>25</a:t>
            </a:fld>
            <a:endParaRPr lang="en-ZA" dirty="0">
              <a:solidFill>
                <a:srgbClr val="531A17">
                  <a:satMod val="130000"/>
                </a:srgbClr>
              </a:solidFill>
            </a:endParaRPr>
          </a:p>
        </p:txBody>
      </p:sp>
    </p:spTree>
    <p:extLst>
      <p:ext uri="{BB962C8B-B14F-4D97-AF65-F5344CB8AC3E}">
        <p14:creationId xmlns:p14="http://schemas.microsoft.com/office/powerpoint/2010/main" xmlns="" val="4053459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68" y="40944"/>
            <a:ext cx="8712968" cy="939784"/>
          </a:xfrm>
        </p:spPr>
        <p:txBody>
          <a:bodyPr>
            <a:normAutofit/>
          </a:bodyPr>
          <a:lstStyle/>
          <a:p>
            <a:pPr algn="ctr"/>
            <a:r>
              <a:rPr lang="en-ZA" sz="3600" b="1" dirty="0"/>
              <a:t>Technical Compliance Assessment</a:t>
            </a:r>
          </a:p>
        </p:txBody>
      </p:sp>
      <p:sp>
        <p:nvSpPr>
          <p:cNvPr id="3" name="Content Placeholder 2"/>
          <p:cNvSpPr>
            <a:spLocks noGrp="1"/>
          </p:cNvSpPr>
          <p:nvPr>
            <p:ph idx="1"/>
          </p:nvPr>
        </p:nvSpPr>
        <p:spPr>
          <a:xfrm>
            <a:off x="-2379" y="1412776"/>
            <a:ext cx="8978336" cy="4896544"/>
          </a:xfrm>
        </p:spPr>
        <p:txBody>
          <a:bodyPr>
            <a:normAutofit/>
          </a:bodyPr>
          <a:lstStyle/>
          <a:p>
            <a:pPr marL="514350" lvl="1" indent="-457200" algn="just">
              <a:buFont typeface="Wingdings" panose="05000000000000000000" pitchFamily="2" charset="2"/>
              <a:buChar char="Ø"/>
            </a:pPr>
            <a:r>
              <a:rPr lang="en-ZA" dirty="0" smtClean="0">
                <a:solidFill>
                  <a:schemeClr val="tx1"/>
                </a:solidFill>
              </a:rPr>
              <a:t>The </a:t>
            </a:r>
            <a:r>
              <a:rPr lang="en-ZA" dirty="0">
                <a:solidFill>
                  <a:schemeClr val="tx1"/>
                </a:solidFill>
              </a:rPr>
              <a:t>department adhered to </a:t>
            </a:r>
            <a:r>
              <a:rPr lang="en-ZA" dirty="0" smtClean="0">
                <a:solidFill>
                  <a:schemeClr val="tx1"/>
                </a:solidFill>
              </a:rPr>
              <a:t>the </a:t>
            </a:r>
            <a:r>
              <a:rPr lang="en-ZA" dirty="0">
                <a:solidFill>
                  <a:schemeClr val="tx1"/>
                </a:solidFill>
              </a:rPr>
              <a:t>APP submission </a:t>
            </a:r>
            <a:r>
              <a:rPr lang="en-ZA" dirty="0" smtClean="0">
                <a:solidFill>
                  <a:schemeClr val="tx1"/>
                </a:solidFill>
              </a:rPr>
              <a:t>dates as stipulated in the Framework for SPs and APPs</a:t>
            </a:r>
          </a:p>
          <a:p>
            <a:pPr marL="57150" lvl="1" indent="0" algn="just">
              <a:buNone/>
            </a:pPr>
            <a:endParaRPr lang="en-ZA" dirty="0">
              <a:solidFill>
                <a:schemeClr val="tx1"/>
              </a:solidFill>
            </a:endParaRPr>
          </a:p>
          <a:p>
            <a:pPr marL="514350" lvl="1" indent="-457200" algn="just">
              <a:buFont typeface="Wingdings" panose="05000000000000000000" pitchFamily="2" charset="2"/>
              <a:buChar char="Ø"/>
            </a:pPr>
            <a:r>
              <a:rPr lang="en-ZA" dirty="0" smtClean="0">
                <a:solidFill>
                  <a:schemeClr val="tx1"/>
                </a:solidFill>
              </a:rPr>
              <a:t>Though the quality of the APP has improved from previous financial years; however, there are areas that require further improvements</a:t>
            </a:r>
          </a:p>
          <a:p>
            <a:pPr lvl="1" algn="just"/>
            <a:endParaRPr lang="en-ZA" sz="2000" dirty="0">
              <a:solidFill>
                <a:schemeClr val="tx1"/>
              </a:solidFill>
            </a:endParaRPr>
          </a:p>
          <a:p>
            <a:pPr lvl="1" algn="just">
              <a:spcBef>
                <a:spcPts val="0"/>
              </a:spcBef>
            </a:pPr>
            <a:endParaRPr lang="en-ZA" sz="2400" u="sng"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a:solidFill>
                  <a:srgbClr val="531A17">
                    <a:satMod val="130000"/>
                  </a:srgbClr>
                </a:solidFill>
              </a:rPr>
              <a:pPr/>
              <a:t>26</a:t>
            </a:fld>
            <a:endParaRPr lang="en-ZA" dirty="0">
              <a:solidFill>
                <a:srgbClr val="531A17">
                  <a:satMod val="130000"/>
                </a:srgbClr>
              </a:solidFill>
            </a:endParaRPr>
          </a:p>
        </p:txBody>
      </p:sp>
    </p:spTree>
    <p:extLst>
      <p:ext uri="{BB962C8B-B14F-4D97-AF65-F5344CB8AC3E}">
        <p14:creationId xmlns:p14="http://schemas.microsoft.com/office/powerpoint/2010/main" xmlns="" val="29769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68" y="0"/>
            <a:ext cx="8712968" cy="764704"/>
          </a:xfrm>
        </p:spPr>
        <p:txBody>
          <a:bodyPr>
            <a:noAutofit/>
          </a:bodyPr>
          <a:lstStyle/>
          <a:p>
            <a:pPr algn="ctr"/>
            <a:r>
              <a:rPr lang="en-ZA" sz="3600" b="1" dirty="0"/>
              <a:t>Areas for </a:t>
            </a:r>
            <a:r>
              <a:rPr lang="en-ZA" sz="3600" b="1" dirty="0" smtClean="0"/>
              <a:t>further Improvement </a:t>
            </a:r>
            <a:r>
              <a:rPr lang="en-ZA" sz="3600" b="1" dirty="0"/>
              <a:t>(1)</a:t>
            </a:r>
          </a:p>
        </p:txBody>
      </p:sp>
      <p:sp>
        <p:nvSpPr>
          <p:cNvPr id="3" name="Content Placeholder 2"/>
          <p:cNvSpPr>
            <a:spLocks noGrp="1"/>
          </p:cNvSpPr>
          <p:nvPr>
            <p:ph idx="1"/>
          </p:nvPr>
        </p:nvSpPr>
        <p:spPr>
          <a:xfrm>
            <a:off x="107504" y="939784"/>
            <a:ext cx="8928992" cy="5585560"/>
          </a:xfrm>
        </p:spPr>
        <p:txBody>
          <a:bodyPr>
            <a:normAutofit/>
          </a:bodyPr>
          <a:lstStyle/>
          <a:p>
            <a:pPr marL="114300" lvl="2" indent="0" algn="just">
              <a:buNone/>
            </a:pPr>
            <a:r>
              <a:rPr lang="en-GB" sz="2600" dirty="0" smtClean="0">
                <a:solidFill>
                  <a:schemeClr val="tx1"/>
                </a:solidFill>
              </a:rPr>
              <a:t>Ensures that there is no duplication </a:t>
            </a:r>
            <a:r>
              <a:rPr lang="en-GB" sz="2600" dirty="0">
                <a:solidFill>
                  <a:schemeClr val="tx1"/>
                </a:solidFill>
              </a:rPr>
              <a:t>between </a:t>
            </a:r>
            <a:r>
              <a:rPr lang="en-GB" sz="2600" dirty="0" smtClean="0">
                <a:solidFill>
                  <a:schemeClr val="tx1"/>
                </a:solidFill>
              </a:rPr>
              <a:t>measuring the strategic </a:t>
            </a:r>
            <a:r>
              <a:rPr lang="en-GB" sz="2600" dirty="0">
                <a:solidFill>
                  <a:schemeClr val="tx1"/>
                </a:solidFill>
              </a:rPr>
              <a:t>objectives and </a:t>
            </a:r>
            <a:r>
              <a:rPr lang="en-GB" sz="2600" dirty="0" smtClean="0">
                <a:solidFill>
                  <a:schemeClr val="tx1"/>
                </a:solidFill>
              </a:rPr>
              <a:t>measuring the </a:t>
            </a:r>
            <a:r>
              <a:rPr lang="en-GB" sz="2600" dirty="0">
                <a:solidFill>
                  <a:schemeClr val="tx1"/>
                </a:solidFill>
              </a:rPr>
              <a:t>programme performance </a:t>
            </a:r>
            <a:r>
              <a:rPr lang="en-GB" sz="2600" dirty="0" smtClean="0">
                <a:solidFill>
                  <a:schemeClr val="tx1"/>
                </a:solidFill>
              </a:rPr>
              <a:t>indicators and targets which contribute towards the strategic objectives</a:t>
            </a:r>
            <a:r>
              <a:rPr lang="en-GB" sz="2600" dirty="0">
                <a:solidFill>
                  <a:schemeClr val="tx1"/>
                </a:solidFill>
              </a:rPr>
              <a:t>. </a:t>
            </a:r>
          </a:p>
          <a:p>
            <a:pPr marL="114300" lvl="2" indent="0" algn="just">
              <a:lnSpc>
                <a:spcPct val="50000"/>
              </a:lnSpc>
              <a:buNone/>
            </a:pPr>
            <a:endParaRPr lang="en-ZA" dirty="0" smtClean="0">
              <a:solidFill>
                <a:schemeClr val="tx1"/>
              </a:solidFill>
            </a:endParaRPr>
          </a:p>
          <a:p>
            <a:pPr marL="114300" lvl="2" indent="0" algn="just">
              <a:buNone/>
            </a:pPr>
            <a:r>
              <a:rPr lang="en-ZA" u="sng" dirty="0" smtClean="0">
                <a:solidFill>
                  <a:schemeClr val="tx1"/>
                </a:solidFill>
              </a:rPr>
              <a:t>Example:</a:t>
            </a:r>
          </a:p>
          <a:p>
            <a:pPr marL="114300" lvl="2" indent="0" algn="just">
              <a:buNone/>
            </a:pPr>
            <a:r>
              <a:rPr lang="en-ZA" sz="2400" dirty="0" smtClean="0">
                <a:solidFill>
                  <a:schemeClr val="tx1"/>
                </a:solidFill>
              </a:rPr>
              <a:t>Programme 1 the </a:t>
            </a:r>
            <a:r>
              <a:rPr lang="en-ZA" sz="2400" b="1" dirty="0">
                <a:solidFill>
                  <a:schemeClr val="tx1"/>
                </a:solidFill>
              </a:rPr>
              <a:t>strategic objective </a:t>
            </a:r>
            <a:r>
              <a:rPr lang="en-ZA" sz="2400" dirty="0">
                <a:solidFill>
                  <a:schemeClr val="tx1"/>
                </a:solidFill>
              </a:rPr>
              <a:t>indicator “</a:t>
            </a:r>
            <a:r>
              <a:rPr lang="en-ZA" sz="2400" i="1" dirty="0">
                <a:solidFill>
                  <a:schemeClr val="tx1"/>
                </a:solidFill>
              </a:rPr>
              <a:t>Strengthen </a:t>
            </a:r>
            <a:r>
              <a:rPr lang="en-ZA" sz="2400" i="1" dirty="0" smtClean="0">
                <a:solidFill>
                  <a:schemeClr val="tx1"/>
                </a:solidFill>
              </a:rPr>
              <a:t>institutional mechanisms for integrated policy</a:t>
            </a:r>
            <a:r>
              <a:rPr lang="en-ZA" sz="2400" i="1" dirty="0">
                <a:solidFill>
                  <a:schemeClr val="tx1"/>
                </a:solidFill>
              </a:rPr>
              <a:t>, </a:t>
            </a:r>
            <a:r>
              <a:rPr lang="en-ZA" sz="2400" i="1" dirty="0" smtClean="0">
                <a:solidFill>
                  <a:schemeClr val="tx1"/>
                </a:solidFill>
              </a:rPr>
              <a:t>planning, monitoring and evaluation </a:t>
            </a:r>
            <a:r>
              <a:rPr lang="en-ZA" sz="2400" i="1" dirty="0">
                <a:solidFill>
                  <a:schemeClr val="tx1"/>
                </a:solidFill>
              </a:rPr>
              <a:t>in </a:t>
            </a:r>
            <a:r>
              <a:rPr lang="en-ZA" sz="2400" i="1" dirty="0" smtClean="0">
                <a:solidFill>
                  <a:schemeClr val="tx1"/>
                </a:solidFill>
              </a:rPr>
              <a:t>the sector </a:t>
            </a:r>
            <a:r>
              <a:rPr lang="en-ZA" sz="2400" i="1" dirty="0">
                <a:solidFill>
                  <a:schemeClr val="tx1"/>
                </a:solidFill>
              </a:rPr>
              <a:t>by 2019/20</a:t>
            </a:r>
            <a:r>
              <a:rPr lang="en-ZA" sz="2400" dirty="0">
                <a:solidFill>
                  <a:schemeClr val="tx1"/>
                </a:solidFill>
              </a:rPr>
              <a:t>” with targets of </a:t>
            </a:r>
            <a:r>
              <a:rPr lang="en-ZA" sz="2400" dirty="0">
                <a:solidFill>
                  <a:srgbClr val="C00000"/>
                </a:solidFill>
              </a:rPr>
              <a:t>“Project </a:t>
            </a:r>
            <a:r>
              <a:rPr lang="en-ZA" sz="2400" dirty="0" smtClean="0">
                <a:solidFill>
                  <a:srgbClr val="C00000"/>
                </a:solidFill>
              </a:rPr>
              <a:t>verification report submitted to </a:t>
            </a:r>
            <a:r>
              <a:rPr lang="en-ZA" sz="2400" dirty="0">
                <a:solidFill>
                  <a:srgbClr val="C00000"/>
                </a:solidFill>
              </a:rPr>
              <a:t>EXCO </a:t>
            </a:r>
            <a:r>
              <a:rPr lang="en-ZA" sz="2400" dirty="0" smtClean="0">
                <a:solidFill>
                  <a:srgbClr val="C00000"/>
                </a:solidFill>
              </a:rPr>
              <a:t>for approval”</a:t>
            </a:r>
            <a:r>
              <a:rPr lang="en-ZA" sz="2400" dirty="0" smtClean="0">
                <a:solidFill>
                  <a:schemeClr val="tx1"/>
                </a:solidFill>
              </a:rPr>
              <a:t>, </a:t>
            </a:r>
            <a:r>
              <a:rPr lang="en-ZA" sz="2400" u="sng" dirty="0" smtClean="0">
                <a:solidFill>
                  <a:schemeClr val="tx1"/>
                </a:solidFill>
              </a:rPr>
              <a:t>while</a:t>
            </a:r>
            <a:r>
              <a:rPr lang="en-ZA" sz="2400" dirty="0" smtClean="0">
                <a:solidFill>
                  <a:schemeClr val="tx1"/>
                </a:solidFill>
              </a:rPr>
              <a:t> </a:t>
            </a:r>
            <a:r>
              <a:rPr lang="en-ZA" sz="2400" dirty="0">
                <a:solidFill>
                  <a:schemeClr val="tx1"/>
                </a:solidFill>
              </a:rPr>
              <a:t>the </a:t>
            </a:r>
            <a:r>
              <a:rPr lang="en-ZA" sz="2400" b="1" dirty="0">
                <a:solidFill>
                  <a:schemeClr val="tx1"/>
                </a:solidFill>
              </a:rPr>
              <a:t>programme performance indicator</a:t>
            </a:r>
            <a:r>
              <a:rPr lang="en-ZA" sz="2400" dirty="0">
                <a:solidFill>
                  <a:schemeClr val="tx1"/>
                </a:solidFill>
              </a:rPr>
              <a:t> </a:t>
            </a:r>
            <a:r>
              <a:rPr lang="en-ZA" sz="2400" dirty="0" smtClean="0">
                <a:solidFill>
                  <a:schemeClr val="tx1"/>
                </a:solidFill>
              </a:rPr>
              <a:t>“</a:t>
            </a:r>
            <a:r>
              <a:rPr lang="en-ZA" sz="2400" i="1" dirty="0" smtClean="0">
                <a:solidFill>
                  <a:schemeClr val="tx1"/>
                </a:solidFill>
              </a:rPr>
              <a:t>Project management methodology for the department institutionalised</a:t>
            </a:r>
            <a:r>
              <a:rPr lang="en-ZA" sz="2400" dirty="0">
                <a:solidFill>
                  <a:schemeClr val="tx1"/>
                </a:solidFill>
              </a:rPr>
              <a:t>” has the same target of </a:t>
            </a:r>
            <a:r>
              <a:rPr lang="en-ZA" sz="2400" dirty="0">
                <a:solidFill>
                  <a:srgbClr val="C00000"/>
                </a:solidFill>
              </a:rPr>
              <a:t>“Project </a:t>
            </a:r>
            <a:r>
              <a:rPr lang="en-ZA" sz="2400" dirty="0" smtClean="0">
                <a:solidFill>
                  <a:srgbClr val="C00000"/>
                </a:solidFill>
              </a:rPr>
              <a:t>verification report </a:t>
            </a:r>
            <a:r>
              <a:rPr lang="en-ZA" sz="2400" dirty="0">
                <a:solidFill>
                  <a:srgbClr val="C00000"/>
                </a:solidFill>
              </a:rPr>
              <a:t>submitted </a:t>
            </a:r>
            <a:r>
              <a:rPr lang="en-ZA" sz="2400" dirty="0" smtClean="0">
                <a:solidFill>
                  <a:srgbClr val="C00000"/>
                </a:solidFill>
              </a:rPr>
              <a:t>to EXCO </a:t>
            </a:r>
            <a:r>
              <a:rPr lang="en-ZA" sz="2400" dirty="0">
                <a:solidFill>
                  <a:srgbClr val="C00000"/>
                </a:solidFill>
              </a:rPr>
              <a:t>for approval</a:t>
            </a:r>
            <a:r>
              <a:rPr lang="en-ZA" sz="2400" dirty="0" smtClean="0">
                <a:solidFill>
                  <a:srgbClr val="C00000"/>
                </a:solidFill>
              </a:rPr>
              <a:t>”.</a:t>
            </a:r>
          </a:p>
          <a:p>
            <a:pPr marL="658368" lvl="2" indent="0" algn="just">
              <a:buNone/>
            </a:pPr>
            <a:endParaRPr lang="en-ZA" sz="22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a:solidFill>
                  <a:srgbClr val="531A17">
                    <a:satMod val="130000"/>
                  </a:srgbClr>
                </a:solidFill>
              </a:rPr>
              <a:pPr/>
              <a:t>27</a:t>
            </a:fld>
            <a:endParaRPr lang="en-ZA" dirty="0">
              <a:solidFill>
                <a:srgbClr val="531A17">
                  <a:satMod val="130000"/>
                </a:srgbClr>
              </a:solidFill>
            </a:endParaRPr>
          </a:p>
        </p:txBody>
      </p:sp>
    </p:spTree>
    <p:extLst>
      <p:ext uri="{BB962C8B-B14F-4D97-AF65-F5344CB8AC3E}">
        <p14:creationId xmlns:p14="http://schemas.microsoft.com/office/powerpoint/2010/main" xmlns="" val="2922573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270"/>
            <a:ext cx="8712968" cy="939784"/>
          </a:xfrm>
        </p:spPr>
        <p:txBody>
          <a:bodyPr>
            <a:normAutofit/>
          </a:bodyPr>
          <a:lstStyle/>
          <a:p>
            <a:pPr algn="ctr"/>
            <a:r>
              <a:rPr lang="en-ZA" sz="3600" b="1" dirty="0"/>
              <a:t>Areas for Improvement (2)</a:t>
            </a:r>
            <a:endParaRPr lang="en-US" sz="3600" b="1" dirty="0"/>
          </a:p>
        </p:txBody>
      </p:sp>
      <p:sp>
        <p:nvSpPr>
          <p:cNvPr id="3" name="Content Placeholder 2"/>
          <p:cNvSpPr>
            <a:spLocks noGrp="1"/>
          </p:cNvSpPr>
          <p:nvPr>
            <p:ph idx="1"/>
          </p:nvPr>
        </p:nvSpPr>
        <p:spPr>
          <a:xfrm>
            <a:off x="0" y="1119725"/>
            <a:ext cx="8978336" cy="5117587"/>
          </a:xfrm>
        </p:spPr>
        <p:txBody>
          <a:bodyPr>
            <a:normAutofit/>
          </a:bodyPr>
          <a:lstStyle/>
          <a:p>
            <a:pPr marL="82296" lvl="2" indent="0" algn="just">
              <a:spcBef>
                <a:spcPts val="600"/>
              </a:spcBef>
              <a:buClr>
                <a:schemeClr val="accent1"/>
              </a:buClr>
              <a:buSzPct val="80000"/>
              <a:buNone/>
            </a:pPr>
            <a:r>
              <a:rPr lang="en-GB" sz="2600" dirty="0">
                <a:solidFill>
                  <a:schemeClr val="tx1"/>
                </a:solidFill>
              </a:rPr>
              <a:t>Ensures that the strategic objective five year targets are SMART and have related annual targets for each of the financial years over the MTEF period. </a:t>
            </a:r>
            <a:endParaRPr lang="en-GB" sz="2600" dirty="0" smtClean="0">
              <a:solidFill>
                <a:schemeClr val="tx1"/>
              </a:solidFill>
            </a:endParaRPr>
          </a:p>
          <a:p>
            <a:pPr marL="82296" lvl="2" indent="0" algn="just">
              <a:lnSpc>
                <a:spcPct val="50000"/>
              </a:lnSpc>
              <a:spcBef>
                <a:spcPts val="600"/>
              </a:spcBef>
              <a:buClr>
                <a:schemeClr val="accent1"/>
              </a:buClr>
              <a:buSzPct val="80000"/>
              <a:buNone/>
            </a:pPr>
            <a:endParaRPr lang="en-ZA" sz="2800" u="sng" dirty="0" smtClean="0">
              <a:solidFill>
                <a:schemeClr val="tx1"/>
              </a:solidFill>
            </a:endParaRPr>
          </a:p>
          <a:p>
            <a:pPr marL="82296" lvl="2" indent="0" algn="just">
              <a:spcBef>
                <a:spcPts val="600"/>
              </a:spcBef>
              <a:buClr>
                <a:schemeClr val="accent1"/>
              </a:buClr>
              <a:buSzPct val="80000"/>
              <a:buNone/>
            </a:pPr>
            <a:r>
              <a:rPr lang="en-ZA" u="sng" dirty="0" smtClean="0">
                <a:solidFill>
                  <a:schemeClr val="tx1"/>
                </a:solidFill>
              </a:rPr>
              <a:t>Example:</a:t>
            </a:r>
            <a:endParaRPr lang="en-ZA" u="sng" dirty="0">
              <a:solidFill>
                <a:schemeClr val="tx1"/>
              </a:solidFill>
            </a:endParaRPr>
          </a:p>
          <a:p>
            <a:pPr marL="342900" lvl="2" indent="-171450" algn="just">
              <a:spcBef>
                <a:spcPts val="600"/>
              </a:spcBef>
              <a:buClr>
                <a:schemeClr val="accent1"/>
              </a:buClr>
              <a:buSzPct val="80000"/>
            </a:pPr>
            <a:r>
              <a:rPr lang="en-GB" dirty="0" smtClean="0">
                <a:solidFill>
                  <a:schemeClr val="tx1"/>
                </a:solidFill>
              </a:rPr>
              <a:t>Programme </a:t>
            </a:r>
            <a:r>
              <a:rPr lang="en-GB" dirty="0">
                <a:solidFill>
                  <a:schemeClr val="tx1"/>
                </a:solidFill>
              </a:rPr>
              <a:t>2 there are </a:t>
            </a:r>
            <a:r>
              <a:rPr lang="en-GB" b="1" dirty="0">
                <a:solidFill>
                  <a:schemeClr val="tx1"/>
                </a:solidFill>
              </a:rPr>
              <a:t>no strategic objective five year </a:t>
            </a:r>
            <a:r>
              <a:rPr lang="en-GB" b="1" dirty="0" smtClean="0">
                <a:solidFill>
                  <a:schemeClr val="tx1"/>
                </a:solidFill>
              </a:rPr>
              <a:t>targets</a:t>
            </a:r>
            <a:r>
              <a:rPr lang="en-GB" dirty="0" smtClean="0">
                <a:solidFill>
                  <a:schemeClr val="tx1"/>
                </a:solidFill>
              </a:rPr>
              <a:t>, </a:t>
            </a:r>
            <a:r>
              <a:rPr lang="en-GB" dirty="0">
                <a:solidFill>
                  <a:schemeClr val="tx1"/>
                </a:solidFill>
              </a:rPr>
              <a:t>or </a:t>
            </a:r>
            <a:r>
              <a:rPr lang="en-GB" dirty="0" smtClean="0">
                <a:solidFill>
                  <a:schemeClr val="tx1"/>
                </a:solidFill>
              </a:rPr>
              <a:t>related </a:t>
            </a:r>
            <a:r>
              <a:rPr lang="en-GB" dirty="0">
                <a:solidFill>
                  <a:schemeClr val="tx1"/>
                </a:solidFill>
              </a:rPr>
              <a:t>annual targets for the strategic objective indicator “</a:t>
            </a:r>
            <a:r>
              <a:rPr lang="en-ZA" i="1" dirty="0">
                <a:solidFill>
                  <a:schemeClr val="tx1"/>
                </a:solidFill>
              </a:rPr>
              <a:t>Number of improvement schemes for prioritised value chain commodities monitored to increase production and productivity</a:t>
            </a:r>
            <a:r>
              <a:rPr lang="en-ZA" dirty="0">
                <a:solidFill>
                  <a:schemeClr val="tx1"/>
                </a:solidFill>
              </a:rPr>
              <a:t>”. </a:t>
            </a:r>
          </a:p>
          <a:p>
            <a:pPr marL="342900" lvl="2" indent="-171450" algn="just">
              <a:spcBef>
                <a:spcPts val="600"/>
              </a:spcBef>
              <a:buClr>
                <a:schemeClr val="accent1"/>
              </a:buClr>
              <a:buSzPct val="80000"/>
            </a:pPr>
            <a:r>
              <a:rPr lang="en-ZA" dirty="0" smtClean="0">
                <a:solidFill>
                  <a:schemeClr val="tx1"/>
                </a:solidFill>
              </a:rPr>
              <a:t>Programme </a:t>
            </a:r>
            <a:r>
              <a:rPr lang="en-ZA" dirty="0">
                <a:solidFill>
                  <a:schemeClr val="tx1"/>
                </a:solidFill>
              </a:rPr>
              <a:t>4, the strategic objective five year target “</a:t>
            </a:r>
            <a:r>
              <a:rPr lang="en-ZA" i="1" dirty="0">
                <a:solidFill>
                  <a:schemeClr val="tx1"/>
                </a:solidFill>
              </a:rPr>
              <a:t>Participation to influence trade negotiations”</a:t>
            </a:r>
            <a:r>
              <a:rPr lang="en-ZA" dirty="0">
                <a:solidFill>
                  <a:schemeClr val="tx1"/>
                </a:solidFill>
              </a:rPr>
              <a:t> provides an example of a five year target which is </a:t>
            </a:r>
            <a:r>
              <a:rPr lang="en-ZA" b="1" dirty="0">
                <a:solidFill>
                  <a:schemeClr val="tx1"/>
                </a:solidFill>
              </a:rPr>
              <a:t>not SMART</a:t>
            </a:r>
            <a:r>
              <a:rPr lang="en-ZA" dirty="0">
                <a:solidFill>
                  <a:schemeClr val="tx1"/>
                </a:solidFill>
              </a:rPr>
              <a:t>.</a:t>
            </a:r>
          </a:p>
          <a:p>
            <a:endParaRPr lang="en-US" dirty="0"/>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28</a:t>
            </a:fld>
            <a:endParaRPr lang="en-ZA" dirty="0">
              <a:solidFill>
                <a:srgbClr val="531A17">
                  <a:satMod val="130000"/>
                </a:srgbClr>
              </a:solidFill>
            </a:endParaRPr>
          </a:p>
        </p:txBody>
      </p:sp>
    </p:spTree>
    <p:extLst>
      <p:ext uri="{BB962C8B-B14F-4D97-AF65-F5344CB8AC3E}">
        <p14:creationId xmlns:p14="http://schemas.microsoft.com/office/powerpoint/2010/main" xmlns="" val="1604435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724"/>
            <a:ext cx="8712968" cy="939784"/>
          </a:xfrm>
        </p:spPr>
        <p:txBody>
          <a:bodyPr>
            <a:normAutofit/>
          </a:bodyPr>
          <a:lstStyle/>
          <a:p>
            <a:pPr algn="ctr"/>
            <a:r>
              <a:rPr lang="en-ZA" b="1" dirty="0"/>
              <a:t>Areas for Improvement (3)</a:t>
            </a:r>
          </a:p>
        </p:txBody>
      </p:sp>
      <p:sp>
        <p:nvSpPr>
          <p:cNvPr id="3" name="Content Placeholder 2"/>
          <p:cNvSpPr>
            <a:spLocks noGrp="1"/>
          </p:cNvSpPr>
          <p:nvPr>
            <p:ph idx="1"/>
          </p:nvPr>
        </p:nvSpPr>
        <p:spPr>
          <a:xfrm>
            <a:off x="179512" y="980728"/>
            <a:ext cx="8798824" cy="5688632"/>
          </a:xfrm>
        </p:spPr>
        <p:txBody>
          <a:bodyPr>
            <a:normAutofit fontScale="92500" lnSpcReduction="10000"/>
          </a:bodyPr>
          <a:lstStyle/>
          <a:p>
            <a:pPr marL="57150" lvl="2" indent="0" algn="just">
              <a:lnSpc>
                <a:spcPct val="90000"/>
              </a:lnSpc>
              <a:buNone/>
            </a:pPr>
            <a:r>
              <a:rPr lang="en-GB" sz="2800" dirty="0" smtClean="0">
                <a:solidFill>
                  <a:schemeClr val="tx1"/>
                </a:solidFill>
              </a:rPr>
              <a:t>Ensures that </a:t>
            </a:r>
            <a:r>
              <a:rPr lang="en-GB" sz="2800" dirty="0">
                <a:solidFill>
                  <a:schemeClr val="tx1"/>
                </a:solidFill>
              </a:rPr>
              <a:t>annual and quarterly targets are </a:t>
            </a:r>
            <a:r>
              <a:rPr lang="en-GB" sz="2800" dirty="0" smtClean="0">
                <a:solidFill>
                  <a:schemeClr val="tx1"/>
                </a:solidFill>
              </a:rPr>
              <a:t>SMART and are aligned </a:t>
            </a:r>
            <a:r>
              <a:rPr lang="en-GB" sz="2800" dirty="0">
                <a:solidFill>
                  <a:schemeClr val="tx1"/>
                </a:solidFill>
              </a:rPr>
              <a:t>to programme performance </a:t>
            </a:r>
            <a:r>
              <a:rPr lang="en-GB" sz="2800" dirty="0" smtClean="0">
                <a:solidFill>
                  <a:schemeClr val="tx1"/>
                </a:solidFill>
              </a:rPr>
              <a:t>indicators. </a:t>
            </a:r>
          </a:p>
          <a:p>
            <a:pPr marL="57150" lvl="2" indent="0" algn="just">
              <a:lnSpc>
                <a:spcPct val="60000"/>
              </a:lnSpc>
              <a:buNone/>
            </a:pPr>
            <a:endParaRPr lang="en-GB" sz="2800" u="sng" dirty="0">
              <a:solidFill>
                <a:schemeClr val="tx1"/>
              </a:solidFill>
            </a:endParaRPr>
          </a:p>
          <a:p>
            <a:pPr marL="57150" lvl="2" indent="0" algn="just">
              <a:lnSpc>
                <a:spcPct val="90000"/>
              </a:lnSpc>
              <a:buNone/>
            </a:pPr>
            <a:r>
              <a:rPr lang="en-GB" sz="2800" u="sng" dirty="0" smtClean="0">
                <a:solidFill>
                  <a:schemeClr val="tx1"/>
                </a:solidFill>
              </a:rPr>
              <a:t>Example</a:t>
            </a:r>
            <a:r>
              <a:rPr lang="en-GB" sz="2800" u="sng" dirty="0">
                <a:solidFill>
                  <a:schemeClr val="tx1"/>
                </a:solidFill>
              </a:rPr>
              <a:t>:</a:t>
            </a:r>
          </a:p>
          <a:p>
            <a:pPr marL="400050" lvl="2" indent="-342900" algn="just">
              <a:lnSpc>
                <a:spcPct val="110000"/>
              </a:lnSpc>
            </a:pPr>
            <a:r>
              <a:rPr lang="en-GB" sz="2500" dirty="0" smtClean="0">
                <a:solidFill>
                  <a:schemeClr val="tx1"/>
                </a:solidFill>
              </a:rPr>
              <a:t>Programme 2 </a:t>
            </a:r>
            <a:r>
              <a:rPr lang="en-ZA" sz="2500" dirty="0">
                <a:solidFill>
                  <a:schemeClr val="tx1"/>
                </a:solidFill>
              </a:rPr>
              <a:t>for the </a:t>
            </a:r>
            <a:r>
              <a:rPr lang="en-ZA" sz="2500" b="1" dirty="0">
                <a:solidFill>
                  <a:schemeClr val="tx1"/>
                </a:solidFill>
              </a:rPr>
              <a:t>programme performance indicator </a:t>
            </a:r>
            <a:r>
              <a:rPr lang="en-ZA" sz="2500" dirty="0">
                <a:solidFill>
                  <a:schemeClr val="tx1"/>
                </a:solidFill>
              </a:rPr>
              <a:t>“</a:t>
            </a:r>
            <a:r>
              <a:rPr lang="en-ZA" sz="2500" i="1" dirty="0">
                <a:solidFill>
                  <a:schemeClr val="tx1"/>
                </a:solidFill>
              </a:rPr>
              <a:t>Number </a:t>
            </a:r>
            <a:r>
              <a:rPr lang="en-ZA" sz="2500" i="1" dirty="0" smtClean="0">
                <a:solidFill>
                  <a:schemeClr val="tx1"/>
                </a:solidFill>
              </a:rPr>
              <a:t>of primary animal health </a:t>
            </a:r>
            <a:r>
              <a:rPr lang="en-ZA" sz="2500" i="1" dirty="0">
                <a:solidFill>
                  <a:schemeClr val="tx1"/>
                </a:solidFill>
              </a:rPr>
              <a:t>care </a:t>
            </a:r>
            <a:r>
              <a:rPr lang="en-ZA" sz="2500" i="1" dirty="0" smtClean="0">
                <a:solidFill>
                  <a:schemeClr val="tx1"/>
                </a:solidFill>
              </a:rPr>
              <a:t>clinics delivered </a:t>
            </a:r>
            <a:r>
              <a:rPr lang="en-ZA" sz="2500" i="1" dirty="0">
                <a:solidFill>
                  <a:schemeClr val="tx1"/>
                </a:solidFill>
              </a:rPr>
              <a:t>to </a:t>
            </a:r>
            <a:r>
              <a:rPr lang="en-ZA" sz="2500" i="1" dirty="0" smtClean="0">
                <a:solidFill>
                  <a:schemeClr val="tx1"/>
                </a:solidFill>
              </a:rPr>
              <a:t>provinces</a:t>
            </a:r>
            <a:r>
              <a:rPr lang="en-ZA" sz="2500" dirty="0" smtClean="0">
                <a:solidFill>
                  <a:schemeClr val="tx1"/>
                </a:solidFill>
              </a:rPr>
              <a:t>” </a:t>
            </a:r>
            <a:r>
              <a:rPr lang="en-ZA" sz="2500" dirty="0">
                <a:solidFill>
                  <a:schemeClr val="tx1"/>
                </a:solidFill>
              </a:rPr>
              <a:t>the annual target </a:t>
            </a:r>
            <a:r>
              <a:rPr lang="en-ZA" sz="2500" dirty="0" smtClean="0">
                <a:solidFill>
                  <a:schemeClr val="tx1"/>
                </a:solidFill>
              </a:rPr>
              <a:t>is </a:t>
            </a:r>
            <a:r>
              <a:rPr lang="en-ZA" sz="2500" dirty="0">
                <a:solidFill>
                  <a:schemeClr val="tx1"/>
                </a:solidFill>
              </a:rPr>
              <a:t>“</a:t>
            </a:r>
            <a:r>
              <a:rPr lang="en-ZA" sz="2500" i="1" dirty="0">
                <a:solidFill>
                  <a:schemeClr val="tx1"/>
                </a:solidFill>
              </a:rPr>
              <a:t>32 primary </a:t>
            </a:r>
            <a:r>
              <a:rPr lang="en-ZA" sz="2500" i="1" dirty="0" smtClean="0">
                <a:solidFill>
                  <a:schemeClr val="tx1"/>
                </a:solidFill>
              </a:rPr>
              <a:t>animal health </a:t>
            </a:r>
            <a:r>
              <a:rPr lang="en-ZA" sz="2500" i="1" dirty="0">
                <a:solidFill>
                  <a:schemeClr val="tx1"/>
                </a:solidFill>
              </a:rPr>
              <a:t>care c</a:t>
            </a:r>
            <a:r>
              <a:rPr lang="en-ZA" sz="2500" i="1" dirty="0" smtClean="0">
                <a:solidFill>
                  <a:schemeClr val="tx1"/>
                </a:solidFill>
              </a:rPr>
              <a:t>linics (light </a:t>
            </a:r>
            <a:r>
              <a:rPr lang="en-ZA" sz="2500" i="1" dirty="0">
                <a:solidFill>
                  <a:schemeClr val="tx1"/>
                </a:solidFill>
              </a:rPr>
              <a:t>delivery </a:t>
            </a:r>
            <a:r>
              <a:rPr lang="en-ZA" sz="2500" i="1" dirty="0" smtClean="0">
                <a:solidFill>
                  <a:schemeClr val="tx1"/>
                </a:solidFill>
              </a:rPr>
              <a:t>vehicles) delivered to </a:t>
            </a:r>
            <a:r>
              <a:rPr lang="en-ZA" sz="2500" i="1" dirty="0">
                <a:solidFill>
                  <a:schemeClr val="tx1"/>
                </a:solidFill>
              </a:rPr>
              <a:t>provinces</a:t>
            </a:r>
            <a:r>
              <a:rPr lang="en-ZA" sz="2500" dirty="0" smtClean="0">
                <a:solidFill>
                  <a:schemeClr val="tx1"/>
                </a:solidFill>
              </a:rPr>
              <a:t>”; however, the </a:t>
            </a:r>
            <a:r>
              <a:rPr lang="en-ZA" sz="2500" b="1" dirty="0" smtClean="0">
                <a:solidFill>
                  <a:schemeClr val="tx1"/>
                </a:solidFill>
              </a:rPr>
              <a:t>quarterly targets </a:t>
            </a:r>
            <a:r>
              <a:rPr lang="en-ZA" sz="2500" dirty="0" smtClean="0">
                <a:solidFill>
                  <a:schemeClr val="tx1"/>
                </a:solidFill>
              </a:rPr>
              <a:t>do not provide the breakdown of related numbers planned, but refer to </a:t>
            </a:r>
            <a:r>
              <a:rPr lang="en-ZA" sz="2500" b="1" dirty="0" smtClean="0">
                <a:solidFill>
                  <a:schemeClr val="tx1"/>
                </a:solidFill>
              </a:rPr>
              <a:t>procurement</a:t>
            </a:r>
            <a:r>
              <a:rPr lang="en-ZA" sz="2500" dirty="0" smtClean="0">
                <a:solidFill>
                  <a:schemeClr val="tx1"/>
                </a:solidFill>
              </a:rPr>
              <a:t> </a:t>
            </a:r>
            <a:r>
              <a:rPr lang="en-ZA" sz="2500" b="1" dirty="0" smtClean="0">
                <a:solidFill>
                  <a:schemeClr val="tx1"/>
                </a:solidFill>
              </a:rPr>
              <a:t>processes and reports</a:t>
            </a:r>
            <a:r>
              <a:rPr lang="en-ZA" sz="2500" dirty="0" smtClean="0">
                <a:solidFill>
                  <a:schemeClr val="tx1"/>
                </a:solidFill>
              </a:rPr>
              <a:t>. </a:t>
            </a:r>
          </a:p>
          <a:p>
            <a:pPr marL="57150" lvl="2" indent="0" algn="just">
              <a:lnSpc>
                <a:spcPct val="50000"/>
              </a:lnSpc>
              <a:buNone/>
            </a:pPr>
            <a:endParaRPr lang="en-ZA" sz="2500" dirty="0" smtClean="0">
              <a:solidFill>
                <a:schemeClr val="tx1"/>
              </a:solidFill>
            </a:endParaRPr>
          </a:p>
          <a:p>
            <a:pPr marL="400050" lvl="2" indent="-342900" algn="just">
              <a:lnSpc>
                <a:spcPct val="110000"/>
              </a:lnSpc>
            </a:pPr>
            <a:r>
              <a:rPr lang="en-ZA" sz="2500" dirty="0" smtClean="0">
                <a:solidFill>
                  <a:schemeClr val="tx1"/>
                </a:solidFill>
              </a:rPr>
              <a:t>Programme 3, the </a:t>
            </a:r>
            <a:r>
              <a:rPr lang="en-ZA" sz="2500" b="1" dirty="0">
                <a:solidFill>
                  <a:schemeClr val="tx1"/>
                </a:solidFill>
              </a:rPr>
              <a:t>annual target </a:t>
            </a:r>
            <a:r>
              <a:rPr lang="en-ZA" sz="2500" dirty="0">
                <a:solidFill>
                  <a:schemeClr val="tx1"/>
                </a:solidFill>
              </a:rPr>
              <a:t>“</a:t>
            </a:r>
            <a:r>
              <a:rPr lang="en-ZA" sz="2500" i="1" dirty="0">
                <a:solidFill>
                  <a:schemeClr val="tx1"/>
                </a:solidFill>
              </a:rPr>
              <a:t>Implement </a:t>
            </a:r>
            <a:r>
              <a:rPr lang="en-ZA" sz="2500" i="1" dirty="0" smtClean="0">
                <a:solidFill>
                  <a:schemeClr val="tx1"/>
                </a:solidFill>
              </a:rPr>
              <a:t>national plans </a:t>
            </a:r>
            <a:r>
              <a:rPr lang="en-ZA" sz="2500" i="1" dirty="0">
                <a:solidFill>
                  <a:schemeClr val="tx1"/>
                </a:solidFill>
              </a:rPr>
              <a:t>to </a:t>
            </a:r>
            <a:r>
              <a:rPr lang="en-ZA" sz="2500" i="1" dirty="0" smtClean="0">
                <a:solidFill>
                  <a:schemeClr val="tx1"/>
                </a:solidFill>
              </a:rPr>
              <a:t>conserve diversity </a:t>
            </a:r>
            <a:r>
              <a:rPr lang="en-ZA" sz="2500" i="1" dirty="0">
                <a:solidFill>
                  <a:schemeClr val="tx1"/>
                </a:solidFill>
              </a:rPr>
              <a:t>of </a:t>
            </a:r>
            <a:r>
              <a:rPr lang="en-ZA" sz="2500" i="1" dirty="0" smtClean="0">
                <a:solidFill>
                  <a:schemeClr val="tx1"/>
                </a:solidFill>
              </a:rPr>
              <a:t>animal and </a:t>
            </a:r>
            <a:r>
              <a:rPr lang="en-ZA" sz="2500" i="1" dirty="0">
                <a:solidFill>
                  <a:schemeClr val="tx1"/>
                </a:solidFill>
              </a:rPr>
              <a:t>plant </a:t>
            </a:r>
            <a:r>
              <a:rPr lang="en-ZA" sz="2500" i="1" dirty="0" smtClean="0">
                <a:solidFill>
                  <a:schemeClr val="tx1"/>
                </a:solidFill>
              </a:rPr>
              <a:t>genetic resources</a:t>
            </a:r>
            <a:r>
              <a:rPr lang="en-ZA" sz="2500" dirty="0" smtClean="0">
                <a:solidFill>
                  <a:schemeClr val="tx1"/>
                </a:solidFill>
              </a:rPr>
              <a:t>” is </a:t>
            </a:r>
            <a:r>
              <a:rPr lang="en-ZA" sz="2500" b="1" dirty="0" smtClean="0">
                <a:solidFill>
                  <a:schemeClr val="tx1"/>
                </a:solidFill>
              </a:rPr>
              <a:t>not aligned to the programme </a:t>
            </a:r>
            <a:r>
              <a:rPr lang="en-ZA" sz="2500" b="1" dirty="0">
                <a:solidFill>
                  <a:schemeClr val="tx1"/>
                </a:solidFill>
              </a:rPr>
              <a:t>performance indicator </a:t>
            </a:r>
            <a:r>
              <a:rPr lang="en-ZA" sz="2500" dirty="0">
                <a:solidFill>
                  <a:schemeClr val="tx1"/>
                </a:solidFill>
              </a:rPr>
              <a:t>“</a:t>
            </a:r>
            <a:r>
              <a:rPr lang="en-ZA" sz="2500" i="1" dirty="0">
                <a:solidFill>
                  <a:schemeClr val="tx1"/>
                </a:solidFill>
              </a:rPr>
              <a:t>National Policy </a:t>
            </a:r>
            <a:r>
              <a:rPr lang="en-ZA" sz="2500" i="1" dirty="0" smtClean="0">
                <a:solidFill>
                  <a:schemeClr val="tx1"/>
                </a:solidFill>
              </a:rPr>
              <a:t>on Extension and Advisory Services approved and implemented</a:t>
            </a:r>
            <a:r>
              <a:rPr lang="en-ZA" sz="2500" dirty="0" smtClean="0">
                <a:solidFill>
                  <a:schemeClr val="tx1"/>
                </a:solidFill>
              </a:rPr>
              <a:t>”.</a:t>
            </a:r>
          </a:p>
          <a:p>
            <a:pPr marL="658368" lvl="2" indent="0" algn="just">
              <a:buNone/>
            </a:pPr>
            <a:endParaRPr lang="en-ZA" sz="25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a:solidFill>
                  <a:srgbClr val="531A17">
                    <a:satMod val="130000"/>
                  </a:srgbClr>
                </a:solidFill>
              </a:rPr>
              <a:pPr/>
              <a:t>29</a:t>
            </a:fld>
            <a:endParaRPr lang="en-ZA" dirty="0">
              <a:solidFill>
                <a:srgbClr val="531A17">
                  <a:satMod val="130000"/>
                </a:srgbClr>
              </a:solidFill>
            </a:endParaRPr>
          </a:p>
        </p:txBody>
      </p:sp>
    </p:spTree>
    <p:extLst>
      <p:ext uri="{BB962C8B-B14F-4D97-AF65-F5344CB8AC3E}">
        <p14:creationId xmlns:p14="http://schemas.microsoft.com/office/powerpoint/2010/main" xmlns="" val="1643765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national development plan vision 2030 south afr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aphicFrame>
        <p:nvGraphicFramePr>
          <p:cNvPr id="2" name="Diagram 1"/>
          <p:cNvGraphicFramePr/>
          <p:nvPr>
            <p:extLst>
              <p:ext uri="{D42A27DB-BD31-4B8C-83A1-F6EECF244321}">
                <p14:modId xmlns:p14="http://schemas.microsoft.com/office/powerpoint/2010/main" xmlns="" val="2784015695"/>
              </p:ext>
            </p:extLst>
          </p:nvPr>
        </p:nvGraphicFramePr>
        <p:xfrm>
          <a:off x="3205881" y="3573016"/>
          <a:ext cx="5618165" cy="328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129138" y="332656"/>
            <a:ext cx="4961362" cy="3268662"/>
          </a:xfrm>
          <a:prstGeom prst="rect">
            <a:avLst/>
          </a:prstGeom>
        </p:spPr>
      </p:pic>
      <p:sp>
        <p:nvSpPr>
          <p:cNvPr id="9" name="Slide Number Placeholder 3"/>
          <p:cNvSpPr>
            <a:spLocks noGrp="1"/>
          </p:cNvSpPr>
          <p:nvPr>
            <p:ph type="sldNum" sz="quarter" idx="4294967295"/>
          </p:nvPr>
        </p:nvSpPr>
        <p:spPr>
          <a:xfrm>
            <a:off x="8532440" y="6382591"/>
            <a:ext cx="457200" cy="457200"/>
          </a:xfrm>
          <a:prstGeom prst="rect">
            <a:avLst/>
          </a:prstGeom>
        </p:spPr>
        <p:txBody>
          <a:bodyPr/>
          <a:lstStyle/>
          <a:p>
            <a:fld id="{62AAA1A3-262B-4979-8C18-306C3DA11E9E}" type="slidenum">
              <a:rPr lang="en-ZA" smtClean="0">
                <a:solidFill>
                  <a:schemeClr val="accent1"/>
                </a:solidFill>
              </a:rPr>
              <a:pPr/>
              <a:t>3</a:t>
            </a:fld>
            <a:endParaRPr lang="en-ZA" dirty="0">
              <a:solidFill>
                <a:schemeClr val="accent1"/>
              </a:solidFill>
            </a:endParaRPr>
          </a:p>
        </p:txBody>
      </p:sp>
      <p:pic>
        <p:nvPicPr>
          <p:cNvPr id="4" name="Picture 3"/>
          <p:cNvPicPr>
            <a:picLocks noChangeAspect="1"/>
          </p:cNvPicPr>
          <p:nvPr/>
        </p:nvPicPr>
        <p:blipFill>
          <a:blip r:embed="rId9" cstate="print"/>
          <a:stretch>
            <a:fillRect/>
          </a:stretch>
        </p:blipFill>
        <p:spPr>
          <a:xfrm>
            <a:off x="8818" y="1"/>
            <a:ext cx="2339399" cy="3284984"/>
          </a:xfrm>
          <a:prstGeom prst="rect">
            <a:avLst/>
          </a:prstGeom>
        </p:spPr>
      </p:pic>
    </p:spTree>
    <p:extLst>
      <p:ext uri="{BB962C8B-B14F-4D97-AF65-F5344CB8AC3E}">
        <p14:creationId xmlns:p14="http://schemas.microsoft.com/office/powerpoint/2010/main" xmlns="" val="4222855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33"/>
            <a:ext cx="8712968" cy="939784"/>
          </a:xfrm>
        </p:spPr>
        <p:txBody>
          <a:bodyPr>
            <a:normAutofit/>
          </a:bodyPr>
          <a:lstStyle/>
          <a:p>
            <a:pPr algn="ctr"/>
            <a:r>
              <a:rPr lang="en-ZA" sz="3600" b="1" dirty="0"/>
              <a:t>Areas for Improvement (4)</a:t>
            </a:r>
            <a:endParaRPr lang="en-US" sz="3600" b="1" dirty="0"/>
          </a:p>
        </p:txBody>
      </p:sp>
      <p:sp>
        <p:nvSpPr>
          <p:cNvPr id="3" name="Content Placeholder 2"/>
          <p:cNvSpPr>
            <a:spLocks noGrp="1"/>
          </p:cNvSpPr>
          <p:nvPr>
            <p:ph idx="1"/>
          </p:nvPr>
        </p:nvSpPr>
        <p:spPr>
          <a:xfrm>
            <a:off x="251520" y="1119725"/>
            <a:ext cx="8726816" cy="5117587"/>
          </a:xfrm>
        </p:spPr>
        <p:txBody>
          <a:bodyPr/>
          <a:lstStyle/>
          <a:p>
            <a:pPr marL="82296" lvl="2" indent="0" algn="just">
              <a:spcBef>
                <a:spcPts val="600"/>
              </a:spcBef>
              <a:buClr>
                <a:schemeClr val="accent1"/>
              </a:buClr>
              <a:buSzPct val="80000"/>
              <a:buNone/>
            </a:pPr>
            <a:r>
              <a:rPr lang="en-GB" dirty="0">
                <a:solidFill>
                  <a:schemeClr val="tx1"/>
                </a:solidFill>
              </a:rPr>
              <a:t>Ensures that all strategic objectives and programme performance indicators are clearly explained in the Technical Indicator Descriptions table</a:t>
            </a:r>
            <a:r>
              <a:rPr lang="en-GB" dirty="0" smtClean="0">
                <a:solidFill>
                  <a:schemeClr val="tx1"/>
                </a:solidFill>
              </a:rPr>
              <a:t>.</a:t>
            </a:r>
          </a:p>
          <a:p>
            <a:pPr marL="57150" lvl="2" indent="0" algn="just">
              <a:lnSpc>
                <a:spcPct val="50000"/>
              </a:lnSpc>
              <a:spcBef>
                <a:spcPts val="600"/>
              </a:spcBef>
              <a:buClr>
                <a:schemeClr val="accent1"/>
              </a:buClr>
              <a:buSzPct val="80000"/>
              <a:buNone/>
            </a:pPr>
            <a:endParaRPr lang="en-ZA" sz="2800" u="sng" dirty="0" smtClean="0">
              <a:solidFill>
                <a:schemeClr val="tx1"/>
              </a:solidFill>
            </a:endParaRPr>
          </a:p>
          <a:p>
            <a:pPr marL="57150" lvl="2" indent="0" algn="just">
              <a:spcBef>
                <a:spcPts val="600"/>
              </a:spcBef>
              <a:buClr>
                <a:schemeClr val="accent1"/>
              </a:buClr>
              <a:buSzPct val="80000"/>
              <a:buNone/>
            </a:pPr>
            <a:r>
              <a:rPr lang="en-ZA" sz="2800" u="sng" dirty="0" smtClean="0">
                <a:solidFill>
                  <a:schemeClr val="tx1"/>
                </a:solidFill>
              </a:rPr>
              <a:t>Example:</a:t>
            </a:r>
          </a:p>
          <a:p>
            <a:pPr marL="57150" lvl="2" indent="0" algn="just">
              <a:lnSpc>
                <a:spcPct val="50000"/>
              </a:lnSpc>
              <a:spcBef>
                <a:spcPts val="600"/>
              </a:spcBef>
              <a:buClr>
                <a:schemeClr val="accent1"/>
              </a:buClr>
              <a:buSzPct val="80000"/>
              <a:buNone/>
            </a:pPr>
            <a:endParaRPr lang="en-ZA" sz="2800" u="sng" dirty="0">
              <a:solidFill>
                <a:schemeClr val="tx1"/>
              </a:solidFill>
            </a:endParaRPr>
          </a:p>
          <a:p>
            <a:pPr marL="57150" lvl="2" indent="0" algn="just">
              <a:spcBef>
                <a:spcPts val="600"/>
              </a:spcBef>
              <a:buClr>
                <a:schemeClr val="accent1"/>
              </a:buClr>
              <a:buSzPct val="80000"/>
              <a:buNone/>
            </a:pPr>
            <a:r>
              <a:rPr lang="en-ZA" sz="2500" dirty="0" smtClean="0">
                <a:solidFill>
                  <a:schemeClr val="tx1"/>
                </a:solidFill>
              </a:rPr>
              <a:t>The </a:t>
            </a:r>
            <a:r>
              <a:rPr lang="en-ZA" sz="2500" dirty="0">
                <a:solidFill>
                  <a:schemeClr val="tx1"/>
                </a:solidFill>
              </a:rPr>
              <a:t>strategic objective indicator in Programme 1 “</a:t>
            </a:r>
            <a:r>
              <a:rPr lang="en-ZA" sz="2500" i="1" dirty="0">
                <a:solidFill>
                  <a:schemeClr val="tx1"/>
                </a:solidFill>
              </a:rPr>
              <a:t>Strengthen good governance and control systems by 2019/20</a:t>
            </a:r>
            <a:r>
              <a:rPr lang="en-ZA" sz="2500" dirty="0">
                <a:solidFill>
                  <a:schemeClr val="tx1"/>
                </a:solidFill>
              </a:rPr>
              <a:t>”, the department should provide an explanation of what good governance and control systems (including the strengthening of these systems) entails.</a:t>
            </a:r>
            <a:endParaRPr lang="en-ZA" sz="2500" u="sng" dirty="0">
              <a:solidFill>
                <a:schemeClr val="tx1"/>
              </a:solidFill>
            </a:endParaRPr>
          </a:p>
          <a:p>
            <a:pPr marL="82296" indent="0">
              <a:buNone/>
            </a:pPr>
            <a:endParaRPr lang="en-US" dirty="0"/>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30</a:t>
            </a:fld>
            <a:endParaRPr lang="en-ZA" dirty="0">
              <a:solidFill>
                <a:srgbClr val="531A17">
                  <a:satMod val="130000"/>
                </a:srgbClr>
              </a:solidFill>
            </a:endParaRPr>
          </a:p>
        </p:txBody>
      </p:sp>
    </p:spTree>
    <p:extLst>
      <p:ext uri="{BB962C8B-B14F-4D97-AF65-F5344CB8AC3E}">
        <p14:creationId xmlns:p14="http://schemas.microsoft.com/office/powerpoint/2010/main" xmlns="" val="1892101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31</a:t>
            </a:fld>
            <a:endParaRPr lang="en-ZA" dirty="0">
              <a:solidFill>
                <a:srgbClr val="531A17">
                  <a:satMod val="130000"/>
                </a:srgbClr>
              </a:solidFill>
            </a:endParaRPr>
          </a:p>
        </p:txBody>
      </p:sp>
      <p:sp>
        <p:nvSpPr>
          <p:cNvPr id="7" name="Rectangle 6"/>
          <p:cNvSpPr/>
          <p:nvPr/>
        </p:nvSpPr>
        <p:spPr>
          <a:xfrm>
            <a:off x="367991" y="545243"/>
            <a:ext cx="8352928" cy="1538844"/>
          </a:xfrm>
          <a:prstGeom prst="rect">
            <a:avLst/>
          </a:prstGeom>
          <a:solidFill>
            <a:schemeClr val="bg1"/>
          </a:solidFill>
          <a:ln w="76200">
            <a:noFill/>
          </a:ln>
        </p:spPr>
        <p:txBody>
          <a:bodyPr wrap="square" lIns="91402" tIns="45701" rIns="91402" bIns="45701">
            <a:spAutoFit/>
          </a:bodyPr>
          <a:lstStyle/>
          <a:p>
            <a:pPr defTabSz="914012">
              <a:lnSpc>
                <a:spcPct val="150000"/>
              </a:lnSpc>
              <a:spcBef>
                <a:spcPts val="600"/>
              </a:spcBef>
              <a:spcAft>
                <a:spcPts val="600"/>
              </a:spcAft>
              <a:defRPr/>
            </a:pPr>
            <a:endParaRPr lang="en-US" sz="2800" b="1" dirty="0">
              <a:solidFill>
                <a:prstClr val="black">
                  <a:lumMod val="50000"/>
                  <a:lumOff val="50000"/>
                </a:prstClr>
              </a:solidFill>
              <a:latin typeface="Calibri Light" pitchFamily="34" charset="0"/>
            </a:endParaRPr>
          </a:p>
          <a:p>
            <a:pPr defTabSz="914012">
              <a:lnSpc>
                <a:spcPct val="150000"/>
              </a:lnSpc>
              <a:spcBef>
                <a:spcPts val="600"/>
              </a:spcBef>
              <a:spcAft>
                <a:spcPts val="600"/>
              </a:spcAft>
              <a:defRPr/>
            </a:pPr>
            <a:r>
              <a:rPr lang="en-US" sz="2800" b="1" dirty="0">
                <a:solidFill>
                  <a:srgbClr val="E7DEC9">
                    <a:lumMod val="50000"/>
                  </a:srgbClr>
                </a:solidFill>
                <a:latin typeface="Arial Narrow" pitchFamily="34" charset="0"/>
              </a:rPr>
              <a:t>	</a:t>
            </a:r>
            <a:endParaRPr lang="en-ZA" sz="2800" dirty="0">
              <a:solidFill>
                <a:srgbClr val="E7DEC9">
                  <a:lumMod val="50000"/>
                </a:srgbClr>
              </a:solidFill>
              <a:latin typeface="Arial Narrow" pitchFamily="34" charset="0"/>
            </a:endParaRPr>
          </a:p>
        </p:txBody>
      </p:sp>
      <p:sp>
        <p:nvSpPr>
          <p:cNvPr id="9" name="TextBox 8"/>
          <p:cNvSpPr txBox="1"/>
          <p:nvPr/>
        </p:nvSpPr>
        <p:spPr>
          <a:xfrm>
            <a:off x="3341241" y="725609"/>
            <a:ext cx="2576346" cy="584775"/>
          </a:xfrm>
          <a:prstGeom prst="rect">
            <a:avLst/>
          </a:prstGeom>
          <a:noFill/>
        </p:spPr>
        <p:txBody>
          <a:bodyPr wrap="none" rtlCol="0">
            <a:spAutoFit/>
          </a:bodyPr>
          <a:lstStyle/>
          <a:p>
            <a:r>
              <a:rPr lang="en-ZA" sz="3200" b="1" dirty="0" smtClean="0">
                <a:solidFill>
                  <a:schemeClr val="accent1"/>
                </a:solidFill>
                <a:effectLst>
                  <a:outerShdw blurRad="38100" dist="38100" dir="2700000" algn="tl">
                    <a:srgbClr val="000000">
                      <a:alpha val="43137"/>
                    </a:srgbClr>
                  </a:outerShdw>
                </a:effectLst>
              </a:rPr>
              <a:t>I thank you</a:t>
            </a:r>
            <a:endParaRPr lang="en-ZA" sz="3200" b="1" dirty="0">
              <a:solidFill>
                <a:schemeClr val="accent1"/>
              </a:solidFill>
              <a:effectLst>
                <a:outerShdw blurRad="38100" dist="38100" dir="2700000" algn="tl">
                  <a:srgbClr val="000000">
                    <a:alpha val="43137"/>
                  </a:srgbClr>
                </a:outerShdw>
              </a:effectLst>
            </a:endParaRPr>
          </a:p>
        </p:txBody>
      </p:sp>
      <p:sp>
        <p:nvSpPr>
          <p:cNvPr id="10" name="Rectangle 9"/>
          <p:cNvSpPr/>
          <p:nvPr/>
        </p:nvSpPr>
        <p:spPr>
          <a:xfrm>
            <a:off x="367990" y="2564904"/>
            <a:ext cx="8524489" cy="1200329"/>
          </a:xfrm>
          <a:prstGeom prst="rect">
            <a:avLst/>
          </a:prstGeom>
        </p:spPr>
        <p:txBody>
          <a:bodyPr wrap="square">
            <a:spAutoFit/>
          </a:bodyPr>
          <a:lstStyle/>
          <a:p>
            <a:pPr lvl="1" algn="ctr">
              <a:spcBef>
                <a:spcPts val="550"/>
              </a:spcBef>
              <a:spcAft>
                <a:spcPts val="600"/>
              </a:spcAft>
              <a:buClr>
                <a:schemeClr val="accent1"/>
              </a:buClr>
              <a:buFont typeface="Wingdings" pitchFamily="2" charset="2"/>
            </a:pPr>
            <a:r>
              <a:rPr lang="en-GB" sz="2400" dirty="0">
                <a:latin typeface="Calibri" pitchFamily="34" charset="0"/>
              </a:rPr>
              <a:t>Go to </a:t>
            </a:r>
            <a:r>
              <a:rPr lang="en-GB" sz="2400" dirty="0">
                <a:latin typeface="Calibri" pitchFamily="34" charset="0"/>
                <a:hlinkClick r:id="rId2"/>
              </a:rPr>
              <a:t>http://www.dpme.gov.za</a:t>
            </a:r>
            <a:r>
              <a:rPr lang="en-GB" sz="2400" dirty="0">
                <a:latin typeface="Calibri" pitchFamily="34" charset="0"/>
              </a:rPr>
              <a:t> for PME documents</a:t>
            </a:r>
            <a:br>
              <a:rPr lang="en-GB" sz="2400" dirty="0">
                <a:latin typeface="Calibri" pitchFamily="34" charset="0"/>
              </a:rPr>
            </a:br>
            <a:r>
              <a:rPr lang="en-GB" sz="2400" dirty="0">
                <a:latin typeface="Calibri" pitchFamily="34" charset="0"/>
              </a:rPr>
              <a:t>including narrative guide to outcomes approach, outcomes documents </a:t>
            </a:r>
            <a:r>
              <a:rPr lang="en-GB" sz="2400" dirty="0" smtClean="0">
                <a:latin typeface="Calibri" pitchFamily="34" charset="0"/>
              </a:rPr>
              <a:t>and </a:t>
            </a:r>
            <a:r>
              <a:rPr lang="en-GB" sz="2400" dirty="0">
                <a:latin typeface="Calibri" pitchFamily="34" charset="0"/>
              </a:rPr>
              <a:t>delivery agreement guide</a:t>
            </a:r>
            <a:endParaRPr lang="en-US" sz="2400" dirty="0">
              <a:latin typeface="Calibri" pitchFamily="34" charset="0"/>
            </a:endParaRPr>
          </a:p>
        </p:txBody>
      </p:sp>
    </p:spTree>
    <p:extLst>
      <p:ext uri="{BB962C8B-B14F-4D97-AF65-F5344CB8AC3E}">
        <p14:creationId xmlns:p14="http://schemas.microsoft.com/office/powerpoint/2010/main" xmlns="" val="4055203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68" y="17190"/>
            <a:ext cx="8712968" cy="939784"/>
          </a:xfrm>
        </p:spPr>
        <p:txBody>
          <a:bodyPr>
            <a:normAutofit/>
          </a:bodyPr>
          <a:lstStyle/>
          <a:p>
            <a:r>
              <a:rPr lang="en-US" sz="3600" b="1" dirty="0"/>
              <a:t>National Development Plan (NDP</a:t>
            </a:r>
            <a:r>
              <a:rPr lang="en-US" sz="3600" b="1" dirty="0" smtClean="0"/>
              <a:t>)</a:t>
            </a:r>
            <a:endParaRPr lang="en-US" sz="3600" dirty="0"/>
          </a:p>
        </p:txBody>
      </p:sp>
      <p:sp>
        <p:nvSpPr>
          <p:cNvPr id="3" name="Content Placeholder 2"/>
          <p:cNvSpPr>
            <a:spLocks noGrp="1"/>
          </p:cNvSpPr>
          <p:nvPr>
            <p:ph idx="1"/>
          </p:nvPr>
        </p:nvSpPr>
        <p:spPr>
          <a:xfrm>
            <a:off x="179512" y="980728"/>
            <a:ext cx="8712968" cy="5400600"/>
          </a:xfrm>
        </p:spPr>
        <p:txBody>
          <a:bodyPr>
            <a:noAutofit/>
          </a:bodyPr>
          <a:lstStyle/>
          <a:p>
            <a:pPr algn="just">
              <a:lnSpc>
                <a:spcPct val="90000"/>
              </a:lnSpc>
              <a:spcAft>
                <a:spcPts val="600"/>
              </a:spcAft>
            </a:pPr>
            <a:r>
              <a:rPr lang="en-US" sz="2600" dirty="0">
                <a:solidFill>
                  <a:schemeClr val="tx1"/>
                </a:solidFill>
              </a:rPr>
              <a:t>The NDP serves as the umbrella for the cross-cutting </a:t>
            </a:r>
            <a:r>
              <a:rPr lang="en-US" sz="2600" dirty="0" smtClean="0">
                <a:solidFill>
                  <a:schemeClr val="tx1"/>
                </a:solidFill>
              </a:rPr>
              <a:t>strategies i.e., New </a:t>
            </a:r>
            <a:r>
              <a:rPr lang="en-US" sz="2600" dirty="0">
                <a:solidFill>
                  <a:schemeClr val="tx1"/>
                </a:solidFill>
              </a:rPr>
              <a:t>Growth </a:t>
            </a:r>
            <a:r>
              <a:rPr lang="en-US" sz="2600" dirty="0" smtClean="0">
                <a:solidFill>
                  <a:schemeClr val="tx1"/>
                </a:solidFill>
              </a:rPr>
              <a:t>Path, </a:t>
            </a:r>
            <a:r>
              <a:rPr lang="en-US" sz="2600" dirty="0">
                <a:solidFill>
                  <a:schemeClr val="tx1"/>
                </a:solidFill>
              </a:rPr>
              <a:t>Industrial Policy Action Plan </a:t>
            </a:r>
            <a:r>
              <a:rPr lang="en-US" sz="2600" dirty="0" smtClean="0">
                <a:solidFill>
                  <a:schemeClr val="tx1"/>
                </a:solidFill>
              </a:rPr>
              <a:t>and </a:t>
            </a:r>
            <a:r>
              <a:rPr lang="en-US" sz="2600" dirty="0">
                <a:solidFill>
                  <a:schemeClr val="tx1"/>
                </a:solidFill>
              </a:rPr>
              <a:t>other government plans</a:t>
            </a:r>
          </a:p>
          <a:p>
            <a:pPr algn="just">
              <a:lnSpc>
                <a:spcPct val="90000"/>
              </a:lnSpc>
              <a:spcAft>
                <a:spcPts val="1200"/>
              </a:spcAft>
            </a:pPr>
            <a:r>
              <a:rPr lang="en-US" sz="2600" dirty="0" smtClean="0">
                <a:solidFill>
                  <a:schemeClr val="tx1"/>
                </a:solidFill>
              </a:rPr>
              <a:t>Through the development of the Medium-term Strategic Framework (MTSF), critical  actions </a:t>
            </a:r>
            <a:r>
              <a:rPr lang="en-US" sz="2600" dirty="0">
                <a:solidFill>
                  <a:schemeClr val="tx1"/>
                </a:solidFill>
              </a:rPr>
              <a:t>and key outputs </a:t>
            </a:r>
            <a:r>
              <a:rPr lang="en-US" sz="2600" dirty="0" smtClean="0">
                <a:solidFill>
                  <a:schemeClr val="tx1"/>
                </a:solidFill>
              </a:rPr>
              <a:t>aimed at </a:t>
            </a:r>
            <a:r>
              <a:rPr lang="en-ZA" sz="2600" dirty="0" smtClean="0">
                <a:solidFill>
                  <a:schemeClr val="tx1"/>
                </a:solidFill>
              </a:rPr>
              <a:t>putting </a:t>
            </a:r>
            <a:r>
              <a:rPr lang="en-ZA" sz="2600" dirty="0">
                <a:solidFill>
                  <a:schemeClr val="tx1"/>
                </a:solidFill>
              </a:rPr>
              <a:t>the country on a positive trajectory towards achievement of the NDP </a:t>
            </a:r>
            <a:r>
              <a:rPr lang="en-ZA" sz="2600" dirty="0" smtClean="0">
                <a:solidFill>
                  <a:schemeClr val="tx1"/>
                </a:solidFill>
              </a:rPr>
              <a:t>were identified for </a:t>
            </a:r>
            <a:r>
              <a:rPr lang="en-US" sz="2600" dirty="0" smtClean="0">
                <a:solidFill>
                  <a:schemeClr val="tx1"/>
                </a:solidFill>
              </a:rPr>
              <a:t>delivery </a:t>
            </a:r>
            <a:r>
              <a:rPr lang="en-US" sz="2600" dirty="0">
                <a:solidFill>
                  <a:schemeClr val="tx1"/>
                </a:solidFill>
              </a:rPr>
              <a:t>by </a:t>
            </a:r>
            <a:r>
              <a:rPr lang="en-US" sz="2600" dirty="0" smtClean="0">
                <a:solidFill>
                  <a:schemeClr val="tx1"/>
                </a:solidFill>
              </a:rPr>
              <a:t>departments over the period 2014-19 </a:t>
            </a:r>
          </a:p>
          <a:p>
            <a:pPr algn="just">
              <a:lnSpc>
                <a:spcPct val="90000"/>
              </a:lnSpc>
              <a:spcAft>
                <a:spcPts val="1200"/>
              </a:spcAft>
            </a:pPr>
            <a:r>
              <a:rPr lang="en-ZA" sz="2600" dirty="0">
                <a:solidFill>
                  <a:schemeClr val="tx1"/>
                </a:solidFill>
              </a:rPr>
              <a:t>The MTSF has key performance targets and indicators from the NDP to be achieved by Government </a:t>
            </a:r>
            <a:r>
              <a:rPr lang="en-ZA" sz="2600" dirty="0" smtClean="0">
                <a:solidFill>
                  <a:schemeClr val="tx1"/>
                </a:solidFill>
              </a:rPr>
              <a:t>over the 5yr period</a:t>
            </a:r>
            <a:endParaRPr lang="en-ZA" sz="2600" dirty="0">
              <a:solidFill>
                <a:schemeClr val="tx1"/>
              </a:solidFill>
            </a:endParaRPr>
          </a:p>
          <a:p>
            <a:pPr algn="just">
              <a:spcAft>
                <a:spcPts val="1200"/>
              </a:spcAft>
            </a:pPr>
            <a:r>
              <a:rPr lang="en-US" sz="2600" dirty="0">
                <a:solidFill>
                  <a:schemeClr val="tx1"/>
                </a:solidFill>
              </a:rPr>
              <a:t>Therefore, DAFF’s strategic plan should be g</a:t>
            </a:r>
            <a:r>
              <a:rPr lang="en-ZA" sz="2600" dirty="0">
                <a:solidFill>
                  <a:schemeClr val="tx1"/>
                </a:solidFill>
              </a:rPr>
              <a:t>rounded in the MTSF 2014-2019</a:t>
            </a:r>
            <a:endParaRPr lang="en-US" sz="26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4</a:t>
            </a:fld>
            <a:endParaRPr lang="en-ZA" dirty="0">
              <a:solidFill>
                <a:srgbClr val="531A17">
                  <a:satMod val="130000"/>
                </a:srgbClr>
              </a:solidFill>
            </a:endParaRPr>
          </a:p>
        </p:txBody>
      </p:sp>
    </p:spTree>
    <p:extLst>
      <p:ext uri="{BB962C8B-B14F-4D97-AF65-F5344CB8AC3E}">
        <p14:creationId xmlns:p14="http://schemas.microsoft.com/office/powerpoint/2010/main" xmlns="" val="3880559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28"/>
            <a:ext cx="9144000" cy="712962"/>
          </a:xfrm>
        </p:spPr>
        <p:txBody>
          <a:bodyPr>
            <a:normAutofit/>
          </a:bodyPr>
          <a:lstStyle/>
          <a:p>
            <a:pPr algn="ctr"/>
            <a:r>
              <a:rPr lang="en-US" sz="3400" b="1" dirty="0" smtClean="0"/>
              <a:t>Chapter 6 of NDP highlights Agriculture Potential</a:t>
            </a:r>
            <a:endParaRPr lang="en-US" sz="3400" b="1" dirty="0"/>
          </a:p>
        </p:txBody>
      </p:sp>
      <p:sp>
        <p:nvSpPr>
          <p:cNvPr id="3" name="Content Placeholder 2"/>
          <p:cNvSpPr>
            <a:spLocks noGrp="1"/>
          </p:cNvSpPr>
          <p:nvPr>
            <p:ph idx="1"/>
          </p:nvPr>
        </p:nvSpPr>
        <p:spPr>
          <a:xfrm>
            <a:off x="107504" y="908721"/>
            <a:ext cx="8856984" cy="5472608"/>
          </a:xfrm>
        </p:spPr>
        <p:txBody>
          <a:bodyPr>
            <a:noAutofit/>
          </a:bodyPr>
          <a:lstStyle/>
          <a:p>
            <a:pPr marL="82296" indent="0">
              <a:buNone/>
            </a:pPr>
            <a:r>
              <a:rPr lang="en-US" sz="2800" b="1" dirty="0" smtClean="0">
                <a:solidFill>
                  <a:srgbClr val="002060"/>
                </a:solidFill>
              </a:rPr>
              <a:t>Agriculture’s Potential = 1 Mil </a:t>
            </a:r>
            <a:r>
              <a:rPr lang="en-US" sz="2800" b="1" dirty="0">
                <a:solidFill>
                  <a:srgbClr val="002060"/>
                </a:solidFill>
              </a:rPr>
              <a:t>N</a:t>
            </a:r>
            <a:r>
              <a:rPr lang="en-US" sz="2800" b="1" dirty="0" smtClean="0">
                <a:solidFill>
                  <a:srgbClr val="002060"/>
                </a:solidFill>
              </a:rPr>
              <a:t>ew </a:t>
            </a:r>
            <a:r>
              <a:rPr lang="en-US" sz="2800" b="1" dirty="0">
                <a:solidFill>
                  <a:srgbClr val="002060"/>
                </a:solidFill>
              </a:rPr>
              <a:t>J</a:t>
            </a:r>
            <a:r>
              <a:rPr lang="en-US" sz="2800" b="1" dirty="0" smtClean="0">
                <a:solidFill>
                  <a:srgbClr val="002060"/>
                </a:solidFill>
              </a:rPr>
              <a:t>obs </a:t>
            </a:r>
            <a:r>
              <a:rPr lang="en-US" sz="2800" b="1" dirty="0">
                <a:solidFill>
                  <a:srgbClr val="002060"/>
                </a:solidFill>
              </a:rPr>
              <a:t>by </a:t>
            </a:r>
            <a:r>
              <a:rPr lang="en-US" sz="2800" b="1" dirty="0" smtClean="0">
                <a:solidFill>
                  <a:srgbClr val="002060"/>
                </a:solidFill>
              </a:rPr>
              <a:t>2030 through: </a:t>
            </a:r>
          </a:p>
          <a:p>
            <a:pPr algn="just">
              <a:spcBef>
                <a:spcPts val="1200"/>
              </a:spcBef>
            </a:pPr>
            <a:r>
              <a:rPr lang="en-US" sz="2400" dirty="0" smtClean="0">
                <a:solidFill>
                  <a:srgbClr val="221E1F"/>
                </a:solidFill>
              </a:rPr>
              <a:t>Expanding </a:t>
            </a:r>
            <a:r>
              <a:rPr lang="en-US" sz="2400" dirty="0">
                <a:solidFill>
                  <a:srgbClr val="221E1F"/>
                </a:solidFill>
              </a:rPr>
              <a:t>irrigated </a:t>
            </a:r>
            <a:r>
              <a:rPr lang="en-US" sz="2400" dirty="0" smtClean="0">
                <a:solidFill>
                  <a:srgbClr val="221E1F"/>
                </a:solidFill>
              </a:rPr>
              <a:t>agriculture—1,5 Mil ha expanded </a:t>
            </a:r>
            <a:r>
              <a:rPr lang="en-US" sz="2400" dirty="0">
                <a:solidFill>
                  <a:srgbClr val="221E1F"/>
                </a:solidFill>
              </a:rPr>
              <a:t>by at least another 500 000 ha to 2 </a:t>
            </a:r>
            <a:r>
              <a:rPr lang="en-US" sz="2400" dirty="0" smtClean="0">
                <a:solidFill>
                  <a:srgbClr val="221E1F"/>
                </a:solidFill>
              </a:rPr>
              <a:t>Mil </a:t>
            </a:r>
            <a:r>
              <a:rPr lang="en-US" sz="2400" dirty="0">
                <a:solidFill>
                  <a:srgbClr val="221E1F"/>
                </a:solidFill>
              </a:rPr>
              <a:t>ha;</a:t>
            </a:r>
          </a:p>
          <a:p>
            <a:pPr algn="just">
              <a:spcBef>
                <a:spcPts val="1200"/>
              </a:spcBef>
            </a:pPr>
            <a:r>
              <a:rPr lang="en-US" sz="2400" dirty="0" smtClean="0">
                <a:solidFill>
                  <a:srgbClr val="221E1F"/>
                </a:solidFill>
              </a:rPr>
              <a:t>Cultivating under-utilised </a:t>
            </a:r>
            <a:r>
              <a:rPr lang="en-US" sz="2400" dirty="0">
                <a:solidFill>
                  <a:srgbClr val="221E1F"/>
                </a:solidFill>
              </a:rPr>
              <a:t>land in communal areas and </a:t>
            </a:r>
            <a:r>
              <a:rPr lang="en-US" sz="2400" dirty="0" smtClean="0">
                <a:solidFill>
                  <a:srgbClr val="221E1F"/>
                </a:solidFill>
              </a:rPr>
              <a:t>land reform </a:t>
            </a:r>
            <a:r>
              <a:rPr lang="en-US" sz="2400" dirty="0">
                <a:solidFill>
                  <a:srgbClr val="221E1F"/>
                </a:solidFill>
              </a:rPr>
              <a:t>projects for commercial production; </a:t>
            </a:r>
          </a:p>
          <a:p>
            <a:pPr algn="just">
              <a:spcBef>
                <a:spcPts val="1200"/>
              </a:spcBef>
            </a:pPr>
            <a:r>
              <a:rPr lang="en-US" sz="2400" dirty="0" smtClean="0">
                <a:solidFill>
                  <a:srgbClr val="221E1F"/>
                </a:solidFill>
              </a:rPr>
              <a:t>Supporting agricultural </a:t>
            </a:r>
            <a:r>
              <a:rPr lang="en-US" sz="2400" dirty="0">
                <a:solidFill>
                  <a:srgbClr val="221E1F"/>
                </a:solidFill>
              </a:rPr>
              <a:t>industries </a:t>
            </a:r>
            <a:r>
              <a:rPr lang="en-US" sz="2400" dirty="0" smtClean="0">
                <a:solidFill>
                  <a:srgbClr val="221E1F"/>
                </a:solidFill>
              </a:rPr>
              <a:t>and </a:t>
            </a:r>
            <a:r>
              <a:rPr lang="en-US" sz="2400" dirty="0">
                <a:solidFill>
                  <a:srgbClr val="221E1F"/>
                </a:solidFill>
              </a:rPr>
              <a:t>regions with the highest growth and employment potential; </a:t>
            </a:r>
          </a:p>
          <a:p>
            <a:pPr algn="just">
              <a:spcBef>
                <a:spcPts val="1200"/>
              </a:spcBef>
            </a:pPr>
            <a:r>
              <a:rPr lang="en-US" sz="2400" dirty="0" smtClean="0">
                <a:solidFill>
                  <a:srgbClr val="221E1F"/>
                </a:solidFill>
              </a:rPr>
              <a:t>Supporting </a:t>
            </a:r>
            <a:r>
              <a:rPr lang="en-US" sz="2400" dirty="0">
                <a:solidFill>
                  <a:srgbClr val="221E1F"/>
                </a:solidFill>
              </a:rPr>
              <a:t>upstream and downstream job creation; </a:t>
            </a:r>
          </a:p>
          <a:p>
            <a:pPr algn="just">
              <a:spcBef>
                <a:spcPts val="1200"/>
              </a:spcBef>
            </a:pPr>
            <a:r>
              <a:rPr lang="en-US" sz="2400" dirty="0" smtClean="0">
                <a:solidFill>
                  <a:srgbClr val="221E1F"/>
                </a:solidFill>
              </a:rPr>
              <a:t>Finding </a:t>
            </a:r>
            <a:r>
              <a:rPr lang="en-US" sz="2400" dirty="0">
                <a:solidFill>
                  <a:srgbClr val="221E1F"/>
                </a:solidFill>
              </a:rPr>
              <a:t>creative opportunities for collaboration </a:t>
            </a:r>
            <a:r>
              <a:rPr lang="en-US" sz="2400" dirty="0" smtClean="0">
                <a:solidFill>
                  <a:srgbClr val="221E1F"/>
                </a:solidFill>
              </a:rPr>
              <a:t>between  commercial and </a:t>
            </a:r>
            <a:r>
              <a:rPr lang="en-US" sz="2400" dirty="0">
                <a:solidFill>
                  <a:srgbClr val="221E1F"/>
                </a:solidFill>
              </a:rPr>
              <a:t>communal farmers and complementary industries; </a:t>
            </a:r>
          </a:p>
          <a:p>
            <a:pPr algn="just">
              <a:spcBef>
                <a:spcPts val="1200"/>
              </a:spcBef>
            </a:pPr>
            <a:r>
              <a:rPr lang="en-US" sz="2400" dirty="0" smtClean="0">
                <a:solidFill>
                  <a:srgbClr val="221E1F"/>
                </a:solidFill>
              </a:rPr>
              <a:t>Developing </a:t>
            </a:r>
            <a:r>
              <a:rPr lang="en-US" sz="2400" dirty="0">
                <a:solidFill>
                  <a:srgbClr val="221E1F"/>
                </a:solidFill>
              </a:rPr>
              <a:t>strategies that give new entrants access to value </a:t>
            </a:r>
            <a:r>
              <a:rPr lang="en-US" sz="2400" dirty="0" smtClean="0">
                <a:solidFill>
                  <a:srgbClr val="221E1F"/>
                </a:solidFill>
              </a:rPr>
              <a:t>chains</a:t>
            </a:r>
            <a:endParaRPr lang="en-US" sz="2400" dirty="0"/>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5</a:t>
            </a:fld>
            <a:endParaRPr lang="en-ZA" dirty="0">
              <a:solidFill>
                <a:srgbClr val="531A17">
                  <a:satMod val="130000"/>
                </a:srgbClr>
              </a:solidFill>
            </a:endParaRPr>
          </a:p>
        </p:txBody>
      </p:sp>
    </p:spTree>
    <p:extLst>
      <p:ext uri="{BB962C8B-B14F-4D97-AF65-F5344CB8AC3E}">
        <p14:creationId xmlns:p14="http://schemas.microsoft.com/office/powerpoint/2010/main" xmlns="" val="866694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5" y="238998"/>
            <a:ext cx="8589937" cy="6214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xmlns="" val="3035489969"/>
              </p:ext>
            </p:extLst>
          </p:nvPr>
        </p:nvGraphicFramePr>
        <p:xfrm>
          <a:off x="179512" y="908720"/>
          <a:ext cx="8798824"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79512" y="44624"/>
            <a:ext cx="8964488" cy="1661993"/>
          </a:xfrm>
          <a:prstGeom prst="rect">
            <a:avLst/>
          </a:prstGeom>
          <a:noFill/>
        </p:spPr>
        <p:txBody>
          <a:bodyPr wrap="square" rtlCol="0">
            <a:spAutoFit/>
          </a:bodyPr>
          <a:lstStyle/>
          <a:p>
            <a:pPr algn="ctr"/>
            <a:r>
              <a:rPr lang="en-ZA" sz="3400" b="1" dirty="0" smtClean="0">
                <a:solidFill>
                  <a:srgbClr val="531A17"/>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Outcome 7: Comprehensive Rural Development and food security (MTSF 2014-19)</a:t>
            </a:r>
            <a:br>
              <a:rPr lang="en-ZA" sz="3400" b="1" dirty="0" smtClean="0">
                <a:solidFill>
                  <a:srgbClr val="531A17"/>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br>
            <a:endParaRPr lang="en-ZA" sz="3400" b="1" dirty="0">
              <a:solidFill>
                <a:srgbClr val="FFFF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7" name="Slide Number Placeholder 6"/>
          <p:cNvSpPr>
            <a:spLocks noGrp="1"/>
          </p:cNvSpPr>
          <p:nvPr>
            <p:ph type="sldNum" sz="quarter" idx="4"/>
          </p:nvPr>
        </p:nvSpPr>
        <p:spPr/>
        <p:txBody>
          <a:bodyPr/>
          <a:lstStyle/>
          <a:p>
            <a:fld id="{62AAA1A3-262B-4979-8C18-306C3DA11E9E}" type="slidenum">
              <a:rPr lang="en-ZA">
                <a:solidFill>
                  <a:srgbClr val="531A17">
                    <a:satMod val="130000"/>
                  </a:srgbClr>
                </a:solidFill>
              </a:rPr>
              <a:pPr/>
              <a:t>6</a:t>
            </a:fld>
            <a:endParaRPr lang="en-ZA" dirty="0">
              <a:solidFill>
                <a:srgbClr val="531A17">
                  <a:satMod val="130000"/>
                </a:srgbClr>
              </a:solidFill>
            </a:endParaRPr>
          </a:p>
        </p:txBody>
      </p:sp>
    </p:spTree>
    <p:extLst>
      <p:ext uri="{BB962C8B-B14F-4D97-AF65-F5344CB8AC3E}">
        <p14:creationId xmlns:p14="http://schemas.microsoft.com/office/powerpoint/2010/main" xmlns="" val="425151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p:spPr>
        <p:txBody>
          <a:bodyPr>
            <a:noAutofit/>
          </a:bodyPr>
          <a:lstStyle/>
          <a:p>
            <a:pPr algn="ctr"/>
            <a:r>
              <a:rPr lang="en-ZA" sz="3200" b="1" dirty="0">
                <a:solidFill>
                  <a:schemeClr val="tx2"/>
                </a:solidFill>
                <a:cs typeface="Arial" panose="020B0604020202020204" pitchFamily="34" charset="0"/>
              </a:rPr>
              <a:t>Outcome 7 seeks to implement Chapter 6 of the NDP through </a:t>
            </a:r>
            <a:r>
              <a:rPr lang="en-ZA" sz="3200" b="1" dirty="0" smtClean="0">
                <a:solidFill>
                  <a:schemeClr val="tx2"/>
                </a:solidFill>
                <a:cs typeface="Arial" panose="020B0604020202020204" pitchFamily="34" charset="0"/>
              </a:rPr>
              <a:t>6 sub-outcomes</a:t>
            </a:r>
            <a:endParaRPr lang="en-US" sz="3200"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412776"/>
            <a:ext cx="8712969" cy="4896544"/>
          </a:xfrm>
        </p:spPr>
        <p:txBody>
          <a:bodyPr>
            <a:normAutofit/>
          </a:bodyPr>
          <a:lstStyle/>
          <a:p>
            <a:pPr marL="358775" lvl="3" indent="-358775" algn="just">
              <a:spcBef>
                <a:spcPts val="1200"/>
              </a:spcBef>
              <a:buClr>
                <a:schemeClr val="accent1"/>
              </a:buClr>
              <a:buSzPct val="80000"/>
              <a:buNone/>
            </a:pPr>
            <a:r>
              <a:rPr lang="en-US" sz="2400" b="1" dirty="0" smtClean="0">
                <a:solidFill>
                  <a:prstClr val="black"/>
                </a:solidFill>
                <a:cs typeface="Arial" panose="020B0604020202020204" pitchFamily="34" charset="0"/>
              </a:rPr>
              <a:t>1</a:t>
            </a:r>
            <a:r>
              <a:rPr lang="en-US" sz="2400" dirty="0">
                <a:solidFill>
                  <a:prstClr val="black"/>
                </a:solidFill>
                <a:cs typeface="Arial" panose="020B0604020202020204" pitchFamily="34" charset="0"/>
              </a:rPr>
              <a:t>: </a:t>
            </a:r>
            <a:r>
              <a:rPr lang="en-US" sz="2400" dirty="0" smtClean="0">
                <a:solidFill>
                  <a:srgbClr val="221E1F"/>
                </a:solidFill>
              </a:rPr>
              <a:t>Improved </a:t>
            </a:r>
            <a:r>
              <a:rPr lang="en-US" sz="2400" dirty="0">
                <a:solidFill>
                  <a:srgbClr val="221E1F"/>
                </a:solidFill>
              </a:rPr>
              <a:t>land administration and spatial planning for integrated development in rural areas</a:t>
            </a:r>
            <a:r>
              <a:rPr lang="en-ZA" sz="2400" dirty="0">
                <a:solidFill>
                  <a:srgbClr val="221E1F"/>
                </a:solidFill>
              </a:rPr>
              <a:t> </a:t>
            </a:r>
            <a:endParaRPr lang="en-US" sz="2400" dirty="0">
              <a:solidFill>
                <a:srgbClr val="221E1F"/>
              </a:solidFill>
            </a:endParaRPr>
          </a:p>
          <a:p>
            <a:pPr marL="358775" lvl="3" indent="-358775" algn="just">
              <a:spcBef>
                <a:spcPts val="1200"/>
              </a:spcBef>
              <a:buClr>
                <a:schemeClr val="accent1"/>
              </a:buClr>
              <a:buSzPct val="80000"/>
              <a:buNone/>
            </a:pPr>
            <a:r>
              <a:rPr lang="en-US" sz="2400" b="1" dirty="0">
                <a:solidFill>
                  <a:srgbClr val="221E1F"/>
                </a:solidFill>
              </a:rPr>
              <a:t>2</a:t>
            </a:r>
            <a:r>
              <a:rPr lang="en-US" sz="2400" dirty="0">
                <a:solidFill>
                  <a:srgbClr val="221E1F"/>
                </a:solidFill>
              </a:rPr>
              <a:t>: </a:t>
            </a:r>
            <a:r>
              <a:rPr lang="en-US" sz="2400" dirty="0" smtClean="0">
                <a:solidFill>
                  <a:srgbClr val="221E1F"/>
                </a:solidFill>
              </a:rPr>
              <a:t> Sustainable </a:t>
            </a:r>
            <a:r>
              <a:rPr lang="en-US" sz="2400" dirty="0">
                <a:solidFill>
                  <a:srgbClr val="221E1F"/>
                </a:solidFill>
              </a:rPr>
              <a:t>land reform contributing to agrarian transformation</a:t>
            </a:r>
            <a:endParaRPr lang="en-ZA" sz="2400" dirty="0">
              <a:solidFill>
                <a:srgbClr val="221E1F"/>
              </a:solidFill>
            </a:endParaRPr>
          </a:p>
          <a:p>
            <a:pPr marL="358775" lvl="3" indent="-358775" algn="just">
              <a:spcBef>
                <a:spcPts val="1200"/>
              </a:spcBef>
              <a:buClr>
                <a:schemeClr val="accent1"/>
              </a:buClr>
              <a:buSzPct val="80000"/>
              <a:buNone/>
            </a:pPr>
            <a:r>
              <a:rPr lang="en-US" sz="2400" b="1" dirty="0">
                <a:solidFill>
                  <a:srgbClr val="002060"/>
                </a:solidFill>
              </a:rPr>
              <a:t>3:  Improved food security ( DAFF Led) </a:t>
            </a:r>
            <a:endParaRPr lang="en-ZA" sz="2400" b="1" dirty="0">
              <a:solidFill>
                <a:srgbClr val="002060"/>
              </a:solidFill>
            </a:endParaRPr>
          </a:p>
          <a:p>
            <a:pPr marL="358775" lvl="3" indent="-358775" algn="just">
              <a:spcBef>
                <a:spcPts val="1200"/>
              </a:spcBef>
              <a:buClr>
                <a:schemeClr val="accent1"/>
              </a:buClr>
              <a:buSzPct val="80000"/>
              <a:buNone/>
            </a:pPr>
            <a:r>
              <a:rPr lang="en-US" sz="2400" b="1" dirty="0" smtClean="0">
                <a:solidFill>
                  <a:srgbClr val="002060"/>
                </a:solidFill>
              </a:rPr>
              <a:t>4: Smallholder </a:t>
            </a:r>
            <a:r>
              <a:rPr lang="en-US" sz="2400" b="1" dirty="0">
                <a:solidFill>
                  <a:srgbClr val="002060"/>
                </a:solidFill>
              </a:rPr>
              <a:t>producers’ development and support (technical, financial infrastructure) for agrarian transformation ( DAFF Led) </a:t>
            </a:r>
          </a:p>
          <a:p>
            <a:pPr marL="358775" lvl="3" indent="-358775" algn="just">
              <a:spcBef>
                <a:spcPts val="1200"/>
              </a:spcBef>
              <a:buClr>
                <a:schemeClr val="accent1"/>
              </a:buClr>
              <a:buSzPct val="80000"/>
              <a:buNone/>
            </a:pPr>
            <a:r>
              <a:rPr lang="en-US" sz="2400" b="1" dirty="0">
                <a:solidFill>
                  <a:srgbClr val="221E1F"/>
                </a:solidFill>
              </a:rPr>
              <a:t>5</a:t>
            </a:r>
            <a:r>
              <a:rPr lang="en-US" sz="2400" dirty="0">
                <a:solidFill>
                  <a:srgbClr val="221E1F"/>
                </a:solidFill>
              </a:rPr>
              <a:t>: </a:t>
            </a:r>
            <a:r>
              <a:rPr lang="en-US" sz="2400" dirty="0" smtClean="0">
                <a:solidFill>
                  <a:srgbClr val="221E1F"/>
                </a:solidFill>
              </a:rPr>
              <a:t>Increased </a:t>
            </a:r>
            <a:r>
              <a:rPr lang="en-US" sz="2400" dirty="0">
                <a:solidFill>
                  <a:srgbClr val="221E1F"/>
                </a:solidFill>
              </a:rPr>
              <a:t>access to quality infrastructure and functional services, </a:t>
            </a:r>
            <a:r>
              <a:rPr lang="en-US" sz="2400" dirty="0" smtClean="0">
                <a:solidFill>
                  <a:srgbClr val="221E1F"/>
                </a:solidFill>
              </a:rPr>
              <a:t>esp. </a:t>
            </a:r>
            <a:r>
              <a:rPr lang="en-US" sz="2400" dirty="0">
                <a:solidFill>
                  <a:srgbClr val="221E1F"/>
                </a:solidFill>
              </a:rPr>
              <a:t>in education, health care and public transport in rural areas</a:t>
            </a:r>
          </a:p>
          <a:p>
            <a:pPr marL="358775" lvl="3" indent="-358775" algn="just">
              <a:spcBef>
                <a:spcPts val="1200"/>
              </a:spcBef>
              <a:buClr>
                <a:schemeClr val="accent1"/>
              </a:buClr>
              <a:buSzPct val="80000"/>
              <a:buNone/>
            </a:pPr>
            <a:r>
              <a:rPr lang="en-US" sz="2400" b="1" dirty="0">
                <a:solidFill>
                  <a:srgbClr val="221E1F"/>
                </a:solidFill>
              </a:rPr>
              <a:t>6</a:t>
            </a:r>
            <a:r>
              <a:rPr lang="en-US" sz="2400" dirty="0">
                <a:solidFill>
                  <a:srgbClr val="221E1F"/>
                </a:solidFill>
              </a:rPr>
              <a:t>: </a:t>
            </a:r>
            <a:r>
              <a:rPr lang="en-US" sz="2400" dirty="0" smtClean="0">
                <a:solidFill>
                  <a:srgbClr val="221E1F"/>
                </a:solidFill>
              </a:rPr>
              <a:t>Growth </a:t>
            </a:r>
            <a:r>
              <a:rPr lang="en-US" sz="2400" dirty="0">
                <a:solidFill>
                  <a:srgbClr val="221E1F"/>
                </a:solidFill>
              </a:rPr>
              <a:t>of sustainable rural enterprises and industries- resulting in rural job creation</a:t>
            </a:r>
            <a:endParaRPr lang="en-ZA" sz="2400" dirty="0">
              <a:solidFill>
                <a:srgbClr val="221E1F"/>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7</a:t>
            </a:fld>
            <a:endParaRPr lang="en-ZA" dirty="0">
              <a:solidFill>
                <a:srgbClr val="531A17">
                  <a:satMod val="130000"/>
                </a:srgbClr>
              </a:solidFill>
            </a:endParaRPr>
          </a:p>
        </p:txBody>
      </p:sp>
    </p:spTree>
    <p:extLst>
      <p:ext uri="{BB962C8B-B14F-4D97-AF65-F5344CB8AC3E}">
        <p14:creationId xmlns:p14="http://schemas.microsoft.com/office/powerpoint/2010/main" xmlns="" val="1667483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1477"/>
            <a:ext cx="8712968" cy="939784"/>
          </a:xfrm>
        </p:spPr>
        <p:txBody>
          <a:bodyPr>
            <a:normAutofit fontScale="90000"/>
          </a:bodyPr>
          <a:lstStyle/>
          <a:p>
            <a:pPr algn="ctr"/>
            <a:r>
              <a:rPr lang="en-US" b="1" dirty="0" smtClean="0"/>
              <a:t>Linking NDP to DAFF’s Strategic Planning (1)</a:t>
            </a:r>
            <a:endParaRPr lang="en-US" b="1" dirty="0"/>
          </a:p>
        </p:txBody>
      </p:sp>
      <p:sp>
        <p:nvSpPr>
          <p:cNvPr id="3" name="Content Placeholder 2"/>
          <p:cNvSpPr>
            <a:spLocks noGrp="1"/>
          </p:cNvSpPr>
          <p:nvPr>
            <p:ph idx="1"/>
          </p:nvPr>
        </p:nvSpPr>
        <p:spPr>
          <a:xfrm>
            <a:off x="0" y="971260"/>
            <a:ext cx="8892480" cy="5852912"/>
          </a:xfrm>
        </p:spPr>
        <p:txBody>
          <a:bodyPr>
            <a:normAutofit/>
          </a:bodyPr>
          <a:lstStyle/>
          <a:p>
            <a:pPr marL="82296" indent="0" algn="just">
              <a:buNone/>
            </a:pPr>
            <a:r>
              <a:rPr lang="en-US" sz="2800" dirty="0" smtClean="0">
                <a:solidFill>
                  <a:schemeClr val="tx1"/>
                </a:solidFill>
              </a:rPr>
              <a:t>The DAFF’s strategic planning process was informed by the MTSF 2014-2019 for Outcomes  </a:t>
            </a:r>
            <a:r>
              <a:rPr lang="en-US" sz="2800" b="1" dirty="0" smtClean="0">
                <a:solidFill>
                  <a:srgbClr val="002060"/>
                </a:solidFill>
              </a:rPr>
              <a:t>4, </a:t>
            </a:r>
            <a:r>
              <a:rPr lang="en-US" sz="2800" b="1" dirty="0" smtClean="0">
                <a:solidFill>
                  <a:srgbClr val="00B0F0"/>
                </a:solidFill>
              </a:rPr>
              <a:t>7,</a:t>
            </a:r>
            <a:r>
              <a:rPr lang="en-US" sz="2800" b="1" dirty="0" smtClean="0">
                <a:solidFill>
                  <a:srgbClr val="002060"/>
                </a:solidFill>
              </a:rPr>
              <a:t> 10 </a:t>
            </a:r>
            <a:r>
              <a:rPr lang="en-US" sz="2800" dirty="0" smtClean="0">
                <a:solidFill>
                  <a:schemeClr val="tx1"/>
                </a:solidFill>
              </a:rPr>
              <a:t>and </a:t>
            </a:r>
            <a:r>
              <a:rPr lang="en-US" sz="2800" b="1" dirty="0" smtClean="0">
                <a:solidFill>
                  <a:srgbClr val="00B0F0"/>
                </a:solidFill>
              </a:rPr>
              <a:t>12</a:t>
            </a:r>
          </a:p>
          <a:p>
            <a:pPr marL="82296" indent="0" algn="just">
              <a:lnSpc>
                <a:spcPct val="50000"/>
              </a:lnSpc>
              <a:buNone/>
            </a:pPr>
            <a:r>
              <a:rPr lang="en-US" sz="2800" dirty="0" smtClean="0">
                <a:solidFill>
                  <a:schemeClr val="tx1"/>
                </a:solidFill>
              </a:rPr>
              <a:t>  </a:t>
            </a:r>
          </a:p>
          <a:p>
            <a:pPr marL="813816" lvl="1" indent="-457200">
              <a:spcBef>
                <a:spcPts val="1200"/>
              </a:spcBef>
              <a:buFont typeface="Wingdings" panose="05000000000000000000" pitchFamily="2" charset="2"/>
              <a:buChar char="Ø"/>
            </a:pPr>
            <a:r>
              <a:rPr lang="en-US" sz="2400" b="1" dirty="0" smtClean="0">
                <a:solidFill>
                  <a:srgbClr val="002060"/>
                </a:solidFill>
              </a:rPr>
              <a:t>Outcome 4: </a:t>
            </a:r>
            <a:r>
              <a:rPr lang="en-US" sz="2400" b="1" dirty="0" smtClean="0">
                <a:solidFill>
                  <a:schemeClr val="tx1"/>
                </a:solidFill>
              </a:rPr>
              <a:t>	</a:t>
            </a:r>
            <a:r>
              <a:rPr lang="en-US" sz="2400" dirty="0" smtClean="0">
                <a:solidFill>
                  <a:schemeClr val="tx1"/>
                </a:solidFill>
              </a:rPr>
              <a:t>Decent employment through inclusive 				economic growth</a:t>
            </a:r>
          </a:p>
          <a:p>
            <a:pPr marL="813816" lvl="1" indent="-457200">
              <a:spcBef>
                <a:spcPts val="1200"/>
              </a:spcBef>
              <a:buFont typeface="Wingdings" panose="05000000000000000000" pitchFamily="2" charset="2"/>
              <a:buChar char="Ø"/>
              <a:tabLst>
                <a:tab pos="2114550" algn="l"/>
                <a:tab pos="2743200" algn="l"/>
              </a:tabLst>
            </a:pPr>
            <a:r>
              <a:rPr lang="en-US" sz="2400" b="1" dirty="0" smtClean="0">
                <a:solidFill>
                  <a:srgbClr val="0070C0"/>
                </a:solidFill>
              </a:rPr>
              <a:t>Outcome 7: </a:t>
            </a:r>
            <a:r>
              <a:rPr lang="en-US" sz="2400" b="1" dirty="0" smtClean="0">
                <a:solidFill>
                  <a:schemeClr val="tx1"/>
                </a:solidFill>
              </a:rPr>
              <a:t>	</a:t>
            </a:r>
            <a:r>
              <a:rPr lang="en-US" sz="2400" dirty="0" smtClean="0">
                <a:solidFill>
                  <a:schemeClr val="tx1"/>
                </a:solidFill>
              </a:rPr>
              <a:t>Comprehensive rural development and food 		security</a:t>
            </a:r>
          </a:p>
          <a:p>
            <a:pPr marL="813816" lvl="1" indent="-457200">
              <a:spcBef>
                <a:spcPts val="1200"/>
              </a:spcBef>
              <a:buFont typeface="Wingdings" panose="05000000000000000000" pitchFamily="2" charset="2"/>
              <a:buChar char="Ø"/>
              <a:tabLst>
                <a:tab pos="2114550" algn="l"/>
              </a:tabLst>
            </a:pPr>
            <a:r>
              <a:rPr lang="en-US" sz="2400" b="1" dirty="0" smtClean="0">
                <a:solidFill>
                  <a:srgbClr val="002060"/>
                </a:solidFill>
              </a:rPr>
              <a:t>Outcome 10</a:t>
            </a:r>
            <a:r>
              <a:rPr lang="en-US" sz="2400" dirty="0" smtClean="0">
                <a:solidFill>
                  <a:srgbClr val="002060"/>
                </a:solidFill>
              </a:rPr>
              <a:t>: </a:t>
            </a:r>
            <a:r>
              <a:rPr lang="en-US" sz="2400" dirty="0" smtClean="0">
                <a:solidFill>
                  <a:schemeClr val="tx1"/>
                </a:solidFill>
              </a:rPr>
              <a:t>	Protect and Enhance out environmental assets 		and natural resources</a:t>
            </a:r>
          </a:p>
          <a:p>
            <a:pPr marL="813816" lvl="1" indent="-457200">
              <a:spcBef>
                <a:spcPts val="1200"/>
              </a:spcBef>
              <a:buFont typeface="Wingdings" panose="05000000000000000000" pitchFamily="2" charset="2"/>
              <a:buChar char="Ø"/>
            </a:pPr>
            <a:r>
              <a:rPr lang="en-US" sz="2400" b="1" dirty="0" smtClean="0">
                <a:solidFill>
                  <a:srgbClr val="0070C0"/>
                </a:solidFill>
              </a:rPr>
              <a:t>Outcome 12: </a:t>
            </a:r>
            <a:r>
              <a:rPr lang="en-US" sz="2400" b="1" dirty="0" smtClean="0">
                <a:solidFill>
                  <a:schemeClr val="tx1"/>
                </a:solidFill>
              </a:rPr>
              <a:t>	</a:t>
            </a:r>
            <a:r>
              <a:rPr lang="en-US" sz="2400" dirty="0" smtClean="0">
                <a:solidFill>
                  <a:schemeClr val="tx1"/>
                </a:solidFill>
              </a:rPr>
              <a:t>An efficient, e3ffective and development 				oriented public service</a:t>
            </a:r>
          </a:p>
          <a:p>
            <a:endParaRPr lang="en-US" sz="2400" dirty="0">
              <a:solidFill>
                <a:schemeClr val="tx1"/>
              </a:solidFill>
            </a:endParaRPr>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8</a:t>
            </a:fld>
            <a:endParaRPr lang="en-ZA" dirty="0">
              <a:solidFill>
                <a:srgbClr val="531A17">
                  <a:satMod val="130000"/>
                </a:srgbClr>
              </a:solidFill>
            </a:endParaRPr>
          </a:p>
        </p:txBody>
      </p:sp>
    </p:spTree>
    <p:extLst>
      <p:ext uri="{BB962C8B-B14F-4D97-AF65-F5344CB8AC3E}">
        <p14:creationId xmlns:p14="http://schemas.microsoft.com/office/powerpoint/2010/main" xmlns="" val="3929315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12968" cy="939784"/>
          </a:xfrm>
        </p:spPr>
        <p:txBody>
          <a:bodyPr>
            <a:normAutofit/>
          </a:bodyPr>
          <a:lstStyle/>
          <a:p>
            <a:pPr algn="ctr"/>
            <a:r>
              <a:rPr lang="en-US" sz="3600" b="1" dirty="0" smtClean="0"/>
              <a:t>Strategic </a:t>
            </a:r>
            <a:r>
              <a:rPr lang="en-US" sz="3600" b="1" dirty="0"/>
              <a:t>G</a:t>
            </a:r>
            <a:r>
              <a:rPr lang="en-US" sz="3600" b="1" dirty="0" smtClean="0"/>
              <a:t>oals and Objectives</a:t>
            </a:r>
            <a:endParaRPr lang="en-US" sz="3600" b="1" dirty="0"/>
          </a:p>
        </p:txBody>
      </p:sp>
      <p:sp>
        <p:nvSpPr>
          <p:cNvPr id="3" name="Content Placeholder 2"/>
          <p:cNvSpPr>
            <a:spLocks noGrp="1"/>
          </p:cNvSpPr>
          <p:nvPr>
            <p:ph idx="1"/>
          </p:nvPr>
        </p:nvSpPr>
        <p:spPr>
          <a:xfrm>
            <a:off x="179512" y="1119725"/>
            <a:ext cx="8712968" cy="5117587"/>
          </a:xfrm>
        </p:spPr>
        <p:txBody>
          <a:bodyPr>
            <a:normAutofit fontScale="92500"/>
          </a:bodyPr>
          <a:lstStyle/>
          <a:p>
            <a:pPr marL="82296" indent="0" algn="just">
              <a:buNone/>
            </a:pPr>
            <a:r>
              <a:rPr lang="en-US" sz="3000" dirty="0" smtClean="0">
                <a:solidFill>
                  <a:schemeClr val="tx1"/>
                </a:solidFill>
              </a:rPr>
              <a:t>The Strategic Plan for DAFF has </a:t>
            </a:r>
            <a:r>
              <a:rPr lang="en-US" sz="3000" b="1" dirty="0" smtClean="0">
                <a:solidFill>
                  <a:srgbClr val="002060"/>
                </a:solidFill>
              </a:rPr>
              <a:t>4</a:t>
            </a:r>
            <a:r>
              <a:rPr lang="en-US" sz="3000" dirty="0" smtClean="0">
                <a:solidFill>
                  <a:schemeClr val="tx1"/>
                </a:solidFill>
              </a:rPr>
              <a:t> strategic goals, </a:t>
            </a:r>
            <a:r>
              <a:rPr lang="en-US" sz="3000" b="1" dirty="0" smtClean="0">
                <a:solidFill>
                  <a:srgbClr val="002060"/>
                </a:solidFill>
              </a:rPr>
              <a:t>11</a:t>
            </a:r>
            <a:r>
              <a:rPr lang="en-US" sz="3000" b="1" dirty="0" smtClean="0">
                <a:solidFill>
                  <a:srgbClr val="0070C0"/>
                </a:solidFill>
              </a:rPr>
              <a:t> </a:t>
            </a:r>
            <a:r>
              <a:rPr lang="en-US" sz="3000" dirty="0" smtClean="0">
                <a:solidFill>
                  <a:schemeClr val="tx1"/>
                </a:solidFill>
              </a:rPr>
              <a:t>strategic objectives, spanning </a:t>
            </a:r>
            <a:r>
              <a:rPr lang="en-US" sz="3000" b="1" dirty="0" smtClean="0">
                <a:solidFill>
                  <a:srgbClr val="002060"/>
                </a:solidFill>
              </a:rPr>
              <a:t>6</a:t>
            </a:r>
            <a:r>
              <a:rPr lang="en-US" sz="3000" b="1" dirty="0" smtClean="0">
                <a:solidFill>
                  <a:srgbClr val="0070C0"/>
                </a:solidFill>
              </a:rPr>
              <a:t> </a:t>
            </a:r>
            <a:r>
              <a:rPr lang="en-US" sz="3000" dirty="0" smtClean="0">
                <a:solidFill>
                  <a:schemeClr val="tx1"/>
                </a:solidFill>
              </a:rPr>
              <a:t>programmes as follows:</a:t>
            </a:r>
          </a:p>
          <a:p>
            <a:pPr marL="82296" indent="0" algn="just">
              <a:lnSpc>
                <a:spcPct val="50000"/>
              </a:lnSpc>
              <a:spcBef>
                <a:spcPts val="0"/>
              </a:spcBef>
              <a:buNone/>
            </a:pPr>
            <a:endParaRPr lang="en-US" sz="3000" dirty="0" smtClean="0">
              <a:solidFill>
                <a:schemeClr val="tx1"/>
              </a:solidFill>
            </a:endParaRPr>
          </a:p>
          <a:p>
            <a:pPr lvl="1" algn="just">
              <a:lnSpc>
                <a:spcPct val="110000"/>
              </a:lnSpc>
              <a:tabLst>
                <a:tab pos="2800350" algn="l"/>
              </a:tabLst>
            </a:pPr>
            <a:r>
              <a:rPr lang="en-US" dirty="0" smtClean="0">
                <a:solidFill>
                  <a:schemeClr val="tx1"/>
                </a:solidFill>
              </a:rPr>
              <a:t>Programme 1: 	Administration</a:t>
            </a:r>
          </a:p>
          <a:p>
            <a:pPr lvl="1" algn="just">
              <a:lnSpc>
                <a:spcPct val="110000"/>
              </a:lnSpc>
              <a:tabLst>
                <a:tab pos="2743200" algn="l"/>
              </a:tabLst>
            </a:pPr>
            <a:r>
              <a:rPr lang="en-US" dirty="0" smtClean="0">
                <a:solidFill>
                  <a:schemeClr val="tx1"/>
                </a:solidFill>
              </a:rPr>
              <a:t>Programme</a:t>
            </a:r>
            <a:r>
              <a:rPr lang="en-US" dirty="0">
                <a:solidFill>
                  <a:schemeClr val="tx1"/>
                </a:solidFill>
              </a:rPr>
              <a:t> </a:t>
            </a:r>
            <a:r>
              <a:rPr lang="en-US" dirty="0" smtClean="0">
                <a:solidFill>
                  <a:schemeClr val="tx1"/>
                </a:solidFill>
              </a:rPr>
              <a:t>2:	 Agricultural production, Health and Food 	 Safety</a:t>
            </a:r>
          </a:p>
          <a:p>
            <a:pPr lvl="1" algn="just">
              <a:lnSpc>
                <a:spcPct val="110000"/>
              </a:lnSpc>
              <a:tabLst>
                <a:tab pos="2743200" algn="l"/>
              </a:tabLst>
            </a:pPr>
            <a:r>
              <a:rPr lang="en-US" dirty="0" smtClean="0">
                <a:solidFill>
                  <a:schemeClr val="tx1"/>
                </a:solidFill>
              </a:rPr>
              <a:t>Programme 3:   Food Security and Agrarian reform</a:t>
            </a:r>
          </a:p>
          <a:p>
            <a:pPr lvl="1" algn="just">
              <a:lnSpc>
                <a:spcPct val="110000"/>
              </a:lnSpc>
            </a:pPr>
            <a:r>
              <a:rPr lang="en-US" dirty="0" smtClean="0">
                <a:solidFill>
                  <a:schemeClr val="tx1"/>
                </a:solidFill>
              </a:rPr>
              <a:t>Programme 4:   Trade Promotion and Market Access</a:t>
            </a:r>
          </a:p>
          <a:p>
            <a:pPr lvl="1">
              <a:lnSpc>
                <a:spcPct val="110000"/>
              </a:lnSpc>
            </a:pPr>
            <a:r>
              <a:rPr lang="en-US" dirty="0" smtClean="0">
                <a:solidFill>
                  <a:schemeClr val="tx1"/>
                </a:solidFill>
              </a:rPr>
              <a:t>Programme 5:	 Forestry &amp; Natural Resource Management</a:t>
            </a:r>
          </a:p>
          <a:p>
            <a:pPr lvl="1" algn="just">
              <a:lnSpc>
                <a:spcPct val="110000"/>
              </a:lnSpc>
            </a:pPr>
            <a:r>
              <a:rPr lang="en-US" dirty="0" smtClean="0">
                <a:solidFill>
                  <a:schemeClr val="tx1"/>
                </a:solidFill>
              </a:rPr>
              <a:t>Programme 6:    Fisheries</a:t>
            </a:r>
            <a:r>
              <a:rPr lang="en-US" dirty="0" smtClean="0">
                <a:solidFill>
                  <a:srgbClr val="FF0000"/>
                </a:solidFill>
              </a:rPr>
              <a:t>  </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4"/>
          </p:nvPr>
        </p:nvSpPr>
        <p:spPr/>
        <p:txBody>
          <a:bodyPr/>
          <a:lstStyle/>
          <a:p>
            <a:fld id="{62AAA1A3-262B-4979-8C18-306C3DA11E9E}" type="slidenum">
              <a:rPr lang="en-ZA" smtClean="0">
                <a:solidFill>
                  <a:srgbClr val="531A17">
                    <a:satMod val="130000"/>
                  </a:srgbClr>
                </a:solidFill>
              </a:rPr>
              <a:pPr/>
              <a:t>9</a:t>
            </a:fld>
            <a:endParaRPr lang="en-ZA" dirty="0">
              <a:solidFill>
                <a:srgbClr val="531A17">
                  <a:satMod val="130000"/>
                </a:srgbClr>
              </a:solidFill>
            </a:endParaRPr>
          </a:p>
        </p:txBody>
      </p:sp>
    </p:spTree>
    <p:extLst>
      <p:ext uri="{BB962C8B-B14F-4D97-AF65-F5344CB8AC3E}">
        <p14:creationId xmlns:p14="http://schemas.microsoft.com/office/powerpoint/2010/main" xmlns="" val="4081394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olstice">
  <a:themeElements>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1_Solstice">
  <a:themeElements>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6846</TotalTime>
  <Words>2064</Words>
  <Application>Microsoft Office PowerPoint</Application>
  <PresentationFormat>On-screen Show (4:3)</PresentationFormat>
  <Paragraphs>261</Paragraphs>
  <Slides>31</Slides>
  <Notes>3</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Solstice</vt:lpstr>
      <vt:lpstr>Custom Design</vt:lpstr>
      <vt:lpstr>3_Solstice</vt:lpstr>
      <vt:lpstr>1_Solstice</vt:lpstr>
      <vt:lpstr>Slide 1</vt:lpstr>
      <vt:lpstr>Purpose</vt:lpstr>
      <vt:lpstr>Slide 3</vt:lpstr>
      <vt:lpstr>National Development Plan (NDP)</vt:lpstr>
      <vt:lpstr>Chapter 6 of NDP highlights Agriculture Potential</vt:lpstr>
      <vt:lpstr>Slide 6</vt:lpstr>
      <vt:lpstr>Outcome 7 seeks to implement Chapter 6 of the NDP through 6 sub-outcomes</vt:lpstr>
      <vt:lpstr>Linking NDP to DAFF’s Strategic Planning (1)</vt:lpstr>
      <vt:lpstr>Strategic Goals and Objectives</vt:lpstr>
      <vt:lpstr>Programme 1: Administration (1)</vt:lpstr>
      <vt:lpstr>Programme 1: Administration (2) </vt:lpstr>
      <vt:lpstr>Programme 2: Agricultural Production Health and Food Safety</vt:lpstr>
      <vt:lpstr>Programme 3: Food Security and Agrarian Reform</vt:lpstr>
      <vt:lpstr>Programme 4: Trade promotion and market access</vt:lpstr>
      <vt:lpstr>Programme 5: Forestry and Natural Resource   Management (1)</vt:lpstr>
      <vt:lpstr>Programme 5: Forestry and Natural Resource   Management (2)</vt:lpstr>
      <vt:lpstr>Programme 6: Fisheries (1)  </vt:lpstr>
      <vt:lpstr>Programme 6: Fisheries (2)</vt:lpstr>
      <vt:lpstr>Alignment Discrepancies (1)</vt:lpstr>
      <vt:lpstr>Alignment Discrepancies (2)</vt:lpstr>
      <vt:lpstr>Alignment Discrepancies (3)</vt:lpstr>
      <vt:lpstr>Alignment Discrepancies (4)</vt:lpstr>
      <vt:lpstr>Slide 23</vt:lpstr>
      <vt:lpstr>Regulatory Framework and Timelines</vt:lpstr>
      <vt:lpstr>Assessment and Feedback</vt:lpstr>
      <vt:lpstr>Technical Compliance Assessment</vt:lpstr>
      <vt:lpstr>Areas for further Improvement (1)</vt:lpstr>
      <vt:lpstr>Areas for Improvement (2)</vt:lpstr>
      <vt:lpstr>Areas for Improvement (3)</vt:lpstr>
      <vt:lpstr>Areas for Improvement (4)</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Thulani Masilela</dc:creator>
  <cp:lastModifiedBy>PUMZA</cp:lastModifiedBy>
  <cp:revision>530</cp:revision>
  <cp:lastPrinted>2015-10-07T08:41:55Z</cp:lastPrinted>
  <dcterms:created xsi:type="dcterms:W3CDTF">2013-11-21T11:21:25Z</dcterms:created>
  <dcterms:modified xsi:type="dcterms:W3CDTF">2016-04-12T06:46:23Z</dcterms:modified>
</cp:coreProperties>
</file>