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946" r:id="rId1"/>
    <p:sldMasterId id="2147483959" r:id="rId2"/>
    <p:sldMasterId id="2147483971" r:id="rId3"/>
    <p:sldMasterId id="2147483983" r:id="rId4"/>
    <p:sldMasterId id="2147483995" r:id="rId5"/>
    <p:sldMasterId id="2147484008" r:id="rId6"/>
    <p:sldMasterId id="2147484020" r:id="rId7"/>
    <p:sldMasterId id="2147484032" r:id="rId8"/>
  </p:sldMasterIdLst>
  <p:notesMasterIdLst>
    <p:notesMasterId r:id="rId37"/>
  </p:notesMasterIdLst>
  <p:handoutMasterIdLst>
    <p:handoutMasterId r:id="rId38"/>
  </p:handoutMasterIdLst>
  <p:sldIdLst>
    <p:sldId id="256" r:id="rId9"/>
    <p:sldId id="366" r:id="rId10"/>
    <p:sldId id="383" r:id="rId11"/>
    <p:sldId id="384" r:id="rId12"/>
    <p:sldId id="385" r:id="rId13"/>
    <p:sldId id="406" r:id="rId14"/>
    <p:sldId id="386" r:id="rId15"/>
    <p:sldId id="387" r:id="rId16"/>
    <p:sldId id="388" r:id="rId17"/>
    <p:sldId id="378" r:id="rId18"/>
    <p:sldId id="389" r:id="rId19"/>
    <p:sldId id="390" r:id="rId20"/>
    <p:sldId id="391" r:id="rId21"/>
    <p:sldId id="392" r:id="rId22"/>
    <p:sldId id="393" r:id="rId23"/>
    <p:sldId id="394" r:id="rId24"/>
    <p:sldId id="395" r:id="rId25"/>
    <p:sldId id="397" r:id="rId26"/>
    <p:sldId id="403" r:id="rId27"/>
    <p:sldId id="404" r:id="rId28"/>
    <p:sldId id="405" r:id="rId29"/>
    <p:sldId id="410" r:id="rId30"/>
    <p:sldId id="401" r:id="rId31"/>
    <p:sldId id="409" r:id="rId32"/>
    <p:sldId id="408" r:id="rId33"/>
    <p:sldId id="411" r:id="rId34"/>
    <p:sldId id="412" r:id="rId35"/>
    <p:sldId id="413" r:id="rId36"/>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FFF99"/>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3950" autoAdjust="0"/>
  </p:normalViewPr>
  <p:slideViewPr>
    <p:cSldViewPr>
      <p:cViewPr>
        <p:scale>
          <a:sx n="80" d="100"/>
          <a:sy n="80" d="100"/>
        </p:scale>
        <p:origin x="-2514" y="-71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89" cy="496729"/>
          </a:xfrm>
          <a:prstGeom prst="rect">
            <a:avLst/>
          </a:prstGeom>
        </p:spPr>
        <p:txBody>
          <a:bodyPr vert="horz" lIns="90693" tIns="45347" rIns="90693" bIns="45347"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49899" y="0"/>
            <a:ext cx="2946189" cy="496729"/>
          </a:xfrm>
          <a:prstGeom prst="rect">
            <a:avLst/>
          </a:prstGeom>
        </p:spPr>
        <p:txBody>
          <a:bodyPr vert="horz" lIns="90693" tIns="45347" rIns="90693" bIns="45347" rtlCol="0"/>
          <a:lstStyle>
            <a:lvl1pPr algn="r" fontAlgn="auto">
              <a:spcBef>
                <a:spcPts val="0"/>
              </a:spcBef>
              <a:spcAft>
                <a:spcPts val="0"/>
              </a:spcAft>
              <a:defRPr sz="1200">
                <a:latin typeface="+mn-lt"/>
                <a:cs typeface="+mn-cs"/>
              </a:defRPr>
            </a:lvl1pPr>
          </a:lstStyle>
          <a:p>
            <a:pPr>
              <a:defRPr/>
            </a:pPr>
            <a:fld id="{C1E75069-03C7-4360-9BD1-CFF2C5465FC2}" type="datetimeFigureOut">
              <a:rPr lang="en-US"/>
              <a:pPr>
                <a:defRPr/>
              </a:pPr>
              <a:t>4/12/2016</a:t>
            </a:fld>
            <a:endParaRPr lang="en-US" dirty="0"/>
          </a:p>
        </p:txBody>
      </p:sp>
      <p:sp>
        <p:nvSpPr>
          <p:cNvPr id="4" name="Footer Placeholder 3"/>
          <p:cNvSpPr>
            <a:spLocks noGrp="1"/>
          </p:cNvSpPr>
          <p:nvPr>
            <p:ph type="ftr" sz="quarter" idx="2"/>
          </p:nvPr>
        </p:nvSpPr>
        <p:spPr>
          <a:xfrm>
            <a:off x="2" y="9429909"/>
            <a:ext cx="2946189" cy="496729"/>
          </a:xfrm>
          <a:prstGeom prst="rect">
            <a:avLst/>
          </a:prstGeom>
        </p:spPr>
        <p:txBody>
          <a:bodyPr vert="horz" lIns="90693" tIns="45347" rIns="90693" bIns="45347"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49899" y="9429909"/>
            <a:ext cx="2946189" cy="496729"/>
          </a:xfrm>
          <a:prstGeom prst="rect">
            <a:avLst/>
          </a:prstGeom>
        </p:spPr>
        <p:txBody>
          <a:bodyPr vert="horz" lIns="90693" tIns="45347" rIns="90693" bIns="45347" rtlCol="0" anchor="b"/>
          <a:lstStyle>
            <a:lvl1pPr algn="r" fontAlgn="auto">
              <a:spcBef>
                <a:spcPts val="0"/>
              </a:spcBef>
              <a:spcAft>
                <a:spcPts val="0"/>
              </a:spcAft>
              <a:defRPr sz="1200">
                <a:latin typeface="+mn-lt"/>
                <a:cs typeface="+mn-cs"/>
              </a:defRPr>
            </a:lvl1pPr>
          </a:lstStyle>
          <a:p>
            <a:pPr>
              <a:defRPr/>
            </a:pPr>
            <a:fld id="{D0C21B1B-D7AB-4572-80C9-72508E0A8F83}" type="slidenum">
              <a:rPr lang="en-US"/>
              <a:pPr>
                <a:defRPr/>
              </a:pPr>
              <a:t>‹#›</a:t>
            </a:fld>
            <a:endParaRPr lang="en-US" dirty="0"/>
          </a:p>
        </p:txBody>
      </p:sp>
    </p:spTree>
    <p:extLst>
      <p:ext uri="{BB962C8B-B14F-4D97-AF65-F5344CB8AC3E}">
        <p14:creationId xmlns:p14="http://schemas.microsoft.com/office/powerpoint/2010/main" xmlns="" val="3672340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89" cy="496729"/>
          </a:xfrm>
          <a:prstGeom prst="rect">
            <a:avLst/>
          </a:prstGeom>
        </p:spPr>
        <p:txBody>
          <a:bodyPr vert="horz" lIns="94051" tIns="47027" rIns="94051" bIns="47027" rtlCol="0"/>
          <a:lstStyle>
            <a:lvl1pPr algn="l" fontAlgn="auto">
              <a:spcBef>
                <a:spcPts val="0"/>
              </a:spcBef>
              <a:spcAft>
                <a:spcPts val="0"/>
              </a:spcAft>
              <a:defRPr sz="1200">
                <a:latin typeface="+mn-lt"/>
                <a:cs typeface="+mn-cs"/>
              </a:defRPr>
            </a:lvl1pPr>
          </a:lstStyle>
          <a:p>
            <a:pPr>
              <a:defRPr/>
            </a:pPr>
            <a:endParaRPr lang="en-ZA" dirty="0"/>
          </a:p>
        </p:txBody>
      </p:sp>
      <p:sp>
        <p:nvSpPr>
          <p:cNvPr id="3" name="Date Placeholder 2"/>
          <p:cNvSpPr>
            <a:spLocks noGrp="1"/>
          </p:cNvSpPr>
          <p:nvPr>
            <p:ph type="dt" idx="1"/>
          </p:nvPr>
        </p:nvSpPr>
        <p:spPr>
          <a:xfrm>
            <a:off x="3849899" y="0"/>
            <a:ext cx="2946189" cy="496729"/>
          </a:xfrm>
          <a:prstGeom prst="rect">
            <a:avLst/>
          </a:prstGeom>
        </p:spPr>
        <p:txBody>
          <a:bodyPr vert="horz" lIns="94051" tIns="47027" rIns="94051" bIns="47027" rtlCol="0"/>
          <a:lstStyle>
            <a:lvl1pPr algn="r" fontAlgn="auto">
              <a:spcBef>
                <a:spcPts val="0"/>
              </a:spcBef>
              <a:spcAft>
                <a:spcPts val="0"/>
              </a:spcAft>
              <a:defRPr sz="1200">
                <a:latin typeface="+mn-lt"/>
                <a:cs typeface="+mn-cs"/>
              </a:defRPr>
            </a:lvl1pPr>
          </a:lstStyle>
          <a:p>
            <a:pPr>
              <a:defRPr/>
            </a:pPr>
            <a:fld id="{208D7219-54FD-4F15-A65D-DD6793165862}" type="datetimeFigureOut">
              <a:rPr lang="en-ZA"/>
              <a:pPr>
                <a:defRPr/>
              </a:pPr>
              <a:t>2016/04/12</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4051" tIns="47027" rIns="94051" bIns="47027" rtlCol="0" anchor="ctr"/>
          <a:lstStyle/>
          <a:p>
            <a:pPr lvl="0"/>
            <a:endParaRPr lang="en-ZA" noProof="0" dirty="0"/>
          </a:p>
        </p:txBody>
      </p:sp>
      <p:sp>
        <p:nvSpPr>
          <p:cNvPr id="5" name="Notes Placeholder 4"/>
          <p:cNvSpPr>
            <a:spLocks noGrp="1"/>
          </p:cNvSpPr>
          <p:nvPr>
            <p:ph type="body" sz="quarter" idx="3"/>
          </p:nvPr>
        </p:nvSpPr>
        <p:spPr>
          <a:xfrm>
            <a:off x="679768" y="4716542"/>
            <a:ext cx="5438140" cy="4467385"/>
          </a:xfrm>
          <a:prstGeom prst="rect">
            <a:avLst/>
          </a:prstGeom>
        </p:spPr>
        <p:txBody>
          <a:bodyPr vert="horz" lIns="94051" tIns="47027" rIns="94051" bIns="4702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2" y="9429909"/>
            <a:ext cx="2946189" cy="496729"/>
          </a:xfrm>
          <a:prstGeom prst="rect">
            <a:avLst/>
          </a:prstGeom>
        </p:spPr>
        <p:txBody>
          <a:bodyPr vert="horz" lIns="94051" tIns="47027" rIns="94051" bIns="47027" rtlCol="0" anchor="b"/>
          <a:lstStyle>
            <a:lvl1pPr algn="l" fontAlgn="auto">
              <a:spcBef>
                <a:spcPts val="0"/>
              </a:spcBef>
              <a:spcAft>
                <a:spcPts val="0"/>
              </a:spcAft>
              <a:defRPr sz="1200">
                <a:latin typeface="+mn-lt"/>
                <a:cs typeface="+mn-cs"/>
              </a:defRPr>
            </a:lvl1pPr>
          </a:lstStyle>
          <a:p>
            <a:pPr>
              <a:defRPr/>
            </a:pPr>
            <a:endParaRPr lang="en-ZA" dirty="0"/>
          </a:p>
        </p:txBody>
      </p:sp>
      <p:sp>
        <p:nvSpPr>
          <p:cNvPr id="7" name="Slide Number Placeholder 6"/>
          <p:cNvSpPr>
            <a:spLocks noGrp="1"/>
          </p:cNvSpPr>
          <p:nvPr>
            <p:ph type="sldNum" sz="quarter" idx="5"/>
          </p:nvPr>
        </p:nvSpPr>
        <p:spPr>
          <a:xfrm>
            <a:off x="3849899" y="9429909"/>
            <a:ext cx="2946189" cy="496729"/>
          </a:xfrm>
          <a:prstGeom prst="rect">
            <a:avLst/>
          </a:prstGeom>
        </p:spPr>
        <p:txBody>
          <a:bodyPr vert="horz" lIns="94051" tIns="47027" rIns="94051" bIns="47027" rtlCol="0" anchor="b"/>
          <a:lstStyle>
            <a:lvl1pPr algn="r" fontAlgn="auto">
              <a:spcBef>
                <a:spcPts val="0"/>
              </a:spcBef>
              <a:spcAft>
                <a:spcPts val="0"/>
              </a:spcAft>
              <a:defRPr sz="1200">
                <a:latin typeface="+mn-lt"/>
                <a:cs typeface="+mn-cs"/>
              </a:defRPr>
            </a:lvl1pPr>
          </a:lstStyle>
          <a:p>
            <a:pPr>
              <a:defRPr/>
            </a:pPr>
            <a:fld id="{4A33B269-36CF-4245-BB99-4932B1D5E588}" type="slidenum">
              <a:rPr lang="en-ZA"/>
              <a:pPr>
                <a:defRPr/>
              </a:pPr>
              <a:t>‹#›</a:t>
            </a:fld>
            <a:endParaRPr lang="en-ZA" dirty="0"/>
          </a:p>
        </p:txBody>
      </p:sp>
    </p:spTree>
    <p:extLst>
      <p:ext uri="{BB962C8B-B14F-4D97-AF65-F5344CB8AC3E}">
        <p14:creationId xmlns:p14="http://schemas.microsoft.com/office/powerpoint/2010/main" xmlns="" val="533615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dirty="0"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0" indent="-285731">
              <a:defRPr>
                <a:solidFill>
                  <a:schemeClr val="tx1"/>
                </a:solidFill>
                <a:latin typeface="Calibri" pitchFamily="34" charset="0"/>
              </a:defRPr>
            </a:lvl2pPr>
            <a:lvl3pPr marL="1142924" indent="-228585">
              <a:defRPr>
                <a:solidFill>
                  <a:schemeClr val="tx1"/>
                </a:solidFill>
                <a:latin typeface="Calibri" pitchFamily="34" charset="0"/>
              </a:defRPr>
            </a:lvl3pPr>
            <a:lvl4pPr marL="1600093" indent="-228585">
              <a:defRPr>
                <a:solidFill>
                  <a:schemeClr val="tx1"/>
                </a:solidFill>
                <a:latin typeface="Calibri" pitchFamily="34" charset="0"/>
              </a:defRPr>
            </a:lvl4pPr>
            <a:lvl5pPr marL="2057262" indent="-228585">
              <a:defRPr>
                <a:solidFill>
                  <a:schemeClr val="tx1"/>
                </a:solidFill>
                <a:latin typeface="Calibri" pitchFamily="34" charset="0"/>
              </a:defRPr>
            </a:lvl5pPr>
            <a:lvl6pPr marL="2514431" indent="-228585" fontAlgn="base">
              <a:spcBef>
                <a:spcPct val="0"/>
              </a:spcBef>
              <a:spcAft>
                <a:spcPct val="0"/>
              </a:spcAft>
              <a:defRPr>
                <a:solidFill>
                  <a:schemeClr val="tx1"/>
                </a:solidFill>
                <a:latin typeface="Calibri" pitchFamily="34" charset="0"/>
              </a:defRPr>
            </a:lvl6pPr>
            <a:lvl7pPr marL="2971600" indent="-228585" fontAlgn="base">
              <a:spcBef>
                <a:spcPct val="0"/>
              </a:spcBef>
              <a:spcAft>
                <a:spcPct val="0"/>
              </a:spcAft>
              <a:defRPr>
                <a:solidFill>
                  <a:schemeClr val="tx1"/>
                </a:solidFill>
                <a:latin typeface="Calibri" pitchFamily="34" charset="0"/>
              </a:defRPr>
            </a:lvl7pPr>
            <a:lvl8pPr marL="3428770" indent="-228585" fontAlgn="base">
              <a:spcBef>
                <a:spcPct val="0"/>
              </a:spcBef>
              <a:spcAft>
                <a:spcPct val="0"/>
              </a:spcAft>
              <a:defRPr>
                <a:solidFill>
                  <a:schemeClr val="tx1"/>
                </a:solidFill>
                <a:latin typeface="Calibri" pitchFamily="34" charset="0"/>
              </a:defRPr>
            </a:lvl8pPr>
            <a:lvl9pPr marL="3885939" indent="-22858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A08FF2A-2755-4A56-BAAF-569C62FDB47A}" type="slidenum">
              <a:rPr lang="en-ZA" smtClean="0"/>
              <a:pPr fontAlgn="base">
                <a:spcBef>
                  <a:spcPct val="0"/>
                </a:spcBef>
                <a:spcAft>
                  <a:spcPct val="0"/>
                </a:spcAft>
                <a:defRPr/>
              </a:pPr>
              <a:t>1</a:t>
            </a:fld>
            <a:endParaRPr lang="en-ZA"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0" indent="-285731">
              <a:defRPr>
                <a:solidFill>
                  <a:schemeClr val="tx1"/>
                </a:solidFill>
                <a:latin typeface="Calibri" pitchFamily="34" charset="0"/>
              </a:defRPr>
            </a:lvl2pPr>
            <a:lvl3pPr marL="1142924" indent="-228585">
              <a:defRPr>
                <a:solidFill>
                  <a:schemeClr val="tx1"/>
                </a:solidFill>
                <a:latin typeface="Calibri" pitchFamily="34" charset="0"/>
              </a:defRPr>
            </a:lvl3pPr>
            <a:lvl4pPr marL="1600093" indent="-228585">
              <a:defRPr>
                <a:solidFill>
                  <a:schemeClr val="tx1"/>
                </a:solidFill>
                <a:latin typeface="Calibri" pitchFamily="34" charset="0"/>
              </a:defRPr>
            </a:lvl4pPr>
            <a:lvl5pPr marL="2057262" indent="-228585">
              <a:defRPr>
                <a:solidFill>
                  <a:schemeClr val="tx1"/>
                </a:solidFill>
                <a:latin typeface="Calibri" pitchFamily="34" charset="0"/>
              </a:defRPr>
            </a:lvl5pPr>
            <a:lvl6pPr marL="2514431" indent="-228585" fontAlgn="base">
              <a:spcBef>
                <a:spcPct val="0"/>
              </a:spcBef>
              <a:spcAft>
                <a:spcPct val="0"/>
              </a:spcAft>
              <a:defRPr>
                <a:solidFill>
                  <a:schemeClr val="tx1"/>
                </a:solidFill>
                <a:latin typeface="Calibri" pitchFamily="34" charset="0"/>
              </a:defRPr>
            </a:lvl6pPr>
            <a:lvl7pPr marL="2971600" indent="-228585" fontAlgn="base">
              <a:spcBef>
                <a:spcPct val="0"/>
              </a:spcBef>
              <a:spcAft>
                <a:spcPct val="0"/>
              </a:spcAft>
              <a:defRPr>
                <a:solidFill>
                  <a:schemeClr val="tx1"/>
                </a:solidFill>
                <a:latin typeface="Calibri" pitchFamily="34" charset="0"/>
              </a:defRPr>
            </a:lvl7pPr>
            <a:lvl8pPr marL="3428770" indent="-228585" fontAlgn="base">
              <a:spcBef>
                <a:spcPct val="0"/>
              </a:spcBef>
              <a:spcAft>
                <a:spcPct val="0"/>
              </a:spcAft>
              <a:defRPr>
                <a:solidFill>
                  <a:schemeClr val="tx1"/>
                </a:solidFill>
                <a:latin typeface="Calibri" pitchFamily="34" charset="0"/>
              </a:defRPr>
            </a:lvl8pPr>
            <a:lvl9pPr marL="3885939" indent="-22858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D08D56-0A2D-4281-A11D-DA965BD87EDC}" type="slidenum">
              <a:rPr lang="en-ZA" smtClean="0"/>
              <a:pPr fontAlgn="base">
                <a:spcBef>
                  <a:spcPct val="0"/>
                </a:spcBef>
                <a:spcAft>
                  <a:spcPct val="0"/>
                </a:spcAft>
                <a:defRPr/>
              </a:pPr>
              <a:t>2</a:t>
            </a:fld>
            <a:endParaRPr lang="en-ZA"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0" indent="-285731">
              <a:defRPr>
                <a:solidFill>
                  <a:schemeClr val="tx1"/>
                </a:solidFill>
                <a:latin typeface="Calibri" pitchFamily="34" charset="0"/>
              </a:defRPr>
            </a:lvl2pPr>
            <a:lvl3pPr marL="1142924" indent="-228585">
              <a:defRPr>
                <a:solidFill>
                  <a:schemeClr val="tx1"/>
                </a:solidFill>
                <a:latin typeface="Calibri" pitchFamily="34" charset="0"/>
              </a:defRPr>
            </a:lvl3pPr>
            <a:lvl4pPr marL="1600093" indent="-228585">
              <a:defRPr>
                <a:solidFill>
                  <a:schemeClr val="tx1"/>
                </a:solidFill>
                <a:latin typeface="Calibri" pitchFamily="34" charset="0"/>
              </a:defRPr>
            </a:lvl4pPr>
            <a:lvl5pPr marL="2057262" indent="-228585">
              <a:defRPr>
                <a:solidFill>
                  <a:schemeClr val="tx1"/>
                </a:solidFill>
                <a:latin typeface="Calibri" pitchFamily="34" charset="0"/>
              </a:defRPr>
            </a:lvl5pPr>
            <a:lvl6pPr marL="2514431" indent="-228585" fontAlgn="base">
              <a:spcBef>
                <a:spcPct val="0"/>
              </a:spcBef>
              <a:spcAft>
                <a:spcPct val="0"/>
              </a:spcAft>
              <a:defRPr>
                <a:solidFill>
                  <a:schemeClr val="tx1"/>
                </a:solidFill>
                <a:latin typeface="Calibri" pitchFamily="34" charset="0"/>
              </a:defRPr>
            </a:lvl6pPr>
            <a:lvl7pPr marL="2971600" indent="-228585" fontAlgn="base">
              <a:spcBef>
                <a:spcPct val="0"/>
              </a:spcBef>
              <a:spcAft>
                <a:spcPct val="0"/>
              </a:spcAft>
              <a:defRPr>
                <a:solidFill>
                  <a:schemeClr val="tx1"/>
                </a:solidFill>
                <a:latin typeface="Calibri" pitchFamily="34" charset="0"/>
              </a:defRPr>
            </a:lvl7pPr>
            <a:lvl8pPr marL="3428770" indent="-228585" fontAlgn="base">
              <a:spcBef>
                <a:spcPct val="0"/>
              </a:spcBef>
              <a:spcAft>
                <a:spcPct val="0"/>
              </a:spcAft>
              <a:defRPr>
                <a:solidFill>
                  <a:schemeClr val="tx1"/>
                </a:solidFill>
                <a:latin typeface="Calibri" pitchFamily="34" charset="0"/>
              </a:defRPr>
            </a:lvl8pPr>
            <a:lvl9pPr marL="3885939" indent="-22858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D08D56-0A2D-4281-A11D-DA965BD87EDC}" type="slidenum">
              <a:rPr lang="en-ZA" smtClean="0"/>
              <a:pPr fontAlgn="base">
                <a:spcBef>
                  <a:spcPct val="0"/>
                </a:spcBef>
                <a:spcAft>
                  <a:spcPct val="0"/>
                </a:spcAft>
                <a:defRPr/>
              </a:pPr>
              <a:t>3</a:t>
            </a:fld>
            <a:endParaRPr lang="en-ZA"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0" indent="-285731">
              <a:defRPr>
                <a:solidFill>
                  <a:schemeClr val="tx1"/>
                </a:solidFill>
                <a:latin typeface="Calibri" pitchFamily="34" charset="0"/>
              </a:defRPr>
            </a:lvl2pPr>
            <a:lvl3pPr marL="1142924" indent="-228585">
              <a:defRPr>
                <a:solidFill>
                  <a:schemeClr val="tx1"/>
                </a:solidFill>
                <a:latin typeface="Calibri" pitchFamily="34" charset="0"/>
              </a:defRPr>
            </a:lvl3pPr>
            <a:lvl4pPr marL="1600093" indent="-228585">
              <a:defRPr>
                <a:solidFill>
                  <a:schemeClr val="tx1"/>
                </a:solidFill>
                <a:latin typeface="Calibri" pitchFamily="34" charset="0"/>
              </a:defRPr>
            </a:lvl4pPr>
            <a:lvl5pPr marL="2057262" indent="-228585">
              <a:defRPr>
                <a:solidFill>
                  <a:schemeClr val="tx1"/>
                </a:solidFill>
                <a:latin typeface="Calibri" pitchFamily="34" charset="0"/>
              </a:defRPr>
            </a:lvl5pPr>
            <a:lvl6pPr marL="2514431" indent="-228585" fontAlgn="base">
              <a:spcBef>
                <a:spcPct val="0"/>
              </a:spcBef>
              <a:spcAft>
                <a:spcPct val="0"/>
              </a:spcAft>
              <a:defRPr>
                <a:solidFill>
                  <a:schemeClr val="tx1"/>
                </a:solidFill>
                <a:latin typeface="Calibri" pitchFamily="34" charset="0"/>
              </a:defRPr>
            </a:lvl6pPr>
            <a:lvl7pPr marL="2971600" indent="-228585" fontAlgn="base">
              <a:spcBef>
                <a:spcPct val="0"/>
              </a:spcBef>
              <a:spcAft>
                <a:spcPct val="0"/>
              </a:spcAft>
              <a:defRPr>
                <a:solidFill>
                  <a:schemeClr val="tx1"/>
                </a:solidFill>
                <a:latin typeface="Calibri" pitchFamily="34" charset="0"/>
              </a:defRPr>
            </a:lvl7pPr>
            <a:lvl8pPr marL="3428770" indent="-228585" fontAlgn="base">
              <a:spcBef>
                <a:spcPct val="0"/>
              </a:spcBef>
              <a:spcAft>
                <a:spcPct val="0"/>
              </a:spcAft>
              <a:defRPr>
                <a:solidFill>
                  <a:schemeClr val="tx1"/>
                </a:solidFill>
                <a:latin typeface="Calibri" pitchFamily="34" charset="0"/>
              </a:defRPr>
            </a:lvl8pPr>
            <a:lvl9pPr marL="3885939" indent="-22858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D08D56-0A2D-4281-A11D-DA965BD87EDC}" type="slidenum">
              <a:rPr lang="en-ZA" smtClean="0"/>
              <a:pPr fontAlgn="base">
                <a:spcBef>
                  <a:spcPct val="0"/>
                </a:spcBef>
                <a:spcAft>
                  <a:spcPct val="0"/>
                </a:spcAft>
                <a:defRPr/>
              </a:pPr>
              <a:t>4</a:t>
            </a:fld>
            <a:endParaRPr lang="en-ZA"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0" indent="-285731">
              <a:defRPr>
                <a:solidFill>
                  <a:schemeClr val="tx1"/>
                </a:solidFill>
                <a:latin typeface="Calibri" pitchFamily="34" charset="0"/>
              </a:defRPr>
            </a:lvl2pPr>
            <a:lvl3pPr marL="1142924" indent="-228585">
              <a:defRPr>
                <a:solidFill>
                  <a:schemeClr val="tx1"/>
                </a:solidFill>
                <a:latin typeface="Calibri" pitchFamily="34" charset="0"/>
              </a:defRPr>
            </a:lvl3pPr>
            <a:lvl4pPr marL="1600093" indent="-228585">
              <a:defRPr>
                <a:solidFill>
                  <a:schemeClr val="tx1"/>
                </a:solidFill>
                <a:latin typeface="Calibri" pitchFamily="34" charset="0"/>
              </a:defRPr>
            </a:lvl4pPr>
            <a:lvl5pPr marL="2057262" indent="-228585">
              <a:defRPr>
                <a:solidFill>
                  <a:schemeClr val="tx1"/>
                </a:solidFill>
                <a:latin typeface="Calibri" pitchFamily="34" charset="0"/>
              </a:defRPr>
            </a:lvl5pPr>
            <a:lvl6pPr marL="2514431" indent="-228585" fontAlgn="base">
              <a:spcBef>
                <a:spcPct val="0"/>
              </a:spcBef>
              <a:spcAft>
                <a:spcPct val="0"/>
              </a:spcAft>
              <a:defRPr>
                <a:solidFill>
                  <a:schemeClr val="tx1"/>
                </a:solidFill>
                <a:latin typeface="Calibri" pitchFamily="34" charset="0"/>
              </a:defRPr>
            </a:lvl6pPr>
            <a:lvl7pPr marL="2971600" indent="-228585" fontAlgn="base">
              <a:spcBef>
                <a:spcPct val="0"/>
              </a:spcBef>
              <a:spcAft>
                <a:spcPct val="0"/>
              </a:spcAft>
              <a:defRPr>
                <a:solidFill>
                  <a:schemeClr val="tx1"/>
                </a:solidFill>
                <a:latin typeface="Calibri" pitchFamily="34" charset="0"/>
              </a:defRPr>
            </a:lvl7pPr>
            <a:lvl8pPr marL="3428770" indent="-228585" fontAlgn="base">
              <a:spcBef>
                <a:spcPct val="0"/>
              </a:spcBef>
              <a:spcAft>
                <a:spcPct val="0"/>
              </a:spcAft>
              <a:defRPr>
                <a:solidFill>
                  <a:schemeClr val="tx1"/>
                </a:solidFill>
                <a:latin typeface="Calibri" pitchFamily="34" charset="0"/>
              </a:defRPr>
            </a:lvl8pPr>
            <a:lvl9pPr marL="3885939" indent="-22858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D08D56-0A2D-4281-A11D-DA965BD87EDC}" type="slidenum">
              <a:rPr lang="en-ZA" smtClean="0"/>
              <a:pPr fontAlgn="base">
                <a:spcBef>
                  <a:spcPct val="0"/>
                </a:spcBef>
                <a:spcAft>
                  <a:spcPct val="0"/>
                </a:spcAft>
                <a:defRPr/>
              </a:pPr>
              <a:t>5</a:t>
            </a:fld>
            <a:endParaRPr lang="en-ZA"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0" indent="-285731">
              <a:defRPr>
                <a:solidFill>
                  <a:schemeClr val="tx1"/>
                </a:solidFill>
                <a:latin typeface="Calibri" pitchFamily="34" charset="0"/>
              </a:defRPr>
            </a:lvl2pPr>
            <a:lvl3pPr marL="1142924" indent="-228585">
              <a:defRPr>
                <a:solidFill>
                  <a:schemeClr val="tx1"/>
                </a:solidFill>
                <a:latin typeface="Calibri" pitchFamily="34" charset="0"/>
              </a:defRPr>
            </a:lvl3pPr>
            <a:lvl4pPr marL="1600093" indent="-228585">
              <a:defRPr>
                <a:solidFill>
                  <a:schemeClr val="tx1"/>
                </a:solidFill>
                <a:latin typeface="Calibri" pitchFamily="34" charset="0"/>
              </a:defRPr>
            </a:lvl4pPr>
            <a:lvl5pPr marL="2057262" indent="-228585">
              <a:defRPr>
                <a:solidFill>
                  <a:schemeClr val="tx1"/>
                </a:solidFill>
                <a:latin typeface="Calibri" pitchFamily="34" charset="0"/>
              </a:defRPr>
            </a:lvl5pPr>
            <a:lvl6pPr marL="2514431" indent="-228585" fontAlgn="base">
              <a:spcBef>
                <a:spcPct val="0"/>
              </a:spcBef>
              <a:spcAft>
                <a:spcPct val="0"/>
              </a:spcAft>
              <a:defRPr>
                <a:solidFill>
                  <a:schemeClr val="tx1"/>
                </a:solidFill>
                <a:latin typeface="Calibri" pitchFamily="34" charset="0"/>
              </a:defRPr>
            </a:lvl6pPr>
            <a:lvl7pPr marL="2971600" indent="-228585" fontAlgn="base">
              <a:spcBef>
                <a:spcPct val="0"/>
              </a:spcBef>
              <a:spcAft>
                <a:spcPct val="0"/>
              </a:spcAft>
              <a:defRPr>
                <a:solidFill>
                  <a:schemeClr val="tx1"/>
                </a:solidFill>
                <a:latin typeface="Calibri" pitchFamily="34" charset="0"/>
              </a:defRPr>
            </a:lvl7pPr>
            <a:lvl8pPr marL="3428770" indent="-228585" fontAlgn="base">
              <a:spcBef>
                <a:spcPct val="0"/>
              </a:spcBef>
              <a:spcAft>
                <a:spcPct val="0"/>
              </a:spcAft>
              <a:defRPr>
                <a:solidFill>
                  <a:schemeClr val="tx1"/>
                </a:solidFill>
                <a:latin typeface="Calibri" pitchFamily="34" charset="0"/>
              </a:defRPr>
            </a:lvl8pPr>
            <a:lvl9pPr marL="3885939" indent="-22858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D08D56-0A2D-4281-A11D-DA965BD87EDC}" type="slidenum">
              <a:rPr lang="en-ZA" smtClean="0"/>
              <a:pPr fontAlgn="base">
                <a:spcBef>
                  <a:spcPct val="0"/>
                </a:spcBef>
                <a:spcAft>
                  <a:spcPct val="0"/>
                </a:spcAft>
                <a:defRPr/>
              </a:pPr>
              <a:t>7</a:t>
            </a:fld>
            <a:endParaRPr lang="en-ZA"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0" indent="-285731">
              <a:defRPr>
                <a:solidFill>
                  <a:schemeClr val="tx1"/>
                </a:solidFill>
                <a:latin typeface="Calibri" pitchFamily="34" charset="0"/>
              </a:defRPr>
            </a:lvl2pPr>
            <a:lvl3pPr marL="1142924" indent="-228585">
              <a:defRPr>
                <a:solidFill>
                  <a:schemeClr val="tx1"/>
                </a:solidFill>
                <a:latin typeface="Calibri" pitchFamily="34" charset="0"/>
              </a:defRPr>
            </a:lvl3pPr>
            <a:lvl4pPr marL="1600093" indent="-228585">
              <a:defRPr>
                <a:solidFill>
                  <a:schemeClr val="tx1"/>
                </a:solidFill>
                <a:latin typeface="Calibri" pitchFamily="34" charset="0"/>
              </a:defRPr>
            </a:lvl4pPr>
            <a:lvl5pPr marL="2057262" indent="-228585">
              <a:defRPr>
                <a:solidFill>
                  <a:schemeClr val="tx1"/>
                </a:solidFill>
                <a:latin typeface="Calibri" pitchFamily="34" charset="0"/>
              </a:defRPr>
            </a:lvl5pPr>
            <a:lvl6pPr marL="2514431" indent="-228585" fontAlgn="base">
              <a:spcBef>
                <a:spcPct val="0"/>
              </a:spcBef>
              <a:spcAft>
                <a:spcPct val="0"/>
              </a:spcAft>
              <a:defRPr>
                <a:solidFill>
                  <a:schemeClr val="tx1"/>
                </a:solidFill>
                <a:latin typeface="Calibri" pitchFamily="34" charset="0"/>
              </a:defRPr>
            </a:lvl6pPr>
            <a:lvl7pPr marL="2971600" indent="-228585" fontAlgn="base">
              <a:spcBef>
                <a:spcPct val="0"/>
              </a:spcBef>
              <a:spcAft>
                <a:spcPct val="0"/>
              </a:spcAft>
              <a:defRPr>
                <a:solidFill>
                  <a:schemeClr val="tx1"/>
                </a:solidFill>
                <a:latin typeface="Calibri" pitchFamily="34" charset="0"/>
              </a:defRPr>
            </a:lvl7pPr>
            <a:lvl8pPr marL="3428770" indent="-228585" fontAlgn="base">
              <a:spcBef>
                <a:spcPct val="0"/>
              </a:spcBef>
              <a:spcAft>
                <a:spcPct val="0"/>
              </a:spcAft>
              <a:defRPr>
                <a:solidFill>
                  <a:schemeClr val="tx1"/>
                </a:solidFill>
                <a:latin typeface="Calibri" pitchFamily="34" charset="0"/>
              </a:defRPr>
            </a:lvl8pPr>
            <a:lvl9pPr marL="3885939" indent="-22858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D08D56-0A2D-4281-A11D-DA965BD87EDC}" type="slidenum">
              <a:rPr lang="en-ZA" smtClean="0"/>
              <a:pPr fontAlgn="base">
                <a:spcBef>
                  <a:spcPct val="0"/>
                </a:spcBef>
                <a:spcAft>
                  <a:spcPct val="0"/>
                </a:spcAft>
                <a:defRPr/>
              </a:pPr>
              <a:t>8</a:t>
            </a:fld>
            <a:endParaRPr lang="en-ZA"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0" indent="-285731">
              <a:defRPr>
                <a:solidFill>
                  <a:schemeClr val="tx1"/>
                </a:solidFill>
                <a:latin typeface="Calibri" pitchFamily="34" charset="0"/>
              </a:defRPr>
            </a:lvl2pPr>
            <a:lvl3pPr marL="1142924" indent="-228585">
              <a:defRPr>
                <a:solidFill>
                  <a:schemeClr val="tx1"/>
                </a:solidFill>
                <a:latin typeface="Calibri" pitchFamily="34" charset="0"/>
              </a:defRPr>
            </a:lvl3pPr>
            <a:lvl4pPr marL="1600093" indent="-228585">
              <a:defRPr>
                <a:solidFill>
                  <a:schemeClr val="tx1"/>
                </a:solidFill>
                <a:latin typeface="Calibri" pitchFamily="34" charset="0"/>
              </a:defRPr>
            </a:lvl4pPr>
            <a:lvl5pPr marL="2057262" indent="-228585">
              <a:defRPr>
                <a:solidFill>
                  <a:schemeClr val="tx1"/>
                </a:solidFill>
                <a:latin typeface="Calibri" pitchFamily="34" charset="0"/>
              </a:defRPr>
            </a:lvl5pPr>
            <a:lvl6pPr marL="2514431" indent="-228585" fontAlgn="base">
              <a:spcBef>
                <a:spcPct val="0"/>
              </a:spcBef>
              <a:spcAft>
                <a:spcPct val="0"/>
              </a:spcAft>
              <a:defRPr>
                <a:solidFill>
                  <a:schemeClr val="tx1"/>
                </a:solidFill>
                <a:latin typeface="Calibri" pitchFamily="34" charset="0"/>
              </a:defRPr>
            </a:lvl6pPr>
            <a:lvl7pPr marL="2971600" indent="-228585" fontAlgn="base">
              <a:spcBef>
                <a:spcPct val="0"/>
              </a:spcBef>
              <a:spcAft>
                <a:spcPct val="0"/>
              </a:spcAft>
              <a:defRPr>
                <a:solidFill>
                  <a:schemeClr val="tx1"/>
                </a:solidFill>
                <a:latin typeface="Calibri" pitchFamily="34" charset="0"/>
              </a:defRPr>
            </a:lvl7pPr>
            <a:lvl8pPr marL="3428770" indent="-228585" fontAlgn="base">
              <a:spcBef>
                <a:spcPct val="0"/>
              </a:spcBef>
              <a:spcAft>
                <a:spcPct val="0"/>
              </a:spcAft>
              <a:defRPr>
                <a:solidFill>
                  <a:schemeClr val="tx1"/>
                </a:solidFill>
                <a:latin typeface="Calibri" pitchFamily="34" charset="0"/>
              </a:defRPr>
            </a:lvl8pPr>
            <a:lvl9pPr marL="3885939" indent="-22858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D08D56-0A2D-4281-A11D-DA965BD87EDC}" type="slidenum">
              <a:rPr lang="en-ZA" smtClean="0"/>
              <a:pPr fontAlgn="base">
                <a:spcBef>
                  <a:spcPct val="0"/>
                </a:spcBef>
                <a:spcAft>
                  <a:spcPct val="0"/>
                </a:spcAft>
                <a:defRPr/>
              </a:pPr>
              <a:t>9</a:t>
            </a:fld>
            <a:endParaRPr lang="en-ZA"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150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0" indent="-285731">
              <a:defRPr>
                <a:solidFill>
                  <a:schemeClr val="tx1"/>
                </a:solidFill>
                <a:latin typeface="Calibri" pitchFamily="34" charset="0"/>
              </a:defRPr>
            </a:lvl2pPr>
            <a:lvl3pPr marL="1142924" indent="-228585">
              <a:defRPr>
                <a:solidFill>
                  <a:schemeClr val="tx1"/>
                </a:solidFill>
                <a:latin typeface="Calibri" pitchFamily="34" charset="0"/>
              </a:defRPr>
            </a:lvl3pPr>
            <a:lvl4pPr marL="1600093" indent="-228585">
              <a:defRPr>
                <a:solidFill>
                  <a:schemeClr val="tx1"/>
                </a:solidFill>
                <a:latin typeface="Calibri" pitchFamily="34" charset="0"/>
              </a:defRPr>
            </a:lvl4pPr>
            <a:lvl5pPr marL="2057262" indent="-228585">
              <a:defRPr>
                <a:solidFill>
                  <a:schemeClr val="tx1"/>
                </a:solidFill>
                <a:latin typeface="Calibri" pitchFamily="34" charset="0"/>
              </a:defRPr>
            </a:lvl5pPr>
            <a:lvl6pPr marL="2514431" indent="-228585" fontAlgn="base">
              <a:spcBef>
                <a:spcPct val="0"/>
              </a:spcBef>
              <a:spcAft>
                <a:spcPct val="0"/>
              </a:spcAft>
              <a:defRPr>
                <a:solidFill>
                  <a:schemeClr val="tx1"/>
                </a:solidFill>
                <a:latin typeface="Calibri" pitchFamily="34" charset="0"/>
              </a:defRPr>
            </a:lvl6pPr>
            <a:lvl7pPr marL="2971600" indent="-228585" fontAlgn="base">
              <a:spcBef>
                <a:spcPct val="0"/>
              </a:spcBef>
              <a:spcAft>
                <a:spcPct val="0"/>
              </a:spcAft>
              <a:defRPr>
                <a:solidFill>
                  <a:schemeClr val="tx1"/>
                </a:solidFill>
                <a:latin typeface="Calibri" pitchFamily="34" charset="0"/>
              </a:defRPr>
            </a:lvl7pPr>
            <a:lvl8pPr marL="3428770" indent="-228585" fontAlgn="base">
              <a:spcBef>
                <a:spcPct val="0"/>
              </a:spcBef>
              <a:spcAft>
                <a:spcPct val="0"/>
              </a:spcAft>
              <a:defRPr>
                <a:solidFill>
                  <a:schemeClr val="tx1"/>
                </a:solidFill>
                <a:latin typeface="Calibri" pitchFamily="34" charset="0"/>
              </a:defRPr>
            </a:lvl8pPr>
            <a:lvl9pPr marL="3885939" indent="-22858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D08D56-0A2D-4281-A11D-DA965BD87EDC}" type="slidenum">
              <a:rPr lang="en-ZA" smtClean="0"/>
              <a:pPr fontAlgn="base">
                <a:spcBef>
                  <a:spcPct val="0"/>
                </a:spcBef>
                <a:spcAft>
                  <a:spcPct val="0"/>
                </a:spcAft>
                <a:defRPr/>
              </a:pPr>
              <a:t>10</a:t>
            </a:fld>
            <a:endParaRPr lang="en-ZA"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6CB1064-7CA5-47B3-860D-E464DEEB280A}" type="datetime1">
              <a:rPr lang="en-ZA" smtClean="0"/>
              <a:pPr>
                <a:defRPr/>
              </a:pPr>
              <a:t>2016/04/12</a:t>
            </a:fld>
            <a:endParaRPr lang="en-Z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6" name="Slide Number Placeholder 5"/>
          <p:cNvSpPr>
            <a:spLocks noGrp="1"/>
          </p:cNvSpPr>
          <p:nvPr>
            <p:ph type="sldNum" sz="quarter" idx="12"/>
          </p:nvPr>
        </p:nvSpPr>
        <p:spPr/>
        <p:txBody>
          <a:bodyPr/>
          <a:lstStyle/>
          <a:p>
            <a:pPr>
              <a:defRPr/>
            </a:pPr>
            <a:fld id="{E60BB47B-3E94-45AF-860B-2024B428ECAD}" type="slidenum">
              <a:rPr lang="en-ZA" smtClean="0"/>
              <a:pPr>
                <a:defRPr/>
              </a:pPr>
              <a:t>‹#›</a:t>
            </a:fld>
            <a:endParaRPr lang="en-ZA" dirty="0"/>
          </a:p>
        </p:txBody>
      </p:sp>
    </p:spTree>
    <p:extLst>
      <p:ext uri="{BB962C8B-B14F-4D97-AF65-F5344CB8AC3E}">
        <p14:creationId xmlns:p14="http://schemas.microsoft.com/office/powerpoint/2010/main" xmlns="" val="804122509"/>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2515550-713C-44FC-9F71-450899F6D880}" type="datetime1">
              <a:rPr lang="en-ZA" smtClean="0"/>
              <a:pPr>
                <a:defRPr/>
              </a:pPr>
              <a:t>2016/04/12</a:t>
            </a:fld>
            <a:endParaRPr lang="en-Z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7" name="Slide Number Placeholder 6"/>
          <p:cNvSpPr>
            <a:spLocks noGrp="1"/>
          </p:cNvSpPr>
          <p:nvPr>
            <p:ph type="sldNum" sz="quarter" idx="12"/>
          </p:nvPr>
        </p:nvSpPr>
        <p:spPr/>
        <p:txBody>
          <a:bodyPr/>
          <a:lstStyle/>
          <a:p>
            <a:pPr>
              <a:defRPr/>
            </a:pPr>
            <a:fld id="{A4EFA7BB-D31F-4B34-8836-723C2C3A86E2}" type="slidenum">
              <a:rPr lang="en-ZA" smtClean="0"/>
              <a:pPr>
                <a:defRPr/>
              </a:pPr>
              <a:t>‹#›</a:t>
            </a:fld>
            <a:endParaRPr lang="en-ZA" dirty="0"/>
          </a:p>
        </p:txBody>
      </p:sp>
    </p:spTree>
    <p:extLst>
      <p:ext uri="{BB962C8B-B14F-4D97-AF65-F5344CB8AC3E}">
        <p14:creationId xmlns:p14="http://schemas.microsoft.com/office/powerpoint/2010/main" xmlns="" val="1299743702"/>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AAFA6C5-9E52-456F-878C-B6E10E153E33}" type="datetime1">
              <a:rPr lang="en-ZA" smtClean="0"/>
              <a:pPr>
                <a:defRPr/>
              </a:pPr>
              <a:t>2016/04/12</a:t>
            </a:fld>
            <a:endParaRPr lang="en-Z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6" name="Slide Number Placeholder 5"/>
          <p:cNvSpPr>
            <a:spLocks noGrp="1"/>
          </p:cNvSpPr>
          <p:nvPr>
            <p:ph type="sldNum" sz="quarter" idx="12"/>
          </p:nvPr>
        </p:nvSpPr>
        <p:spPr/>
        <p:txBody>
          <a:bodyPr/>
          <a:lstStyle/>
          <a:p>
            <a:pPr>
              <a:defRPr/>
            </a:pPr>
            <a:fld id="{FC82ADFF-B870-46DC-8EE6-04F69BFA83D1}" type="slidenum">
              <a:rPr lang="en-ZA" smtClean="0"/>
              <a:pPr>
                <a:defRPr/>
              </a:pPr>
              <a:t>‹#›</a:t>
            </a:fld>
            <a:endParaRPr lang="en-ZA" dirty="0"/>
          </a:p>
        </p:txBody>
      </p:sp>
    </p:spTree>
    <p:extLst>
      <p:ext uri="{BB962C8B-B14F-4D97-AF65-F5344CB8AC3E}">
        <p14:creationId xmlns:p14="http://schemas.microsoft.com/office/powerpoint/2010/main" xmlns="" val="3651826425"/>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888378C-5D98-4238-913A-0944D6EC52B6}" type="datetime1">
              <a:rPr lang="en-ZA" smtClean="0"/>
              <a:pPr>
                <a:defRPr/>
              </a:pPr>
              <a:t>2016/04/12</a:t>
            </a:fld>
            <a:endParaRPr lang="en-Z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6" name="Slide Number Placeholder 5"/>
          <p:cNvSpPr>
            <a:spLocks noGrp="1"/>
          </p:cNvSpPr>
          <p:nvPr>
            <p:ph type="sldNum" sz="quarter" idx="12"/>
          </p:nvPr>
        </p:nvSpPr>
        <p:spPr/>
        <p:txBody>
          <a:bodyPr/>
          <a:lstStyle/>
          <a:p>
            <a:pPr>
              <a:defRPr/>
            </a:pPr>
            <a:fld id="{CE4EF2B0-E912-4952-8D91-4DDDEB395192}" type="slidenum">
              <a:rPr lang="en-ZA" smtClean="0"/>
              <a:pPr>
                <a:defRPr/>
              </a:pPr>
              <a:t>‹#›</a:t>
            </a:fld>
            <a:endParaRPr lang="en-ZA" dirty="0"/>
          </a:p>
        </p:txBody>
      </p:sp>
    </p:spTree>
    <p:extLst>
      <p:ext uri="{BB962C8B-B14F-4D97-AF65-F5344CB8AC3E}">
        <p14:creationId xmlns:p14="http://schemas.microsoft.com/office/powerpoint/2010/main" xmlns="" val="2787516328"/>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0DEC93-19AF-6E40-A481-4E9AF2673FF6}" type="datetime1">
              <a:rPr lang="en-ZA" smtClean="0"/>
              <a:pPr/>
              <a:t>2016/04/12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962390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10152-1A12-7847-945D-5924BB3F2461}" type="datetime1">
              <a:rPr lang="en-ZA" smtClean="0"/>
              <a:pPr/>
              <a:t>2016/04/12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41967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45756-14EA-7342-BAF1-AFC250D4CCEB}" type="datetime1">
              <a:rPr lang="en-ZA" smtClean="0"/>
              <a:pPr/>
              <a:t>2016/04/12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317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CC2E6-5873-7343-A116-F2FC4E339C54}" type="datetime1">
              <a:rPr lang="en-ZA" smtClean="0"/>
              <a:pPr/>
              <a:t>2016/04/12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656996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C44FD9-F93F-DF4C-AB3A-E3F128840487}" type="datetime1">
              <a:rPr lang="en-ZA" smtClean="0"/>
              <a:pPr/>
              <a:t>2016/04/12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9945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84459A-9479-7A48-A87F-EE508C31AB98}" type="datetime1">
              <a:rPr lang="en-ZA" smtClean="0"/>
              <a:pPr/>
              <a:t>2016/04/12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752031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7AA8C-FA92-AF4C-A910-88951FEEB398}" type="datetime1">
              <a:rPr lang="en-ZA" smtClean="0"/>
              <a:pPr/>
              <a:t>2016/04/12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4638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BA8B22F-35D0-4073-8759-496D92211A46}" type="datetime1">
              <a:rPr lang="en-ZA" smtClean="0"/>
              <a:pPr>
                <a:defRPr/>
              </a:pPr>
              <a:t>2016/04/12</a:t>
            </a:fld>
            <a:endParaRPr lang="en-ZA"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5" name="Slide Number Placeholder 4"/>
          <p:cNvSpPr>
            <a:spLocks noGrp="1"/>
          </p:cNvSpPr>
          <p:nvPr>
            <p:ph type="sldNum" sz="quarter" idx="12"/>
          </p:nvPr>
        </p:nvSpPr>
        <p:spPr/>
        <p:txBody>
          <a:bodyPr/>
          <a:lstStyle/>
          <a:p>
            <a:pPr>
              <a:defRPr/>
            </a:pPr>
            <a:fld id="{24503A1D-BA9F-4C32-9125-208EDD0C7ADB}" type="slidenum">
              <a:rPr lang="en-ZA" smtClean="0"/>
              <a:pPr>
                <a:defRPr/>
              </a:pPr>
              <a:t>‹#›</a:t>
            </a:fld>
            <a:endParaRPr lang="en-ZA" dirty="0"/>
          </a:p>
        </p:txBody>
      </p:sp>
    </p:spTree>
    <p:extLst>
      <p:ext uri="{BB962C8B-B14F-4D97-AF65-F5344CB8AC3E}">
        <p14:creationId xmlns:p14="http://schemas.microsoft.com/office/powerpoint/2010/main" xmlns="" val="350434668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7F99B-F8EE-9142-8DD5-FF0B642C80E0}" type="datetime1">
              <a:rPr lang="en-ZA" smtClean="0"/>
              <a:pPr/>
              <a:t>2016/04/12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85131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718CC-8239-CC4F-AA82-E432CAD0C463}" type="datetime1">
              <a:rPr lang="en-ZA" smtClean="0"/>
              <a:pPr/>
              <a:t>2016/04/12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686274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332B6-ECCA-4A46-B451-4D88B0C651D4}" type="datetime1">
              <a:rPr lang="en-ZA" smtClean="0"/>
              <a:pPr/>
              <a:t>2016/04/12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716249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1FEFC-640A-CD4E-9C84-591F78466410}" type="datetime1">
              <a:rPr lang="en-ZA" smtClean="0"/>
              <a:pPr/>
              <a:t>2016/04/12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706675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A0EA05-77D4-E749-9C01-A88752CADC60}" type="datetime1">
              <a:rPr lang="en-ZA" smtClean="0"/>
              <a:pPr/>
              <a:t>2016/04/12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804122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CBCA1-77DF-3344-8DA2-531ECAA633F7}" type="datetime1">
              <a:rPr lang="en-ZA" smtClean="0"/>
              <a:pPr/>
              <a:t>2016/04/12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664159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3E859C-85BB-0A45-84BA-C01E04F8BD2D}" type="datetime1">
              <a:rPr lang="en-ZA" smtClean="0"/>
              <a:pPr/>
              <a:t>2016/04/12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4230935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257349-A381-8F45-93E4-9A2293BFA051}" type="datetime1">
              <a:rPr lang="en-ZA" smtClean="0"/>
              <a:pPr/>
              <a:t>2016/04/12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58900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7BE441-A521-5A4F-9399-912C320B114C}" type="datetime1">
              <a:rPr lang="en-ZA" smtClean="0"/>
              <a:pPr/>
              <a:t>2016/04/12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90900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3CFD4E-1E02-CF4F-80B5-393C6C2C4A40}" type="datetime1">
              <a:rPr lang="en-ZA" smtClean="0"/>
              <a:pPr/>
              <a:t>2016/04/12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78034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75E093E-BCEC-4C36-B092-2AA1E957C380}" type="datetime1">
              <a:rPr lang="en-ZA" smtClean="0"/>
              <a:pPr>
                <a:defRPr/>
              </a:pPr>
              <a:t>2016/04/12</a:t>
            </a:fld>
            <a:endParaRPr lang="en-Z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6" name="Slide Number Placeholder 5"/>
          <p:cNvSpPr>
            <a:spLocks noGrp="1"/>
          </p:cNvSpPr>
          <p:nvPr>
            <p:ph type="sldNum" sz="quarter" idx="12"/>
          </p:nvPr>
        </p:nvSpPr>
        <p:spPr/>
        <p:txBody>
          <a:bodyPr/>
          <a:lstStyle/>
          <a:p>
            <a:pPr>
              <a:defRPr/>
            </a:pPr>
            <a:fld id="{3C9B4333-9C2E-4A31-BB8B-AF41D7F994F3}" type="slidenum">
              <a:rPr lang="en-ZA" smtClean="0"/>
              <a:pPr>
                <a:defRPr/>
              </a:pPr>
              <a:t>‹#›</a:t>
            </a:fld>
            <a:endParaRPr lang="en-ZA" dirty="0"/>
          </a:p>
        </p:txBody>
      </p:sp>
    </p:spTree>
    <p:extLst>
      <p:ext uri="{BB962C8B-B14F-4D97-AF65-F5344CB8AC3E}">
        <p14:creationId xmlns:p14="http://schemas.microsoft.com/office/powerpoint/2010/main" xmlns="" val="2664159419"/>
      </p:ext>
    </p:extLst>
  </p:cSld>
  <p:clrMapOvr>
    <a:masterClrMapping/>
  </p:clrMapOvr>
  <p:transition spd="slow">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75643-1E7F-5746-991C-7D517EBFE40D}" type="datetime1">
              <a:rPr lang="en-ZA" smtClean="0"/>
              <a:pPr/>
              <a:t>2016/04/12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160118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3C1D7-3168-BB46-B7B5-833F7D0FEF2E}" type="datetime1">
              <a:rPr lang="en-ZA" smtClean="0"/>
              <a:pPr/>
              <a:t>2016/04/12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41166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9927EF-4065-5D4C-8D5E-08E766AE5EA5}" type="datetime1">
              <a:rPr lang="en-ZA" smtClean="0"/>
              <a:pPr/>
              <a:t>2016/04/12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299743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BC50D-03C7-5E47-9517-33251A0958A4}" type="datetime1">
              <a:rPr lang="en-ZA" smtClean="0"/>
              <a:pPr/>
              <a:t>2016/04/12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651826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C0458-F013-9348-99E0-4BFCFC197D44}" type="datetime1">
              <a:rPr lang="en-ZA" smtClean="0"/>
              <a:pPr/>
              <a:t>2016/04/12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787516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C2D119-BFC1-D64F-9974-3C0293D29111}" type="datetime1">
              <a:rPr lang="en-ZA" smtClean="0"/>
              <a:pPr/>
              <a:t>2016/04/12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804122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F4515F-9247-EA40-B3B0-094E5E1695C7}" type="datetime1">
              <a:rPr lang="en-ZA" smtClean="0"/>
              <a:pPr/>
              <a:t>2016/04/12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664159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64F7B-FB17-414A-A503-752C801EEF4E}" type="datetime1">
              <a:rPr lang="en-ZA" smtClean="0"/>
              <a:pPr/>
              <a:t>2016/04/12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4230935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556DB1-89CB-AF4A-81EE-420E32A023FD}" type="datetime1">
              <a:rPr lang="en-ZA" smtClean="0"/>
              <a:pPr/>
              <a:t>2016/04/12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58900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CE6A32-D425-8243-8E1B-7646BEEAECE6}" type="datetime1">
              <a:rPr lang="en-ZA" smtClean="0"/>
              <a:pPr/>
              <a:t>2016/04/12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9090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7C47FC6-FCD3-4B68-B72D-E49D4F1E1E5B}" type="datetime1">
              <a:rPr lang="en-ZA" smtClean="0"/>
              <a:pPr>
                <a:defRPr/>
              </a:pPr>
              <a:t>2016/04/12</a:t>
            </a:fld>
            <a:endParaRPr lang="en-Z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6" name="Slide Number Placeholder 5"/>
          <p:cNvSpPr>
            <a:spLocks noGrp="1"/>
          </p:cNvSpPr>
          <p:nvPr>
            <p:ph type="sldNum" sz="quarter" idx="12"/>
          </p:nvPr>
        </p:nvSpPr>
        <p:spPr/>
        <p:txBody>
          <a:bodyPr/>
          <a:lstStyle/>
          <a:p>
            <a:pPr>
              <a:defRPr/>
            </a:pPr>
            <a:fld id="{7F5B8050-E83A-4FDE-B358-8168F715D939}" type="slidenum">
              <a:rPr lang="en-ZA" smtClean="0"/>
              <a:pPr>
                <a:defRPr/>
              </a:pPr>
              <a:t>‹#›</a:t>
            </a:fld>
            <a:endParaRPr lang="en-ZA" dirty="0"/>
          </a:p>
        </p:txBody>
      </p:sp>
    </p:spTree>
    <p:extLst>
      <p:ext uri="{BB962C8B-B14F-4D97-AF65-F5344CB8AC3E}">
        <p14:creationId xmlns:p14="http://schemas.microsoft.com/office/powerpoint/2010/main" xmlns="" val="4230935890"/>
      </p:ext>
    </p:extLst>
  </p:cSld>
  <p:clrMapOvr>
    <a:masterClrMapping/>
  </p:clrMapOvr>
  <p:transition spd="slow">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C3601E-7CEC-4444-AC80-661ABF00A6B1}" type="datetime1">
              <a:rPr lang="en-ZA" smtClean="0"/>
              <a:pPr/>
              <a:t>2016/04/12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780344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EC657-5BF5-9840-9FD7-439D5E3C6C85}" type="datetime1">
              <a:rPr lang="en-ZA" smtClean="0"/>
              <a:pPr/>
              <a:t>2016/04/12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160118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7AC5A-23F6-AE40-BE6F-9A70628FE9C4}" type="datetime1">
              <a:rPr lang="en-ZA" smtClean="0"/>
              <a:pPr/>
              <a:t>2016/04/12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41166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1DEEC-9530-DD44-B748-8BA462EF80B5}" type="datetime1">
              <a:rPr lang="en-ZA" smtClean="0"/>
              <a:pPr/>
              <a:t>2016/04/12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2997437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5501C-4E77-1B4C-9440-3232926FAB04}" type="datetime1">
              <a:rPr lang="en-ZA" smtClean="0"/>
              <a:pPr/>
              <a:t>2016/04/12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651826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20EE1-D9B2-4548-95F8-BDB912BCE4A0}" type="datetime1">
              <a:rPr lang="en-ZA" smtClean="0"/>
              <a:pPr/>
              <a:t>2016/04/12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7875163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0DEC93-19AF-6E40-A481-4E9AF2673FF6}" type="datetime1">
              <a:rPr lang="en-ZA" smtClean="0"/>
              <a:pPr/>
              <a:t>2016/04/12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804122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D48478-AE5B-F04A-8AA8-1749CE7B6B58}" type="datetime1">
              <a:rPr lang="en-ZA" smtClean="0"/>
              <a:pPr/>
              <a:t>2016/04/12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504346685"/>
      </p:ext>
    </p:extLst>
  </p:cSld>
  <p:clrMapOvr>
    <a:masterClrMapping/>
  </p:clrMapOvr>
  <p:hf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10152-1A12-7847-945D-5924BB3F2461}" type="datetime1">
              <a:rPr lang="en-ZA" smtClean="0"/>
              <a:pPr/>
              <a:t>2016/04/12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664159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45756-14EA-7342-BAF1-AFC250D4CCEB}" type="datetime1">
              <a:rPr lang="en-ZA" smtClean="0"/>
              <a:pPr/>
              <a:t>2016/04/12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423093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9423C071-20CB-4A05-A9FD-C566BC13878D}" type="datetime1">
              <a:rPr lang="en-ZA" smtClean="0"/>
              <a:pPr>
                <a:defRPr/>
              </a:pPr>
              <a:t>2016/04/12</a:t>
            </a:fld>
            <a:endParaRPr lang="en-Z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7" name="Slide Number Placeholder 6"/>
          <p:cNvSpPr>
            <a:spLocks noGrp="1"/>
          </p:cNvSpPr>
          <p:nvPr>
            <p:ph type="sldNum" sz="quarter" idx="12"/>
          </p:nvPr>
        </p:nvSpPr>
        <p:spPr/>
        <p:txBody>
          <a:bodyPr/>
          <a:lstStyle/>
          <a:p>
            <a:pPr>
              <a:defRPr/>
            </a:pPr>
            <a:fld id="{6837791C-DE2D-47DA-B1C2-7973660A34D3}" type="slidenum">
              <a:rPr lang="en-ZA" smtClean="0"/>
              <a:pPr>
                <a:defRPr/>
              </a:pPr>
              <a:t>‹#›</a:t>
            </a:fld>
            <a:endParaRPr lang="en-ZA" dirty="0"/>
          </a:p>
        </p:txBody>
      </p:sp>
    </p:spTree>
    <p:extLst>
      <p:ext uri="{BB962C8B-B14F-4D97-AF65-F5344CB8AC3E}">
        <p14:creationId xmlns:p14="http://schemas.microsoft.com/office/powerpoint/2010/main" xmlns="" val="2158900357"/>
      </p:ext>
    </p:extLst>
  </p:cSld>
  <p:clrMapOvr>
    <a:masterClrMapping/>
  </p:clrMapOvr>
  <p:transition spd="slow">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CC2E6-5873-7343-A116-F2FC4E339C54}" type="datetime1">
              <a:rPr lang="en-ZA" smtClean="0"/>
              <a:pPr/>
              <a:t>2016/04/12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589003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C44FD9-F93F-DF4C-AB3A-E3F128840487}" type="datetime1">
              <a:rPr lang="en-ZA" smtClean="0"/>
              <a:pPr/>
              <a:t>2016/04/12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909008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84459A-9479-7A48-A87F-EE508C31AB98}" type="datetime1">
              <a:rPr lang="en-ZA" smtClean="0"/>
              <a:pPr/>
              <a:t>2016/04/12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780344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7AA8C-FA92-AF4C-A910-88951FEEB398}" type="datetime1">
              <a:rPr lang="en-ZA" smtClean="0"/>
              <a:pPr/>
              <a:t>2016/04/12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1601184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7F99B-F8EE-9142-8DD5-FF0B642C80E0}" type="datetime1">
              <a:rPr lang="en-ZA" smtClean="0"/>
              <a:pPr/>
              <a:t>2016/04/12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411666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718CC-8239-CC4F-AA82-E432CAD0C463}" type="datetime1">
              <a:rPr lang="en-ZA" smtClean="0"/>
              <a:pPr/>
              <a:t>2016/04/12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2997437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332B6-ECCA-4A46-B451-4D88B0C651D4}" type="datetime1">
              <a:rPr lang="en-ZA" smtClean="0"/>
              <a:pPr/>
              <a:t>2016/04/12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6518264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1FEFC-640A-CD4E-9C84-591F78466410}" type="datetime1">
              <a:rPr lang="en-ZA" smtClean="0"/>
              <a:pPr/>
              <a:t>2016/04/12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7875163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0DEC93-19AF-6E40-A481-4E9AF2673FF6}" type="datetime1">
              <a:rPr lang="en-ZA" smtClean="0"/>
              <a:pPr/>
              <a:t>2016/04/12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9623909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110152-1A12-7847-945D-5924BB3F2461}" type="datetime1">
              <a:rPr lang="en-ZA" smtClean="0"/>
              <a:pPr/>
              <a:t>2016/04/12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41967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96FCF49-BBE9-4E44-9423-BECB234FD70D}" type="datetime1">
              <a:rPr lang="en-ZA" smtClean="0"/>
              <a:pPr>
                <a:defRPr/>
              </a:pPr>
              <a:t>2016/04/12</a:t>
            </a:fld>
            <a:endParaRPr lang="en-ZA"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9" name="Slide Number Placeholder 8"/>
          <p:cNvSpPr>
            <a:spLocks noGrp="1"/>
          </p:cNvSpPr>
          <p:nvPr>
            <p:ph type="sldNum" sz="quarter" idx="12"/>
          </p:nvPr>
        </p:nvSpPr>
        <p:spPr/>
        <p:txBody>
          <a:bodyPr/>
          <a:lstStyle/>
          <a:p>
            <a:pPr>
              <a:defRPr/>
            </a:pPr>
            <a:fld id="{AB47243E-FCF5-4135-9977-95C3AF0556AE}" type="slidenum">
              <a:rPr lang="en-ZA" smtClean="0"/>
              <a:pPr>
                <a:defRPr/>
              </a:pPr>
              <a:t>‹#›</a:t>
            </a:fld>
            <a:endParaRPr lang="en-ZA" dirty="0"/>
          </a:p>
        </p:txBody>
      </p:sp>
    </p:spTree>
    <p:extLst>
      <p:ext uri="{BB962C8B-B14F-4D97-AF65-F5344CB8AC3E}">
        <p14:creationId xmlns:p14="http://schemas.microsoft.com/office/powerpoint/2010/main" xmlns="" val="2190900863"/>
      </p:ext>
    </p:extLst>
  </p:cSld>
  <p:clrMapOvr>
    <a:masterClrMapping/>
  </p:clrMapOvr>
  <p:transition spd="slow">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45756-14EA-7342-BAF1-AFC250D4CCEB}" type="datetime1">
              <a:rPr lang="en-ZA" smtClean="0"/>
              <a:pPr/>
              <a:t>2016/04/12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8317143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FCC2E6-5873-7343-A116-F2FC4E339C54}" type="datetime1">
              <a:rPr lang="en-ZA" smtClean="0"/>
              <a:pPr/>
              <a:t>2016/04/12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6569969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C44FD9-F93F-DF4C-AB3A-E3F128840487}" type="datetime1">
              <a:rPr lang="en-ZA" smtClean="0"/>
              <a:pPr/>
              <a:t>2016/04/12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994555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84459A-9479-7A48-A87F-EE508C31AB98}" type="datetime1">
              <a:rPr lang="en-ZA" smtClean="0"/>
              <a:pPr/>
              <a:t>2016/04/12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7520316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7AA8C-FA92-AF4C-A910-88951FEEB398}" type="datetime1">
              <a:rPr lang="en-ZA" smtClean="0"/>
              <a:pPr/>
              <a:t>2016/04/12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846388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7F99B-F8EE-9142-8DD5-FF0B642C80E0}" type="datetime1">
              <a:rPr lang="en-ZA" smtClean="0"/>
              <a:pPr/>
              <a:t>2016/04/12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8851314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718CC-8239-CC4F-AA82-E432CAD0C463}" type="datetime1">
              <a:rPr lang="en-ZA" smtClean="0"/>
              <a:pPr/>
              <a:t>2016/04/12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6862744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332B6-ECCA-4A46-B451-4D88B0C651D4}" type="datetime1">
              <a:rPr lang="en-ZA" smtClean="0"/>
              <a:pPr/>
              <a:t>2016/04/12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7162493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71FEFC-640A-CD4E-9C84-591F78466410}" type="datetime1">
              <a:rPr lang="en-ZA" smtClean="0"/>
              <a:pPr/>
              <a:t>2016/04/12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7066755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A0EA05-77D4-E749-9C01-A88752CADC60}" type="datetime1">
              <a:rPr lang="en-ZA" smtClean="0"/>
              <a:pPr/>
              <a:t>2016/04/12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80412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E41318C-B091-49E5-90DA-A540F3343CE2}" type="datetime1">
              <a:rPr lang="en-ZA" smtClean="0"/>
              <a:pPr>
                <a:defRPr/>
              </a:pPr>
              <a:t>2016/04/12</a:t>
            </a:fld>
            <a:endParaRPr lang="en-ZA"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5" name="Slide Number Placeholder 4"/>
          <p:cNvSpPr>
            <a:spLocks noGrp="1"/>
          </p:cNvSpPr>
          <p:nvPr>
            <p:ph type="sldNum" sz="quarter" idx="12"/>
          </p:nvPr>
        </p:nvSpPr>
        <p:spPr/>
        <p:txBody>
          <a:bodyPr/>
          <a:lstStyle/>
          <a:p>
            <a:pPr>
              <a:defRPr/>
            </a:pPr>
            <a:fld id="{52A90F60-0DB2-4292-A230-2FA2FFFF160A}" type="slidenum">
              <a:rPr lang="en-ZA" smtClean="0"/>
              <a:pPr>
                <a:defRPr/>
              </a:pPr>
              <a:t>‹#›</a:t>
            </a:fld>
            <a:endParaRPr lang="en-ZA" dirty="0"/>
          </a:p>
        </p:txBody>
      </p:sp>
    </p:spTree>
    <p:extLst>
      <p:ext uri="{BB962C8B-B14F-4D97-AF65-F5344CB8AC3E}">
        <p14:creationId xmlns:p14="http://schemas.microsoft.com/office/powerpoint/2010/main" xmlns="" val="1780344494"/>
      </p:ext>
    </p:extLst>
  </p:cSld>
  <p:clrMapOvr>
    <a:masterClrMapping/>
  </p:clrMapOvr>
  <p:transition spd="slow">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CBCA1-77DF-3344-8DA2-531ECAA633F7}" type="datetime1">
              <a:rPr lang="en-ZA" smtClean="0"/>
              <a:pPr/>
              <a:t>2016/04/12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6641594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3E859C-85BB-0A45-84BA-C01E04F8BD2D}" type="datetime1">
              <a:rPr lang="en-ZA" smtClean="0"/>
              <a:pPr/>
              <a:t>2016/04/12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42309358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257349-A381-8F45-93E4-9A2293BFA051}" type="datetime1">
              <a:rPr lang="en-ZA" smtClean="0"/>
              <a:pPr/>
              <a:t>2016/04/12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1589003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7BE441-A521-5A4F-9399-912C320B114C}" type="datetime1">
              <a:rPr lang="en-ZA" smtClean="0"/>
              <a:pPr/>
              <a:t>2016/04/12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1909008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3CFD4E-1E02-CF4F-80B5-393C6C2C4A40}" type="datetime1">
              <a:rPr lang="en-ZA" smtClean="0"/>
              <a:pPr/>
              <a:t>2016/04/12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7803444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75643-1E7F-5746-991C-7D517EBFE40D}" type="datetime1">
              <a:rPr lang="en-ZA" smtClean="0"/>
              <a:pPr/>
              <a:t>2016/04/12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1601184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3C1D7-3168-BB46-B7B5-833F7D0FEF2E}" type="datetime1">
              <a:rPr lang="en-ZA" smtClean="0"/>
              <a:pPr/>
              <a:t>2016/04/12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8411666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9927EF-4065-5D4C-8D5E-08E766AE5EA5}" type="datetime1">
              <a:rPr lang="en-ZA" smtClean="0"/>
              <a:pPr/>
              <a:t>2016/04/12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2997437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BC50D-03C7-5E47-9517-33251A0958A4}" type="datetime1">
              <a:rPr lang="en-ZA" smtClean="0"/>
              <a:pPr/>
              <a:t>2016/04/12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6518264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C0458-F013-9348-99E0-4BFCFC197D44}" type="datetime1">
              <a:rPr lang="en-ZA" smtClean="0"/>
              <a:pPr/>
              <a:t>2016/04/12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787516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852929F-EC0E-4966-99C2-005D21215D73}" type="datetime1">
              <a:rPr lang="en-ZA" smtClean="0"/>
              <a:pPr>
                <a:defRPr/>
              </a:pPr>
              <a:t>2016/04/12</a:t>
            </a:fld>
            <a:endParaRPr lang="en-ZA"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4" name="Slide Number Placeholder 3"/>
          <p:cNvSpPr>
            <a:spLocks noGrp="1"/>
          </p:cNvSpPr>
          <p:nvPr>
            <p:ph type="sldNum" sz="quarter" idx="12"/>
          </p:nvPr>
        </p:nvSpPr>
        <p:spPr/>
        <p:txBody>
          <a:bodyPr/>
          <a:lstStyle/>
          <a:p>
            <a:pPr>
              <a:defRPr/>
            </a:pPr>
            <a:fld id="{F9680F32-5E4A-46CB-A264-9C4C7E9B6E10}" type="slidenum">
              <a:rPr lang="en-ZA" smtClean="0"/>
              <a:pPr>
                <a:defRPr/>
              </a:pPr>
              <a:t>‹#›</a:t>
            </a:fld>
            <a:endParaRPr lang="en-ZA" dirty="0"/>
          </a:p>
        </p:txBody>
      </p:sp>
    </p:spTree>
    <p:extLst>
      <p:ext uri="{BB962C8B-B14F-4D97-AF65-F5344CB8AC3E}">
        <p14:creationId xmlns:p14="http://schemas.microsoft.com/office/powerpoint/2010/main" xmlns="" val="3160118482"/>
      </p:ext>
    </p:extLst>
  </p:cSld>
  <p:clrMapOvr>
    <a:masterClrMapping/>
  </p:clrMapOvr>
  <p:transition spd="slow">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C2D119-BFC1-D64F-9974-3C0293D29111}" type="datetime1">
              <a:rPr lang="en-ZA" smtClean="0"/>
              <a:pPr/>
              <a:t>2016/04/12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8041225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F4515F-9247-EA40-B3B0-094E5E1695C7}" type="datetime1">
              <a:rPr lang="en-ZA" smtClean="0"/>
              <a:pPr/>
              <a:t>2016/04/12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6641594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64F7B-FB17-414A-A503-752C801EEF4E}" type="datetime1">
              <a:rPr lang="en-ZA" smtClean="0"/>
              <a:pPr/>
              <a:t>2016/04/12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42309358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556DB1-89CB-AF4A-81EE-420E32A023FD}" type="datetime1">
              <a:rPr lang="en-ZA" smtClean="0"/>
              <a:pPr/>
              <a:t>2016/04/12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1589003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CE6A32-D425-8243-8E1B-7646BEEAECE6}" type="datetime1">
              <a:rPr lang="en-ZA" smtClean="0"/>
              <a:pPr/>
              <a:t>2016/04/12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1909008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C3601E-7CEC-4444-AC80-661ABF00A6B1}" type="datetime1">
              <a:rPr lang="en-ZA" smtClean="0"/>
              <a:pPr/>
              <a:t>2016/04/12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7803444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EC657-5BF5-9840-9FD7-439D5E3C6C85}" type="datetime1">
              <a:rPr lang="en-ZA" smtClean="0"/>
              <a:pPr/>
              <a:t>2016/04/12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1601184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37AC5A-23F6-AE40-BE6F-9A70628FE9C4}" type="datetime1">
              <a:rPr lang="en-ZA" smtClean="0"/>
              <a:pPr/>
              <a:t>2016/04/12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8411666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1DEEC-9530-DD44-B748-8BA462EF80B5}" type="datetime1">
              <a:rPr lang="en-ZA" smtClean="0"/>
              <a:pPr/>
              <a:t>2016/04/12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12997437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5501C-4E77-1B4C-9440-3232926FAB04}" type="datetime1">
              <a:rPr lang="en-ZA" smtClean="0"/>
              <a:pPr/>
              <a:t>2016/04/12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3651826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0F0AA54-52F4-4F41-B5F0-958ACF6B5E79}" type="datetime1">
              <a:rPr lang="en-ZA" smtClean="0"/>
              <a:pPr>
                <a:defRPr/>
              </a:pPr>
              <a:t>2016/04/12</a:t>
            </a:fld>
            <a:endParaRPr lang="en-ZA"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ZA" dirty="0"/>
          </a:p>
        </p:txBody>
      </p:sp>
      <p:sp>
        <p:nvSpPr>
          <p:cNvPr id="7" name="Slide Number Placeholder 6"/>
          <p:cNvSpPr>
            <a:spLocks noGrp="1"/>
          </p:cNvSpPr>
          <p:nvPr>
            <p:ph type="sldNum" sz="quarter" idx="12"/>
          </p:nvPr>
        </p:nvSpPr>
        <p:spPr/>
        <p:txBody>
          <a:bodyPr/>
          <a:lstStyle/>
          <a:p>
            <a:pPr>
              <a:defRPr/>
            </a:pPr>
            <a:fld id="{C020604D-F90D-4F4E-BFD9-C5CCCB819AB7}" type="slidenum">
              <a:rPr lang="en-ZA" smtClean="0"/>
              <a:pPr>
                <a:defRPr/>
              </a:pPr>
              <a:t>‹#›</a:t>
            </a:fld>
            <a:endParaRPr lang="en-ZA" dirty="0"/>
          </a:p>
        </p:txBody>
      </p:sp>
    </p:spTree>
    <p:extLst>
      <p:ext uri="{BB962C8B-B14F-4D97-AF65-F5344CB8AC3E}">
        <p14:creationId xmlns:p14="http://schemas.microsoft.com/office/powerpoint/2010/main" xmlns="" val="2841166617"/>
      </p:ext>
    </p:extLst>
  </p:cSld>
  <p:clrMapOvr>
    <a:masterClrMapping/>
  </p:clrMapOvr>
  <p:transition spd="slow">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20EE1-D9B2-4548-95F8-BDB912BCE4A0}" type="datetime1">
              <a:rPr lang="en-ZA" smtClean="0"/>
              <a:pPr/>
              <a:t>2016/04/12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78751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2.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2.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121423" y="6356350"/>
            <a:ext cx="9567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BA8B22F-35D0-4073-8759-496D92211A46}" type="datetime1">
              <a:rPr lang="en-ZA" smtClean="0"/>
              <a:pPr>
                <a:defRPr/>
              </a:pPr>
              <a:t>2016/04/12</a:t>
            </a:fld>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4503A1D-BA9F-4C32-9125-208EDD0C7ADB}" type="slidenum">
              <a:rPr lang="en-ZA" smtClean="0"/>
              <a:pPr>
                <a:defRPr/>
              </a:pPr>
              <a:t>‹#›</a:t>
            </a:fld>
            <a:endParaRPr lang="en-ZA" dirty="0"/>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ransition spd="slow">
    <p:fade/>
  </p:transition>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48478-AE5B-F04A-8AA8-1749CE7B6B58}" type="datetime1">
              <a:rPr lang="en-ZA" smtClean="0"/>
              <a:pPr/>
              <a:t>2016/04/12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53380837"/>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977D0-6AE2-E244-B167-17C137F5BB88}" type="datetime1">
              <a:rPr lang="en-ZA" smtClean="0"/>
              <a:pPr/>
              <a:t>2016/04/12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A9ADF-5D4C-5A4D-BDEE-DFED0EFE5909}" type="datetime1">
              <a:rPr lang="en-ZA" smtClean="0"/>
              <a:pPr/>
              <a:t>2016/04/12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121423" y="6356350"/>
            <a:ext cx="9567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BA8B22F-35D0-4073-8759-496D92211A46}" type="datetime1">
              <a:rPr lang="en-ZA" smtClean="0"/>
              <a:pPr>
                <a:defRPr/>
              </a:pPr>
              <a:t>2016/04/12</a:t>
            </a:fld>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4503A1D-BA9F-4C32-9125-208EDD0C7ADB}" type="slidenum">
              <a:rPr lang="en-ZA" smtClean="0"/>
              <a:pPr>
                <a:defRPr/>
              </a:pPr>
              <a:t>‹#›</a:t>
            </a:fld>
            <a:endParaRPr lang="en-ZA" dirty="0"/>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48478-AE5B-F04A-8AA8-1749CE7B6B58}" type="datetime1">
              <a:rPr lang="en-ZA" smtClean="0"/>
              <a:pPr/>
              <a:t>2016/04/12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2153380837"/>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977D0-6AE2-E244-B167-17C137F5BB88}" type="datetime1">
              <a:rPr lang="en-ZA" smtClean="0"/>
              <a:pPr/>
              <a:t>2016/04/12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A9ADF-5D4C-5A4D-BDEE-DFED0EFE5909}" type="datetime1">
              <a:rPr lang="en-ZA" smtClean="0"/>
              <a:pPr/>
              <a:t>2016/04/12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p:cNvSpPr>
            <a:spLocks noGrp="1"/>
          </p:cNvSpPr>
          <p:nvPr>
            <p:ph type="subTitle" idx="1"/>
          </p:nvPr>
        </p:nvSpPr>
        <p:spPr>
          <a:xfrm>
            <a:off x="0" y="619125"/>
            <a:ext cx="9144000" cy="981075"/>
          </a:xfrm>
        </p:spPr>
        <p:txBody>
          <a:bodyPr>
            <a:noAutofit/>
          </a:bodyPr>
          <a:lstStyle/>
          <a:p>
            <a:r>
              <a:rPr lang="en-ZA" sz="4000" b="1" dirty="0" smtClean="0">
                <a:solidFill>
                  <a:schemeClr val="tx1"/>
                </a:solidFill>
              </a:rPr>
              <a:t>INGONYAMA TRUST BOARD’S ANNUAL PERFORMANCE PLAN 2016 - 17</a:t>
            </a:r>
            <a:endParaRPr lang="en-ZA" sz="4000" b="1" dirty="0">
              <a:solidFill>
                <a:schemeClr val="tx1"/>
              </a:solidFill>
            </a:endParaRPr>
          </a:p>
        </p:txBody>
      </p:sp>
      <p:sp>
        <p:nvSpPr>
          <p:cNvPr id="4" name="Subtitle 4"/>
          <p:cNvSpPr txBox="1">
            <a:spLocks/>
          </p:cNvSpPr>
          <p:nvPr/>
        </p:nvSpPr>
        <p:spPr>
          <a:xfrm>
            <a:off x="0" y="3162300"/>
            <a:ext cx="9144000" cy="8763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ZA" sz="2800" b="1" dirty="0" smtClean="0">
                <a:solidFill>
                  <a:schemeClr val="tx1"/>
                </a:solidFill>
              </a:rPr>
              <a:t>PRESENTATION TO THE PORTFOLIO COMMITTEE ON RURAL DEVELOPMENT AND LAND REFORM</a:t>
            </a:r>
            <a:endParaRPr lang="en-ZA" sz="2800" b="1" dirty="0">
              <a:solidFill>
                <a:schemeClr val="tx1"/>
              </a:solidFill>
            </a:endParaRPr>
          </a:p>
        </p:txBody>
      </p:sp>
      <p:sp>
        <p:nvSpPr>
          <p:cNvPr id="5" name="Subtitle 4"/>
          <p:cNvSpPr txBox="1">
            <a:spLocks/>
          </p:cNvSpPr>
          <p:nvPr/>
        </p:nvSpPr>
        <p:spPr>
          <a:xfrm>
            <a:off x="0" y="4648200"/>
            <a:ext cx="9144000" cy="43815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ZA" sz="2800" b="1" dirty="0" smtClean="0">
                <a:solidFill>
                  <a:schemeClr val="tx1"/>
                </a:solidFill>
              </a:rPr>
              <a:t>DATE : 06 APRIL 2016</a:t>
            </a:r>
            <a:endParaRPr lang="en-ZA" sz="2800" b="1" dirty="0">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154021" y="1435573"/>
            <a:ext cx="842645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 typeface="Arial" pitchFamily="34" charset="0"/>
              <a:buChar char="•"/>
            </a:pPr>
            <a:endParaRPr lang="en-US" sz="2000" dirty="0" smtClean="0">
              <a:latin typeface="Calibri" pitchFamily="34" charset="0"/>
            </a:endParaRPr>
          </a:p>
          <a:p>
            <a:pPr marL="342900" indent="-342900" eaLnBrk="1" hangingPunct="1">
              <a:buFont typeface="Arial" pitchFamily="34" charset="0"/>
              <a:buChar char="•"/>
            </a:pPr>
            <a:endParaRPr lang="en-US" sz="1600" dirty="0" smtClean="0">
              <a:latin typeface="Calibri" pitchFamily="34" charset="0"/>
            </a:endParaRPr>
          </a:p>
          <a:p>
            <a:pPr eaLnBrk="1" hangingPunct="1"/>
            <a:endParaRPr lang="en-US"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3C9B4333-9C2E-4A31-BB8B-AF41D7F994F3}" type="slidenum">
              <a:rPr lang="en-ZA" smtClean="0"/>
              <a:pPr>
                <a:defRPr/>
              </a:pPr>
              <a:t>10</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625466985"/>
              </p:ext>
            </p:extLst>
          </p:nvPr>
        </p:nvGraphicFramePr>
        <p:xfrm>
          <a:off x="80204" y="1219200"/>
          <a:ext cx="8953200" cy="4786738"/>
        </p:xfrm>
        <a:graphic>
          <a:graphicData uri="http://schemas.openxmlformats.org/drawingml/2006/table">
            <a:tbl>
              <a:tblPr firstRow="1" firstCol="1" bandRow="1"/>
              <a:tblGrid>
                <a:gridCol w="381600"/>
                <a:gridCol w="2134800"/>
                <a:gridCol w="1641600"/>
                <a:gridCol w="1198800"/>
                <a:gridCol w="1198800"/>
                <a:gridCol w="1198800"/>
                <a:gridCol w="1198800"/>
              </a:tblGrid>
              <a:tr h="440582">
                <a:tc rowSpan="2" gridSpan="2">
                  <a:txBody>
                    <a:bodyPr/>
                    <a:lstStyle/>
                    <a:p>
                      <a:pPr algn="ctr">
                        <a:spcAft>
                          <a:spcPts val="0"/>
                        </a:spcAft>
                      </a:pPr>
                      <a:r>
                        <a:rPr lang="en-US" sz="1200" b="1" dirty="0">
                          <a:effectLst/>
                          <a:latin typeface="Arial"/>
                          <a:ea typeface="MS Mincho"/>
                          <a:cs typeface="Times New Roman"/>
                        </a:rPr>
                        <a:t>Strategic Objectives</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200" b="1" dirty="0" smtClean="0">
                          <a:effectLst/>
                          <a:latin typeface="Arial"/>
                          <a:ea typeface="MS Mincho"/>
                          <a:cs typeface="Times New Roman"/>
                        </a:rPr>
                        <a:t>Measurable Performance Indicator</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Estimated Performance</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1200" b="1" dirty="0">
                          <a:effectLst/>
                          <a:latin typeface="Arial"/>
                          <a:ea typeface="MS Mincho"/>
                          <a:cs typeface="Times New Roman"/>
                        </a:rPr>
                        <a:t>Medium Term Targets</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218">
                <a:tc gridSpan="2" vMerge="1">
                  <a:txBody>
                    <a:bodyPr/>
                    <a:lstStyle/>
                    <a:p>
                      <a:endParaRPr lang="en-ZA"/>
                    </a:p>
                  </a:txBody>
                  <a:tcPr/>
                </a:tc>
                <a:tc hMerge="1" vMerge="1">
                  <a:txBody>
                    <a:bodyPr/>
                    <a:lstStyle/>
                    <a:p>
                      <a:endParaRPr lang="en-ZA"/>
                    </a:p>
                  </a:txBody>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2016/17</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2017/18</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2018/19</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2019/20</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138">
                <a:tc rowSpan="2">
                  <a:txBody>
                    <a:bodyPr/>
                    <a:lstStyle/>
                    <a:p>
                      <a:pPr>
                        <a:spcAft>
                          <a:spcPts val="0"/>
                        </a:spcAft>
                      </a:pPr>
                      <a:r>
                        <a:rPr lang="en-ZA" sz="1200" dirty="0" smtClean="0">
                          <a:effectLst/>
                          <a:latin typeface="Arial" pitchFamily="34" charset="0"/>
                          <a:ea typeface="MS Mincho"/>
                          <a:cs typeface="Arial" pitchFamily="34" charset="0"/>
                        </a:rPr>
                        <a:t>1.5.</a:t>
                      </a: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ZA" sz="1200" dirty="0" smtClean="0">
                          <a:effectLst/>
                          <a:latin typeface="Arial" pitchFamily="34" charset="0"/>
                          <a:ea typeface="MS Mincho"/>
                          <a:cs typeface="Arial" pitchFamily="34" charset="0"/>
                        </a:rPr>
                        <a:t>To ensure the reduction of vacancies</a:t>
                      </a: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smtClean="0">
                          <a:effectLst/>
                          <a:latin typeface="Arial" pitchFamily="34" charset="0"/>
                          <a:ea typeface="MS Mincho"/>
                          <a:cs typeface="Arial" pitchFamily="34" charset="0"/>
                        </a:rPr>
                        <a:t>HR provisioning</a:t>
                      </a:r>
                      <a:r>
                        <a:rPr lang="en-ZA" sz="1200" baseline="0" dirty="0" smtClean="0">
                          <a:effectLst/>
                          <a:latin typeface="Arial" pitchFamily="34" charset="0"/>
                          <a:ea typeface="MS Mincho"/>
                          <a:cs typeface="Arial" pitchFamily="34" charset="0"/>
                        </a:rPr>
                        <a:t> plan approved by the Board</a:t>
                      </a: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a:t>
                      </a: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a:t>
                      </a: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a:t>
                      </a: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a:t>
                      </a: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138">
                <a:tc vMerge="1">
                  <a:txBody>
                    <a:bodyPr/>
                    <a:lstStyle/>
                    <a:p>
                      <a:pPr>
                        <a:spcAft>
                          <a:spcPts val="0"/>
                        </a:spcAft>
                      </a:pP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smtClean="0">
                          <a:effectLst/>
                          <a:latin typeface="Arial" pitchFamily="34" charset="0"/>
                          <a:ea typeface="MS Mincho"/>
                          <a:cs typeface="Arial" pitchFamily="34" charset="0"/>
                        </a:rPr>
                        <a:t>Percentage</a:t>
                      </a:r>
                      <a:r>
                        <a:rPr lang="en-ZA" sz="1200" baseline="0" dirty="0" smtClean="0">
                          <a:effectLst/>
                          <a:latin typeface="Arial" pitchFamily="34" charset="0"/>
                          <a:ea typeface="MS Mincho"/>
                          <a:cs typeface="Arial" pitchFamily="34" charset="0"/>
                        </a:rPr>
                        <a:t> posts filled in relation to the HR provisioning plan</a:t>
                      </a: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100%</a:t>
                      </a: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100%</a:t>
                      </a: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100%</a:t>
                      </a: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100%</a:t>
                      </a:r>
                      <a:endParaRPr lang="en-ZA" sz="1200" dirty="0">
                        <a:effectLst/>
                        <a:latin typeface="Arial" pitchFamily="34" charset="0"/>
                        <a:ea typeface="MS Mincho"/>
                        <a:cs typeface="Arial" pitchFamily="34" charset="0"/>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0138">
                <a:tc>
                  <a:txBody>
                    <a:bodyPr/>
                    <a:lstStyle/>
                    <a:p>
                      <a:pPr>
                        <a:spcAft>
                          <a:spcPts val="0"/>
                        </a:spcAft>
                      </a:pPr>
                      <a:r>
                        <a:rPr lang="en-US" sz="1200" dirty="0">
                          <a:effectLst/>
                          <a:latin typeface="Arial"/>
                          <a:ea typeface="MS Mincho"/>
                          <a:cs typeface="Times New Roman"/>
                        </a:rPr>
                        <a:t>1.6.</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a:ea typeface="MS Mincho"/>
                          <a:cs typeface="Times New Roman"/>
                        </a:rPr>
                        <a:t>To ensure Performance Management in ITB</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a:ea typeface="MS Mincho"/>
                          <a:cs typeface="Times New Roman"/>
                        </a:rPr>
                        <a:t>Percentage of Performance agreements concluded timeously</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100%</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100%</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100%</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100%</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782">
                <a:tc>
                  <a:txBody>
                    <a:bodyPr/>
                    <a:lstStyle/>
                    <a:p>
                      <a:pPr>
                        <a:spcAft>
                          <a:spcPts val="0"/>
                        </a:spcAft>
                      </a:pPr>
                      <a:r>
                        <a:rPr lang="en-US" sz="1200" dirty="0">
                          <a:effectLst/>
                          <a:latin typeface="Arial"/>
                          <a:ea typeface="MS Mincho"/>
                          <a:cs typeface="Times New Roman"/>
                        </a:rPr>
                        <a:t>1.7.</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err="1">
                          <a:effectLst/>
                          <a:latin typeface="Arial"/>
                          <a:ea typeface="MS Mincho"/>
                          <a:cs typeface="Times New Roman"/>
                        </a:rPr>
                        <a:t>Provisionof</a:t>
                      </a:r>
                      <a:r>
                        <a:rPr lang="en-US" sz="1200" dirty="0">
                          <a:effectLst/>
                          <a:latin typeface="Arial"/>
                          <a:ea typeface="MS Mincho"/>
                          <a:cs typeface="Times New Roman"/>
                        </a:rPr>
                        <a:t> skills development to improve service delivery</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200" dirty="0">
                          <a:solidFill>
                            <a:srgbClr val="000000"/>
                          </a:solidFill>
                          <a:effectLst/>
                          <a:latin typeface="Arial"/>
                          <a:ea typeface="Calibri"/>
                          <a:cs typeface="TimesNewRomanPSMT"/>
                        </a:rPr>
                        <a:t>Number of </a:t>
                      </a:r>
                      <a:r>
                        <a:rPr lang="en-US" sz="1200" dirty="0" err="1">
                          <a:solidFill>
                            <a:srgbClr val="000000"/>
                          </a:solidFill>
                          <a:effectLst/>
                          <a:latin typeface="Arial"/>
                          <a:ea typeface="Calibri"/>
                          <a:cs typeface="TimesNewRomanPSMT"/>
                        </a:rPr>
                        <a:t>Intenal</a:t>
                      </a:r>
                      <a:r>
                        <a:rPr lang="en-US" sz="1200" dirty="0">
                          <a:solidFill>
                            <a:srgbClr val="000000"/>
                          </a:solidFill>
                          <a:effectLst/>
                          <a:latin typeface="Arial"/>
                          <a:ea typeface="Calibri"/>
                          <a:cs typeface="TimesNewRomanPSMT"/>
                        </a:rPr>
                        <a:t> Skills Audit performed</a:t>
                      </a:r>
                      <a:endParaRPr lang="en-ZA" sz="1200" dirty="0">
                        <a:solidFill>
                          <a:srgbClr val="000000"/>
                        </a:solidFill>
                        <a:effectLst/>
                        <a:latin typeface="TimesNewRomanPSMT"/>
                        <a:ea typeface="Calibri"/>
                        <a:cs typeface="TimesNewRomanPSMT"/>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1</a:t>
                      </a:r>
                      <a:endParaRPr lang="en-ZA" sz="1200">
                        <a:solidFill>
                          <a:srgbClr val="000000"/>
                        </a:solidFill>
                        <a:effectLst/>
                        <a:latin typeface="TimesNewRomanPSMT"/>
                        <a:ea typeface="Calibri"/>
                        <a:cs typeface="TimesNewRomanPSMT"/>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1</a:t>
                      </a:r>
                      <a:endParaRPr lang="en-ZA" sz="1200">
                        <a:solidFill>
                          <a:srgbClr val="000000"/>
                        </a:solidFill>
                        <a:effectLst/>
                        <a:latin typeface="TimesNewRomanPSMT"/>
                        <a:ea typeface="Calibri"/>
                        <a:cs typeface="TimesNewRomanPSMT"/>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1</a:t>
                      </a:r>
                      <a:endParaRPr lang="en-ZA" sz="1200">
                        <a:solidFill>
                          <a:srgbClr val="000000"/>
                        </a:solidFill>
                        <a:effectLst/>
                        <a:latin typeface="TimesNewRomanPSMT"/>
                        <a:ea typeface="Calibri"/>
                        <a:cs typeface="TimesNewRomanPSMT"/>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1</a:t>
                      </a:r>
                      <a:endParaRPr lang="en-ZA" sz="1200" dirty="0">
                        <a:solidFill>
                          <a:srgbClr val="000000"/>
                        </a:solidFill>
                        <a:effectLst/>
                        <a:latin typeface="TimesNewRomanPSMT"/>
                        <a:ea typeface="Calibri"/>
                        <a:cs typeface="TimesNewRomanPSMT"/>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8195">
                <a:tc rowSpan="2">
                  <a:txBody>
                    <a:bodyPr/>
                    <a:lstStyle/>
                    <a:p>
                      <a:pPr>
                        <a:spcAft>
                          <a:spcPts val="0"/>
                        </a:spcAft>
                      </a:pPr>
                      <a:r>
                        <a:rPr lang="en-US" sz="1200" dirty="0">
                          <a:effectLst/>
                          <a:latin typeface="Arial"/>
                          <a:ea typeface="MS Mincho"/>
                          <a:cs typeface="Times New Roman"/>
                        </a:rPr>
                        <a:t>1.8.</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US" sz="1200" dirty="0">
                          <a:effectLst/>
                          <a:latin typeface="Arial"/>
                          <a:ea typeface="MS Mincho"/>
                          <a:cs typeface="Times New Roman"/>
                        </a:rPr>
                        <a:t>To improve customer relationship</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200" dirty="0">
                          <a:solidFill>
                            <a:srgbClr val="000000"/>
                          </a:solidFill>
                          <a:effectLst/>
                          <a:latin typeface="Arial"/>
                          <a:ea typeface="Calibri"/>
                          <a:cs typeface="TimesNewRomanPSMT"/>
                        </a:rPr>
                        <a:t>Payment of undisputed invoices within 30 days of receipt in finance</a:t>
                      </a:r>
                      <a:endParaRPr lang="en-ZA" sz="1200" dirty="0">
                        <a:solidFill>
                          <a:srgbClr val="000000"/>
                        </a:solidFill>
                        <a:effectLst/>
                        <a:latin typeface="TimesNewRomanPSMT"/>
                        <a:ea typeface="Calibri"/>
                        <a:cs typeface="TimesNewRomanPSMT"/>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100%</a:t>
                      </a:r>
                      <a:endParaRPr lang="en-ZA" sz="1200">
                        <a:solidFill>
                          <a:srgbClr val="000000"/>
                        </a:solidFill>
                        <a:effectLst/>
                        <a:latin typeface="TimesNewRomanPSMT"/>
                        <a:ea typeface="Calibri"/>
                        <a:cs typeface="TimesNewRomanPSMT"/>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100%</a:t>
                      </a:r>
                      <a:endParaRPr lang="en-ZA" sz="1200">
                        <a:solidFill>
                          <a:srgbClr val="000000"/>
                        </a:solidFill>
                        <a:effectLst/>
                        <a:latin typeface="TimesNewRomanPSMT"/>
                        <a:ea typeface="Calibri"/>
                        <a:cs typeface="TimesNewRomanPSMT"/>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100%</a:t>
                      </a:r>
                      <a:endParaRPr lang="en-ZA" sz="1200">
                        <a:solidFill>
                          <a:srgbClr val="000000"/>
                        </a:solidFill>
                        <a:effectLst/>
                        <a:latin typeface="TimesNewRomanPSMT"/>
                        <a:ea typeface="Calibri"/>
                        <a:cs typeface="TimesNewRomanPSMT"/>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100%</a:t>
                      </a:r>
                      <a:endParaRPr lang="en-ZA" sz="1200" dirty="0">
                        <a:solidFill>
                          <a:srgbClr val="000000"/>
                        </a:solidFill>
                        <a:effectLst/>
                        <a:latin typeface="TimesNewRomanPSMT"/>
                        <a:ea typeface="Calibri"/>
                        <a:cs typeface="TimesNewRomanPSMT"/>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165">
                <a:tc vMerge="1">
                  <a:txBody>
                    <a:bodyPr/>
                    <a:lstStyle/>
                    <a:p>
                      <a:endParaRPr lang="en-ZA"/>
                    </a:p>
                  </a:txBody>
                  <a:tcPr/>
                </a:tc>
                <a:tc vMerge="1">
                  <a:txBody>
                    <a:bodyPr/>
                    <a:lstStyle/>
                    <a:p>
                      <a:endParaRPr lang="en-ZA"/>
                    </a:p>
                  </a:txBody>
                  <a:tcPr/>
                </a:tc>
                <a:tc>
                  <a:txBody>
                    <a:bodyPr/>
                    <a:lstStyle/>
                    <a:p>
                      <a:pPr>
                        <a:lnSpc>
                          <a:spcPct val="120000"/>
                        </a:lnSpc>
                        <a:spcAft>
                          <a:spcPts val="0"/>
                        </a:spcAft>
                      </a:pPr>
                      <a:r>
                        <a:rPr lang="en-US" sz="1200" dirty="0">
                          <a:solidFill>
                            <a:srgbClr val="000000"/>
                          </a:solidFill>
                          <a:effectLst/>
                          <a:latin typeface="Arial"/>
                          <a:ea typeface="Calibri"/>
                          <a:cs typeface="TimesNewRomanPSMT"/>
                        </a:rPr>
                        <a:t>Number of MOAs with traditional councils approved by the board </a:t>
                      </a:r>
                      <a:endParaRPr lang="en-ZA" sz="1200" dirty="0">
                        <a:solidFill>
                          <a:srgbClr val="000000"/>
                        </a:solidFill>
                        <a:effectLst/>
                        <a:latin typeface="TimesNewRomanPSMT"/>
                        <a:ea typeface="Calibri"/>
                        <a:cs typeface="TimesNewRomanPSMT"/>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10</a:t>
                      </a:r>
                      <a:endParaRPr lang="en-ZA" sz="1200" dirty="0">
                        <a:solidFill>
                          <a:srgbClr val="000000"/>
                        </a:solidFill>
                        <a:effectLst/>
                        <a:latin typeface="TimesNewRomanPSMT"/>
                        <a:ea typeface="Calibri"/>
                        <a:cs typeface="TimesNewRomanPSMT"/>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a:t>
                      </a:r>
                      <a:endParaRPr lang="en-ZA" sz="1200" dirty="0">
                        <a:solidFill>
                          <a:srgbClr val="000000"/>
                        </a:solidFill>
                        <a:effectLst/>
                        <a:latin typeface="TimesNewRomanPSMT"/>
                        <a:ea typeface="Calibri"/>
                        <a:cs typeface="TimesNewRomanPSMT"/>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a:t>
                      </a:r>
                      <a:endParaRPr lang="en-ZA" sz="1200" dirty="0">
                        <a:solidFill>
                          <a:srgbClr val="000000"/>
                        </a:solidFill>
                        <a:effectLst/>
                        <a:latin typeface="TimesNewRomanPSMT"/>
                        <a:ea typeface="Calibri"/>
                        <a:cs typeface="TimesNewRomanPSMT"/>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a:t>
                      </a:r>
                      <a:endParaRPr lang="en-ZA" sz="1200" dirty="0">
                        <a:solidFill>
                          <a:srgbClr val="000000"/>
                        </a:solidFill>
                        <a:effectLst/>
                        <a:latin typeface="TimesNewRomanPSMT"/>
                        <a:ea typeface="Calibri"/>
                        <a:cs typeface="TimesNewRomanPSMT"/>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a:spLocks noGrp="1"/>
          </p:cNvSpPr>
          <p:nvPr>
            <p:ph type="title"/>
          </p:nvPr>
        </p:nvSpPr>
        <p:spPr>
          <a:xfrm>
            <a:off x="390525" y="619125"/>
            <a:ext cx="8229600" cy="381000"/>
          </a:xfrm>
        </p:spPr>
        <p:txBody>
          <a:bodyPr>
            <a:noAutofit/>
          </a:bodyPr>
          <a:lstStyle/>
          <a:p>
            <a:pPr>
              <a:lnSpc>
                <a:spcPct val="115000"/>
              </a:lnSpc>
              <a:spcAft>
                <a:spcPts val="0"/>
              </a:spcAft>
            </a:pPr>
            <a:r>
              <a:rPr lang="en-US" sz="2000" b="1" dirty="0" smtClean="0">
                <a:latin typeface="Arial" pitchFamily="34" charset="0"/>
                <a:ea typeface="MS Mincho"/>
                <a:cs typeface="Arial" pitchFamily="34" charset="0"/>
              </a:rPr>
              <a:t>STRATEGIC OBJECTIVES AND ANNUAL TARGETS</a:t>
            </a:r>
            <a:endParaRPr lang="en-ZA" sz="2000" dirty="0">
              <a:latin typeface="Arial" pitchFamily="34" charset="0"/>
              <a:cs typeface="Arial" pitchFamily="34" charset="0"/>
            </a:endParaRPr>
          </a:p>
        </p:txBody>
      </p:sp>
    </p:spTree>
    <p:extLst>
      <p:ext uri="{BB962C8B-B14F-4D97-AF65-F5344CB8AC3E}">
        <p14:creationId xmlns:p14="http://schemas.microsoft.com/office/powerpoint/2010/main" xmlns="" val="407024090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457200"/>
          </a:xfrm>
        </p:spPr>
        <p:txBody>
          <a:bodyPr>
            <a:normAutofit/>
          </a:bodyPr>
          <a:lstStyle/>
          <a:p>
            <a:r>
              <a:rPr lang="en-ZA" sz="2000" b="1" dirty="0" smtClean="0">
                <a:latin typeface="Arial" pitchFamily="34" charset="0"/>
                <a:cs typeface="Arial" pitchFamily="34" charset="0"/>
              </a:rPr>
              <a:t>QUARTELY TARGETS 2016/17</a:t>
            </a:r>
            <a:endParaRPr lang="en-ZA" sz="2000" b="1" dirty="0">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5620542"/>
              </p:ext>
            </p:extLst>
          </p:nvPr>
        </p:nvGraphicFramePr>
        <p:xfrm>
          <a:off x="228600" y="381000"/>
          <a:ext cx="8742520" cy="6277963"/>
        </p:xfrm>
        <a:graphic>
          <a:graphicData uri="http://schemas.openxmlformats.org/drawingml/2006/table">
            <a:tbl>
              <a:tblPr firstRow="1" firstCol="1" bandRow="1"/>
              <a:tblGrid>
                <a:gridCol w="457200"/>
                <a:gridCol w="1499756"/>
                <a:gridCol w="1565564"/>
                <a:gridCol w="1044000"/>
                <a:gridCol w="1044000"/>
                <a:gridCol w="1044000"/>
                <a:gridCol w="1044000"/>
                <a:gridCol w="1044000"/>
              </a:tblGrid>
              <a:tr h="44915">
                <a:tc rowSpan="2" gridSpan="2">
                  <a:txBody>
                    <a:bodyPr/>
                    <a:lstStyle/>
                    <a:p>
                      <a:pPr algn="ctr">
                        <a:spcAft>
                          <a:spcPts val="0"/>
                        </a:spcAft>
                      </a:pPr>
                      <a:r>
                        <a:rPr lang="en-US" sz="1200" b="1" dirty="0">
                          <a:effectLst/>
                          <a:latin typeface="Arial"/>
                          <a:ea typeface="MS Mincho"/>
                          <a:cs typeface="Times New Roman"/>
                        </a:rPr>
                        <a:t>Strategic Objectives</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tc>
                <a:tc rowSpan="2">
                  <a:txBody>
                    <a:bodyPr/>
                    <a:lstStyle/>
                    <a:p>
                      <a:pPr algn="ctr">
                        <a:spcAft>
                          <a:spcPts val="0"/>
                        </a:spcAft>
                      </a:pPr>
                      <a:r>
                        <a:rPr lang="en-US" sz="1200" b="1" dirty="0">
                          <a:effectLst/>
                          <a:latin typeface="Arial"/>
                          <a:ea typeface="MS Mincho"/>
                          <a:cs typeface="Times New Roman"/>
                        </a:rPr>
                        <a:t>Measurable Performance Indicator</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200" b="1" dirty="0">
                          <a:effectLst/>
                          <a:latin typeface="Arial"/>
                          <a:ea typeface="MS Mincho"/>
                          <a:cs typeface="Times New Roman"/>
                        </a:rPr>
                        <a:t>Estimated Performance</a:t>
                      </a:r>
                      <a:endParaRPr lang="en-ZA" sz="1200" dirty="0">
                        <a:effectLst/>
                        <a:latin typeface="Cambria"/>
                        <a:ea typeface="MS Mincho"/>
                        <a:cs typeface="Times New Roman"/>
                      </a:endParaRPr>
                    </a:p>
                    <a:p>
                      <a:pPr algn="ctr">
                        <a:spcAft>
                          <a:spcPts val="0"/>
                        </a:spcAft>
                      </a:pPr>
                      <a:r>
                        <a:rPr lang="en-US" sz="1200" b="1" dirty="0">
                          <a:effectLst/>
                          <a:latin typeface="Arial"/>
                          <a:ea typeface="MS Mincho"/>
                          <a:cs typeface="Times New Roman"/>
                        </a:rPr>
                        <a:t>2016/17</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US" sz="1200" b="1" dirty="0">
                          <a:effectLst/>
                          <a:latin typeface="Arial"/>
                          <a:ea typeface="MS Mincho"/>
                          <a:cs typeface="Times New Roman"/>
                        </a:rPr>
                        <a:t>Quarterly Targets</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r>
              <a:tr h="404232">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US" sz="1200" b="1" dirty="0">
                          <a:effectLst/>
                          <a:latin typeface="Arial"/>
                          <a:ea typeface="MS Mincho"/>
                          <a:cs typeface="Times New Roman"/>
                        </a:rPr>
                        <a:t>Quarter 1</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Quarter 2</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Quarter 3</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Quarter 4</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574">
                <a:tc>
                  <a:txBody>
                    <a:bodyPr/>
                    <a:lstStyle/>
                    <a:p>
                      <a:pPr>
                        <a:spcAft>
                          <a:spcPts val="0"/>
                        </a:spcAft>
                      </a:pPr>
                      <a:r>
                        <a:rPr lang="en-US" sz="1200" dirty="0">
                          <a:effectLst/>
                          <a:latin typeface="Arial"/>
                          <a:ea typeface="MS Mincho"/>
                          <a:cs typeface="Times New Roman"/>
                        </a:rPr>
                        <a:t>1.1.</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a:ea typeface="MS Mincho"/>
                          <a:cs typeface="Times New Roman"/>
                        </a:rPr>
                        <a:t>Provide effective monitoring and evaluation systems to the Ingonyama Trust Board</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a:ea typeface="MS Mincho"/>
                          <a:cs typeface="Times New Roman"/>
                        </a:rPr>
                        <a:t>Mid term review held and reports completed</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456">
                <a:tc rowSpan="3">
                  <a:txBody>
                    <a:bodyPr/>
                    <a:lstStyle/>
                    <a:p>
                      <a:pPr>
                        <a:spcAft>
                          <a:spcPts val="0"/>
                        </a:spcAft>
                      </a:pPr>
                      <a:r>
                        <a:rPr lang="en-US" sz="1200">
                          <a:effectLst/>
                          <a:latin typeface="Arial"/>
                          <a:ea typeface="MS Mincho"/>
                          <a:cs typeface="Times New Roman"/>
                        </a:rPr>
                        <a:t>1.2.</a:t>
                      </a:r>
                      <a:endParaRPr lang="en-ZA" sz="120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r>
                        <a:rPr lang="en-US" sz="1200" dirty="0">
                          <a:effectLst/>
                          <a:latin typeface="Arial"/>
                          <a:ea typeface="MS Mincho"/>
                          <a:cs typeface="Times New Roman"/>
                        </a:rPr>
                        <a:t>Ensure effective stakeholder engagement and communication</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Customer Service Charter approved by the Board</a:t>
                      </a:r>
                      <a:endParaRPr lang="en-ZA" sz="120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Research and drafting of charter</a:t>
                      </a:r>
                      <a:endParaRPr lang="en-ZA" sz="120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Approval granted by the board</a:t>
                      </a:r>
                      <a:endParaRPr lang="en-ZA" sz="120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Implementation</a:t>
                      </a:r>
                      <a:endParaRPr lang="en-ZA" sz="120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Implementation</a:t>
                      </a:r>
                      <a:endParaRPr lang="en-ZA" sz="120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7851">
                <a:tc vMerge="1">
                  <a:txBody>
                    <a:bodyPr/>
                    <a:lstStyle/>
                    <a:p>
                      <a:endParaRPr lang="en-ZA"/>
                    </a:p>
                  </a:txBody>
                  <a:tcPr/>
                </a:tc>
                <a:tc vMerge="1">
                  <a:txBody>
                    <a:bodyPr/>
                    <a:lstStyle/>
                    <a:p>
                      <a:endParaRPr lang="en-ZA"/>
                    </a:p>
                  </a:txBody>
                  <a:tcPr/>
                </a:tc>
                <a:tc>
                  <a:txBody>
                    <a:bodyPr/>
                    <a:lstStyle/>
                    <a:p>
                      <a:pPr>
                        <a:spcAft>
                          <a:spcPts val="0"/>
                        </a:spcAft>
                      </a:pPr>
                      <a:r>
                        <a:rPr lang="en-US" sz="1200" dirty="0">
                          <a:effectLst/>
                          <a:latin typeface="Arial"/>
                          <a:ea typeface="MS Mincho"/>
                          <a:cs typeface="Times New Roman"/>
                        </a:rPr>
                        <a:t> </a:t>
                      </a:r>
                      <a:r>
                        <a:rPr lang="en-US" sz="1200" dirty="0" smtClean="0">
                          <a:effectLst/>
                          <a:latin typeface="Arial"/>
                          <a:ea typeface="MS Mincho"/>
                          <a:cs typeface="Times New Roman"/>
                        </a:rPr>
                        <a:t>Stakeholder </a:t>
                      </a:r>
                      <a:r>
                        <a:rPr lang="en-US" sz="1200" dirty="0">
                          <a:effectLst/>
                          <a:latin typeface="Arial"/>
                          <a:ea typeface="MS Mincho"/>
                          <a:cs typeface="Times New Roman"/>
                        </a:rPr>
                        <a:t>engagement strategy approved by the Board</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1</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a:ea typeface="MS Mincho"/>
                          <a:cs typeface="Times New Roman"/>
                        </a:rPr>
                        <a:t>Research and drafting of strategy</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a:ea typeface="MS Mincho"/>
                          <a:cs typeface="Times New Roman"/>
                        </a:rPr>
                        <a:t>Approval granted by the board</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Implementation</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Implementation and review</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659">
                <a:tc vMerge="1">
                  <a:txBody>
                    <a:bodyPr/>
                    <a:lstStyle/>
                    <a:p>
                      <a:endParaRPr lang="en-ZA"/>
                    </a:p>
                  </a:txBody>
                  <a:tcPr/>
                </a:tc>
                <a:tc vMerge="1">
                  <a:txBody>
                    <a:bodyPr/>
                    <a:lstStyle/>
                    <a:p>
                      <a:endParaRPr lang="en-ZA"/>
                    </a:p>
                  </a:txBody>
                  <a:tcPr/>
                </a:tc>
                <a:tc>
                  <a:txBody>
                    <a:bodyPr/>
                    <a:lstStyle/>
                    <a:p>
                      <a:pPr>
                        <a:spcAft>
                          <a:spcPts val="0"/>
                        </a:spcAft>
                      </a:pPr>
                      <a:r>
                        <a:rPr lang="en-US" sz="1200">
                          <a:effectLst/>
                          <a:latin typeface="Arial"/>
                          <a:ea typeface="MS Mincho"/>
                          <a:cs typeface="Times New Roman"/>
                        </a:rPr>
                        <a:t>Number of Communication Reports submitted to the Board</a:t>
                      </a:r>
                      <a:endParaRPr lang="en-ZA" sz="120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12</a:t>
                      </a:r>
                      <a:endParaRPr lang="en-ZA" sz="120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3</a:t>
                      </a:r>
                      <a:endParaRPr lang="en-ZA" sz="120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3</a:t>
                      </a:r>
                      <a:endParaRPr lang="en-ZA" sz="120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3</a:t>
                      </a:r>
                      <a:endParaRPr lang="en-ZA" sz="120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3</a:t>
                      </a:r>
                      <a:endParaRPr lang="en-ZA" sz="120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880">
                <a:tc rowSpan="2">
                  <a:txBody>
                    <a:bodyPr/>
                    <a:lstStyle/>
                    <a:p>
                      <a:pPr>
                        <a:spcAft>
                          <a:spcPts val="0"/>
                        </a:spcAft>
                      </a:pPr>
                      <a:r>
                        <a:rPr lang="en-US" sz="1200" dirty="0">
                          <a:effectLst/>
                          <a:latin typeface="Arial"/>
                          <a:ea typeface="MS Mincho"/>
                          <a:cs typeface="Times New Roman"/>
                        </a:rPr>
                        <a:t>1.3.</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US" sz="1200" dirty="0">
                          <a:effectLst/>
                          <a:latin typeface="Arial"/>
                          <a:ea typeface="MS Mincho"/>
                          <a:cs typeface="Times New Roman"/>
                        </a:rPr>
                        <a:t>Provide IT Support to improve efficiency</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a:ea typeface="MS Mincho"/>
                          <a:cs typeface="Times New Roman"/>
                        </a:rPr>
                        <a:t>Audited  IT infrastructure of the </a:t>
                      </a:r>
                      <a:r>
                        <a:rPr lang="en-US" sz="1200" dirty="0" smtClean="0">
                          <a:effectLst/>
                          <a:latin typeface="Arial"/>
                          <a:ea typeface="MS Mincho"/>
                          <a:cs typeface="Times New Roman"/>
                        </a:rPr>
                        <a:t>ITB</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1</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a:ea typeface="MS Mincho"/>
                          <a:cs typeface="Times New Roman"/>
                        </a:rPr>
                        <a:t>Data </a:t>
                      </a:r>
                      <a:r>
                        <a:rPr lang="en-US" sz="1200" dirty="0" smtClean="0">
                          <a:effectLst/>
                          <a:latin typeface="Arial"/>
                          <a:ea typeface="MS Mincho"/>
                          <a:cs typeface="Times New Roman"/>
                        </a:rPr>
                        <a:t>collection</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a:ea typeface="MS Mincho"/>
                          <a:cs typeface="Times New Roman"/>
                        </a:rPr>
                        <a:t>Development of a </a:t>
                      </a:r>
                      <a:r>
                        <a:rPr lang="en-US" sz="1200" dirty="0" smtClean="0">
                          <a:effectLst/>
                          <a:latin typeface="Arial"/>
                          <a:ea typeface="MS Mincho"/>
                          <a:cs typeface="Times New Roman"/>
                        </a:rPr>
                        <a:t>report</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a:ea typeface="MS Mincho"/>
                          <a:cs typeface="Times New Roman"/>
                        </a:rPr>
                        <a:t>Approval granted by the </a:t>
                      </a:r>
                      <a:r>
                        <a:rPr lang="en-US" sz="1200" dirty="0" smtClean="0">
                          <a:effectLst/>
                          <a:latin typeface="Arial"/>
                          <a:ea typeface="MS Mincho"/>
                          <a:cs typeface="Times New Roman"/>
                        </a:rPr>
                        <a:t>board</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smtClean="0">
                          <a:effectLst/>
                          <a:latin typeface="Arial"/>
                          <a:ea typeface="MS Mincho"/>
                          <a:cs typeface="Times New Roman"/>
                        </a:rPr>
                        <a:t>Implementation</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93">
                <a:tc vMerge="1">
                  <a:txBody>
                    <a:bodyPr/>
                    <a:lstStyle/>
                    <a:p>
                      <a:endParaRPr lang="en-ZA"/>
                    </a:p>
                  </a:txBody>
                  <a:tcPr/>
                </a:tc>
                <a:tc vMerge="1">
                  <a:txBody>
                    <a:bodyPr/>
                    <a:lstStyle/>
                    <a:p>
                      <a:endParaRPr lang="en-ZA"/>
                    </a:p>
                  </a:txBody>
                  <a:tcPr/>
                </a:tc>
                <a:tc>
                  <a:txBody>
                    <a:bodyPr/>
                    <a:lstStyle/>
                    <a:p>
                      <a:pPr>
                        <a:lnSpc>
                          <a:spcPct val="120000"/>
                        </a:lnSpc>
                        <a:spcAft>
                          <a:spcPts val="0"/>
                        </a:spcAft>
                      </a:pPr>
                      <a:r>
                        <a:rPr lang="en-US" sz="1200" dirty="0">
                          <a:solidFill>
                            <a:srgbClr val="000000"/>
                          </a:solidFill>
                          <a:effectLst/>
                          <a:latin typeface="Arial"/>
                          <a:ea typeface="Calibri"/>
                          <a:cs typeface="TimesNewRomanPSMT"/>
                        </a:rPr>
                        <a:t>Bi annual check of software compliance conducted </a:t>
                      </a:r>
                      <a:endParaRPr lang="en-ZA" sz="1200" dirty="0">
                        <a:solidFill>
                          <a:srgbClr val="000000"/>
                        </a:solidFill>
                        <a:effectLst/>
                        <a:latin typeface="TimesNewRomanPSMT"/>
                        <a:ea typeface="Calibri"/>
                        <a:cs typeface="TimesNewRomanPSMT"/>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2</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1</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1</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93">
                <a:tc rowSpan="2">
                  <a:txBody>
                    <a:bodyPr/>
                    <a:lstStyle/>
                    <a:p>
                      <a:pPr>
                        <a:spcAft>
                          <a:spcPts val="0"/>
                        </a:spcAft>
                      </a:pPr>
                      <a:r>
                        <a:rPr lang="en-ZA" sz="1200" dirty="0" smtClean="0">
                          <a:effectLst/>
                          <a:latin typeface="Arial" pitchFamily="34" charset="0"/>
                          <a:ea typeface="MS Mincho"/>
                          <a:cs typeface="Arial" pitchFamily="34" charset="0"/>
                        </a:rPr>
                        <a:t>1.4.</a:t>
                      </a:r>
                      <a:endParaRPr lang="en-ZA" sz="1200" dirty="0">
                        <a:effectLst/>
                        <a:latin typeface="Arial" pitchFamily="34" charset="0"/>
                        <a:ea typeface="MS Mincho"/>
                        <a:cs typeface="Arial" pitchFamily="34" charset="0"/>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ZA" sz="1200" dirty="0" smtClean="0">
                          <a:effectLst/>
                          <a:latin typeface="Arial" pitchFamily="34" charset="0"/>
                          <a:ea typeface="MS Mincho"/>
                          <a:cs typeface="Arial" pitchFamily="34" charset="0"/>
                        </a:rPr>
                        <a:t>To ensure</a:t>
                      </a:r>
                      <a:r>
                        <a:rPr lang="en-ZA" sz="1200" baseline="0" dirty="0" smtClean="0">
                          <a:effectLst/>
                          <a:latin typeface="Arial" pitchFamily="34" charset="0"/>
                          <a:ea typeface="MS Mincho"/>
                          <a:cs typeface="Arial" pitchFamily="34" charset="0"/>
                        </a:rPr>
                        <a:t> that efficient internal resource management is aligned to legislative requirements</a:t>
                      </a:r>
                      <a:endParaRPr lang="en-ZA" sz="1200" dirty="0">
                        <a:effectLst/>
                        <a:latin typeface="Arial" pitchFamily="34" charset="0"/>
                        <a:ea typeface="MS Mincho"/>
                        <a:cs typeface="Arial" pitchFamily="34" charset="0"/>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ZA" sz="1200" dirty="0" smtClean="0">
                          <a:solidFill>
                            <a:srgbClr val="000000"/>
                          </a:solidFill>
                          <a:effectLst/>
                          <a:latin typeface="Arial" pitchFamily="34" charset="0"/>
                          <a:ea typeface="Calibri"/>
                          <a:cs typeface="Arial" pitchFamily="34" charset="0"/>
                        </a:rPr>
                        <a:t>Number of policies</a:t>
                      </a:r>
                      <a:r>
                        <a:rPr lang="en-ZA" sz="1200" baseline="0" dirty="0" smtClean="0">
                          <a:solidFill>
                            <a:srgbClr val="000000"/>
                          </a:solidFill>
                          <a:effectLst/>
                          <a:latin typeface="Arial" pitchFamily="34" charset="0"/>
                          <a:ea typeface="Calibri"/>
                          <a:cs typeface="Arial" pitchFamily="34" charset="0"/>
                        </a:rPr>
                        <a:t> approved by the Board</a:t>
                      </a:r>
                      <a:endParaRPr lang="en-ZA" sz="1200" dirty="0">
                        <a:solidFill>
                          <a:srgbClr val="000000"/>
                        </a:solidFill>
                        <a:effectLst/>
                        <a:latin typeface="Arial" pitchFamily="34" charset="0"/>
                        <a:ea typeface="Calibri"/>
                        <a:cs typeface="Arial" pitchFamily="34" charset="0"/>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6</a:t>
                      </a:r>
                      <a:endParaRPr lang="en-ZA" sz="1200" dirty="0">
                        <a:effectLst/>
                        <a:latin typeface="Arial" pitchFamily="34" charset="0"/>
                        <a:ea typeface="MS Mincho"/>
                        <a:cs typeface="Arial" pitchFamily="34" charset="0"/>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a:t>
                      </a:r>
                      <a:endParaRPr lang="en-ZA" sz="1200" dirty="0">
                        <a:effectLst/>
                        <a:latin typeface="Arial" pitchFamily="34" charset="0"/>
                        <a:ea typeface="MS Mincho"/>
                        <a:cs typeface="Arial" pitchFamily="34" charset="0"/>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a:t>
                      </a:r>
                      <a:endParaRPr lang="en-ZA" sz="1200" dirty="0">
                        <a:effectLst/>
                        <a:latin typeface="Arial" pitchFamily="34" charset="0"/>
                        <a:ea typeface="MS Mincho"/>
                        <a:cs typeface="Arial" pitchFamily="34" charset="0"/>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3</a:t>
                      </a:r>
                      <a:endParaRPr lang="en-ZA" sz="1200" dirty="0">
                        <a:effectLst/>
                        <a:latin typeface="Arial" pitchFamily="34" charset="0"/>
                        <a:ea typeface="MS Mincho"/>
                        <a:cs typeface="Arial" pitchFamily="34" charset="0"/>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3</a:t>
                      </a:r>
                      <a:endParaRPr lang="en-ZA" sz="1200" dirty="0">
                        <a:effectLst/>
                        <a:latin typeface="Arial" pitchFamily="34" charset="0"/>
                        <a:ea typeface="MS Mincho"/>
                        <a:cs typeface="Arial" pitchFamily="34" charset="0"/>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693">
                <a:tc vMerge="1">
                  <a:txBody>
                    <a:bodyPr/>
                    <a:lstStyle/>
                    <a:p>
                      <a:pPr>
                        <a:spcAft>
                          <a:spcPts val="0"/>
                        </a:spcAft>
                      </a:pPr>
                      <a:endParaRPr lang="en-ZA" sz="1200" dirty="0">
                        <a:effectLst/>
                        <a:latin typeface="Arial" pitchFamily="34" charset="0"/>
                        <a:ea typeface="MS Mincho"/>
                        <a:cs typeface="Arial" pitchFamily="34" charset="0"/>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spcAft>
                          <a:spcPts val="0"/>
                        </a:spcAft>
                      </a:pPr>
                      <a:endParaRPr lang="en-ZA" sz="1200" dirty="0">
                        <a:effectLst/>
                        <a:latin typeface="Arial" pitchFamily="34" charset="0"/>
                        <a:ea typeface="MS Mincho"/>
                        <a:cs typeface="Arial" pitchFamily="34" charset="0"/>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ZA" sz="1200" dirty="0" smtClean="0">
                          <a:solidFill>
                            <a:srgbClr val="000000"/>
                          </a:solidFill>
                          <a:effectLst/>
                          <a:latin typeface="Arial" pitchFamily="34" charset="0"/>
                          <a:ea typeface="Calibri"/>
                          <a:cs typeface="Arial" pitchFamily="34" charset="0"/>
                        </a:rPr>
                        <a:t>Percentage</a:t>
                      </a:r>
                      <a:r>
                        <a:rPr lang="en-ZA" sz="1200" baseline="0" dirty="0" smtClean="0">
                          <a:solidFill>
                            <a:srgbClr val="000000"/>
                          </a:solidFill>
                          <a:effectLst/>
                          <a:latin typeface="Arial" pitchFamily="34" charset="0"/>
                          <a:ea typeface="Calibri"/>
                          <a:cs typeface="Arial" pitchFamily="34" charset="0"/>
                        </a:rPr>
                        <a:t> of all movable assets to be recorded in the asset register</a:t>
                      </a:r>
                      <a:endParaRPr lang="en-ZA" sz="1200" dirty="0">
                        <a:solidFill>
                          <a:srgbClr val="000000"/>
                        </a:solidFill>
                        <a:effectLst/>
                        <a:latin typeface="Arial" pitchFamily="34" charset="0"/>
                        <a:ea typeface="Calibri"/>
                        <a:cs typeface="Arial" pitchFamily="34" charset="0"/>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100%</a:t>
                      </a:r>
                      <a:endParaRPr lang="en-ZA" sz="1200" dirty="0">
                        <a:effectLst/>
                        <a:latin typeface="Arial" pitchFamily="34" charset="0"/>
                        <a:ea typeface="MS Mincho"/>
                        <a:cs typeface="Arial" pitchFamily="34" charset="0"/>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100%</a:t>
                      </a:r>
                      <a:endParaRPr lang="en-ZA" sz="1200" dirty="0">
                        <a:effectLst/>
                        <a:latin typeface="Arial" pitchFamily="34" charset="0"/>
                        <a:ea typeface="MS Mincho"/>
                        <a:cs typeface="Arial" pitchFamily="34" charset="0"/>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100%</a:t>
                      </a:r>
                      <a:endParaRPr lang="en-ZA" sz="1200" dirty="0">
                        <a:effectLst/>
                        <a:latin typeface="Arial" pitchFamily="34" charset="0"/>
                        <a:ea typeface="MS Mincho"/>
                        <a:cs typeface="Arial" pitchFamily="34" charset="0"/>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100%</a:t>
                      </a:r>
                      <a:endParaRPr lang="en-ZA" sz="1200" dirty="0">
                        <a:effectLst/>
                        <a:latin typeface="Arial" pitchFamily="34" charset="0"/>
                        <a:ea typeface="MS Mincho"/>
                        <a:cs typeface="Arial" pitchFamily="34" charset="0"/>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100%</a:t>
                      </a:r>
                      <a:endParaRPr lang="en-ZA" sz="1200" dirty="0">
                        <a:effectLst/>
                        <a:latin typeface="Arial" pitchFamily="34" charset="0"/>
                        <a:ea typeface="MS Mincho"/>
                        <a:cs typeface="Arial" pitchFamily="34" charset="0"/>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11</a:t>
            </a:fld>
            <a:endParaRPr lang="en-ZA" dirty="0"/>
          </a:p>
        </p:txBody>
      </p:sp>
      <p:sp>
        <p:nvSpPr>
          <p:cNvPr id="6" name="Rectangle 1"/>
          <p:cNvSpPr>
            <a:spLocks noChangeArrowheads="1"/>
          </p:cNvSpPr>
          <p:nvPr/>
        </p:nvSpPr>
        <p:spPr bwMode="auto">
          <a:xfrm>
            <a:off x="3433763" y="1600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78055807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a:bodyPr>
          <a:lstStyle/>
          <a:p>
            <a:r>
              <a:rPr lang="en-ZA" sz="2000" b="1" dirty="0" smtClean="0">
                <a:latin typeface="Arial" pitchFamily="34" charset="0"/>
                <a:cs typeface="Arial" pitchFamily="34" charset="0"/>
              </a:rPr>
              <a:t>QUARTELY TARGETS 2016/17</a:t>
            </a:r>
            <a:endParaRPr lang="en-ZA" sz="2000" b="1" dirty="0">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90776586"/>
              </p:ext>
            </p:extLst>
          </p:nvPr>
        </p:nvGraphicFramePr>
        <p:xfrm>
          <a:off x="152400" y="1066800"/>
          <a:ext cx="8823600" cy="5014533"/>
        </p:xfrm>
        <a:graphic>
          <a:graphicData uri="http://schemas.openxmlformats.org/drawingml/2006/table">
            <a:tbl>
              <a:tblPr firstRow="1" firstCol="1" bandRow="1"/>
              <a:tblGrid>
                <a:gridCol w="381600"/>
                <a:gridCol w="1501200"/>
                <a:gridCol w="1566000"/>
                <a:gridCol w="1198800"/>
                <a:gridCol w="1044000"/>
                <a:gridCol w="1044000"/>
                <a:gridCol w="1044000"/>
                <a:gridCol w="1044000"/>
              </a:tblGrid>
              <a:tr h="375885">
                <a:tc rowSpan="2" gridSpan="2">
                  <a:txBody>
                    <a:bodyPr/>
                    <a:lstStyle/>
                    <a:p>
                      <a:pPr algn="ctr">
                        <a:spcAft>
                          <a:spcPts val="0"/>
                        </a:spcAft>
                      </a:pPr>
                      <a:r>
                        <a:rPr lang="en-US" sz="1200" b="1" dirty="0">
                          <a:effectLst/>
                          <a:latin typeface="Arial"/>
                          <a:ea typeface="MS Mincho"/>
                          <a:cs typeface="Times New Roman"/>
                        </a:rPr>
                        <a:t>Strategic Objectives</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200" b="1" dirty="0">
                          <a:effectLst/>
                          <a:latin typeface="Arial"/>
                          <a:ea typeface="MS Mincho"/>
                          <a:cs typeface="Times New Roman"/>
                        </a:rPr>
                        <a:t>Measurable Performance Indicator</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200" b="1" dirty="0">
                          <a:effectLst/>
                          <a:latin typeface="Arial"/>
                          <a:ea typeface="MS Mincho"/>
                          <a:cs typeface="Times New Roman"/>
                        </a:rPr>
                        <a:t>Estimated Performance</a:t>
                      </a:r>
                      <a:endParaRPr lang="en-ZA" sz="1200" dirty="0">
                        <a:effectLst/>
                        <a:latin typeface="Cambria"/>
                        <a:ea typeface="MS Mincho"/>
                        <a:cs typeface="Times New Roman"/>
                      </a:endParaRPr>
                    </a:p>
                    <a:p>
                      <a:pPr algn="ctr">
                        <a:spcAft>
                          <a:spcPts val="0"/>
                        </a:spcAft>
                      </a:pPr>
                      <a:r>
                        <a:rPr lang="en-US" sz="1200" b="1" dirty="0">
                          <a:effectLst/>
                          <a:latin typeface="Arial"/>
                          <a:ea typeface="MS Mincho"/>
                          <a:cs typeface="Times New Roman"/>
                        </a:rPr>
                        <a:t>2016/17</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effectLst/>
                          <a:latin typeface="Arial"/>
                          <a:ea typeface="MS Mincho"/>
                          <a:cs typeface="Times New Roman"/>
                        </a:rPr>
                        <a:t>Quarterly Targets</a:t>
                      </a:r>
                      <a:endParaRPr lang="en-ZA" sz="1200" dirty="0" smtClean="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915">
                <a:tc gridSpan="2" vMerge="1">
                  <a:txBody>
                    <a:bodyPr/>
                    <a:lstStyle/>
                    <a:p>
                      <a:endParaRPr lang="en-ZA"/>
                    </a:p>
                  </a:txBody>
                  <a:tcPr/>
                </a:tc>
                <a:tc hMerge="1" vMerge="1">
                  <a:txBody>
                    <a:bodyPr/>
                    <a:lstStyle/>
                    <a:p>
                      <a:endParaRPr lang="en-ZA"/>
                    </a:p>
                  </a:txBody>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Quarter 1</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Quarter 2</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Quarter 3</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Quarter 4</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591">
                <a:tc rowSpan="2">
                  <a:txBody>
                    <a:bodyPr/>
                    <a:lstStyle/>
                    <a:p>
                      <a:pPr>
                        <a:spcAft>
                          <a:spcPts val="0"/>
                        </a:spcAft>
                      </a:pPr>
                      <a:r>
                        <a:rPr lang="en-US" sz="1200" dirty="0">
                          <a:effectLst/>
                          <a:latin typeface="Arial"/>
                          <a:ea typeface="MS Mincho"/>
                          <a:cs typeface="Times New Roman"/>
                        </a:rPr>
                        <a:t>1.5.</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US" sz="1200" dirty="0">
                          <a:effectLst/>
                          <a:latin typeface="Arial"/>
                          <a:ea typeface="MS Mincho"/>
                          <a:cs typeface="Times New Roman"/>
                        </a:rPr>
                        <a:t>To ensure reduction of vacancies</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HR provisioning plan approved by the Board</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1</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Development of plan</a:t>
                      </a:r>
                      <a:r>
                        <a:rPr lang="en-US" sz="1200" dirty="0">
                          <a:effectLst/>
                          <a:latin typeface="Arial"/>
                          <a:ea typeface="MS Mincho"/>
                          <a:cs typeface="Times New Roman"/>
                        </a:rPr>
                        <a:t> </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Approval granted by the Board</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Implementation</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Implementation</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181">
                <a:tc vMerge="1">
                  <a:txBody>
                    <a:bodyPr/>
                    <a:lstStyle/>
                    <a:p>
                      <a:endParaRPr lang="en-ZA"/>
                    </a:p>
                  </a:txBody>
                  <a:tcPr/>
                </a:tc>
                <a:tc vMerge="1">
                  <a:txBody>
                    <a:bodyPr/>
                    <a:lstStyle/>
                    <a:p>
                      <a:endParaRPr lang="en-ZA"/>
                    </a:p>
                  </a:txBody>
                  <a:tcPr/>
                </a:tc>
                <a:tc>
                  <a:txBody>
                    <a:bodyPr/>
                    <a:lstStyle/>
                    <a:p>
                      <a:pPr>
                        <a:spcAft>
                          <a:spcPts val="0"/>
                        </a:spcAft>
                      </a:pPr>
                      <a:r>
                        <a:rPr lang="en-US" sz="1200">
                          <a:effectLst/>
                          <a:latin typeface="Arial"/>
                          <a:ea typeface="MS Mincho"/>
                          <a:cs typeface="Times New Roman"/>
                        </a:rPr>
                        <a:t>Percentage posts filled in relation to the HR provisioning plan</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100%</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100%</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100%</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100%</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100%</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181">
                <a:tc>
                  <a:txBody>
                    <a:bodyPr/>
                    <a:lstStyle/>
                    <a:p>
                      <a:pPr>
                        <a:spcAft>
                          <a:spcPts val="0"/>
                        </a:spcAft>
                      </a:pPr>
                      <a:r>
                        <a:rPr lang="en-US" sz="1200" dirty="0" smtClean="0">
                          <a:effectLst/>
                          <a:latin typeface="Arial"/>
                          <a:ea typeface="MS Mincho"/>
                          <a:cs typeface="Times New Roman"/>
                        </a:rPr>
                        <a:t>1.6.</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a:ea typeface="MS Mincho"/>
                          <a:cs typeface="Times New Roman"/>
                        </a:rPr>
                        <a:t>To ensure Performance Management in ITB</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Percentage of Performance agreements concluded timeously</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100%</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100%</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100%</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100%</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100%</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591">
                <a:tc rowSpan="2">
                  <a:txBody>
                    <a:bodyPr/>
                    <a:lstStyle/>
                    <a:p>
                      <a:pPr>
                        <a:spcAft>
                          <a:spcPts val="0"/>
                        </a:spcAft>
                      </a:pPr>
                      <a:r>
                        <a:rPr lang="en-US" sz="1200" dirty="0" smtClean="0">
                          <a:effectLst/>
                          <a:latin typeface="Arial"/>
                          <a:ea typeface="MS Mincho"/>
                          <a:cs typeface="Times New Roman"/>
                        </a:rPr>
                        <a:t>1.7.</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US" sz="1200" dirty="0">
                          <a:effectLst/>
                          <a:latin typeface="Arial"/>
                          <a:ea typeface="MS Mincho"/>
                          <a:cs typeface="Times New Roman"/>
                        </a:rPr>
                        <a:t>Provision of skills development to improve service delivery</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Internal Skills Audit performed</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709">
                <a:tc vMerge="1">
                  <a:txBody>
                    <a:bodyPr/>
                    <a:lstStyle/>
                    <a:p>
                      <a:endParaRPr lang="en-ZA"/>
                    </a:p>
                  </a:txBody>
                  <a:tcPr/>
                </a:tc>
                <a:tc vMerge="1">
                  <a:txBody>
                    <a:bodyPr/>
                    <a:lstStyle/>
                    <a:p>
                      <a:endParaRPr lang="en-ZA"/>
                    </a:p>
                  </a:txBody>
                  <a:tcPr/>
                </a:tc>
                <a:tc>
                  <a:txBody>
                    <a:bodyPr/>
                    <a:lstStyle/>
                    <a:p>
                      <a:pPr>
                        <a:lnSpc>
                          <a:spcPct val="120000"/>
                        </a:lnSpc>
                        <a:spcAft>
                          <a:spcPts val="0"/>
                        </a:spcAft>
                      </a:pPr>
                      <a:r>
                        <a:rPr lang="en-US" sz="1200" dirty="0">
                          <a:solidFill>
                            <a:srgbClr val="000000"/>
                          </a:solidFill>
                          <a:effectLst/>
                          <a:latin typeface="Arial"/>
                          <a:ea typeface="Calibri"/>
                          <a:cs typeface="TimesNewRomanPSMT"/>
                        </a:rPr>
                        <a:t>Number of training </a:t>
                      </a:r>
                      <a:r>
                        <a:rPr lang="en-US" sz="1200" dirty="0" err="1">
                          <a:solidFill>
                            <a:srgbClr val="000000"/>
                          </a:solidFill>
                          <a:effectLst/>
                          <a:latin typeface="Arial"/>
                          <a:ea typeface="Calibri"/>
                          <a:cs typeface="TimesNewRomanPSMT"/>
                        </a:rPr>
                        <a:t>programmes</a:t>
                      </a:r>
                      <a:r>
                        <a:rPr lang="en-US" sz="1200" dirty="0">
                          <a:solidFill>
                            <a:srgbClr val="000000"/>
                          </a:solidFill>
                          <a:effectLst/>
                          <a:latin typeface="Arial"/>
                          <a:ea typeface="Calibri"/>
                          <a:cs typeface="TimesNewRomanPSMT"/>
                        </a:rPr>
                        <a:t> conducted</a:t>
                      </a:r>
                      <a:endParaRPr lang="en-ZA" sz="1200" dirty="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10</a:t>
                      </a:r>
                      <a:endParaRPr lang="en-ZA" sz="120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1</a:t>
                      </a:r>
                      <a:endParaRPr lang="en-ZA" sz="120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5</a:t>
                      </a:r>
                      <a:endParaRPr lang="en-ZA" sz="120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3</a:t>
                      </a:r>
                      <a:endParaRPr lang="en-ZA" sz="120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1</a:t>
                      </a:r>
                      <a:endParaRPr lang="en-ZA" sz="120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417">
                <a:tc rowSpan="2">
                  <a:txBody>
                    <a:bodyPr/>
                    <a:lstStyle/>
                    <a:p>
                      <a:pPr>
                        <a:spcAft>
                          <a:spcPts val="0"/>
                        </a:spcAft>
                      </a:pPr>
                      <a:r>
                        <a:rPr lang="en-US" sz="1200" dirty="0" smtClean="0">
                          <a:effectLst/>
                          <a:latin typeface="Arial"/>
                          <a:ea typeface="MS Mincho"/>
                          <a:cs typeface="Times New Roman"/>
                        </a:rPr>
                        <a:t>1.8.</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US" sz="1200" dirty="0">
                          <a:effectLst/>
                          <a:latin typeface="Arial"/>
                          <a:ea typeface="MS Mincho"/>
                          <a:cs typeface="Times New Roman"/>
                        </a:rPr>
                        <a:t>To improve customer relationship</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200" dirty="0">
                          <a:solidFill>
                            <a:srgbClr val="000000"/>
                          </a:solidFill>
                          <a:effectLst/>
                          <a:latin typeface="Arial"/>
                          <a:ea typeface="Calibri"/>
                          <a:cs typeface="TimesNewRomanPSMT"/>
                        </a:rPr>
                        <a:t>Payment of invoices within 30 days of receipt in finance</a:t>
                      </a:r>
                      <a:endParaRPr lang="en-ZA" sz="1200" dirty="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100%</a:t>
                      </a:r>
                      <a:endParaRPr lang="en-ZA" sz="1200" dirty="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100%</a:t>
                      </a:r>
                      <a:endParaRPr lang="en-ZA" sz="1200" dirty="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100%</a:t>
                      </a:r>
                      <a:endParaRPr lang="en-ZA" sz="1200" dirty="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100%</a:t>
                      </a:r>
                      <a:endParaRPr lang="en-ZA" sz="120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100%</a:t>
                      </a:r>
                      <a:endParaRPr lang="en-ZA" sz="120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063">
                <a:tc vMerge="1">
                  <a:txBody>
                    <a:bodyPr/>
                    <a:lstStyle/>
                    <a:p>
                      <a:endParaRPr lang="en-ZA"/>
                    </a:p>
                  </a:txBody>
                  <a:tcPr/>
                </a:tc>
                <a:tc vMerge="1">
                  <a:txBody>
                    <a:bodyPr/>
                    <a:lstStyle/>
                    <a:p>
                      <a:endParaRPr lang="en-ZA"/>
                    </a:p>
                  </a:txBody>
                  <a:tcPr/>
                </a:tc>
                <a:tc>
                  <a:txBody>
                    <a:bodyPr/>
                    <a:lstStyle/>
                    <a:p>
                      <a:pPr>
                        <a:lnSpc>
                          <a:spcPct val="120000"/>
                        </a:lnSpc>
                        <a:spcAft>
                          <a:spcPts val="0"/>
                        </a:spcAft>
                      </a:pPr>
                      <a:r>
                        <a:rPr lang="en-US" sz="1200" dirty="0">
                          <a:solidFill>
                            <a:srgbClr val="000000"/>
                          </a:solidFill>
                          <a:effectLst/>
                          <a:latin typeface="Arial"/>
                          <a:ea typeface="Calibri"/>
                          <a:cs typeface="TimesNewRomanPSMT"/>
                        </a:rPr>
                        <a:t>Number of MOAs with traditional councils approved by the board </a:t>
                      </a:r>
                      <a:endParaRPr lang="en-ZA" sz="1200" dirty="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5</a:t>
                      </a:r>
                      <a:endParaRPr lang="en-ZA" sz="1200" dirty="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2</a:t>
                      </a:r>
                      <a:endParaRPr lang="en-ZA" sz="1200" dirty="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2</a:t>
                      </a:r>
                      <a:endParaRPr lang="en-ZA" sz="1200" dirty="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1</a:t>
                      </a:r>
                      <a:endParaRPr lang="en-ZA" sz="1200" dirty="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a:t>
                      </a:r>
                      <a:endParaRPr lang="en-ZA" sz="1200" dirty="0">
                        <a:solidFill>
                          <a:srgbClr val="000000"/>
                        </a:solidFill>
                        <a:effectLst/>
                        <a:latin typeface="TimesNewRomanPSMT"/>
                        <a:ea typeface="Calibri"/>
                        <a:cs typeface="TimesNewRomanPSMT"/>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12</a:t>
            </a:fld>
            <a:endParaRPr lang="en-ZA" dirty="0"/>
          </a:p>
        </p:txBody>
      </p:sp>
    </p:spTree>
    <p:extLst>
      <p:ext uri="{BB962C8B-B14F-4D97-AF65-F5344CB8AC3E}">
        <p14:creationId xmlns:p14="http://schemas.microsoft.com/office/powerpoint/2010/main" xmlns="" val="40355617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13</a:t>
            </a:fld>
            <a:endParaRPr lang="en-ZA" dirty="0"/>
          </a:p>
        </p:txBody>
      </p:sp>
      <p:sp>
        <p:nvSpPr>
          <p:cNvPr id="7" name="Rectangle 6"/>
          <p:cNvSpPr/>
          <p:nvPr/>
        </p:nvSpPr>
        <p:spPr>
          <a:xfrm>
            <a:off x="505097" y="880263"/>
            <a:ext cx="8001000" cy="2893100"/>
          </a:xfrm>
          <a:prstGeom prst="rect">
            <a:avLst/>
          </a:prstGeom>
        </p:spPr>
        <p:txBody>
          <a:bodyPr wrap="square">
            <a:spAutoFit/>
          </a:bodyPr>
          <a:lstStyle/>
          <a:p>
            <a:r>
              <a:rPr lang="en-US" sz="1600" b="1" dirty="0" err="1">
                <a:latin typeface="+mj-lt"/>
              </a:rPr>
              <a:t>Programme</a:t>
            </a:r>
            <a:r>
              <a:rPr lang="en-US" sz="1600" b="1" dirty="0">
                <a:latin typeface="+mj-lt"/>
              </a:rPr>
              <a:t> </a:t>
            </a:r>
            <a:r>
              <a:rPr lang="en-US" sz="1600" b="1" dirty="0" smtClean="0">
                <a:latin typeface="+mj-lt"/>
              </a:rPr>
              <a:t>2 : Land Management</a:t>
            </a:r>
            <a:endParaRPr lang="en-ZA" sz="2400" dirty="0">
              <a:latin typeface="+mj-lt"/>
            </a:endParaRPr>
          </a:p>
          <a:p>
            <a:r>
              <a:rPr lang="en-US" sz="1600" b="1" dirty="0">
                <a:latin typeface="+mj-lt"/>
              </a:rPr>
              <a:t> </a:t>
            </a:r>
            <a:endParaRPr lang="en-ZA" sz="2400" dirty="0">
              <a:latin typeface="+mj-lt"/>
            </a:endParaRPr>
          </a:p>
          <a:p>
            <a:r>
              <a:rPr lang="en-US" sz="1600" b="1" dirty="0">
                <a:latin typeface="+mj-lt"/>
              </a:rPr>
              <a:t>Purpose</a:t>
            </a:r>
            <a:endParaRPr lang="en-ZA" sz="2400" dirty="0">
              <a:latin typeface="+mj-lt"/>
            </a:endParaRPr>
          </a:p>
          <a:p>
            <a:r>
              <a:rPr lang="en-US" sz="1600" b="1" dirty="0">
                <a:latin typeface="+mj-lt"/>
              </a:rPr>
              <a:t> </a:t>
            </a:r>
            <a:endParaRPr lang="en-ZA" sz="2400" dirty="0">
              <a:latin typeface="+mj-lt"/>
            </a:endParaRPr>
          </a:p>
          <a:p>
            <a:r>
              <a:rPr lang="en-US" sz="1600" dirty="0">
                <a:latin typeface="+mj-lt"/>
              </a:rPr>
              <a:t>To provide a secure tenure right and establish a comprehensive land tenure information system.</a:t>
            </a:r>
            <a:endParaRPr lang="en-ZA" sz="1600" dirty="0">
              <a:latin typeface="+mj-lt"/>
            </a:endParaRPr>
          </a:p>
          <a:p>
            <a:r>
              <a:rPr lang="en-US" sz="1600" b="1" dirty="0">
                <a:latin typeface="+mj-lt"/>
              </a:rPr>
              <a:t> </a:t>
            </a:r>
            <a:endParaRPr lang="en-ZA" sz="1600" dirty="0">
              <a:latin typeface="+mj-lt"/>
            </a:endParaRPr>
          </a:p>
          <a:p>
            <a:r>
              <a:rPr lang="en-US" sz="1600" dirty="0">
                <a:latin typeface="+mj-lt"/>
              </a:rPr>
              <a:t>These </a:t>
            </a:r>
            <a:r>
              <a:rPr lang="en-US" sz="1600" dirty="0" err="1">
                <a:latin typeface="+mj-lt"/>
              </a:rPr>
              <a:t>programmes</a:t>
            </a:r>
            <a:r>
              <a:rPr lang="en-US" sz="1600" dirty="0">
                <a:latin typeface="+mj-lt"/>
              </a:rPr>
              <a:t> on land management consist of the following:-</a:t>
            </a:r>
            <a:endParaRPr lang="en-ZA" sz="1600" dirty="0">
              <a:latin typeface="+mj-lt"/>
            </a:endParaRPr>
          </a:p>
          <a:p>
            <a:r>
              <a:rPr lang="en-US" sz="1600" dirty="0">
                <a:latin typeface="+mj-lt"/>
              </a:rPr>
              <a:t> </a:t>
            </a:r>
            <a:endParaRPr lang="en-ZA" sz="1600" dirty="0">
              <a:latin typeface="+mj-lt"/>
            </a:endParaRPr>
          </a:p>
          <a:p>
            <a:pPr marL="285750" lvl="0" indent="-285750">
              <a:buFont typeface="Wingdings" pitchFamily="2" charset="2"/>
              <a:buChar char="q"/>
            </a:pPr>
            <a:r>
              <a:rPr lang="en-US" sz="1600" dirty="0">
                <a:latin typeface="+mj-lt"/>
              </a:rPr>
              <a:t>Provision of tenure rights</a:t>
            </a:r>
            <a:endParaRPr lang="en-ZA" sz="1600" dirty="0">
              <a:latin typeface="+mj-lt"/>
            </a:endParaRPr>
          </a:p>
          <a:p>
            <a:pPr marL="285750" lvl="0" indent="-285750">
              <a:buFont typeface="Wingdings" pitchFamily="2" charset="2"/>
              <a:buChar char="q"/>
            </a:pPr>
            <a:r>
              <a:rPr lang="en-US" sz="1600" dirty="0">
                <a:latin typeface="+mj-lt"/>
              </a:rPr>
              <a:t>Maintenance of Land tenure information system</a:t>
            </a:r>
            <a:endParaRPr lang="en-ZA" sz="1600" dirty="0">
              <a:latin typeface="+mj-lt"/>
            </a:endParaRPr>
          </a:p>
        </p:txBody>
      </p:sp>
    </p:spTree>
    <p:extLst>
      <p:ext uri="{BB962C8B-B14F-4D97-AF65-F5344CB8AC3E}">
        <p14:creationId xmlns:p14="http://schemas.microsoft.com/office/powerpoint/2010/main" xmlns="" val="174338243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045672748"/>
              </p:ext>
            </p:extLst>
          </p:nvPr>
        </p:nvGraphicFramePr>
        <p:xfrm>
          <a:off x="228600" y="1219201"/>
          <a:ext cx="8460000" cy="4886517"/>
        </p:xfrm>
        <a:graphic>
          <a:graphicData uri="http://schemas.openxmlformats.org/drawingml/2006/table">
            <a:tbl>
              <a:tblPr firstRow="1" firstCol="1" bandRow="1"/>
              <a:tblGrid>
                <a:gridCol w="381600"/>
                <a:gridCol w="1641600"/>
                <a:gridCol w="1641600"/>
                <a:gridCol w="1198800"/>
                <a:gridCol w="1198800"/>
                <a:gridCol w="1198800"/>
                <a:gridCol w="1198800"/>
              </a:tblGrid>
              <a:tr h="331470">
                <a:tc rowSpan="2" gridSpan="2">
                  <a:txBody>
                    <a:bodyPr/>
                    <a:lstStyle/>
                    <a:p>
                      <a:pPr algn="ctr">
                        <a:spcAft>
                          <a:spcPts val="0"/>
                        </a:spcAft>
                      </a:pPr>
                      <a:r>
                        <a:rPr lang="en-US" sz="1200" b="1" dirty="0">
                          <a:effectLst/>
                          <a:latin typeface="Arial"/>
                          <a:ea typeface="MS Mincho"/>
                          <a:cs typeface="Times New Roman"/>
                        </a:rPr>
                        <a:t>Strategic Objectives</a:t>
                      </a:r>
                      <a:endParaRPr lang="en-ZA" sz="1400" dirty="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tc>
                <a:tc rowSpan="2">
                  <a:txBody>
                    <a:bodyPr/>
                    <a:lstStyle/>
                    <a:p>
                      <a:pPr algn="ctr">
                        <a:spcAft>
                          <a:spcPts val="0"/>
                        </a:spcAft>
                      </a:pPr>
                      <a:r>
                        <a:rPr lang="en-US" sz="1200" b="1" dirty="0" smtClean="0">
                          <a:effectLst/>
                          <a:latin typeface="Arial"/>
                          <a:ea typeface="MS Mincho"/>
                          <a:cs typeface="Times New Roman"/>
                        </a:rPr>
                        <a:t>Measurable Performance Indicator</a:t>
                      </a:r>
                      <a:endParaRPr lang="en-ZA" sz="1400" dirty="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Estimated Performance</a:t>
                      </a:r>
                      <a:endParaRPr lang="en-ZA" sz="1400" dirty="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1200" b="1">
                          <a:effectLst/>
                          <a:latin typeface="Arial"/>
                          <a:ea typeface="MS Mincho"/>
                          <a:cs typeface="Times New Roman"/>
                        </a:rPr>
                        <a:t>Medium Term Targets</a:t>
                      </a:r>
                      <a:endParaRPr lang="en-ZA" sz="140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110490">
                <a:tc gridSpan="2" vMerge="1">
                  <a:txBody>
                    <a:bodyPr/>
                    <a:lstStyle/>
                    <a:p>
                      <a:endParaRPr lang="en-ZA"/>
                    </a:p>
                  </a:txBody>
                  <a:tcPr/>
                </a:tc>
                <a:tc hMerge="1" vMerge="1">
                  <a:txBody>
                    <a:bodyPr/>
                    <a:lstStyle/>
                    <a:p>
                      <a:endParaRPr lang="en-ZA"/>
                    </a:p>
                  </a:txBody>
                  <a:tcPr/>
                </a:tc>
                <a:tc vMerge="1">
                  <a:txBody>
                    <a:bodyPr/>
                    <a:lstStyle/>
                    <a:p>
                      <a:endParaRPr lang="en-ZA"/>
                    </a:p>
                  </a:txBody>
                  <a:tcPr/>
                </a:tc>
                <a:tc>
                  <a:txBody>
                    <a:bodyPr/>
                    <a:lstStyle/>
                    <a:p>
                      <a:pPr algn="ctr">
                        <a:spcAft>
                          <a:spcPts val="0"/>
                        </a:spcAft>
                      </a:pPr>
                      <a:r>
                        <a:rPr lang="en-US" sz="1200" b="1">
                          <a:effectLst/>
                          <a:latin typeface="Arial"/>
                          <a:ea typeface="MS Mincho"/>
                          <a:cs typeface="Times New Roman"/>
                        </a:rPr>
                        <a:t>2016/17</a:t>
                      </a:r>
                      <a:endParaRPr lang="en-ZA" sz="140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effectLst/>
                          <a:latin typeface="Arial"/>
                          <a:ea typeface="MS Mincho"/>
                          <a:cs typeface="Times New Roman"/>
                        </a:rPr>
                        <a:t>2017/18</a:t>
                      </a:r>
                      <a:endParaRPr lang="en-ZA" sz="140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effectLst/>
                          <a:latin typeface="Arial"/>
                          <a:ea typeface="MS Mincho"/>
                          <a:cs typeface="Times New Roman"/>
                        </a:rPr>
                        <a:t>2018/19</a:t>
                      </a:r>
                      <a:endParaRPr lang="en-ZA" sz="140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effectLst/>
                          <a:latin typeface="Arial"/>
                          <a:ea typeface="MS Mincho"/>
                          <a:cs typeface="Times New Roman"/>
                        </a:rPr>
                        <a:t>2019/20</a:t>
                      </a:r>
                      <a:endParaRPr lang="en-ZA" sz="140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116">
                <a:tc>
                  <a:txBody>
                    <a:bodyPr/>
                    <a:lstStyle/>
                    <a:p>
                      <a:pPr algn="just">
                        <a:lnSpc>
                          <a:spcPct val="120000"/>
                        </a:lnSpc>
                        <a:spcAft>
                          <a:spcPts val="0"/>
                        </a:spcAft>
                      </a:pPr>
                      <a:r>
                        <a:rPr lang="en-US" sz="1200">
                          <a:solidFill>
                            <a:srgbClr val="000000"/>
                          </a:solidFill>
                          <a:effectLst/>
                          <a:latin typeface="Arial"/>
                          <a:ea typeface="Calibri"/>
                          <a:cs typeface="TimesNewRomanPSMT"/>
                        </a:rPr>
                        <a:t>2.1. </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200">
                          <a:solidFill>
                            <a:srgbClr val="000000"/>
                          </a:solidFill>
                          <a:effectLst/>
                          <a:latin typeface="Arial"/>
                          <a:ea typeface="Calibri"/>
                          <a:cs typeface="TimesNewRomanPSMT"/>
                        </a:rPr>
                        <a:t>Provision of secured tenure rights to facilitate development on Ingonyama Trust land.</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200" dirty="0">
                          <a:solidFill>
                            <a:srgbClr val="000000"/>
                          </a:solidFill>
                          <a:effectLst/>
                          <a:latin typeface="Arial"/>
                          <a:ea typeface="Calibri"/>
                          <a:cs typeface="TimesNewRomanPSMT"/>
                        </a:rPr>
                        <a:t>Number of land tenure rights approved by the Board</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1350</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1400</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1450</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1500</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940">
                <a:tc rowSpan="2">
                  <a:txBody>
                    <a:bodyPr/>
                    <a:lstStyle/>
                    <a:p>
                      <a:pPr algn="just">
                        <a:lnSpc>
                          <a:spcPct val="120000"/>
                        </a:lnSpc>
                        <a:spcAft>
                          <a:spcPts val="0"/>
                        </a:spcAft>
                      </a:pPr>
                      <a:r>
                        <a:rPr lang="en-US" sz="1200">
                          <a:solidFill>
                            <a:srgbClr val="000000"/>
                          </a:solidFill>
                          <a:effectLst/>
                          <a:latin typeface="Arial"/>
                          <a:ea typeface="Calibri"/>
                          <a:cs typeface="TimesNewRomanPSMT"/>
                        </a:rPr>
                        <a:t>2.2.</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20000"/>
                        </a:lnSpc>
                        <a:spcAft>
                          <a:spcPts val="0"/>
                        </a:spcAft>
                      </a:pPr>
                      <a:r>
                        <a:rPr lang="en-US" sz="1200">
                          <a:solidFill>
                            <a:srgbClr val="000000"/>
                          </a:solidFill>
                          <a:effectLst/>
                          <a:latin typeface="Arial"/>
                          <a:ea typeface="Calibri"/>
                          <a:cs typeface="TimesNewRomanPSMT"/>
                        </a:rPr>
                        <a:t>To maintain an integrated and comprehensive land tenure administration system/ (database of land tenure rights)</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200">
                          <a:solidFill>
                            <a:srgbClr val="000000"/>
                          </a:solidFill>
                          <a:effectLst/>
                          <a:latin typeface="Arial"/>
                          <a:ea typeface="Calibri"/>
                          <a:cs typeface="TimesNewRomanPSMT"/>
                        </a:rPr>
                        <a:t>Number of updates to the land holding register </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4</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4</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4</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4</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940">
                <a:tc vMerge="1">
                  <a:txBody>
                    <a:bodyPr/>
                    <a:lstStyle/>
                    <a:p>
                      <a:endParaRPr lang="en-ZA"/>
                    </a:p>
                  </a:txBody>
                  <a:tcPr/>
                </a:tc>
                <a:tc vMerge="1">
                  <a:txBody>
                    <a:bodyPr/>
                    <a:lstStyle/>
                    <a:p>
                      <a:endParaRPr lang="en-ZA"/>
                    </a:p>
                  </a:txBody>
                  <a:tcPr/>
                </a:tc>
                <a:tc>
                  <a:txBody>
                    <a:bodyPr/>
                    <a:lstStyle/>
                    <a:p>
                      <a:pPr>
                        <a:lnSpc>
                          <a:spcPct val="120000"/>
                        </a:lnSpc>
                        <a:spcAft>
                          <a:spcPts val="0"/>
                        </a:spcAft>
                      </a:pPr>
                      <a:r>
                        <a:rPr lang="en-US" sz="1200">
                          <a:solidFill>
                            <a:srgbClr val="000000"/>
                          </a:solidFill>
                          <a:effectLst/>
                          <a:latin typeface="Arial"/>
                          <a:ea typeface="Calibri"/>
                          <a:cs typeface="TimesNewRomanPSMT"/>
                        </a:rPr>
                        <a:t>Number of land parcels for commercial use valued</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9</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9</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116">
                <a:tc>
                  <a:txBody>
                    <a:bodyPr/>
                    <a:lstStyle/>
                    <a:p>
                      <a:pPr algn="just">
                        <a:lnSpc>
                          <a:spcPct val="120000"/>
                        </a:lnSpc>
                        <a:spcAft>
                          <a:spcPts val="0"/>
                        </a:spcAft>
                      </a:pPr>
                      <a:r>
                        <a:rPr lang="en-US" sz="1200">
                          <a:solidFill>
                            <a:srgbClr val="000000"/>
                          </a:solidFill>
                          <a:effectLst/>
                          <a:latin typeface="Arial"/>
                          <a:ea typeface="Calibri"/>
                          <a:cs typeface="TimesNewRomanPSMT"/>
                        </a:rPr>
                        <a:t>2.3.</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200">
                          <a:solidFill>
                            <a:srgbClr val="000000"/>
                          </a:solidFill>
                          <a:effectLst/>
                          <a:latin typeface="Arial"/>
                          <a:ea typeface="Calibri"/>
                          <a:cs typeface="TimesNewRomanPSMT"/>
                        </a:rPr>
                        <a:t>Making Trust land available for infrastructure development at district municipality level</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200">
                          <a:solidFill>
                            <a:srgbClr val="000000"/>
                          </a:solidFill>
                          <a:effectLst/>
                          <a:latin typeface="Arial"/>
                          <a:ea typeface="Calibri"/>
                          <a:cs typeface="TimesNewRomanPSMT"/>
                        </a:rPr>
                        <a:t>Number of  MOU’s approved by the board</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4</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4</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4</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a:solidFill>
                            <a:srgbClr val="000000"/>
                          </a:solidFill>
                          <a:effectLst/>
                          <a:latin typeface="Arial"/>
                          <a:ea typeface="Calibri"/>
                          <a:cs typeface="TimesNewRomanPSMT"/>
                        </a:rPr>
                        <a:t>4</a:t>
                      </a:r>
                      <a:endParaRPr lang="en-ZA" sz="140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528">
                <a:tc>
                  <a:txBody>
                    <a:bodyPr/>
                    <a:lstStyle/>
                    <a:p>
                      <a:pPr algn="just">
                        <a:lnSpc>
                          <a:spcPct val="120000"/>
                        </a:lnSpc>
                        <a:spcAft>
                          <a:spcPts val="0"/>
                        </a:spcAft>
                      </a:pPr>
                      <a:r>
                        <a:rPr lang="en-US" sz="1200" dirty="0">
                          <a:solidFill>
                            <a:srgbClr val="000000"/>
                          </a:solidFill>
                          <a:effectLst/>
                          <a:latin typeface="Arial"/>
                          <a:ea typeface="Calibri"/>
                          <a:cs typeface="TimesNewRomanPSMT"/>
                        </a:rPr>
                        <a:t>2.4.</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200" dirty="0">
                          <a:solidFill>
                            <a:srgbClr val="000000"/>
                          </a:solidFill>
                          <a:effectLst/>
                          <a:latin typeface="Arial"/>
                          <a:ea typeface="Calibri"/>
                          <a:cs typeface="TimesNewRomanPSMT"/>
                        </a:rPr>
                        <a:t>Ensure legal occupation of  Trust  land</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200" dirty="0">
                          <a:solidFill>
                            <a:srgbClr val="000000"/>
                          </a:solidFill>
                          <a:effectLst/>
                          <a:latin typeface="Arial"/>
                          <a:ea typeface="Calibri"/>
                          <a:cs typeface="TimesNewRomanPSMT"/>
                        </a:rPr>
                        <a:t>Number of </a:t>
                      </a:r>
                      <a:r>
                        <a:rPr lang="en-US" sz="1200" dirty="0" err="1">
                          <a:solidFill>
                            <a:srgbClr val="000000"/>
                          </a:solidFill>
                          <a:effectLst/>
                          <a:latin typeface="Arial"/>
                          <a:ea typeface="Calibri"/>
                          <a:cs typeface="TimesNewRomanPSMT"/>
                        </a:rPr>
                        <a:t>programmes</a:t>
                      </a:r>
                      <a:r>
                        <a:rPr lang="en-US" sz="1200" dirty="0">
                          <a:solidFill>
                            <a:srgbClr val="000000"/>
                          </a:solidFill>
                          <a:effectLst/>
                          <a:latin typeface="Arial"/>
                          <a:ea typeface="Calibri"/>
                          <a:cs typeface="TimesNewRomanPSMT"/>
                        </a:rPr>
                        <a:t> conducted to prevent illegal  occupation</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4</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4</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4</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a:solidFill>
                            <a:srgbClr val="000000"/>
                          </a:solidFill>
                          <a:effectLst/>
                          <a:latin typeface="Arial"/>
                          <a:ea typeface="Calibri"/>
                          <a:cs typeface="TimesNewRomanPSMT"/>
                        </a:rPr>
                        <a:t>4</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14</a:t>
            </a:fld>
            <a:endParaRPr lang="en-ZA" dirty="0"/>
          </a:p>
        </p:txBody>
      </p:sp>
      <p:sp>
        <p:nvSpPr>
          <p:cNvPr id="6" name="Rectangle 1"/>
          <p:cNvSpPr>
            <a:spLocks noChangeArrowheads="1"/>
          </p:cNvSpPr>
          <p:nvPr/>
        </p:nvSpPr>
        <p:spPr bwMode="auto">
          <a:xfrm>
            <a:off x="1208088" y="1600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le 1"/>
          <p:cNvSpPr>
            <a:spLocks noGrp="1"/>
          </p:cNvSpPr>
          <p:nvPr>
            <p:ph type="title"/>
          </p:nvPr>
        </p:nvSpPr>
        <p:spPr>
          <a:xfrm>
            <a:off x="390525" y="619125"/>
            <a:ext cx="8229600" cy="381000"/>
          </a:xfrm>
        </p:spPr>
        <p:txBody>
          <a:bodyPr>
            <a:noAutofit/>
          </a:bodyPr>
          <a:lstStyle/>
          <a:p>
            <a:pPr>
              <a:lnSpc>
                <a:spcPct val="115000"/>
              </a:lnSpc>
              <a:spcAft>
                <a:spcPts val="0"/>
              </a:spcAft>
            </a:pPr>
            <a:r>
              <a:rPr lang="en-US" sz="2000" b="1" dirty="0" smtClean="0">
                <a:latin typeface="Arial" pitchFamily="34" charset="0"/>
                <a:ea typeface="MS Mincho"/>
                <a:cs typeface="Arial" pitchFamily="34" charset="0"/>
              </a:rPr>
              <a:t>STRATEGIC OBJECTIVES AND ANNUAL TARGETS</a:t>
            </a:r>
            <a:endParaRPr lang="en-ZA" sz="2000" dirty="0">
              <a:latin typeface="Arial" pitchFamily="34" charset="0"/>
              <a:cs typeface="Arial" pitchFamily="34" charset="0"/>
            </a:endParaRPr>
          </a:p>
        </p:txBody>
      </p:sp>
    </p:spTree>
    <p:extLst>
      <p:ext uri="{BB962C8B-B14F-4D97-AF65-F5344CB8AC3E}">
        <p14:creationId xmlns:p14="http://schemas.microsoft.com/office/powerpoint/2010/main" xmlns="" val="174600986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a:bodyPr>
          <a:lstStyle/>
          <a:p>
            <a:r>
              <a:rPr lang="en-ZA" sz="2000" b="1" dirty="0" smtClean="0">
                <a:latin typeface="Arial" pitchFamily="34" charset="0"/>
                <a:cs typeface="Arial" pitchFamily="34" charset="0"/>
              </a:rPr>
              <a:t>QUARTELY TARGETS FOR </a:t>
            </a:r>
            <a:r>
              <a:rPr lang="en-ZA" sz="2000" b="1" dirty="0">
                <a:latin typeface="Arial" pitchFamily="34" charset="0"/>
                <a:cs typeface="Arial" pitchFamily="34" charset="0"/>
              </a:rPr>
              <a:t>2016 </a:t>
            </a:r>
            <a:r>
              <a:rPr lang="en-ZA" sz="2000" b="1" dirty="0" smtClean="0">
                <a:latin typeface="Arial" pitchFamily="34" charset="0"/>
                <a:cs typeface="Arial" pitchFamily="34" charset="0"/>
              </a:rPr>
              <a:t>/17</a:t>
            </a:r>
            <a:endParaRPr lang="en-ZA" sz="40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15</a:t>
            </a:fld>
            <a:endParaRPr lang="en-ZA" dirty="0"/>
          </a:p>
        </p:txBody>
      </p:sp>
      <p:graphicFrame>
        <p:nvGraphicFramePr>
          <p:cNvPr id="7" name="Content Placeholder 4"/>
          <p:cNvGraphicFramePr>
            <a:graphicFrameLocks/>
          </p:cNvGraphicFramePr>
          <p:nvPr>
            <p:extLst>
              <p:ext uri="{D42A27DB-BD31-4B8C-83A1-F6EECF244321}">
                <p14:modId xmlns:p14="http://schemas.microsoft.com/office/powerpoint/2010/main" xmlns="" val="3225684318"/>
              </p:ext>
            </p:extLst>
          </p:nvPr>
        </p:nvGraphicFramePr>
        <p:xfrm>
          <a:off x="91800" y="1066800"/>
          <a:ext cx="8823600" cy="4892040"/>
        </p:xfrm>
        <a:graphic>
          <a:graphicData uri="http://schemas.openxmlformats.org/drawingml/2006/table">
            <a:tbl>
              <a:tblPr firstRow="1" firstCol="1" bandRow="1"/>
              <a:tblGrid>
                <a:gridCol w="381600"/>
                <a:gridCol w="1501200"/>
                <a:gridCol w="1566000"/>
                <a:gridCol w="1198800"/>
                <a:gridCol w="1044000"/>
                <a:gridCol w="1044000"/>
                <a:gridCol w="1044000"/>
                <a:gridCol w="1044000"/>
              </a:tblGrid>
              <a:tr h="375885">
                <a:tc rowSpan="2" gridSpan="2">
                  <a:txBody>
                    <a:bodyPr/>
                    <a:lstStyle/>
                    <a:p>
                      <a:pPr algn="ctr">
                        <a:spcAft>
                          <a:spcPts val="0"/>
                        </a:spcAft>
                      </a:pPr>
                      <a:r>
                        <a:rPr lang="en-US" sz="1200" b="1" dirty="0">
                          <a:effectLst/>
                          <a:latin typeface="Arial"/>
                          <a:ea typeface="MS Mincho"/>
                          <a:cs typeface="Times New Roman"/>
                        </a:rPr>
                        <a:t>Strategic Objectives</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200" b="1" dirty="0">
                          <a:effectLst/>
                          <a:latin typeface="Arial"/>
                          <a:ea typeface="MS Mincho"/>
                          <a:cs typeface="Times New Roman"/>
                        </a:rPr>
                        <a:t>Measurable Performance Indicator</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200" b="1" dirty="0">
                          <a:effectLst/>
                          <a:latin typeface="Arial"/>
                          <a:ea typeface="MS Mincho"/>
                          <a:cs typeface="Times New Roman"/>
                        </a:rPr>
                        <a:t>Estimated Performance</a:t>
                      </a:r>
                      <a:endParaRPr lang="en-ZA" sz="1200" dirty="0">
                        <a:effectLst/>
                        <a:latin typeface="Cambria"/>
                        <a:ea typeface="MS Mincho"/>
                        <a:cs typeface="Times New Roman"/>
                      </a:endParaRPr>
                    </a:p>
                    <a:p>
                      <a:pPr algn="ctr">
                        <a:spcAft>
                          <a:spcPts val="0"/>
                        </a:spcAft>
                      </a:pPr>
                      <a:r>
                        <a:rPr lang="en-US" sz="1200" b="1" dirty="0">
                          <a:effectLst/>
                          <a:latin typeface="Arial"/>
                          <a:ea typeface="MS Mincho"/>
                          <a:cs typeface="Times New Roman"/>
                        </a:rPr>
                        <a:t>2016/17</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effectLst/>
                          <a:latin typeface="Arial"/>
                          <a:ea typeface="MS Mincho"/>
                          <a:cs typeface="Times New Roman"/>
                        </a:rPr>
                        <a:t>Quarterly Targets</a:t>
                      </a:r>
                      <a:endParaRPr lang="en-ZA" sz="1200" dirty="0" smtClean="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915">
                <a:tc gridSpan="2" vMerge="1">
                  <a:txBody>
                    <a:bodyPr/>
                    <a:lstStyle/>
                    <a:p>
                      <a:endParaRPr lang="en-ZA"/>
                    </a:p>
                  </a:txBody>
                  <a:tcPr/>
                </a:tc>
                <a:tc hMerge="1" vMerge="1">
                  <a:txBody>
                    <a:bodyPr/>
                    <a:lstStyle/>
                    <a:p>
                      <a:endParaRPr lang="en-ZA"/>
                    </a:p>
                  </a:txBody>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Quarter 1</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Quarter 2</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Quarter 3</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Quarter 4</a:t>
                      </a:r>
                      <a:endParaRPr lang="en-ZA" sz="1200" dirty="0">
                        <a:effectLst/>
                        <a:latin typeface="Cambria"/>
                        <a:ea typeface="MS Mincho"/>
                        <a:cs typeface="Times New Roman"/>
                      </a:endParaRPr>
                    </a:p>
                  </a:txBody>
                  <a:tcPr marL="18816" marR="188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772">
                <a:tc>
                  <a:txBody>
                    <a:bodyPr/>
                    <a:lstStyle/>
                    <a:p>
                      <a:pPr>
                        <a:spcAft>
                          <a:spcPts val="0"/>
                        </a:spcAft>
                      </a:pPr>
                      <a:r>
                        <a:rPr lang="en-US" sz="1200" dirty="0" smtClean="0">
                          <a:effectLst/>
                          <a:latin typeface="Arial"/>
                          <a:ea typeface="MS Mincho"/>
                          <a:cs typeface="Times New Roman"/>
                        </a:rPr>
                        <a:t>2.1.</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smtClean="0">
                          <a:effectLst/>
                          <a:latin typeface="Arial"/>
                          <a:ea typeface="MS Mincho"/>
                          <a:cs typeface="Times New Roman"/>
                        </a:rPr>
                        <a:t>Provision of secured tenure rights to facilitate development on </a:t>
                      </a:r>
                      <a:r>
                        <a:rPr lang="en-US" sz="1200" dirty="0" err="1" smtClean="0">
                          <a:effectLst/>
                          <a:latin typeface="Arial"/>
                          <a:ea typeface="MS Mincho"/>
                          <a:cs typeface="Times New Roman"/>
                        </a:rPr>
                        <a:t>Ingonyama</a:t>
                      </a:r>
                      <a:r>
                        <a:rPr lang="en-US" sz="1200" dirty="0" smtClean="0">
                          <a:effectLst/>
                          <a:latin typeface="Arial"/>
                          <a:ea typeface="MS Mincho"/>
                          <a:cs typeface="Times New Roman"/>
                        </a:rPr>
                        <a:t> Trust land</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smtClean="0">
                          <a:effectLst/>
                          <a:latin typeface="Arial"/>
                          <a:ea typeface="MS Mincho"/>
                          <a:cs typeface="Times New Roman"/>
                        </a:rPr>
                        <a:t>Number of land tenure</a:t>
                      </a:r>
                      <a:r>
                        <a:rPr lang="en-US" sz="1200" baseline="0" dirty="0" smtClean="0">
                          <a:effectLst/>
                          <a:latin typeface="Arial"/>
                          <a:ea typeface="MS Mincho"/>
                          <a:cs typeface="Times New Roman"/>
                        </a:rPr>
                        <a:t> rights approved by the Board</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1350</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500</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450</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250</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150</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181">
                <a:tc rowSpan="2">
                  <a:txBody>
                    <a:bodyPr/>
                    <a:lstStyle/>
                    <a:p>
                      <a:pPr>
                        <a:spcAft>
                          <a:spcPts val="0"/>
                        </a:spcAft>
                      </a:pPr>
                      <a:r>
                        <a:rPr lang="en-US" sz="1200" dirty="0" smtClean="0">
                          <a:effectLst/>
                          <a:latin typeface="Arial"/>
                          <a:ea typeface="MS Mincho"/>
                          <a:cs typeface="Times New Roman"/>
                        </a:rPr>
                        <a:t>2.2.</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Arial"/>
                          <a:ea typeface="MS Mincho"/>
                          <a:cs typeface="Times New Roman"/>
                        </a:rPr>
                        <a:t>To maintain an integrated and comprehensive land tenure administration system/ (database of land tenure rights)</a:t>
                      </a:r>
                      <a:endParaRPr lang="en-ZA" sz="1200" dirty="0" smtClean="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smtClean="0">
                          <a:effectLst/>
                          <a:latin typeface="Arial"/>
                          <a:ea typeface="MS Mincho"/>
                          <a:cs typeface="Times New Roman"/>
                        </a:rPr>
                        <a:t>Number of updates to the land holding register</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4</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1</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1</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1</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1</a:t>
                      </a:r>
                      <a:endParaRPr lang="en-ZA" sz="1200" dirty="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181">
                <a:tc vMerge="1">
                  <a:txBody>
                    <a:bodyPr/>
                    <a:lstStyle/>
                    <a:p>
                      <a:pPr>
                        <a:spcAft>
                          <a:spcPts val="0"/>
                        </a:spcAft>
                      </a:pP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dirty="0" smtClean="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smtClean="0">
                          <a:effectLst/>
                          <a:latin typeface="Arial" pitchFamily="34" charset="0"/>
                          <a:ea typeface="MS Mincho"/>
                          <a:cs typeface="Arial" pitchFamily="34" charset="0"/>
                        </a:rPr>
                        <a:t>Number of land</a:t>
                      </a:r>
                      <a:r>
                        <a:rPr lang="en-ZA" sz="1200" baseline="0" dirty="0" smtClean="0">
                          <a:effectLst/>
                          <a:latin typeface="Arial" pitchFamily="34" charset="0"/>
                          <a:ea typeface="MS Mincho"/>
                          <a:cs typeface="Arial" pitchFamily="34" charset="0"/>
                        </a:rPr>
                        <a:t> parcels for commercial use values</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9</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2</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3</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3</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181">
                <a:tc>
                  <a:txBody>
                    <a:bodyPr/>
                    <a:lstStyle/>
                    <a:p>
                      <a:pPr>
                        <a:spcAft>
                          <a:spcPts val="0"/>
                        </a:spcAft>
                      </a:pPr>
                      <a:r>
                        <a:rPr lang="en-ZA" sz="1200" dirty="0" smtClean="0">
                          <a:effectLst/>
                          <a:latin typeface="Arial" pitchFamily="34" charset="0"/>
                          <a:ea typeface="MS Mincho"/>
                          <a:cs typeface="Arial" pitchFamily="34" charset="0"/>
                        </a:rPr>
                        <a:t>2.3.</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Arial"/>
                          <a:ea typeface="MS Mincho"/>
                          <a:cs typeface="Times New Roman"/>
                        </a:rPr>
                        <a:t>Making Trust land available for infrastructure development at district municipality level</a:t>
                      </a:r>
                      <a:endParaRPr lang="en-ZA" sz="1200" dirty="0" smtClean="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smtClean="0">
                          <a:effectLst/>
                          <a:latin typeface="Arial" pitchFamily="34" charset="0"/>
                          <a:ea typeface="MS Mincho"/>
                          <a:cs typeface="Arial" pitchFamily="34" charset="0"/>
                        </a:rPr>
                        <a:t>Number of MOU’s approved by the Board</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4</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2</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1181">
                <a:tc>
                  <a:txBody>
                    <a:bodyPr/>
                    <a:lstStyle/>
                    <a:p>
                      <a:pPr>
                        <a:spcAft>
                          <a:spcPts val="0"/>
                        </a:spcAft>
                      </a:pPr>
                      <a:r>
                        <a:rPr lang="en-ZA" sz="1200" dirty="0" smtClean="0">
                          <a:effectLst/>
                          <a:latin typeface="Arial" pitchFamily="34" charset="0"/>
                          <a:ea typeface="MS Mincho"/>
                          <a:cs typeface="Arial" pitchFamily="34" charset="0"/>
                        </a:rPr>
                        <a:t>2.4.</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Arial"/>
                          <a:ea typeface="MS Mincho"/>
                          <a:cs typeface="Times New Roman"/>
                        </a:rPr>
                        <a:t>Ensure legal occupation of  Trust  land</a:t>
                      </a:r>
                      <a:endParaRPr lang="en-ZA" sz="1200" dirty="0" smtClean="0">
                        <a:effectLst/>
                        <a:latin typeface="Cambria"/>
                        <a:ea typeface="MS Mincho"/>
                        <a:cs typeface="Times New Roman"/>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200" dirty="0" smtClean="0">
                          <a:effectLst/>
                          <a:latin typeface="Arial" pitchFamily="34" charset="0"/>
                          <a:ea typeface="MS Mincho"/>
                          <a:cs typeface="Arial" pitchFamily="34" charset="0"/>
                        </a:rPr>
                        <a:t>Number of</a:t>
                      </a:r>
                      <a:r>
                        <a:rPr lang="en-ZA" sz="1200" baseline="0" dirty="0" smtClean="0">
                          <a:effectLst/>
                          <a:latin typeface="Arial" pitchFamily="34" charset="0"/>
                          <a:ea typeface="MS Mincho"/>
                          <a:cs typeface="Arial" pitchFamily="34" charset="0"/>
                        </a:rPr>
                        <a:t> programmes conducted to prevent illegal occupation</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4</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2</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200" dirty="0" smtClean="0">
                          <a:effectLst/>
                          <a:latin typeface="Arial" pitchFamily="34" charset="0"/>
                          <a:ea typeface="MS Mincho"/>
                          <a:cs typeface="Arial" pitchFamily="34" charset="0"/>
                        </a:rPr>
                        <a:t>1</a:t>
                      </a:r>
                      <a:endParaRPr lang="en-ZA" sz="1200" dirty="0">
                        <a:effectLst/>
                        <a:latin typeface="Arial" pitchFamily="34" charset="0"/>
                        <a:ea typeface="MS Mincho"/>
                        <a:cs typeface="Arial" pitchFamily="34" charset="0"/>
                      </a:endParaRPr>
                    </a:p>
                  </a:txBody>
                  <a:tcPr marL="45830" marR="458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229486445"/>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16</a:t>
            </a:fld>
            <a:endParaRPr lang="en-ZA" dirty="0"/>
          </a:p>
        </p:txBody>
      </p:sp>
      <p:sp>
        <p:nvSpPr>
          <p:cNvPr id="5" name="Rectangle 4"/>
          <p:cNvSpPr/>
          <p:nvPr/>
        </p:nvSpPr>
        <p:spPr>
          <a:xfrm>
            <a:off x="505097" y="880263"/>
            <a:ext cx="8001000" cy="2554545"/>
          </a:xfrm>
          <a:prstGeom prst="rect">
            <a:avLst/>
          </a:prstGeom>
        </p:spPr>
        <p:txBody>
          <a:bodyPr wrap="square">
            <a:spAutoFit/>
          </a:bodyPr>
          <a:lstStyle/>
          <a:p>
            <a:r>
              <a:rPr lang="en-US" sz="1600" b="1" dirty="0" err="1">
                <a:latin typeface="+mj-lt"/>
              </a:rPr>
              <a:t>Programme</a:t>
            </a:r>
            <a:r>
              <a:rPr lang="en-US" sz="1600" b="1" dirty="0">
                <a:latin typeface="+mj-lt"/>
              </a:rPr>
              <a:t> </a:t>
            </a:r>
            <a:r>
              <a:rPr lang="en-US" sz="1600" b="1" dirty="0" smtClean="0">
                <a:latin typeface="+mj-lt"/>
              </a:rPr>
              <a:t>3 : Rural Development</a:t>
            </a:r>
            <a:endParaRPr lang="en-ZA" sz="2400" dirty="0">
              <a:latin typeface="+mj-lt"/>
            </a:endParaRPr>
          </a:p>
          <a:p>
            <a:r>
              <a:rPr lang="en-US" sz="1600" b="1" dirty="0">
                <a:latin typeface="+mj-lt"/>
              </a:rPr>
              <a:t> </a:t>
            </a:r>
            <a:endParaRPr lang="en-ZA" sz="2400" dirty="0">
              <a:latin typeface="+mj-lt"/>
            </a:endParaRPr>
          </a:p>
          <a:p>
            <a:r>
              <a:rPr lang="en-US" sz="1600" b="1" dirty="0">
                <a:latin typeface="+mj-lt"/>
              </a:rPr>
              <a:t>Purpose</a:t>
            </a:r>
            <a:endParaRPr lang="en-ZA" sz="2400" dirty="0">
              <a:latin typeface="+mj-lt"/>
            </a:endParaRPr>
          </a:p>
          <a:p>
            <a:r>
              <a:rPr lang="en-US" sz="1600" b="1" dirty="0">
                <a:latin typeface="+mj-lt"/>
              </a:rPr>
              <a:t> </a:t>
            </a:r>
            <a:endParaRPr lang="en-ZA" sz="2400" dirty="0">
              <a:latin typeface="+mj-lt"/>
            </a:endParaRPr>
          </a:p>
          <a:p>
            <a:r>
              <a:rPr lang="en-US" sz="1600" dirty="0">
                <a:latin typeface="+mj-lt"/>
              </a:rPr>
              <a:t>Co-ordinate, Initiate, Facilitate the implementation of Rural Development to strengthen security and agricultural productivity.</a:t>
            </a:r>
            <a:endParaRPr lang="en-ZA" sz="1600" dirty="0">
              <a:latin typeface="+mj-lt"/>
            </a:endParaRPr>
          </a:p>
          <a:p>
            <a:r>
              <a:rPr lang="en-US" sz="1600" b="1" dirty="0">
                <a:latin typeface="+mj-lt"/>
              </a:rPr>
              <a:t> </a:t>
            </a:r>
            <a:endParaRPr lang="en-ZA" sz="1600" dirty="0">
              <a:latin typeface="+mj-lt"/>
            </a:endParaRPr>
          </a:p>
          <a:p>
            <a:r>
              <a:rPr lang="en-US" sz="1600" dirty="0">
                <a:latin typeface="+mj-lt"/>
              </a:rPr>
              <a:t>The </a:t>
            </a:r>
            <a:r>
              <a:rPr lang="en-US" sz="1600" dirty="0" err="1">
                <a:latin typeface="+mj-lt"/>
              </a:rPr>
              <a:t>programme</a:t>
            </a:r>
            <a:r>
              <a:rPr lang="en-US" sz="1600" dirty="0">
                <a:latin typeface="+mj-lt"/>
              </a:rPr>
              <a:t> focuses on:</a:t>
            </a:r>
            <a:endParaRPr lang="en-ZA" sz="1600" dirty="0">
              <a:latin typeface="+mj-lt"/>
            </a:endParaRPr>
          </a:p>
          <a:p>
            <a:pPr marL="285750" lvl="0" indent="-285750">
              <a:buFont typeface="Wingdings" pitchFamily="2" charset="2"/>
              <a:buChar char="q"/>
            </a:pPr>
            <a:r>
              <a:rPr lang="en-US" sz="1600" dirty="0">
                <a:latin typeface="+mj-lt"/>
              </a:rPr>
              <a:t>Food Security</a:t>
            </a:r>
            <a:endParaRPr lang="en-ZA" sz="1600" dirty="0">
              <a:latin typeface="+mj-lt"/>
            </a:endParaRPr>
          </a:p>
          <a:p>
            <a:pPr marL="285750" indent="-285750">
              <a:buFont typeface="Wingdings" pitchFamily="2" charset="2"/>
              <a:buChar char="q"/>
            </a:pPr>
            <a:r>
              <a:rPr lang="en-US" sz="1600" dirty="0">
                <a:latin typeface="+mj-lt"/>
              </a:rPr>
              <a:t>Facilitate the establishment of industries and rural enterprises.</a:t>
            </a:r>
            <a:endParaRPr lang="en-ZA" sz="1600" dirty="0">
              <a:latin typeface="+mj-lt"/>
            </a:endParaRPr>
          </a:p>
        </p:txBody>
      </p:sp>
    </p:spTree>
    <p:extLst>
      <p:ext uri="{BB962C8B-B14F-4D97-AF65-F5344CB8AC3E}">
        <p14:creationId xmlns:p14="http://schemas.microsoft.com/office/powerpoint/2010/main" xmlns="" val="20862664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381000"/>
          </a:xfrm>
        </p:spPr>
        <p:txBody>
          <a:bodyPr>
            <a:noAutofit/>
          </a:bodyPr>
          <a:lstStyle/>
          <a:p>
            <a:pPr>
              <a:lnSpc>
                <a:spcPct val="115000"/>
              </a:lnSpc>
              <a:spcAft>
                <a:spcPts val="0"/>
              </a:spcAft>
            </a:pPr>
            <a:r>
              <a:rPr lang="en-US" sz="2000" b="1" dirty="0" smtClean="0">
                <a:latin typeface="Arial" pitchFamily="34" charset="0"/>
                <a:ea typeface="MS Mincho"/>
                <a:cs typeface="Arial" pitchFamily="34" charset="0"/>
              </a:rPr>
              <a:t/>
            </a:r>
            <a:br>
              <a:rPr lang="en-US" sz="2000" b="1" dirty="0" smtClean="0">
                <a:latin typeface="Arial" pitchFamily="34" charset="0"/>
                <a:ea typeface="MS Mincho"/>
                <a:cs typeface="Arial" pitchFamily="34" charset="0"/>
              </a:rPr>
            </a:br>
            <a:r>
              <a:rPr lang="en-US" sz="2000" b="1" dirty="0" smtClean="0">
                <a:latin typeface="Arial" pitchFamily="34" charset="0"/>
                <a:ea typeface="MS Mincho"/>
                <a:cs typeface="Arial" pitchFamily="34" charset="0"/>
              </a:rPr>
              <a:t>STRATEGIC OBJECTIVES AND ANNUAL TARGETS</a:t>
            </a:r>
            <a:endParaRPr lang="en-ZA"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17</a:t>
            </a:fld>
            <a:endParaRPr lang="en-ZA" dirty="0"/>
          </a:p>
        </p:txBody>
      </p:sp>
      <p:graphicFrame>
        <p:nvGraphicFramePr>
          <p:cNvPr id="6" name="Content Placeholder 4"/>
          <p:cNvGraphicFramePr>
            <a:graphicFrameLocks/>
          </p:cNvGraphicFramePr>
          <p:nvPr>
            <p:extLst>
              <p:ext uri="{D42A27DB-BD31-4B8C-83A1-F6EECF244321}">
                <p14:modId xmlns:p14="http://schemas.microsoft.com/office/powerpoint/2010/main" xmlns="" val="674896875"/>
              </p:ext>
            </p:extLst>
          </p:nvPr>
        </p:nvGraphicFramePr>
        <p:xfrm>
          <a:off x="228600" y="609600"/>
          <a:ext cx="8460000" cy="5920740"/>
        </p:xfrm>
        <a:graphic>
          <a:graphicData uri="http://schemas.openxmlformats.org/drawingml/2006/table">
            <a:tbl>
              <a:tblPr firstRow="1" firstCol="1" bandRow="1"/>
              <a:tblGrid>
                <a:gridCol w="381600"/>
                <a:gridCol w="1641600"/>
                <a:gridCol w="1641600"/>
                <a:gridCol w="1198800"/>
                <a:gridCol w="1198800"/>
                <a:gridCol w="1198800"/>
                <a:gridCol w="1198800"/>
              </a:tblGrid>
              <a:tr h="331470">
                <a:tc rowSpan="2" gridSpan="2">
                  <a:txBody>
                    <a:bodyPr/>
                    <a:lstStyle/>
                    <a:p>
                      <a:pPr algn="ctr">
                        <a:spcAft>
                          <a:spcPts val="0"/>
                        </a:spcAft>
                      </a:pPr>
                      <a:r>
                        <a:rPr lang="en-US" sz="1200" b="1" dirty="0">
                          <a:effectLst/>
                          <a:latin typeface="Arial"/>
                          <a:ea typeface="MS Mincho"/>
                          <a:cs typeface="Times New Roman"/>
                        </a:rPr>
                        <a:t>Strategic Objectives</a:t>
                      </a:r>
                      <a:endParaRPr lang="en-ZA" sz="1400" dirty="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tc>
                <a:tc rowSpan="2">
                  <a:txBody>
                    <a:bodyPr/>
                    <a:lstStyle/>
                    <a:p>
                      <a:pPr algn="ctr">
                        <a:spcAft>
                          <a:spcPts val="0"/>
                        </a:spcAft>
                      </a:pPr>
                      <a:r>
                        <a:rPr lang="en-US" sz="1200" b="1" dirty="0" smtClean="0">
                          <a:effectLst/>
                          <a:latin typeface="Arial"/>
                          <a:ea typeface="MS Mincho"/>
                          <a:cs typeface="Times New Roman"/>
                        </a:rPr>
                        <a:t>Measurable Performance Indicator</a:t>
                      </a:r>
                      <a:endParaRPr lang="en-ZA" sz="1400" dirty="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Estimated Performance</a:t>
                      </a:r>
                      <a:endParaRPr lang="en-ZA" sz="1400" dirty="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1200" b="1" dirty="0">
                          <a:effectLst/>
                          <a:latin typeface="Arial"/>
                          <a:ea typeface="MS Mincho"/>
                          <a:cs typeface="Times New Roman"/>
                        </a:rPr>
                        <a:t>Medium Term Targets</a:t>
                      </a:r>
                      <a:endParaRPr lang="en-ZA" sz="1400" dirty="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110490">
                <a:tc gridSpan="2" vMerge="1">
                  <a:txBody>
                    <a:bodyPr/>
                    <a:lstStyle/>
                    <a:p>
                      <a:endParaRPr lang="en-ZA"/>
                    </a:p>
                  </a:txBody>
                  <a:tcPr/>
                </a:tc>
                <a:tc hMerge="1" vMerge="1">
                  <a:txBody>
                    <a:bodyPr/>
                    <a:lstStyle/>
                    <a:p>
                      <a:endParaRPr lang="en-ZA"/>
                    </a:p>
                  </a:txBody>
                  <a:tcPr/>
                </a:tc>
                <a:tc vMerge="1">
                  <a:txBody>
                    <a:bodyPr/>
                    <a:lstStyle/>
                    <a:p>
                      <a:endParaRPr lang="en-ZA"/>
                    </a:p>
                  </a:txBody>
                  <a:tcPr/>
                </a:tc>
                <a:tc>
                  <a:txBody>
                    <a:bodyPr/>
                    <a:lstStyle/>
                    <a:p>
                      <a:pPr algn="ctr">
                        <a:spcAft>
                          <a:spcPts val="0"/>
                        </a:spcAft>
                      </a:pPr>
                      <a:r>
                        <a:rPr lang="en-US" sz="1200" b="1">
                          <a:effectLst/>
                          <a:latin typeface="Arial"/>
                          <a:ea typeface="MS Mincho"/>
                          <a:cs typeface="Times New Roman"/>
                        </a:rPr>
                        <a:t>2016/17</a:t>
                      </a:r>
                      <a:endParaRPr lang="en-ZA" sz="140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effectLst/>
                          <a:latin typeface="Arial"/>
                          <a:ea typeface="MS Mincho"/>
                          <a:cs typeface="Times New Roman"/>
                        </a:rPr>
                        <a:t>2017/18</a:t>
                      </a:r>
                      <a:endParaRPr lang="en-ZA" sz="140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effectLst/>
                          <a:latin typeface="Arial"/>
                          <a:ea typeface="MS Mincho"/>
                          <a:cs typeface="Times New Roman"/>
                        </a:rPr>
                        <a:t>2018/19</a:t>
                      </a:r>
                      <a:endParaRPr lang="en-ZA" sz="140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2019/20</a:t>
                      </a:r>
                      <a:endParaRPr lang="en-ZA" sz="1400" dirty="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116">
                <a:tc rowSpan="3">
                  <a:txBody>
                    <a:bodyPr/>
                    <a:lstStyle/>
                    <a:p>
                      <a:pPr algn="just">
                        <a:lnSpc>
                          <a:spcPct val="120000"/>
                        </a:lnSpc>
                        <a:spcAft>
                          <a:spcPts val="0"/>
                        </a:spcAft>
                      </a:pPr>
                      <a:r>
                        <a:rPr lang="en-US" sz="1200" dirty="0">
                          <a:solidFill>
                            <a:srgbClr val="000000"/>
                          </a:solidFill>
                          <a:effectLst/>
                          <a:latin typeface="Arial"/>
                          <a:ea typeface="Calibri"/>
                          <a:cs typeface="TimesNewRomanPSMT"/>
                        </a:rPr>
                        <a:t>3</a:t>
                      </a:r>
                      <a:r>
                        <a:rPr lang="en-US" sz="1200" dirty="0" smtClean="0">
                          <a:solidFill>
                            <a:srgbClr val="000000"/>
                          </a:solidFill>
                          <a:effectLst/>
                          <a:latin typeface="Arial"/>
                          <a:ea typeface="Calibri"/>
                          <a:cs typeface="TimesNewRomanPSMT"/>
                        </a:rPr>
                        <a:t>.1</a:t>
                      </a:r>
                      <a:r>
                        <a:rPr lang="en-US" sz="1200" dirty="0">
                          <a:solidFill>
                            <a:srgbClr val="000000"/>
                          </a:solidFill>
                          <a:effectLst/>
                          <a:latin typeface="Arial"/>
                          <a:ea typeface="Calibri"/>
                          <a:cs typeface="TimesNewRomanPSMT"/>
                        </a:rPr>
                        <a:t>. </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20000"/>
                        </a:lnSpc>
                        <a:spcAft>
                          <a:spcPts val="0"/>
                        </a:spcAft>
                      </a:pPr>
                      <a:r>
                        <a:rPr lang="en-US" sz="1200" dirty="0" smtClean="0">
                          <a:solidFill>
                            <a:srgbClr val="000000"/>
                          </a:solidFill>
                          <a:effectLst/>
                          <a:latin typeface="Arial"/>
                          <a:ea typeface="Calibri"/>
                          <a:cs typeface="TimesNewRomanPSMT"/>
                        </a:rPr>
                        <a:t>Provide support to beneficiary communities to improve food security.</a:t>
                      </a:r>
                      <a:endParaRPr lang="en-ZA" sz="12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en-US" sz="1200" dirty="0" smtClean="0">
                          <a:solidFill>
                            <a:srgbClr val="000000"/>
                          </a:solidFill>
                          <a:effectLst/>
                          <a:latin typeface="Arial"/>
                          <a:ea typeface="Calibri"/>
                          <a:cs typeface="TimesNewRomanPSMT"/>
                        </a:rPr>
                        <a:t>Board approved plan on agriculture production on trust land </a:t>
                      </a:r>
                      <a:endParaRPr lang="en-ZA" sz="12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1</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M &amp; E</a:t>
                      </a:r>
                      <a:r>
                        <a:rPr lang="en-US" sz="1200" baseline="0" dirty="0" smtClean="0">
                          <a:solidFill>
                            <a:srgbClr val="000000"/>
                          </a:solidFill>
                          <a:effectLst/>
                          <a:latin typeface="Arial"/>
                          <a:ea typeface="Calibri"/>
                          <a:cs typeface="TimesNewRomanPSMT"/>
                        </a:rPr>
                        <a:t> Review</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M &amp; E</a:t>
                      </a:r>
                      <a:r>
                        <a:rPr lang="en-US" sz="1200" baseline="0" dirty="0" smtClean="0">
                          <a:solidFill>
                            <a:srgbClr val="000000"/>
                          </a:solidFill>
                          <a:effectLst/>
                          <a:latin typeface="Arial"/>
                          <a:ea typeface="Calibri"/>
                          <a:cs typeface="TimesNewRomanPSMT"/>
                        </a:rPr>
                        <a:t> Review</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M &amp; E</a:t>
                      </a:r>
                      <a:r>
                        <a:rPr lang="en-US" sz="1200" baseline="0" dirty="0" smtClean="0">
                          <a:solidFill>
                            <a:srgbClr val="000000"/>
                          </a:solidFill>
                          <a:effectLst/>
                          <a:latin typeface="Arial"/>
                          <a:ea typeface="Calibri"/>
                          <a:cs typeface="TimesNewRomanPSMT"/>
                        </a:rPr>
                        <a:t> Review</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940">
                <a:tc vMerge="1">
                  <a:txBody>
                    <a:bodyPr/>
                    <a:lstStyle/>
                    <a:p>
                      <a:pPr algn="just">
                        <a:lnSpc>
                          <a:spcPct val="120000"/>
                        </a:lnSpc>
                        <a:spcAft>
                          <a:spcPts val="0"/>
                        </a:spcAft>
                      </a:pP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20000"/>
                        </a:lnSpc>
                        <a:spcAft>
                          <a:spcPts val="0"/>
                        </a:spcAft>
                      </a:pP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en-US" sz="1200" dirty="0" smtClean="0">
                          <a:solidFill>
                            <a:srgbClr val="000000"/>
                          </a:solidFill>
                          <a:effectLst/>
                          <a:latin typeface="Arial"/>
                          <a:ea typeface="Calibri"/>
                          <a:cs typeface="TimesNewRomanPSMT"/>
                        </a:rPr>
                        <a:t>Number of potential project of high commercial value for partnership with private sector identified and implemented</a:t>
                      </a:r>
                      <a:endParaRPr lang="en-ZA" sz="12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1</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1</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1</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1</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2940">
                <a:tc vMerge="1">
                  <a:txBody>
                    <a:bodyPr/>
                    <a:lstStyle/>
                    <a:p>
                      <a:endParaRPr lang="en-ZA"/>
                    </a:p>
                  </a:txBody>
                  <a:tcPr/>
                </a:tc>
                <a:tc vMerge="1">
                  <a:txBody>
                    <a:bodyPr/>
                    <a:lstStyle/>
                    <a:p>
                      <a:endParaRPr lang="en-ZA"/>
                    </a:p>
                  </a:txBody>
                  <a:tcPr/>
                </a:tc>
                <a:tc>
                  <a:txBody>
                    <a:bodyPr/>
                    <a:lstStyle/>
                    <a:p>
                      <a:pPr algn="just">
                        <a:lnSpc>
                          <a:spcPct val="120000"/>
                        </a:lnSpc>
                        <a:spcAft>
                          <a:spcPts val="0"/>
                        </a:spcAft>
                      </a:pPr>
                      <a:r>
                        <a:rPr lang="en-US" sz="1200" dirty="0" smtClean="0">
                          <a:solidFill>
                            <a:srgbClr val="000000"/>
                          </a:solidFill>
                          <a:effectLst/>
                          <a:latin typeface="Arial"/>
                          <a:ea typeface="Calibri"/>
                          <a:cs typeface="TimesNewRomanPSMT"/>
                        </a:rPr>
                        <a:t>Number of agricultural projects approved by the Board </a:t>
                      </a:r>
                      <a:endParaRPr lang="en-ZA" sz="12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12</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12</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12</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12</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116">
                <a:tc>
                  <a:txBody>
                    <a:bodyPr/>
                    <a:lstStyle/>
                    <a:p>
                      <a:pPr algn="just">
                        <a:lnSpc>
                          <a:spcPct val="120000"/>
                        </a:lnSpc>
                        <a:spcAft>
                          <a:spcPts val="0"/>
                        </a:spcAft>
                      </a:pPr>
                      <a:r>
                        <a:rPr lang="en-US" sz="1200" dirty="0" smtClean="0">
                          <a:solidFill>
                            <a:srgbClr val="000000"/>
                          </a:solidFill>
                          <a:effectLst/>
                          <a:latin typeface="Arial"/>
                          <a:ea typeface="Calibri"/>
                          <a:cs typeface="TimesNewRomanPSMT"/>
                        </a:rPr>
                        <a:t>3.2</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en-US" sz="1200" dirty="0" smtClean="0">
                          <a:solidFill>
                            <a:srgbClr val="000000"/>
                          </a:solidFill>
                          <a:effectLst/>
                          <a:latin typeface="Arial"/>
                          <a:ea typeface="Calibri"/>
                          <a:cs typeface="TimesNewRomanPSMT"/>
                        </a:rPr>
                        <a:t>To facilitate economic development </a:t>
                      </a:r>
                      <a:endParaRPr lang="en-ZA" sz="12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en-US" sz="1200" dirty="0" smtClean="0">
                          <a:solidFill>
                            <a:srgbClr val="000000"/>
                          </a:solidFill>
                          <a:effectLst/>
                          <a:latin typeface="Arial"/>
                          <a:ea typeface="Calibri"/>
                          <a:cs typeface="TimesNewRomanPSMT"/>
                        </a:rPr>
                        <a:t>MOU with Agribusiness Development Agency approved by the Board</a:t>
                      </a:r>
                      <a:endParaRPr lang="en-ZA" sz="12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1</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M &amp; E Review</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M &amp; E Review</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M &amp; E Review</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528">
                <a:tc>
                  <a:txBody>
                    <a:bodyPr/>
                    <a:lstStyle/>
                    <a:p>
                      <a:pPr algn="just">
                        <a:lnSpc>
                          <a:spcPct val="120000"/>
                        </a:lnSpc>
                        <a:spcAft>
                          <a:spcPts val="0"/>
                        </a:spcAft>
                      </a:pPr>
                      <a:r>
                        <a:rPr lang="en-US" sz="1200" dirty="0" smtClean="0">
                          <a:solidFill>
                            <a:srgbClr val="000000"/>
                          </a:solidFill>
                          <a:effectLst/>
                          <a:latin typeface="Arial"/>
                          <a:ea typeface="Calibri"/>
                          <a:cs typeface="TimesNewRomanPSMT"/>
                        </a:rPr>
                        <a:t>3.3.</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200" dirty="0" smtClean="0">
                          <a:solidFill>
                            <a:srgbClr val="000000"/>
                          </a:solidFill>
                          <a:effectLst/>
                          <a:latin typeface="Arial"/>
                          <a:ea typeface="Calibri"/>
                          <a:cs typeface="TimesNewRomanPSMT"/>
                        </a:rPr>
                        <a:t>To identify strategically located land to be </a:t>
                      </a:r>
                      <a:r>
                        <a:rPr lang="en-US" sz="1200" dirty="0" err="1" smtClean="0">
                          <a:solidFill>
                            <a:srgbClr val="000000"/>
                          </a:solidFill>
                          <a:effectLst/>
                          <a:latin typeface="Arial"/>
                          <a:ea typeface="Calibri"/>
                          <a:cs typeface="TimesNewRomanPSMT"/>
                        </a:rPr>
                        <a:t>utilised</a:t>
                      </a:r>
                      <a:r>
                        <a:rPr lang="en-US" sz="1200" dirty="0" smtClean="0">
                          <a:solidFill>
                            <a:srgbClr val="000000"/>
                          </a:solidFill>
                          <a:effectLst/>
                          <a:latin typeface="Arial"/>
                          <a:ea typeface="Calibri"/>
                          <a:cs typeface="TimesNewRomanPSMT"/>
                        </a:rPr>
                        <a:t> for </a:t>
                      </a:r>
                      <a:r>
                        <a:rPr lang="en-US" sz="1200" dirty="0" err="1" smtClean="0">
                          <a:solidFill>
                            <a:srgbClr val="000000"/>
                          </a:solidFill>
                          <a:effectLst/>
                          <a:latin typeface="Arial"/>
                          <a:ea typeface="Calibri"/>
                          <a:cs typeface="TimesNewRomanPSMT"/>
                        </a:rPr>
                        <a:t>hig</a:t>
                      </a:r>
                      <a:r>
                        <a:rPr lang="en-US" sz="1200" dirty="0" smtClean="0">
                          <a:solidFill>
                            <a:srgbClr val="000000"/>
                          </a:solidFill>
                          <a:effectLst/>
                          <a:latin typeface="Arial"/>
                          <a:ea typeface="Calibri"/>
                          <a:cs typeface="TimesNewRomanPSMT"/>
                        </a:rPr>
                        <a:t> impact commercial ventures</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en-US" sz="1200" dirty="0" smtClean="0">
                          <a:solidFill>
                            <a:srgbClr val="000000"/>
                          </a:solidFill>
                          <a:effectLst/>
                          <a:latin typeface="Arial"/>
                          <a:ea typeface="Calibri"/>
                          <a:cs typeface="TimesNewRomanPSMT"/>
                        </a:rPr>
                        <a:t>A land audit</a:t>
                      </a:r>
                      <a:r>
                        <a:rPr lang="en-US" sz="1200" baseline="0" dirty="0" smtClean="0">
                          <a:solidFill>
                            <a:srgbClr val="000000"/>
                          </a:solidFill>
                          <a:effectLst/>
                          <a:latin typeface="Arial"/>
                          <a:ea typeface="Calibri"/>
                          <a:cs typeface="TimesNewRomanPSMT"/>
                        </a:rPr>
                        <a:t> conducted to identify prime land in line with the provincial spatial development framework</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1</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M &amp; E Review</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M &amp; E Review</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M &amp; E Review</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517594164"/>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18</a:t>
            </a:fld>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4179129366"/>
              </p:ext>
            </p:extLst>
          </p:nvPr>
        </p:nvGraphicFramePr>
        <p:xfrm>
          <a:off x="76200" y="702881"/>
          <a:ext cx="8949600" cy="6002719"/>
        </p:xfrm>
        <a:graphic>
          <a:graphicData uri="http://schemas.openxmlformats.org/drawingml/2006/table">
            <a:tbl>
              <a:tblPr firstRow="1" firstCol="1" bandRow="1"/>
              <a:tblGrid>
                <a:gridCol w="381600"/>
                <a:gridCol w="1872000"/>
                <a:gridCol w="1476000"/>
                <a:gridCol w="1044000"/>
                <a:gridCol w="1044000"/>
                <a:gridCol w="1044000"/>
                <a:gridCol w="1044000"/>
                <a:gridCol w="1044000"/>
              </a:tblGrid>
              <a:tr h="128578">
                <a:tc rowSpan="2" gridSpan="2">
                  <a:txBody>
                    <a:bodyPr/>
                    <a:lstStyle/>
                    <a:p>
                      <a:pPr algn="ctr">
                        <a:spcAft>
                          <a:spcPts val="0"/>
                        </a:spcAft>
                      </a:pPr>
                      <a:r>
                        <a:rPr lang="en-US" sz="1200" b="1" dirty="0">
                          <a:effectLst/>
                          <a:latin typeface="Arial"/>
                          <a:ea typeface="MS Mincho"/>
                          <a:cs typeface="Times New Roman"/>
                        </a:rPr>
                        <a:t>Strategic Objectives</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tc>
                <a:tc rowSpan="2">
                  <a:txBody>
                    <a:bodyPr/>
                    <a:lstStyle/>
                    <a:p>
                      <a:pPr algn="ctr">
                        <a:spcAft>
                          <a:spcPts val="0"/>
                        </a:spcAft>
                      </a:pPr>
                      <a:r>
                        <a:rPr lang="en-US" sz="1200" b="1" dirty="0">
                          <a:effectLst/>
                          <a:latin typeface="Arial"/>
                          <a:ea typeface="MS Mincho"/>
                          <a:cs typeface="Times New Roman"/>
                        </a:rPr>
                        <a:t>Measurable Performance Indicator</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200" b="1">
                          <a:effectLst/>
                          <a:latin typeface="Arial"/>
                          <a:ea typeface="MS Mincho"/>
                          <a:cs typeface="Times New Roman"/>
                        </a:rPr>
                        <a:t>Estimated Performance</a:t>
                      </a:r>
                      <a:endParaRPr lang="en-ZA" sz="1200">
                        <a:effectLst/>
                        <a:latin typeface="Cambria"/>
                        <a:ea typeface="MS Mincho"/>
                        <a:cs typeface="Times New Roman"/>
                      </a:endParaRPr>
                    </a:p>
                    <a:p>
                      <a:pPr algn="ctr">
                        <a:spcAft>
                          <a:spcPts val="0"/>
                        </a:spcAft>
                      </a:pPr>
                      <a:r>
                        <a:rPr lang="en-US" sz="1200" b="1">
                          <a:effectLst/>
                          <a:latin typeface="Arial"/>
                          <a:ea typeface="MS Mincho"/>
                          <a:cs typeface="Times New Roman"/>
                        </a:rPr>
                        <a:t>2016/17</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US" sz="1200" b="1" dirty="0">
                          <a:effectLst/>
                          <a:latin typeface="Arial"/>
                          <a:ea typeface="MS Mincho"/>
                          <a:cs typeface="Times New Roman"/>
                        </a:rPr>
                        <a:t>Quarterly Targets</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r>
              <a:tr h="426720">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US" sz="1200" b="1">
                          <a:effectLst/>
                          <a:latin typeface="Arial"/>
                          <a:ea typeface="MS Mincho"/>
                          <a:cs typeface="Times New Roman"/>
                        </a:rPr>
                        <a:t>Quarter 1</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effectLst/>
                          <a:latin typeface="Arial"/>
                          <a:ea typeface="MS Mincho"/>
                          <a:cs typeface="Times New Roman"/>
                        </a:rPr>
                        <a:t>Quarter 2</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effectLst/>
                          <a:latin typeface="Arial"/>
                          <a:ea typeface="MS Mincho"/>
                          <a:cs typeface="Times New Roman"/>
                        </a:rPr>
                        <a:t>Quarter 3</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Quarter 4</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35">
                <a:tc rowSpan="3">
                  <a:txBody>
                    <a:bodyPr/>
                    <a:lstStyle/>
                    <a:p>
                      <a:pPr>
                        <a:spcAft>
                          <a:spcPts val="0"/>
                        </a:spcAft>
                      </a:pPr>
                      <a:r>
                        <a:rPr lang="en-US" sz="1200">
                          <a:effectLst/>
                          <a:latin typeface="Arial"/>
                          <a:ea typeface="MS Mincho"/>
                          <a:cs typeface="Times New Roman"/>
                        </a:rPr>
                        <a:t>3.1.</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r>
                        <a:rPr lang="en-US" sz="1200" dirty="0">
                          <a:effectLst/>
                          <a:latin typeface="Arial"/>
                          <a:ea typeface="MS Mincho"/>
                          <a:cs typeface="Times New Roman"/>
                        </a:rPr>
                        <a:t>Provide support to beneficiary communities to improve food security.</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Board approved plan on agriculture production on trust land </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471">
                <a:tc vMerge="1">
                  <a:txBody>
                    <a:bodyPr/>
                    <a:lstStyle/>
                    <a:p>
                      <a:endParaRPr lang="en-ZA"/>
                    </a:p>
                  </a:txBody>
                  <a:tcPr/>
                </a:tc>
                <a:tc vMerge="1">
                  <a:txBody>
                    <a:bodyPr/>
                    <a:lstStyle/>
                    <a:p>
                      <a:endParaRPr lang="en-ZA"/>
                    </a:p>
                  </a:txBody>
                  <a:tcPr/>
                </a:tc>
                <a:tc>
                  <a:txBody>
                    <a:bodyPr/>
                    <a:lstStyle/>
                    <a:p>
                      <a:pPr>
                        <a:spcAft>
                          <a:spcPts val="0"/>
                        </a:spcAft>
                      </a:pPr>
                      <a:r>
                        <a:rPr lang="en-US" sz="1200">
                          <a:effectLst/>
                          <a:latin typeface="Arial"/>
                          <a:ea typeface="MS Mincho"/>
                          <a:cs typeface="Times New Roman"/>
                        </a:rPr>
                        <a:t>Number of potential project of high commercial value for partnership with private sector identified and implemented</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35">
                <a:tc vMerge="1">
                  <a:txBody>
                    <a:bodyPr/>
                    <a:lstStyle/>
                    <a:p>
                      <a:endParaRPr lang="en-ZA"/>
                    </a:p>
                  </a:txBody>
                  <a:tcPr/>
                </a:tc>
                <a:tc vMerge="1">
                  <a:txBody>
                    <a:bodyPr/>
                    <a:lstStyle/>
                    <a:p>
                      <a:endParaRPr lang="en-ZA"/>
                    </a:p>
                  </a:txBody>
                  <a:tcPr/>
                </a:tc>
                <a:tc>
                  <a:txBody>
                    <a:bodyPr/>
                    <a:lstStyle/>
                    <a:p>
                      <a:pPr>
                        <a:spcAft>
                          <a:spcPts val="0"/>
                        </a:spcAft>
                      </a:pPr>
                      <a:r>
                        <a:rPr lang="en-US" sz="1200">
                          <a:effectLst/>
                          <a:latin typeface="Arial"/>
                          <a:ea typeface="MS Mincho"/>
                          <a:cs typeface="Times New Roman"/>
                        </a:rPr>
                        <a:t>Number of agricultural projects approved by the Board</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12</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11</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471">
                <a:tc>
                  <a:txBody>
                    <a:bodyPr/>
                    <a:lstStyle/>
                    <a:p>
                      <a:pPr>
                        <a:spcAft>
                          <a:spcPts val="0"/>
                        </a:spcAft>
                      </a:pPr>
                      <a:r>
                        <a:rPr lang="en-US" sz="1200">
                          <a:effectLst/>
                          <a:latin typeface="Arial"/>
                          <a:ea typeface="MS Mincho"/>
                          <a:cs typeface="Times New Roman"/>
                        </a:rPr>
                        <a:t>3.2.</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To facilitate economic development (industry and rural enterprise establishment)</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MOU with Agribusiness Development Agency approved by the Board</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5765">
                <a:tc>
                  <a:txBody>
                    <a:bodyPr/>
                    <a:lstStyle/>
                    <a:p>
                      <a:pPr>
                        <a:spcAft>
                          <a:spcPts val="0"/>
                        </a:spcAft>
                      </a:pPr>
                      <a:r>
                        <a:rPr lang="en-US" sz="1200" dirty="0">
                          <a:effectLst/>
                          <a:latin typeface="Arial"/>
                          <a:ea typeface="MS Mincho"/>
                          <a:cs typeface="Times New Roman"/>
                        </a:rPr>
                        <a:t>3.3.</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a:ea typeface="MS Mincho"/>
                          <a:cs typeface="Times New Roman"/>
                        </a:rPr>
                        <a:t>To identify strategically located land to be utilized for high impact commercial ventures</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en-US" sz="1200" dirty="0">
                          <a:solidFill>
                            <a:srgbClr val="000000"/>
                          </a:solidFill>
                          <a:effectLst/>
                          <a:latin typeface="Arial"/>
                          <a:ea typeface="Calibri"/>
                          <a:cs typeface="TimesNewRomanPSMT"/>
                        </a:rPr>
                        <a:t>A land audit conducted to identify prime land in line with the provincial spatial development framework for potential investment</a:t>
                      </a:r>
                      <a:endParaRPr lang="en-ZA" sz="1200" dirty="0">
                        <a:solidFill>
                          <a:srgbClr val="000000"/>
                        </a:solidFill>
                        <a:effectLst/>
                        <a:latin typeface="TimesNewRomanPSMT"/>
                        <a:ea typeface="Calibri"/>
                        <a:cs typeface="TimesNewRomanPSMT"/>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5</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1</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2</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1</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1</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itle 1"/>
          <p:cNvSpPr>
            <a:spLocks noGrp="1"/>
          </p:cNvSpPr>
          <p:nvPr>
            <p:ph type="title"/>
          </p:nvPr>
        </p:nvSpPr>
        <p:spPr>
          <a:xfrm>
            <a:off x="381000" y="152400"/>
            <a:ext cx="8229600" cy="609600"/>
          </a:xfrm>
        </p:spPr>
        <p:txBody>
          <a:bodyPr>
            <a:normAutofit/>
          </a:bodyPr>
          <a:lstStyle/>
          <a:p>
            <a:pPr>
              <a:lnSpc>
                <a:spcPct val="115000"/>
              </a:lnSpc>
              <a:spcAft>
                <a:spcPts val="0"/>
              </a:spcAft>
            </a:pPr>
            <a:r>
              <a:rPr lang="en-ZA" sz="2000" b="1" dirty="0" smtClean="0">
                <a:latin typeface="Arial" pitchFamily="34" charset="0"/>
                <a:cs typeface="Arial" pitchFamily="34" charset="0"/>
              </a:rPr>
              <a:t>QUARTELY TARGETS FOR 2016/17</a:t>
            </a:r>
            <a:endParaRPr lang="en-ZA" sz="2000" b="1" dirty="0">
              <a:latin typeface="Arial" pitchFamily="34" charset="0"/>
              <a:cs typeface="Arial" pitchFamily="34" charset="0"/>
            </a:endParaRPr>
          </a:p>
        </p:txBody>
      </p:sp>
    </p:spTree>
    <p:extLst>
      <p:ext uri="{BB962C8B-B14F-4D97-AF65-F5344CB8AC3E}">
        <p14:creationId xmlns:p14="http://schemas.microsoft.com/office/powerpoint/2010/main" xmlns="" val="33282131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19</a:t>
            </a:fld>
            <a:endParaRPr lang="en-ZA" dirty="0"/>
          </a:p>
        </p:txBody>
      </p:sp>
      <p:sp>
        <p:nvSpPr>
          <p:cNvPr id="5" name="Rectangle 4"/>
          <p:cNvSpPr/>
          <p:nvPr/>
        </p:nvSpPr>
        <p:spPr>
          <a:xfrm>
            <a:off x="505097" y="880263"/>
            <a:ext cx="8001000" cy="2893100"/>
          </a:xfrm>
          <a:prstGeom prst="rect">
            <a:avLst/>
          </a:prstGeom>
        </p:spPr>
        <p:txBody>
          <a:bodyPr wrap="square">
            <a:spAutoFit/>
          </a:bodyPr>
          <a:lstStyle/>
          <a:p>
            <a:r>
              <a:rPr lang="en-US" sz="1600" b="1" dirty="0" err="1">
                <a:latin typeface="+mj-lt"/>
              </a:rPr>
              <a:t>Programme</a:t>
            </a:r>
            <a:r>
              <a:rPr lang="en-US" sz="1600" b="1" dirty="0">
                <a:latin typeface="+mj-lt"/>
              </a:rPr>
              <a:t> </a:t>
            </a:r>
            <a:r>
              <a:rPr lang="en-US" sz="1600" b="1" dirty="0" smtClean="0">
                <a:latin typeface="+mj-lt"/>
              </a:rPr>
              <a:t>3 : Rural Development</a:t>
            </a:r>
            <a:endParaRPr lang="en-ZA" sz="2400" dirty="0">
              <a:latin typeface="+mj-lt"/>
            </a:endParaRPr>
          </a:p>
          <a:p>
            <a:r>
              <a:rPr lang="en-US" sz="1600" b="1" dirty="0">
                <a:latin typeface="+mj-lt"/>
              </a:rPr>
              <a:t> </a:t>
            </a:r>
            <a:endParaRPr lang="en-ZA" sz="2400" dirty="0">
              <a:latin typeface="+mj-lt"/>
            </a:endParaRPr>
          </a:p>
          <a:p>
            <a:r>
              <a:rPr lang="en-US" sz="1600" b="1" dirty="0">
                <a:latin typeface="+mj-lt"/>
              </a:rPr>
              <a:t>Purpose</a:t>
            </a:r>
            <a:endParaRPr lang="en-ZA" sz="2400" dirty="0">
              <a:latin typeface="+mj-lt"/>
            </a:endParaRPr>
          </a:p>
          <a:p>
            <a:r>
              <a:rPr lang="en-US" sz="1600" b="1" dirty="0">
                <a:latin typeface="+mj-lt"/>
              </a:rPr>
              <a:t> </a:t>
            </a:r>
            <a:endParaRPr lang="en-ZA" sz="2400" dirty="0">
              <a:latin typeface="+mj-lt"/>
            </a:endParaRPr>
          </a:p>
          <a:p>
            <a:r>
              <a:rPr lang="en-US" sz="1600" dirty="0">
                <a:latin typeface="+mj-lt"/>
              </a:rPr>
              <a:t>To </a:t>
            </a:r>
            <a:r>
              <a:rPr lang="en-US" sz="1600" dirty="0" err="1">
                <a:latin typeface="+mj-lt"/>
              </a:rPr>
              <a:t>utilise</a:t>
            </a:r>
            <a:r>
              <a:rPr lang="en-US" sz="1600" dirty="0">
                <a:latin typeface="+mj-lt"/>
              </a:rPr>
              <a:t> the financial resources of the Trust in advancing economic growth, creating employment and eradication of poverty.</a:t>
            </a:r>
            <a:endParaRPr lang="en-ZA" sz="1600" dirty="0">
              <a:latin typeface="+mj-lt"/>
            </a:endParaRPr>
          </a:p>
          <a:p>
            <a:r>
              <a:rPr lang="en-US" sz="1600" b="1" dirty="0">
                <a:latin typeface="+mj-lt"/>
              </a:rPr>
              <a:t> </a:t>
            </a:r>
            <a:endParaRPr lang="en-ZA" sz="1600" dirty="0">
              <a:latin typeface="+mj-lt"/>
            </a:endParaRPr>
          </a:p>
          <a:p>
            <a:r>
              <a:rPr lang="en-US" sz="1600" dirty="0">
                <a:latin typeface="+mj-lt"/>
              </a:rPr>
              <a:t>This </a:t>
            </a:r>
            <a:r>
              <a:rPr lang="en-US" sz="1600" dirty="0" err="1">
                <a:latin typeface="+mj-lt"/>
              </a:rPr>
              <a:t>programme</a:t>
            </a:r>
            <a:r>
              <a:rPr lang="en-US" sz="1600" dirty="0">
                <a:latin typeface="+mj-lt"/>
              </a:rPr>
              <a:t> includes the following:-</a:t>
            </a:r>
            <a:endParaRPr lang="en-ZA" sz="1600" dirty="0">
              <a:latin typeface="+mj-lt"/>
            </a:endParaRPr>
          </a:p>
          <a:p>
            <a:r>
              <a:rPr lang="en-US" sz="1600" dirty="0">
                <a:latin typeface="+mj-lt"/>
              </a:rPr>
              <a:t> </a:t>
            </a:r>
            <a:endParaRPr lang="en-ZA" sz="1600" dirty="0">
              <a:latin typeface="+mj-lt"/>
            </a:endParaRPr>
          </a:p>
          <a:p>
            <a:pPr marL="285750" lvl="0" indent="-285750">
              <a:buFont typeface="Wingdings" pitchFamily="2" charset="2"/>
              <a:buChar char="q"/>
            </a:pPr>
            <a:r>
              <a:rPr lang="en-US" sz="1600" dirty="0">
                <a:latin typeface="+mj-lt"/>
              </a:rPr>
              <a:t>Providing of training to Traditional Councils</a:t>
            </a:r>
            <a:endParaRPr lang="en-ZA" sz="1600" dirty="0">
              <a:latin typeface="+mj-lt"/>
            </a:endParaRPr>
          </a:p>
          <a:p>
            <a:pPr marL="285750" lvl="0" indent="-285750">
              <a:buFont typeface="Wingdings" pitchFamily="2" charset="2"/>
              <a:buChar char="q"/>
            </a:pPr>
            <a:r>
              <a:rPr lang="en-US" sz="1600" dirty="0">
                <a:latin typeface="+mj-lt"/>
              </a:rPr>
              <a:t>Providing educational awards to community members</a:t>
            </a:r>
            <a:endParaRPr lang="en-ZA" sz="1600" dirty="0">
              <a:latin typeface="+mj-lt"/>
            </a:endParaRPr>
          </a:p>
        </p:txBody>
      </p:sp>
    </p:spTree>
    <p:extLst>
      <p:ext uri="{BB962C8B-B14F-4D97-AF65-F5344CB8AC3E}">
        <p14:creationId xmlns:p14="http://schemas.microsoft.com/office/powerpoint/2010/main" xmlns="" val="18167526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C9B4333-9C2E-4A31-BB8B-AF41D7F994F3}" type="slidenum">
              <a:rPr lang="en-ZA" smtClean="0"/>
              <a:pPr>
                <a:defRPr/>
              </a:pPr>
              <a:t>2</a:t>
            </a:fld>
            <a:endParaRPr lang="en-ZA" dirty="0"/>
          </a:p>
        </p:txBody>
      </p:sp>
      <p:sp>
        <p:nvSpPr>
          <p:cNvPr id="3" name="Rectangle 2"/>
          <p:cNvSpPr/>
          <p:nvPr/>
        </p:nvSpPr>
        <p:spPr>
          <a:xfrm>
            <a:off x="0" y="152400"/>
            <a:ext cx="9144000" cy="584775"/>
          </a:xfrm>
          <a:prstGeom prst="rect">
            <a:avLst/>
          </a:prstGeom>
        </p:spPr>
        <p:txBody>
          <a:bodyPr wrap="square">
            <a:spAutoFit/>
          </a:bodyPr>
          <a:lstStyle/>
          <a:p>
            <a:pPr algn="ctr"/>
            <a:r>
              <a:rPr lang="en-ZA" sz="3200" b="1" dirty="0" smtClean="0">
                <a:latin typeface="+mj-lt"/>
              </a:rPr>
              <a:t>PRESENTATION OUTLINE</a:t>
            </a:r>
            <a:endParaRPr lang="en-ZA" sz="3200" dirty="0">
              <a:latin typeface="+mj-lt"/>
            </a:endParaRPr>
          </a:p>
        </p:txBody>
      </p:sp>
      <p:sp>
        <p:nvSpPr>
          <p:cNvPr id="7" name="Rectangle 1"/>
          <p:cNvSpPr>
            <a:spLocks noChangeArrowheads="1"/>
          </p:cNvSpPr>
          <p:nvPr/>
        </p:nvSpPr>
        <p:spPr bwMode="auto">
          <a:xfrm>
            <a:off x="352425" y="914400"/>
            <a:ext cx="8439150" cy="550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Part A: Strategic overview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ZA" sz="1200" b="0" i="0" u="none" strike="noStrike" cap="none" normalizeH="0" baseline="0" dirty="0" smtClean="0">
              <a:ln>
                <a:noFill/>
              </a:ln>
              <a:solidFill>
                <a:schemeClr val="tx1"/>
              </a:solidFill>
              <a:effectLst/>
              <a:latin typeface="+mj-l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Part B: Programme and sub-</a:t>
            </a:r>
            <a:r>
              <a:rPr kumimoji="0" lang="en-US" sz="2000" b="1" i="0" u="none" strike="noStrike" cap="none" normalizeH="0" baseline="0" dirty="0" err="1" smtClean="0">
                <a:ln>
                  <a:noFill/>
                </a:ln>
                <a:solidFill>
                  <a:schemeClr val="tx1"/>
                </a:solidFill>
                <a:effectLst/>
                <a:latin typeface="+mj-lt"/>
                <a:ea typeface="Calibri" pitchFamily="34" charset="0"/>
                <a:cs typeface="Arial" pitchFamily="34" charset="0"/>
              </a:rPr>
              <a:t>programme</a:t>
            </a: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 plans</a:t>
            </a:r>
            <a:endParaRPr kumimoji="0" lang="en-ZA" sz="1200" b="0" i="0" u="none" strike="noStrike" cap="none" normalizeH="0" baseline="0" dirty="0" smtClean="0">
              <a:ln>
                <a:noFill/>
              </a:ln>
              <a:solidFill>
                <a:schemeClr val="tx1"/>
              </a:solidFill>
              <a:effectLst/>
              <a:latin typeface="+mj-lt"/>
              <a:cs typeface="Arial" pitchFamily="34" charset="0"/>
            </a:endParaRPr>
          </a:p>
          <a:p>
            <a:pPr marL="800100" lvl="1" indent="-342900" eaLnBrk="0" hangingPunct="0">
              <a:buFont typeface="Wingdings" panose="05000000000000000000" pitchFamily="2" charset="2"/>
              <a:buChar char="Ø"/>
            </a:pPr>
            <a:r>
              <a:rPr lang="en-US" sz="2000" i="1" dirty="0" smtClean="0">
                <a:latin typeface="+mj-lt"/>
                <a:ea typeface="Calibri" pitchFamily="34" charset="0"/>
                <a:cs typeface="Arial" pitchFamily="34" charset="0"/>
              </a:rPr>
              <a:t>Strategic Objectives, Annual and Quarterly targets</a:t>
            </a:r>
            <a:endParaRPr kumimoji="0" lang="en-US" sz="2000" i="1" u="none" strike="noStrike" cap="none" normalizeH="0" baseline="0" dirty="0" smtClean="0">
              <a:ln>
                <a:noFill/>
              </a:ln>
              <a:solidFill>
                <a:schemeClr val="tx1"/>
              </a:solidFill>
              <a:effectLst/>
              <a:latin typeface="+mj-lt"/>
              <a:ea typeface="Calibri" pitchFamily="34" charset="0"/>
              <a:cs typeface="Arial" pitchFamily="34" charset="0"/>
            </a:endParaRPr>
          </a:p>
          <a:p>
            <a:pPr marL="800100" lvl="1" indent="-342900" eaLnBrk="0" hangingPunct="0">
              <a:buFont typeface="Wingdings" panose="05000000000000000000" pitchFamily="2" charset="2"/>
              <a:buChar char="Ø"/>
            </a:pPr>
            <a:r>
              <a:rPr kumimoji="0" lang="en-US" sz="2000" b="1" i="0" u="none" strike="noStrike" cap="none" normalizeH="0" baseline="0" dirty="0" err="1" smtClean="0">
                <a:ln>
                  <a:noFill/>
                </a:ln>
                <a:solidFill>
                  <a:schemeClr val="tx1"/>
                </a:solidFill>
                <a:effectLst/>
                <a:latin typeface="+mj-lt"/>
                <a:ea typeface="Calibri" pitchFamily="34" charset="0"/>
                <a:cs typeface="Arial" pitchFamily="34" charset="0"/>
              </a:rPr>
              <a:t>Programme</a:t>
            </a: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 1: Administration</a:t>
            </a:r>
          </a:p>
          <a:p>
            <a:pPr marL="800100" lvl="1" indent="-342900" eaLnBrk="0" hangingPunct="0">
              <a:buFont typeface="Wingdings" panose="05000000000000000000" pitchFamily="2" charset="2"/>
              <a:buChar char="Ø"/>
            </a:pPr>
            <a:r>
              <a:rPr kumimoji="0" lang="en-US" sz="2000" b="1" i="0" u="none" strike="noStrike" cap="none" normalizeH="0" baseline="0" dirty="0" err="1" smtClean="0">
                <a:ln>
                  <a:noFill/>
                </a:ln>
                <a:solidFill>
                  <a:schemeClr val="tx1"/>
                </a:solidFill>
                <a:effectLst/>
                <a:latin typeface="+mj-lt"/>
                <a:ea typeface="Calibri" pitchFamily="34" charset="0"/>
                <a:cs typeface="Arial" pitchFamily="34" charset="0"/>
              </a:rPr>
              <a:t>Programme</a:t>
            </a: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 2: Land Management</a:t>
            </a:r>
          </a:p>
          <a:p>
            <a:pPr marL="800100" lvl="1" indent="-342900" eaLnBrk="0" hangingPunct="0">
              <a:buFont typeface="Wingdings" panose="05000000000000000000" pitchFamily="2" charset="2"/>
              <a:buChar char="Ø"/>
            </a:pPr>
            <a:r>
              <a:rPr kumimoji="0" lang="en-US" sz="2000" b="1" i="0" u="none" strike="noStrike" cap="none" normalizeH="0" baseline="0" dirty="0" err="1" smtClean="0">
                <a:ln>
                  <a:noFill/>
                </a:ln>
                <a:solidFill>
                  <a:schemeClr val="tx1"/>
                </a:solidFill>
                <a:effectLst/>
                <a:latin typeface="+mj-lt"/>
                <a:ea typeface="Calibri" pitchFamily="34" charset="0"/>
                <a:cs typeface="Arial" pitchFamily="34" charset="0"/>
              </a:rPr>
              <a:t>Programme</a:t>
            </a: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 3: Rural Development</a:t>
            </a:r>
          </a:p>
          <a:p>
            <a:pPr marL="800100" lvl="1" indent="-342900" eaLnBrk="0" hangingPunct="0">
              <a:buFont typeface="Wingdings" panose="05000000000000000000" pitchFamily="2" charset="2"/>
              <a:buChar char="Ø"/>
            </a:pPr>
            <a:r>
              <a:rPr kumimoji="0" lang="en-US" sz="2000" b="1" i="0" u="none" strike="noStrike" cap="none" normalizeH="0" baseline="0" dirty="0" err="1" smtClean="0">
                <a:ln>
                  <a:noFill/>
                </a:ln>
                <a:solidFill>
                  <a:schemeClr val="tx1"/>
                </a:solidFill>
                <a:effectLst/>
                <a:latin typeface="+mj-lt"/>
                <a:ea typeface="Calibri" pitchFamily="34" charset="0"/>
                <a:cs typeface="Arial" pitchFamily="34" charset="0"/>
              </a:rPr>
              <a:t>Programme</a:t>
            </a: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 4: Traditional Council Support				</a:t>
            </a:r>
            <a:endParaRPr lang="en-US" sz="2000" b="1" dirty="0" smtClean="0">
              <a:latin typeface="+mj-lt"/>
              <a:ea typeface="Calibri" pitchFamily="34"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Part C: Links to other plans </a:t>
            </a:r>
            <a:endParaRPr kumimoji="0" lang="en-ZA" sz="1200" b="0" i="0" u="none" strike="noStrike" cap="none" normalizeH="0" baseline="0" dirty="0" smtClean="0">
              <a:ln>
                <a:noFill/>
              </a:ln>
              <a:solidFill>
                <a:schemeClr val="tx1"/>
              </a:solidFill>
              <a:effectLst/>
              <a:latin typeface="+mj-lt"/>
              <a:cs typeface="Arial" pitchFamily="34" charset="0"/>
            </a:endParaRPr>
          </a:p>
          <a:p>
            <a:pPr marL="800100" lvl="1" indent="-342900" eaLnBrk="0" hangingPunct="0">
              <a:buFont typeface="Wingdings" panose="05000000000000000000" pitchFamily="2" charset="2"/>
              <a:buChar char="Ø"/>
            </a:pPr>
            <a:endParaRPr kumimoji="0" lang="en-US" sz="2000" b="1" i="0" u="none" strike="noStrike" cap="none" normalizeH="0" baseline="0" dirty="0" smtClean="0">
              <a:ln>
                <a:noFill/>
              </a:ln>
              <a:solidFill>
                <a:schemeClr val="tx1"/>
              </a:solidFill>
              <a:effectLst/>
              <a:latin typeface="+mj-lt"/>
              <a:ea typeface="Calibri" pitchFamily="34" charset="0"/>
              <a:cs typeface="Arial" pitchFamily="34" charset="0"/>
            </a:endParaRPr>
          </a:p>
          <a:p>
            <a:pPr marL="800100" lvl="1" indent="-342900" eaLnBrk="0" hangingPunct="0">
              <a:buFont typeface="Wingdings" panose="05000000000000000000" pitchFamily="2" charset="2"/>
              <a:buChar char="Ø"/>
            </a:pP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Conditional Grants</a:t>
            </a:r>
          </a:p>
          <a:p>
            <a:pPr marL="800100" lvl="1" indent="-342900" eaLnBrk="0" hangingPunct="0">
              <a:buFont typeface="Wingdings" panose="05000000000000000000" pitchFamily="2" charset="2"/>
              <a:buChar char="Ø"/>
            </a:pPr>
            <a:r>
              <a:rPr kumimoji="0" lang="en-US" sz="2000" b="1" i="0" u="none" strike="noStrike" cap="none" normalizeH="0" baseline="0" dirty="0" smtClean="0">
                <a:ln>
                  <a:noFill/>
                </a:ln>
                <a:solidFill>
                  <a:schemeClr val="tx1"/>
                </a:solidFill>
                <a:effectLst/>
                <a:latin typeface="+mj-lt"/>
                <a:ea typeface="Calibri" pitchFamily="34" charset="0"/>
                <a:cs typeface="Arial" pitchFamily="34" charset="0"/>
              </a:rPr>
              <a:t>Public-private partnerships</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800100" lvl="1" indent="-342900" eaLnBrk="0" hangingPunct="0">
              <a:buFont typeface="Wingdings" panose="05000000000000000000" pitchFamily="2" charset="2"/>
              <a:buChar char="Ø"/>
            </a:pPr>
            <a:endParaRPr lang="en-US" sz="2000" b="1" dirty="0">
              <a:latin typeface="Arial" pitchFamily="34" charset="0"/>
              <a:ea typeface="Calibri" pitchFamily="34" charset="0"/>
              <a:cs typeface="Arial" pitchFamily="34" charset="0"/>
            </a:endParaRPr>
          </a:p>
          <a:p>
            <a:pPr marL="285750" lvl="0" indent="-285750" eaLnBrk="0" hangingPunct="0">
              <a:buFont typeface="Arial" panose="020B0604020202020204" pitchFamily="34" charset="0"/>
              <a:buChar char="•"/>
            </a:pPr>
            <a:r>
              <a:rPr lang="en-US" sz="2000" b="1" dirty="0">
                <a:ea typeface="Calibri" pitchFamily="34" charset="0"/>
                <a:cs typeface="Arial" pitchFamily="34" charset="0"/>
              </a:rPr>
              <a:t>Part C: </a:t>
            </a:r>
            <a:r>
              <a:rPr lang="en-ZA" sz="2000" b="1" dirty="0" smtClean="0">
                <a:ea typeface="Calibri" pitchFamily="34" charset="0"/>
                <a:cs typeface="Arial" pitchFamily="34" charset="0"/>
              </a:rPr>
              <a:t>Amendments in the Annual Performance Plan</a:t>
            </a:r>
            <a:endParaRPr lang="en-ZA" sz="1200" dirty="0">
              <a:cs typeface="Arial" pitchFamily="34" charset="0"/>
            </a:endParaRPr>
          </a:p>
          <a:p>
            <a:pPr marL="800100" lvl="1" indent="-342900" eaLnBrk="0" hangingPunct="0">
              <a:buFont typeface="Wingdings" panose="05000000000000000000" pitchFamily="2" charset="2"/>
              <a:buChar char="Ø"/>
            </a:pPr>
            <a:endParaRPr lang="en-US" sz="2000" b="1" dirty="0">
              <a:ea typeface="Calibri" pitchFamily="34" charset="0"/>
              <a:cs typeface="Arial" pitchFamily="34" charset="0"/>
            </a:endParaRPr>
          </a:p>
          <a:p>
            <a:pPr marL="800100" lvl="1" indent="-342900" eaLnBrk="0" hangingPunct="0">
              <a:buFont typeface="Wingdings" panose="05000000000000000000" pitchFamily="2" charset="2"/>
              <a:buChar char="Ø"/>
            </a:pPr>
            <a:r>
              <a:rPr lang="en-US" sz="2000" b="1" dirty="0" smtClean="0">
                <a:ea typeface="Calibri" pitchFamily="34" charset="0"/>
                <a:cs typeface="Arial" pitchFamily="34" charset="0"/>
              </a:rPr>
              <a:t>New Strategic Objectives</a:t>
            </a:r>
          </a:p>
          <a:p>
            <a:pPr marL="800100" lvl="1" indent="-342900" eaLnBrk="0" hangingPunct="0">
              <a:buFont typeface="Wingdings" panose="05000000000000000000" pitchFamily="2" charset="2"/>
              <a:buChar char="Ø"/>
            </a:pPr>
            <a:r>
              <a:rPr lang="en-US" sz="2000" b="1" dirty="0" smtClean="0">
                <a:latin typeface="Arial" pitchFamily="34" charset="0"/>
                <a:ea typeface="Calibri" pitchFamily="34" charset="0"/>
                <a:cs typeface="Arial" pitchFamily="34" charset="0"/>
              </a:rPr>
              <a:t>Revised Strategic Objectives</a:t>
            </a:r>
            <a:endParaRPr lang="en-US" sz="2000" b="1" dirty="0">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xmlns="" val="410474040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2000" b="1" dirty="0">
                <a:solidFill>
                  <a:prstClr val="black"/>
                </a:solidFill>
                <a:latin typeface="Arial"/>
                <a:ea typeface="MS Mincho"/>
                <a:cs typeface="Times New Roman"/>
              </a:rPr>
              <a:t>STRATEGIC OBJECTIVES AND ANNUAL TARGETS FOR 2016/17</a:t>
            </a:r>
            <a:r>
              <a:rPr lang="en-ZA" sz="3200" dirty="0">
                <a:latin typeface="Cambria"/>
                <a:ea typeface="MS Mincho"/>
                <a:cs typeface="Times New Roman"/>
              </a:rPr>
              <a:t/>
            </a:r>
            <a:br>
              <a:rPr lang="en-ZA" sz="3200" dirty="0">
                <a:latin typeface="Cambria"/>
                <a:ea typeface="MS Mincho"/>
                <a:cs typeface="Times New Roman"/>
              </a:rPr>
            </a:br>
            <a:endParaRPr lang="en-ZA" sz="2000" dirty="0"/>
          </a:p>
        </p:txBody>
      </p:sp>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20</a:t>
            </a:fld>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xmlns="" val="1694607651"/>
              </p:ext>
            </p:extLst>
          </p:nvPr>
        </p:nvGraphicFramePr>
        <p:xfrm>
          <a:off x="304800" y="762000"/>
          <a:ext cx="8460000" cy="2991295"/>
        </p:xfrm>
        <a:graphic>
          <a:graphicData uri="http://schemas.openxmlformats.org/drawingml/2006/table">
            <a:tbl>
              <a:tblPr firstRow="1" firstCol="1" bandRow="1"/>
              <a:tblGrid>
                <a:gridCol w="381600"/>
                <a:gridCol w="1641600"/>
                <a:gridCol w="1641600"/>
                <a:gridCol w="1198800"/>
                <a:gridCol w="1198800"/>
                <a:gridCol w="1198800"/>
                <a:gridCol w="1198800"/>
              </a:tblGrid>
              <a:tr h="331470">
                <a:tc rowSpan="2" gridSpan="2">
                  <a:txBody>
                    <a:bodyPr/>
                    <a:lstStyle/>
                    <a:p>
                      <a:pPr algn="ctr">
                        <a:spcAft>
                          <a:spcPts val="0"/>
                        </a:spcAft>
                      </a:pPr>
                      <a:r>
                        <a:rPr lang="en-US" sz="1200" b="1" dirty="0">
                          <a:effectLst/>
                          <a:latin typeface="Arial"/>
                          <a:ea typeface="MS Mincho"/>
                          <a:cs typeface="Times New Roman"/>
                        </a:rPr>
                        <a:t>Strategic Objectives</a:t>
                      </a:r>
                      <a:endParaRPr lang="en-ZA" sz="1400" dirty="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tc>
                <a:tc rowSpan="2">
                  <a:txBody>
                    <a:bodyPr/>
                    <a:lstStyle/>
                    <a:p>
                      <a:pPr algn="ctr">
                        <a:spcAft>
                          <a:spcPts val="0"/>
                        </a:spcAft>
                      </a:pPr>
                      <a:r>
                        <a:rPr lang="en-US" sz="1200" b="1" dirty="0" smtClean="0">
                          <a:effectLst/>
                          <a:latin typeface="Arial"/>
                          <a:ea typeface="MS Mincho"/>
                          <a:cs typeface="Times New Roman"/>
                        </a:rPr>
                        <a:t>Measurable Performance Indicator</a:t>
                      </a:r>
                      <a:endParaRPr lang="en-ZA" sz="1400" dirty="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Estimated Performance</a:t>
                      </a:r>
                      <a:endParaRPr lang="en-ZA" sz="1400" dirty="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1200" b="1" dirty="0">
                          <a:effectLst/>
                          <a:latin typeface="Arial"/>
                          <a:ea typeface="MS Mincho"/>
                          <a:cs typeface="Times New Roman"/>
                        </a:rPr>
                        <a:t>Medium Term Targets</a:t>
                      </a:r>
                      <a:endParaRPr lang="en-ZA" sz="1400" dirty="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110490">
                <a:tc gridSpan="2" vMerge="1">
                  <a:txBody>
                    <a:bodyPr/>
                    <a:lstStyle/>
                    <a:p>
                      <a:endParaRPr lang="en-ZA"/>
                    </a:p>
                  </a:txBody>
                  <a:tcPr/>
                </a:tc>
                <a:tc hMerge="1" vMerge="1">
                  <a:txBody>
                    <a:bodyPr/>
                    <a:lstStyle/>
                    <a:p>
                      <a:endParaRPr lang="en-ZA"/>
                    </a:p>
                  </a:txBody>
                  <a:tcPr/>
                </a:tc>
                <a:tc vMerge="1">
                  <a:txBody>
                    <a:bodyPr/>
                    <a:lstStyle/>
                    <a:p>
                      <a:endParaRPr lang="en-ZA"/>
                    </a:p>
                  </a:txBody>
                  <a:tcPr/>
                </a:tc>
                <a:tc>
                  <a:txBody>
                    <a:bodyPr/>
                    <a:lstStyle/>
                    <a:p>
                      <a:pPr algn="ctr">
                        <a:spcAft>
                          <a:spcPts val="0"/>
                        </a:spcAft>
                      </a:pPr>
                      <a:r>
                        <a:rPr lang="en-US" sz="1200" b="1">
                          <a:effectLst/>
                          <a:latin typeface="Arial"/>
                          <a:ea typeface="MS Mincho"/>
                          <a:cs typeface="Times New Roman"/>
                        </a:rPr>
                        <a:t>2016/17</a:t>
                      </a:r>
                      <a:endParaRPr lang="en-ZA" sz="140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effectLst/>
                          <a:latin typeface="Arial"/>
                          <a:ea typeface="MS Mincho"/>
                          <a:cs typeface="Times New Roman"/>
                        </a:rPr>
                        <a:t>2017/18</a:t>
                      </a:r>
                      <a:endParaRPr lang="en-ZA" sz="140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effectLst/>
                          <a:latin typeface="Arial"/>
                          <a:ea typeface="MS Mincho"/>
                          <a:cs typeface="Times New Roman"/>
                        </a:rPr>
                        <a:t>2018/19</a:t>
                      </a:r>
                      <a:endParaRPr lang="en-ZA" sz="140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2019/20</a:t>
                      </a:r>
                      <a:endParaRPr lang="en-ZA" sz="1400" dirty="0">
                        <a:effectLst/>
                        <a:latin typeface="Cambria"/>
                        <a:ea typeface="MS Mincho"/>
                        <a:cs typeface="Times New Roman"/>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760">
                <a:tc rowSpan="3">
                  <a:txBody>
                    <a:bodyPr/>
                    <a:lstStyle/>
                    <a:p>
                      <a:pPr algn="just">
                        <a:lnSpc>
                          <a:spcPct val="120000"/>
                        </a:lnSpc>
                        <a:spcAft>
                          <a:spcPts val="0"/>
                        </a:spcAft>
                      </a:pPr>
                      <a:r>
                        <a:rPr lang="en-US" sz="1200" dirty="0">
                          <a:solidFill>
                            <a:srgbClr val="000000"/>
                          </a:solidFill>
                          <a:effectLst/>
                          <a:latin typeface="Arial"/>
                          <a:ea typeface="Calibri"/>
                          <a:cs typeface="TimesNewRomanPSMT"/>
                        </a:rPr>
                        <a:t>4</a:t>
                      </a:r>
                      <a:r>
                        <a:rPr lang="en-US" sz="1200" dirty="0" smtClean="0">
                          <a:solidFill>
                            <a:srgbClr val="000000"/>
                          </a:solidFill>
                          <a:effectLst/>
                          <a:latin typeface="Arial"/>
                          <a:ea typeface="Calibri"/>
                          <a:cs typeface="TimesNewRomanPSMT"/>
                        </a:rPr>
                        <a:t>.1</a:t>
                      </a:r>
                      <a:r>
                        <a:rPr lang="en-US" sz="1200" dirty="0">
                          <a:solidFill>
                            <a:srgbClr val="000000"/>
                          </a:solidFill>
                          <a:effectLst/>
                          <a:latin typeface="Arial"/>
                          <a:ea typeface="Calibri"/>
                          <a:cs typeface="TimesNewRomanPSMT"/>
                        </a:rPr>
                        <a:t>. </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indent="0" algn="just" defTabSz="457200" rtl="0" eaLnBrk="1" fontAlgn="auto" latinLnBrk="0" hangingPunct="1">
                        <a:lnSpc>
                          <a:spcPct val="120000"/>
                        </a:lnSpc>
                        <a:spcBef>
                          <a:spcPts val="0"/>
                        </a:spcBef>
                        <a:spcAft>
                          <a:spcPts val="0"/>
                        </a:spcAft>
                        <a:buClrTx/>
                        <a:buSzTx/>
                        <a:buFontTx/>
                        <a:buNone/>
                        <a:tabLst/>
                        <a:defRPr/>
                      </a:pPr>
                      <a:r>
                        <a:rPr lang="en-US" sz="1200" dirty="0" smtClean="0">
                          <a:solidFill>
                            <a:srgbClr val="000000"/>
                          </a:solidFill>
                          <a:effectLst/>
                          <a:latin typeface="Arial" pitchFamily="34" charset="0"/>
                          <a:ea typeface="Calibri"/>
                          <a:cs typeface="Arial" pitchFamily="34" charset="0"/>
                        </a:rPr>
                        <a:t>Provide</a:t>
                      </a:r>
                      <a:r>
                        <a:rPr lang="en-US" sz="1200" baseline="0" dirty="0" smtClean="0">
                          <a:solidFill>
                            <a:srgbClr val="000000"/>
                          </a:solidFill>
                          <a:effectLst/>
                          <a:latin typeface="Arial" pitchFamily="34" charset="0"/>
                          <a:ea typeface="Calibri"/>
                          <a:cs typeface="Arial" pitchFamily="34" charset="0"/>
                        </a:rPr>
                        <a:t> training to Traditional Councils</a:t>
                      </a:r>
                      <a:r>
                        <a:rPr lang="en-US" sz="1200" dirty="0" smtClean="0">
                          <a:solidFill>
                            <a:srgbClr val="000000"/>
                          </a:solidFill>
                          <a:effectLst/>
                          <a:latin typeface="Arial" pitchFamily="34" charset="0"/>
                          <a:ea typeface="Calibri"/>
                          <a:cs typeface="Arial" pitchFamily="34" charset="0"/>
                        </a:rPr>
                        <a:t>.</a:t>
                      </a:r>
                      <a:endParaRPr lang="en-ZA" sz="1200" dirty="0">
                        <a:solidFill>
                          <a:srgbClr val="000000"/>
                        </a:solidFill>
                        <a:effectLst/>
                        <a:latin typeface="Arial" pitchFamily="34" charset="0"/>
                        <a:ea typeface="Calibri"/>
                        <a:cs typeface="Arial" pitchFamily="34" charset="0"/>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en-US" sz="1200" dirty="0" smtClean="0">
                          <a:solidFill>
                            <a:srgbClr val="000000"/>
                          </a:solidFill>
                          <a:effectLst/>
                          <a:latin typeface="Arial"/>
                          <a:ea typeface="Calibri"/>
                          <a:cs typeface="TimesNewRomanPSMT"/>
                        </a:rPr>
                        <a:t>Skills</a:t>
                      </a:r>
                      <a:r>
                        <a:rPr lang="en-US" sz="1200" baseline="0" dirty="0" smtClean="0">
                          <a:solidFill>
                            <a:srgbClr val="000000"/>
                          </a:solidFill>
                          <a:effectLst/>
                          <a:latin typeface="Arial"/>
                          <a:ea typeface="Calibri"/>
                          <a:cs typeface="TimesNewRomanPSMT"/>
                        </a:rPr>
                        <a:t> audit performed based on land related legislation</a:t>
                      </a:r>
                      <a:endParaRPr lang="en-ZA" sz="12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1</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1</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1</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dirty="0" smtClean="0">
                          <a:solidFill>
                            <a:srgbClr val="000000"/>
                          </a:solidFill>
                          <a:effectLst/>
                          <a:latin typeface="Arial"/>
                          <a:ea typeface="Calibri"/>
                          <a:cs typeface="TimesNewRomanPSMT"/>
                        </a:rPr>
                        <a:t>1</a:t>
                      </a: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vMerge="1">
                  <a:txBody>
                    <a:bodyPr/>
                    <a:lstStyle/>
                    <a:p>
                      <a:pPr algn="just">
                        <a:lnSpc>
                          <a:spcPct val="120000"/>
                        </a:lnSpc>
                        <a:spcAft>
                          <a:spcPts val="0"/>
                        </a:spcAft>
                      </a:pP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nSpc>
                          <a:spcPct val="120000"/>
                        </a:lnSpc>
                        <a:spcAft>
                          <a:spcPts val="0"/>
                        </a:spcAft>
                      </a:pPr>
                      <a:endParaRPr lang="en-ZA" sz="1400" dirty="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rgbClr val="000000"/>
                          </a:solidFill>
                          <a:effectLst/>
                          <a:latin typeface="Arial" pitchFamily="34" charset="0"/>
                          <a:ea typeface="Calibri"/>
                          <a:cs typeface="Arial" pitchFamily="34" charset="0"/>
                        </a:rPr>
                        <a:t>Training plan approved by the Board</a:t>
                      </a: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smtClean="0">
                          <a:latin typeface="Arial" pitchFamily="34" charset="0"/>
                          <a:cs typeface="Arial" pitchFamily="34" charset="0"/>
                        </a:rPr>
                        <a:t>1</a:t>
                      </a:r>
                      <a:endParaRPr lang="en-ZA" sz="1200" dirty="0">
                        <a:latin typeface="Arial" pitchFamily="34" charset="0"/>
                        <a:cs typeface="Arial" pitchFamily="34" charset="0"/>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smtClean="0">
                          <a:latin typeface="Arial" pitchFamily="34" charset="0"/>
                          <a:cs typeface="Arial" pitchFamily="34" charset="0"/>
                        </a:rPr>
                        <a:t>1</a:t>
                      </a:r>
                      <a:endParaRPr lang="en-ZA" sz="1200" dirty="0">
                        <a:latin typeface="Arial" pitchFamily="34" charset="0"/>
                        <a:cs typeface="Arial" pitchFamily="34" charset="0"/>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smtClean="0">
                          <a:latin typeface="Arial" pitchFamily="34" charset="0"/>
                          <a:cs typeface="Arial" pitchFamily="34" charset="0"/>
                        </a:rPr>
                        <a:t>1</a:t>
                      </a:r>
                      <a:endParaRPr lang="en-ZA" sz="1200" dirty="0">
                        <a:latin typeface="Arial" pitchFamily="34" charset="0"/>
                        <a:cs typeface="Arial" pitchFamily="34" charset="0"/>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smtClean="0">
                          <a:latin typeface="Arial" pitchFamily="34" charset="0"/>
                          <a:cs typeface="Arial" pitchFamily="34" charset="0"/>
                        </a:rPr>
                        <a:t>1</a:t>
                      </a:r>
                      <a:endParaRPr lang="en-ZA" sz="1200" dirty="0">
                        <a:latin typeface="Arial" pitchFamily="34" charset="0"/>
                        <a:cs typeface="Arial" pitchFamily="34" charset="0"/>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vMerge="1">
                  <a:txBody>
                    <a:bodyPr/>
                    <a:lstStyle/>
                    <a:p>
                      <a:endParaRPr lang="en-ZA"/>
                    </a:p>
                  </a:txBody>
                  <a:tcPr/>
                </a:tc>
                <a:tc vMerge="1">
                  <a:txBody>
                    <a:bodyPr/>
                    <a:lstStyle/>
                    <a:p>
                      <a:endParaRPr lang="en-ZA"/>
                    </a:p>
                  </a:txBody>
                  <a:tcPr/>
                </a:tc>
                <a:tc>
                  <a:txBody>
                    <a:bodyPr/>
                    <a:lstStyle/>
                    <a:p>
                      <a:r>
                        <a:rPr lang="en-ZA" sz="1200" dirty="0" smtClean="0">
                          <a:latin typeface="Arial" pitchFamily="34" charset="0"/>
                          <a:cs typeface="Arial" pitchFamily="34" charset="0"/>
                        </a:rPr>
                        <a:t>Number of</a:t>
                      </a:r>
                      <a:r>
                        <a:rPr lang="en-ZA" sz="1200" baseline="0" dirty="0" smtClean="0">
                          <a:latin typeface="Arial" pitchFamily="34" charset="0"/>
                          <a:cs typeface="Arial" pitchFamily="34" charset="0"/>
                        </a:rPr>
                        <a:t> traditional councils trained</a:t>
                      </a:r>
                      <a:endParaRPr lang="en-ZA" sz="1200" dirty="0">
                        <a:latin typeface="Arial" pitchFamily="34" charset="0"/>
                        <a:cs typeface="Arial" pitchFamily="34" charset="0"/>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smtClean="0">
                          <a:latin typeface="Arial" pitchFamily="34" charset="0"/>
                          <a:cs typeface="Arial" pitchFamily="34" charset="0"/>
                        </a:rPr>
                        <a:t>12</a:t>
                      </a:r>
                      <a:endParaRPr lang="en-ZA" sz="1200" dirty="0">
                        <a:latin typeface="Arial" pitchFamily="34" charset="0"/>
                        <a:cs typeface="Arial" pitchFamily="34" charset="0"/>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smtClean="0">
                          <a:latin typeface="Arial" pitchFamily="34" charset="0"/>
                          <a:cs typeface="Arial" pitchFamily="34" charset="0"/>
                        </a:rPr>
                        <a:t>12</a:t>
                      </a:r>
                      <a:endParaRPr lang="en-ZA" sz="1200" dirty="0">
                        <a:latin typeface="Arial" pitchFamily="34" charset="0"/>
                        <a:cs typeface="Arial" pitchFamily="34" charset="0"/>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smtClean="0">
                          <a:latin typeface="Arial" pitchFamily="34" charset="0"/>
                          <a:cs typeface="Arial" pitchFamily="34" charset="0"/>
                        </a:rPr>
                        <a:t>12</a:t>
                      </a:r>
                      <a:endParaRPr lang="en-ZA" sz="1200" dirty="0">
                        <a:latin typeface="Arial" pitchFamily="34" charset="0"/>
                        <a:cs typeface="Arial" pitchFamily="34" charset="0"/>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smtClean="0">
                          <a:latin typeface="Arial" pitchFamily="34" charset="0"/>
                          <a:cs typeface="Arial" pitchFamily="34" charset="0"/>
                        </a:rPr>
                        <a:t>12</a:t>
                      </a:r>
                      <a:endParaRPr lang="en-ZA" sz="1200" dirty="0">
                        <a:latin typeface="Arial" pitchFamily="34" charset="0"/>
                        <a:cs typeface="Arial" pitchFamily="34" charset="0"/>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algn="just">
                        <a:lnSpc>
                          <a:spcPct val="120000"/>
                        </a:lnSpc>
                        <a:spcAft>
                          <a:spcPts val="0"/>
                        </a:spcAft>
                      </a:pPr>
                      <a:r>
                        <a:rPr lang="en-ZA" sz="1200" dirty="0" smtClean="0">
                          <a:solidFill>
                            <a:srgbClr val="000000"/>
                          </a:solidFill>
                          <a:effectLst/>
                          <a:latin typeface="Arial" pitchFamily="34" charset="0"/>
                          <a:ea typeface="Calibri"/>
                          <a:cs typeface="Arial" pitchFamily="34" charset="0"/>
                        </a:rPr>
                        <a:t>4.2.</a:t>
                      </a:r>
                      <a:endParaRPr lang="en-ZA" sz="1200" dirty="0">
                        <a:solidFill>
                          <a:srgbClr val="000000"/>
                        </a:solidFill>
                        <a:effectLst/>
                        <a:latin typeface="Arial" pitchFamily="34" charset="0"/>
                        <a:ea typeface="Calibri"/>
                        <a:cs typeface="Arial" pitchFamily="34" charset="0"/>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20000"/>
                        </a:lnSpc>
                        <a:spcBef>
                          <a:spcPts val="0"/>
                        </a:spcBef>
                        <a:spcAft>
                          <a:spcPts val="0"/>
                        </a:spcAft>
                        <a:buClrTx/>
                        <a:buSzTx/>
                        <a:buFontTx/>
                        <a:buNone/>
                        <a:tabLst/>
                        <a:defRPr/>
                      </a:pPr>
                      <a:r>
                        <a:rPr lang="en-ZA" sz="1200" dirty="0" smtClean="0">
                          <a:solidFill>
                            <a:srgbClr val="000000"/>
                          </a:solidFill>
                          <a:effectLst/>
                          <a:latin typeface="TimesNewRomanPSMT"/>
                          <a:ea typeface="Calibri"/>
                          <a:cs typeface="TimesNewRomanPSMT"/>
                        </a:rPr>
                        <a:t>Facilitate</a:t>
                      </a:r>
                      <a:r>
                        <a:rPr lang="en-ZA" sz="1200" baseline="0" dirty="0" smtClean="0">
                          <a:solidFill>
                            <a:srgbClr val="000000"/>
                          </a:solidFill>
                          <a:effectLst/>
                          <a:latin typeface="TimesNewRomanPSMT"/>
                          <a:ea typeface="Calibri"/>
                          <a:cs typeface="TimesNewRomanPSMT"/>
                        </a:rPr>
                        <a:t> skills development for young people living on communal land</a:t>
                      </a:r>
                      <a:endParaRPr lang="en-ZA" sz="1200" dirty="0" smtClean="0">
                        <a:solidFill>
                          <a:srgbClr val="000000"/>
                        </a:solidFill>
                        <a:effectLst/>
                        <a:latin typeface="TimesNewRomanPSMT"/>
                        <a:ea typeface="Calibri"/>
                        <a:cs typeface="TimesNewRomanPSMT"/>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rgbClr val="000000"/>
                          </a:solidFill>
                          <a:effectLst/>
                          <a:latin typeface="TimesNewRomanPSMT"/>
                          <a:ea typeface="Calibri"/>
                          <a:cs typeface="TimesNewRomanPSMT"/>
                        </a:rPr>
                        <a:t>Number of</a:t>
                      </a:r>
                      <a:r>
                        <a:rPr lang="en-ZA" sz="1200" baseline="0" dirty="0" smtClean="0">
                          <a:solidFill>
                            <a:srgbClr val="000000"/>
                          </a:solidFill>
                          <a:effectLst/>
                          <a:latin typeface="TimesNewRomanPSMT"/>
                          <a:ea typeface="Calibri"/>
                          <a:cs typeface="TimesNewRomanPSMT"/>
                        </a:rPr>
                        <a:t> educational awards granted</a:t>
                      </a:r>
                      <a:endParaRPr lang="en-ZA" sz="1200" dirty="0" smtClean="0">
                        <a:solidFill>
                          <a:srgbClr val="000000"/>
                        </a:solidFill>
                        <a:effectLst/>
                        <a:latin typeface="TimesNewRomanPSMT"/>
                        <a:ea typeface="Calibri"/>
                        <a:cs typeface="TimesNewRomanPSMT"/>
                      </a:endParaRPr>
                    </a:p>
                    <a:p>
                      <a:endParaRPr lang="en-ZA" sz="1200" dirty="0">
                        <a:latin typeface="Arial" pitchFamily="34" charset="0"/>
                        <a:cs typeface="Arial" pitchFamily="34" charset="0"/>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smtClean="0">
                          <a:latin typeface="Arial" pitchFamily="34" charset="0"/>
                          <a:cs typeface="Arial" pitchFamily="34" charset="0"/>
                        </a:rPr>
                        <a:t>110</a:t>
                      </a:r>
                      <a:endParaRPr lang="en-ZA" sz="1200" dirty="0">
                        <a:latin typeface="Arial" pitchFamily="34" charset="0"/>
                        <a:cs typeface="Arial" pitchFamily="34" charset="0"/>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smtClean="0">
                          <a:latin typeface="Arial" pitchFamily="34" charset="0"/>
                          <a:cs typeface="Arial" pitchFamily="34" charset="0"/>
                        </a:rPr>
                        <a:t>120</a:t>
                      </a:r>
                      <a:endParaRPr lang="en-ZA" sz="1200" dirty="0">
                        <a:latin typeface="Arial" pitchFamily="34" charset="0"/>
                        <a:cs typeface="Arial" pitchFamily="34" charset="0"/>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smtClean="0">
                          <a:latin typeface="Arial" pitchFamily="34" charset="0"/>
                          <a:cs typeface="Arial" pitchFamily="34" charset="0"/>
                        </a:rPr>
                        <a:t>130</a:t>
                      </a:r>
                      <a:endParaRPr lang="en-ZA" sz="1200" dirty="0">
                        <a:latin typeface="Arial" pitchFamily="34" charset="0"/>
                        <a:cs typeface="Arial" pitchFamily="34" charset="0"/>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ZA" sz="1200" dirty="0" smtClean="0">
                          <a:latin typeface="Arial" pitchFamily="34" charset="0"/>
                          <a:cs typeface="Arial" pitchFamily="34" charset="0"/>
                        </a:rPr>
                        <a:t>140</a:t>
                      </a:r>
                      <a:endParaRPr lang="en-ZA" sz="1200" dirty="0">
                        <a:latin typeface="Arial" pitchFamily="34" charset="0"/>
                        <a:cs typeface="Arial" pitchFamily="34" charset="0"/>
                      </a:endParaRPr>
                    </a:p>
                  </a:txBody>
                  <a:tcPr marL="46288" marR="46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4559286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21</a:t>
            </a:fld>
            <a:endParaRPr lang="en-ZA" dirty="0"/>
          </a:p>
        </p:txBody>
      </p:sp>
      <p:sp>
        <p:nvSpPr>
          <p:cNvPr id="7" name="Title 1"/>
          <p:cNvSpPr>
            <a:spLocks noGrp="1"/>
          </p:cNvSpPr>
          <p:nvPr>
            <p:ph type="title"/>
          </p:nvPr>
        </p:nvSpPr>
        <p:spPr>
          <a:xfrm>
            <a:off x="457200" y="304800"/>
            <a:ext cx="8229600" cy="685800"/>
          </a:xfrm>
        </p:spPr>
        <p:txBody>
          <a:bodyPr>
            <a:normAutofit/>
          </a:bodyPr>
          <a:lstStyle/>
          <a:p>
            <a:r>
              <a:rPr lang="en-ZA" sz="2000" b="1" dirty="0" smtClean="0">
                <a:latin typeface="Arial" pitchFamily="34" charset="0"/>
                <a:cs typeface="Arial" pitchFamily="34" charset="0"/>
              </a:rPr>
              <a:t>QUARTELY TARGETS FOR </a:t>
            </a:r>
            <a:r>
              <a:rPr lang="en-ZA" sz="2000" b="1" dirty="0">
                <a:latin typeface="Arial" pitchFamily="34" charset="0"/>
                <a:cs typeface="Arial" pitchFamily="34" charset="0"/>
              </a:rPr>
              <a:t>2016 </a:t>
            </a:r>
            <a:r>
              <a:rPr lang="en-ZA" sz="2000" b="1" dirty="0" smtClean="0">
                <a:latin typeface="Arial" pitchFamily="34" charset="0"/>
                <a:cs typeface="Arial" pitchFamily="34" charset="0"/>
              </a:rPr>
              <a:t>/17</a:t>
            </a:r>
            <a:endParaRPr lang="en-ZA" sz="4000" b="1" dirty="0">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xmlns="" val="2909634715"/>
              </p:ext>
            </p:extLst>
          </p:nvPr>
        </p:nvGraphicFramePr>
        <p:xfrm>
          <a:off x="76200" y="1205474"/>
          <a:ext cx="8949600" cy="3518926"/>
        </p:xfrm>
        <a:graphic>
          <a:graphicData uri="http://schemas.openxmlformats.org/drawingml/2006/table">
            <a:tbl>
              <a:tblPr firstRow="1" firstCol="1" bandRow="1"/>
              <a:tblGrid>
                <a:gridCol w="381600"/>
                <a:gridCol w="1872000"/>
                <a:gridCol w="1476000"/>
                <a:gridCol w="1044000"/>
                <a:gridCol w="1044000"/>
                <a:gridCol w="1044000"/>
                <a:gridCol w="1044000"/>
                <a:gridCol w="1044000"/>
              </a:tblGrid>
              <a:tr h="128578">
                <a:tc rowSpan="2" gridSpan="2">
                  <a:txBody>
                    <a:bodyPr/>
                    <a:lstStyle/>
                    <a:p>
                      <a:pPr algn="ctr">
                        <a:spcAft>
                          <a:spcPts val="0"/>
                        </a:spcAft>
                      </a:pPr>
                      <a:r>
                        <a:rPr lang="en-US" sz="1200" b="1" dirty="0">
                          <a:effectLst/>
                          <a:latin typeface="Arial"/>
                          <a:ea typeface="MS Mincho"/>
                          <a:cs typeface="Times New Roman"/>
                        </a:rPr>
                        <a:t>Strategic Objectives</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tc>
                <a:tc rowSpan="2">
                  <a:txBody>
                    <a:bodyPr/>
                    <a:lstStyle/>
                    <a:p>
                      <a:pPr algn="ctr">
                        <a:spcAft>
                          <a:spcPts val="0"/>
                        </a:spcAft>
                      </a:pPr>
                      <a:r>
                        <a:rPr lang="en-US" sz="1200" b="1" dirty="0">
                          <a:effectLst/>
                          <a:latin typeface="Arial"/>
                          <a:ea typeface="MS Mincho"/>
                          <a:cs typeface="Times New Roman"/>
                        </a:rPr>
                        <a:t>Measurable Performance Indicator</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en-US" sz="1200" b="1">
                          <a:effectLst/>
                          <a:latin typeface="Arial"/>
                          <a:ea typeface="MS Mincho"/>
                          <a:cs typeface="Times New Roman"/>
                        </a:rPr>
                        <a:t>Estimated Performance</a:t>
                      </a:r>
                      <a:endParaRPr lang="en-ZA" sz="1200">
                        <a:effectLst/>
                        <a:latin typeface="Cambria"/>
                        <a:ea typeface="MS Mincho"/>
                        <a:cs typeface="Times New Roman"/>
                      </a:endParaRPr>
                    </a:p>
                    <a:p>
                      <a:pPr algn="ctr">
                        <a:spcAft>
                          <a:spcPts val="0"/>
                        </a:spcAft>
                      </a:pPr>
                      <a:r>
                        <a:rPr lang="en-US" sz="1200" b="1">
                          <a:effectLst/>
                          <a:latin typeface="Arial"/>
                          <a:ea typeface="MS Mincho"/>
                          <a:cs typeface="Times New Roman"/>
                        </a:rPr>
                        <a:t>2016/17</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US" sz="1200" b="1" dirty="0">
                          <a:effectLst/>
                          <a:latin typeface="Arial"/>
                          <a:ea typeface="MS Mincho"/>
                          <a:cs typeface="Times New Roman"/>
                        </a:rPr>
                        <a:t>Quarterly Targets</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r>
              <a:tr h="426720">
                <a:tc gridSpan="2" vMerge="1">
                  <a:txBody>
                    <a:bodyPr/>
                    <a:lstStyle/>
                    <a:p>
                      <a:endParaRPr lang="en-ZA"/>
                    </a:p>
                  </a:txBody>
                  <a:tcPr/>
                </a:tc>
                <a:tc hMerge="1"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spcAft>
                          <a:spcPts val="0"/>
                        </a:spcAft>
                      </a:pPr>
                      <a:r>
                        <a:rPr lang="en-US" sz="1200" b="1">
                          <a:effectLst/>
                          <a:latin typeface="Arial"/>
                          <a:ea typeface="MS Mincho"/>
                          <a:cs typeface="Times New Roman"/>
                        </a:rPr>
                        <a:t>Quarter 1</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effectLst/>
                          <a:latin typeface="Arial"/>
                          <a:ea typeface="MS Mincho"/>
                          <a:cs typeface="Times New Roman"/>
                        </a:rPr>
                        <a:t>Quarter 2</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effectLst/>
                          <a:latin typeface="Arial"/>
                          <a:ea typeface="MS Mincho"/>
                          <a:cs typeface="Times New Roman"/>
                        </a:rPr>
                        <a:t>Quarter 3</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Quarter 4</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35">
                <a:tc rowSpan="3">
                  <a:txBody>
                    <a:bodyPr/>
                    <a:lstStyle/>
                    <a:p>
                      <a:pPr>
                        <a:spcAft>
                          <a:spcPts val="0"/>
                        </a:spcAft>
                      </a:pPr>
                      <a:r>
                        <a:rPr lang="en-US" sz="1200" dirty="0">
                          <a:effectLst/>
                          <a:latin typeface="Arial"/>
                          <a:ea typeface="MS Mincho"/>
                          <a:cs typeface="Times New Roman"/>
                        </a:rPr>
                        <a:t>4</a:t>
                      </a:r>
                      <a:r>
                        <a:rPr lang="en-US" sz="1200" dirty="0" smtClean="0">
                          <a:effectLst/>
                          <a:latin typeface="Arial"/>
                          <a:ea typeface="MS Mincho"/>
                          <a:cs typeface="Times New Roman"/>
                        </a:rPr>
                        <a:t>.1</a:t>
                      </a:r>
                      <a:r>
                        <a:rPr lang="en-US" sz="1200" dirty="0">
                          <a:effectLst/>
                          <a:latin typeface="Arial"/>
                          <a:ea typeface="MS Mincho"/>
                          <a:cs typeface="Times New Roman"/>
                        </a:rPr>
                        <a:t>.</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20000"/>
                        </a:lnSpc>
                        <a:spcAft>
                          <a:spcPts val="0"/>
                        </a:spcAft>
                      </a:pPr>
                      <a:r>
                        <a:rPr lang="en-US" sz="1200" dirty="0" smtClean="0">
                          <a:solidFill>
                            <a:srgbClr val="000000"/>
                          </a:solidFill>
                          <a:effectLst/>
                          <a:latin typeface="Arial"/>
                          <a:ea typeface="Calibri"/>
                          <a:cs typeface="TimesNewRomanPSMT"/>
                        </a:rPr>
                        <a:t>Provide</a:t>
                      </a:r>
                      <a:r>
                        <a:rPr lang="en-US" sz="1200" baseline="0" dirty="0" smtClean="0">
                          <a:solidFill>
                            <a:srgbClr val="000000"/>
                          </a:solidFill>
                          <a:effectLst/>
                          <a:latin typeface="Arial"/>
                          <a:ea typeface="Calibri"/>
                          <a:cs typeface="TimesNewRomanPSMT"/>
                        </a:rPr>
                        <a:t> training to Traditional Councils</a:t>
                      </a:r>
                      <a:endParaRPr lang="en-ZA" sz="1200" dirty="0">
                        <a:solidFill>
                          <a:srgbClr val="000000"/>
                        </a:solidFill>
                        <a:effectLst/>
                        <a:latin typeface="TimesNewRomanPSMT"/>
                        <a:ea typeface="Calibri"/>
                        <a:cs typeface="TimesNewRomanPSMT"/>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effectLst/>
                          <a:latin typeface="Arial"/>
                          <a:ea typeface="Calibri"/>
                          <a:cs typeface="TimesNewRomanPSMT"/>
                        </a:rPr>
                        <a:t>Skills</a:t>
                      </a:r>
                      <a:r>
                        <a:rPr lang="en-US" sz="1200" baseline="0" dirty="0" smtClean="0">
                          <a:solidFill>
                            <a:srgbClr val="000000"/>
                          </a:solidFill>
                          <a:effectLst/>
                          <a:latin typeface="Arial"/>
                          <a:ea typeface="Calibri"/>
                          <a:cs typeface="TimesNewRomanPSMT"/>
                        </a:rPr>
                        <a:t> audit performed based on land related legislation</a:t>
                      </a:r>
                      <a:endParaRPr lang="en-ZA" sz="1200" dirty="0" smtClean="0">
                        <a:solidFill>
                          <a:srgbClr val="000000"/>
                        </a:solidFill>
                        <a:effectLst/>
                        <a:latin typeface="TimesNewRomanPSMT"/>
                        <a:ea typeface="Calibri"/>
                        <a:cs typeface="TimesNewRomanPSMT"/>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1</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471">
                <a:tc vMerge="1">
                  <a:txBody>
                    <a:bodyPr/>
                    <a:lstStyle/>
                    <a:p>
                      <a:endParaRPr lang="en-ZA"/>
                    </a:p>
                  </a:txBody>
                  <a:tcPr/>
                </a:tc>
                <a:tc vMerge="1">
                  <a:txBody>
                    <a:bodyPr/>
                    <a:lstStyle/>
                    <a:p>
                      <a:endParaRPr lang="en-ZA"/>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rgbClr val="000000"/>
                          </a:solidFill>
                          <a:effectLst/>
                          <a:latin typeface="TimesNewRomanPSMT"/>
                          <a:ea typeface="Calibri"/>
                          <a:cs typeface="TimesNewRomanPSMT"/>
                        </a:rPr>
                        <a:t>Training plan approved by the Board</a:t>
                      </a: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1</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735">
                <a:tc vMerge="1">
                  <a:txBody>
                    <a:bodyPr/>
                    <a:lstStyle/>
                    <a:p>
                      <a:endParaRPr lang="en-ZA"/>
                    </a:p>
                  </a:txBody>
                  <a:tcPr/>
                </a:tc>
                <a:tc vMerge="1">
                  <a:txBody>
                    <a:bodyPr/>
                    <a:lstStyle/>
                    <a:p>
                      <a:endParaRPr lang="en-ZA"/>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rgbClr val="000000"/>
                          </a:solidFill>
                          <a:effectLst/>
                          <a:latin typeface="TimesNewRomanPSMT"/>
                          <a:ea typeface="Calibri"/>
                          <a:cs typeface="TimesNewRomanPSMT"/>
                        </a:rPr>
                        <a:t>Number of traditional councils trained</a:t>
                      </a: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12</a:t>
                      </a:r>
                      <a:endParaRPr lang="en-ZA" sz="120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2</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5</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5</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1471">
                <a:tc>
                  <a:txBody>
                    <a:bodyPr/>
                    <a:lstStyle/>
                    <a:p>
                      <a:pPr>
                        <a:spcAft>
                          <a:spcPts val="0"/>
                        </a:spcAft>
                      </a:pPr>
                      <a:r>
                        <a:rPr lang="en-US" sz="1200" dirty="0">
                          <a:effectLst/>
                          <a:latin typeface="Arial"/>
                          <a:ea typeface="MS Mincho"/>
                          <a:cs typeface="Times New Roman"/>
                        </a:rPr>
                        <a:t>4</a:t>
                      </a:r>
                      <a:r>
                        <a:rPr lang="en-US" sz="1200" dirty="0" smtClean="0">
                          <a:effectLst/>
                          <a:latin typeface="Arial"/>
                          <a:ea typeface="MS Mincho"/>
                          <a:cs typeface="Times New Roman"/>
                        </a:rPr>
                        <a:t>.2</a:t>
                      </a:r>
                      <a:r>
                        <a:rPr lang="en-US" sz="1200" dirty="0">
                          <a:effectLst/>
                          <a:latin typeface="Arial"/>
                          <a:ea typeface="MS Mincho"/>
                          <a:cs typeface="Times New Roman"/>
                        </a:rPr>
                        <a:t>.</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en-ZA" sz="1200" dirty="0" smtClean="0">
                          <a:solidFill>
                            <a:srgbClr val="000000"/>
                          </a:solidFill>
                          <a:effectLst/>
                          <a:latin typeface="TimesNewRomanPSMT"/>
                          <a:ea typeface="Calibri"/>
                          <a:cs typeface="TimesNewRomanPSMT"/>
                        </a:rPr>
                        <a:t>Facilitate</a:t>
                      </a:r>
                      <a:r>
                        <a:rPr lang="en-ZA" sz="1200" baseline="0" dirty="0" smtClean="0">
                          <a:solidFill>
                            <a:srgbClr val="000000"/>
                          </a:solidFill>
                          <a:effectLst/>
                          <a:latin typeface="TimesNewRomanPSMT"/>
                          <a:ea typeface="Calibri"/>
                          <a:cs typeface="TimesNewRomanPSMT"/>
                        </a:rPr>
                        <a:t> skills development for young people living on communal land</a:t>
                      </a:r>
                      <a:endParaRPr lang="en-ZA" sz="1200" dirty="0">
                        <a:solidFill>
                          <a:srgbClr val="000000"/>
                        </a:solidFill>
                        <a:effectLst/>
                        <a:latin typeface="TimesNewRomanPSMT"/>
                        <a:ea typeface="Calibri"/>
                        <a:cs typeface="TimesNewRomanPSMT"/>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dirty="0" smtClean="0">
                          <a:solidFill>
                            <a:srgbClr val="000000"/>
                          </a:solidFill>
                          <a:effectLst/>
                          <a:latin typeface="TimesNewRomanPSMT"/>
                          <a:ea typeface="Calibri"/>
                          <a:cs typeface="TimesNewRomanPSMT"/>
                        </a:rPr>
                        <a:t>Number of</a:t>
                      </a:r>
                      <a:r>
                        <a:rPr lang="en-ZA" sz="1200" baseline="0" dirty="0" smtClean="0">
                          <a:solidFill>
                            <a:srgbClr val="000000"/>
                          </a:solidFill>
                          <a:effectLst/>
                          <a:latin typeface="TimesNewRomanPSMT"/>
                          <a:ea typeface="Calibri"/>
                          <a:cs typeface="TimesNewRomanPSMT"/>
                        </a:rPr>
                        <a:t> educational awards granted</a:t>
                      </a:r>
                      <a:endParaRPr lang="en-ZA" sz="1200" dirty="0" smtClean="0">
                        <a:solidFill>
                          <a:srgbClr val="000000"/>
                        </a:solidFill>
                        <a:effectLst/>
                        <a:latin typeface="TimesNewRomanPSMT"/>
                        <a:ea typeface="Calibri"/>
                        <a:cs typeface="TimesNewRomanPSMT"/>
                      </a:endParaRPr>
                    </a:p>
                    <a:p>
                      <a:pPr>
                        <a:spcAft>
                          <a:spcPts val="0"/>
                        </a:spcAft>
                      </a:pP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110</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110</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smtClean="0">
                          <a:effectLst/>
                          <a:latin typeface="Arial"/>
                          <a:ea typeface="MS Mincho"/>
                          <a:cs typeface="Times New Roman"/>
                        </a:rPr>
                        <a:t>-</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a:t>
                      </a:r>
                      <a:endParaRPr lang="en-ZA" sz="1200" dirty="0">
                        <a:effectLst/>
                        <a:latin typeface="Cambria"/>
                        <a:ea typeface="MS Mincho"/>
                        <a:cs typeface="Times New Roman"/>
                      </a:endParaRPr>
                    </a:p>
                  </a:txBody>
                  <a:tcPr marL="52600" marR="526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96268762"/>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22</a:t>
            </a:fld>
            <a:endParaRPr lang="en-ZA" dirty="0"/>
          </a:p>
        </p:txBody>
      </p:sp>
      <p:sp>
        <p:nvSpPr>
          <p:cNvPr id="5" name="TextBox 2"/>
          <p:cNvSpPr txBox="1">
            <a:spLocks noChangeArrowheads="1"/>
          </p:cNvSpPr>
          <p:nvPr/>
        </p:nvSpPr>
        <p:spPr bwMode="auto">
          <a:xfrm>
            <a:off x="-1" y="2362200"/>
            <a:ext cx="9143999"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ZA" sz="4800" b="1" dirty="0" smtClean="0">
                <a:solidFill>
                  <a:schemeClr val="accent6">
                    <a:lumMod val="75000"/>
                  </a:schemeClr>
                </a:solidFill>
                <a:latin typeface="+mj-lt"/>
                <a:cs typeface="Arial" pitchFamily="34" charset="0"/>
              </a:rPr>
              <a:t>PART C </a:t>
            </a:r>
          </a:p>
          <a:p>
            <a:pPr algn="ctr"/>
            <a:endParaRPr lang="en-ZA" sz="4800" b="1" dirty="0" smtClean="0">
              <a:solidFill>
                <a:schemeClr val="accent6">
                  <a:lumMod val="75000"/>
                </a:schemeClr>
              </a:solidFill>
              <a:latin typeface="+mj-lt"/>
              <a:cs typeface="Arial" pitchFamily="34" charset="0"/>
            </a:endParaRPr>
          </a:p>
          <a:p>
            <a:pPr algn="ctr"/>
            <a:r>
              <a:rPr lang="en-ZA" sz="4800" b="1" dirty="0" smtClean="0">
                <a:solidFill>
                  <a:schemeClr val="accent6">
                    <a:lumMod val="75000"/>
                  </a:schemeClr>
                </a:solidFill>
                <a:latin typeface="+mj-lt"/>
                <a:cs typeface="Arial" pitchFamily="34" charset="0"/>
              </a:rPr>
              <a:t>LINKS TO OTHER PLANS</a:t>
            </a:r>
            <a:endParaRPr lang="en-US" sz="4800" b="1" dirty="0">
              <a:solidFill>
                <a:schemeClr val="accent6">
                  <a:lumMod val="75000"/>
                </a:schemeClr>
              </a:solidFill>
              <a:latin typeface="+mj-lt"/>
              <a:cs typeface="Arial" pitchFamily="34" charset="0"/>
            </a:endParaRPr>
          </a:p>
        </p:txBody>
      </p:sp>
    </p:spTree>
    <p:extLst>
      <p:ext uri="{BB962C8B-B14F-4D97-AF65-F5344CB8AC3E}">
        <p14:creationId xmlns:p14="http://schemas.microsoft.com/office/powerpoint/2010/main" xmlns="" val="104928657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23</a:t>
            </a:fld>
            <a:endParaRPr lang="en-ZA" dirty="0"/>
          </a:p>
        </p:txBody>
      </p:sp>
      <p:sp>
        <p:nvSpPr>
          <p:cNvPr id="5" name="TextBox 4"/>
          <p:cNvSpPr txBox="1"/>
          <p:nvPr/>
        </p:nvSpPr>
        <p:spPr>
          <a:xfrm>
            <a:off x="21771" y="87868"/>
            <a:ext cx="9144000" cy="400110"/>
          </a:xfrm>
          <a:prstGeom prst="rect">
            <a:avLst/>
          </a:prstGeom>
          <a:noFill/>
        </p:spPr>
        <p:txBody>
          <a:bodyPr wrap="square" rtlCol="0">
            <a:spAutoFit/>
          </a:bodyPr>
          <a:lstStyle/>
          <a:p>
            <a:pPr algn="ctr"/>
            <a:r>
              <a:rPr lang="en-US" sz="2000" b="1" dirty="0">
                <a:latin typeface="Arial"/>
                <a:ea typeface="MS Mincho"/>
              </a:rPr>
              <a:t>CONDITIONAL GRANTS</a:t>
            </a:r>
            <a:endParaRPr lang="en-ZA" sz="2000" dirty="0"/>
          </a:p>
        </p:txBody>
      </p:sp>
      <p:sp>
        <p:nvSpPr>
          <p:cNvPr id="6" name="TextBox 5"/>
          <p:cNvSpPr txBox="1"/>
          <p:nvPr/>
        </p:nvSpPr>
        <p:spPr>
          <a:xfrm>
            <a:off x="1" y="685800"/>
            <a:ext cx="9143998" cy="729430"/>
          </a:xfrm>
          <a:prstGeom prst="rect">
            <a:avLst/>
          </a:prstGeom>
          <a:noFill/>
        </p:spPr>
        <p:txBody>
          <a:bodyPr wrap="square" rtlCol="0">
            <a:spAutoFit/>
          </a:bodyPr>
          <a:lstStyle/>
          <a:p>
            <a:pPr algn="just">
              <a:lnSpc>
                <a:spcPct val="115000"/>
              </a:lnSpc>
              <a:spcAft>
                <a:spcPts val="0"/>
              </a:spcAft>
            </a:pPr>
            <a:r>
              <a:rPr lang="en-US" dirty="0">
                <a:solidFill>
                  <a:schemeClr val="tx1">
                    <a:lumMod val="65000"/>
                    <a:lumOff val="35000"/>
                  </a:schemeClr>
                </a:solidFill>
                <a:latin typeface="Arial"/>
                <a:ea typeface="MS Mincho"/>
                <a:cs typeface="Times New Roman"/>
              </a:rPr>
              <a:t>Ingonyama Trust Board does not have any conditional grants; however transfer payments are received from the DRDLR based on a budget approval process.</a:t>
            </a:r>
            <a:endParaRPr lang="en-ZA" dirty="0">
              <a:solidFill>
                <a:schemeClr val="tx1">
                  <a:lumMod val="65000"/>
                  <a:lumOff val="35000"/>
                </a:schemeClr>
              </a:solidFill>
              <a:effectLst/>
              <a:latin typeface="Cambria"/>
              <a:ea typeface="MS Mincho"/>
              <a:cs typeface="Times New Roman"/>
            </a:endParaRPr>
          </a:p>
        </p:txBody>
      </p:sp>
      <p:sp>
        <p:nvSpPr>
          <p:cNvPr id="12" name="TextBox 11"/>
          <p:cNvSpPr txBox="1"/>
          <p:nvPr/>
        </p:nvSpPr>
        <p:spPr>
          <a:xfrm>
            <a:off x="21771" y="3241396"/>
            <a:ext cx="9122227" cy="416204"/>
          </a:xfrm>
          <a:prstGeom prst="rect">
            <a:avLst/>
          </a:prstGeom>
          <a:noFill/>
        </p:spPr>
        <p:txBody>
          <a:bodyPr wrap="square" rtlCol="0">
            <a:spAutoFit/>
          </a:bodyPr>
          <a:lstStyle/>
          <a:p>
            <a:pPr algn="ctr">
              <a:lnSpc>
                <a:spcPct val="115000"/>
              </a:lnSpc>
              <a:spcAft>
                <a:spcPts val="0"/>
              </a:spcAft>
            </a:pPr>
            <a:r>
              <a:rPr lang="en-US" sz="2000" b="1" dirty="0">
                <a:latin typeface="Arial"/>
                <a:ea typeface="MS Mincho"/>
                <a:cs typeface="Times New Roman"/>
              </a:rPr>
              <a:t>PUBLIC – PRIVATE PARTNERSHIPS</a:t>
            </a:r>
            <a:endParaRPr lang="en-ZA" sz="2000" dirty="0">
              <a:effectLst/>
              <a:latin typeface="Cambria"/>
              <a:ea typeface="MS Mincho"/>
              <a:cs typeface="Times New Roman"/>
            </a:endParaRPr>
          </a:p>
        </p:txBody>
      </p:sp>
      <p:sp>
        <p:nvSpPr>
          <p:cNvPr id="13" name="TextBox 12"/>
          <p:cNvSpPr txBox="1"/>
          <p:nvPr/>
        </p:nvSpPr>
        <p:spPr>
          <a:xfrm>
            <a:off x="1" y="3657600"/>
            <a:ext cx="9143999" cy="400110"/>
          </a:xfrm>
          <a:prstGeom prst="rect">
            <a:avLst/>
          </a:prstGeom>
          <a:noFill/>
        </p:spPr>
        <p:txBody>
          <a:bodyPr wrap="square" rtlCol="0">
            <a:spAutoFit/>
          </a:bodyPr>
          <a:lstStyle/>
          <a:p>
            <a:pPr algn="ctr">
              <a:spcBef>
                <a:spcPts val="1000"/>
              </a:spcBef>
              <a:spcAft>
                <a:spcPts val="0"/>
              </a:spcAft>
            </a:pPr>
            <a:r>
              <a:rPr lang="en-US" dirty="0">
                <a:solidFill>
                  <a:schemeClr val="tx1">
                    <a:lumMod val="65000"/>
                    <a:lumOff val="35000"/>
                  </a:schemeClr>
                </a:solidFill>
                <a:latin typeface="Arial"/>
                <a:ea typeface="MS Gothic"/>
              </a:rPr>
              <a:t>No Public private partnerships exist as defined in terms of the PFMA.</a:t>
            </a:r>
            <a:endParaRPr lang="en-ZA" sz="2000" b="1" dirty="0">
              <a:solidFill>
                <a:schemeClr val="tx1">
                  <a:lumMod val="65000"/>
                  <a:lumOff val="35000"/>
                </a:schemeClr>
              </a:solidFill>
              <a:effectLst/>
              <a:latin typeface="Calibri"/>
              <a:ea typeface="MS Gothic"/>
            </a:endParaRPr>
          </a:p>
        </p:txBody>
      </p:sp>
      <p:graphicFrame>
        <p:nvGraphicFramePr>
          <p:cNvPr id="3" name="Table 2"/>
          <p:cNvGraphicFramePr>
            <a:graphicFrameLocks noGrp="1"/>
          </p:cNvGraphicFramePr>
          <p:nvPr>
            <p:extLst>
              <p:ext uri="{D42A27DB-BD31-4B8C-83A1-F6EECF244321}">
                <p14:modId xmlns:p14="http://schemas.microsoft.com/office/powerpoint/2010/main" xmlns="" val="3867563986"/>
              </p:ext>
            </p:extLst>
          </p:nvPr>
        </p:nvGraphicFramePr>
        <p:xfrm>
          <a:off x="252650" y="1600200"/>
          <a:ext cx="8640000" cy="1534351"/>
        </p:xfrm>
        <a:graphic>
          <a:graphicData uri="http://schemas.openxmlformats.org/drawingml/2006/table">
            <a:tbl>
              <a:tblPr firstRow="1" firstCol="1" bandRow="1"/>
              <a:tblGrid>
                <a:gridCol w="1440000"/>
                <a:gridCol w="1440000"/>
                <a:gridCol w="1440000"/>
                <a:gridCol w="1440000"/>
                <a:gridCol w="1440000"/>
                <a:gridCol w="1440000"/>
              </a:tblGrid>
              <a:tr h="457200">
                <a:tc gridSpan="2">
                  <a:txBody>
                    <a:bodyPr/>
                    <a:lstStyle/>
                    <a:p>
                      <a:pPr algn="ctr">
                        <a:lnSpc>
                          <a:spcPct val="120000"/>
                        </a:lnSpc>
                        <a:spcAft>
                          <a:spcPts val="0"/>
                        </a:spcAft>
                      </a:pPr>
                      <a:r>
                        <a:rPr lang="en-ZA" sz="1200" b="1" dirty="0" smtClean="0">
                          <a:solidFill>
                            <a:srgbClr val="000000"/>
                          </a:solidFill>
                          <a:effectLst/>
                          <a:latin typeface="TimesNewRomanPSMT"/>
                          <a:ea typeface="Calibri"/>
                          <a:cs typeface="TimesNewRomanPSMT"/>
                        </a:rPr>
                        <a:t>NAME</a:t>
                      </a:r>
                      <a:r>
                        <a:rPr lang="en-ZA" sz="1200" b="1" baseline="0" dirty="0" smtClean="0">
                          <a:solidFill>
                            <a:srgbClr val="000000"/>
                          </a:solidFill>
                          <a:effectLst/>
                          <a:latin typeface="TimesNewRomanPSMT"/>
                          <a:ea typeface="Calibri"/>
                          <a:cs typeface="TimesNewRomanPSMT"/>
                        </a:rPr>
                        <a:t> OF DEPARTMENT</a:t>
                      </a:r>
                      <a:endParaRPr lang="en-ZA" sz="1200" b="1" dirty="0">
                        <a:solidFill>
                          <a:srgbClr val="000000"/>
                        </a:solidFill>
                        <a:effectLst/>
                        <a:latin typeface="TimesNewRomanPSMT"/>
                        <a:ea typeface="Calibri"/>
                        <a:cs typeface="TimesNewRomanPSMT"/>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20000"/>
                        </a:lnSpc>
                        <a:spcAft>
                          <a:spcPts val="0"/>
                        </a:spcAft>
                      </a:pPr>
                      <a:endParaRPr lang="en-ZA" sz="900" dirty="0">
                        <a:solidFill>
                          <a:srgbClr val="000000"/>
                        </a:solidFill>
                        <a:effectLst/>
                        <a:latin typeface="TimesNewRomanPSMT"/>
                        <a:ea typeface="Calibri"/>
                        <a:cs typeface="TimesNewRomanPSMT"/>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b="1" dirty="0" smtClean="0">
                          <a:effectLst/>
                          <a:latin typeface="Arial"/>
                          <a:ea typeface="MS Mincho"/>
                          <a:cs typeface="Times New Roman"/>
                        </a:rPr>
                        <a:t>MANDATE</a:t>
                      </a:r>
                      <a:endParaRPr lang="en-ZA" sz="1200" b="1" dirty="0">
                        <a:solidFill>
                          <a:srgbClr val="000000"/>
                        </a:solidFill>
                        <a:effectLst/>
                        <a:latin typeface="TimesNewRomanPSMT"/>
                        <a:ea typeface="Calibri"/>
                        <a:cs typeface="TimesNewRomanPSMT"/>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200" b="1" dirty="0" smtClean="0">
                          <a:solidFill>
                            <a:srgbClr val="000000"/>
                          </a:solidFill>
                          <a:effectLst/>
                          <a:latin typeface="TimesNewRomanPSMT"/>
                          <a:ea typeface="Calibri"/>
                          <a:cs typeface="TimesNewRomanPSMT"/>
                        </a:rPr>
                        <a:t>OUTPUTS</a:t>
                      </a:r>
                      <a:endParaRPr lang="en-ZA" sz="1200" b="1" dirty="0">
                        <a:solidFill>
                          <a:srgbClr val="000000"/>
                        </a:solidFill>
                        <a:effectLst/>
                        <a:latin typeface="TimesNewRomanPSMT"/>
                        <a:ea typeface="Calibri"/>
                        <a:cs typeface="TimesNewRomanPSMT"/>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200" b="1" dirty="0" smtClean="0">
                          <a:solidFill>
                            <a:srgbClr val="000000"/>
                          </a:solidFill>
                          <a:effectLst/>
                          <a:latin typeface="TimesNewRomanPSMT"/>
                          <a:ea typeface="Calibri"/>
                          <a:cs typeface="TimesNewRomanPSMT"/>
                        </a:rPr>
                        <a:t>CURRENT</a:t>
                      </a:r>
                      <a:r>
                        <a:rPr lang="en-ZA" sz="1200" b="1" baseline="0" dirty="0" smtClean="0">
                          <a:solidFill>
                            <a:srgbClr val="000000"/>
                          </a:solidFill>
                          <a:effectLst/>
                          <a:latin typeface="TimesNewRomanPSMT"/>
                          <a:ea typeface="Calibri"/>
                          <a:cs typeface="TimesNewRomanPSMT"/>
                        </a:rPr>
                        <a:t> ANNUAL BUDGET</a:t>
                      </a:r>
                      <a:endParaRPr lang="en-ZA" sz="1200" b="1" dirty="0">
                        <a:solidFill>
                          <a:srgbClr val="000000"/>
                        </a:solidFill>
                        <a:effectLst/>
                        <a:latin typeface="TimesNewRomanPSMT"/>
                        <a:ea typeface="Calibri"/>
                        <a:cs typeface="TimesNewRomanPSMT"/>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200" b="1" dirty="0" smtClean="0">
                          <a:solidFill>
                            <a:srgbClr val="000000"/>
                          </a:solidFill>
                          <a:effectLst/>
                          <a:latin typeface="TimesNewRomanPSMT"/>
                          <a:ea typeface="Calibri"/>
                          <a:cs typeface="TimesNewRomanPSMT"/>
                        </a:rPr>
                        <a:t>DATE OF NEXT EVALUATION</a:t>
                      </a:r>
                      <a:endParaRPr lang="en-ZA" sz="1200" b="1" dirty="0">
                        <a:solidFill>
                          <a:srgbClr val="000000"/>
                        </a:solidFill>
                        <a:effectLst/>
                        <a:latin typeface="TimesNewRomanPSMT"/>
                        <a:ea typeface="Calibri"/>
                        <a:cs typeface="TimesNewRomanPSMT"/>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gridSpan="2">
                  <a:txBody>
                    <a:bodyPr/>
                    <a:lstStyle/>
                    <a:p>
                      <a:pPr algn="l">
                        <a:lnSpc>
                          <a:spcPct val="120000"/>
                        </a:lnSpc>
                        <a:spcAft>
                          <a:spcPts val="0"/>
                        </a:spcAft>
                      </a:pPr>
                      <a:r>
                        <a:rPr lang="en-ZA" sz="1200" b="0" dirty="0" smtClean="0">
                          <a:solidFill>
                            <a:srgbClr val="000000"/>
                          </a:solidFill>
                          <a:effectLst/>
                          <a:latin typeface="Arial" panose="020B0604020202020204" pitchFamily="34" charset="0"/>
                          <a:ea typeface="Calibri"/>
                          <a:cs typeface="Arial" panose="020B0604020202020204" pitchFamily="34" charset="0"/>
                        </a:rPr>
                        <a:t>Department</a:t>
                      </a:r>
                      <a:r>
                        <a:rPr lang="en-ZA" sz="1200" b="0" baseline="0" dirty="0" smtClean="0">
                          <a:solidFill>
                            <a:srgbClr val="000000"/>
                          </a:solidFill>
                          <a:effectLst/>
                          <a:latin typeface="Arial" panose="020B0604020202020204" pitchFamily="34" charset="0"/>
                          <a:ea typeface="Calibri"/>
                          <a:cs typeface="Arial" panose="020B0604020202020204" pitchFamily="34" charset="0"/>
                        </a:rPr>
                        <a:t> of Rural Development and Land Reform</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a:lnSpc>
                          <a:spcPct val="120000"/>
                        </a:lnSpc>
                        <a:spcAft>
                          <a:spcPts val="0"/>
                        </a:spcAft>
                      </a:pPr>
                      <a:r>
                        <a:rPr lang="en-ZA" sz="1200" b="0" dirty="0" smtClean="0">
                          <a:solidFill>
                            <a:srgbClr val="000000"/>
                          </a:solidFill>
                          <a:effectLst/>
                          <a:latin typeface="Arial" panose="020B0604020202020204" pitchFamily="34" charset="0"/>
                          <a:ea typeface="Calibri"/>
                          <a:cs typeface="Arial" panose="020B0604020202020204" pitchFamily="34" charset="0"/>
                        </a:rPr>
                        <a:t>Support the</a:t>
                      </a:r>
                      <a:r>
                        <a:rPr lang="en-ZA" sz="1200" b="0" baseline="0" dirty="0" smtClean="0">
                          <a:solidFill>
                            <a:srgbClr val="000000"/>
                          </a:solidFill>
                          <a:effectLst/>
                          <a:latin typeface="Arial" panose="020B0604020202020204" pitchFamily="34" charset="0"/>
                          <a:ea typeface="Calibri"/>
                          <a:cs typeface="Arial" panose="020B0604020202020204" pitchFamily="34" charset="0"/>
                        </a:rPr>
                        <a:t> ITB in terms of the </a:t>
                      </a:r>
                      <a:r>
                        <a:rPr lang="en-ZA" sz="1200" b="0" baseline="0" dirty="0" err="1" smtClean="0">
                          <a:solidFill>
                            <a:srgbClr val="000000"/>
                          </a:solidFill>
                          <a:effectLst/>
                          <a:latin typeface="Arial" panose="020B0604020202020204" pitchFamily="34" charset="0"/>
                          <a:ea typeface="Calibri"/>
                          <a:cs typeface="Arial" panose="020B0604020202020204" pitchFamily="34" charset="0"/>
                        </a:rPr>
                        <a:t>Ingonyama</a:t>
                      </a:r>
                      <a:r>
                        <a:rPr lang="en-ZA" sz="1200" b="0" baseline="0" dirty="0" smtClean="0">
                          <a:solidFill>
                            <a:srgbClr val="000000"/>
                          </a:solidFill>
                          <a:effectLst/>
                          <a:latin typeface="Arial" panose="020B0604020202020204" pitchFamily="34" charset="0"/>
                          <a:ea typeface="Calibri"/>
                          <a:cs typeface="Arial" panose="020B0604020202020204" pitchFamily="34" charset="0"/>
                        </a:rPr>
                        <a:t> Trust Act. No 3KZ of 1994</a:t>
                      </a:r>
                      <a:endParaRPr lang="en-ZA" sz="1200" b="0" dirty="0" smtClean="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en-ZA" sz="1200" b="0" dirty="0" smtClean="0">
                          <a:solidFill>
                            <a:srgbClr val="000000"/>
                          </a:solidFill>
                          <a:effectLst/>
                          <a:latin typeface="Arial" panose="020B0604020202020204" pitchFamily="34" charset="0"/>
                          <a:ea typeface="Calibri"/>
                          <a:cs typeface="Arial" panose="020B0604020202020204" pitchFamily="34" charset="0"/>
                        </a:rPr>
                        <a:t>Land management and administration </a:t>
                      </a:r>
                      <a:r>
                        <a:rPr lang="en-ZA" sz="1200" b="0" dirty="0" err="1" smtClean="0">
                          <a:solidFill>
                            <a:srgbClr val="000000"/>
                          </a:solidFill>
                          <a:effectLst/>
                          <a:latin typeface="Arial" panose="020B0604020202020204" pitchFamily="34" charset="0"/>
                          <a:ea typeface="Calibri"/>
                          <a:cs typeface="Arial" panose="020B0604020202020204" pitchFamily="34" charset="0"/>
                        </a:rPr>
                        <a:t>suport</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en-ZA" sz="1200" b="0" dirty="0" smtClean="0">
                          <a:solidFill>
                            <a:srgbClr val="000000"/>
                          </a:solidFill>
                          <a:effectLst/>
                          <a:latin typeface="Arial" panose="020B0604020202020204" pitchFamily="34" charset="0"/>
                          <a:ea typeface="Calibri"/>
                          <a:cs typeface="Arial" panose="020B0604020202020204" pitchFamily="34" charset="0"/>
                        </a:rPr>
                        <a:t>R 18,069</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en-ZA" sz="1200" b="0" dirty="0" smtClean="0">
                          <a:solidFill>
                            <a:srgbClr val="000000"/>
                          </a:solidFill>
                          <a:effectLst/>
                          <a:latin typeface="Arial" panose="020B0604020202020204" pitchFamily="34" charset="0"/>
                          <a:ea typeface="Calibri"/>
                          <a:cs typeface="Arial" panose="020B0604020202020204" pitchFamily="34" charset="0"/>
                        </a:rPr>
                        <a:t>Annually</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1022912130"/>
              </p:ext>
            </p:extLst>
          </p:nvPr>
        </p:nvGraphicFramePr>
        <p:xfrm>
          <a:off x="252650" y="4191000"/>
          <a:ext cx="8640000" cy="2192719"/>
        </p:xfrm>
        <a:graphic>
          <a:graphicData uri="http://schemas.openxmlformats.org/drawingml/2006/table">
            <a:tbl>
              <a:tblPr firstRow="1" firstCol="1" bandRow="1"/>
              <a:tblGrid>
                <a:gridCol w="1440000"/>
                <a:gridCol w="1440000"/>
                <a:gridCol w="1440000"/>
                <a:gridCol w="1440000"/>
                <a:gridCol w="1440000"/>
                <a:gridCol w="1440000"/>
              </a:tblGrid>
              <a:tr h="457200">
                <a:tc gridSpan="2">
                  <a:txBody>
                    <a:bodyPr/>
                    <a:lstStyle/>
                    <a:p>
                      <a:pPr algn="ctr">
                        <a:lnSpc>
                          <a:spcPct val="120000"/>
                        </a:lnSpc>
                        <a:spcAft>
                          <a:spcPts val="0"/>
                        </a:spcAft>
                      </a:pPr>
                      <a:r>
                        <a:rPr lang="en-ZA" sz="1200" b="1" dirty="0" smtClean="0">
                          <a:solidFill>
                            <a:srgbClr val="000000"/>
                          </a:solidFill>
                          <a:effectLst/>
                          <a:latin typeface="TimesNewRomanPSMT"/>
                          <a:ea typeface="Calibri"/>
                          <a:cs typeface="TimesNewRomanPSMT"/>
                        </a:rPr>
                        <a:t>NAME</a:t>
                      </a:r>
                      <a:r>
                        <a:rPr lang="en-ZA" sz="1200" b="1" baseline="0" dirty="0" smtClean="0">
                          <a:solidFill>
                            <a:srgbClr val="000000"/>
                          </a:solidFill>
                          <a:effectLst/>
                          <a:latin typeface="TimesNewRomanPSMT"/>
                          <a:ea typeface="Calibri"/>
                          <a:cs typeface="TimesNewRomanPSMT"/>
                        </a:rPr>
                        <a:t> OF ENTITY</a:t>
                      </a:r>
                      <a:endParaRPr lang="en-ZA" sz="1200" b="1" dirty="0">
                        <a:solidFill>
                          <a:srgbClr val="000000"/>
                        </a:solidFill>
                        <a:effectLst/>
                        <a:latin typeface="TimesNewRomanPSMT"/>
                        <a:ea typeface="Calibri"/>
                        <a:cs typeface="TimesNewRomanPSMT"/>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20000"/>
                        </a:lnSpc>
                        <a:spcAft>
                          <a:spcPts val="0"/>
                        </a:spcAft>
                      </a:pPr>
                      <a:endParaRPr lang="en-ZA" sz="900" dirty="0">
                        <a:solidFill>
                          <a:srgbClr val="000000"/>
                        </a:solidFill>
                        <a:effectLst/>
                        <a:latin typeface="TimesNewRomanPSMT"/>
                        <a:ea typeface="Calibri"/>
                        <a:cs typeface="TimesNewRomanPSMT"/>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US" sz="1200" b="1" dirty="0" smtClean="0">
                          <a:effectLst/>
                          <a:latin typeface="Arial"/>
                          <a:ea typeface="MS Mincho"/>
                          <a:cs typeface="Times New Roman"/>
                        </a:rPr>
                        <a:t>MANDATE</a:t>
                      </a:r>
                      <a:endParaRPr lang="en-ZA" sz="1200" b="1" dirty="0">
                        <a:solidFill>
                          <a:srgbClr val="000000"/>
                        </a:solidFill>
                        <a:effectLst/>
                        <a:latin typeface="TimesNewRomanPSMT"/>
                        <a:ea typeface="Calibri"/>
                        <a:cs typeface="TimesNewRomanPSMT"/>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200" b="1" dirty="0" smtClean="0">
                          <a:solidFill>
                            <a:srgbClr val="000000"/>
                          </a:solidFill>
                          <a:effectLst/>
                          <a:latin typeface="TimesNewRomanPSMT"/>
                          <a:ea typeface="Calibri"/>
                          <a:cs typeface="TimesNewRomanPSMT"/>
                        </a:rPr>
                        <a:t>OUTPUTS</a:t>
                      </a:r>
                      <a:endParaRPr lang="en-ZA" sz="1200" b="1" dirty="0">
                        <a:solidFill>
                          <a:srgbClr val="000000"/>
                        </a:solidFill>
                        <a:effectLst/>
                        <a:latin typeface="TimesNewRomanPSMT"/>
                        <a:ea typeface="Calibri"/>
                        <a:cs typeface="TimesNewRomanPSMT"/>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200" b="1" dirty="0" smtClean="0">
                          <a:solidFill>
                            <a:srgbClr val="000000"/>
                          </a:solidFill>
                          <a:effectLst/>
                          <a:latin typeface="TimesNewRomanPSMT"/>
                          <a:ea typeface="Calibri"/>
                          <a:cs typeface="TimesNewRomanPSMT"/>
                        </a:rPr>
                        <a:t>CURRENT</a:t>
                      </a:r>
                      <a:r>
                        <a:rPr lang="en-ZA" sz="1200" b="1" baseline="0" dirty="0" smtClean="0">
                          <a:solidFill>
                            <a:srgbClr val="000000"/>
                          </a:solidFill>
                          <a:effectLst/>
                          <a:latin typeface="TimesNewRomanPSMT"/>
                          <a:ea typeface="Calibri"/>
                          <a:cs typeface="TimesNewRomanPSMT"/>
                        </a:rPr>
                        <a:t> ANNUAL BUDGET</a:t>
                      </a:r>
                      <a:endParaRPr lang="en-ZA" sz="1200" b="1" dirty="0">
                        <a:solidFill>
                          <a:srgbClr val="000000"/>
                        </a:solidFill>
                        <a:effectLst/>
                        <a:latin typeface="TimesNewRomanPSMT"/>
                        <a:ea typeface="Calibri"/>
                        <a:cs typeface="TimesNewRomanPSMT"/>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ZA" sz="1200" b="1" dirty="0" smtClean="0">
                          <a:solidFill>
                            <a:srgbClr val="000000"/>
                          </a:solidFill>
                          <a:effectLst/>
                          <a:latin typeface="TimesNewRomanPSMT"/>
                          <a:ea typeface="Calibri"/>
                          <a:cs typeface="TimesNewRomanPSMT"/>
                        </a:rPr>
                        <a:t>DATE OF NEXT EVALUATION</a:t>
                      </a:r>
                      <a:endParaRPr lang="en-ZA" sz="1200" b="1" dirty="0">
                        <a:solidFill>
                          <a:srgbClr val="000000"/>
                        </a:solidFill>
                        <a:effectLst/>
                        <a:latin typeface="TimesNewRomanPSMT"/>
                        <a:ea typeface="Calibri"/>
                        <a:cs typeface="TimesNewRomanPSMT"/>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gridSpan="2">
                  <a:txBody>
                    <a:bodyPr/>
                    <a:lstStyle/>
                    <a:p>
                      <a:pPr algn="l">
                        <a:lnSpc>
                          <a:spcPct val="120000"/>
                        </a:lnSpc>
                        <a:spcAft>
                          <a:spcPts val="0"/>
                        </a:spcAft>
                      </a:pPr>
                      <a:r>
                        <a:rPr lang="en-ZA" sz="1200" b="0" dirty="0" err="1" smtClean="0">
                          <a:solidFill>
                            <a:srgbClr val="000000"/>
                          </a:solidFill>
                          <a:effectLst/>
                          <a:latin typeface="Arial" panose="020B0604020202020204" pitchFamily="34" charset="0"/>
                          <a:ea typeface="Calibri"/>
                          <a:cs typeface="Arial" panose="020B0604020202020204" pitchFamily="34" charset="0"/>
                        </a:rPr>
                        <a:t>Tongaat</a:t>
                      </a:r>
                      <a:r>
                        <a:rPr lang="en-ZA" sz="1200" b="0" dirty="0" smtClean="0">
                          <a:solidFill>
                            <a:srgbClr val="000000"/>
                          </a:solidFill>
                          <a:effectLst/>
                          <a:latin typeface="Arial" panose="020B0604020202020204" pitchFamily="34" charset="0"/>
                          <a:ea typeface="Calibri"/>
                          <a:cs typeface="Arial" panose="020B0604020202020204" pitchFamily="34" charset="0"/>
                        </a:rPr>
                        <a:t> </a:t>
                      </a:r>
                      <a:r>
                        <a:rPr lang="en-ZA" sz="1200" b="0" dirty="0" err="1" smtClean="0">
                          <a:solidFill>
                            <a:srgbClr val="000000"/>
                          </a:solidFill>
                          <a:effectLst/>
                          <a:latin typeface="Arial" panose="020B0604020202020204" pitchFamily="34" charset="0"/>
                          <a:ea typeface="Calibri"/>
                          <a:cs typeface="Arial" panose="020B0604020202020204" pitchFamily="34" charset="0"/>
                        </a:rPr>
                        <a:t>Hullet</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a:lnSpc>
                          <a:spcPct val="120000"/>
                        </a:lnSpc>
                        <a:spcAft>
                          <a:spcPts val="0"/>
                        </a:spcAft>
                      </a:pPr>
                      <a:r>
                        <a:rPr lang="en-ZA" sz="1200" b="0" dirty="0" err="1" smtClean="0">
                          <a:solidFill>
                            <a:srgbClr val="000000"/>
                          </a:solidFill>
                          <a:effectLst/>
                          <a:latin typeface="Arial" panose="020B0604020202020204" pitchFamily="34" charset="0"/>
                          <a:ea typeface="Calibri"/>
                          <a:cs typeface="Arial" panose="020B0604020202020204" pitchFamily="34" charset="0"/>
                        </a:rPr>
                        <a:t>Upliftment</a:t>
                      </a:r>
                      <a:r>
                        <a:rPr lang="en-ZA" sz="1200" b="0" dirty="0" smtClean="0">
                          <a:solidFill>
                            <a:srgbClr val="000000"/>
                          </a:solidFill>
                          <a:effectLst/>
                          <a:latin typeface="Arial" panose="020B0604020202020204" pitchFamily="34" charset="0"/>
                          <a:ea typeface="Calibri"/>
                          <a:cs typeface="Arial" panose="020B0604020202020204" pitchFamily="34" charset="0"/>
                        </a:rPr>
                        <a:t> of the rural</a:t>
                      </a:r>
                      <a:r>
                        <a:rPr lang="en-ZA" sz="1200" b="0" baseline="0" dirty="0" smtClean="0">
                          <a:solidFill>
                            <a:srgbClr val="000000"/>
                          </a:solidFill>
                          <a:effectLst/>
                          <a:latin typeface="Arial" panose="020B0604020202020204" pitchFamily="34" charset="0"/>
                          <a:ea typeface="Calibri"/>
                          <a:cs typeface="Arial" panose="020B0604020202020204" pitchFamily="34" charset="0"/>
                        </a:rPr>
                        <a:t> communities </a:t>
                      </a:r>
                      <a:r>
                        <a:rPr lang="en-ZA" sz="1200" b="0" baseline="0" dirty="0" err="1" smtClean="0">
                          <a:solidFill>
                            <a:srgbClr val="000000"/>
                          </a:solidFill>
                          <a:effectLst/>
                          <a:latin typeface="Arial" panose="020B0604020202020204" pitchFamily="34" charset="0"/>
                          <a:ea typeface="Calibri"/>
                          <a:cs typeface="Arial" panose="020B0604020202020204" pitchFamily="34" charset="0"/>
                        </a:rPr>
                        <a:t>thorugh</a:t>
                      </a:r>
                      <a:r>
                        <a:rPr lang="en-ZA" sz="1200" b="0" baseline="0" dirty="0" smtClean="0">
                          <a:solidFill>
                            <a:srgbClr val="000000"/>
                          </a:solidFill>
                          <a:effectLst/>
                          <a:latin typeface="Arial" panose="020B0604020202020204" pitchFamily="34" charset="0"/>
                          <a:ea typeface="Calibri"/>
                          <a:cs typeface="Arial" panose="020B0604020202020204" pitchFamily="34" charset="0"/>
                        </a:rPr>
                        <a:t> the production of sugarcane in traditional areas</a:t>
                      </a:r>
                      <a:endParaRPr lang="en-ZA" sz="1200" b="0" dirty="0" smtClean="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en-ZA" sz="1200" b="0" dirty="0" smtClean="0">
                          <a:solidFill>
                            <a:srgbClr val="000000"/>
                          </a:solidFill>
                          <a:effectLst/>
                          <a:latin typeface="Arial" panose="020B0604020202020204" pitchFamily="34" charset="0"/>
                          <a:ea typeface="Calibri"/>
                          <a:cs typeface="Arial" panose="020B0604020202020204" pitchFamily="34" charset="0"/>
                        </a:rPr>
                        <a:t>Improved</a:t>
                      </a:r>
                      <a:r>
                        <a:rPr lang="en-ZA" sz="1200" b="0" baseline="0" dirty="0" smtClean="0">
                          <a:solidFill>
                            <a:srgbClr val="000000"/>
                          </a:solidFill>
                          <a:effectLst/>
                          <a:latin typeface="Arial" panose="020B0604020202020204" pitchFamily="34" charset="0"/>
                          <a:ea typeface="Calibri"/>
                          <a:cs typeface="Arial" panose="020B0604020202020204" pitchFamily="34" charset="0"/>
                        </a:rPr>
                        <a:t> production of sugar cane</a:t>
                      </a:r>
                    </a:p>
                    <a:p>
                      <a:pPr algn="l">
                        <a:lnSpc>
                          <a:spcPct val="120000"/>
                        </a:lnSpc>
                        <a:spcAft>
                          <a:spcPts val="0"/>
                        </a:spcAft>
                      </a:pPr>
                      <a:r>
                        <a:rPr lang="en-ZA" sz="1200" b="0" baseline="0" dirty="0" smtClean="0">
                          <a:solidFill>
                            <a:srgbClr val="000000"/>
                          </a:solidFill>
                          <a:effectLst/>
                          <a:latin typeface="Arial" panose="020B0604020202020204" pitchFamily="34" charset="0"/>
                          <a:ea typeface="Calibri"/>
                          <a:cs typeface="Arial" panose="020B0604020202020204" pitchFamily="34" charset="0"/>
                        </a:rPr>
                        <a:t>Capacity building for the traditional communities infrastructure development </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en-ZA" sz="1200" b="0" dirty="0" smtClean="0">
                          <a:solidFill>
                            <a:srgbClr val="000000"/>
                          </a:solidFill>
                          <a:effectLst/>
                          <a:latin typeface="Arial" panose="020B0604020202020204" pitchFamily="34" charset="0"/>
                          <a:ea typeface="Calibri"/>
                          <a:cs typeface="Arial" panose="020B0604020202020204" pitchFamily="34" charset="0"/>
                        </a:rPr>
                        <a:t>Not</a:t>
                      </a:r>
                      <a:r>
                        <a:rPr lang="en-ZA" sz="1200" b="0" baseline="0" dirty="0" smtClean="0">
                          <a:solidFill>
                            <a:srgbClr val="000000"/>
                          </a:solidFill>
                          <a:effectLst/>
                          <a:latin typeface="Arial" panose="020B0604020202020204" pitchFamily="34" charset="0"/>
                          <a:ea typeface="Calibri"/>
                          <a:cs typeface="Arial" panose="020B0604020202020204" pitchFamily="34" charset="0"/>
                        </a:rPr>
                        <a:t> quantifiable</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en-ZA" sz="1200" b="0" dirty="0" smtClean="0">
                          <a:solidFill>
                            <a:srgbClr val="000000"/>
                          </a:solidFill>
                          <a:effectLst/>
                          <a:latin typeface="Arial" panose="020B0604020202020204" pitchFamily="34" charset="0"/>
                          <a:ea typeface="Calibri"/>
                          <a:cs typeface="Arial" panose="020B0604020202020204" pitchFamily="34" charset="0"/>
                        </a:rPr>
                        <a:t>September</a:t>
                      </a:r>
                      <a:r>
                        <a:rPr lang="en-ZA" sz="1200" b="0" baseline="0" dirty="0" smtClean="0">
                          <a:solidFill>
                            <a:srgbClr val="000000"/>
                          </a:solidFill>
                          <a:effectLst/>
                          <a:latin typeface="Arial" panose="020B0604020202020204" pitchFamily="34" charset="0"/>
                          <a:ea typeface="Calibri"/>
                          <a:cs typeface="Arial" panose="020B0604020202020204" pitchFamily="34" charset="0"/>
                        </a:rPr>
                        <a:t> 2016</a:t>
                      </a:r>
                      <a:endParaRPr lang="en-ZA" sz="1200" b="0" dirty="0">
                        <a:solidFill>
                          <a:srgbClr val="000000"/>
                        </a:solidFill>
                        <a:effectLst/>
                        <a:latin typeface="Arial" panose="020B0604020202020204" pitchFamily="34" charset="0"/>
                        <a:ea typeface="Calibri"/>
                        <a:cs typeface="Arial" panose="020B0604020202020204" pitchFamily="34" charset="0"/>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99336001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24</a:t>
            </a:fld>
            <a:endParaRPr lang="en-ZA" dirty="0"/>
          </a:p>
        </p:txBody>
      </p:sp>
      <p:sp>
        <p:nvSpPr>
          <p:cNvPr id="5" name="TextBox 2"/>
          <p:cNvSpPr txBox="1">
            <a:spLocks noChangeArrowheads="1"/>
          </p:cNvSpPr>
          <p:nvPr/>
        </p:nvSpPr>
        <p:spPr bwMode="auto">
          <a:xfrm>
            <a:off x="-1" y="2362200"/>
            <a:ext cx="9143999"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ZA" sz="4800" b="1" dirty="0" smtClean="0">
                <a:solidFill>
                  <a:schemeClr val="accent6">
                    <a:lumMod val="75000"/>
                  </a:schemeClr>
                </a:solidFill>
                <a:latin typeface="+mj-lt"/>
                <a:cs typeface="Arial" pitchFamily="34" charset="0"/>
              </a:rPr>
              <a:t>PART D </a:t>
            </a:r>
          </a:p>
          <a:p>
            <a:pPr algn="ctr"/>
            <a:endParaRPr lang="en-ZA" sz="4800" b="1" dirty="0" smtClean="0">
              <a:solidFill>
                <a:schemeClr val="accent6">
                  <a:lumMod val="75000"/>
                </a:schemeClr>
              </a:solidFill>
              <a:latin typeface="+mj-lt"/>
              <a:cs typeface="Arial" pitchFamily="34" charset="0"/>
            </a:endParaRPr>
          </a:p>
          <a:p>
            <a:pPr algn="ctr"/>
            <a:r>
              <a:rPr lang="en-ZA" sz="4800" b="1" dirty="0" smtClean="0">
                <a:solidFill>
                  <a:schemeClr val="accent6">
                    <a:lumMod val="75000"/>
                  </a:schemeClr>
                </a:solidFill>
                <a:latin typeface="+mj-lt"/>
                <a:cs typeface="Arial" pitchFamily="34" charset="0"/>
              </a:rPr>
              <a:t>AMENDMENTS IN THE ANNUAL PERFORMANCE PLAN</a:t>
            </a:r>
            <a:endParaRPr lang="en-US" sz="4800" b="1" dirty="0">
              <a:solidFill>
                <a:schemeClr val="accent6">
                  <a:lumMod val="75000"/>
                </a:schemeClr>
              </a:solidFill>
              <a:latin typeface="+mj-lt"/>
              <a:cs typeface="Arial" pitchFamily="34" charset="0"/>
            </a:endParaRPr>
          </a:p>
        </p:txBody>
      </p:sp>
    </p:spTree>
    <p:extLst>
      <p:ext uri="{BB962C8B-B14F-4D97-AF65-F5344CB8AC3E}">
        <p14:creationId xmlns:p14="http://schemas.microsoft.com/office/powerpoint/2010/main" xmlns="" val="3608474627"/>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25</a:t>
            </a:fld>
            <a:endParaRPr lang="en-ZA" dirty="0"/>
          </a:p>
        </p:txBody>
      </p:sp>
      <p:graphicFrame>
        <p:nvGraphicFramePr>
          <p:cNvPr id="22" name="Table 21"/>
          <p:cNvGraphicFramePr>
            <a:graphicFrameLocks noGrp="1"/>
          </p:cNvGraphicFramePr>
          <p:nvPr>
            <p:extLst>
              <p:ext uri="{D42A27DB-BD31-4B8C-83A1-F6EECF244321}">
                <p14:modId xmlns:p14="http://schemas.microsoft.com/office/powerpoint/2010/main" xmlns="" val="636541613"/>
              </p:ext>
            </p:extLst>
          </p:nvPr>
        </p:nvGraphicFramePr>
        <p:xfrm>
          <a:off x="457199" y="838200"/>
          <a:ext cx="8229600" cy="701040"/>
        </p:xfrm>
        <a:graphic>
          <a:graphicData uri="http://schemas.openxmlformats.org/drawingml/2006/table">
            <a:tbl>
              <a:tblPr firstRow="1" firstCol="1" bandRow="1">
                <a:tableStyleId>{69C7853C-536D-4A76-A0AE-DD22124D55A5}</a:tableStyleId>
              </a:tblPr>
              <a:tblGrid>
                <a:gridCol w="3048001"/>
                <a:gridCol w="5181599"/>
              </a:tblGrid>
              <a:tr h="0">
                <a:tc>
                  <a:txBody>
                    <a:bodyPr/>
                    <a:lstStyle/>
                    <a:p>
                      <a:pPr>
                        <a:spcAft>
                          <a:spcPts val="0"/>
                        </a:spcAft>
                      </a:pPr>
                      <a:r>
                        <a:rPr lang="en-ZA" sz="1200" dirty="0">
                          <a:solidFill>
                            <a:sysClr val="windowText" lastClr="000000"/>
                          </a:solidFill>
                          <a:effectLst/>
                        </a:rPr>
                        <a:t>Strategic Objective 1.1.</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dirty="0">
                          <a:solidFill>
                            <a:sysClr val="windowText" lastClr="000000"/>
                          </a:solidFill>
                          <a:effectLst/>
                        </a:rPr>
                        <a:t>Provide effective monitoring and evaluation systems to the </a:t>
                      </a:r>
                      <a:r>
                        <a:rPr lang="en-ZA" sz="1200" dirty="0" err="1">
                          <a:solidFill>
                            <a:sysClr val="windowText" lastClr="000000"/>
                          </a:solidFill>
                          <a:effectLst/>
                        </a:rPr>
                        <a:t>Ingonyama</a:t>
                      </a:r>
                      <a:r>
                        <a:rPr lang="en-ZA" sz="1200" dirty="0">
                          <a:solidFill>
                            <a:sysClr val="windowText" lastClr="000000"/>
                          </a:solidFill>
                          <a:effectLst/>
                        </a:rPr>
                        <a:t> Trust Board</a:t>
                      </a:r>
                      <a:endParaRPr lang="en-ZA" sz="1200" dirty="0">
                        <a:solidFill>
                          <a:sysClr val="windowText" lastClr="000000"/>
                        </a:solidFill>
                        <a:effectLst/>
                        <a:latin typeface="Calibri"/>
                        <a:ea typeface="Calibri"/>
                      </a:endParaRPr>
                    </a:p>
                  </a:txBody>
                  <a:tcPr marL="38100" marR="38100" marT="38100" marB="38100"/>
                </a:tc>
              </a:tr>
              <a:tr h="0">
                <a:tc>
                  <a:txBody>
                    <a:bodyPr/>
                    <a:lstStyle/>
                    <a:p>
                      <a:pPr>
                        <a:spcAft>
                          <a:spcPts val="0"/>
                        </a:spcAft>
                      </a:pPr>
                      <a:r>
                        <a:rPr lang="en-ZA" sz="1200" dirty="0">
                          <a:effectLst/>
                        </a:rPr>
                        <a:t>Measurable Performance Indicator</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dirty="0">
                          <a:effectLst/>
                        </a:rPr>
                        <a:t>Number of mid - term reviews held and reports submitted</a:t>
                      </a:r>
                      <a:endParaRPr lang="en-ZA" sz="1200" dirty="0">
                        <a:solidFill>
                          <a:schemeClr val="tx1"/>
                        </a:solidFill>
                        <a:effectLst/>
                        <a:latin typeface="Calibri"/>
                        <a:ea typeface="Calibri"/>
                      </a:endParaRPr>
                    </a:p>
                  </a:txBody>
                  <a:tcPr marL="38100" marR="38100" marT="38100" marB="38100"/>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xmlns="" val="3814052620"/>
              </p:ext>
            </p:extLst>
          </p:nvPr>
        </p:nvGraphicFramePr>
        <p:xfrm>
          <a:off x="457199" y="1737360"/>
          <a:ext cx="8229600" cy="777240"/>
        </p:xfrm>
        <a:graphic>
          <a:graphicData uri="http://schemas.openxmlformats.org/drawingml/2006/table">
            <a:tbl>
              <a:tblPr firstRow="1" firstCol="1" bandRow="1">
                <a:tableStyleId>{69C7853C-536D-4A76-A0AE-DD22124D55A5}</a:tableStyleId>
              </a:tblPr>
              <a:tblGrid>
                <a:gridCol w="3048001"/>
                <a:gridCol w="5181599"/>
              </a:tblGrid>
              <a:tr h="0">
                <a:tc>
                  <a:txBody>
                    <a:bodyPr/>
                    <a:lstStyle/>
                    <a:p>
                      <a:pPr>
                        <a:spcAft>
                          <a:spcPts val="0"/>
                        </a:spcAft>
                      </a:pPr>
                      <a:r>
                        <a:rPr lang="en-ZA" sz="1200" dirty="0">
                          <a:solidFill>
                            <a:schemeClr val="tx1"/>
                          </a:solidFill>
                          <a:effectLst/>
                        </a:rPr>
                        <a:t>Strategic Objective 1.2.</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a:solidFill>
                            <a:schemeClr val="tx1"/>
                          </a:solidFill>
                          <a:effectLst/>
                        </a:rPr>
                        <a:t>Ensure effective stakeholder engagement and communication</a:t>
                      </a:r>
                      <a:endParaRPr lang="en-ZA" sz="1200">
                        <a:solidFill>
                          <a:schemeClr val="tx1"/>
                        </a:solidFill>
                        <a:effectLst/>
                        <a:latin typeface="Calibri"/>
                        <a:ea typeface="Calibri"/>
                      </a:endParaRPr>
                    </a:p>
                  </a:txBody>
                  <a:tcPr marL="38100" marR="38100" marT="38100" marB="38100"/>
                </a:tc>
              </a:tr>
              <a:tr h="0">
                <a:tc rowSpan="2">
                  <a:txBody>
                    <a:bodyPr/>
                    <a:lstStyle/>
                    <a:p>
                      <a:pPr>
                        <a:spcAft>
                          <a:spcPts val="0"/>
                        </a:spcAft>
                      </a:pPr>
                      <a:r>
                        <a:rPr lang="en-ZA" sz="1200" dirty="0">
                          <a:solidFill>
                            <a:schemeClr val="tx1"/>
                          </a:solidFill>
                          <a:effectLst/>
                        </a:rPr>
                        <a:t>Measurable Performance Indicator</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dirty="0">
                          <a:solidFill>
                            <a:schemeClr val="tx1"/>
                          </a:solidFill>
                          <a:effectLst/>
                        </a:rPr>
                        <a:t>Stakeholder engagement strategy approved by the Board</a:t>
                      </a:r>
                      <a:endParaRPr lang="en-ZA" sz="1200" dirty="0">
                        <a:solidFill>
                          <a:schemeClr val="tx1"/>
                        </a:solidFill>
                        <a:effectLst/>
                        <a:latin typeface="Calibri"/>
                        <a:ea typeface="Calibri"/>
                      </a:endParaRPr>
                    </a:p>
                  </a:txBody>
                  <a:tcPr marL="38100" marR="38100" marT="38100" marB="38100"/>
                </a:tc>
              </a:tr>
              <a:tr h="0">
                <a:tc vMerge="1">
                  <a:txBody>
                    <a:bodyPr/>
                    <a:lstStyle/>
                    <a:p>
                      <a:endParaRPr lang="en-ZA"/>
                    </a:p>
                  </a:txBody>
                  <a:tcPr/>
                </a:tc>
                <a:tc>
                  <a:txBody>
                    <a:bodyPr/>
                    <a:lstStyle/>
                    <a:p>
                      <a:pPr>
                        <a:spcAft>
                          <a:spcPts val="0"/>
                        </a:spcAft>
                      </a:pPr>
                      <a:r>
                        <a:rPr lang="en-ZA" sz="1200" dirty="0">
                          <a:solidFill>
                            <a:schemeClr val="tx1"/>
                          </a:solidFill>
                          <a:effectLst/>
                        </a:rPr>
                        <a:t>Number of Communications Reports submitted to the Board</a:t>
                      </a:r>
                      <a:endParaRPr lang="en-ZA" sz="1200" dirty="0">
                        <a:solidFill>
                          <a:schemeClr val="tx1"/>
                        </a:solidFill>
                        <a:effectLst/>
                        <a:latin typeface="Calibri"/>
                        <a:ea typeface="Calibri"/>
                      </a:endParaRPr>
                    </a:p>
                  </a:txBody>
                  <a:tcPr marL="38100" marR="38100" marT="38100" marB="38100"/>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xmlns="" val="1645089036"/>
              </p:ext>
            </p:extLst>
          </p:nvPr>
        </p:nvGraphicFramePr>
        <p:xfrm>
          <a:off x="457199" y="2727960"/>
          <a:ext cx="8229600" cy="777240"/>
        </p:xfrm>
        <a:graphic>
          <a:graphicData uri="http://schemas.openxmlformats.org/drawingml/2006/table">
            <a:tbl>
              <a:tblPr firstRow="1" firstCol="1" bandRow="1">
                <a:tableStyleId>{69C7853C-536D-4A76-A0AE-DD22124D55A5}</a:tableStyleId>
              </a:tblPr>
              <a:tblGrid>
                <a:gridCol w="3048001"/>
                <a:gridCol w="5181599"/>
              </a:tblGrid>
              <a:tr h="0">
                <a:tc>
                  <a:txBody>
                    <a:bodyPr/>
                    <a:lstStyle/>
                    <a:p>
                      <a:pPr>
                        <a:spcAft>
                          <a:spcPts val="0"/>
                        </a:spcAft>
                      </a:pPr>
                      <a:r>
                        <a:rPr lang="en-ZA" sz="1200" dirty="0">
                          <a:solidFill>
                            <a:schemeClr val="tx1"/>
                          </a:solidFill>
                          <a:effectLst/>
                        </a:rPr>
                        <a:t>Strategic Objective 1.3.</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dirty="0">
                          <a:solidFill>
                            <a:schemeClr val="tx1"/>
                          </a:solidFill>
                          <a:effectLst/>
                        </a:rPr>
                        <a:t>Provide IT support to improve efficiency</a:t>
                      </a:r>
                      <a:endParaRPr lang="en-ZA" sz="1200" dirty="0">
                        <a:solidFill>
                          <a:schemeClr val="tx1"/>
                        </a:solidFill>
                        <a:effectLst/>
                        <a:latin typeface="Calibri"/>
                        <a:ea typeface="Calibri"/>
                      </a:endParaRPr>
                    </a:p>
                  </a:txBody>
                  <a:tcPr marL="38100" marR="38100" marT="38100" marB="38100"/>
                </a:tc>
              </a:tr>
              <a:tr h="0">
                <a:tc rowSpan="2">
                  <a:txBody>
                    <a:bodyPr/>
                    <a:lstStyle/>
                    <a:p>
                      <a:pPr>
                        <a:spcAft>
                          <a:spcPts val="0"/>
                        </a:spcAft>
                      </a:pPr>
                      <a:r>
                        <a:rPr lang="en-ZA" sz="1200" dirty="0">
                          <a:solidFill>
                            <a:schemeClr val="tx1"/>
                          </a:solidFill>
                          <a:effectLst/>
                        </a:rPr>
                        <a:t>Measurable Performance Indicator</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a:solidFill>
                            <a:schemeClr val="tx1"/>
                          </a:solidFill>
                          <a:effectLst/>
                        </a:rPr>
                        <a:t>Audited  IT infrastructure of the ITB</a:t>
                      </a:r>
                      <a:endParaRPr lang="en-ZA" sz="1200">
                        <a:solidFill>
                          <a:schemeClr val="tx1"/>
                        </a:solidFill>
                        <a:effectLst/>
                        <a:latin typeface="Calibri"/>
                        <a:ea typeface="Calibri"/>
                      </a:endParaRPr>
                    </a:p>
                  </a:txBody>
                  <a:tcPr marL="38100" marR="38100" marT="38100" marB="38100"/>
                </a:tc>
              </a:tr>
              <a:tr h="0">
                <a:tc vMerge="1">
                  <a:txBody>
                    <a:bodyPr/>
                    <a:lstStyle/>
                    <a:p>
                      <a:endParaRPr lang="en-ZA"/>
                    </a:p>
                  </a:txBody>
                  <a:tcPr/>
                </a:tc>
                <a:tc>
                  <a:txBody>
                    <a:bodyPr/>
                    <a:lstStyle/>
                    <a:p>
                      <a:pPr>
                        <a:spcAft>
                          <a:spcPts val="0"/>
                        </a:spcAft>
                      </a:pPr>
                      <a:r>
                        <a:rPr lang="en-ZA" sz="1200" dirty="0">
                          <a:solidFill>
                            <a:schemeClr val="tx1"/>
                          </a:solidFill>
                          <a:effectLst/>
                        </a:rPr>
                        <a:t>Bi annual check of software compliance conducted</a:t>
                      </a:r>
                      <a:endParaRPr lang="en-ZA" sz="1200" dirty="0">
                        <a:solidFill>
                          <a:schemeClr val="tx1"/>
                        </a:solidFill>
                        <a:effectLst/>
                        <a:latin typeface="Calibri"/>
                        <a:ea typeface="Calibri"/>
                      </a:endParaRPr>
                    </a:p>
                  </a:txBody>
                  <a:tcPr marL="38100" marR="38100" marT="38100" marB="38100"/>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xmlns="" val="3665517371"/>
              </p:ext>
            </p:extLst>
          </p:nvPr>
        </p:nvGraphicFramePr>
        <p:xfrm>
          <a:off x="457199" y="3718560"/>
          <a:ext cx="8229600" cy="777240"/>
        </p:xfrm>
        <a:graphic>
          <a:graphicData uri="http://schemas.openxmlformats.org/drawingml/2006/table">
            <a:tbl>
              <a:tblPr firstRow="1" firstCol="1" bandRow="1">
                <a:tableStyleId>{69C7853C-536D-4A76-A0AE-DD22124D55A5}</a:tableStyleId>
              </a:tblPr>
              <a:tblGrid>
                <a:gridCol w="3048001"/>
                <a:gridCol w="5181599"/>
              </a:tblGrid>
              <a:tr h="0">
                <a:tc>
                  <a:txBody>
                    <a:bodyPr/>
                    <a:lstStyle/>
                    <a:p>
                      <a:pPr>
                        <a:spcAft>
                          <a:spcPts val="0"/>
                        </a:spcAft>
                      </a:pPr>
                      <a:r>
                        <a:rPr lang="en-ZA" sz="1200" dirty="0">
                          <a:solidFill>
                            <a:schemeClr val="tx1"/>
                          </a:solidFill>
                          <a:effectLst/>
                        </a:rPr>
                        <a:t>Strategic Objective 1.5.</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dirty="0">
                          <a:solidFill>
                            <a:schemeClr val="tx1"/>
                          </a:solidFill>
                          <a:effectLst/>
                        </a:rPr>
                        <a:t>To ensure the reduction of vacancies</a:t>
                      </a:r>
                      <a:endParaRPr lang="en-ZA" sz="1200" dirty="0">
                        <a:solidFill>
                          <a:schemeClr val="tx1"/>
                        </a:solidFill>
                        <a:effectLst/>
                        <a:latin typeface="Calibri"/>
                        <a:ea typeface="Calibri"/>
                      </a:endParaRPr>
                    </a:p>
                  </a:txBody>
                  <a:tcPr marL="38100" marR="38100" marT="38100" marB="38100"/>
                </a:tc>
              </a:tr>
              <a:tr h="0">
                <a:tc rowSpan="2">
                  <a:txBody>
                    <a:bodyPr/>
                    <a:lstStyle/>
                    <a:p>
                      <a:pPr>
                        <a:spcAft>
                          <a:spcPts val="0"/>
                        </a:spcAft>
                      </a:pPr>
                      <a:r>
                        <a:rPr lang="en-ZA" sz="1200" dirty="0">
                          <a:solidFill>
                            <a:schemeClr val="tx1"/>
                          </a:solidFill>
                          <a:effectLst/>
                        </a:rPr>
                        <a:t>Measurable Performance Indicator</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a:solidFill>
                            <a:schemeClr val="tx1"/>
                          </a:solidFill>
                          <a:effectLst/>
                        </a:rPr>
                        <a:t>HR provisioning plan approved by the Board</a:t>
                      </a:r>
                      <a:endParaRPr lang="en-ZA" sz="1200">
                        <a:solidFill>
                          <a:schemeClr val="tx1"/>
                        </a:solidFill>
                        <a:effectLst/>
                        <a:latin typeface="Calibri"/>
                        <a:ea typeface="Calibri"/>
                      </a:endParaRPr>
                    </a:p>
                  </a:txBody>
                  <a:tcPr marL="38100" marR="38100" marT="38100" marB="38100"/>
                </a:tc>
              </a:tr>
              <a:tr h="0">
                <a:tc vMerge="1">
                  <a:txBody>
                    <a:bodyPr/>
                    <a:lstStyle/>
                    <a:p>
                      <a:endParaRPr lang="en-ZA"/>
                    </a:p>
                  </a:txBody>
                  <a:tcPr/>
                </a:tc>
                <a:tc>
                  <a:txBody>
                    <a:bodyPr/>
                    <a:lstStyle/>
                    <a:p>
                      <a:pPr>
                        <a:spcAft>
                          <a:spcPts val="0"/>
                        </a:spcAft>
                      </a:pPr>
                      <a:r>
                        <a:rPr lang="en-ZA" sz="1200" dirty="0">
                          <a:solidFill>
                            <a:schemeClr val="tx1"/>
                          </a:solidFill>
                          <a:effectLst/>
                        </a:rPr>
                        <a:t>Percentage posts filled in relation to the HR provisioning plan</a:t>
                      </a:r>
                      <a:endParaRPr lang="en-ZA" sz="1200" dirty="0">
                        <a:solidFill>
                          <a:schemeClr val="tx1"/>
                        </a:solidFill>
                        <a:effectLst/>
                        <a:latin typeface="Calibri"/>
                        <a:ea typeface="Calibri"/>
                      </a:endParaRPr>
                    </a:p>
                  </a:txBody>
                  <a:tcPr marL="38100" marR="38100" marT="38100" marB="38100"/>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xmlns="" val="611027852"/>
              </p:ext>
            </p:extLst>
          </p:nvPr>
        </p:nvGraphicFramePr>
        <p:xfrm>
          <a:off x="457199" y="4709160"/>
          <a:ext cx="8229600" cy="518160"/>
        </p:xfrm>
        <a:graphic>
          <a:graphicData uri="http://schemas.openxmlformats.org/drawingml/2006/table">
            <a:tbl>
              <a:tblPr firstRow="1" firstCol="1" bandRow="1">
                <a:tableStyleId>{69C7853C-536D-4A76-A0AE-DD22124D55A5}</a:tableStyleId>
              </a:tblPr>
              <a:tblGrid>
                <a:gridCol w="3048001"/>
                <a:gridCol w="5181599"/>
              </a:tblGrid>
              <a:tr h="0">
                <a:tc>
                  <a:txBody>
                    <a:bodyPr/>
                    <a:lstStyle/>
                    <a:p>
                      <a:pPr>
                        <a:spcAft>
                          <a:spcPts val="0"/>
                        </a:spcAft>
                      </a:pPr>
                      <a:r>
                        <a:rPr lang="en-ZA" sz="1200" dirty="0">
                          <a:solidFill>
                            <a:schemeClr val="tx1"/>
                          </a:solidFill>
                          <a:effectLst/>
                        </a:rPr>
                        <a:t>Strategic Objective 1.6.</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dirty="0">
                          <a:solidFill>
                            <a:schemeClr val="tx1"/>
                          </a:solidFill>
                          <a:effectLst/>
                        </a:rPr>
                        <a:t>To ensure Performance Management in ITB</a:t>
                      </a:r>
                      <a:endParaRPr lang="en-ZA" sz="1200" dirty="0">
                        <a:solidFill>
                          <a:schemeClr val="tx1"/>
                        </a:solidFill>
                        <a:effectLst/>
                        <a:latin typeface="Calibri"/>
                        <a:ea typeface="Calibri"/>
                      </a:endParaRPr>
                    </a:p>
                  </a:txBody>
                  <a:tcPr marL="38100" marR="38100" marT="38100" marB="38100"/>
                </a:tc>
              </a:tr>
              <a:tr h="0">
                <a:tc>
                  <a:txBody>
                    <a:bodyPr/>
                    <a:lstStyle/>
                    <a:p>
                      <a:pPr>
                        <a:spcAft>
                          <a:spcPts val="0"/>
                        </a:spcAft>
                      </a:pPr>
                      <a:r>
                        <a:rPr lang="en-ZA" sz="1200" dirty="0">
                          <a:solidFill>
                            <a:schemeClr val="tx1"/>
                          </a:solidFill>
                          <a:effectLst/>
                        </a:rPr>
                        <a:t>Measurable Performance Indicator</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dirty="0">
                          <a:solidFill>
                            <a:schemeClr val="tx1"/>
                          </a:solidFill>
                          <a:effectLst/>
                        </a:rPr>
                        <a:t>Percentage of Performance agreements concluded timeously</a:t>
                      </a:r>
                      <a:endParaRPr lang="en-ZA" sz="1200" dirty="0">
                        <a:solidFill>
                          <a:schemeClr val="tx1"/>
                        </a:solidFill>
                        <a:effectLst/>
                        <a:latin typeface="Calibri"/>
                        <a:ea typeface="Calibri"/>
                      </a:endParaRPr>
                    </a:p>
                  </a:txBody>
                  <a:tcPr marL="38100" marR="38100" marT="38100" marB="38100"/>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xmlns="" val="3180325499"/>
              </p:ext>
            </p:extLst>
          </p:nvPr>
        </p:nvGraphicFramePr>
        <p:xfrm>
          <a:off x="457199" y="5471160"/>
          <a:ext cx="8229600" cy="777240"/>
        </p:xfrm>
        <a:graphic>
          <a:graphicData uri="http://schemas.openxmlformats.org/drawingml/2006/table">
            <a:tbl>
              <a:tblPr firstRow="1" firstCol="1" bandRow="1">
                <a:tableStyleId>{69C7853C-536D-4A76-A0AE-DD22124D55A5}</a:tableStyleId>
              </a:tblPr>
              <a:tblGrid>
                <a:gridCol w="3048001"/>
                <a:gridCol w="5181599"/>
              </a:tblGrid>
              <a:tr h="0">
                <a:tc>
                  <a:txBody>
                    <a:bodyPr/>
                    <a:lstStyle/>
                    <a:p>
                      <a:pPr>
                        <a:spcAft>
                          <a:spcPts val="0"/>
                        </a:spcAft>
                      </a:pPr>
                      <a:r>
                        <a:rPr lang="en-ZA" sz="1200" dirty="0">
                          <a:solidFill>
                            <a:schemeClr val="tx1"/>
                          </a:solidFill>
                          <a:effectLst/>
                        </a:rPr>
                        <a:t>Strategic Objective 1.8.</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a:solidFill>
                            <a:schemeClr val="tx1"/>
                          </a:solidFill>
                          <a:effectLst/>
                        </a:rPr>
                        <a:t>To improve customer relationship</a:t>
                      </a:r>
                      <a:endParaRPr lang="en-ZA" sz="1200">
                        <a:solidFill>
                          <a:schemeClr val="tx1"/>
                        </a:solidFill>
                        <a:effectLst/>
                        <a:latin typeface="Calibri"/>
                        <a:ea typeface="Calibri"/>
                      </a:endParaRPr>
                    </a:p>
                  </a:txBody>
                  <a:tcPr marL="38100" marR="38100" marT="38100" marB="38100"/>
                </a:tc>
              </a:tr>
              <a:tr h="0">
                <a:tc rowSpan="2">
                  <a:txBody>
                    <a:bodyPr/>
                    <a:lstStyle/>
                    <a:p>
                      <a:pPr>
                        <a:spcAft>
                          <a:spcPts val="0"/>
                        </a:spcAft>
                      </a:pPr>
                      <a:r>
                        <a:rPr lang="en-ZA" sz="1200" dirty="0">
                          <a:solidFill>
                            <a:schemeClr val="tx1"/>
                          </a:solidFill>
                          <a:effectLst/>
                        </a:rPr>
                        <a:t>Measurable Performance Indicator</a:t>
                      </a:r>
                      <a:endParaRPr lang="en-ZA" sz="1200" dirty="0">
                        <a:solidFill>
                          <a:schemeClr val="tx1"/>
                        </a:solidFill>
                        <a:effectLst/>
                        <a:latin typeface="Calibri"/>
                        <a:ea typeface="Calibri"/>
                      </a:endParaRPr>
                    </a:p>
                  </a:txBody>
                  <a:tcPr marL="38100" marR="38100" marT="38100" marB="38100"/>
                </a:tc>
                <a:tc>
                  <a:txBody>
                    <a:bodyPr/>
                    <a:lstStyle/>
                    <a:p>
                      <a:pPr>
                        <a:spcAft>
                          <a:spcPts val="0"/>
                        </a:spcAft>
                      </a:pPr>
                      <a:r>
                        <a:rPr lang="en-ZA" sz="1200">
                          <a:solidFill>
                            <a:schemeClr val="tx1"/>
                          </a:solidFill>
                          <a:effectLst/>
                        </a:rPr>
                        <a:t>Payment of undisputed invoices within 30 days of receipt in finance</a:t>
                      </a:r>
                      <a:endParaRPr lang="en-ZA" sz="1200">
                        <a:solidFill>
                          <a:schemeClr val="tx1"/>
                        </a:solidFill>
                        <a:effectLst/>
                        <a:latin typeface="Calibri"/>
                        <a:ea typeface="Calibri"/>
                      </a:endParaRPr>
                    </a:p>
                  </a:txBody>
                  <a:tcPr marL="38100" marR="38100" marT="38100" marB="38100"/>
                </a:tc>
              </a:tr>
              <a:tr h="0">
                <a:tc vMerge="1">
                  <a:txBody>
                    <a:bodyPr/>
                    <a:lstStyle/>
                    <a:p>
                      <a:endParaRPr lang="en-ZA"/>
                    </a:p>
                  </a:txBody>
                  <a:tcPr/>
                </a:tc>
                <a:tc>
                  <a:txBody>
                    <a:bodyPr/>
                    <a:lstStyle/>
                    <a:p>
                      <a:pPr>
                        <a:spcAft>
                          <a:spcPts val="0"/>
                        </a:spcAft>
                      </a:pPr>
                      <a:r>
                        <a:rPr lang="en-ZA" sz="1200" dirty="0">
                          <a:solidFill>
                            <a:schemeClr val="tx1"/>
                          </a:solidFill>
                          <a:effectLst/>
                        </a:rPr>
                        <a:t>Number of MOAs with traditional councils approved by the board</a:t>
                      </a:r>
                      <a:endParaRPr lang="en-ZA" sz="1200" dirty="0">
                        <a:solidFill>
                          <a:schemeClr val="tx1"/>
                        </a:solidFill>
                        <a:effectLst/>
                        <a:latin typeface="Calibri"/>
                        <a:ea typeface="Calibri"/>
                      </a:endParaRPr>
                    </a:p>
                  </a:txBody>
                  <a:tcPr marL="38100" marR="38100" marT="38100" marB="38100"/>
                </a:tc>
              </a:tr>
            </a:tbl>
          </a:graphicData>
        </a:graphic>
      </p:graphicFrame>
      <p:sp>
        <p:nvSpPr>
          <p:cNvPr id="28" name="Rectangle 2"/>
          <p:cNvSpPr>
            <a:spLocks noChangeArrowheads="1"/>
          </p:cNvSpPr>
          <p:nvPr/>
        </p:nvSpPr>
        <p:spPr bwMode="auto">
          <a:xfrm>
            <a:off x="0" y="164816"/>
            <a:ext cx="914399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effectLst/>
                <a:latin typeface="Century Gothic" pitchFamily="34" charset="0"/>
                <a:ea typeface="Calibri" pitchFamily="34" charset="0"/>
                <a:cs typeface="Times New Roman" pitchFamily="18" charset="0"/>
              </a:rPr>
              <a:t>Strategic Objectives applicable to Programme 1</a:t>
            </a:r>
            <a:endParaRPr kumimoji="0" lang="en-ZA" sz="28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ZA" sz="1600" b="0" i="1" u="none" strike="noStrike" cap="none" normalizeH="0" baseline="0" dirty="0" smtClean="0">
                <a:ln>
                  <a:noFill/>
                </a:ln>
                <a:effectLst/>
                <a:latin typeface="Century Gothic" pitchFamily="34" charset="0"/>
                <a:ea typeface="Calibri" pitchFamily="34" charset="0"/>
                <a:cs typeface="Times New Roman" pitchFamily="18" charset="0"/>
              </a:rPr>
              <a:t>New Strategic objectives</a:t>
            </a:r>
            <a:endParaRPr kumimoji="0" lang="en-ZA" sz="2800" b="0" i="0" u="none" strike="noStrike" cap="none" normalizeH="0" baseline="0" dirty="0" smtClean="0">
              <a:ln>
                <a:noFill/>
              </a:ln>
              <a:effectLst/>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xmlns="" val="3870492096"/>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26</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660631118"/>
              </p:ext>
            </p:extLst>
          </p:nvPr>
        </p:nvGraphicFramePr>
        <p:xfrm>
          <a:off x="457197" y="838200"/>
          <a:ext cx="8229602" cy="960120"/>
        </p:xfrm>
        <a:graphic>
          <a:graphicData uri="http://schemas.openxmlformats.org/drawingml/2006/table">
            <a:tbl>
              <a:tblPr firstRow="1" firstCol="1" bandRow="1">
                <a:tableStyleId>{69C7853C-536D-4A76-A0AE-DD22124D55A5}</a:tableStyleId>
              </a:tblPr>
              <a:tblGrid>
                <a:gridCol w="3048003"/>
                <a:gridCol w="5181599"/>
              </a:tblGrid>
              <a:tr h="0">
                <a:tc>
                  <a:txBody>
                    <a:bodyPr/>
                    <a:lstStyle/>
                    <a:p>
                      <a:pPr>
                        <a:spcAft>
                          <a:spcPts val="0"/>
                        </a:spcAft>
                      </a:pPr>
                      <a:r>
                        <a:rPr lang="en-ZA" sz="1200" dirty="0">
                          <a:solidFill>
                            <a:sysClr val="windowText" lastClr="000000"/>
                          </a:solidFill>
                          <a:effectLst/>
                        </a:rPr>
                        <a:t>Strategic Objective 1.4.</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dirty="0">
                          <a:solidFill>
                            <a:sysClr val="windowText" lastClr="000000"/>
                          </a:solidFill>
                          <a:effectLst/>
                        </a:rPr>
                        <a:t>To ensure that efficient internal resource management is aligned to legislative requirements</a:t>
                      </a:r>
                      <a:endParaRPr lang="en-ZA" sz="1200" dirty="0">
                        <a:solidFill>
                          <a:sysClr val="windowText" lastClr="000000"/>
                        </a:solidFill>
                        <a:effectLst/>
                        <a:latin typeface="Calibri"/>
                        <a:ea typeface="Calibri"/>
                      </a:endParaRPr>
                    </a:p>
                  </a:txBody>
                  <a:tcPr marL="38100" marR="38100" marT="38100" marB="38100"/>
                </a:tc>
              </a:tr>
              <a:tr h="0">
                <a:tc rowSpan="2">
                  <a:txBody>
                    <a:bodyPr/>
                    <a:lstStyle/>
                    <a:p>
                      <a:pPr>
                        <a:spcAft>
                          <a:spcPts val="0"/>
                        </a:spcAft>
                      </a:pPr>
                      <a:r>
                        <a:rPr lang="en-ZA" sz="1200" dirty="0">
                          <a:solidFill>
                            <a:sysClr val="windowText" lastClr="000000"/>
                          </a:solidFill>
                          <a:effectLst/>
                        </a:rPr>
                        <a:t>Measurable Performance Indicator</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a:solidFill>
                            <a:sysClr val="windowText" lastClr="000000"/>
                          </a:solidFill>
                          <a:effectLst/>
                        </a:rPr>
                        <a:t>Number of policies approved by the Board</a:t>
                      </a:r>
                      <a:endParaRPr lang="en-ZA" sz="1200">
                        <a:solidFill>
                          <a:sysClr val="windowText" lastClr="000000"/>
                        </a:solidFill>
                        <a:effectLst/>
                        <a:latin typeface="Calibri"/>
                        <a:ea typeface="Calibri"/>
                      </a:endParaRPr>
                    </a:p>
                  </a:txBody>
                  <a:tcPr marL="38100" marR="38100" marT="38100" marB="38100"/>
                </a:tc>
              </a:tr>
              <a:tr h="0">
                <a:tc vMerge="1">
                  <a:txBody>
                    <a:bodyPr/>
                    <a:lstStyle/>
                    <a:p>
                      <a:endParaRPr lang="en-ZA"/>
                    </a:p>
                  </a:txBody>
                  <a:tcPr/>
                </a:tc>
                <a:tc>
                  <a:txBody>
                    <a:bodyPr/>
                    <a:lstStyle/>
                    <a:p>
                      <a:pPr>
                        <a:spcAft>
                          <a:spcPts val="0"/>
                        </a:spcAft>
                      </a:pPr>
                      <a:r>
                        <a:rPr lang="en-ZA" sz="1200" dirty="0">
                          <a:solidFill>
                            <a:sysClr val="windowText" lastClr="000000"/>
                          </a:solidFill>
                          <a:effectLst/>
                        </a:rPr>
                        <a:t>Percentage of all movable assets to be recorded in the asset register</a:t>
                      </a:r>
                      <a:endParaRPr lang="en-ZA" sz="1200" dirty="0">
                        <a:solidFill>
                          <a:sysClr val="windowText" lastClr="000000"/>
                        </a:solidFill>
                        <a:effectLst/>
                        <a:latin typeface="Calibri"/>
                        <a:ea typeface="Calibri"/>
                      </a:endParaRPr>
                    </a:p>
                  </a:txBody>
                  <a:tcPr marL="38100" marR="38100" marT="38100" marB="3810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821768919"/>
              </p:ext>
            </p:extLst>
          </p:nvPr>
        </p:nvGraphicFramePr>
        <p:xfrm>
          <a:off x="457198" y="2042160"/>
          <a:ext cx="8229601" cy="777240"/>
        </p:xfrm>
        <a:graphic>
          <a:graphicData uri="http://schemas.openxmlformats.org/drawingml/2006/table">
            <a:tbl>
              <a:tblPr firstRow="1" firstCol="1" bandRow="1">
                <a:tableStyleId>{69C7853C-536D-4A76-A0AE-DD22124D55A5}</a:tableStyleId>
              </a:tblPr>
              <a:tblGrid>
                <a:gridCol w="3048002"/>
                <a:gridCol w="5181599"/>
              </a:tblGrid>
              <a:tr h="0">
                <a:tc>
                  <a:txBody>
                    <a:bodyPr/>
                    <a:lstStyle/>
                    <a:p>
                      <a:pPr>
                        <a:spcAft>
                          <a:spcPts val="0"/>
                        </a:spcAft>
                      </a:pPr>
                      <a:r>
                        <a:rPr lang="en-ZA" sz="1200" dirty="0">
                          <a:solidFill>
                            <a:sysClr val="windowText" lastClr="000000"/>
                          </a:solidFill>
                          <a:effectLst/>
                        </a:rPr>
                        <a:t>Strategic Objective 1.8.</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a:solidFill>
                            <a:sysClr val="windowText" lastClr="000000"/>
                          </a:solidFill>
                          <a:effectLst/>
                        </a:rPr>
                        <a:t>To improve customer relationship</a:t>
                      </a:r>
                      <a:endParaRPr lang="en-ZA" sz="1200">
                        <a:solidFill>
                          <a:sysClr val="windowText" lastClr="000000"/>
                        </a:solidFill>
                        <a:effectLst/>
                        <a:latin typeface="Calibri"/>
                        <a:ea typeface="Calibri"/>
                      </a:endParaRPr>
                    </a:p>
                  </a:txBody>
                  <a:tcPr marL="38100" marR="38100" marT="38100" marB="38100"/>
                </a:tc>
              </a:tr>
              <a:tr h="0">
                <a:tc rowSpan="2">
                  <a:txBody>
                    <a:bodyPr/>
                    <a:lstStyle/>
                    <a:p>
                      <a:pPr>
                        <a:spcAft>
                          <a:spcPts val="0"/>
                        </a:spcAft>
                      </a:pPr>
                      <a:r>
                        <a:rPr lang="en-ZA" sz="1200">
                          <a:solidFill>
                            <a:sysClr val="windowText" lastClr="000000"/>
                          </a:solidFill>
                          <a:effectLst/>
                        </a:rPr>
                        <a:t>Measurable Performance Indicator</a:t>
                      </a:r>
                      <a:endParaRPr lang="en-ZA" sz="120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a:solidFill>
                            <a:sysClr val="windowText" lastClr="000000"/>
                          </a:solidFill>
                          <a:effectLst/>
                        </a:rPr>
                        <a:t>Payment of undisputed invoices within 30 days of receipt in finance</a:t>
                      </a:r>
                      <a:endParaRPr lang="en-ZA" sz="1200">
                        <a:solidFill>
                          <a:sysClr val="windowText" lastClr="000000"/>
                        </a:solidFill>
                        <a:effectLst/>
                        <a:latin typeface="Calibri"/>
                        <a:ea typeface="Calibri"/>
                      </a:endParaRPr>
                    </a:p>
                  </a:txBody>
                  <a:tcPr marL="38100" marR="38100" marT="38100" marB="38100"/>
                </a:tc>
              </a:tr>
              <a:tr h="0">
                <a:tc vMerge="1">
                  <a:txBody>
                    <a:bodyPr/>
                    <a:lstStyle/>
                    <a:p>
                      <a:endParaRPr lang="en-ZA"/>
                    </a:p>
                  </a:txBody>
                  <a:tcPr/>
                </a:tc>
                <a:tc>
                  <a:txBody>
                    <a:bodyPr/>
                    <a:lstStyle/>
                    <a:p>
                      <a:pPr>
                        <a:spcAft>
                          <a:spcPts val="0"/>
                        </a:spcAft>
                      </a:pPr>
                      <a:r>
                        <a:rPr lang="en-ZA" sz="1200" dirty="0">
                          <a:solidFill>
                            <a:sysClr val="windowText" lastClr="000000"/>
                          </a:solidFill>
                          <a:effectLst/>
                        </a:rPr>
                        <a:t>Number of MOAs with traditional councils approved by the board</a:t>
                      </a:r>
                      <a:endParaRPr lang="en-ZA" sz="1200" dirty="0">
                        <a:solidFill>
                          <a:sysClr val="windowText" lastClr="000000"/>
                        </a:solidFill>
                        <a:effectLst/>
                        <a:latin typeface="Calibri"/>
                        <a:ea typeface="Calibri"/>
                      </a:endParaRPr>
                    </a:p>
                  </a:txBody>
                  <a:tcPr marL="38100" marR="38100" marT="38100" marB="38100"/>
                </a:tc>
              </a:tr>
            </a:tbl>
          </a:graphicData>
        </a:graphic>
      </p:graphicFrame>
      <p:sp>
        <p:nvSpPr>
          <p:cNvPr id="8" name="Rectangle 2"/>
          <p:cNvSpPr>
            <a:spLocks noChangeArrowheads="1"/>
          </p:cNvSpPr>
          <p:nvPr/>
        </p:nvSpPr>
        <p:spPr bwMode="auto">
          <a:xfrm>
            <a:off x="0" y="164816"/>
            <a:ext cx="914399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effectLst/>
                <a:latin typeface="Century Gothic" pitchFamily="34" charset="0"/>
                <a:ea typeface="Calibri" pitchFamily="34" charset="0"/>
                <a:cs typeface="Times New Roman" pitchFamily="18" charset="0"/>
              </a:rPr>
              <a:t>Strategic Objectives applicable to Programme 1</a:t>
            </a:r>
            <a:endParaRPr kumimoji="0" lang="en-ZA" sz="28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ZA" sz="1600" b="0" i="1" u="none" strike="noStrike" cap="none" normalizeH="0" baseline="0" dirty="0" smtClean="0">
                <a:ln>
                  <a:noFill/>
                </a:ln>
                <a:effectLst/>
                <a:latin typeface="Century Gothic" pitchFamily="34" charset="0"/>
                <a:ea typeface="Calibri" pitchFamily="34" charset="0"/>
                <a:cs typeface="Times New Roman" pitchFamily="18" charset="0"/>
              </a:rPr>
              <a:t>Revised Strategic objectives</a:t>
            </a:r>
            <a:endParaRPr kumimoji="0" lang="en-ZA" sz="2800" b="0" i="0" u="none" strike="noStrike" cap="none" normalizeH="0" baseline="0" dirty="0" smtClean="0">
              <a:ln>
                <a:noFill/>
              </a:ln>
              <a:effectLst/>
              <a:latin typeface="Times New Roman" pitchFamily="18" charset="0"/>
              <a:ea typeface="Calibri" pitchFamily="34" charset="0"/>
              <a:cs typeface="Times New Roman" pitchFamily="18" charset="0"/>
            </a:endParaRPr>
          </a:p>
        </p:txBody>
      </p:sp>
      <p:sp>
        <p:nvSpPr>
          <p:cNvPr id="10" name="Rectangle 2"/>
          <p:cNvSpPr>
            <a:spLocks noChangeArrowheads="1"/>
          </p:cNvSpPr>
          <p:nvPr/>
        </p:nvSpPr>
        <p:spPr bwMode="auto">
          <a:xfrm>
            <a:off x="9526" y="2895600"/>
            <a:ext cx="914399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effectLst/>
                <a:latin typeface="Century Gothic" pitchFamily="34" charset="0"/>
                <a:ea typeface="Calibri" pitchFamily="34" charset="0"/>
                <a:cs typeface="Times New Roman" pitchFamily="18" charset="0"/>
              </a:rPr>
              <a:t>Strategic Objectives applicable to Programme 2</a:t>
            </a:r>
            <a:endParaRPr kumimoji="0" lang="en-ZA" sz="28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ZA" sz="1600" b="0" i="1" u="none" strike="noStrike" cap="none" normalizeH="0" baseline="0" dirty="0" smtClean="0">
                <a:ln>
                  <a:noFill/>
                </a:ln>
                <a:effectLst/>
                <a:latin typeface="Century Gothic" pitchFamily="34" charset="0"/>
                <a:ea typeface="Calibri" pitchFamily="34" charset="0"/>
                <a:cs typeface="Times New Roman" pitchFamily="18" charset="0"/>
              </a:rPr>
              <a:t>Revised Strategic objectives</a:t>
            </a:r>
            <a:endParaRPr kumimoji="0" lang="en-ZA" sz="2800" b="0" i="0" u="none" strike="noStrike" cap="none" normalizeH="0" baseline="0" dirty="0" smtClean="0">
              <a:ln>
                <a:noFill/>
              </a:ln>
              <a:effectLst/>
              <a:latin typeface="Times New Roman" pitchFamily="18" charset="0"/>
              <a:ea typeface="Calibri" pitchFamily="34" charset="0"/>
              <a:cs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3073524150"/>
              </p:ext>
            </p:extLst>
          </p:nvPr>
        </p:nvGraphicFramePr>
        <p:xfrm>
          <a:off x="466725" y="3581400"/>
          <a:ext cx="8229600" cy="960120"/>
        </p:xfrm>
        <a:graphic>
          <a:graphicData uri="http://schemas.openxmlformats.org/drawingml/2006/table">
            <a:tbl>
              <a:tblPr firstRow="1" firstCol="1" bandRow="1">
                <a:tableStyleId>{69C7853C-536D-4A76-A0AE-DD22124D55A5}</a:tableStyleId>
              </a:tblPr>
              <a:tblGrid>
                <a:gridCol w="3038475"/>
                <a:gridCol w="5191125"/>
              </a:tblGrid>
              <a:tr h="0">
                <a:tc>
                  <a:txBody>
                    <a:bodyPr/>
                    <a:lstStyle/>
                    <a:p>
                      <a:pPr>
                        <a:spcAft>
                          <a:spcPts val="0"/>
                        </a:spcAft>
                      </a:pPr>
                      <a:r>
                        <a:rPr lang="en-ZA" sz="1200" dirty="0">
                          <a:solidFill>
                            <a:sysClr val="windowText" lastClr="000000"/>
                          </a:solidFill>
                          <a:effectLst/>
                        </a:rPr>
                        <a:t>Strategic Objective 2.2.</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dirty="0">
                          <a:solidFill>
                            <a:sysClr val="windowText" lastClr="000000"/>
                          </a:solidFill>
                          <a:effectLst/>
                        </a:rPr>
                        <a:t>To maintain an integrated and comprehensive land tenure administration system / (database of land tenure rights)</a:t>
                      </a:r>
                      <a:endParaRPr lang="en-ZA" sz="1200" dirty="0">
                        <a:solidFill>
                          <a:sysClr val="windowText" lastClr="000000"/>
                        </a:solidFill>
                        <a:effectLst/>
                        <a:latin typeface="Calibri"/>
                        <a:ea typeface="Calibri"/>
                      </a:endParaRPr>
                    </a:p>
                  </a:txBody>
                  <a:tcPr marL="38100" marR="38100" marT="38100" marB="38100"/>
                </a:tc>
              </a:tr>
              <a:tr h="0">
                <a:tc rowSpan="2">
                  <a:txBody>
                    <a:bodyPr/>
                    <a:lstStyle/>
                    <a:p>
                      <a:pPr>
                        <a:spcAft>
                          <a:spcPts val="0"/>
                        </a:spcAft>
                      </a:pPr>
                      <a:r>
                        <a:rPr lang="en-ZA" sz="1200" dirty="0">
                          <a:solidFill>
                            <a:sysClr val="windowText" lastClr="000000"/>
                          </a:solidFill>
                          <a:effectLst/>
                        </a:rPr>
                        <a:t>Measurable Performance Indicator</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a:solidFill>
                            <a:sysClr val="windowText" lastClr="000000"/>
                          </a:solidFill>
                          <a:effectLst/>
                        </a:rPr>
                        <a:t>Number of updates to the land holding register</a:t>
                      </a:r>
                      <a:endParaRPr lang="en-ZA" sz="1200">
                        <a:solidFill>
                          <a:sysClr val="windowText" lastClr="000000"/>
                        </a:solidFill>
                        <a:effectLst/>
                        <a:latin typeface="Calibri"/>
                        <a:ea typeface="Calibri"/>
                      </a:endParaRPr>
                    </a:p>
                  </a:txBody>
                  <a:tcPr marL="38100" marR="38100" marT="38100" marB="38100"/>
                </a:tc>
              </a:tr>
              <a:tr h="0">
                <a:tc vMerge="1">
                  <a:txBody>
                    <a:bodyPr/>
                    <a:lstStyle/>
                    <a:p>
                      <a:endParaRPr lang="en-ZA"/>
                    </a:p>
                  </a:txBody>
                  <a:tcPr/>
                </a:tc>
                <a:tc>
                  <a:txBody>
                    <a:bodyPr/>
                    <a:lstStyle/>
                    <a:p>
                      <a:pPr>
                        <a:spcAft>
                          <a:spcPts val="0"/>
                        </a:spcAft>
                      </a:pPr>
                      <a:r>
                        <a:rPr lang="en-ZA" sz="1200" dirty="0">
                          <a:solidFill>
                            <a:sysClr val="windowText" lastClr="000000"/>
                          </a:solidFill>
                          <a:effectLst/>
                        </a:rPr>
                        <a:t>Number of land parcels for commercial use valued</a:t>
                      </a:r>
                      <a:endParaRPr lang="en-ZA" sz="1200" dirty="0">
                        <a:solidFill>
                          <a:sysClr val="windowText" lastClr="000000"/>
                        </a:solidFill>
                        <a:effectLst/>
                        <a:latin typeface="Calibri"/>
                        <a:ea typeface="Calibri"/>
                      </a:endParaRPr>
                    </a:p>
                  </a:txBody>
                  <a:tcPr marL="38100" marR="38100" marT="38100" marB="3810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3413608200"/>
              </p:ext>
            </p:extLst>
          </p:nvPr>
        </p:nvGraphicFramePr>
        <p:xfrm>
          <a:off x="457199" y="4953000"/>
          <a:ext cx="8229600" cy="701040"/>
        </p:xfrm>
        <a:graphic>
          <a:graphicData uri="http://schemas.openxmlformats.org/drawingml/2006/table">
            <a:tbl>
              <a:tblPr firstRow="1" firstCol="1" bandRow="1">
                <a:tableStyleId>{69C7853C-536D-4A76-A0AE-DD22124D55A5}</a:tableStyleId>
              </a:tblPr>
              <a:tblGrid>
                <a:gridCol w="3048001"/>
                <a:gridCol w="5181599"/>
              </a:tblGrid>
              <a:tr h="0">
                <a:tc>
                  <a:txBody>
                    <a:bodyPr/>
                    <a:lstStyle/>
                    <a:p>
                      <a:pPr>
                        <a:spcAft>
                          <a:spcPts val="0"/>
                        </a:spcAft>
                      </a:pPr>
                      <a:r>
                        <a:rPr lang="en-ZA" sz="1200" dirty="0">
                          <a:solidFill>
                            <a:sysClr val="windowText" lastClr="000000"/>
                          </a:solidFill>
                          <a:effectLst/>
                        </a:rPr>
                        <a:t>Strategic Objective 2.3.</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a:solidFill>
                            <a:sysClr val="windowText" lastClr="000000"/>
                          </a:solidFill>
                          <a:effectLst/>
                        </a:rPr>
                        <a:t>Making Trust land available for infrastructure development at district municipality level</a:t>
                      </a:r>
                      <a:endParaRPr lang="en-ZA" sz="1200">
                        <a:solidFill>
                          <a:sysClr val="windowText" lastClr="000000"/>
                        </a:solidFill>
                        <a:effectLst/>
                        <a:latin typeface="Calibri"/>
                        <a:ea typeface="Calibri"/>
                      </a:endParaRPr>
                    </a:p>
                  </a:txBody>
                  <a:tcPr marL="38100" marR="38100" marT="38100" marB="38100"/>
                </a:tc>
              </a:tr>
              <a:tr h="0">
                <a:tc>
                  <a:txBody>
                    <a:bodyPr/>
                    <a:lstStyle/>
                    <a:p>
                      <a:pPr>
                        <a:spcAft>
                          <a:spcPts val="0"/>
                        </a:spcAft>
                      </a:pPr>
                      <a:r>
                        <a:rPr lang="en-ZA" sz="1200">
                          <a:solidFill>
                            <a:sysClr val="windowText" lastClr="000000"/>
                          </a:solidFill>
                          <a:effectLst/>
                        </a:rPr>
                        <a:t>Measurable Performance Indicator</a:t>
                      </a:r>
                      <a:endParaRPr lang="en-ZA" sz="120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dirty="0">
                          <a:solidFill>
                            <a:sysClr val="windowText" lastClr="000000"/>
                          </a:solidFill>
                          <a:effectLst/>
                        </a:rPr>
                        <a:t>Number of MOUs approved by the Board</a:t>
                      </a:r>
                      <a:endParaRPr lang="en-ZA" sz="1200" dirty="0">
                        <a:solidFill>
                          <a:sysClr val="windowText" lastClr="000000"/>
                        </a:solidFill>
                        <a:effectLst/>
                        <a:latin typeface="Calibri"/>
                        <a:ea typeface="Calibri"/>
                      </a:endParaRPr>
                    </a:p>
                  </a:txBody>
                  <a:tcPr marL="38100" marR="38100" marT="38100" marB="38100"/>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4243799242"/>
              </p:ext>
            </p:extLst>
          </p:nvPr>
        </p:nvGraphicFramePr>
        <p:xfrm>
          <a:off x="457199" y="5897880"/>
          <a:ext cx="8229600" cy="518160"/>
        </p:xfrm>
        <a:graphic>
          <a:graphicData uri="http://schemas.openxmlformats.org/drawingml/2006/table">
            <a:tbl>
              <a:tblPr firstRow="1" firstCol="1" bandRow="1">
                <a:tableStyleId>{69C7853C-536D-4A76-A0AE-DD22124D55A5}</a:tableStyleId>
              </a:tblPr>
              <a:tblGrid>
                <a:gridCol w="3048001"/>
                <a:gridCol w="5181599"/>
              </a:tblGrid>
              <a:tr h="0">
                <a:tc>
                  <a:txBody>
                    <a:bodyPr/>
                    <a:lstStyle/>
                    <a:p>
                      <a:pPr>
                        <a:spcAft>
                          <a:spcPts val="0"/>
                        </a:spcAft>
                      </a:pPr>
                      <a:r>
                        <a:rPr lang="en-ZA" sz="1200" dirty="0">
                          <a:solidFill>
                            <a:sysClr val="windowText" lastClr="000000"/>
                          </a:solidFill>
                          <a:effectLst/>
                        </a:rPr>
                        <a:t>Strategic Objective 2.4.</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dirty="0">
                          <a:solidFill>
                            <a:sysClr val="windowText" lastClr="000000"/>
                          </a:solidFill>
                          <a:effectLst/>
                        </a:rPr>
                        <a:t>Ensure legal occupation of Trust land</a:t>
                      </a:r>
                      <a:endParaRPr lang="en-ZA" sz="1200" dirty="0">
                        <a:solidFill>
                          <a:sysClr val="windowText" lastClr="000000"/>
                        </a:solidFill>
                        <a:effectLst/>
                        <a:latin typeface="Calibri"/>
                        <a:ea typeface="Calibri"/>
                      </a:endParaRPr>
                    </a:p>
                  </a:txBody>
                  <a:tcPr marL="38100" marR="38100" marT="38100" marB="38100"/>
                </a:tc>
              </a:tr>
              <a:tr h="0">
                <a:tc>
                  <a:txBody>
                    <a:bodyPr/>
                    <a:lstStyle/>
                    <a:p>
                      <a:pPr>
                        <a:spcAft>
                          <a:spcPts val="0"/>
                        </a:spcAft>
                      </a:pPr>
                      <a:r>
                        <a:rPr lang="en-ZA" sz="1200" dirty="0">
                          <a:solidFill>
                            <a:sysClr val="windowText" lastClr="000000"/>
                          </a:solidFill>
                          <a:effectLst/>
                        </a:rPr>
                        <a:t>Measurable Performance Indicator</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dirty="0">
                          <a:solidFill>
                            <a:sysClr val="windowText" lastClr="000000"/>
                          </a:solidFill>
                          <a:effectLst/>
                        </a:rPr>
                        <a:t>Number of programmes conducted to prevent illegal occupation</a:t>
                      </a:r>
                      <a:endParaRPr lang="en-ZA" sz="1200" dirty="0">
                        <a:solidFill>
                          <a:sysClr val="windowText" lastClr="000000"/>
                        </a:solidFill>
                        <a:effectLst/>
                        <a:latin typeface="Calibri"/>
                        <a:ea typeface="Calibri"/>
                      </a:endParaRPr>
                    </a:p>
                  </a:txBody>
                  <a:tcPr marL="38100" marR="38100" marT="38100" marB="38100"/>
                </a:tc>
              </a:tr>
            </a:tbl>
          </a:graphicData>
        </a:graphic>
      </p:graphicFrame>
    </p:spTree>
    <p:extLst>
      <p:ext uri="{BB962C8B-B14F-4D97-AF65-F5344CB8AC3E}">
        <p14:creationId xmlns:p14="http://schemas.microsoft.com/office/powerpoint/2010/main" xmlns="" val="292998602"/>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27</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3302399441"/>
              </p:ext>
            </p:extLst>
          </p:nvPr>
        </p:nvGraphicFramePr>
        <p:xfrm>
          <a:off x="457200" y="685800"/>
          <a:ext cx="8229600" cy="1219200"/>
        </p:xfrm>
        <a:graphic>
          <a:graphicData uri="http://schemas.openxmlformats.org/drawingml/2006/table">
            <a:tbl>
              <a:tblPr firstRow="1" firstCol="1" bandRow="1">
                <a:tableStyleId>{69C7853C-536D-4A76-A0AE-DD22124D55A5}</a:tableStyleId>
              </a:tblPr>
              <a:tblGrid>
                <a:gridCol w="3038475"/>
                <a:gridCol w="5191125"/>
              </a:tblGrid>
              <a:tr h="0">
                <a:tc>
                  <a:txBody>
                    <a:bodyPr/>
                    <a:lstStyle/>
                    <a:p>
                      <a:pPr>
                        <a:spcAft>
                          <a:spcPts val="0"/>
                        </a:spcAft>
                      </a:pPr>
                      <a:r>
                        <a:rPr lang="en-ZA" sz="1200" dirty="0">
                          <a:solidFill>
                            <a:sysClr val="windowText" lastClr="000000"/>
                          </a:solidFill>
                          <a:effectLst/>
                        </a:rPr>
                        <a:t>Strategic Objective 3.1.</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a:solidFill>
                            <a:sysClr val="windowText" lastClr="000000"/>
                          </a:solidFill>
                          <a:effectLst/>
                        </a:rPr>
                        <a:t>Provide support to beneficiary communities to improve food security</a:t>
                      </a:r>
                      <a:endParaRPr lang="en-ZA" sz="1200">
                        <a:solidFill>
                          <a:sysClr val="windowText" lastClr="000000"/>
                        </a:solidFill>
                        <a:effectLst/>
                        <a:latin typeface="Calibri"/>
                        <a:ea typeface="Calibri"/>
                      </a:endParaRPr>
                    </a:p>
                  </a:txBody>
                  <a:tcPr marL="38100" marR="38100" marT="38100" marB="38100"/>
                </a:tc>
              </a:tr>
              <a:tr h="0">
                <a:tc rowSpan="3">
                  <a:txBody>
                    <a:bodyPr/>
                    <a:lstStyle/>
                    <a:p>
                      <a:pPr>
                        <a:spcAft>
                          <a:spcPts val="0"/>
                        </a:spcAft>
                      </a:pPr>
                      <a:r>
                        <a:rPr lang="en-ZA" sz="1200" dirty="0">
                          <a:solidFill>
                            <a:sysClr val="windowText" lastClr="000000"/>
                          </a:solidFill>
                          <a:effectLst/>
                        </a:rPr>
                        <a:t>Measurable Performance Indicator</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a:solidFill>
                            <a:sysClr val="windowText" lastClr="000000"/>
                          </a:solidFill>
                          <a:effectLst/>
                        </a:rPr>
                        <a:t>Board approved plan on agriculture production on trust land</a:t>
                      </a:r>
                      <a:endParaRPr lang="en-ZA" sz="1200">
                        <a:solidFill>
                          <a:sysClr val="windowText" lastClr="000000"/>
                        </a:solidFill>
                        <a:effectLst/>
                        <a:latin typeface="Calibri"/>
                        <a:ea typeface="Calibri"/>
                      </a:endParaRPr>
                    </a:p>
                  </a:txBody>
                  <a:tcPr marL="38100" marR="38100" marT="38100" marB="38100"/>
                </a:tc>
              </a:tr>
              <a:tr h="0">
                <a:tc vMerge="1">
                  <a:txBody>
                    <a:bodyPr/>
                    <a:lstStyle/>
                    <a:p>
                      <a:endParaRPr lang="en-ZA"/>
                    </a:p>
                  </a:txBody>
                  <a:tcPr/>
                </a:tc>
                <a:tc>
                  <a:txBody>
                    <a:bodyPr/>
                    <a:lstStyle/>
                    <a:p>
                      <a:pPr>
                        <a:spcAft>
                          <a:spcPts val="0"/>
                        </a:spcAft>
                      </a:pPr>
                      <a:r>
                        <a:rPr lang="en-ZA" sz="1200" dirty="0">
                          <a:solidFill>
                            <a:sysClr val="windowText" lastClr="000000"/>
                          </a:solidFill>
                          <a:effectLst/>
                        </a:rPr>
                        <a:t>Number of potential projects of high commercial value for partnership with private sector identified and implemented</a:t>
                      </a:r>
                      <a:endParaRPr lang="en-ZA" sz="1200" dirty="0">
                        <a:solidFill>
                          <a:sysClr val="windowText" lastClr="000000"/>
                        </a:solidFill>
                        <a:effectLst/>
                        <a:latin typeface="Calibri"/>
                        <a:ea typeface="Calibri"/>
                      </a:endParaRPr>
                    </a:p>
                  </a:txBody>
                  <a:tcPr marL="38100" marR="38100" marT="38100" marB="38100"/>
                </a:tc>
              </a:tr>
              <a:tr h="0">
                <a:tc vMerge="1">
                  <a:txBody>
                    <a:bodyPr/>
                    <a:lstStyle/>
                    <a:p>
                      <a:endParaRPr lang="en-ZA"/>
                    </a:p>
                  </a:txBody>
                  <a:tcPr/>
                </a:tc>
                <a:tc>
                  <a:txBody>
                    <a:bodyPr/>
                    <a:lstStyle/>
                    <a:p>
                      <a:pPr>
                        <a:spcAft>
                          <a:spcPts val="0"/>
                        </a:spcAft>
                      </a:pPr>
                      <a:r>
                        <a:rPr lang="en-ZA" sz="1200" dirty="0">
                          <a:solidFill>
                            <a:sysClr val="windowText" lastClr="000000"/>
                          </a:solidFill>
                          <a:effectLst/>
                        </a:rPr>
                        <a:t>Number of agricultural projects approved by the Board</a:t>
                      </a:r>
                      <a:endParaRPr lang="en-ZA" sz="1200" dirty="0">
                        <a:solidFill>
                          <a:sysClr val="windowText" lastClr="000000"/>
                        </a:solidFill>
                        <a:effectLst/>
                        <a:latin typeface="Calibri"/>
                        <a:ea typeface="Calibri"/>
                      </a:endParaRPr>
                    </a:p>
                  </a:txBody>
                  <a:tcPr marL="38100" marR="38100" marT="38100" marB="3810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643835966"/>
              </p:ext>
            </p:extLst>
          </p:nvPr>
        </p:nvGraphicFramePr>
        <p:xfrm>
          <a:off x="457200" y="2042160"/>
          <a:ext cx="8229600" cy="701040"/>
        </p:xfrm>
        <a:graphic>
          <a:graphicData uri="http://schemas.openxmlformats.org/drawingml/2006/table">
            <a:tbl>
              <a:tblPr firstRow="1" firstCol="1" bandRow="1">
                <a:tableStyleId>{69C7853C-536D-4A76-A0AE-DD22124D55A5}</a:tableStyleId>
              </a:tblPr>
              <a:tblGrid>
                <a:gridCol w="3028950"/>
                <a:gridCol w="5200650"/>
              </a:tblGrid>
              <a:tr h="0">
                <a:tc>
                  <a:txBody>
                    <a:bodyPr/>
                    <a:lstStyle/>
                    <a:p>
                      <a:pPr>
                        <a:spcAft>
                          <a:spcPts val="0"/>
                        </a:spcAft>
                      </a:pPr>
                      <a:r>
                        <a:rPr lang="en-ZA" sz="1200" dirty="0">
                          <a:solidFill>
                            <a:sysClr val="windowText" lastClr="000000"/>
                          </a:solidFill>
                          <a:effectLst/>
                        </a:rPr>
                        <a:t>Strategic Objective 3.2.</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dirty="0">
                          <a:solidFill>
                            <a:sysClr val="windowText" lastClr="000000"/>
                          </a:solidFill>
                          <a:effectLst/>
                        </a:rPr>
                        <a:t>To facilitate economic development (industry and rural enterprise establishment)</a:t>
                      </a:r>
                      <a:endParaRPr lang="en-ZA" sz="1200" dirty="0">
                        <a:solidFill>
                          <a:sysClr val="windowText" lastClr="000000"/>
                        </a:solidFill>
                        <a:effectLst/>
                        <a:latin typeface="Calibri"/>
                        <a:ea typeface="Calibri"/>
                      </a:endParaRPr>
                    </a:p>
                  </a:txBody>
                  <a:tcPr marL="38100" marR="38100" marT="38100" marB="38100"/>
                </a:tc>
              </a:tr>
              <a:tr h="0">
                <a:tc>
                  <a:txBody>
                    <a:bodyPr/>
                    <a:lstStyle/>
                    <a:p>
                      <a:pPr>
                        <a:spcAft>
                          <a:spcPts val="0"/>
                        </a:spcAft>
                      </a:pPr>
                      <a:r>
                        <a:rPr lang="en-ZA" sz="1200">
                          <a:solidFill>
                            <a:sysClr val="windowText" lastClr="000000"/>
                          </a:solidFill>
                          <a:effectLst/>
                        </a:rPr>
                        <a:t>Measurable Performance Indicator</a:t>
                      </a:r>
                      <a:endParaRPr lang="en-ZA" sz="120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dirty="0">
                          <a:solidFill>
                            <a:sysClr val="windowText" lastClr="000000"/>
                          </a:solidFill>
                          <a:effectLst/>
                        </a:rPr>
                        <a:t>MOU with Agribusiness Development Agency approved by the Board</a:t>
                      </a:r>
                      <a:endParaRPr lang="en-ZA" sz="1200" dirty="0">
                        <a:solidFill>
                          <a:sysClr val="windowText" lastClr="000000"/>
                        </a:solidFill>
                        <a:effectLst/>
                        <a:latin typeface="Calibri"/>
                        <a:ea typeface="Calibri"/>
                      </a:endParaRPr>
                    </a:p>
                  </a:txBody>
                  <a:tcPr marL="38100" marR="38100" marT="38100" marB="3810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257261213"/>
              </p:ext>
            </p:extLst>
          </p:nvPr>
        </p:nvGraphicFramePr>
        <p:xfrm>
          <a:off x="457200" y="2895600"/>
          <a:ext cx="8229600" cy="883920"/>
        </p:xfrm>
        <a:graphic>
          <a:graphicData uri="http://schemas.openxmlformats.org/drawingml/2006/table">
            <a:tbl>
              <a:tblPr firstRow="1" firstCol="1" bandRow="1">
                <a:tableStyleId>{69C7853C-536D-4A76-A0AE-DD22124D55A5}</a:tableStyleId>
              </a:tblPr>
              <a:tblGrid>
                <a:gridCol w="3048000"/>
                <a:gridCol w="5181600"/>
              </a:tblGrid>
              <a:tr h="0">
                <a:tc>
                  <a:txBody>
                    <a:bodyPr/>
                    <a:lstStyle/>
                    <a:p>
                      <a:pPr>
                        <a:spcAft>
                          <a:spcPts val="0"/>
                        </a:spcAft>
                      </a:pPr>
                      <a:r>
                        <a:rPr lang="en-ZA" sz="1200" dirty="0">
                          <a:solidFill>
                            <a:sysClr val="windowText" lastClr="000000"/>
                          </a:solidFill>
                          <a:effectLst/>
                        </a:rPr>
                        <a:t>Strategic Objective 3.3.</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dirty="0">
                          <a:solidFill>
                            <a:sysClr val="windowText" lastClr="000000"/>
                          </a:solidFill>
                          <a:effectLst/>
                        </a:rPr>
                        <a:t>To identify strategically located land to be utilised for high impact commercial ventures</a:t>
                      </a:r>
                      <a:endParaRPr lang="en-ZA" sz="1200" dirty="0">
                        <a:solidFill>
                          <a:sysClr val="windowText" lastClr="000000"/>
                        </a:solidFill>
                        <a:effectLst/>
                        <a:latin typeface="Calibri"/>
                        <a:ea typeface="Calibri"/>
                      </a:endParaRPr>
                    </a:p>
                  </a:txBody>
                  <a:tcPr marL="38100" marR="38100" marT="38100" marB="38100"/>
                </a:tc>
              </a:tr>
              <a:tr h="0">
                <a:tc>
                  <a:txBody>
                    <a:bodyPr/>
                    <a:lstStyle/>
                    <a:p>
                      <a:pPr>
                        <a:spcAft>
                          <a:spcPts val="0"/>
                        </a:spcAft>
                      </a:pPr>
                      <a:r>
                        <a:rPr lang="en-ZA" sz="1200" dirty="0">
                          <a:solidFill>
                            <a:sysClr val="windowText" lastClr="000000"/>
                          </a:solidFill>
                          <a:effectLst/>
                        </a:rPr>
                        <a:t>Measurable Performance Indicator</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dirty="0">
                          <a:solidFill>
                            <a:sysClr val="windowText" lastClr="000000"/>
                          </a:solidFill>
                          <a:effectLst/>
                        </a:rPr>
                        <a:t>A land audit conducted to identify prime land in line with the provincial spatial development framework for potential investment</a:t>
                      </a:r>
                      <a:endParaRPr lang="en-ZA" sz="1200" dirty="0">
                        <a:solidFill>
                          <a:sysClr val="windowText" lastClr="000000"/>
                        </a:solidFill>
                        <a:effectLst/>
                        <a:latin typeface="Calibri"/>
                        <a:ea typeface="Calibri"/>
                      </a:endParaRPr>
                    </a:p>
                  </a:txBody>
                  <a:tcPr marL="38100" marR="38100" marT="38100" marB="3810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xmlns="" val="3101358629"/>
              </p:ext>
            </p:extLst>
          </p:nvPr>
        </p:nvGraphicFramePr>
        <p:xfrm>
          <a:off x="457200" y="5516880"/>
          <a:ext cx="8229600" cy="1036320"/>
        </p:xfrm>
        <a:graphic>
          <a:graphicData uri="http://schemas.openxmlformats.org/drawingml/2006/table">
            <a:tbl>
              <a:tblPr firstRow="1" firstCol="1" bandRow="1">
                <a:tableStyleId>{69C7853C-536D-4A76-A0AE-DD22124D55A5}</a:tableStyleId>
              </a:tblPr>
              <a:tblGrid>
                <a:gridCol w="3048000"/>
                <a:gridCol w="5181600"/>
              </a:tblGrid>
              <a:tr h="0">
                <a:tc>
                  <a:txBody>
                    <a:bodyPr/>
                    <a:lstStyle/>
                    <a:p>
                      <a:pPr>
                        <a:spcAft>
                          <a:spcPts val="0"/>
                        </a:spcAft>
                      </a:pPr>
                      <a:r>
                        <a:rPr lang="en-ZA" sz="1200" dirty="0">
                          <a:solidFill>
                            <a:sysClr val="windowText" lastClr="000000"/>
                          </a:solidFill>
                          <a:effectLst/>
                        </a:rPr>
                        <a:t>Strategic Objective 4.1.</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a:solidFill>
                            <a:sysClr val="windowText" lastClr="000000"/>
                          </a:solidFill>
                          <a:effectLst/>
                        </a:rPr>
                        <a:t>Provide training to Traditional Councils</a:t>
                      </a:r>
                      <a:endParaRPr lang="en-ZA" sz="1200">
                        <a:solidFill>
                          <a:sysClr val="windowText" lastClr="000000"/>
                        </a:solidFill>
                        <a:effectLst/>
                        <a:latin typeface="Calibri"/>
                        <a:ea typeface="Calibri"/>
                      </a:endParaRPr>
                    </a:p>
                  </a:txBody>
                  <a:tcPr marL="38100" marR="38100" marT="38100" marB="38100"/>
                </a:tc>
              </a:tr>
              <a:tr h="0">
                <a:tc rowSpan="3">
                  <a:txBody>
                    <a:bodyPr/>
                    <a:lstStyle/>
                    <a:p>
                      <a:pPr>
                        <a:spcAft>
                          <a:spcPts val="0"/>
                        </a:spcAft>
                      </a:pPr>
                      <a:r>
                        <a:rPr lang="en-ZA" sz="1200">
                          <a:solidFill>
                            <a:sysClr val="windowText" lastClr="000000"/>
                          </a:solidFill>
                          <a:effectLst/>
                        </a:rPr>
                        <a:t>Measurable Performance Indicator</a:t>
                      </a:r>
                      <a:endParaRPr lang="en-ZA" sz="120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dirty="0">
                          <a:solidFill>
                            <a:sysClr val="windowText" lastClr="000000"/>
                          </a:solidFill>
                          <a:effectLst/>
                        </a:rPr>
                        <a:t>Skills audit performed based on land related legislation</a:t>
                      </a:r>
                      <a:endParaRPr lang="en-ZA" sz="1200" dirty="0">
                        <a:solidFill>
                          <a:sysClr val="windowText" lastClr="000000"/>
                        </a:solidFill>
                        <a:effectLst/>
                        <a:latin typeface="Calibri"/>
                        <a:ea typeface="Calibri"/>
                      </a:endParaRPr>
                    </a:p>
                  </a:txBody>
                  <a:tcPr marL="38100" marR="38100" marT="38100" marB="38100"/>
                </a:tc>
              </a:tr>
              <a:tr h="0">
                <a:tc vMerge="1">
                  <a:txBody>
                    <a:bodyPr/>
                    <a:lstStyle/>
                    <a:p>
                      <a:endParaRPr lang="en-ZA"/>
                    </a:p>
                  </a:txBody>
                  <a:tcPr/>
                </a:tc>
                <a:tc>
                  <a:txBody>
                    <a:bodyPr/>
                    <a:lstStyle/>
                    <a:p>
                      <a:pPr>
                        <a:spcAft>
                          <a:spcPts val="0"/>
                        </a:spcAft>
                      </a:pPr>
                      <a:r>
                        <a:rPr lang="en-ZA" sz="1200">
                          <a:solidFill>
                            <a:sysClr val="windowText" lastClr="000000"/>
                          </a:solidFill>
                          <a:effectLst/>
                        </a:rPr>
                        <a:t>Training plan approved by the Board</a:t>
                      </a:r>
                      <a:endParaRPr lang="en-ZA" sz="1200">
                        <a:solidFill>
                          <a:sysClr val="windowText" lastClr="000000"/>
                        </a:solidFill>
                        <a:effectLst/>
                        <a:latin typeface="Calibri"/>
                        <a:ea typeface="Calibri"/>
                      </a:endParaRPr>
                    </a:p>
                  </a:txBody>
                  <a:tcPr marL="38100" marR="38100" marT="38100" marB="38100"/>
                </a:tc>
              </a:tr>
              <a:tr h="0">
                <a:tc vMerge="1">
                  <a:txBody>
                    <a:bodyPr/>
                    <a:lstStyle/>
                    <a:p>
                      <a:endParaRPr lang="en-ZA"/>
                    </a:p>
                  </a:txBody>
                  <a:tcPr/>
                </a:tc>
                <a:tc>
                  <a:txBody>
                    <a:bodyPr/>
                    <a:lstStyle/>
                    <a:p>
                      <a:pPr>
                        <a:spcAft>
                          <a:spcPts val="0"/>
                        </a:spcAft>
                      </a:pPr>
                      <a:r>
                        <a:rPr lang="en-ZA" sz="1200" dirty="0">
                          <a:solidFill>
                            <a:sysClr val="windowText" lastClr="000000"/>
                          </a:solidFill>
                          <a:effectLst/>
                        </a:rPr>
                        <a:t>Number of traditional council trained</a:t>
                      </a:r>
                      <a:endParaRPr lang="en-ZA" sz="1200" dirty="0">
                        <a:solidFill>
                          <a:sysClr val="windowText" lastClr="000000"/>
                        </a:solidFill>
                        <a:effectLst/>
                        <a:latin typeface="Calibri"/>
                        <a:ea typeface="Calibri"/>
                      </a:endParaRPr>
                    </a:p>
                  </a:txBody>
                  <a:tcPr marL="38100" marR="38100" marT="38100" marB="3810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3423166532"/>
              </p:ext>
            </p:extLst>
          </p:nvPr>
        </p:nvGraphicFramePr>
        <p:xfrm>
          <a:off x="457200" y="4480560"/>
          <a:ext cx="8229600" cy="883920"/>
        </p:xfrm>
        <a:graphic>
          <a:graphicData uri="http://schemas.openxmlformats.org/drawingml/2006/table">
            <a:tbl>
              <a:tblPr firstRow="1" firstCol="1" bandRow="1">
                <a:tableStyleId>{69C7853C-536D-4A76-A0AE-DD22124D55A5}</a:tableStyleId>
              </a:tblPr>
              <a:tblGrid>
                <a:gridCol w="3048000"/>
                <a:gridCol w="5181600"/>
              </a:tblGrid>
              <a:tr h="0">
                <a:tc>
                  <a:txBody>
                    <a:bodyPr/>
                    <a:lstStyle/>
                    <a:p>
                      <a:pPr>
                        <a:spcAft>
                          <a:spcPts val="0"/>
                        </a:spcAft>
                      </a:pPr>
                      <a:r>
                        <a:rPr lang="en-ZA" sz="1200" dirty="0">
                          <a:solidFill>
                            <a:sysClr val="windowText" lastClr="000000"/>
                          </a:solidFill>
                          <a:effectLst/>
                        </a:rPr>
                        <a:t>Strategic Objective 4.2.</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dirty="0">
                          <a:solidFill>
                            <a:sysClr val="windowText" lastClr="000000"/>
                          </a:solidFill>
                          <a:effectLst/>
                        </a:rPr>
                        <a:t>Facilitate skills development for young people living on communal land</a:t>
                      </a:r>
                      <a:endParaRPr lang="en-ZA" sz="1200" dirty="0">
                        <a:solidFill>
                          <a:sysClr val="windowText" lastClr="000000"/>
                        </a:solidFill>
                        <a:effectLst/>
                        <a:latin typeface="Calibri"/>
                        <a:ea typeface="Calibri"/>
                      </a:endParaRPr>
                    </a:p>
                  </a:txBody>
                  <a:tcPr marL="38100" marR="38100" marT="38100" marB="38100"/>
                </a:tc>
              </a:tr>
              <a:tr h="0">
                <a:tc>
                  <a:txBody>
                    <a:bodyPr/>
                    <a:lstStyle/>
                    <a:p>
                      <a:pPr>
                        <a:spcAft>
                          <a:spcPts val="0"/>
                        </a:spcAft>
                      </a:pPr>
                      <a:r>
                        <a:rPr lang="en-ZA" sz="1200" dirty="0">
                          <a:solidFill>
                            <a:sysClr val="windowText" lastClr="000000"/>
                          </a:solidFill>
                          <a:effectLst/>
                        </a:rPr>
                        <a:t>Measurable Performance Indicator</a:t>
                      </a:r>
                      <a:endParaRPr lang="en-ZA" sz="1200" dirty="0">
                        <a:solidFill>
                          <a:sysClr val="windowText" lastClr="000000"/>
                        </a:solidFill>
                        <a:effectLst/>
                        <a:latin typeface="Calibri"/>
                        <a:ea typeface="Calibri"/>
                      </a:endParaRPr>
                    </a:p>
                  </a:txBody>
                  <a:tcPr marL="38100" marR="38100" marT="38100" marB="38100"/>
                </a:tc>
                <a:tc>
                  <a:txBody>
                    <a:bodyPr/>
                    <a:lstStyle/>
                    <a:p>
                      <a:pPr>
                        <a:spcAft>
                          <a:spcPts val="0"/>
                        </a:spcAft>
                      </a:pPr>
                      <a:r>
                        <a:rPr lang="en-ZA" sz="1200" dirty="0">
                          <a:solidFill>
                            <a:sysClr val="windowText" lastClr="000000"/>
                          </a:solidFill>
                          <a:effectLst/>
                        </a:rPr>
                        <a:t>A land audit conducted to identify prime land in line with the provincial spatial development framework for potential investment</a:t>
                      </a:r>
                      <a:endParaRPr lang="en-ZA" sz="1200" dirty="0">
                        <a:solidFill>
                          <a:sysClr val="windowText" lastClr="000000"/>
                        </a:solidFill>
                        <a:effectLst/>
                        <a:latin typeface="Calibri"/>
                        <a:ea typeface="Calibri"/>
                      </a:endParaRPr>
                    </a:p>
                  </a:txBody>
                  <a:tcPr marL="38100" marR="38100" marT="38100" marB="38100"/>
                </a:tc>
              </a:tr>
            </a:tbl>
          </a:graphicData>
        </a:graphic>
      </p:graphicFrame>
      <p:sp>
        <p:nvSpPr>
          <p:cNvPr id="10" name="Rectangle 1"/>
          <p:cNvSpPr>
            <a:spLocks noChangeArrowheads="1"/>
          </p:cNvSpPr>
          <p:nvPr/>
        </p:nvSpPr>
        <p:spPr bwMode="auto">
          <a:xfrm>
            <a:off x="-2705100" y="-19139"/>
            <a:ext cx="23622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900" b="1" i="0" u="none" strike="noStrike" cap="none" normalizeH="0" baseline="0" dirty="0" smtClean="0">
                <a:ln>
                  <a:noFill/>
                </a:ln>
                <a:solidFill>
                  <a:srgbClr val="E04100"/>
                </a:solidFill>
                <a:effectLst/>
                <a:latin typeface="Century Gothic" pitchFamily="34" charset="0"/>
                <a:ea typeface="Calibri" pitchFamily="34" charset="0"/>
                <a:cs typeface="Times New Roman" pitchFamily="18" charset="0"/>
              </a:rPr>
              <a:t>Strategic Objectives applicable to Programme 3</a:t>
            </a:r>
            <a:endParaRPr kumimoji="0" lang="en-Z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sz="900" b="0" i="1" u="none" strike="noStrike" cap="none" normalizeH="0" baseline="0" dirty="0" smtClean="0">
                <a:ln>
                  <a:noFill/>
                </a:ln>
                <a:solidFill>
                  <a:srgbClr val="E64300"/>
                </a:solidFill>
                <a:effectLst/>
                <a:latin typeface="Century Gothic" pitchFamily="34" charset="0"/>
                <a:ea typeface="Calibri" pitchFamily="34" charset="0"/>
                <a:cs typeface="Times New Roman" pitchFamily="18" charset="0"/>
              </a:rPr>
              <a:t>Revised Strategic objectives</a:t>
            </a:r>
            <a:endParaRPr kumimoji="0" lang="en-Z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sz="900" b="1" i="0" u="none" strike="noStrike" cap="none" normalizeH="0" baseline="0" dirty="0" smtClean="0">
                <a:ln>
                  <a:noFill/>
                </a:ln>
                <a:solidFill>
                  <a:srgbClr val="E04100"/>
                </a:solidFill>
                <a:effectLst/>
                <a:latin typeface="Century Gothic" pitchFamily="34" charset="0"/>
                <a:ea typeface="Calibri" pitchFamily="34" charset="0"/>
                <a:cs typeface="Times New Roman" pitchFamily="18" charset="0"/>
              </a:rPr>
              <a:t>Strategic Objectives applicable to Programme 4</a:t>
            </a:r>
            <a:endParaRPr kumimoji="0" lang="en-Z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sz="900" b="0" i="1" u="none" strike="noStrike" cap="none" normalizeH="0" baseline="0" dirty="0" smtClean="0">
                <a:ln>
                  <a:noFill/>
                </a:ln>
                <a:solidFill>
                  <a:srgbClr val="E64300"/>
                </a:solidFill>
                <a:effectLst/>
                <a:latin typeface="Century Gothic" pitchFamily="34" charset="0"/>
                <a:ea typeface="Calibri" pitchFamily="34" charset="0"/>
                <a:cs typeface="Times New Roman" pitchFamily="18" charset="0"/>
              </a:rPr>
              <a:t>Revised Strategic objectives</a:t>
            </a:r>
            <a:endParaRPr kumimoji="0" lang="en-ZA"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0" y="101025"/>
            <a:ext cx="914399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effectLst/>
                <a:latin typeface="Century Gothic" pitchFamily="34" charset="0"/>
                <a:ea typeface="Calibri" pitchFamily="34" charset="0"/>
                <a:cs typeface="Times New Roman" pitchFamily="18" charset="0"/>
              </a:rPr>
              <a:t>Strategic Objectives applicable to Programme 3</a:t>
            </a:r>
            <a:endParaRPr kumimoji="0" lang="en-ZA" sz="28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ZA" sz="1600" b="0" i="1" u="none" strike="noStrike" cap="none" normalizeH="0" baseline="0" dirty="0" smtClean="0">
                <a:ln>
                  <a:noFill/>
                </a:ln>
                <a:effectLst/>
                <a:latin typeface="Century Gothic" pitchFamily="34" charset="0"/>
                <a:ea typeface="Calibri" pitchFamily="34" charset="0"/>
                <a:cs typeface="Times New Roman" pitchFamily="18" charset="0"/>
              </a:rPr>
              <a:t>Revised Strategic objectives</a:t>
            </a:r>
            <a:endParaRPr kumimoji="0" lang="en-ZA" sz="2800" b="0" i="0" u="none" strike="noStrike" cap="none" normalizeH="0" baseline="0" dirty="0" smtClean="0">
              <a:ln>
                <a:noFill/>
              </a:ln>
              <a:effectLst/>
              <a:latin typeface="Times New Roman" pitchFamily="18" charset="0"/>
              <a:ea typeface="Calibri" pitchFamily="34" charset="0"/>
              <a:cs typeface="Times New Roman" pitchFamily="18" charset="0"/>
            </a:endParaRPr>
          </a:p>
        </p:txBody>
      </p:sp>
      <p:sp>
        <p:nvSpPr>
          <p:cNvPr id="13" name="Rectangle 2"/>
          <p:cNvSpPr>
            <a:spLocks noChangeArrowheads="1"/>
          </p:cNvSpPr>
          <p:nvPr/>
        </p:nvSpPr>
        <p:spPr bwMode="auto">
          <a:xfrm>
            <a:off x="-1" y="3810000"/>
            <a:ext cx="914399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effectLst/>
                <a:latin typeface="Century Gothic" pitchFamily="34" charset="0"/>
                <a:ea typeface="Calibri" pitchFamily="34" charset="0"/>
                <a:cs typeface="Times New Roman" pitchFamily="18" charset="0"/>
              </a:rPr>
              <a:t>Strategic Objectives applicable to Programme 3</a:t>
            </a:r>
            <a:endParaRPr kumimoji="0" lang="en-ZA" sz="2800" b="0" i="0" u="none" strike="noStrike" cap="none" normalizeH="0" baseline="0" dirty="0" smtClean="0">
              <a:ln>
                <a:noFill/>
              </a:ln>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ZA" sz="1600" b="0" i="1" u="none" strike="noStrike" cap="none" normalizeH="0" baseline="0" dirty="0" smtClean="0">
                <a:ln>
                  <a:noFill/>
                </a:ln>
                <a:effectLst/>
                <a:latin typeface="Century Gothic" pitchFamily="34" charset="0"/>
                <a:ea typeface="Calibri" pitchFamily="34" charset="0"/>
                <a:cs typeface="Times New Roman" pitchFamily="18" charset="0"/>
              </a:rPr>
              <a:t>Revised Strategic objectives</a:t>
            </a:r>
            <a:endParaRPr kumimoji="0" lang="en-ZA" sz="2800" b="0" i="0" u="none" strike="noStrike" cap="none" normalizeH="0" baseline="0" dirty="0" smtClean="0">
              <a:ln>
                <a:noFill/>
              </a:ln>
              <a:effectLst/>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xmlns="" val="1109478533"/>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lgn="ctr">
              <a:buNone/>
            </a:pPr>
            <a:endParaRPr lang="en-ZA" dirty="0" smtClean="0"/>
          </a:p>
          <a:p>
            <a:pPr marL="0" indent="0" algn="ctr">
              <a:buNone/>
            </a:pPr>
            <a:endParaRPr lang="en-ZA" dirty="0"/>
          </a:p>
          <a:p>
            <a:pPr marL="0" indent="0" algn="ctr">
              <a:buNone/>
            </a:pPr>
            <a:endParaRPr lang="en-ZA" dirty="0" smtClean="0"/>
          </a:p>
          <a:p>
            <a:pPr marL="0" indent="0" algn="ctr">
              <a:buNone/>
            </a:pPr>
            <a:endParaRPr lang="en-ZA" dirty="0"/>
          </a:p>
          <a:p>
            <a:pPr marL="0" indent="0" algn="ctr">
              <a:buNone/>
            </a:pPr>
            <a:r>
              <a:rPr lang="en-ZA" sz="6600" dirty="0" smtClean="0"/>
              <a:t>Thank You!</a:t>
            </a:r>
            <a:endParaRPr lang="en-ZA" sz="6600" dirty="0"/>
          </a:p>
        </p:txBody>
      </p:sp>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28</a:t>
            </a:fld>
            <a:endParaRPr lang="en-ZA" dirty="0"/>
          </a:p>
        </p:txBody>
      </p:sp>
    </p:spTree>
    <p:extLst>
      <p:ext uri="{BB962C8B-B14F-4D97-AF65-F5344CB8AC3E}">
        <p14:creationId xmlns:p14="http://schemas.microsoft.com/office/powerpoint/2010/main" xmlns="" val="120622029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1" y="2362200"/>
            <a:ext cx="9143999"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ZA" sz="4800" b="1" dirty="0" smtClean="0">
                <a:solidFill>
                  <a:schemeClr val="accent6">
                    <a:lumMod val="75000"/>
                  </a:schemeClr>
                </a:solidFill>
                <a:latin typeface="+mj-lt"/>
                <a:cs typeface="Arial" pitchFamily="34" charset="0"/>
              </a:rPr>
              <a:t>PART A </a:t>
            </a:r>
          </a:p>
          <a:p>
            <a:pPr algn="ctr"/>
            <a:endParaRPr lang="en-ZA" sz="4800" b="1" dirty="0" smtClean="0">
              <a:solidFill>
                <a:schemeClr val="accent6">
                  <a:lumMod val="75000"/>
                </a:schemeClr>
              </a:solidFill>
              <a:latin typeface="+mj-lt"/>
              <a:cs typeface="Arial" pitchFamily="34" charset="0"/>
            </a:endParaRPr>
          </a:p>
          <a:p>
            <a:pPr algn="ctr"/>
            <a:r>
              <a:rPr lang="en-ZA" sz="4800" b="1" dirty="0" smtClean="0">
                <a:solidFill>
                  <a:schemeClr val="accent6">
                    <a:lumMod val="75000"/>
                  </a:schemeClr>
                </a:solidFill>
                <a:latin typeface="+mj-lt"/>
                <a:cs typeface="Arial" pitchFamily="34" charset="0"/>
              </a:rPr>
              <a:t>STRATEGIC OVERVIEW</a:t>
            </a:r>
            <a:endParaRPr lang="en-US" sz="4800" b="1" dirty="0">
              <a:solidFill>
                <a:schemeClr val="accent6">
                  <a:lumMod val="75000"/>
                </a:schemeClr>
              </a:solidFill>
              <a:latin typeface="+mj-lt"/>
              <a:cs typeface="Arial" pitchFamily="34" charset="0"/>
            </a:endParaRPr>
          </a:p>
        </p:txBody>
      </p:sp>
      <p:sp>
        <p:nvSpPr>
          <p:cNvPr id="2" name="Slide Number Placeholder 1"/>
          <p:cNvSpPr>
            <a:spLocks noGrp="1"/>
          </p:cNvSpPr>
          <p:nvPr>
            <p:ph type="sldNum" sz="quarter" idx="12"/>
          </p:nvPr>
        </p:nvSpPr>
        <p:spPr/>
        <p:txBody>
          <a:bodyPr/>
          <a:lstStyle/>
          <a:p>
            <a:pPr>
              <a:defRPr/>
            </a:pPr>
            <a:fld id="{3C9B4333-9C2E-4A31-BB8B-AF41D7F994F3}" type="slidenum">
              <a:rPr lang="en-ZA" smtClean="0"/>
              <a:pPr>
                <a:defRPr/>
              </a:pPr>
              <a:t>3</a:t>
            </a:fld>
            <a:endParaRPr lang="en-ZA" dirty="0"/>
          </a:p>
        </p:txBody>
      </p:sp>
    </p:spTree>
    <p:extLst>
      <p:ext uri="{BB962C8B-B14F-4D97-AF65-F5344CB8AC3E}">
        <p14:creationId xmlns:p14="http://schemas.microsoft.com/office/powerpoint/2010/main" xmlns="" val="192461502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336550" y="609600"/>
            <a:ext cx="8426450" cy="4585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r>
              <a:rPr lang="en-US" sz="2400" b="1" i="1" dirty="0">
                <a:solidFill>
                  <a:schemeClr val="accent6">
                    <a:lumMod val="75000"/>
                  </a:schemeClr>
                </a:solidFill>
                <a:latin typeface="+mj-lt"/>
              </a:rPr>
              <a:t>VISION</a:t>
            </a:r>
            <a:endParaRPr lang="en-ZA" sz="2400" dirty="0">
              <a:solidFill>
                <a:schemeClr val="accent6">
                  <a:lumMod val="75000"/>
                </a:schemeClr>
              </a:solidFill>
              <a:latin typeface="+mj-lt"/>
            </a:endParaRPr>
          </a:p>
          <a:p>
            <a:r>
              <a:rPr lang="en-US" sz="1600" dirty="0">
                <a:latin typeface="+mj-lt"/>
              </a:rPr>
              <a:t> </a:t>
            </a:r>
            <a:endParaRPr lang="en-ZA" sz="1600" dirty="0">
              <a:latin typeface="+mj-lt"/>
            </a:endParaRPr>
          </a:p>
          <a:p>
            <a:pPr marL="285750" indent="-285750">
              <a:buFont typeface="Arial" pitchFamily="34" charset="0"/>
              <a:buChar char="•"/>
            </a:pPr>
            <a:r>
              <a:rPr lang="en-US" dirty="0">
                <a:latin typeface="+mj-lt"/>
              </a:rPr>
              <a:t>To become a leader in sustainable communal land management. </a:t>
            </a:r>
            <a:endParaRPr lang="en-ZA" dirty="0">
              <a:latin typeface="+mj-lt"/>
            </a:endParaRPr>
          </a:p>
          <a:p>
            <a:r>
              <a:rPr lang="en-US" sz="1600" dirty="0">
                <a:latin typeface="+mj-lt"/>
              </a:rPr>
              <a:t> </a:t>
            </a:r>
            <a:endParaRPr lang="en-ZA" sz="1600" dirty="0">
              <a:latin typeface="+mj-lt"/>
            </a:endParaRPr>
          </a:p>
          <a:p>
            <a:pPr lvl="0"/>
            <a:r>
              <a:rPr lang="en-US" sz="2400" b="1" i="1" dirty="0">
                <a:solidFill>
                  <a:schemeClr val="accent6">
                    <a:lumMod val="75000"/>
                  </a:schemeClr>
                </a:solidFill>
                <a:latin typeface="+mj-lt"/>
              </a:rPr>
              <a:t>MISSION</a:t>
            </a:r>
            <a:endParaRPr lang="en-ZA" sz="2400" dirty="0">
              <a:solidFill>
                <a:schemeClr val="accent6">
                  <a:lumMod val="75000"/>
                </a:schemeClr>
              </a:solidFill>
              <a:latin typeface="+mj-lt"/>
            </a:endParaRPr>
          </a:p>
          <a:p>
            <a:r>
              <a:rPr lang="en-US" sz="1600" dirty="0">
                <a:latin typeface="+mj-lt"/>
              </a:rPr>
              <a:t> </a:t>
            </a:r>
            <a:endParaRPr lang="en-ZA" sz="1600" dirty="0">
              <a:latin typeface="+mj-lt"/>
            </a:endParaRPr>
          </a:p>
          <a:p>
            <a:pPr marL="285750" indent="-285750">
              <a:buFont typeface="Arial" pitchFamily="34" charset="0"/>
              <a:buChar char="•"/>
            </a:pPr>
            <a:r>
              <a:rPr lang="en-US" sz="1600" dirty="0">
                <a:latin typeface="+mj-lt"/>
              </a:rPr>
              <a:t>To contribute to the improvement of the quality of life of the members of the traditional communities living on Ingonyama Trust land by ensuring that land management is to their benefit and in accordance with the laws of the land.</a:t>
            </a:r>
            <a:endParaRPr lang="en-ZA" sz="1600" dirty="0">
              <a:latin typeface="+mj-lt"/>
            </a:endParaRPr>
          </a:p>
          <a:p>
            <a:r>
              <a:rPr lang="en-US" sz="1600" dirty="0">
                <a:latin typeface="+mj-lt"/>
              </a:rPr>
              <a:t> </a:t>
            </a:r>
            <a:endParaRPr lang="en-ZA" sz="1600" dirty="0">
              <a:latin typeface="+mj-lt"/>
            </a:endParaRPr>
          </a:p>
          <a:p>
            <a:pPr marL="285750" indent="-285750">
              <a:buFont typeface="Arial" pitchFamily="34" charset="0"/>
              <a:buChar char="•"/>
            </a:pPr>
            <a:r>
              <a:rPr lang="en-US" sz="1600" dirty="0">
                <a:latin typeface="+mj-lt"/>
              </a:rPr>
              <a:t>To develop progressive business models for the social and economic </a:t>
            </a:r>
            <a:r>
              <a:rPr lang="en-US" sz="1600" dirty="0" err="1">
                <a:latin typeface="+mj-lt"/>
              </a:rPr>
              <a:t>upliftment</a:t>
            </a:r>
            <a:r>
              <a:rPr lang="en-US" sz="1600" dirty="0">
                <a:latin typeface="+mj-lt"/>
              </a:rPr>
              <a:t> and the empowerment of the members of traditional communities on land administered by the Trust.</a:t>
            </a:r>
            <a:endParaRPr lang="en-ZA" sz="1600" dirty="0">
              <a:latin typeface="+mj-lt"/>
            </a:endParaRPr>
          </a:p>
          <a:p>
            <a:r>
              <a:rPr lang="en-US" sz="1600" i="1" dirty="0">
                <a:latin typeface="+mj-lt"/>
              </a:rPr>
              <a:t> </a:t>
            </a:r>
            <a:endParaRPr lang="en-ZA" sz="1600" dirty="0">
              <a:latin typeface="+mj-lt"/>
            </a:endParaRPr>
          </a:p>
          <a:p>
            <a:pPr algn="just"/>
            <a:endParaRPr lang="en-ZA" sz="1600" dirty="0">
              <a:latin typeface="+mj-lt"/>
            </a:endParaRPr>
          </a:p>
          <a:p>
            <a:pPr marL="342900" indent="-342900" eaLnBrk="1" hangingPunct="1">
              <a:buFont typeface="Arial" pitchFamily="34" charset="0"/>
              <a:buChar char="•"/>
            </a:pPr>
            <a:endParaRPr lang="en-US" sz="1600" dirty="0" smtClean="0">
              <a:latin typeface="+mj-lt"/>
            </a:endParaRPr>
          </a:p>
          <a:p>
            <a:pPr eaLnBrk="1" hangingPunct="1"/>
            <a:endParaRPr lang="en-US" dirty="0">
              <a:latin typeface="+mj-lt"/>
            </a:endParaRPr>
          </a:p>
        </p:txBody>
      </p:sp>
      <p:sp>
        <p:nvSpPr>
          <p:cNvPr id="2" name="Slide Number Placeholder 1"/>
          <p:cNvSpPr>
            <a:spLocks noGrp="1"/>
          </p:cNvSpPr>
          <p:nvPr>
            <p:ph type="sldNum" sz="quarter" idx="12"/>
          </p:nvPr>
        </p:nvSpPr>
        <p:spPr/>
        <p:txBody>
          <a:bodyPr/>
          <a:lstStyle/>
          <a:p>
            <a:pPr>
              <a:defRPr/>
            </a:pPr>
            <a:fld id="{3C9B4333-9C2E-4A31-BB8B-AF41D7F994F3}" type="slidenum">
              <a:rPr lang="en-ZA" smtClean="0"/>
              <a:pPr>
                <a:defRPr/>
              </a:pPr>
              <a:t>4</a:t>
            </a:fld>
            <a:endParaRPr lang="en-ZA" dirty="0"/>
          </a:p>
        </p:txBody>
      </p:sp>
    </p:spTree>
    <p:extLst>
      <p:ext uri="{BB962C8B-B14F-4D97-AF65-F5344CB8AC3E}">
        <p14:creationId xmlns:p14="http://schemas.microsoft.com/office/powerpoint/2010/main" xmlns="" val="416787053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228600" y="838200"/>
            <a:ext cx="8426450" cy="11233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ZA" sz="900" dirty="0">
              <a:solidFill>
                <a:srgbClr val="000000"/>
              </a:solidFill>
              <a:latin typeface="Calibri"/>
            </a:endParaRPr>
          </a:p>
          <a:p>
            <a:endParaRPr lang="en-ZA" sz="2400" dirty="0">
              <a:latin typeface="+mj-lt"/>
            </a:endParaRPr>
          </a:p>
          <a:p>
            <a:pPr marL="342900" indent="-342900" eaLnBrk="1" hangingPunct="1">
              <a:buFont typeface="Arial" pitchFamily="34" charset="0"/>
              <a:buChar char="•"/>
            </a:pPr>
            <a:endParaRPr lang="en-US" sz="1600" dirty="0" smtClean="0">
              <a:latin typeface="Calibri" pitchFamily="34" charset="0"/>
            </a:endParaRPr>
          </a:p>
          <a:p>
            <a:pPr eaLnBrk="1" hangingPunct="1"/>
            <a:endParaRPr lang="en-US"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3C9B4333-9C2E-4A31-BB8B-AF41D7F994F3}" type="slidenum">
              <a:rPr lang="en-ZA" smtClean="0"/>
              <a:pPr>
                <a:defRPr/>
              </a:pPr>
              <a:t>5</a:t>
            </a:fld>
            <a:endParaRPr lang="en-ZA"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2350" y="1219200"/>
            <a:ext cx="7054850" cy="4207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914400" y="457200"/>
            <a:ext cx="1752600" cy="461665"/>
          </a:xfrm>
          <a:prstGeom prst="rect">
            <a:avLst/>
          </a:prstGeom>
          <a:noFill/>
        </p:spPr>
        <p:txBody>
          <a:bodyPr wrap="square" rtlCol="0">
            <a:spAutoFit/>
          </a:bodyPr>
          <a:lstStyle/>
          <a:p>
            <a:pPr lvl="0"/>
            <a:r>
              <a:rPr lang="en-US" sz="2400" b="1" i="1" dirty="0" smtClean="0">
                <a:solidFill>
                  <a:schemeClr val="accent6">
                    <a:lumMod val="75000"/>
                  </a:schemeClr>
                </a:solidFill>
                <a:latin typeface="+mj-lt"/>
              </a:rPr>
              <a:t>VALUES</a:t>
            </a:r>
            <a:endParaRPr lang="en-ZA" sz="2400" dirty="0">
              <a:solidFill>
                <a:schemeClr val="accent6">
                  <a:lumMod val="75000"/>
                </a:schemeClr>
              </a:solidFill>
              <a:latin typeface="+mj-lt"/>
            </a:endParaRPr>
          </a:p>
        </p:txBody>
      </p:sp>
    </p:spTree>
    <p:extLst>
      <p:ext uri="{BB962C8B-B14F-4D97-AF65-F5344CB8AC3E}">
        <p14:creationId xmlns:p14="http://schemas.microsoft.com/office/powerpoint/2010/main" xmlns="" val="263493195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9B4333-9C2E-4A31-BB8B-AF41D7F994F3}" type="slidenum">
              <a:rPr lang="en-ZA" smtClean="0"/>
              <a:pPr>
                <a:defRPr/>
              </a:pPr>
              <a:t>6</a:t>
            </a:fld>
            <a:endParaRPr lang="en-ZA" dirty="0"/>
          </a:p>
        </p:txBody>
      </p:sp>
      <p:sp>
        <p:nvSpPr>
          <p:cNvPr id="5" name="TextBox 4"/>
          <p:cNvSpPr txBox="1"/>
          <p:nvPr/>
        </p:nvSpPr>
        <p:spPr>
          <a:xfrm>
            <a:off x="0" y="152400"/>
            <a:ext cx="9220200" cy="461665"/>
          </a:xfrm>
          <a:prstGeom prst="rect">
            <a:avLst/>
          </a:prstGeom>
          <a:noFill/>
        </p:spPr>
        <p:txBody>
          <a:bodyPr wrap="square" rtlCol="0">
            <a:spAutoFit/>
          </a:bodyPr>
          <a:lstStyle/>
          <a:p>
            <a:pPr lvl="0" algn="ctr"/>
            <a:r>
              <a:rPr lang="en-US" sz="2400" b="1" i="1" dirty="0" smtClean="0">
                <a:solidFill>
                  <a:schemeClr val="accent6">
                    <a:lumMod val="75000"/>
                  </a:schemeClr>
                </a:solidFill>
                <a:latin typeface="+mj-lt"/>
              </a:rPr>
              <a:t>OVERVIEW OF BUDGET AND MTEF ESTIMATES</a:t>
            </a:r>
            <a:endParaRPr lang="en-ZA" sz="2400" dirty="0">
              <a:solidFill>
                <a:schemeClr val="accent6">
                  <a:lumMod val="75000"/>
                </a:schemeClr>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xmlns="" val="1950387324"/>
              </p:ext>
            </p:extLst>
          </p:nvPr>
        </p:nvGraphicFramePr>
        <p:xfrm>
          <a:off x="162000" y="685800"/>
          <a:ext cx="8753400" cy="5558783"/>
        </p:xfrm>
        <a:graphic>
          <a:graphicData uri="http://schemas.openxmlformats.org/drawingml/2006/table">
            <a:tbl>
              <a:tblPr firstRow="1" firstCol="1" bandRow="1">
                <a:tableStyleId>{5940675A-B579-460E-94D1-54222C63F5DA}</a:tableStyleId>
              </a:tblPr>
              <a:tblGrid>
                <a:gridCol w="1828800"/>
                <a:gridCol w="1092965"/>
                <a:gridCol w="1166327"/>
                <a:gridCol w="1166327"/>
                <a:gridCol w="1166327"/>
                <a:gridCol w="1166327"/>
                <a:gridCol w="1166327"/>
              </a:tblGrid>
              <a:tr h="185691">
                <a:tc>
                  <a:txBody>
                    <a:bodyPr/>
                    <a:lstStyle/>
                    <a:p>
                      <a:pPr>
                        <a:spcAft>
                          <a:spcPts val="0"/>
                        </a:spcAft>
                      </a:pPr>
                      <a:r>
                        <a:rPr lang="en-ZA" sz="1100" b="1" dirty="0">
                          <a:effectLst/>
                        </a:rPr>
                        <a:t>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ZA" sz="1100" b="1" u="sng" dirty="0" smtClean="0">
                          <a:effectLst/>
                        </a:rPr>
                        <a:t>Actual</a:t>
                      </a:r>
                      <a:r>
                        <a:rPr lang="en-ZA" sz="1100" b="1" dirty="0" smtClean="0">
                          <a:effectLst/>
                        </a:rPr>
                        <a:t> </a:t>
                      </a:r>
                      <a:endParaRPr lang="en-ZA" sz="1100" b="1" dirty="0">
                        <a:solidFill>
                          <a:schemeClr val="tx1"/>
                        </a:solidFill>
                        <a:effectLst/>
                        <a:latin typeface="Cambria"/>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100" b="1" u="sng" dirty="0" smtClean="0">
                          <a:effectLst/>
                        </a:rPr>
                        <a:t>Budget</a:t>
                      </a:r>
                      <a:endParaRPr lang="en-ZA" sz="1100" b="1" dirty="0" smtClean="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ZA" sz="1100" b="1" u="sng" dirty="0">
                          <a:effectLst/>
                        </a:rPr>
                        <a:t> Proposed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ZA" sz="1100" b="1" u="sng" dirty="0">
                          <a:effectLst/>
                        </a:rPr>
                        <a:t> Proposed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ZA" sz="1100" b="1" u="sng" dirty="0">
                          <a:effectLst/>
                        </a:rPr>
                        <a:t> Proposed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ZA" sz="1100" b="1" u="sng" dirty="0">
                          <a:effectLst/>
                        </a:rPr>
                        <a:t> Proposed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5691">
                <a:tc>
                  <a:txBody>
                    <a:bodyPr/>
                    <a:lstStyle/>
                    <a:p>
                      <a:pPr>
                        <a:spcAft>
                          <a:spcPts val="0"/>
                        </a:spcAft>
                      </a:pPr>
                      <a:r>
                        <a:rPr lang="en-ZA" sz="1100" b="1">
                          <a:effectLst/>
                        </a:rPr>
                        <a:t> </a:t>
                      </a:r>
                      <a:endParaRPr lang="en-ZA" sz="1100" b="1">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ZA" sz="1100" b="1" dirty="0">
                          <a:effectLst/>
                        </a:rPr>
                        <a:t>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ZA" sz="1100" b="1" u="sng">
                          <a:effectLst/>
                        </a:rPr>
                        <a:t> Budget </a:t>
                      </a:r>
                      <a:endParaRPr lang="en-ZA" sz="1100" b="1">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ZA" sz="1100" b="1" u="sng">
                          <a:effectLst/>
                        </a:rPr>
                        <a:t> Budget </a:t>
                      </a:r>
                      <a:endParaRPr lang="en-ZA" sz="1100" b="1">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ZA" sz="1100" b="1" u="sng">
                          <a:effectLst/>
                        </a:rPr>
                        <a:t> Budget </a:t>
                      </a:r>
                      <a:endParaRPr lang="en-ZA" sz="1100" b="1">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ZA" sz="1100" b="1" u="sng" dirty="0">
                          <a:effectLst/>
                        </a:rPr>
                        <a:t> Budget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5691">
                <a:tc>
                  <a:txBody>
                    <a:bodyPr/>
                    <a:lstStyle/>
                    <a:p>
                      <a:pPr>
                        <a:spcAft>
                          <a:spcPts val="0"/>
                        </a:spcAft>
                      </a:pPr>
                      <a:r>
                        <a:rPr lang="en-ZA" sz="1100" b="1" dirty="0">
                          <a:effectLst/>
                        </a:rPr>
                        <a:t>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ZA" sz="1100" b="1" u="sng" dirty="0">
                          <a:effectLst/>
                        </a:rPr>
                        <a:t>2014/2015</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ZA" sz="1100" b="1" u="sng">
                          <a:effectLst/>
                        </a:rPr>
                        <a:t>2015/2016</a:t>
                      </a:r>
                      <a:endParaRPr lang="en-ZA" sz="1100" b="1">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ZA" sz="1100" b="1" u="sng">
                          <a:effectLst/>
                        </a:rPr>
                        <a:t> 2016/2017 </a:t>
                      </a:r>
                      <a:endParaRPr lang="en-ZA" sz="1100" b="1">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ZA" sz="1100" b="1" u="sng">
                          <a:effectLst/>
                        </a:rPr>
                        <a:t> 2017/2018 </a:t>
                      </a:r>
                      <a:endParaRPr lang="en-ZA" sz="1100" b="1">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ZA" sz="1100" b="1" u="sng">
                          <a:effectLst/>
                        </a:rPr>
                        <a:t> 2018/2019 </a:t>
                      </a:r>
                      <a:endParaRPr lang="en-ZA" sz="1100" b="1">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ZA" sz="1100" b="1" u="sng" dirty="0">
                          <a:effectLst/>
                        </a:rPr>
                        <a:t> 2019/2020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5691">
                <a:tc>
                  <a:txBody>
                    <a:bodyPr/>
                    <a:lstStyle/>
                    <a:p>
                      <a:pPr>
                        <a:spcAft>
                          <a:spcPts val="0"/>
                        </a:spcAft>
                      </a:pPr>
                      <a:r>
                        <a:rPr lang="en-ZA" sz="1100">
                          <a:effectLst/>
                        </a:rPr>
                        <a:t> </a:t>
                      </a:r>
                      <a:endParaRPr lang="en-ZA" sz="110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ZA" sz="1100">
                        <a:solidFill>
                          <a:schemeClr val="tx1"/>
                        </a:solidFill>
                        <a:effectLst/>
                        <a:latin typeface="Cambria"/>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ZA" sz="1100">
                        <a:solidFill>
                          <a:schemeClr val="tx1"/>
                        </a:solidFill>
                        <a:effectLst/>
                        <a:latin typeface="Cambria"/>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ZA" sz="1100">
                          <a:effectLst/>
                        </a:rPr>
                        <a:t> </a:t>
                      </a:r>
                      <a:endParaRPr lang="en-ZA" sz="110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ZA" sz="1100">
                        <a:solidFill>
                          <a:schemeClr val="tx1"/>
                        </a:solidFill>
                        <a:effectLst/>
                        <a:latin typeface="Cambria"/>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ZA" sz="1100">
                        <a:solidFill>
                          <a:schemeClr val="tx1"/>
                        </a:solidFill>
                        <a:effectLst/>
                        <a:latin typeface="Cambria"/>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spcAft>
                          <a:spcPts val="0"/>
                        </a:spcAft>
                      </a:pPr>
                      <a:r>
                        <a:rPr lang="en-ZA" sz="1100" dirty="0">
                          <a:effectLst/>
                        </a:rPr>
                        <a:t>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44675">
                <a:tc>
                  <a:txBody>
                    <a:bodyPr/>
                    <a:lstStyle/>
                    <a:p>
                      <a:pPr>
                        <a:spcAft>
                          <a:spcPts val="0"/>
                        </a:spcAft>
                      </a:pPr>
                      <a:r>
                        <a:rPr lang="en-ZA" sz="1100" b="1" dirty="0">
                          <a:effectLst/>
                        </a:rPr>
                        <a:t>Net Administration</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59 074160.00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59 637</a:t>
                      </a:r>
                      <a:r>
                        <a:rPr lang="en-ZA" sz="1100" b="1" baseline="0" dirty="0" smtClean="0">
                          <a:effectLst/>
                        </a:rPr>
                        <a:t> </a:t>
                      </a:r>
                      <a:r>
                        <a:rPr lang="en-ZA" sz="1100" b="1" dirty="0" smtClean="0">
                          <a:effectLst/>
                        </a:rPr>
                        <a:t>201.00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73 570</a:t>
                      </a:r>
                      <a:r>
                        <a:rPr lang="en-ZA" sz="1100" b="1" baseline="0" dirty="0" smtClean="0">
                          <a:effectLst/>
                        </a:rPr>
                        <a:t> </a:t>
                      </a:r>
                      <a:r>
                        <a:rPr lang="en-ZA" sz="1100" b="1" dirty="0" smtClean="0">
                          <a:effectLst/>
                        </a:rPr>
                        <a:t>489.76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57 </a:t>
                      </a:r>
                      <a:r>
                        <a:rPr lang="en-ZA" sz="1100" b="1" dirty="0">
                          <a:effectLst/>
                        </a:rPr>
                        <a:t>459 150.02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59 </a:t>
                      </a:r>
                      <a:r>
                        <a:rPr lang="en-ZA" sz="1100" b="1" dirty="0">
                          <a:effectLst/>
                        </a:rPr>
                        <a:t>943 764.37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62 </a:t>
                      </a:r>
                      <a:r>
                        <a:rPr lang="en-ZA" sz="1100" b="1" dirty="0">
                          <a:effectLst/>
                        </a:rPr>
                        <a:t>881 364.67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5691">
                <a:tc>
                  <a:txBody>
                    <a:bodyPr/>
                    <a:lstStyle/>
                    <a:p>
                      <a:pPr>
                        <a:spcAft>
                          <a:spcPts val="0"/>
                        </a:spcAft>
                      </a:pPr>
                      <a:r>
                        <a:rPr lang="en-ZA" sz="1100">
                          <a:effectLst/>
                        </a:rPr>
                        <a:t> </a:t>
                      </a:r>
                      <a:endParaRPr lang="en-ZA" sz="110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ZA" sz="1100">
                        <a:solidFill>
                          <a:schemeClr val="tx1"/>
                        </a:solidFill>
                        <a:effectLst/>
                        <a:latin typeface="Cambria"/>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ZA" sz="1100">
                        <a:solidFill>
                          <a:schemeClr val="tx1"/>
                        </a:solidFill>
                        <a:effectLst/>
                        <a:latin typeface="Cambria"/>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a:effectLst/>
                        </a:rPr>
                        <a:t> </a:t>
                      </a:r>
                      <a:endParaRPr lang="en-ZA" sz="110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ZA" sz="1100" dirty="0">
                        <a:solidFill>
                          <a:schemeClr val="tx1"/>
                        </a:solidFill>
                        <a:effectLst/>
                        <a:latin typeface="Cambria"/>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ZA" sz="1100">
                        <a:solidFill>
                          <a:schemeClr val="tx1"/>
                        </a:solidFill>
                        <a:effectLst/>
                        <a:latin typeface="Cambria"/>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a:effectLst/>
                        </a:rPr>
                        <a:t> </a:t>
                      </a:r>
                      <a:endParaRPr lang="en-ZA" sz="110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44675">
                <a:tc>
                  <a:txBody>
                    <a:bodyPr/>
                    <a:lstStyle/>
                    <a:p>
                      <a:pPr>
                        <a:spcAft>
                          <a:spcPts val="0"/>
                        </a:spcAft>
                      </a:pPr>
                      <a:r>
                        <a:rPr lang="en-ZA" sz="1100" b="1" dirty="0">
                          <a:effectLst/>
                        </a:rPr>
                        <a:t>Land management</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537 742.00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2 </a:t>
                      </a:r>
                      <a:r>
                        <a:rPr lang="en-ZA" sz="1100" b="1" dirty="0">
                          <a:effectLst/>
                        </a:rPr>
                        <a:t>238 613.00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2 </a:t>
                      </a:r>
                      <a:r>
                        <a:rPr lang="en-ZA" sz="1100" b="1" dirty="0">
                          <a:effectLst/>
                        </a:rPr>
                        <a:t>322 436.35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2 </a:t>
                      </a:r>
                      <a:r>
                        <a:rPr lang="en-ZA" sz="1100" b="1" dirty="0">
                          <a:effectLst/>
                        </a:rPr>
                        <a:t>438 558.17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2 </a:t>
                      </a:r>
                      <a:r>
                        <a:rPr lang="en-ZA" sz="1100" b="1" dirty="0">
                          <a:effectLst/>
                        </a:rPr>
                        <a:t>560 486.08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2 </a:t>
                      </a:r>
                      <a:r>
                        <a:rPr lang="en-ZA" sz="1100" b="1" dirty="0">
                          <a:effectLst/>
                        </a:rPr>
                        <a:t>688 510.38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44675">
                <a:tc>
                  <a:txBody>
                    <a:bodyPr/>
                    <a:lstStyle/>
                    <a:p>
                      <a:pPr>
                        <a:spcAft>
                          <a:spcPts val="0"/>
                        </a:spcAft>
                      </a:pP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675">
                <a:tc>
                  <a:txBody>
                    <a:bodyPr/>
                    <a:lstStyle/>
                    <a:p>
                      <a:pPr>
                        <a:spcAft>
                          <a:spcPts val="0"/>
                        </a:spcAft>
                      </a:pPr>
                      <a:endParaRPr lang="en-ZA" sz="1100" b="1" dirty="0">
                        <a:solidFill>
                          <a:schemeClr val="tx1"/>
                        </a:solidFill>
                        <a:effectLst/>
                        <a:latin typeface="Cambria"/>
                        <a:ea typeface="MS Mincho"/>
                        <a:cs typeface="Times New Roman"/>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endParaRPr lang="en-ZA" sz="1100" b="1"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endParaRPr lang="en-ZA" sz="1100" b="1" dirty="0">
                        <a:solidFill>
                          <a:schemeClr val="tx1"/>
                        </a:solidFill>
                        <a:effectLst/>
                        <a:latin typeface="Cambria"/>
                        <a:ea typeface="MS Mincho"/>
                        <a:cs typeface="Times New Roman"/>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44675">
                <a:tc>
                  <a:txBody>
                    <a:bodyPr/>
                    <a:lstStyle/>
                    <a:p>
                      <a:pPr>
                        <a:spcAft>
                          <a:spcPts val="0"/>
                        </a:spcAft>
                      </a:pPr>
                      <a:r>
                        <a:rPr lang="en-ZA" sz="1100">
                          <a:effectLst/>
                        </a:rPr>
                        <a:t>Tenure upgrade and formalisation of settlements</a:t>
                      </a:r>
                      <a:endParaRPr lang="en-ZA" sz="1100">
                        <a:solidFill>
                          <a:schemeClr val="tx1"/>
                        </a:solidFill>
                        <a:effectLst/>
                        <a:latin typeface="Cambria"/>
                        <a:ea typeface="MS Mincho"/>
                        <a:cs typeface="Times New Roman"/>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289 </a:t>
                      </a:r>
                      <a:r>
                        <a:rPr lang="en-ZA" sz="1100" dirty="0">
                          <a:effectLst/>
                        </a:rPr>
                        <a:t>000.00 </a:t>
                      </a:r>
                      <a:endParaRPr lang="en-ZA" sz="110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1 </a:t>
                      </a:r>
                      <a:r>
                        <a:rPr lang="en-ZA" sz="1100" dirty="0">
                          <a:effectLst/>
                        </a:rPr>
                        <a:t>102 500.00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1 </a:t>
                      </a:r>
                      <a:r>
                        <a:rPr lang="en-ZA" sz="1100" dirty="0">
                          <a:effectLst/>
                        </a:rPr>
                        <a:t>157 625.00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1 </a:t>
                      </a:r>
                      <a:r>
                        <a:rPr lang="en-ZA" sz="1100" dirty="0">
                          <a:effectLst/>
                        </a:rPr>
                        <a:t>215 506.25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1 </a:t>
                      </a:r>
                      <a:r>
                        <a:rPr lang="en-ZA" sz="1100" dirty="0">
                          <a:effectLst/>
                        </a:rPr>
                        <a:t>276 281.56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1 </a:t>
                      </a:r>
                      <a:r>
                        <a:rPr lang="en-ZA" sz="1100" dirty="0">
                          <a:effectLst/>
                        </a:rPr>
                        <a:t>340 095.64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44675">
                <a:tc>
                  <a:txBody>
                    <a:bodyPr/>
                    <a:lstStyle/>
                    <a:p>
                      <a:pPr>
                        <a:spcAft>
                          <a:spcPts val="0"/>
                        </a:spcAft>
                      </a:pPr>
                      <a:r>
                        <a:rPr lang="en-ZA" sz="1100">
                          <a:effectLst/>
                        </a:rPr>
                        <a:t>Land identification and Special Projects</a:t>
                      </a:r>
                      <a:endParaRPr lang="en-ZA" sz="1100">
                        <a:solidFill>
                          <a:schemeClr val="tx1"/>
                        </a:solidFill>
                        <a:effectLst/>
                        <a:latin typeface="Cambria"/>
                        <a:ea typeface="MS Mincho"/>
                        <a:cs typeface="Times New Roman"/>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24 </a:t>
                      </a:r>
                      <a:r>
                        <a:rPr lang="en-ZA" sz="1100" dirty="0">
                          <a:effectLst/>
                        </a:rPr>
                        <a:t>098.00 </a:t>
                      </a:r>
                      <a:endParaRPr lang="en-ZA" sz="110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562 </a:t>
                      </a:r>
                      <a:r>
                        <a:rPr lang="en-ZA" sz="1100" dirty="0">
                          <a:effectLst/>
                        </a:rPr>
                        <a:t>146.00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562 </a:t>
                      </a:r>
                      <a:r>
                        <a:rPr lang="en-ZA" sz="1100" dirty="0">
                          <a:effectLst/>
                        </a:rPr>
                        <a:t>146.00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590 </a:t>
                      </a:r>
                      <a:r>
                        <a:rPr lang="en-ZA" sz="1100" dirty="0">
                          <a:effectLst/>
                        </a:rPr>
                        <a:t>253.30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619 </a:t>
                      </a:r>
                      <a:r>
                        <a:rPr lang="en-ZA" sz="1100" dirty="0">
                          <a:effectLst/>
                        </a:rPr>
                        <a:t>765.97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650 </a:t>
                      </a:r>
                      <a:r>
                        <a:rPr lang="en-ZA" sz="1100" dirty="0">
                          <a:effectLst/>
                        </a:rPr>
                        <a:t>754.26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44675">
                <a:tc>
                  <a:txBody>
                    <a:bodyPr/>
                    <a:lstStyle/>
                    <a:p>
                      <a:pPr>
                        <a:spcAft>
                          <a:spcPts val="0"/>
                        </a:spcAft>
                      </a:pPr>
                      <a:r>
                        <a:rPr lang="en-ZA" sz="1100">
                          <a:effectLst/>
                        </a:rPr>
                        <a:t>Land tenure information system - maintenance</a:t>
                      </a:r>
                      <a:endParaRPr lang="en-ZA" sz="1100">
                        <a:solidFill>
                          <a:schemeClr val="tx1"/>
                        </a:solidFill>
                        <a:effectLst/>
                        <a:latin typeface="Cambria"/>
                        <a:ea typeface="MS Mincho"/>
                        <a:cs typeface="Times New Roman"/>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a:effectLst/>
                        </a:rPr>
                        <a:t>                        -   </a:t>
                      </a:r>
                      <a:endParaRPr lang="en-ZA" sz="110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310 </a:t>
                      </a:r>
                      <a:r>
                        <a:rPr lang="en-ZA" sz="1100" dirty="0">
                          <a:effectLst/>
                        </a:rPr>
                        <a:t>917.00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326 </a:t>
                      </a:r>
                      <a:r>
                        <a:rPr lang="en-ZA" sz="1100" dirty="0">
                          <a:effectLst/>
                        </a:rPr>
                        <a:t>462.85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342 </a:t>
                      </a:r>
                      <a:r>
                        <a:rPr lang="en-ZA" sz="1100" dirty="0">
                          <a:effectLst/>
                        </a:rPr>
                        <a:t>785.99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359 </a:t>
                      </a:r>
                      <a:r>
                        <a:rPr lang="en-ZA" sz="1100" dirty="0">
                          <a:effectLst/>
                        </a:rPr>
                        <a:t>925.29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377 </a:t>
                      </a:r>
                      <a:r>
                        <a:rPr lang="en-ZA" sz="1100" dirty="0">
                          <a:effectLst/>
                        </a:rPr>
                        <a:t>921.56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244675">
                <a:tc>
                  <a:txBody>
                    <a:bodyPr/>
                    <a:lstStyle/>
                    <a:p>
                      <a:pPr>
                        <a:spcAft>
                          <a:spcPts val="0"/>
                        </a:spcAft>
                      </a:pPr>
                      <a:r>
                        <a:rPr lang="en-ZA" sz="1100" dirty="0">
                          <a:effectLst/>
                        </a:rPr>
                        <a:t>Workshops for Co-operation agreements</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224 </a:t>
                      </a:r>
                      <a:r>
                        <a:rPr lang="en-ZA" sz="1100" dirty="0">
                          <a:effectLst/>
                        </a:rPr>
                        <a:t>644.00 </a:t>
                      </a:r>
                      <a:endParaRPr lang="en-ZA" sz="1100" dirty="0">
                        <a:solidFill>
                          <a:schemeClr val="tx1"/>
                        </a:solidFill>
                        <a:effectLst/>
                        <a:latin typeface="Cambria"/>
                        <a:ea typeface="MS Mincho"/>
                        <a:cs typeface="Times New Roman"/>
                      </a:endParaRPr>
                    </a:p>
                  </a:txBody>
                  <a:tcPr marL="68580" marR="68580"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263 </a:t>
                      </a:r>
                      <a:r>
                        <a:rPr lang="en-ZA" sz="1100" dirty="0">
                          <a:effectLst/>
                        </a:rPr>
                        <a:t>050.00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276 </a:t>
                      </a:r>
                      <a:r>
                        <a:rPr lang="en-ZA" sz="1100" dirty="0">
                          <a:effectLst/>
                        </a:rPr>
                        <a:t>202.50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290 </a:t>
                      </a:r>
                      <a:r>
                        <a:rPr lang="en-ZA" sz="1100" dirty="0">
                          <a:effectLst/>
                        </a:rPr>
                        <a:t>012.63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304 </a:t>
                      </a:r>
                      <a:r>
                        <a:rPr lang="en-ZA" sz="1100" dirty="0">
                          <a:effectLst/>
                        </a:rPr>
                        <a:t>513.26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319 </a:t>
                      </a:r>
                      <a:r>
                        <a:rPr lang="en-ZA" sz="1100" dirty="0">
                          <a:effectLst/>
                        </a:rPr>
                        <a:t>738.92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85691">
                <a:tc>
                  <a:txBody>
                    <a:bodyPr/>
                    <a:lstStyle/>
                    <a:p>
                      <a:pPr>
                        <a:spcAft>
                          <a:spcPts val="0"/>
                        </a:spcAft>
                      </a:pPr>
                      <a:r>
                        <a:rPr lang="en-ZA" sz="1100">
                          <a:effectLst/>
                        </a:rPr>
                        <a:t> </a:t>
                      </a:r>
                      <a:endParaRPr lang="en-ZA" sz="1100">
                        <a:solidFill>
                          <a:schemeClr val="tx1"/>
                        </a:solidFill>
                        <a:effectLst/>
                        <a:latin typeface="Cambria"/>
                        <a:ea typeface="MS Mincho"/>
                        <a:cs typeface="Times New Roman"/>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endParaRPr lang="en-ZA" sz="1100">
                        <a:solidFill>
                          <a:schemeClr val="tx1"/>
                        </a:solidFill>
                        <a:effectLst/>
                        <a:latin typeface="Cambria"/>
                      </a:endParaRPr>
                    </a:p>
                  </a:txBody>
                  <a:tcPr marL="68580" marR="68580"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100">
                        <a:solidFill>
                          <a:schemeClr val="tx1"/>
                        </a:solidFill>
                        <a:effectLst/>
                        <a:latin typeface="Cambria"/>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100">
                        <a:solidFill>
                          <a:schemeClr val="tx1"/>
                        </a:solidFill>
                        <a:effectLst/>
                        <a:latin typeface="Cambria"/>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100">
                        <a:solidFill>
                          <a:schemeClr val="tx1"/>
                        </a:solidFill>
                        <a:effectLst/>
                        <a:latin typeface="Cambria"/>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100">
                        <a:solidFill>
                          <a:schemeClr val="tx1"/>
                        </a:solidFill>
                        <a:effectLst/>
                        <a:latin typeface="Cambria"/>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ZA" sz="1100" dirty="0">
                          <a:effectLst/>
                        </a:rPr>
                        <a:t>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675">
                <a:tc>
                  <a:txBody>
                    <a:bodyPr/>
                    <a:lstStyle/>
                    <a:p>
                      <a:pPr>
                        <a:spcAft>
                          <a:spcPts val="0"/>
                        </a:spcAft>
                      </a:pPr>
                      <a:r>
                        <a:rPr lang="en-ZA" sz="1100" b="1" dirty="0">
                          <a:effectLst/>
                        </a:rPr>
                        <a:t>Rural Development</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a:effectLst/>
                        </a:rPr>
                        <a:t>                        -   </a:t>
                      </a:r>
                      <a:endParaRPr lang="en-ZA" sz="1100" b="1">
                        <a:solidFill>
                          <a:schemeClr val="tx1"/>
                        </a:solidFill>
                        <a:effectLst/>
                        <a:latin typeface="Cambria"/>
                        <a:ea typeface="MS Mincho"/>
                        <a:cs typeface="Times New Roman"/>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9 </a:t>
                      </a:r>
                      <a:r>
                        <a:rPr lang="en-ZA" sz="1100" b="1" dirty="0">
                          <a:effectLst/>
                        </a:rPr>
                        <a:t>000 000.00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9 </a:t>
                      </a:r>
                      <a:r>
                        <a:rPr lang="en-ZA" sz="1100" b="1" dirty="0">
                          <a:effectLst/>
                        </a:rPr>
                        <a:t>000 000.00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9 </a:t>
                      </a:r>
                      <a:r>
                        <a:rPr lang="en-ZA" sz="1100" b="1" dirty="0">
                          <a:effectLst/>
                        </a:rPr>
                        <a:t>270 000.00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9 </a:t>
                      </a:r>
                      <a:r>
                        <a:rPr lang="en-ZA" sz="1100" b="1" dirty="0">
                          <a:effectLst/>
                        </a:rPr>
                        <a:t>455 400.00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9 </a:t>
                      </a:r>
                      <a:r>
                        <a:rPr lang="en-ZA" sz="1100" b="1" dirty="0">
                          <a:effectLst/>
                        </a:rPr>
                        <a:t>644 508.00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44675">
                <a:tc>
                  <a:txBody>
                    <a:bodyPr/>
                    <a:lstStyle/>
                    <a:p>
                      <a:pPr>
                        <a:spcAft>
                          <a:spcPts val="0"/>
                        </a:spcAft>
                      </a:pPr>
                      <a:r>
                        <a:rPr lang="en-ZA" sz="1100">
                          <a:effectLst/>
                        </a:rPr>
                        <a:t>Food Security Programme</a:t>
                      </a:r>
                      <a:endParaRPr lang="en-ZA" sz="110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a:effectLst/>
                        </a:rPr>
                        <a:t>                        -   </a:t>
                      </a:r>
                      <a:endParaRPr lang="en-ZA" sz="110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9 </a:t>
                      </a:r>
                      <a:r>
                        <a:rPr lang="en-ZA" sz="1100" dirty="0">
                          <a:effectLst/>
                        </a:rPr>
                        <a:t>000 000.00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9 </a:t>
                      </a:r>
                      <a:r>
                        <a:rPr lang="en-ZA" sz="1100" dirty="0">
                          <a:effectLst/>
                        </a:rPr>
                        <a:t>000 000.00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9 </a:t>
                      </a:r>
                      <a:r>
                        <a:rPr lang="en-ZA" sz="1100" dirty="0">
                          <a:effectLst/>
                        </a:rPr>
                        <a:t>270 000.00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9 </a:t>
                      </a:r>
                      <a:r>
                        <a:rPr lang="en-ZA" sz="1100" dirty="0">
                          <a:effectLst/>
                        </a:rPr>
                        <a:t>455 400.00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9 </a:t>
                      </a:r>
                      <a:r>
                        <a:rPr lang="en-ZA" sz="1100" dirty="0">
                          <a:effectLst/>
                        </a:rPr>
                        <a:t>644 508.00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5691">
                <a:tc>
                  <a:txBody>
                    <a:bodyPr/>
                    <a:lstStyle/>
                    <a:p>
                      <a:pPr>
                        <a:spcAft>
                          <a:spcPts val="0"/>
                        </a:spcAft>
                      </a:pPr>
                      <a:r>
                        <a:rPr lang="en-ZA" sz="1100">
                          <a:effectLst/>
                        </a:rPr>
                        <a:t> </a:t>
                      </a:r>
                      <a:endParaRPr lang="en-ZA" sz="110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ZA" sz="1100">
                        <a:solidFill>
                          <a:schemeClr val="tx1"/>
                        </a:solidFill>
                        <a:effectLst/>
                        <a:latin typeface="Cambria"/>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ZA" sz="1100">
                        <a:solidFill>
                          <a:schemeClr val="tx1"/>
                        </a:solidFill>
                        <a:effectLst/>
                        <a:latin typeface="Cambria"/>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ZA" sz="1100">
                        <a:solidFill>
                          <a:schemeClr val="tx1"/>
                        </a:solidFill>
                        <a:effectLst/>
                        <a:latin typeface="Cambria"/>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ZA" sz="1100">
                        <a:solidFill>
                          <a:schemeClr val="tx1"/>
                        </a:solidFill>
                        <a:effectLst/>
                        <a:latin typeface="Cambria"/>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ZA" sz="1100">
                        <a:solidFill>
                          <a:schemeClr val="tx1"/>
                        </a:solidFill>
                        <a:effectLst/>
                        <a:latin typeface="Cambria"/>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a:effectLst/>
                        </a:rPr>
                        <a:t>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44675">
                <a:tc>
                  <a:txBody>
                    <a:bodyPr/>
                    <a:lstStyle/>
                    <a:p>
                      <a:pPr>
                        <a:spcAft>
                          <a:spcPts val="0"/>
                        </a:spcAft>
                      </a:pPr>
                      <a:r>
                        <a:rPr lang="en-ZA" sz="1100" b="1" dirty="0">
                          <a:effectLst/>
                        </a:rPr>
                        <a:t>Traditional Council Support</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29 </a:t>
                      </a:r>
                      <a:r>
                        <a:rPr lang="en-ZA" sz="1100" b="1" dirty="0">
                          <a:effectLst/>
                        </a:rPr>
                        <a:t>116 246.00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16 </a:t>
                      </a:r>
                      <a:r>
                        <a:rPr lang="en-ZA" sz="1100" b="1" dirty="0">
                          <a:effectLst/>
                        </a:rPr>
                        <a:t>766 610.00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30 </a:t>
                      </a:r>
                      <a:r>
                        <a:rPr lang="en-ZA" sz="1100" b="1" dirty="0">
                          <a:effectLst/>
                        </a:rPr>
                        <a:t>771 310.82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32 </a:t>
                      </a:r>
                      <a:r>
                        <a:rPr lang="en-ZA" sz="1100" b="1" dirty="0">
                          <a:effectLst/>
                        </a:rPr>
                        <a:t>343 237.16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33 </a:t>
                      </a:r>
                      <a:r>
                        <a:rPr lang="en-ZA" sz="1100" b="1" dirty="0">
                          <a:effectLst/>
                        </a:rPr>
                        <a:t>984 104.71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35 </a:t>
                      </a:r>
                      <a:r>
                        <a:rPr lang="en-ZA" sz="1100" b="1" dirty="0">
                          <a:effectLst/>
                        </a:rPr>
                        <a:t>683 309.96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244675">
                <a:tc>
                  <a:txBody>
                    <a:bodyPr/>
                    <a:lstStyle/>
                    <a:p>
                      <a:pPr>
                        <a:spcAft>
                          <a:spcPts val="0"/>
                        </a:spcAft>
                      </a:pPr>
                      <a:r>
                        <a:rPr lang="en-ZA" sz="1100">
                          <a:effectLst/>
                        </a:rPr>
                        <a:t>Provision for Traditional Council 90%</a:t>
                      </a:r>
                      <a:endParaRPr lang="en-ZA" sz="110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29 </a:t>
                      </a:r>
                      <a:r>
                        <a:rPr lang="en-ZA" sz="1100" dirty="0">
                          <a:effectLst/>
                        </a:rPr>
                        <a:t>116 246.00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16 </a:t>
                      </a:r>
                      <a:r>
                        <a:rPr lang="en-ZA" sz="1100" dirty="0">
                          <a:effectLst/>
                        </a:rPr>
                        <a:t>766 610.00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30 </a:t>
                      </a:r>
                      <a:r>
                        <a:rPr lang="en-ZA" sz="1100" dirty="0">
                          <a:effectLst/>
                        </a:rPr>
                        <a:t>771 310.82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32 </a:t>
                      </a:r>
                      <a:r>
                        <a:rPr lang="en-ZA" sz="1100" dirty="0">
                          <a:effectLst/>
                        </a:rPr>
                        <a:t>343 237.16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33 </a:t>
                      </a:r>
                      <a:r>
                        <a:rPr lang="en-ZA" sz="1100" dirty="0">
                          <a:effectLst/>
                        </a:rPr>
                        <a:t>984 104.71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spcAft>
                          <a:spcPts val="0"/>
                        </a:spcAft>
                      </a:pPr>
                      <a:r>
                        <a:rPr lang="en-ZA" sz="1100" dirty="0" smtClean="0">
                          <a:effectLst/>
                        </a:rPr>
                        <a:t>35 </a:t>
                      </a:r>
                      <a:r>
                        <a:rPr lang="en-ZA" sz="1100" dirty="0">
                          <a:effectLst/>
                        </a:rPr>
                        <a:t>683 309.96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85691">
                <a:tc>
                  <a:txBody>
                    <a:bodyPr/>
                    <a:lstStyle/>
                    <a:p>
                      <a:pPr>
                        <a:spcAft>
                          <a:spcPts val="0"/>
                        </a:spcAft>
                      </a:pPr>
                      <a:r>
                        <a:rPr lang="en-ZA" sz="1100">
                          <a:effectLst/>
                        </a:rPr>
                        <a:t> </a:t>
                      </a:r>
                      <a:endParaRPr lang="en-ZA" sz="110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100">
                        <a:solidFill>
                          <a:schemeClr val="tx1"/>
                        </a:solidFill>
                        <a:effectLst/>
                        <a:latin typeface="Cambria"/>
                      </a:endParaRPr>
                    </a:p>
                  </a:txBody>
                  <a:tcPr marL="68580" marR="68580" marT="0" marB="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100" dirty="0">
                        <a:solidFill>
                          <a:schemeClr val="tx1"/>
                        </a:solidFill>
                        <a:effectLst/>
                        <a:latin typeface="Cambria"/>
                      </a:endParaRPr>
                    </a:p>
                  </a:txBody>
                  <a:tcPr marL="68580" marR="68580" marT="0" marB="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100">
                        <a:solidFill>
                          <a:schemeClr val="tx1"/>
                        </a:solidFill>
                        <a:effectLst/>
                        <a:latin typeface="Cambria"/>
                      </a:endParaRPr>
                    </a:p>
                  </a:txBody>
                  <a:tcPr marL="68580" marR="68580" marT="0" marB="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100">
                        <a:solidFill>
                          <a:schemeClr val="tx1"/>
                        </a:solidFill>
                        <a:effectLst/>
                        <a:latin typeface="Cambria"/>
                      </a:endParaRPr>
                    </a:p>
                  </a:txBody>
                  <a:tcPr marL="68580" marR="68580" marT="0" marB="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ZA" sz="1100">
                        <a:solidFill>
                          <a:schemeClr val="tx1"/>
                        </a:solidFill>
                        <a:effectLst/>
                        <a:latin typeface="Cambria"/>
                      </a:endParaRPr>
                    </a:p>
                  </a:txBody>
                  <a:tcPr marL="68580" marR="68580" marT="0" marB="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ZA" sz="1100" dirty="0">
                          <a:effectLst/>
                        </a:rPr>
                        <a:t> </a:t>
                      </a:r>
                      <a:endParaRPr lang="en-ZA" sz="1100" dirty="0">
                        <a:solidFill>
                          <a:schemeClr val="tx1"/>
                        </a:solidFill>
                        <a:effectLst/>
                        <a:latin typeface="Cambria"/>
                        <a:ea typeface="MS Mincho"/>
                        <a:cs typeface="Times New Roman"/>
                      </a:endParaRPr>
                    </a:p>
                  </a:txBody>
                  <a:tcPr marL="68580" marR="68580" marT="0" marB="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675">
                <a:tc>
                  <a:txBody>
                    <a:bodyPr/>
                    <a:lstStyle/>
                    <a:p>
                      <a:pPr>
                        <a:spcAft>
                          <a:spcPts val="0"/>
                        </a:spcAft>
                      </a:pPr>
                      <a:r>
                        <a:rPr lang="en-ZA" sz="1100" b="1" dirty="0">
                          <a:effectLst/>
                        </a:rPr>
                        <a:t> </a:t>
                      </a:r>
                      <a:r>
                        <a:rPr lang="en-ZA" sz="1100" b="1" dirty="0" smtClean="0">
                          <a:effectLst/>
                        </a:rPr>
                        <a:t>Total</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88 </a:t>
                      </a:r>
                      <a:r>
                        <a:rPr lang="en-ZA" sz="1100" b="1" dirty="0">
                          <a:effectLst/>
                        </a:rPr>
                        <a:t>728 148.00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87 </a:t>
                      </a:r>
                      <a:r>
                        <a:rPr lang="en-ZA" sz="1100" b="1" dirty="0">
                          <a:effectLst/>
                        </a:rPr>
                        <a:t>642 424.00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115 </a:t>
                      </a:r>
                      <a:r>
                        <a:rPr lang="en-ZA" sz="1100" b="1" dirty="0">
                          <a:effectLst/>
                        </a:rPr>
                        <a:t>664 236.93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101 510</a:t>
                      </a:r>
                      <a:r>
                        <a:rPr lang="en-ZA" sz="1100" b="1" baseline="0" dirty="0" smtClean="0">
                          <a:effectLst/>
                        </a:rPr>
                        <a:t> </a:t>
                      </a:r>
                      <a:r>
                        <a:rPr lang="en-ZA" sz="1100" b="1" dirty="0" smtClean="0">
                          <a:effectLst/>
                        </a:rPr>
                        <a:t>945.35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105 </a:t>
                      </a:r>
                      <a:r>
                        <a:rPr lang="en-ZA" sz="1100" b="1" dirty="0">
                          <a:effectLst/>
                        </a:rPr>
                        <a:t>943 755.16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spcAft>
                          <a:spcPts val="0"/>
                        </a:spcAft>
                      </a:pPr>
                      <a:r>
                        <a:rPr lang="en-ZA" sz="1100" b="1" dirty="0" smtClean="0">
                          <a:effectLst/>
                        </a:rPr>
                        <a:t>110 </a:t>
                      </a:r>
                      <a:r>
                        <a:rPr lang="en-ZA" sz="1100" b="1" dirty="0">
                          <a:effectLst/>
                        </a:rPr>
                        <a:t>897 693.01 </a:t>
                      </a:r>
                      <a:endParaRPr lang="en-ZA" sz="1100" b="1" dirty="0">
                        <a:solidFill>
                          <a:schemeClr val="tx1"/>
                        </a:solidFill>
                        <a:effectLst/>
                        <a:latin typeface="Cambria"/>
                        <a:ea typeface="MS Mincho"/>
                        <a:cs typeface="Times New Roman"/>
                      </a:endParaRPr>
                    </a:p>
                  </a:txBody>
                  <a:tcPr marL="68580" marR="68580" marT="0" marB="0" anchor="b">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xmlns="" val="30013158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C9B4333-9C2E-4A31-BB8B-AF41D7F994F3}" type="slidenum">
              <a:rPr lang="en-ZA" smtClean="0"/>
              <a:pPr>
                <a:defRPr/>
              </a:pPr>
              <a:t>7</a:t>
            </a:fld>
            <a:endParaRPr lang="en-ZA" dirty="0"/>
          </a:p>
        </p:txBody>
      </p:sp>
      <p:sp>
        <p:nvSpPr>
          <p:cNvPr id="4" name="TextBox 3"/>
          <p:cNvSpPr txBox="1"/>
          <p:nvPr/>
        </p:nvSpPr>
        <p:spPr>
          <a:xfrm>
            <a:off x="1447800" y="2667000"/>
            <a:ext cx="7207250" cy="1207532"/>
          </a:xfrm>
          <a:prstGeom prst="rect">
            <a:avLst/>
          </a:prstGeom>
          <a:noFill/>
        </p:spPr>
        <p:txBody>
          <a:bodyPr wrap="square" rtlCol="0">
            <a:spAutoFit/>
          </a:bodyPr>
          <a:lstStyle/>
          <a:p>
            <a:endParaRPr lang="en-ZA" dirty="0"/>
          </a:p>
        </p:txBody>
      </p:sp>
      <p:sp>
        <p:nvSpPr>
          <p:cNvPr id="5" name="TextBox 2"/>
          <p:cNvSpPr txBox="1">
            <a:spLocks noChangeArrowheads="1"/>
          </p:cNvSpPr>
          <p:nvPr/>
        </p:nvSpPr>
        <p:spPr bwMode="auto">
          <a:xfrm>
            <a:off x="-1" y="2362200"/>
            <a:ext cx="9143999"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ZA" sz="4800" b="1" dirty="0" smtClean="0">
                <a:solidFill>
                  <a:schemeClr val="accent6">
                    <a:lumMod val="75000"/>
                  </a:schemeClr>
                </a:solidFill>
                <a:latin typeface="+mj-lt"/>
                <a:cs typeface="Arial" pitchFamily="34" charset="0"/>
              </a:rPr>
              <a:t>PART B </a:t>
            </a:r>
          </a:p>
          <a:p>
            <a:pPr algn="ctr"/>
            <a:endParaRPr lang="en-ZA" sz="4800" b="1" dirty="0" smtClean="0">
              <a:solidFill>
                <a:schemeClr val="accent6">
                  <a:lumMod val="75000"/>
                </a:schemeClr>
              </a:solidFill>
              <a:latin typeface="+mj-lt"/>
              <a:cs typeface="Arial" pitchFamily="34" charset="0"/>
            </a:endParaRPr>
          </a:p>
          <a:p>
            <a:pPr algn="ctr"/>
            <a:r>
              <a:rPr lang="en-ZA" sz="4800" b="1" dirty="0" smtClean="0">
                <a:solidFill>
                  <a:schemeClr val="accent6">
                    <a:lumMod val="75000"/>
                  </a:schemeClr>
                </a:solidFill>
                <a:latin typeface="+mj-lt"/>
                <a:cs typeface="Arial" pitchFamily="34" charset="0"/>
              </a:rPr>
              <a:t>PROGRAMME AND SUB – PROGRAMME PLANS</a:t>
            </a:r>
            <a:endParaRPr lang="en-US" sz="4800" b="1" dirty="0">
              <a:solidFill>
                <a:schemeClr val="accent6">
                  <a:lumMod val="75000"/>
                </a:schemeClr>
              </a:solidFill>
              <a:latin typeface="+mj-lt"/>
              <a:cs typeface="Arial" pitchFamily="34" charset="0"/>
            </a:endParaRPr>
          </a:p>
        </p:txBody>
      </p:sp>
    </p:spTree>
    <p:extLst>
      <p:ext uri="{BB962C8B-B14F-4D97-AF65-F5344CB8AC3E}">
        <p14:creationId xmlns:p14="http://schemas.microsoft.com/office/powerpoint/2010/main" xmlns="" val="4125990133"/>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C9B4333-9C2E-4A31-BB8B-AF41D7F994F3}" type="slidenum">
              <a:rPr lang="en-ZA" smtClean="0"/>
              <a:pPr>
                <a:defRPr/>
              </a:pPr>
              <a:t>8</a:t>
            </a:fld>
            <a:endParaRPr lang="en-ZA" dirty="0"/>
          </a:p>
        </p:txBody>
      </p:sp>
      <p:sp>
        <p:nvSpPr>
          <p:cNvPr id="3" name="Rectangle 2"/>
          <p:cNvSpPr/>
          <p:nvPr/>
        </p:nvSpPr>
        <p:spPr>
          <a:xfrm>
            <a:off x="505097" y="880263"/>
            <a:ext cx="8001000" cy="4524315"/>
          </a:xfrm>
          <a:prstGeom prst="rect">
            <a:avLst/>
          </a:prstGeom>
        </p:spPr>
        <p:txBody>
          <a:bodyPr wrap="square">
            <a:spAutoFit/>
          </a:bodyPr>
          <a:lstStyle/>
          <a:p>
            <a:r>
              <a:rPr lang="en-US" sz="1600" b="1" dirty="0" err="1">
                <a:latin typeface="+mj-lt"/>
              </a:rPr>
              <a:t>Programme</a:t>
            </a:r>
            <a:r>
              <a:rPr lang="en-US" sz="1600" b="1" dirty="0">
                <a:latin typeface="+mj-lt"/>
              </a:rPr>
              <a:t> 1: Administration</a:t>
            </a:r>
            <a:endParaRPr lang="en-ZA" sz="2400" dirty="0">
              <a:latin typeface="+mj-lt"/>
            </a:endParaRPr>
          </a:p>
          <a:p>
            <a:r>
              <a:rPr lang="en-US" sz="1600" b="1" dirty="0">
                <a:latin typeface="+mj-lt"/>
              </a:rPr>
              <a:t> </a:t>
            </a:r>
            <a:endParaRPr lang="en-ZA" sz="2400" dirty="0">
              <a:latin typeface="+mj-lt"/>
            </a:endParaRPr>
          </a:p>
          <a:p>
            <a:r>
              <a:rPr lang="en-US" sz="1600" b="1" dirty="0">
                <a:latin typeface="+mj-lt"/>
              </a:rPr>
              <a:t>Purpose</a:t>
            </a:r>
            <a:endParaRPr lang="en-ZA" sz="2400" dirty="0">
              <a:latin typeface="+mj-lt"/>
            </a:endParaRPr>
          </a:p>
          <a:p>
            <a:r>
              <a:rPr lang="en-US" sz="1600" b="1" dirty="0">
                <a:latin typeface="+mj-lt"/>
              </a:rPr>
              <a:t> </a:t>
            </a:r>
            <a:endParaRPr lang="en-ZA" sz="2400" dirty="0">
              <a:latin typeface="+mj-lt"/>
            </a:endParaRPr>
          </a:p>
          <a:p>
            <a:r>
              <a:rPr lang="en-US" sz="1600" dirty="0">
                <a:latin typeface="+mj-lt"/>
              </a:rPr>
              <a:t>The purpose is to provide strategic leadership, corporate services, logistical support services and financial management to the Trust. </a:t>
            </a:r>
            <a:endParaRPr lang="en-ZA" sz="2400" dirty="0">
              <a:latin typeface="+mj-lt"/>
            </a:endParaRPr>
          </a:p>
          <a:p>
            <a:r>
              <a:rPr lang="en-US" sz="1600" b="1" dirty="0">
                <a:latin typeface="+mj-lt"/>
              </a:rPr>
              <a:t> </a:t>
            </a:r>
            <a:endParaRPr lang="en-ZA" sz="2400" dirty="0">
              <a:latin typeface="+mj-lt"/>
            </a:endParaRPr>
          </a:p>
          <a:p>
            <a:r>
              <a:rPr lang="en-US" sz="1600" b="1" dirty="0" err="1">
                <a:latin typeface="+mj-lt"/>
              </a:rPr>
              <a:t>Programme</a:t>
            </a:r>
            <a:r>
              <a:rPr lang="en-US" sz="1600" b="1" dirty="0">
                <a:latin typeface="+mj-lt"/>
              </a:rPr>
              <a:t> Structure</a:t>
            </a:r>
            <a:endParaRPr lang="en-ZA" sz="2400" dirty="0">
              <a:latin typeface="+mj-lt"/>
            </a:endParaRPr>
          </a:p>
          <a:p>
            <a:r>
              <a:rPr lang="en-US" sz="1600" b="1" dirty="0">
                <a:latin typeface="+mj-lt"/>
              </a:rPr>
              <a:t> </a:t>
            </a:r>
            <a:endParaRPr lang="en-ZA" sz="2400" dirty="0">
              <a:latin typeface="+mj-lt"/>
            </a:endParaRPr>
          </a:p>
          <a:p>
            <a:r>
              <a:rPr lang="en-US" sz="1600" dirty="0">
                <a:latin typeface="+mj-lt"/>
              </a:rPr>
              <a:t>The administration </a:t>
            </a:r>
            <a:r>
              <a:rPr lang="en-US" sz="1600" dirty="0" err="1">
                <a:latin typeface="+mj-lt"/>
              </a:rPr>
              <a:t>programme</a:t>
            </a:r>
            <a:r>
              <a:rPr lang="en-US" sz="1600" dirty="0">
                <a:latin typeface="+mj-lt"/>
              </a:rPr>
              <a:t> comprise of the following:</a:t>
            </a:r>
            <a:endParaRPr lang="en-ZA" sz="2400" dirty="0">
              <a:latin typeface="+mj-lt"/>
            </a:endParaRPr>
          </a:p>
          <a:p>
            <a:r>
              <a:rPr lang="en-US" sz="1600" dirty="0">
                <a:latin typeface="+mj-lt"/>
              </a:rPr>
              <a:t> </a:t>
            </a:r>
            <a:endParaRPr lang="en-ZA" sz="2400" dirty="0">
              <a:latin typeface="+mj-lt"/>
            </a:endParaRPr>
          </a:p>
          <a:p>
            <a:pPr marL="285750" lvl="0" indent="-285750">
              <a:buFont typeface="Wingdings" pitchFamily="2" charset="2"/>
              <a:buChar char="q"/>
            </a:pPr>
            <a:r>
              <a:rPr lang="en-US" sz="1600" dirty="0">
                <a:latin typeface="+mj-lt"/>
              </a:rPr>
              <a:t>Board </a:t>
            </a:r>
            <a:endParaRPr lang="en-ZA" sz="2400" dirty="0">
              <a:latin typeface="+mj-lt"/>
            </a:endParaRPr>
          </a:p>
          <a:p>
            <a:pPr marL="285750" lvl="0" indent="-285750">
              <a:buFont typeface="Wingdings" pitchFamily="2" charset="2"/>
              <a:buChar char="q"/>
            </a:pPr>
            <a:r>
              <a:rPr lang="en-US" sz="1600" dirty="0">
                <a:latin typeface="+mj-lt"/>
              </a:rPr>
              <a:t>Management</a:t>
            </a:r>
            <a:endParaRPr lang="en-ZA" sz="2400" dirty="0">
              <a:latin typeface="+mj-lt"/>
            </a:endParaRPr>
          </a:p>
          <a:p>
            <a:pPr marL="742950" lvl="1" indent="-285750">
              <a:buFont typeface="Wingdings" pitchFamily="2" charset="2"/>
              <a:buChar char="Ø"/>
            </a:pPr>
            <a:r>
              <a:rPr lang="en-US" sz="1600" dirty="0">
                <a:latin typeface="+mj-lt"/>
              </a:rPr>
              <a:t>Communication</a:t>
            </a:r>
            <a:endParaRPr lang="en-ZA" sz="2400" dirty="0">
              <a:latin typeface="+mj-lt"/>
            </a:endParaRPr>
          </a:p>
          <a:p>
            <a:pPr marL="742950" lvl="1" indent="-285750">
              <a:buFont typeface="Wingdings" pitchFamily="2" charset="2"/>
              <a:buChar char="Ø"/>
            </a:pPr>
            <a:r>
              <a:rPr lang="en-US" sz="1600" dirty="0">
                <a:latin typeface="+mj-lt"/>
              </a:rPr>
              <a:t>Legal Services</a:t>
            </a:r>
            <a:endParaRPr lang="en-ZA" sz="2400" dirty="0">
              <a:latin typeface="+mj-lt"/>
            </a:endParaRPr>
          </a:p>
          <a:p>
            <a:pPr marL="742950" lvl="1" indent="-285750">
              <a:buFont typeface="Wingdings" pitchFamily="2" charset="2"/>
              <a:buChar char="Ø"/>
            </a:pPr>
            <a:r>
              <a:rPr lang="en-US" sz="1600" dirty="0">
                <a:latin typeface="+mj-lt"/>
              </a:rPr>
              <a:t>Information technology (IT)</a:t>
            </a:r>
            <a:endParaRPr lang="en-ZA" sz="2400" dirty="0">
              <a:latin typeface="+mj-lt"/>
            </a:endParaRPr>
          </a:p>
          <a:p>
            <a:pPr marL="285750" lvl="0" indent="-285750">
              <a:buFont typeface="Wingdings" pitchFamily="2" charset="2"/>
              <a:buChar char="q"/>
            </a:pPr>
            <a:r>
              <a:rPr lang="en-US" sz="1600" dirty="0">
                <a:latin typeface="+mj-lt"/>
              </a:rPr>
              <a:t>General administration</a:t>
            </a:r>
            <a:endParaRPr lang="en-ZA" sz="2400" dirty="0">
              <a:latin typeface="+mj-lt"/>
            </a:endParaRPr>
          </a:p>
          <a:p>
            <a:pPr marL="285750" lvl="0" indent="-285750">
              <a:buFont typeface="Wingdings" pitchFamily="2" charset="2"/>
              <a:buChar char="q"/>
            </a:pPr>
            <a:r>
              <a:rPr lang="en-US" sz="1600" dirty="0">
                <a:latin typeface="+mj-lt"/>
              </a:rPr>
              <a:t>Financial services</a:t>
            </a:r>
            <a:endParaRPr lang="en-ZA" sz="2400" dirty="0">
              <a:latin typeface="+mj-lt"/>
            </a:endParaRPr>
          </a:p>
        </p:txBody>
      </p:sp>
    </p:spTree>
    <p:extLst>
      <p:ext uri="{BB962C8B-B14F-4D97-AF65-F5344CB8AC3E}">
        <p14:creationId xmlns:p14="http://schemas.microsoft.com/office/powerpoint/2010/main" xmlns="" val="289786634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a:spLocks noChangeArrowheads="1"/>
          </p:cNvSpPr>
          <p:nvPr/>
        </p:nvSpPr>
        <p:spPr bwMode="auto">
          <a:xfrm>
            <a:off x="414111" y="1219200"/>
            <a:ext cx="8426450"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en-ZA" sz="2400" dirty="0" smtClean="0">
              <a:latin typeface="+mj-lt"/>
            </a:endParaRPr>
          </a:p>
          <a:p>
            <a:pPr algn="just"/>
            <a:endParaRPr lang="en-ZA" sz="1600" dirty="0">
              <a:latin typeface="+mj-lt"/>
            </a:endParaRPr>
          </a:p>
          <a:p>
            <a:pPr marL="342900" indent="-342900" eaLnBrk="1" hangingPunct="1">
              <a:buFont typeface="Arial" pitchFamily="34" charset="0"/>
              <a:buChar char="•"/>
            </a:pPr>
            <a:endParaRPr lang="en-US" sz="1600" dirty="0" smtClean="0">
              <a:latin typeface="Calibri" pitchFamily="34" charset="0"/>
            </a:endParaRPr>
          </a:p>
          <a:p>
            <a:pPr eaLnBrk="1" hangingPunct="1"/>
            <a:endParaRPr lang="en-US"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3C9B4333-9C2E-4A31-BB8B-AF41D7F994F3}" type="slidenum">
              <a:rPr lang="en-ZA" smtClean="0"/>
              <a:pPr>
                <a:defRPr/>
              </a:pPr>
              <a:t>9</a:t>
            </a:fld>
            <a:endParaRPr lang="en-ZA" dirty="0"/>
          </a:p>
        </p:txBody>
      </p:sp>
      <p:sp>
        <p:nvSpPr>
          <p:cNvPr id="4" name="TextBox 3"/>
          <p:cNvSpPr txBox="1"/>
          <p:nvPr/>
        </p:nvSpPr>
        <p:spPr>
          <a:xfrm>
            <a:off x="1447800" y="2667000"/>
            <a:ext cx="7207250" cy="1207532"/>
          </a:xfrm>
          <a:prstGeom prst="rect">
            <a:avLst/>
          </a:prstGeom>
          <a:noFill/>
        </p:spPr>
        <p:txBody>
          <a:bodyPr wrap="square" rtlCol="0">
            <a:spAutoFit/>
          </a:bodyPr>
          <a:lstStyle/>
          <a:p>
            <a:endParaRPr lang="en-ZA" dirty="0"/>
          </a:p>
        </p:txBody>
      </p:sp>
      <p:sp>
        <p:nvSpPr>
          <p:cNvPr id="3" name="TextBox 2"/>
          <p:cNvSpPr txBox="1"/>
          <p:nvPr/>
        </p:nvSpPr>
        <p:spPr>
          <a:xfrm>
            <a:off x="414111" y="3124199"/>
            <a:ext cx="8577943" cy="400110"/>
          </a:xfrm>
          <a:prstGeom prst="rect">
            <a:avLst/>
          </a:prstGeom>
          <a:noFill/>
        </p:spPr>
        <p:txBody>
          <a:bodyPr wrap="square" rtlCol="0">
            <a:spAutoFit/>
          </a:bodyPr>
          <a:lstStyle/>
          <a:p>
            <a:r>
              <a:rPr lang="en-ZA" dirty="0" smtClean="0"/>
              <a:t>			</a:t>
            </a:r>
            <a:endParaRPr lang="en-ZA" sz="2000"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xmlns="" val="1280754043"/>
              </p:ext>
            </p:extLst>
          </p:nvPr>
        </p:nvGraphicFramePr>
        <p:xfrm>
          <a:off x="117591" y="762000"/>
          <a:ext cx="8950209" cy="5535669"/>
        </p:xfrm>
        <a:graphic>
          <a:graphicData uri="http://schemas.openxmlformats.org/drawingml/2006/table">
            <a:tbl>
              <a:tblPr firstRow="1" firstCol="1" bandRow="1"/>
              <a:tblGrid>
                <a:gridCol w="380999"/>
                <a:gridCol w="2133600"/>
                <a:gridCol w="1642057"/>
                <a:gridCol w="1198800"/>
                <a:gridCol w="1197153"/>
                <a:gridCol w="1198800"/>
                <a:gridCol w="1198800"/>
              </a:tblGrid>
              <a:tr h="274793">
                <a:tc rowSpan="2" gridSpan="2">
                  <a:txBody>
                    <a:bodyPr/>
                    <a:lstStyle/>
                    <a:p>
                      <a:pPr algn="ctr">
                        <a:spcAft>
                          <a:spcPts val="0"/>
                        </a:spcAft>
                      </a:pPr>
                      <a:r>
                        <a:rPr lang="en-US" sz="1200" b="1" dirty="0">
                          <a:effectLst/>
                          <a:latin typeface="Arial"/>
                          <a:ea typeface="MS Mincho"/>
                          <a:cs typeface="Times New Roman"/>
                        </a:rPr>
                        <a:t>Strategic Objectives</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ZA"/>
                    </a:p>
                  </a:txBody>
                  <a:tcPr/>
                </a:tc>
                <a:tc rowSpan="2">
                  <a:txBody>
                    <a:bodyPr/>
                    <a:lstStyle/>
                    <a:p>
                      <a:pPr algn="ctr">
                        <a:spcAft>
                          <a:spcPts val="0"/>
                        </a:spcAft>
                      </a:pPr>
                      <a:r>
                        <a:rPr lang="en-US" sz="1200" b="1" dirty="0">
                          <a:effectLst/>
                          <a:latin typeface="Arial"/>
                          <a:ea typeface="MS Mincho"/>
                          <a:cs typeface="Times New Roman"/>
                        </a:rPr>
                        <a:t>Measurable Performance Indicator</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Estimated Performance</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en-US" sz="1200" b="1" dirty="0">
                          <a:effectLst/>
                          <a:latin typeface="Arial"/>
                          <a:ea typeface="MS Mincho"/>
                          <a:cs typeface="Times New Roman"/>
                        </a:rPr>
                        <a:t>Medium Term Targets</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r>
              <a:tr h="137397">
                <a:tc gridSpan="2" vMerge="1">
                  <a:txBody>
                    <a:bodyPr/>
                    <a:lstStyle/>
                    <a:p>
                      <a:endParaRPr lang="en-ZA"/>
                    </a:p>
                  </a:txBody>
                  <a:tcPr/>
                </a:tc>
                <a:tc hMerge="1" vMerge="1">
                  <a:txBody>
                    <a:bodyPr/>
                    <a:lstStyle/>
                    <a:p>
                      <a:endParaRPr lang="en-ZA"/>
                    </a:p>
                  </a:txBody>
                  <a:tcPr/>
                </a:tc>
                <a:tc vMerge="1">
                  <a:txBody>
                    <a:bodyPr/>
                    <a:lstStyle/>
                    <a:p>
                      <a:endParaRPr lang="en-ZA"/>
                    </a:p>
                  </a:txBody>
                  <a:tcPr/>
                </a:tc>
                <a:tc>
                  <a:txBody>
                    <a:bodyPr/>
                    <a:lstStyle/>
                    <a:p>
                      <a:pPr algn="ctr">
                        <a:spcAft>
                          <a:spcPts val="0"/>
                        </a:spcAft>
                      </a:pPr>
                      <a:r>
                        <a:rPr lang="en-US" sz="1200" b="1" dirty="0">
                          <a:effectLst/>
                          <a:latin typeface="Arial"/>
                          <a:ea typeface="MS Mincho"/>
                          <a:cs typeface="Times New Roman"/>
                        </a:rPr>
                        <a:t>2016/17</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2017/18</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2018/19</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effectLst/>
                          <a:latin typeface="Arial"/>
                          <a:ea typeface="MS Mincho"/>
                          <a:cs typeface="Times New Roman"/>
                        </a:rPr>
                        <a:t>2019/20</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983">
                <a:tc>
                  <a:txBody>
                    <a:bodyPr/>
                    <a:lstStyle/>
                    <a:p>
                      <a:pPr>
                        <a:spcAft>
                          <a:spcPts val="0"/>
                        </a:spcAft>
                      </a:pPr>
                      <a:r>
                        <a:rPr lang="en-US" sz="1200" dirty="0">
                          <a:effectLst/>
                          <a:latin typeface="Arial"/>
                          <a:ea typeface="MS Mincho"/>
                          <a:cs typeface="Times New Roman"/>
                        </a:rPr>
                        <a:t>1.1.</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Provide effective monitoring and evaluation systems to the Ingonyama Trust Board</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a:ea typeface="MS Mincho"/>
                          <a:cs typeface="Times New Roman"/>
                        </a:rPr>
                        <a:t>Number of mid-term reviews held and reports submitted</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1</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90">
                <a:tc rowSpan="3">
                  <a:txBody>
                    <a:bodyPr/>
                    <a:lstStyle/>
                    <a:p>
                      <a:pPr>
                        <a:spcAft>
                          <a:spcPts val="0"/>
                        </a:spcAft>
                      </a:pPr>
                      <a:r>
                        <a:rPr lang="en-US" sz="1200" dirty="0">
                          <a:effectLst/>
                          <a:latin typeface="Arial"/>
                          <a:ea typeface="MS Mincho"/>
                          <a:cs typeface="Times New Roman"/>
                        </a:rPr>
                        <a:t>1.2.</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spcAft>
                          <a:spcPts val="0"/>
                        </a:spcAft>
                      </a:pPr>
                      <a:r>
                        <a:rPr lang="en-US" sz="1200" dirty="0">
                          <a:effectLst/>
                          <a:latin typeface="Arial"/>
                          <a:ea typeface="MS Mincho"/>
                          <a:cs typeface="Times New Roman"/>
                        </a:rPr>
                        <a:t>Ensure effective stakeholder engagement and communication</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Customer Service Charter approved</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Implementation</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Implementation</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Implementation</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304">
                <a:tc vMerge="1">
                  <a:txBody>
                    <a:bodyPr/>
                    <a:lstStyle/>
                    <a:p>
                      <a:endParaRPr lang="en-ZA"/>
                    </a:p>
                  </a:txBody>
                  <a:tcPr/>
                </a:tc>
                <a:tc vMerge="1">
                  <a:txBody>
                    <a:bodyPr/>
                    <a:lstStyle/>
                    <a:p>
                      <a:endParaRPr lang="en-ZA"/>
                    </a:p>
                  </a:txBody>
                  <a:tcPr/>
                </a:tc>
                <a:tc>
                  <a:txBody>
                    <a:bodyPr/>
                    <a:lstStyle/>
                    <a:p>
                      <a:pPr>
                        <a:spcAft>
                          <a:spcPts val="0"/>
                        </a:spcAft>
                      </a:pPr>
                      <a:r>
                        <a:rPr lang="en-US" sz="1200" dirty="0">
                          <a:effectLst/>
                          <a:latin typeface="Arial"/>
                          <a:ea typeface="MS Mincho"/>
                          <a:cs typeface="Times New Roman"/>
                        </a:rPr>
                        <a:t>Stakeholder engagement strategy approved by the Board</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Implementation</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Implementation</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Implementation</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vMerge="1">
                  <a:txBody>
                    <a:bodyPr/>
                    <a:lstStyle/>
                    <a:p>
                      <a:endParaRPr lang="en-ZA"/>
                    </a:p>
                  </a:txBody>
                  <a:tcPr/>
                </a:tc>
                <a:tc vMerge="1">
                  <a:txBody>
                    <a:bodyPr/>
                    <a:lstStyle/>
                    <a:p>
                      <a:endParaRPr lang="en-ZA"/>
                    </a:p>
                  </a:txBody>
                  <a:tcPr/>
                </a:tc>
                <a:tc>
                  <a:txBody>
                    <a:bodyPr/>
                    <a:lstStyle/>
                    <a:p>
                      <a:pPr>
                        <a:spcAft>
                          <a:spcPts val="0"/>
                        </a:spcAft>
                      </a:pPr>
                      <a:r>
                        <a:rPr lang="en-US" sz="1200" dirty="0">
                          <a:effectLst/>
                          <a:latin typeface="Arial"/>
                          <a:ea typeface="MS Mincho"/>
                          <a:cs typeface="Times New Roman"/>
                        </a:rPr>
                        <a:t>Number of Communication Reports submitted to the Board</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12</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12</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12</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12</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90">
                <a:tc rowSpan="2">
                  <a:txBody>
                    <a:bodyPr/>
                    <a:lstStyle/>
                    <a:p>
                      <a:pPr>
                        <a:spcAft>
                          <a:spcPts val="0"/>
                        </a:spcAft>
                      </a:pPr>
                      <a:r>
                        <a:rPr lang="en-US" sz="1200">
                          <a:effectLst/>
                          <a:latin typeface="Arial"/>
                          <a:ea typeface="MS Mincho"/>
                          <a:cs typeface="Times New Roman"/>
                        </a:rPr>
                        <a:t>1.3.</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US" sz="1200" dirty="0">
                          <a:effectLst/>
                          <a:latin typeface="Arial"/>
                          <a:ea typeface="MS Mincho"/>
                          <a:cs typeface="Times New Roman"/>
                        </a:rPr>
                        <a:t>Provide IT Support to improve efficiency</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Audited  IT infrastructure of the ITB</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1</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Implementation, M &amp; E Review</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Implementation, M &amp; E Review</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Implementation, M &amp; E Review</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410">
                <a:tc vMerge="1">
                  <a:txBody>
                    <a:bodyPr/>
                    <a:lstStyle/>
                    <a:p>
                      <a:endParaRPr lang="en-ZA"/>
                    </a:p>
                  </a:txBody>
                  <a:tcPr/>
                </a:tc>
                <a:tc vMerge="1">
                  <a:txBody>
                    <a:bodyPr/>
                    <a:lstStyle/>
                    <a:p>
                      <a:endParaRPr lang="en-ZA"/>
                    </a:p>
                  </a:txBody>
                  <a:tcPr/>
                </a:tc>
                <a:tc>
                  <a:txBody>
                    <a:bodyPr/>
                    <a:lstStyle/>
                    <a:p>
                      <a:pPr>
                        <a:lnSpc>
                          <a:spcPct val="120000"/>
                        </a:lnSpc>
                        <a:spcAft>
                          <a:spcPts val="0"/>
                        </a:spcAft>
                      </a:pPr>
                      <a:r>
                        <a:rPr lang="en-US" sz="1200">
                          <a:solidFill>
                            <a:srgbClr val="000000"/>
                          </a:solidFill>
                          <a:effectLst/>
                          <a:latin typeface="Arial"/>
                          <a:ea typeface="Calibri"/>
                          <a:cs typeface="TimesNewRomanPSMT"/>
                        </a:rPr>
                        <a:t>Bi annual check of software compliance conducted </a:t>
                      </a:r>
                      <a:endParaRPr lang="en-ZA" sz="1200">
                        <a:solidFill>
                          <a:srgbClr val="000000"/>
                        </a:solidFill>
                        <a:effectLst/>
                        <a:latin typeface="TimesNewRomanPSMT"/>
                        <a:ea typeface="Calibri"/>
                        <a:cs typeface="TimesNewRomanPSMT"/>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2</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2</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2</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2</a:t>
                      </a:r>
                      <a:endParaRPr lang="en-ZA" sz="1200">
                        <a:effectLst/>
                        <a:latin typeface="Cambria"/>
                        <a:ea typeface="MS Mincho"/>
                        <a:cs typeface="Times New Roman"/>
                      </a:endParaRPr>
                    </a:p>
                    <a:p>
                      <a:pPr algn="ctr">
                        <a:spcAft>
                          <a:spcPts val="0"/>
                        </a:spcAft>
                      </a:pPr>
                      <a:r>
                        <a:rPr lang="en-US" sz="1200">
                          <a:effectLst/>
                          <a:latin typeface="Arial"/>
                          <a:ea typeface="MS Mincho"/>
                          <a:cs typeface="Times New Roman"/>
                        </a:rPr>
                        <a:t> </a:t>
                      </a:r>
                      <a:endParaRPr lang="en-ZA" sz="1200">
                        <a:effectLst/>
                        <a:latin typeface="Cambria"/>
                        <a:ea typeface="MS Mincho"/>
                        <a:cs typeface="Times New Roman"/>
                      </a:endParaRPr>
                    </a:p>
                    <a:p>
                      <a:pPr algn="ctr">
                        <a:spcAft>
                          <a:spcPts val="0"/>
                        </a:spcAft>
                      </a:pPr>
                      <a:r>
                        <a:rPr lang="en-US" sz="1200">
                          <a:effectLst/>
                          <a:latin typeface="Arial"/>
                          <a:ea typeface="MS Mincho"/>
                          <a:cs typeface="Times New Roman"/>
                        </a:rPr>
                        <a:t> </a:t>
                      </a:r>
                      <a:endParaRPr lang="en-ZA" sz="1200">
                        <a:effectLst/>
                        <a:latin typeface="Cambria"/>
                        <a:ea typeface="MS Mincho"/>
                        <a:cs typeface="Times New Roman"/>
                      </a:endParaRPr>
                    </a:p>
                    <a:p>
                      <a:pPr algn="ctr">
                        <a:spcAft>
                          <a:spcPts val="0"/>
                        </a:spcAft>
                      </a:pPr>
                      <a:r>
                        <a:rPr lang="en-US" sz="1200">
                          <a:effectLst/>
                          <a:latin typeface="Arial"/>
                          <a:ea typeface="MS Mincho"/>
                          <a:cs typeface="Times New Roman"/>
                        </a:rPr>
                        <a:t> </a:t>
                      </a:r>
                      <a:endParaRPr lang="en-ZA" sz="1200">
                        <a:effectLst/>
                        <a:latin typeface="Cambria"/>
                        <a:ea typeface="MS Mincho"/>
                        <a:cs typeface="Times New Roman"/>
                      </a:endParaRPr>
                    </a:p>
                    <a:p>
                      <a:pPr algn="ctr">
                        <a:spcAft>
                          <a:spcPts val="0"/>
                        </a:spcAft>
                      </a:pPr>
                      <a:r>
                        <a:rPr lang="en-US" sz="1200">
                          <a:effectLst/>
                          <a:latin typeface="Arial"/>
                          <a:ea typeface="MS Mincho"/>
                          <a:cs typeface="Times New Roman"/>
                        </a:rPr>
                        <a:t> </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586">
                <a:tc rowSpan="2">
                  <a:txBody>
                    <a:bodyPr/>
                    <a:lstStyle/>
                    <a:p>
                      <a:pPr>
                        <a:spcAft>
                          <a:spcPts val="0"/>
                        </a:spcAft>
                      </a:pPr>
                      <a:r>
                        <a:rPr lang="en-US" sz="1200" dirty="0">
                          <a:effectLst/>
                          <a:latin typeface="Arial"/>
                          <a:ea typeface="MS Mincho"/>
                          <a:cs typeface="Times New Roman"/>
                        </a:rPr>
                        <a:t>1.4.</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en-US" sz="1200" dirty="0">
                          <a:effectLst/>
                          <a:latin typeface="Arial"/>
                          <a:ea typeface="MS Mincho"/>
                          <a:cs typeface="Times New Roman"/>
                        </a:rPr>
                        <a:t>To ensure that efficient internal resource management is aligned to legislative requirements</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a:ea typeface="MS Mincho"/>
                          <a:cs typeface="Times New Roman"/>
                        </a:rPr>
                        <a:t>Number of policies approved by the Board</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6</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6</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7</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Arial"/>
                          <a:ea typeface="MS Mincho"/>
                          <a:cs typeface="Times New Roman"/>
                        </a:rPr>
                        <a:t>5</a:t>
                      </a:r>
                      <a:endParaRPr lang="en-ZA" sz="120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983">
                <a:tc vMerge="1">
                  <a:txBody>
                    <a:bodyPr/>
                    <a:lstStyle/>
                    <a:p>
                      <a:endParaRPr lang="en-ZA"/>
                    </a:p>
                  </a:txBody>
                  <a:tcPr/>
                </a:tc>
                <a:tc vMerge="1">
                  <a:txBody>
                    <a:bodyPr/>
                    <a:lstStyle/>
                    <a:p>
                      <a:endParaRPr lang="en-ZA"/>
                    </a:p>
                  </a:txBody>
                  <a:tcPr/>
                </a:tc>
                <a:tc>
                  <a:txBody>
                    <a:bodyPr/>
                    <a:lstStyle/>
                    <a:p>
                      <a:pPr>
                        <a:spcAft>
                          <a:spcPts val="0"/>
                        </a:spcAft>
                      </a:pPr>
                      <a:r>
                        <a:rPr lang="en-US" sz="1200" dirty="0">
                          <a:effectLst/>
                          <a:latin typeface="Arial"/>
                          <a:ea typeface="MS Mincho"/>
                          <a:cs typeface="Times New Roman"/>
                        </a:rPr>
                        <a:t>Percentage of all movable assets to be recorded in the asset register</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100%</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100%</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100%</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Arial"/>
                          <a:ea typeface="MS Mincho"/>
                          <a:cs typeface="Times New Roman"/>
                        </a:rPr>
                        <a:t>100%</a:t>
                      </a:r>
                      <a:endParaRPr lang="en-ZA" sz="1200" dirty="0">
                        <a:effectLst/>
                        <a:latin typeface="Cambria"/>
                        <a:ea typeface="MS Mincho"/>
                        <a:cs typeface="Times New Roman"/>
                      </a:endParaRPr>
                    </a:p>
                  </a:txBody>
                  <a:tcPr marL="22147" marR="221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Title 1"/>
          <p:cNvSpPr>
            <a:spLocks noGrp="1"/>
          </p:cNvSpPr>
          <p:nvPr>
            <p:ph type="title"/>
          </p:nvPr>
        </p:nvSpPr>
        <p:spPr>
          <a:xfrm>
            <a:off x="0" y="152400"/>
            <a:ext cx="9144000" cy="381000"/>
          </a:xfrm>
        </p:spPr>
        <p:txBody>
          <a:bodyPr>
            <a:noAutofit/>
          </a:bodyPr>
          <a:lstStyle/>
          <a:p>
            <a:pPr>
              <a:lnSpc>
                <a:spcPct val="115000"/>
              </a:lnSpc>
              <a:spcAft>
                <a:spcPts val="0"/>
              </a:spcAft>
            </a:pPr>
            <a:r>
              <a:rPr lang="en-US" sz="2000" b="1" dirty="0" smtClean="0">
                <a:ea typeface="MS Mincho"/>
                <a:cs typeface="Arial" pitchFamily="34" charset="0"/>
              </a:rPr>
              <a:t>STRATEGIC OBJECTIVES AND ANNUAL TARGETS</a:t>
            </a:r>
            <a:endParaRPr lang="en-ZA" sz="2000" dirty="0">
              <a:cs typeface="Arial" pitchFamily="34" charset="0"/>
            </a:endParaRPr>
          </a:p>
        </p:txBody>
      </p:sp>
    </p:spTree>
    <p:extLst>
      <p:ext uri="{BB962C8B-B14F-4D97-AF65-F5344CB8AC3E}">
        <p14:creationId xmlns:p14="http://schemas.microsoft.com/office/powerpoint/2010/main" xmlns="" val="318328020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heme1q">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Theme1q">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Theme1q</Template>
  <TotalTime>6217</TotalTime>
  <Words>2494</Words>
  <Application>Microsoft Office PowerPoint</Application>
  <PresentationFormat>On-screen Show (4:3)</PresentationFormat>
  <Paragraphs>843</Paragraphs>
  <Slides>28</Slides>
  <Notes>9</Notes>
  <HiddenSlides>0</HiddenSlides>
  <MMClips>0</MMClips>
  <ScaleCrop>false</ScaleCrop>
  <HeadingPairs>
    <vt:vector size="4" baseType="variant">
      <vt:variant>
        <vt:lpstr>Theme</vt:lpstr>
      </vt:variant>
      <vt:variant>
        <vt:i4>8</vt:i4>
      </vt:variant>
      <vt:variant>
        <vt:lpstr>Slide Titles</vt:lpstr>
      </vt:variant>
      <vt:variant>
        <vt:i4>28</vt:i4>
      </vt:variant>
    </vt:vector>
  </HeadingPairs>
  <TitlesOfParts>
    <vt:vector size="36" baseType="lpstr">
      <vt:lpstr>Theme1q</vt:lpstr>
      <vt:lpstr>Theme3</vt:lpstr>
      <vt:lpstr>1_Custom Design</vt:lpstr>
      <vt:lpstr>2_Custom Design</vt:lpstr>
      <vt:lpstr>1_Theme1q</vt:lpstr>
      <vt:lpstr>1_Theme3</vt:lpstr>
      <vt:lpstr>3_Custom Design</vt:lpstr>
      <vt:lpstr>4_Custom Design</vt:lpstr>
      <vt:lpstr>Slide 1</vt:lpstr>
      <vt:lpstr>Slide 2</vt:lpstr>
      <vt:lpstr>Slide 3</vt:lpstr>
      <vt:lpstr>Slide 4</vt:lpstr>
      <vt:lpstr>Slide 5</vt:lpstr>
      <vt:lpstr>Slide 6</vt:lpstr>
      <vt:lpstr>Slide 7</vt:lpstr>
      <vt:lpstr>Slide 8</vt:lpstr>
      <vt:lpstr>STRATEGIC OBJECTIVES AND ANNUAL TARGETS</vt:lpstr>
      <vt:lpstr>STRATEGIC OBJECTIVES AND ANNUAL TARGETS</vt:lpstr>
      <vt:lpstr>QUARTELY TARGETS 2016/17</vt:lpstr>
      <vt:lpstr>QUARTELY TARGETS 2016/17</vt:lpstr>
      <vt:lpstr>Slide 13</vt:lpstr>
      <vt:lpstr>STRATEGIC OBJECTIVES AND ANNUAL TARGETS</vt:lpstr>
      <vt:lpstr>QUARTELY TARGETS FOR 2016 /17</vt:lpstr>
      <vt:lpstr>Slide 16</vt:lpstr>
      <vt:lpstr> STRATEGIC OBJECTIVES AND ANNUAL TARGETS</vt:lpstr>
      <vt:lpstr>QUARTELY TARGETS FOR 2016/17</vt:lpstr>
      <vt:lpstr>Slide 19</vt:lpstr>
      <vt:lpstr>STRATEGIC OBJECTIVES AND ANNUAL TARGETS FOR 2016/17 </vt:lpstr>
      <vt:lpstr>QUARTELY TARGETS FOR 2016 /17</vt:lpstr>
      <vt:lpstr>Slide 22</vt:lpstr>
      <vt:lpstr>Slide 23</vt:lpstr>
      <vt:lpstr>Slide 24</vt:lpstr>
      <vt:lpstr>Slide 25</vt:lpstr>
      <vt:lpstr>Slide 26</vt:lpstr>
      <vt:lpstr>Slide 27</vt:lpstr>
      <vt:lpstr>Slide 28</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Acer Customer</dc:creator>
  <cp:lastModifiedBy>PUMZA</cp:lastModifiedBy>
  <cp:revision>408</cp:revision>
  <cp:lastPrinted>2016-03-30T10:09:45Z</cp:lastPrinted>
  <dcterms:created xsi:type="dcterms:W3CDTF">2011-04-15T11:36:47Z</dcterms:created>
  <dcterms:modified xsi:type="dcterms:W3CDTF">2016-04-12T09:47:04Z</dcterms:modified>
</cp:coreProperties>
</file>