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diagrams/layout2.xml" ContentType="application/vnd.openxmlformats-officedocument.drawingml.diagramLayout+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tags/tag29.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2.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6" r:id="rId1"/>
  </p:sldMasterIdLst>
  <p:notesMasterIdLst>
    <p:notesMasterId r:id="rId38"/>
  </p:notesMasterIdLst>
  <p:sldIdLst>
    <p:sldId id="397" r:id="rId2"/>
    <p:sldId id="398" r:id="rId3"/>
    <p:sldId id="456" r:id="rId4"/>
    <p:sldId id="457" r:id="rId5"/>
    <p:sldId id="471" r:id="rId6"/>
    <p:sldId id="472" r:id="rId7"/>
    <p:sldId id="473" r:id="rId8"/>
    <p:sldId id="474" r:id="rId9"/>
    <p:sldId id="475" r:id="rId10"/>
    <p:sldId id="403" r:id="rId11"/>
    <p:sldId id="458" r:id="rId12"/>
    <p:sldId id="425" r:id="rId13"/>
    <p:sldId id="428" r:id="rId14"/>
    <p:sldId id="399" r:id="rId15"/>
    <p:sldId id="454" r:id="rId16"/>
    <p:sldId id="455" r:id="rId17"/>
    <p:sldId id="400" r:id="rId18"/>
    <p:sldId id="426" r:id="rId19"/>
    <p:sldId id="427" r:id="rId20"/>
    <p:sldId id="429" r:id="rId21"/>
    <p:sldId id="401" r:id="rId22"/>
    <p:sldId id="402" r:id="rId23"/>
    <p:sldId id="460" r:id="rId24"/>
    <p:sldId id="461" r:id="rId25"/>
    <p:sldId id="462" r:id="rId26"/>
    <p:sldId id="463" r:id="rId27"/>
    <p:sldId id="464" r:id="rId28"/>
    <p:sldId id="465" r:id="rId29"/>
    <p:sldId id="466" r:id="rId30"/>
    <p:sldId id="467" r:id="rId31"/>
    <p:sldId id="468" r:id="rId32"/>
    <p:sldId id="476" r:id="rId33"/>
    <p:sldId id="477" r:id="rId34"/>
    <p:sldId id="478" r:id="rId35"/>
    <p:sldId id="479" r:id="rId36"/>
    <p:sldId id="480" r:id="rId3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07F1D084-F676-4577-9492-1EA7366A02B0}">
          <p14:sldIdLst>
            <p14:sldId id="397"/>
            <p14:sldId id="398"/>
            <p14:sldId id="456"/>
            <p14:sldId id="457"/>
            <p14:sldId id="471"/>
            <p14:sldId id="472"/>
            <p14:sldId id="473"/>
            <p14:sldId id="474"/>
            <p14:sldId id="475"/>
            <p14:sldId id="403"/>
            <p14:sldId id="458"/>
            <p14:sldId id="425"/>
            <p14:sldId id="428"/>
            <p14:sldId id="399"/>
            <p14:sldId id="454"/>
            <p14:sldId id="455"/>
            <p14:sldId id="400"/>
            <p14:sldId id="426"/>
            <p14:sldId id="427"/>
            <p14:sldId id="429"/>
            <p14:sldId id="401"/>
            <p14:sldId id="402"/>
            <p14:sldId id="460"/>
            <p14:sldId id="461"/>
            <p14:sldId id="462"/>
            <p14:sldId id="463"/>
            <p14:sldId id="464"/>
            <p14:sldId id="465"/>
            <p14:sldId id="466"/>
            <p14:sldId id="467"/>
            <p14:sldId id="468"/>
            <p14:sldId id="476"/>
            <p14:sldId id="477"/>
            <p14:sldId id="478"/>
            <p14:sldId id="479"/>
            <p14:sldId id="480"/>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00"/>
    <a:srgbClr val="99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1" autoAdjust="0"/>
    <p:restoredTop sz="75540" autoAdjust="0"/>
  </p:normalViewPr>
  <p:slideViewPr>
    <p:cSldViewPr>
      <p:cViewPr varScale="1">
        <p:scale>
          <a:sx n="87" d="100"/>
          <a:sy n="87" d="100"/>
        </p:scale>
        <p:origin x="-230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2766" y="-90"/>
      </p:cViewPr>
      <p:guideLst>
        <p:guide orient="horz" pos="3127"/>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3DD16F-0ED3-42F3-BD03-A90F6B094B06}" type="doc">
      <dgm:prSet loTypeId="urn:microsoft.com/office/officeart/2005/8/layout/vList5" loCatId="list" qsTypeId="urn:microsoft.com/office/officeart/2005/8/quickstyle/3d3" qsCatId="3D" csTypeId="urn:microsoft.com/office/officeart/2005/8/colors/accent0_3" csCatId="mainScheme" phldr="1"/>
      <dgm:spPr/>
      <dgm:t>
        <a:bodyPr/>
        <a:lstStyle/>
        <a:p>
          <a:endParaRPr lang="en-ZA"/>
        </a:p>
      </dgm:t>
    </dgm:pt>
    <dgm:pt modelId="{19D613E2-6ECE-40D5-9EF6-E662B00F5CAF}">
      <dgm:prSet phldrT="[Text]"/>
      <dgm:spPr/>
      <dgm:t>
        <a:bodyPr/>
        <a:lstStyle/>
        <a:p>
          <a:r>
            <a:rPr lang="en-ZA" b="1" dirty="0" smtClean="0"/>
            <a:t>Principals and Deputies – 1</a:t>
          </a:r>
          <a:r>
            <a:rPr lang="en-ZA" b="1" baseline="30000" dirty="0" smtClean="0"/>
            <a:t>st</a:t>
          </a:r>
          <a:r>
            <a:rPr lang="en-ZA" b="1" dirty="0" smtClean="0"/>
            <a:t> Cohort</a:t>
          </a:r>
          <a:endParaRPr lang="en-ZA" b="1" dirty="0"/>
        </a:p>
      </dgm:t>
    </dgm:pt>
    <dgm:pt modelId="{60D61FAB-87D1-48A4-8D37-01ABBFD13531}" type="parTrans" cxnId="{CCA0B27B-54C6-4974-8391-F749DBC2E9C5}">
      <dgm:prSet/>
      <dgm:spPr/>
      <dgm:t>
        <a:bodyPr/>
        <a:lstStyle/>
        <a:p>
          <a:endParaRPr lang="en-ZA"/>
        </a:p>
      </dgm:t>
    </dgm:pt>
    <dgm:pt modelId="{7F999CB3-8807-422C-A667-E91760929D6E}" type="sibTrans" cxnId="{CCA0B27B-54C6-4974-8391-F749DBC2E9C5}">
      <dgm:prSet/>
      <dgm:spPr/>
      <dgm:t>
        <a:bodyPr/>
        <a:lstStyle/>
        <a:p>
          <a:endParaRPr lang="en-ZA"/>
        </a:p>
      </dgm:t>
    </dgm:pt>
    <dgm:pt modelId="{5FD98BE8-DC32-466D-8505-E312EF14C2DA}">
      <dgm:prSet phldrT="[Text]" custT="1"/>
      <dgm:spPr/>
      <dgm:t>
        <a:bodyPr/>
        <a:lstStyle/>
        <a:p>
          <a:r>
            <a:rPr lang="en-ZA" sz="1600" dirty="0" smtClean="0">
              <a:latin typeface="Calibri" panose="020F0502020204030204" pitchFamily="34" charset="0"/>
            </a:rPr>
            <a:t>The orientation and sign-up of </a:t>
          </a:r>
          <a:r>
            <a:rPr lang="en-ZA" sz="1600" b="1" dirty="0" smtClean="0">
              <a:latin typeface="Calibri" panose="020F0502020204030204" pitchFamily="34" charset="0"/>
            </a:rPr>
            <a:t>34 426 </a:t>
          </a:r>
          <a:r>
            <a:rPr lang="en-ZA" sz="1600" dirty="0" smtClean="0">
              <a:latin typeface="Calibri" panose="020F0502020204030204" pitchFamily="34" charset="0"/>
            </a:rPr>
            <a:t>(</a:t>
          </a:r>
          <a:r>
            <a:rPr lang="en-ZA" sz="1600" b="1" dirty="0" smtClean="0">
              <a:latin typeface="Calibri" panose="020F0502020204030204" pitchFamily="34" charset="0"/>
            </a:rPr>
            <a:t>93.27%) </a:t>
          </a:r>
          <a:r>
            <a:rPr lang="en-ZA" sz="1600" dirty="0" smtClean="0">
              <a:latin typeface="Calibri" panose="020F0502020204030204" pitchFamily="34" charset="0"/>
            </a:rPr>
            <a:t>Principals and deputy principals.</a:t>
          </a:r>
          <a:endParaRPr lang="en-ZA" sz="1600" dirty="0">
            <a:latin typeface="Calibri" panose="020F0502020204030204" pitchFamily="34" charset="0"/>
          </a:endParaRPr>
        </a:p>
      </dgm:t>
    </dgm:pt>
    <dgm:pt modelId="{13782AE4-CE6C-4436-889C-4E5FEE5535D4}" type="parTrans" cxnId="{AAB6AE5C-8372-42EA-9024-1528C6031EAE}">
      <dgm:prSet/>
      <dgm:spPr/>
      <dgm:t>
        <a:bodyPr/>
        <a:lstStyle/>
        <a:p>
          <a:endParaRPr lang="en-ZA"/>
        </a:p>
      </dgm:t>
    </dgm:pt>
    <dgm:pt modelId="{4BAB84C6-237C-45BF-A669-BFEC1B8792F2}" type="sibTrans" cxnId="{AAB6AE5C-8372-42EA-9024-1528C6031EAE}">
      <dgm:prSet/>
      <dgm:spPr/>
      <dgm:t>
        <a:bodyPr/>
        <a:lstStyle/>
        <a:p>
          <a:endParaRPr lang="en-ZA"/>
        </a:p>
      </dgm:t>
    </dgm:pt>
    <dgm:pt modelId="{A7C83DCF-A04E-44DA-90E8-3BD8D6A757CD}">
      <dgm:prSet phldrT="[Text]"/>
      <dgm:spPr/>
      <dgm:t>
        <a:bodyPr/>
        <a:lstStyle/>
        <a:p>
          <a:r>
            <a:rPr lang="en-ZA" b="1" dirty="0" smtClean="0"/>
            <a:t>HODs – 2</a:t>
          </a:r>
          <a:r>
            <a:rPr lang="en-ZA" b="1" baseline="30000" dirty="0" smtClean="0"/>
            <a:t>nd</a:t>
          </a:r>
          <a:r>
            <a:rPr lang="en-ZA" b="1" dirty="0" smtClean="0"/>
            <a:t> Cohort</a:t>
          </a:r>
          <a:endParaRPr lang="en-ZA" b="1" dirty="0"/>
        </a:p>
      </dgm:t>
    </dgm:pt>
    <dgm:pt modelId="{9580AA80-4F29-4B0C-85BF-4585B3B979CD}" type="parTrans" cxnId="{D5711329-3684-4446-9210-24A1D5A0659A}">
      <dgm:prSet/>
      <dgm:spPr/>
      <dgm:t>
        <a:bodyPr/>
        <a:lstStyle/>
        <a:p>
          <a:endParaRPr lang="en-ZA"/>
        </a:p>
      </dgm:t>
    </dgm:pt>
    <dgm:pt modelId="{78302FAF-4756-4DB2-BF13-F314A1457C42}" type="sibTrans" cxnId="{D5711329-3684-4446-9210-24A1D5A0659A}">
      <dgm:prSet/>
      <dgm:spPr/>
      <dgm:t>
        <a:bodyPr/>
        <a:lstStyle/>
        <a:p>
          <a:endParaRPr lang="en-ZA"/>
        </a:p>
      </dgm:t>
    </dgm:pt>
    <dgm:pt modelId="{973D7B47-8C3B-40D1-A6F9-EBBAD9CC7BD1}">
      <dgm:prSet phldrT="[Text]" custT="1"/>
      <dgm:spPr/>
      <dgm:t>
        <a:bodyPr/>
        <a:lstStyle/>
        <a:p>
          <a:r>
            <a:rPr lang="en-ZA" sz="1600" dirty="0" smtClean="0">
              <a:latin typeface="Calibri" panose="020F0502020204030204" pitchFamily="34" charset="0"/>
            </a:rPr>
            <a:t>The orientation and sign-up of </a:t>
          </a:r>
          <a:r>
            <a:rPr lang="en-ZA" sz="1600" b="1" dirty="0" smtClean="0">
              <a:latin typeface="Calibri" panose="020F0502020204030204" pitchFamily="34" charset="0"/>
            </a:rPr>
            <a:t>34 348 </a:t>
          </a:r>
          <a:r>
            <a:rPr lang="en-ZA" sz="1600" dirty="0" smtClean="0">
              <a:latin typeface="Calibri" panose="020F0502020204030204" pitchFamily="34" charset="0"/>
            </a:rPr>
            <a:t>(</a:t>
          </a:r>
          <a:r>
            <a:rPr lang="en-ZA" sz="1600" b="1" dirty="0" smtClean="0">
              <a:latin typeface="Calibri" panose="020F0502020204030204" pitchFamily="34" charset="0"/>
            </a:rPr>
            <a:t>75.08%) </a:t>
          </a:r>
          <a:r>
            <a:rPr lang="en-ZA" sz="1600" dirty="0" smtClean="0">
              <a:latin typeface="Calibri" panose="020F0502020204030204" pitchFamily="34" charset="0"/>
            </a:rPr>
            <a:t>School HODs.</a:t>
          </a:r>
          <a:endParaRPr lang="en-ZA" sz="1600" dirty="0">
            <a:latin typeface="Calibri" panose="020F0502020204030204" pitchFamily="34" charset="0"/>
          </a:endParaRPr>
        </a:p>
      </dgm:t>
    </dgm:pt>
    <dgm:pt modelId="{605C0847-37C1-438C-A01D-EA1B20B62991}" type="parTrans" cxnId="{9222178A-CF63-4F58-B29D-8ED79CFB7AC8}">
      <dgm:prSet/>
      <dgm:spPr/>
      <dgm:t>
        <a:bodyPr/>
        <a:lstStyle/>
        <a:p>
          <a:endParaRPr lang="en-ZA"/>
        </a:p>
      </dgm:t>
    </dgm:pt>
    <dgm:pt modelId="{230546FE-BAC0-4982-9DAE-9FB1CF46EA6A}" type="sibTrans" cxnId="{9222178A-CF63-4F58-B29D-8ED79CFB7AC8}">
      <dgm:prSet/>
      <dgm:spPr/>
      <dgm:t>
        <a:bodyPr/>
        <a:lstStyle/>
        <a:p>
          <a:endParaRPr lang="en-ZA"/>
        </a:p>
      </dgm:t>
    </dgm:pt>
    <dgm:pt modelId="{1C61121C-C0A2-4D32-82F8-95F1D62B446E}">
      <dgm:prSet phldrT="[Text]"/>
      <dgm:spPr/>
      <dgm:t>
        <a:bodyPr/>
        <a:lstStyle/>
        <a:p>
          <a:r>
            <a:rPr lang="en-ZA" b="1" dirty="0" smtClean="0"/>
            <a:t>PL1 Teachers – 3</a:t>
          </a:r>
          <a:r>
            <a:rPr lang="en-ZA" b="1" baseline="30000" dirty="0" smtClean="0"/>
            <a:t>rd</a:t>
          </a:r>
          <a:r>
            <a:rPr lang="en-ZA" b="1" dirty="0" smtClean="0"/>
            <a:t> Cohort</a:t>
          </a:r>
          <a:endParaRPr lang="en-ZA" b="1" dirty="0"/>
        </a:p>
      </dgm:t>
    </dgm:pt>
    <dgm:pt modelId="{1372C988-A68B-4E00-A9DD-5555387E59E0}" type="parTrans" cxnId="{C257C8DE-C6AE-4602-B2C9-38EBD5323633}">
      <dgm:prSet/>
      <dgm:spPr/>
      <dgm:t>
        <a:bodyPr/>
        <a:lstStyle/>
        <a:p>
          <a:endParaRPr lang="en-ZA"/>
        </a:p>
      </dgm:t>
    </dgm:pt>
    <dgm:pt modelId="{F84D252F-77A4-4D1C-AD26-54C77566D3F6}" type="sibTrans" cxnId="{C257C8DE-C6AE-4602-B2C9-38EBD5323633}">
      <dgm:prSet/>
      <dgm:spPr/>
      <dgm:t>
        <a:bodyPr/>
        <a:lstStyle/>
        <a:p>
          <a:endParaRPr lang="en-ZA"/>
        </a:p>
      </dgm:t>
    </dgm:pt>
    <dgm:pt modelId="{D55118D7-EE5B-4102-9D0B-274978AEB2A2}">
      <dgm:prSet phldrT="[Text]" custT="1"/>
      <dgm:spPr/>
      <dgm:t>
        <a:bodyPr/>
        <a:lstStyle/>
        <a:p>
          <a:r>
            <a:rPr lang="en-ZA" sz="1600" dirty="0" smtClean="0">
              <a:latin typeface="Calibri" panose="020F0502020204030204" pitchFamily="34" charset="0"/>
            </a:rPr>
            <a:t>The orientation and sign-up of </a:t>
          </a:r>
          <a:r>
            <a:rPr lang="en-ZA" sz="1600" b="1" dirty="0" smtClean="0">
              <a:latin typeface="Calibri" panose="020F0502020204030204" pitchFamily="34" charset="0"/>
            </a:rPr>
            <a:t>70 424 </a:t>
          </a:r>
          <a:r>
            <a:rPr lang="en-ZA" sz="1600" dirty="0" smtClean="0">
              <a:latin typeface="Calibri" panose="020F0502020204030204" pitchFamily="34" charset="0"/>
            </a:rPr>
            <a:t>(</a:t>
          </a:r>
          <a:r>
            <a:rPr lang="en-ZA" sz="1600" b="1" dirty="0" smtClean="0">
              <a:latin typeface="Calibri" panose="020F0502020204030204" pitchFamily="34" charset="0"/>
            </a:rPr>
            <a:t>64.02</a:t>
          </a:r>
          <a:r>
            <a:rPr lang="en-ZA" sz="1600" dirty="0" smtClean="0">
              <a:latin typeface="Calibri" panose="020F0502020204030204" pitchFamily="34" charset="0"/>
            </a:rPr>
            <a:t>%) Post Level 1 educators in Secondary and Combined Schools in 2015</a:t>
          </a:r>
          <a:endParaRPr lang="en-ZA" sz="1600" dirty="0">
            <a:latin typeface="Calibri" panose="020F0502020204030204" pitchFamily="34" charset="0"/>
          </a:endParaRPr>
        </a:p>
      </dgm:t>
    </dgm:pt>
    <dgm:pt modelId="{F72EA906-BFCE-43BF-9573-4CA4ACF63239}" type="parTrans" cxnId="{CCE5E9DB-91FE-4CB9-BD06-A56C4AC0ABB9}">
      <dgm:prSet/>
      <dgm:spPr/>
      <dgm:t>
        <a:bodyPr/>
        <a:lstStyle/>
        <a:p>
          <a:endParaRPr lang="en-ZA"/>
        </a:p>
      </dgm:t>
    </dgm:pt>
    <dgm:pt modelId="{7795FCB4-5E3D-49AD-89CF-50ED5BEE6792}" type="sibTrans" cxnId="{CCE5E9DB-91FE-4CB9-BD06-A56C4AC0ABB9}">
      <dgm:prSet/>
      <dgm:spPr/>
      <dgm:t>
        <a:bodyPr/>
        <a:lstStyle/>
        <a:p>
          <a:endParaRPr lang="en-ZA"/>
        </a:p>
      </dgm:t>
    </dgm:pt>
    <dgm:pt modelId="{BF60BC7B-545D-4684-AFE0-1052B875DE6C}">
      <dgm:prSet custT="1"/>
      <dgm:spPr/>
      <dgm:t>
        <a:bodyPr/>
        <a:lstStyle/>
        <a:p>
          <a:r>
            <a:rPr lang="en-ZA" sz="1600" dirty="0" smtClean="0">
              <a:latin typeface="Calibri" panose="020F0502020204030204" pitchFamily="34" charset="0"/>
            </a:rPr>
            <a:t>The (93.22%) Principals and Deputy Principals commencing their third year of the first three year CPTD cycle from January 2016. </a:t>
          </a:r>
          <a:endParaRPr lang="en-ZA" sz="1600" dirty="0">
            <a:latin typeface="Calibri" panose="020F0502020204030204" pitchFamily="34" charset="0"/>
          </a:endParaRPr>
        </a:p>
      </dgm:t>
    </dgm:pt>
    <dgm:pt modelId="{5F921263-355C-4C67-8D2B-3DD4293DCBBC}" type="parTrans" cxnId="{7FBCBB9F-115F-4455-BBCB-A7196332CFFB}">
      <dgm:prSet/>
      <dgm:spPr/>
      <dgm:t>
        <a:bodyPr/>
        <a:lstStyle/>
        <a:p>
          <a:endParaRPr lang="en-ZA"/>
        </a:p>
      </dgm:t>
    </dgm:pt>
    <dgm:pt modelId="{CE2AFF15-B60D-42E3-BA91-F0AC963F7FD1}" type="sibTrans" cxnId="{7FBCBB9F-115F-4455-BBCB-A7196332CFFB}">
      <dgm:prSet/>
      <dgm:spPr/>
      <dgm:t>
        <a:bodyPr/>
        <a:lstStyle/>
        <a:p>
          <a:endParaRPr lang="en-ZA"/>
        </a:p>
      </dgm:t>
    </dgm:pt>
    <dgm:pt modelId="{CB4DD423-3759-43C1-9F56-EE3C7AAA15F2}">
      <dgm:prSet custT="1"/>
      <dgm:spPr/>
      <dgm:t>
        <a:bodyPr/>
        <a:lstStyle/>
        <a:p>
          <a:r>
            <a:rPr lang="en-ZA" sz="1600" dirty="0" smtClean="0">
              <a:latin typeface="Calibri" panose="020F0502020204030204" pitchFamily="34" charset="0"/>
            </a:rPr>
            <a:t>All participating principals and deputy principals will be receiving their three year CPTD cycle certificates at the end of 2016</a:t>
          </a:r>
          <a:endParaRPr lang="en-ZA" sz="1600" dirty="0">
            <a:latin typeface="Calibri" panose="020F0502020204030204" pitchFamily="34" charset="0"/>
          </a:endParaRPr>
        </a:p>
      </dgm:t>
    </dgm:pt>
    <dgm:pt modelId="{9CD50C25-5ED8-489D-A960-E50FC867D802}" type="parTrans" cxnId="{A0E1F9E1-32C7-4DAC-B268-45DFD1CE3C04}">
      <dgm:prSet/>
      <dgm:spPr/>
      <dgm:t>
        <a:bodyPr/>
        <a:lstStyle/>
        <a:p>
          <a:endParaRPr lang="en-ZA"/>
        </a:p>
      </dgm:t>
    </dgm:pt>
    <dgm:pt modelId="{0A837FCB-93A5-47A6-ADD1-123D9326CBEF}" type="sibTrans" cxnId="{A0E1F9E1-32C7-4DAC-B268-45DFD1CE3C04}">
      <dgm:prSet/>
      <dgm:spPr/>
      <dgm:t>
        <a:bodyPr/>
        <a:lstStyle/>
        <a:p>
          <a:endParaRPr lang="en-ZA"/>
        </a:p>
      </dgm:t>
    </dgm:pt>
    <dgm:pt modelId="{08816E45-E3BC-403C-9929-00D309659FC4}">
      <dgm:prSet custT="1"/>
      <dgm:spPr/>
      <dgm:t>
        <a:bodyPr/>
        <a:lstStyle/>
        <a:p>
          <a:r>
            <a:rPr lang="en-ZA" sz="1600" dirty="0" smtClean="0">
              <a:latin typeface="Calibri" panose="020F0502020204030204" pitchFamily="34" charset="0"/>
            </a:rPr>
            <a:t>HODs moving into their second year of the first three year CPTD cycle from January 2016</a:t>
          </a:r>
          <a:endParaRPr lang="en-ZA" sz="1600" dirty="0">
            <a:latin typeface="Calibri" panose="020F0502020204030204" pitchFamily="34" charset="0"/>
          </a:endParaRPr>
        </a:p>
      </dgm:t>
    </dgm:pt>
    <dgm:pt modelId="{8E46D497-C583-48FE-81BD-EA3CA9C14003}" type="parTrans" cxnId="{54DB8ED8-5B6A-4B3A-80C9-3819CE6BDA29}">
      <dgm:prSet/>
      <dgm:spPr/>
      <dgm:t>
        <a:bodyPr/>
        <a:lstStyle/>
        <a:p>
          <a:endParaRPr lang="en-ZA"/>
        </a:p>
      </dgm:t>
    </dgm:pt>
    <dgm:pt modelId="{F34A6E82-7ABB-4590-8CD0-8F2A564989A4}" type="sibTrans" cxnId="{54DB8ED8-5B6A-4B3A-80C9-3819CE6BDA29}">
      <dgm:prSet/>
      <dgm:spPr/>
      <dgm:t>
        <a:bodyPr/>
        <a:lstStyle/>
        <a:p>
          <a:endParaRPr lang="en-ZA"/>
        </a:p>
      </dgm:t>
    </dgm:pt>
    <dgm:pt modelId="{85903FEA-7EE3-4880-904A-5B92FAD07BDB}">
      <dgm:prSet custT="1"/>
      <dgm:spPr/>
      <dgm:t>
        <a:bodyPr/>
        <a:lstStyle/>
        <a:p>
          <a:r>
            <a:rPr lang="en-ZA" sz="1600" dirty="0" smtClean="0">
              <a:latin typeface="Calibri" panose="020F0502020204030204" pitchFamily="34" charset="0"/>
            </a:rPr>
            <a:t>Commencing their first year of their three year CPTD cycle from January 2016 onwards.</a:t>
          </a:r>
          <a:endParaRPr lang="en-ZA" sz="1600" dirty="0">
            <a:latin typeface="Calibri" panose="020F0502020204030204" pitchFamily="34" charset="0"/>
          </a:endParaRPr>
        </a:p>
      </dgm:t>
    </dgm:pt>
    <dgm:pt modelId="{39FDB4DB-5ED1-4A4D-BD22-2C3F4B146DE7}" type="parTrans" cxnId="{CAE5C8AD-CB1D-4661-9E9C-E78FE2F1EB17}">
      <dgm:prSet/>
      <dgm:spPr/>
      <dgm:t>
        <a:bodyPr/>
        <a:lstStyle/>
        <a:p>
          <a:endParaRPr lang="en-ZA"/>
        </a:p>
      </dgm:t>
    </dgm:pt>
    <dgm:pt modelId="{4F06205D-CAA7-49B5-9052-B09D024D6973}" type="sibTrans" cxnId="{CAE5C8AD-CB1D-4661-9E9C-E78FE2F1EB17}">
      <dgm:prSet/>
      <dgm:spPr/>
      <dgm:t>
        <a:bodyPr/>
        <a:lstStyle/>
        <a:p>
          <a:endParaRPr lang="en-ZA"/>
        </a:p>
      </dgm:t>
    </dgm:pt>
    <dgm:pt modelId="{3D5186B8-C7C0-4C19-BDAD-DFE344CAD3C4}">
      <dgm:prSet custT="1"/>
      <dgm:spPr/>
      <dgm:t>
        <a:bodyPr/>
        <a:lstStyle/>
        <a:p>
          <a:r>
            <a:rPr lang="en-ZA" sz="1600" dirty="0" smtClean="0">
              <a:latin typeface="Calibri" panose="020F0502020204030204" pitchFamily="34" charset="0"/>
            </a:rPr>
            <a:t>The orientation and sign-up of primary schools and special education needs 2016</a:t>
          </a:r>
          <a:endParaRPr lang="en-ZA" sz="1600" dirty="0">
            <a:latin typeface="Calibri" panose="020F0502020204030204" pitchFamily="34" charset="0"/>
          </a:endParaRPr>
        </a:p>
      </dgm:t>
    </dgm:pt>
    <dgm:pt modelId="{C9E3EDC2-D9EF-4680-BA9C-76109CB26C7D}" type="parTrans" cxnId="{04A9F7B6-6C42-406A-B2BA-3DCE567472F0}">
      <dgm:prSet/>
      <dgm:spPr/>
      <dgm:t>
        <a:bodyPr/>
        <a:lstStyle/>
        <a:p>
          <a:endParaRPr lang="en-ZA"/>
        </a:p>
      </dgm:t>
    </dgm:pt>
    <dgm:pt modelId="{F5168580-8995-4287-8352-F7BB34A0AA80}" type="sibTrans" cxnId="{04A9F7B6-6C42-406A-B2BA-3DCE567472F0}">
      <dgm:prSet/>
      <dgm:spPr/>
      <dgm:t>
        <a:bodyPr/>
        <a:lstStyle/>
        <a:p>
          <a:endParaRPr lang="en-ZA"/>
        </a:p>
      </dgm:t>
    </dgm:pt>
    <dgm:pt modelId="{F4F2891F-BB39-42FD-902C-32B93C202DB2}" type="pres">
      <dgm:prSet presAssocID="{CB3DD16F-0ED3-42F3-BD03-A90F6B094B06}" presName="Name0" presStyleCnt="0">
        <dgm:presLayoutVars>
          <dgm:dir/>
          <dgm:animLvl val="lvl"/>
          <dgm:resizeHandles val="exact"/>
        </dgm:presLayoutVars>
      </dgm:prSet>
      <dgm:spPr/>
      <dgm:t>
        <a:bodyPr/>
        <a:lstStyle/>
        <a:p>
          <a:endParaRPr lang="en-ZA"/>
        </a:p>
      </dgm:t>
    </dgm:pt>
    <dgm:pt modelId="{095DDC1A-9DA5-47A5-BB22-C6A1AFFD502B}" type="pres">
      <dgm:prSet presAssocID="{19D613E2-6ECE-40D5-9EF6-E662B00F5CAF}" presName="linNode" presStyleCnt="0"/>
      <dgm:spPr/>
    </dgm:pt>
    <dgm:pt modelId="{8912CF40-D681-4F11-B77E-EFC8D4E09AB9}" type="pres">
      <dgm:prSet presAssocID="{19D613E2-6ECE-40D5-9EF6-E662B00F5CAF}" presName="parentText" presStyleLbl="node1" presStyleIdx="0" presStyleCnt="3" custScaleY="55035" custLinFactNeighborY="13852">
        <dgm:presLayoutVars>
          <dgm:chMax val="1"/>
          <dgm:bulletEnabled val="1"/>
        </dgm:presLayoutVars>
      </dgm:prSet>
      <dgm:spPr/>
      <dgm:t>
        <a:bodyPr/>
        <a:lstStyle/>
        <a:p>
          <a:endParaRPr lang="en-ZA"/>
        </a:p>
      </dgm:t>
    </dgm:pt>
    <dgm:pt modelId="{3C8B2F6C-416F-452B-96FC-5456C2F2C0C5}" type="pres">
      <dgm:prSet presAssocID="{19D613E2-6ECE-40D5-9EF6-E662B00F5CAF}" presName="descendantText" presStyleLbl="alignAccFollowNode1" presStyleIdx="0" presStyleCnt="3" custScaleY="165001">
        <dgm:presLayoutVars>
          <dgm:bulletEnabled val="1"/>
        </dgm:presLayoutVars>
      </dgm:prSet>
      <dgm:spPr/>
      <dgm:t>
        <a:bodyPr/>
        <a:lstStyle/>
        <a:p>
          <a:endParaRPr lang="en-ZA"/>
        </a:p>
      </dgm:t>
    </dgm:pt>
    <dgm:pt modelId="{70E26792-BE91-4747-8748-D16A09699980}" type="pres">
      <dgm:prSet presAssocID="{7F999CB3-8807-422C-A667-E91760929D6E}" presName="sp" presStyleCnt="0"/>
      <dgm:spPr/>
    </dgm:pt>
    <dgm:pt modelId="{49627AAF-9365-48E8-AEE3-3FB5E2D0B097}" type="pres">
      <dgm:prSet presAssocID="{A7C83DCF-A04E-44DA-90E8-3BD8D6A757CD}" presName="linNode" presStyleCnt="0"/>
      <dgm:spPr/>
    </dgm:pt>
    <dgm:pt modelId="{B61C2558-C2D9-48DB-A8FC-773280B3CE96}" type="pres">
      <dgm:prSet presAssocID="{A7C83DCF-A04E-44DA-90E8-3BD8D6A757CD}" presName="parentText" presStyleLbl="node1" presStyleIdx="1" presStyleCnt="3" custScaleY="63916">
        <dgm:presLayoutVars>
          <dgm:chMax val="1"/>
          <dgm:bulletEnabled val="1"/>
        </dgm:presLayoutVars>
      </dgm:prSet>
      <dgm:spPr/>
      <dgm:t>
        <a:bodyPr/>
        <a:lstStyle/>
        <a:p>
          <a:endParaRPr lang="en-ZA"/>
        </a:p>
      </dgm:t>
    </dgm:pt>
    <dgm:pt modelId="{0FDAAD78-A70C-4114-BAF5-B110F8011334}" type="pres">
      <dgm:prSet presAssocID="{A7C83DCF-A04E-44DA-90E8-3BD8D6A757CD}" presName="descendantText" presStyleLbl="alignAccFollowNode1" presStyleIdx="1" presStyleCnt="3">
        <dgm:presLayoutVars>
          <dgm:bulletEnabled val="1"/>
        </dgm:presLayoutVars>
      </dgm:prSet>
      <dgm:spPr/>
      <dgm:t>
        <a:bodyPr/>
        <a:lstStyle/>
        <a:p>
          <a:endParaRPr lang="en-ZA"/>
        </a:p>
      </dgm:t>
    </dgm:pt>
    <dgm:pt modelId="{37474D71-4990-4A4D-A2DF-26066B35CB1F}" type="pres">
      <dgm:prSet presAssocID="{78302FAF-4756-4DB2-BF13-F314A1457C42}" presName="sp" presStyleCnt="0"/>
      <dgm:spPr/>
    </dgm:pt>
    <dgm:pt modelId="{35FED660-2E7A-46D2-9CEC-82479CC0A5DA}" type="pres">
      <dgm:prSet presAssocID="{1C61121C-C0A2-4D32-82F8-95F1D62B446E}" presName="linNode" presStyleCnt="0"/>
      <dgm:spPr/>
    </dgm:pt>
    <dgm:pt modelId="{6986850F-9F93-4C2C-9B6F-491173057A43}" type="pres">
      <dgm:prSet presAssocID="{1C61121C-C0A2-4D32-82F8-95F1D62B446E}" presName="parentText" presStyleLbl="node1" presStyleIdx="2" presStyleCnt="3" custScaleY="61793">
        <dgm:presLayoutVars>
          <dgm:chMax val="1"/>
          <dgm:bulletEnabled val="1"/>
        </dgm:presLayoutVars>
      </dgm:prSet>
      <dgm:spPr/>
      <dgm:t>
        <a:bodyPr/>
        <a:lstStyle/>
        <a:p>
          <a:endParaRPr lang="en-ZA"/>
        </a:p>
      </dgm:t>
    </dgm:pt>
    <dgm:pt modelId="{2B0FB42D-0801-4454-B4CE-AE9DB005786B}" type="pres">
      <dgm:prSet presAssocID="{1C61121C-C0A2-4D32-82F8-95F1D62B446E}" presName="descendantText" presStyleLbl="alignAccFollowNode1" presStyleIdx="2" presStyleCnt="3" custScaleY="109177">
        <dgm:presLayoutVars>
          <dgm:bulletEnabled val="1"/>
        </dgm:presLayoutVars>
      </dgm:prSet>
      <dgm:spPr/>
      <dgm:t>
        <a:bodyPr/>
        <a:lstStyle/>
        <a:p>
          <a:endParaRPr lang="en-ZA"/>
        </a:p>
      </dgm:t>
    </dgm:pt>
  </dgm:ptLst>
  <dgm:cxnLst>
    <dgm:cxn modelId="{C257C8DE-C6AE-4602-B2C9-38EBD5323633}" srcId="{CB3DD16F-0ED3-42F3-BD03-A90F6B094B06}" destId="{1C61121C-C0A2-4D32-82F8-95F1D62B446E}" srcOrd="2" destOrd="0" parTransId="{1372C988-A68B-4E00-A9DD-5555387E59E0}" sibTransId="{F84D252F-77A4-4D1C-AD26-54C77566D3F6}"/>
    <dgm:cxn modelId="{FC0034FA-3DE2-49B7-A8FB-E54C487B5F4C}" type="presOf" srcId="{CB4DD423-3759-43C1-9F56-EE3C7AAA15F2}" destId="{3C8B2F6C-416F-452B-96FC-5456C2F2C0C5}" srcOrd="0" destOrd="2" presId="urn:microsoft.com/office/officeart/2005/8/layout/vList5"/>
    <dgm:cxn modelId="{DBDC2C10-6494-488D-98FF-FB73405B5C5C}" type="presOf" srcId="{08816E45-E3BC-403C-9929-00D309659FC4}" destId="{0FDAAD78-A70C-4114-BAF5-B110F8011334}" srcOrd="0" destOrd="1" presId="urn:microsoft.com/office/officeart/2005/8/layout/vList5"/>
    <dgm:cxn modelId="{F0EE4509-4DC2-4026-AB5F-4FCC7E3670E6}" type="presOf" srcId="{CB3DD16F-0ED3-42F3-BD03-A90F6B094B06}" destId="{F4F2891F-BB39-42FD-902C-32B93C202DB2}" srcOrd="0" destOrd="0" presId="urn:microsoft.com/office/officeart/2005/8/layout/vList5"/>
    <dgm:cxn modelId="{767B5631-612B-422E-BCBB-866E8CB70577}" type="presOf" srcId="{D55118D7-EE5B-4102-9D0B-274978AEB2A2}" destId="{2B0FB42D-0801-4454-B4CE-AE9DB005786B}" srcOrd="0" destOrd="0" presId="urn:microsoft.com/office/officeart/2005/8/layout/vList5"/>
    <dgm:cxn modelId="{CCA0B27B-54C6-4974-8391-F749DBC2E9C5}" srcId="{CB3DD16F-0ED3-42F3-BD03-A90F6B094B06}" destId="{19D613E2-6ECE-40D5-9EF6-E662B00F5CAF}" srcOrd="0" destOrd="0" parTransId="{60D61FAB-87D1-48A4-8D37-01ABBFD13531}" sibTransId="{7F999CB3-8807-422C-A667-E91760929D6E}"/>
    <dgm:cxn modelId="{CCE5E9DB-91FE-4CB9-BD06-A56C4AC0ABB9}" srcId="{1C61121C-C0A2-4D32-82F8-95F1D62B446E}" destId="{D55118D7-EE5B-4102-9D0B-274978AEB2A2}" srcOrd="0" destOrd="0" parTransId="{F72EA906-BFCE-43BF-9573-4CA4ACF63239}" sibTransId="{7795FCB4-5E3D-49AD-89CF-50ED5BEE6792}"/>
    <dgm:cxn modelId="{0E27C5C0-C862-4AF7-97AD-AC48F3A69F95}" type="presOf" srcId="{5FD98BE8-DC32-466D-8505-E312EF14C2DA}" destId="{3C8B2F6C-416F-452B-96FC-5456C2F2C0C5}" srcOrd="0" destOrd="0" presId="urn:microsoft.com/office/officeart/2005/8/layout/vList5"/>
    <dgm:cxn modelId="{E39CE659-7C08-4544-AF61-648E4EFFC27C}" type="presOf" srcId="{19D613E2-6ECE-40D5-9EF6-E662B00F5CAF}" destId="{8912CF40-D681-4F11-B77E-EFC8D4E09AB9}" srcOrd="0" destOrd="0" presId="urn:microsoft.com/office/officeart/2005/8/layout/vList5"/>
    <dgm:cxn modelId="{CAE5C8AD-CB1D-4661-9E9C-E78FE2F1EB17}" srcId="{1C61121C-C0A2-4D32-82F8-95F1D62B446E}" destId="{85903FEA-7EE3-4880-904A-5B92FAD07BDB}" srcOrd="1" destOrd="0" parTransId="{39FDB4DB-5ED1-4A4D-BD22-2C3F4B146DE7}" sibTransId="{4F06205D-CAA7-49B5-9052-B09D024D6973}"/>
    <dgm:cxn modelId="{D5711329-3684-4446-9210-24A1D5A0659A}" srcId="{CB3DD16F-0ED3-42F3-BD03-A90F6B094B06}" destId="{A7C83DCF-A04E-44DA-90E8-3BD8D6A757CD}" srcOrd="1" destOrd="0" parTransId="{9580AA80-4F29-4B0C-85BF-4585B3B979CD}" sibTransId="{78302FAF-4756-4DB2-BF13-F314A1457C42}"/>
    <dgm:cxn modelId="{9E50256A-2529-49FF-B336-02AF7BDBB79E}" type="presOf" srcId="{BF60BC7B-545D-4684-AFE0-1052B875DE6C}" destId="{3C8B2F6C-416F-452B-96FC-5456C2F2C0C5}" srcOrd="0" destOrd="1" presId="urn:microsoft.com/office/officeart/2005/8/layout/vList5"/>
    <dgm:cxn modelId="{37590239-3FB7-417D-A995-3DF7BFE34032}" type="presOf" srcId="{3D5186B8-C7C0-4C19-BDAD-DFE344CAD3C4}" destId="{2B0FB42D-0801-4454-B4CE-AE9DB005786B}" srcOrd="0" destOrd="2" presId="urn:microsoft.com/office/officeart/2005/8/layout/vList5"/>
    <dgm:cxn modelId="{1665162E-4C98-4728-A83A-5D82871D43DD}" type="presOf" srcId="{85903FEA-7EE3-4880-904A-5B92FAD07BDB}" destId="{2B0FB42D-0801-4454-B4CE-AE9DB005786B}" srcOrd="0" destOrd="1" presId="urn:microsoft.com/office/officeart/2005/8/layout/vList5"/>
    <dgm:cxn modelId="{A0E1F9E1-32C7-4DAC-B268-45DFD1CE3C04}" srcId="{19D613E2-6ECE-40D5-9EF6-E662B00F5CAF}" destId="{CB4DD423-3759-43C1-9F56-EE3C7AAA15F2}" srcOrd="2" destOrd="0" parTransId="{9CD50C25-5ED8-489D-A960-E50FC867D802}" sibTransId="{0A837FCB-93A5-47A6-ADD1-123D9326CBEF}"/>
    <dgm:cxn modelId="{04A9F7B6-6C42-406A-B2BA-3DCE567472F0}" srcId="{1C61121C-C0A2-4D32-82F8-95F1D62B446E}" destId="{3D5186B8-C7C0-4C19-BDAD-DFE344CAD3C4}" srcOrd="2" destOrd="0" parTransId="{C9E3EDC2-D9EF-4680-BA9C-76109CB26C7D}" sibTransId="{F5168580-8995-4287-8352-F7BB34A0AA80}"/>
    <dgm:cxn modelId="{7FBCBB9F-115F-4455-BBCB-A7196332CFFB}" srcId="{19D613E2-6ECE-40D5-9EF6-E662B00F5CAF}" destId="{BF60BC7B-545D-4684-AFE0-1052B875DE6C}" srcOrd="1" destOrd="0" parTransId="{5F921263-355C-4C67-8D2B-3DD4293DCBBC}" sibTransId="{CE2AFF15-B60D-42E3-BA91-F0AC963F7FD1}"/>
    <dgm:cxn modelId="{5594DF55-0997-427F-9BE4-CE17A99A7E02}" type="presOf" srcId="{A7C83DCF-A04E-44DA-90E8-3BD8D6A757CD}" destId="{B61C2558-C2D9-48DB-A8FC-773280B3CE96}" srcOrd="0" destOrd="0" presId="urn:microsoft.com/office/officeart/2005/8/layout/vList5"/>
    <dgm:cxn modelId="{54DB8ED8-5B6A-4B3A-80C9-3819CE6BDA29}" srcId="{A7C83DCF-A04E-44DA-90E8-3BD8D6A757CD}" destId="{08816E45-E3BC-403C-9929-00D309659FC4}" srcOrd="1" destOrd="0" parTransId="{8E46D497-C583-48FE-81BD-EA3CA9C14003}" sibTransId="{F34A6E82-7ABB-4590-8CD0-8F2A564989A4}"/>
    <dgm:cxn modelId="{F169251C-1902-4F3F-9DEE-69EC0B5506A4}" type="presOf" srcId="{1C61121C-C0A2-4D32-82F8-95F1D62B446E}" destId="{6986850F-9F93-4C2C-9B6F-491173057A43}" srcOrd="0" destOrd="0" presId="urn:microsoft.com/office/officeart/2005/8/layout/vList5"/>
    <dgm:cxn modelId="{9222178A-CF63-4F58-B29D-8ED79CFB7AC8}" srcId="{A7C83DCF-A04E-44DA-90E8-3BD8D6A757CD}" destId="{973D7B47-8C3B-40D1-A6F9-EBBAD9CC7BD1}" srcOrd="0" destOrd="0" parTransId="{605C0847-37C1-438C-A01D-EA1B20B62991}" sibTransId="{230546FE-BAC0-4982-9DAE-9FB1CF46EA6A}"/>
    <dgm:cxn modelId="{AAB6AE5C-8372-42EA-9024-1528C6031EAE}" srcId="{19D613E2-6ECE-40D5-9EF6-E662B00F5CAF}" destId="{5FD98BE8-DC32-466D-8505-E312EF14C2DA}" srcOrd="0" destOrd="0" parTransId="{13782AE4-CE6C-4436-889C-4E5FEE5535D4}" sibTransId="{4BAB84C6-237C-45BF-A669-BFEC1B8792F2}"/>
    <dgm:cxn modelId="{ABB06A57-3665-4DAF-8420-DAA4DCBBB7A9}" type="presOf" srcId="{973D7B47-8C3B-40D1-A6F9-EBBAD9CC7BD1}" destId="{0FDAAD78-A70C-4114-BAF5-B110F8011334}" srcOrd="0" destOrd="0" presId="urn:microsoft.com/office/officeart/2005/8/layout/vList5"/>
    <dgm:cxn modelId="{A4FCB0E7-EA4B-48F0-884C-C19F51A68961}" type="presParOf" srcId="{F4F2891F-BB39-42FD-902C-32B93C202DB2}" destId="{095DDC1A-9DA5-47A5-BB22-C6A1AFFD502B}" srcOrd="0" destOrd="0" presId="urn:microsoft.com/office/officeart/2005/8/layout/vList5"/>
    <dgm:cxn modelId="{D82D8CB3-D138-43E7-AC3B-3C289031398D}" type="presParOf" srcId="{095DDC1A-9DA5-47A5-BB22-C6A1AFFD502B}" destId="{8912CF40-D681-4F11-B77E-EFC8D4E09AB9}" srcOrd="0" destOrd="0" presId="urn:microsoft.com/office/officeart/2005/8/layout/vList5"/>
    <dgm:cxn modelId="{D13F140E-00B3-4229-86B9-FF61C40B23AE}" type="presParOf" srcId="{095DDC1A-9DA5-47A5-BB22-C6A1AFFD502B}" destId="{3C8B2F6C-416F-452B-96FC-5456C2F2C0C5}" srcOrd="1" destOrd="0" presId="urn:microsoft.com/office/officeart/2005/8/layout/vList5"/>
    <dgm:cxn modelId="{17CEDAEE-380A-458E-AFEB-E8E93AC0944A}" type="presParOf" srcId="{F4F2891F-BB39-42FD-902C-32B93C202DB2}" destId="{70E26792-BE91-4747-8748-D16A09699980}" srcOrd="1" destOrd="0" presId="urn:microsoft.com/office/officeart/2005/8/layout/vList5"/>
    <dgm:cxn modelId="{768A4E6B-DED1-402C-A87D-6EC3DCFAC001}" type="presParOf" srcId="{F4F2891F-BB39-42FD-902C-32B93C202DB2}" destId="{49627AAF-9365-48E8-AEE3-3FB5E2D0B097}" srcOrd="2" destOrd="0" presId="urn:microsoft.com/office/officeart/2005/8/layout/vList5"/>
    <dgm:cxn modelId="{20C96014-D89C-4D86-8703-B2FED1951A6D}" type="presParOf" srcId="{49627AAF-9365-48E8-AEE3-3FB5E2D0B097}" destId="{B61C2558-C2D9-48DB-A8FC-773280B3CE96}" srcOrd="0" destOrd="0" presId="urn:microsoft.com/office/officeart/2005/8/layout/vList5"/>
    <dgm:cxn modelId="{CB296A95-60A4-4C6F-8208-781BE3209A1F}" type="presParOf" srcId="{49627AAF-9365-48E8-AEE3-3FB5E2D0B097}" destId="{0FDAAD78-A70C-4114-BAF5-B110F8011334}" srcOrd="1" destOrd="0" presId="urn:microsoft.com/office/officeart/2005/8/layout/vList5"/>
    <dgm:cxn modelId="{B1A28FE6-FC3E-4D2D-8B6F-70DB4378CF93}" type="presParOf" srcId="{F4F2891F-BB39-42FD-902C-32B93C202DB2}" destId="{37474D71-4990-4A4D-A2DF-26066B35CB1F}" srcOrd="3" destOrd="0" presId="urn:microsoft.com/office/officeart/2005/8/layout/vList5"/>
    <dgm:cxn modelId="{782C28A6-CEFC-41C7-A651-FC3AE11254B5}" type="presParOf" srcId="{F4F2891F-BB39-42FD-902C-32B93C202DB2}" destId="{35FED660-2E7A-46D2-9CEC-82479CC0A5DA}" srcOrd="4" destOrd="0" presId="urn:microsoft.com/office/officeart/2005/8/layout/vList5"/>
    <dgm:cxn modelId="{9F4BCE1F-1373-4F21-B7EA-F4A9624D9F70}" type="presParOf" srcId="{35FED660-2E7A-46D2-9CEC-82479CC0A5DA}" destId="{6986850F-9F93-4C2C-9B6F-491173057A43}" srcOrd="0" destOrd="0" presId="urn:microsoft.com/office/officeart/2005/8/layout/vList5"/>
    <dgm:cxn modelId="{CDAA4DD2-BD44-4F8C-A2B3-C1B86C7FAC98}" type="presParOf" srcId="{35FED660-2E7A-46D2-9CEC-82479CC0A5DA}" destId="{2B0FB42D-0801-4454-B4CE-AE9DB005786B}"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41ADF9-88B0-4334-9A23-C64E8ACEF39A}" type="doc">
      <dgm:prSet loTypeId="urn:microsoft.com/office/officeart/2005/8/layout/vList6" loCatId="list" qsTypeId="urn:microsoft.com/office/officeart/2005/8/quickstyle/simple1" qsCatId="simple" csTypeId="urn:microsoft.com/office/officeart/2005/8/colors/colorful1#1" csCatId="colorful" phldr="1"/>
      <dgm:spPr/>
      <dgm:t>
        <a:bodyPr/>
        <a:lstStyle/>
        <a:p>
          <a:endParaRPr lang="en-ZA"/>
        </a:p>
      </dgm:t>
    </dgm:pt>
    <dgm:pt modelId="{79AAC171-A3EF-44E6-90D7-94A979DF4693}">
      <dgm:prSet phldrT="[Text]" custT="1"/>
      <dgm:spPr/>
      <dgm:t>
        <a:bodyPr/>
        <a:lstStyle/>
        <a:p>
          <a:r>
            <a:rPr lang="en-ZA" sz="3200" b="1" dirty="0" smtClean="0">
              <a:latin typeface="Calibri" panose="020F0502020204030204" pitchFamily="34" charset="0"/>
            </a:rPr>
            <a:t>SACE APPROVED PROVIDERS</a:t>
          </a:r>
          <a:endParaRPr lang="en-ZA" sz="3200" b="1" dirty="0">
            <a:latin typeface="Calibri" panose="020F0502020204030204" pitchFamily="34" charset="0"/>
          </a:endParaRPr>
        </a:p>
      </dgm:t>
    </dgm:pt>
    <dgm:pt modelId="{42A2A079-A2E2-48CC-9266-D95639F6FB92}" type="parTrans" cxnId="{F9DFDC4A-D857-4134-848E-30821F8626FA}">
      <dgm:prSet/>
      <dgm:spPr/>
      <dgm:t>
        <a:bodyPr/>
        <a:lstStyle/>
        <a:p>
          <a:endParaRPr lang="en-ZA"/>
        </a:p>
      </dgm:t>
    </dgm:pt>
    <dgm:pt modelId="{385ABE95-708C-4B24-A3E7-23C86579A6EF}" type="sibTrans" cxnId="{F9DFDC4A-D857-4134-848E-30821F8626FA}">
      <dgm:prSet/>
      <dgm:spPr/>
      <dgm:t>
        <a:bodyPr/>
        <a:lstStyle/>
        <a:p>
          <a:endParaRPr lang="en-ZA"/>
        </a:p>
      </dgm:t>
    </dgm:pt>
    <dgm:pt modelId="{B0F46B27-8C2A-42EB-8F2C-B2F756E02CF0}">
      <dgm:prSet phldrT="[Text]"/>
      <dgm:spPr/>
      <dgm:t>
        <a:bodyPr/>
        <a:lstStyle/>
        <a:p>
          <a:r>
            <a:rPr lang="en-ZA" b="1" dirty="0" smtClean="0">
              <a:latin typeface="Calibri" panose="020F0502020204030204" pitchFamily="34" charset="0"/>
            </a:rPr>
            <a:t>241</a:t>
          </a:r>
          <a:r>
            <a:rPr lang="en-ZA" dirty="0" smtClean="0">
              <a:latin typeface="Calibri" panose="020F0502020204030204" pitchFamily="34" charset="0"/>
            </a:rPr>
            <a:t> </a:t>
          </a:r>
          <a:r>
            <a:rPr lang="en-ZA" b="1" dirty="0" smtClean="0">
              <a:latin typeface="Calibri" panose="020F0502020204030204" pitchFamily="34" charset="0"/>
            </a:rPr>
            <a:t>Approved Providers in the catalogue of approved providers.</a:t>
          </a:r>
          <a:endParaRPr lang="en-ZA" b="1" dirty="0">
            <a:latin typeface="Calibri" panose="020F0502020204030204" pitchFamily="34" charset="0"/>
          </a:endParaRPr>
        </a:p>
      </dgm:t>
    </dgm:pt>
    <dgm:pt modelId="{33F1715C-31C6-4534-ADD7-25CB1958C9DD}" type="parTrans" cxnId="{6ABCEB26-9D31-4578-A86E-5F64D586DDFE}">
      <dgm:prSet/>
      <dgm:spPr/>
      <dgm:t>
        <a:bodyPr/>
        <a:lstStyle/>
        <a:p>
          <a:endParaRPr lang="en-ZA"/>
        </a:p>
      </dgm:t>
    </dgm:pt>
    <dgm:pt modelId="{5B5DC2C2-4BC8-4B04-98C1-CEC66C44913B}" type="sibTrans" cxnId="{6ABCEB26-9D31-4578-A86E-5F64D586DDFE}">
      <dgm:prSet/>
      <dgm:spPr/>
      <dgm:t>
        <a:bodyPr/>
        <a:lstStyle/>
        <a:p>
          <a:endParaRPr lang="en-ZA"/>
        </a:p>
      </dgm:t>
    </dgm:pt>
    <dgm:pt modelId="{1B8B892E-DA17-4ACB-82B9-086AA7B2B47C}">
      <dgm:prSet phldrT="[Text]"/>
      <dgm:spPr/>
      <dgm:t>
        <a:bodyPr/>
        <a:lstStyle/>
        <a:p>
          <a:r>
            <a:rPr lang="en-ZA" dirty="0" smtClean="0">
              <a:latin typeface="Calibri" panose="020F0502020204030204" pitchFamily="34" charset="0"/>
            </a:rPr>
            <a:t>All PEDs, Teacher Unions / PDIs and DBE have SACE Provider Approval Status</a:t>
          </a:r>
          <a:endParaRPr lang="en-ZA" dirty="0">
            <a:latin typeface="Calibri" panose="020F0502020204030204" pitchFamily="34" charset="0"/>
          </a:endParaRPr>
        </a:p>
      </dgm:t>
    </dgm:pt>
    <dgm:pt modelId="{4041EC6F-24AB-4063-8DA4-C48DC05B39AD}" type="parTrans" cxnId="{8E089846-5C5F-45DA-B677-D8686797AC98}">
      <dgm:prSet/>
      <dgm:spPr/>
      <dgm:t>
        <a:bodyPr/>
        <a:lstStyle/>
        <a:p>
          <a:endParaRPr lang="en-ZA"/>
        </a:p>
      </dgm:t>
    </dgm:pt>
    <dgm:pt modelId="{E6B4BAFE-1180-4107-BCBA-D94F7D8C7A84}" type="sibTrans" cxnId="{8E089846-5C5F-45DA-B677-D8686797AC98}">
      <dgm:prSet/>
      <dgm:spPr/>
      <dgm:t>
        <a:bodyPr/>
        <a:lstStyle/>
        <a:p>
          <a:endParaRPr lang="en-ZA"/>
        </a:p>
      </dgm:t>
    </dgm:pt>
    <dgm:pt modelId="{761F5C00-4E30-41E3-9741-9176EEC7DCE4}">
      <dgm:prSet phldrT="[Text]" custT="1"/>
      <dgm:spPr/>
      <dgm:t>
        <a:bodyPr/>
        <a:lstStyle/>
        <a:p>
          <a:r>
            <a:rPr lang="en-ZA" sz="3200" b="1" dirty="0" smtClean="0">
              <a:latin typeface="Calibri" panose="020F0502020204030204" pitchFamily="34" charset="0"/>
            </a:rPr>
            <a:t>SACE ENDORSED PD ACTIVITIES </a:t>
          </a:r>
          <a:endParaRPr lang="en-ZA" sz="3200" b="1" dirty="0">
            <a:latin typeface="Calibri" panose="020F0502020204030204" pitchFamily="34" charset="0"/>
          </a:endParaRPr>
        </a:p>
      </dgm:t>
    </dgm:pt>
    <dgm:pt modelId="{CA4CA117-1735-496D-B15D-958EBF8ED463}" type="parTrans" cxnId="{439A6582-7653-4DA0-91DF-B0D802E6B33B}">
      <dgm:prSet/>
      <dgm:spPr/>
      <dgm:t>
        <a:bodyPr/>
        <a:lstStyle/>
        <a:p>
          <a:endParaRPr lang="en-ZA"/>
        </a:p>
      </dgm:t>
    </dgm:pt>
    <dgm:pt modelId="{28A0AC68-FE1B-442C-8790-AC392E40AAF2}" type="sibTrans" cxnId="{439A6582-7653-4DA0-91DF-B0D802E6B33B}">
      <dgm:prSet/>
      <dgm:spPr/>
      <dgm:t>
        <a:bodyPr/>
        <a:lstStyle/>
        <a:p>
          <a:endParaRPr lang="en-ZA"/>
        </a:p>
      </dgm:t>
    </dgm:pt>
    <dgm:pt modelId="{D1F0F23F-929E-447B-94C4-49E8B3D1B8E6}">
      <dgm:prSet phldrT="[Text]"/>
      <dgm:spPr/>
      <dgm:t>
        <a:bodyPr/>
        <a:lstStyle/>
        <a:p>
          <a:r>
            <a:rPr lang="en-ZA" b="1" dirty="0" smtClean="0">
              <a:latin typeface="Calibri" panose="020F0502020204030204" pitchFamily="34" charset="0"/>
            </a:rPr>
            <a:t>1881 Endorsed PD Activities – in the catalogue of approved providers.</a:t>
          </a:r>
          <a:endParaRPr lang="en-ZA" b="1" dirty="0">
            <a:latin typeface="Calibri" panose="020F0502020204030204" pitchFamily="34" charset="0"/>
          </a:endParaRPr>
        </a:p>
      </dgm:t>
    </dgm:pt>
    <dgm:pt modelId="{40AEBC32-7BA7-48FD-86C1-C80276838678}" type="parTrans" cxnId="{42208AC8-F130-4041-B1D6-923E4EA7517C}">
      <dgm:prSet/>
      <dgm:spPr/>
      <dgm:t>
        <a:bodyPr/>
        <a:lstStyle/>
        <a:p>
          <a:endParaRPr lang="en-ZA"/>
        </a:p>
      </dgm:t>
    </dgm:pt>
    <dgm:pt modelId="{EEB63B41-E5C7-42E3-8826-318D458ADB90}" type="sibTrans" cxnId="{42208AC8-F130-4041-B1D6-923E4EA7517C}">
      <dgm:prSet/>
      <dgm:spPr/>
      <dgm:t>
        <a:bodyPr/>
        <a:lstStyle/>
        <a:p>
          <a:endParaRPr lang="en-ZA"/>
        </a:p>
      </dgm:t>
    </dgm:pt>
    <dgm:pt modelId="{C81F4175-7B76-412B-93CA-281893155535}">
      <dgm:prSet phldrT="[Text]"/>
      <dgm:spPr/>
      <dgm:t>
        <a:bodyPr/>
        <a:lstStyle/>
        <a:p>
          <a:r>
            <a:rPr lang="en-ZA" dirty="0" smtClean="0">
              <a:latin typeface="Calibri" panose="020F0502020204030204" pitchFamily="34" charset="0"/>
            </a:rPr>
            <a:t>3 PEDs (</a:t>
          </a:r>
          <a:r>
            <a:rPr lang="en-ZA" b="1" dirty="0" smtClean="0">
              <a:latin typeface="Calibri" panose="020F0502020204030204" pitchFamily="34" charset="0"/>
            </a:rPr>
            <a:t>MASTEC, CTLI, MGSLG</a:t>
          </a:r>
          <a:r>
            <a:rPr lang="en-ZA" dirty="0" smtClean="0">
              <a:latin typeface="Calibri" panose="020F0502020204030204" pitchFamily="34" charset="0"/>
            </a:rPr>
            <a:t>) with SACE Endorsed PD Activities – Role of PDIs </a:t>
          </a:r>
          <a:endParaRPr lang="en-ZA" dirty="0">
            <a:latin typeface="Calibri" panose="020F0502020204030204" pitchFamily="34" charset="0"/>
          </a:endParaRPr>
        </a:p>
      </dgm:t>
    </dgm:pt>
    <dgm:pt modelId="{73142D10-2CFE-4D0F-A5DD-9D17A195C840}" type="parTrans" cxnId="{DBF1E560-ADFC-4AA8-8EB8-DE508CC6F2B0}">
      <dgm:prSet/>
      <dgm:spPr/>
      <dgm:t>
        <a:bodyPr/>
        <a:lstStyle/>
        <a:p>
          <a:endParaRPr lang="en-ZA"/>
        </a:p>
      </dgm:t>
    </dgm:pt>
    <dgm:pt modelId="{7830B24E-91EB-4261-A539-7271D78DCADB}" type="sibTrans" cxnId="{DBF1E560-ADFC-4AA8-8EB8-DE508CC6F2B0}">
      <dgm:prSet/>
      <dgm:spPr/>
      <dgm:t>
        <a:bodyPr/>
        <a:lstStyle/>
        <a:p>
          <a:endParaRPr lang="en-ZA"/>
        </a:p>
      </dgm:t>
    </dgm:pt>
    <dgm:pt modelId="{502440A4-9143-4160-B4B8-8F1B78B9FD94}">
      <dgm:prSet phldrT="[Text]"/>
      <dgm:spPr/>
      <dgm:t>
        <a:bodyPr/>
        <a:lstStyle/>
        <a:p>
          <a:r>
            <a:rPr lang="en-ZA" dirty="0" smtClean="0">
              <a:latin typeface="Calibri" panose="020F0502020204030204" pitchFamily="34" charset="0"/>
            </a:rPr>
            <a:t>DBE and Partners SACE Endorsed Activities</a:t>
          </a:r>
          <a:endParaRPr lang="en-ZA" dirty="0">
            <a:latin typeface="Calibri" panose="020F0502020204030204" pitchFamily="34" charset="0"/>
          </a:endParaRPr>
        </a:p>
      </dgm:t>
    </dgm:pt>
    <dgm:pt modelId="{9485D539-CCE6-44A5-9059-7124528F1556}" type="parTrans" cxnId="{B7DD3F02-79DA-424B-9983-447F6B7B5683}">
      <dgm:prSet/>
      <dgm:spPr/>
      <dgm:t>
        <a:bodyPr/>
        <a:lstStyle/>
        <a:p>
          <a:endParaRPr lang="en-ZA"/>
        </a:p>
      </dgm:t>
    </dgm:pt>
    <dgm:pt modelId="{BBDCA224-BF85-45D9-B75D-D69E7FBE3A75}" type="sibTrans" cxnId="{B7DD3F02-79DA-424B-9983-447F6B7B5683}">
      <dgm:prSet/>
      <dgm:spPr/>
      <dgm:t>
        <a:bodyPr/>
        <a:lstStyle/>
        <a:p>
          <a:endParaRPr lang="en-ZA"/>
        </a:p>
      </dgm:t>
    </dgm:pt>
    <dgm:pt modelId="{9B08BD1D-E264-4BDD-9E2E-A72AC387A782}">
      <dgm:prSet phldrT="[Text]"/>
      <dgm:spPr/>
      <dgm:t>
        <a:bodyPr/>
        <a:lstStyle/>
        <a:p>
          <a:r>
            <a:rPr lang="en-ZA" dirty="0" smtClean="0">
              <a:latin typeface="Calibri" panose="020F0502020204030204" pitchFamily="34" charset="0"/>
            </a:rPr>
            <a:t>Low level of uptake (</a:t>
          </a:r>
          <a:r>
            <a:rPr lang="en-ZA" i="1" dirty="0" smtClean="0">
              <a:latin typeface="Calibri" panose="020F0502020204030204" pitchFamily="34" charset="0"/>
            </a:rPr>
            <a:t>Time, Funding, Numbers, Accessibility)</a:t>
          </a:r>
          <a:endParaRPr lang="en-ZA" i="1" dirty="0">
            <a:latin typeface="Calibri" panose="020F0502020204030204" pitchFamily="34" charset="0"/>
          </a:endParaRPr>
        </a:p>
      </dgm:t>
    </dgm:pt>
    <dgm:pt modelId="{37609516-50C5-4469-8F95-D8CF7427A901}" type="parTrans" cxnId="{32DF879B-4AFB-404C-8620-E0E8C81B295B}">
      <dgm:prSet/>
      <dgm:spPr/>
      <dgm:t>
        <a:bodyPr/>
        <a:lstStyle/>
        <a:p>
          <a:endParaRPr lang="en-ZA"/>
        </a:p>
      </dgm:t>
    </dgm:pt>
    <dgm:pt modelId="{F29CD865-DAE4-4558-90E4-0AAAD7052443}" type="sibTrans" cxnId="{32DF879B-4AFB-404C-8620-E0E8C81B295B}">
      <dgm:prSet/>
      <dgm:spPr/>
      <dgm:t>
        <a:bodyPr/>
        <a:lstStyle/>
        <a:p>
          <a:endParaRPr lang="en-ZA"/>
        </a:p>
      </dgm:t>
    </dgm:pt>
    <dgm:pt modelId="{577870BE-141A-4C8F-B846-28AADF85B8E8}">
      <dgm:prSet phldrT="[Text]"/>
      <dgm:spPr/>
      <dgm:t>
        <a:bodyPr/>
        <a:lstStyle/>
        <a:p>
          <a:r>
            <a:rPr lang="en-ZA" dirty="0" smtClean="0">
              <a:latin typeface="Calibri" panose="020F0502020204030204" pitchFamily="34" charset="0"/>
            </a:rPr>
            <a:t>Concentrated in GP, WC, KZN</a:t>
          </a:r>
          <a:endParaRPr lang="en-ZA" dirty="0">
            <a:latin typeface="Calibri" panose="020F0502020204030204" pitchFamily="34" charset="0"/>
          </a:endParaRPr>
        </a:p>
      </dgm:t>
    </dgm:pt>
    <dgm:pt modelId="{4AFD92F4-3CB3-48CB-9FD6-65FEF1D5A4D3}" type="parTrans" cxnId="{22EE75D9-B979-415D-9EE0-BA09534C1F35}">
      <dgm:prSet/>
      <dgm:spPr/>
      <dgm:t>
        <a:bodyPr/>
        <a:lstStyle/>
        <a:p>
          <a:endParaRPr lang="en-ZA"/>
        </a:p>
      </dgm:t>
    </dgm:pt>
    <dgm:pt modelId="{1CE47893-1148-40A8-9863-136E690CA53C}" type="sibTrans" cxnId="{22EE75D9-B979-415D-9EE0-BA09534C1F35}">
      <dgm:prSet/>
      <dgm:spPr/>
      <dgm:t>
        <a:bodyPr/>
        <a:lstStyle/>
        <a:p>
          <a:endParaRPr lang="en-ZA"/>
        </a:p>
      </dgm:t>
    </dgm:pt>
    <dgm:pt modelId="{76C1662E-6441-41CB-96BA-1B21D0FEA298}">
      <dgm:prSet phldrT="[Text]"/>
      <dgm:spPr/>
      <dgm:t>
        <a:bodyPr/>
        <a:lstStyle/>
        <a:p>
          <a:r>
            <a:rPr lang="en-ZA" dirty="0" smtClean="0">
              <a:latin typeface="Calibri" panose="020F0502020204030204" pitchFamily="34" charset="0"/>
            </a:rPr>
            <a:t>No providers from the Northern Cape</a:t>
          </a:r>
          <a:endParaRPr lang="en-ZA" dirty="0">
            <a:latin typeface="Calibri" panose="020F0502020204030204" pitchFamily="34" charset="0"/>
          </a:endParaRPr>
        </a:p>
      </dgm:t>
    </dgm:pt>
    <dgm:pt modelId="{87FC10E3-8B98-4672-AFB9-2BEE3C64B997}" type="parTrans" cxnId="{0FFF24B8-C37C-4AA9-9027-199B5BCD7305}">
      <dgm:prSet/>
      <dgm:spPr/>
      <dgm:t>
        <a:bodyPr/>
        <a:lstStyle/>
        <a:p>
          <a:endParaRPr lang="en-ZA"/>
        </a:p>
      </dgm:t>
    </dgm:pt>
    <dgm:pt modelId="{22A4E495-3213-4CC8-933C-84B6617FA603}" type="sibTrans" cxnId="{0FFF24B8-C37C-4AA9-9027-199B5BCD7305}">
      <dgm:prSet/>
      <dgm:spPr/>
      <dgm:t>
        <a:bodyPr/>
        <a:lstStyle/>
        <a:p>
          <a:endParaRPr lang="en-ZA"/>
        </a:p>
      </dgm:t>
    </dgm:pt>
    <dgm:pt modelId="{25C31E31-19B9-46B9-A331-8BE150D4744E}">
      <dgm:prSet phldrT="[Text]"/>
      <dgm:spPr/>
      <dgm:t>
        <a:bodyPr/>
        <a:lstStyle/>
        <a:p>
          <a:r>
            <a:rPr lang="en-ZA" dirty="0" smtClean="0">
              <a:latin typeface="Calibri" panose="020F0502020204030204" pitchFamily="34" charset="0"/>
            </a:rPr>
            <a:t>Very few providers from FS, EC, LP, MP, NW</a:t>
          </a:r>
          <a:endParaRPr lang="en-ZA" dirty="0">
            <a:latin typeface="Calibri" panose="020F0502020204030204" pitchFamily="34" charset="0"/>
          </a:endParaRPr>
        </a:p>
      </dgm:t>
    </dgm:pt>
    <dgm:pt modelId="{0061D002-C845-412D-9C16-A5CF832B2360}" type="parTrans" cxnId="{E8A739AA-0D25-4641-AB0A-870DEC295E05}">
      <dgm:prSet/>
      <dgm:spPr/>
      <dgm:t>
        <a:bodyPr/>
        <a:lstStyle/>
        <a:p>
          <a:endParaRPr lang="en-ZA"/>
        </a:p>
      </dgm:t>
    </dgm:pt>
    <dgm:pt modelId="{27908E61-0CFF-4176-A468-D134C9A69FE5}" type="sibTrans" cxnId="{E8A739AA-0D25-4641-AB0A-870DEC295E05}">
      <dgm:prSet/>
      <dgm:spPr/>
      <dgm:t>
        <a:bodyPr/>
        <a:lstStyle/>
        <a:p>
          <a:endParaRPr lang="en-ZA"/>
        </a:p>
      </dgm:t>
    </dgm:pt>
    <dgm:pt modelId="{F3867C54-11E4-4F6F-B28C-87FE50DF2CB8}">
      <dgm:prSet phldrT="[Text]"/>
      <dgm:spPr/>
      <dgm:t>
        <a:bodyPr/>
        <a:lstStyle/>
        <a:p>
          <a:r>
            <a:rPr lang="en-ZA" dirty="0" smtClean="0">
              <a:latin typeface="Calibri" panose="020F0502020204030204" pitchFamily="34" charset="0"/>
            </a:rPr>
            <a:t>Provider capacity research (</a:t>
          </a:r>
          <a:r>
            <a:rPr lang="en-ZA" b="1" dirty="0" smtClean="0">
              <a:latin typeface="Calibri" panose="020F0502020204030204" pitchFamily="34" charset="0"/>
            </a:rPr>
            <a:t>possible collaboration with the ETDP-SETA</a:t>
          </a:r>
          <a:r>
            <a:rPr lang="en-ZA" dirty="0" smtClean="0">
              <a:latin typeface="Calibri" panose="020F0502020204030204" pitchFamily="34" charset="0"/>
            </a:rPr>
            <a:t>)</a:t>
          </a:r>
          <a:endParaRPr lang="en-ZA" dirty="0">
            <a:latin typeface="Calibri" panose="020F0502020204030204" pitchFamily="34" charset="0"/>
          </a:endParaRPr>
        </a:p>
      </dgm:t>
    </dgm:pt>
    <dgm:pt modelId="{F1B15632-4A9A-46A2-A101-5BACD9D233DE}" type="parTrans" cxnId="{BE27EDF6-4313-4461-93FA-A6C7EA0DB9EB}">
      <dgm:prSet/>
      <dgm:spPr/>
      <dgm:t>
        <a:bodyPr/>
        <a:lstStyle/>
        <a:p>
          <a:endParaRPr lang="en-ZA"/>
        </a:p>
      </dgm:t>
    </dgm:pt>
    <dgm:pt modelId="{6C9E24C0-8AF6-4BB9-B858-2B9C434BFB77}" type="sibTrans" cxnId="{BE27EDF6-4313-4461-93FA-A6C7EA0DB9EB}">
      <dgm:prSet/>
      <dgm:spPr/>
      <dgm:t>
        <a:bodyPr/>
        <a:lstStyle/>
        <a:p>
          <a:endParaRPr lang="en-ZA"/>
        </a:p>
      </dgm:t>
    </dgm:pt>
    <dgm:pt modelId="{2C3C4D96-A243-4958-AB1A-D83DE7CCF0AD}" type="pres">
      <dgm:prSet presAssocID="{9741ADF9-88B0-4334-9A23-C64E8ACEF39A}" presName="Name0" presStyleCnt="0">
        <dgm:presLayoutVars>
          <dgm:dir/>
          <dgm:animLvl val="lvl"/>
          <dgm:resizeHandles/>
        </dgm:presLayoutVars>
      </dgm:prSet>
      <dgm:spPr/>
      <dgm:t>
        <a:bodyPr/>
        <a:lstStyle/>
        <a:p>
          <a:endParaRPr lang="en-ZA"/>
        </a:p>
      </dgm:t>
    </dgm:pt>
    <dgm:pt modelId="{D330C4C6-60F7-4C24-9F31-548047BC8478}" type="pres">
      <dgm:prSet presAssocID="{79AAC171-A3EF-44E6-90D7-94A979DF4693}" presName="linNode" presStyleCnt="0"/>
      <dgm:spPr/>
    </dgm:pt>
    <dgm:pt modelId="{7B0C5126-6015-4816-B183-3D5804D1E0AE}" type="pres">
      <dgm:prSet presAssocID="{79AAC171-A3EF-44E6-90D7-94A979DF4693}" presName="parentShp" presStyleLbl="node1" presStyleIdx="0" presStyleCnt="2">
        <dgm:presLayoutVars>
          <dgm:bulletEnabled val="1"/>
        </dgm:presLayoutVars>
      </dgm:prSet>
      <dgm:spPr/>
      <dgm:t>
        <a:bodyPr/>
        <a:lstStyle/>
        <a:p>
          <a:endParaRPr lang="en-ZA"/>
        </a:p>
      </dgm:t>
    </dgm:pt>
    <dgm:pt modelId="{2F665861-39A5-4679-B2FE-FC8F07987735}" type="pres">
      <dgm:prSet presAssocID="{79AAC171-A3EF-44E6-90D7-94A979DF4693}" presName="childShp" presStyleLbl="bgAccFollowNode1" presStyleIdx="0" presStyleCnt="2">
        <dgm:presLayoutVars>
          <dgm:bulletEnabled val="1"/>
        </dgm:presLayoutVars>
      </dgm:prSet>
      <dgm:spPr/>
      <dgm:t>
        <a:bodyPr/>
        <a:lstStyle/>
        <a:p>
          <a:endParaRPr lang="en-ZA"/>
        </a:p>
      </dgm:t>
    </dgm:pt>
    <dgm:pt modelId="{B7B5C937-E052-498E-A713-3EACB0D3616B}" type="pres">
      <dgm:prSet presAssocID="{385ABE95-708C-4B24-A3E7-23C86579A6EF}" presName="spacing" presStyleCnt="0"/>
      <dgm:spPr/>
    </dgm:pt>
    <dgm:pt modelId="{7849617F-8386-4634-9BD5-D3AA13EB3731}" type="pres">
      <dgm:prSet presAssocID="{761F5C00-4E30-41E3-9741-9176EEC7DCE4}" presName="linNode" presStyleCnt="0"/>
      <dgm:spPr/>
    </dgm:pt>
    <dgm:pt modelId="{DB609440-8A76-44F2-83CE-3EF8FD98A9F4}" type="pres">
      <dgm:prSet presAssocID="{761F5C00-4E30-41E3-9741-9176EEC7DCE4}" presName="parentShp" presStyleLbl="node1" presStyleIdx="1" presStyleCnt="2">
        <dgm:presLayoutVars>
          <dgm:bulletEnabled val="1"/>
        </dgm:presLayoutVars>
      </dgm:prSet>
      <dgm:spPr/>
      <dgm:t>
        <a:bodyPr/>
        <a:lstStyle/>
        <a:p>
          <a:endParaRPr lang="en-ZA"/>
        </a:p>
      </dgm:t>
    </dgm:pt>
    <dgm:pt modelId="{BE8BC667-DB4F-429F-B097-719F2A83F809}" type="pres">
      <dgm:prSet presAssocID="{761F5C00-4E30-41E3-9741-9176EEC7DCE4}" presName="childShp" presStyleLbl="bgAccFollowNode1" presStyleIdx="1" presStyleCnt="2">
        <dgm:presLayoutVars>
          <dgm:bulletEnabled val="1"/>
        </dgm:presLayoutVars>
      </dgm:prSet>
      <dgm:spPr/>
      <dgm:t>
        <a:bodyPr/>
        <a:lstStyle/>
        <a:p>
          <a:endParaRPr lang="en-ZA"/>
        </a:p>
      </dgm:t>
    </dgm:pt>
  </dgm:ptLst>
  <dgm:cxnLst>
    <dgm:cxn modelId="{87863117-25A9-4D10-88DF-E10395A0A25E}" type="presOf" srcId="{C81F4175-7B76-412B-93CA-281893155535}" destId="{BE8BC667-DB4F-429F-B097-719F2A83F809}" srcOrd="0" destOrd="1" presId="urn:microsoft.com/office/officeart/2005/8/layout/vList6"/>
    <dgm:cxn modelId="{9A2A6A44-AF85-4DC4-BD4A-5572B9810861}" type="presOf" srcId="{9741ADF9-88B0-4334-9A23-C64E8ACEF39A}" destId="{2C3C4D96-A243-4958-AB1A-D83DE7CCF0AD}" srcOrd="0" destOrd="0" presId="urn:microsoft.com/office/officeart/2005/8/layout/vList6"/>
    <dgm:cxn modelId="{0FFF24B8-C37C-4AA9-9027-199B5BCD7305}" srcId="{79AAC171-A3EF-44E6-90D7-94A979DF4693}" destId="{76C1662E-6441-41CB-96BA-1B21D0FEA298}" srcOrd="4" destOrd="0" parTransId="{87FC10E3-8B98-4672-AFB9-2BEE3C64B997}" sibTransId="{22A4E495-3213-4CC8-933C-84B6617FA603}"/>
    <dgm:cxn modelId="{BE27EDF6-4313-4461-93FA-A6C7EA0DB9EB}" srcId="{79AAC171-A3EF-44E6-90D7-94A979DF4693}" destId="{F3867C54-11E4-4F6F-B28C-87FE50DF2CB8}" srcOrd="5" destOrd="0" parTransId="{F1B15632-4A9A-46A2-A101-5BACD9D233DE}" sibTransId="{6C9E24C0-8AF6-4BB9-B858-2B9C434BFB77}"/>
    <dgm:cxn modelId="{19F5A53E-B6B7-4E14-840F-85C88143911E}" type="presOf" srcId="{D1F0F23F-929E-447B-94C4-49E8B3D1B8E6}" destId="{BE8BC667-DB4F-429F-B097-719F2A83F809}" srcOrd="0" destOrd="0" presId="urn:microsoft.com/office/officeart/2005/8/layout/vList6"/>
    <dgm:cxn modelId="{0DA53A3B-8FE2-4E6E-A85C-6F3C2BA83EF1}" type="presOf" srcId="{B0F46B27-8C2A-42EB-8F2C-B2F756E02CF0}" destId="{2F665861-39A5-4679-B2FE-FC8F07987735}" srcOrd="0" destOrd="0" presId="urn:microsoft.com/office/officeart/2005/8/layout/vList6"/>
    <dgm:cxn modelId="{32DF879B-4AFB-404C-8620-E0E8C81B295B}" srcId="{761F5C00-4E30-41E3-9741-9176EEC7DCE4}" destId="{9B08BD1D-E264-4BDD-9E2E-A72AC387A782}" srcOrd="3" destOrd="0" parTransId="{37609516-50C5-4469-8F95-D8CF7427A901}" sibTransId="{F29CD865-DAE4-4558-90E4-0AAAD7052443}"/>
    <dgm:cxn modelId="{6ABCEB26-9D31-4578-A86E-5F64D586DDFE}" srcId="{79AAC171-A3EF-44E6-90D7-94A979DF4693}" destId="{B0F46B27-8C2A-42EB-8F2C-B2F756E02CF0}" srcOrd="0" destOrd="0" parTransId="{33F1715C-31C6-4534-ADD7-25CB1958C9DD}" sibTransId="{5B5DC2C2-4BC8-4B04-98C1-CEC66C44913B}"/>
    <dgm:cxn modelId="{BDD87EF1-FF4B-4554-9DE2-AB02014668A7}" type="presOf" srcId="{25C31E31-19B9-46B9-A331-8BE150D4744E}" destId="{2F665861-39A5-4679-B2FE-FC8F07987735}" srcOrd="0" destOrd="3" presId="urn:microsoft.com/office/officeart/2005/8/layout/vList6"/>
    <dgm:cxn modelId="{42208AC8-F130-4041-B1D6-923E4EA7517C}" srcId="{761F5C00-4E30-41E3-9741-9176EEC7DCE4}" destId="{D1F0F23F-929E-447B-94C4-49E8B3D1B8E6}" srcOrd="0" destOrd="0" parTransId="{40AEBC32-7BA7-48FD-86C1-C80276838678}" sibTransId="{EEB63B41-E5C7-42E3-8826-318D458ADB90}"/>
    <dgm:cxn modelId="{E5F4D26D-7E18-461E-BBB9-36897BFEBF06}" type="presOf" srcId="{79AAC171-A3EF-44E6-90D7-94A979DF4693}" destId="{7B0C5126-6015-4816-B183-3D5804D1E0AE}" srcOrd="0" destOrd="0" presId="urn:microsoft.com/office/officeart/2005/8/layout/vList6"/>
    <dgm:cxn modelId="{DBF1E560-ADFC-4AA8-8EB8-DE508CC6F2B0}" srcId="{761F5C00-4E30-41E3-9741-9176EEC7DCE4}" destId="{C81F4175-7B76-412B-93CA-281893155535}" srcOrd="1" destOrd="0" parTransId="{73142D10-2CFE-4D0F-A5DD-9D17A195C840}" sibTransId="{7830B24E-91EB-4261-A539-7271D78DCADB}"/>
    <dgm:cxn modelId="{AA4FF35A-4935-4019-B5C5-3182B40F3EA1}" type="presOf" srcId="{1B8B892E-DA17-4ACB-82B9-086AA7B2B47C}" destId="{2F665861-39A5-4679-B2FE-FC8F07987735}" srcOrd="0" destOrd="1" presId="urn:microsoft.com/office/officeart/2005/8/layout/vList6"/>
    <dgm:cxn modelId="{F9DFDC4A-D857-4134-848E-30821F8626FA}" srcId="{9741ADF9-88B0-4334-9A23-C64E8ACEF39A}" destId="{79AAC171-A3EF-44E6-90D7-94A979DF4693}" srcOrd="0" destOrd="0" parTransId="{42A2A079-A2E2-48CC-9266-D95639F6FB92}" sibTransId="{385ABE95-708C-4B24-A3E7-23C86579A6EF}"/>
    <dgm:cxn modelId="{2C9408E0-EE3F-4479-8CE0-39E00E28AAD4}" type="presOf" srcId="{9B08BD1D-E264-4BDD-9E2E-A72AC387A782}" destId="{BE8BC667-DB4F-429F-B097-719F2A83F809}" srcOrd="0" destOrd="3" presId="urn:microsoft.com/office/officeart/2005/8/layout/vList6"/>
    <dgm:cxn modelId="{439A6582-7653-4DA0-91DF-B0D802E6B33B}" srcId="{9741ADF9-88B0-4334-9A23-C64E8ACEF39A}" destId="{761F5C00-4E30-41E3-9741-9176EEC7DCE4}" srcOrd="1" destOrd="0" parTransId="{CA4CA117-1735-496D-B15D-958EBF8ED463}" sibTransId="{28A0AC68-FE1B-442C-8790-AC392E40AAF2}"/>
    <dgm:cxn modelId="{22EE75D9-B979-415D-9EE0-BA09534C1F35}" srcId="{79AAC171-A3EF-44E6-90D7-94A979DF4693}" destId="{577870BE-141A-4C8F-B846-28AADF85B8E8}" srcOrd="2" destOrd="0" parTransId="{4AFD92F4-3CB3-48CB-9FD6-65FEF1D5A4D3}" sibTransId="{1CE47893-1148-40A8-9863-136E690CA53C}"/>
    <dgm:cxn modelId="{E1C71603-C866-468B-A869-B6E7FB8BEFBF}" type="presOf" srcId="{502440A4-9143-4160-B4B8-8F1B78B9FD94}" destId="{BE8BC667-DB4F-429F-B097-719F2A83F809}" srcOrd="0" destOrd="2" presId="urn:microsoft.com/office/officeart/2005/8/layout/vList6"/>
    <dgm:cxn modelId="{BCF91804-B1FF-46F1-B851-9C41EB09533E}" type="presOf" srcId="{F3867C54-11E4-4F6F-B28C-87FE50DF2CB8}" destId="{2F665861-39A5-4679-B2FE-FC8F07987735}" srcOrd="0" destOrd="5" presId="urn:microsoft.com/office/officeart/2005/8/layout/vList6"/>
    <dgm:cxn modelId="{7F2DBA51-F270-4937-91F8-75279D57D4E2}" type="presOf" srcId="{76C1662E-6441-41CB-96BA-1B21D0FEA298}" destId="{2F665861-39A5-4679-B2FE-FC8F07987735}" srcOrd="0" destOrd="4" presId="urn:microsoft.com/office/officeart/2005/8/layout/vList6"/>
    <dgm:cxn modelId="{8E089846-5C5F-45DA-B677-D8686797AC98}" srcId="{79AAC171-A3EF-44E6-90D7-94A979DF4693}" destId="{1B8B892E-DA17-4ACB-82B9-086AA7B2B47C}" srcOrd="1" destOrd="0" parTransId="{4041EC6F-24AB-4063-8DA4-C48DC05B39AD}" sibTransId="{E6B4BAFE-1180-4107-BCBA-D94F7D8C7A84}"/>
    <dgm:cxn modelId="{B7DD3F02-79DA-424B-9983-447F6B7B5683}" srcId="{761F5C00-4E30-41E3-9741-9176EEC7DCE4}" destId="{502440A4-9143-4160-B4B8-8F1B78B9FD94}" srcOrd="2" destOrd="0" parTransId="{9485D539-CCE6-44A5-9059-7124528F1556}" sibTransId="{BBDCA224-BF85-45D9-B75D-D69E7FBE3A75}"/>
    <dgm:cxn modelId="{E8A739AA-0D25-4641-AB0A-870DEC295E05}" srcId="{79AAC171-A3EF-44E6-90D7-94A979DF4693}" destId="{25C31E31-19B9-46B9-A331-8BE150D4744E}" srcOrd="3" destOrd="0" parTransId="{0061D002-C845-412D-9C16-A5CF832B2360}" sibTransId="{27908E61-0CFF-4176-A468-D134C9A69FE5}"/>
    <dgm:cxn modelId="{85499825-8B15-4CFB-97FB-933097FABFB6}" type="presOf" srcId="{761F5C00-4E30-41E3-9741-9176EEC7DCE4}" destId="{DB609440-8A76-44F2-83CE-3EF8FD98A9F4}" srcOrd="0" destOrd="0" presId="urn:microsoft.com/office/officeart/2005/8/layout/vList6"/>
    <dgm:cxn modelId="{740B4887-C1F8-4FE5-9AB2-666D0EAD6661}" type="presOf" srcId="{577870BE-141A-4C8F-B846-28AADF85B8E8}" destId="{2F665861-39A5-4679-B2FE-FC8F07987735}" srcOrd="0" destOrd="2" presId="urn:microsoft.com/office/officeart/2005/8/layout/vList6"/>
    <dgm:cxn modelId="{F3524EE5-7A72-4DD8-AF0C-02F784CEBE1D}" type="presParOf" srcId="{2C3C4D96-A243-4958-AB1A-D83DE7CCF0AD}" destId="{D330C4C6-60F7-4C24-9F31-548047BC8478}" srcOrd="0" destOrd="0" presId="urn:microsoft.com/office/officeart/2005/8/layout/vList6"/>
    <dgm:cxn modelId="{46AB164D-8247-4E27-A773-FDDC46306D18}" type="presParOf" srcId="{D330C4C6-60F7-4C24-9F31-548047BC8478}" destId="{7B0C5126-6015-4816-B183-3D5804D1E0AE}" srcOrd="0" destOrd="0" presId="urn:microsoft.com/office/officeart/2005/8/layout/vList6"/>
    <dgm:cxn modelId="{D90E004C-9865-4401-AC9F-174F8E64BEB3}" type="presParOf" srcId="{D330C4C6-60F7-4C24-9F31-548047BC8478}" destId="{2F665861-39A5-4679-B2FE-FC8F07987735}" srcOrd="1" destOrd="0" presId="urn:microsoft.com/office/officeart/2005/8/layout/vList6"/>
    <dgm:cxn modelId="{28EB306E-EA8F-4059-93FE-B8FAF0E614C8}" type="presParOf" srcId="{2C3C4D96-A243-4958-AB1A-D83DE7CCF0AD}" destId="{B7B5C937-E052-498E-A713-3EACB0D3616B}" srcOrd="1" destOrd="0" presId="urn:microsoft.com/office/officeart/2005/8/layout/vList6"/>
    <dgm:cxn modelId="{81E996FD-5F59-4E5F-89C7-0C2E3F8E0225}" type="presParOf" srcId="{2C3C4D96-A243-4958-AB1A-D83DE7CCF0AD}" destId="{7849617F-8386-4634-9BD5-D3AA13EB3731}" srcOrd="2" destOrd="0" presId="urn:microsoft.com/office/officeart/2005/8/layout/vList6"/>
    <dgm:cxn modelId="{E83B8FE3-E054-4D0B-830C-5094C4561AEB}" type="presParOf" srcId="{7849617F-8386-4634-9BD5-D3AA13EB3731}" destId="{DB609440-8A76-44F2-83CE-3EF8FD98A9F4}" srcOrd="0" destOrd="0" presId="urn:microsoft.com/office/officeart/2005/8/layout/vList6"/>
    <dgm:cxn modelId="{A8C5ECAB-C838-4983-9E56-55B5FA2358EE}" type="presParOf" srcId="{7849617F-8386-4634-9BD5-D3AA13EB3731}" destId="{BE8BC667-DB4F-429F-B097-719F2A83F809}"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63FE438B-2835-4008-A241-8E7B18C68B0B}" type="datetimeFigureOut">
              <a:rPr lang="en-ZA" smtClean="0"/>
              <a:pPr/>
              <a:t>2016/04/08</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A603A82-88CC-4129-A408-E3BD199A63FB}" type="slidenum">
              <a:rPr lang="en-ZA" smtClean="0"/>
              <a:pPr/>
              <a:t>‹#›</a:t>
            </a:fld>
            <a:endParaRPr lang="en-ZA"/>
          </a:p>
        </p:txBody>
      </p:sp>
    </p:spTree>
    <p:extLst>
      <p:ext uri="{BB962C8B-B14F-4D97-AF65-F5344CB8AC3E}">
        <p14:creationId xmlns:p14="http://schemas.microsoft.com/office/powerpoint/2010/main" xmlns="" val="4208824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8A603A82-88CC-4129-A408-E3BD199A63FB}" type="slidenum">
              <a:rPr lang="en-ZA" smtClean="0"/>
              <a:pPr/>
              <a:t>2</a:t>
            </a:fld>
            <a:endParaRPr lang="en-ZA"/>
          </a:p>
        </p:txBody>
      </p:sp>
    </p:spTree>
    <p:extLst>
      <p:ext uri="{BB962C8B-B14F-4D97-AF65-F5344CB8AC3E}">
        <p14:creationId xmlns:p14="http://schemas.microsoft.com/office/powerpoint/2010/main" xmlns="" val="1677263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A603A82-88CC-4129-A408-E3BD199A63FB}" type="slidenum">
              <a:rPr lang="en-ZA" smtClean="0"/>
              <a:pPr/>
              <a:t>10</a:t>
            </a:fld>
            <a:endParaRPr lang="en-ZA"/>
          </a:p>
        </p:txBody>
      </p:sp>
    </p:spTree>
    <p:extLst>
      <p:ext uri="{BB962C8B-B14F-4D97-AF65-F5344CB8AC3E}">
        <p14:creationId xmlns:p14="http://schemas.microsoft.com/office/powerpoint/2010/main" xmlns="" val="1380257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A603A82-88CC-4129-A408-E3BD199A63FB}" type="slidenum">
              <a:rPr lang="en-ZA" smtClean="0"/>
              <a:pPr/>
              <a:t>14</a:t>
            </a:fld>
            <a:endParaRPr lang="en-ZA"/>
          </a:p>
        </p:txBody>
      </p:sp>
    </p:spTree>
    <p:extLst>
      <p:ext uri="{BB962C8B-B14F-4D97-AF65-F5344CB8AC3E}">
        <p14:creationId xmlns:p14="http://schemas.microsoft.com/office/powerpoint/2010/main" xmlns="" val="3880288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A603A82-88CC-4129-A408-E3BD199A63FB}" type="slidenum">
              <a:rPr lang="en-ZA" smtClean="0"/>
              <a:pPr/>
              <a:t>16</a:t>
            </a:fld>
            <a:endParaRPr lang="en-ZA"/>
          </a:p>
        </p:txBody>
      </p:sp>
    </p:spTree>
    <p:extLst>
      <p:ext uri="{BB962C8B-B14F-4D97-AF65-F5344CB8AC3E}">
        <p14:creationId xmlns:p14="http://schemas.microsoft.com/office/powerpoint/2010/main" xmlns="" val="572759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A603A82-88CC-4129-A408-E3BD199A63FB}" type="slidenum">
              <a:rPr lang="en-ZA" smtClean="0"/>
              <a:pPr/>
              <a:t>19</a:t>
            </a:fld>
            <a:endParaRPr lang="en-ZA"/>
          </a:p>
        </p:txBody>
      </p:sp>
    </p:spTree>
    <p:extLst>
      <p:ext uri="{BB962C8B-B14F-4D97-AF65-F5344CB8AC3E}">
        <p14:creationId xmlns:p14="http://schemas.microsoft.com/office/powerpoint/2010/main" xmlns="" val="251149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tags" Target="../tags/tag4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9F358E7-76FF-40CE-AD41-967BB96434C8}" type="datetime1">
              <a:rPr lang="en-US" smtClean="0">
                <a:solidFill>
                  <a:srgbClr val="DBF5F9">
                    <a:shade val="90000"/>
                  </a:srgbClr>
                </a:solidFill>
              </a:rPr>
              <a:pPr/>
              <a:t>4/8/2016</a:t>
            </a:fld>
            <a:endParaRPr lang="en-ZA">
              <a:solidFill>
                <a:srgbClr val="DBF5F9">
                  <a:shade val="90000"/>
                </a:srgbClr>
              </a:solidFill>
            </a:endParaRPr>
          </a:p>
        </p:txBody>
      </p:sp>
      <p:sp>
        <p:nvSpPr>
          <p:cNvPr id="2" name="Footer Placeholder 1"/>
          <p:cNvSpPr>
            <a:spLocks noGrp="1"/>
          </p:cNvSpPr>
          <p:nvPr>
            <p:ph type="ftr" sz="quarter" idx="11"/>
          </p:nvPr>
        </p:nvSpPr>
        <p:spPr/>
        <p:txBody>
          <a:bodyPr/>
          <a:lstStyle/>
          <a:p>
            <a:endParaRPr lang="en-ZA">
              <a:solidFill>
                <a:srgbClr val="DBF5F9">
                  <a:shade val="90000"/>
                </a:srgb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CE0127FB-AA44-4AB0-891A-0C75592A85FB}" type="slidenum">
              <a:rPr lang="en-ZA" smtClean="0">
                <a:solidFill>
                  <a:srgbClr val="DBF5F9">
                    <a:shade val="90000"/>
                  </a:srgbClr>
                </a:solidFill>
              </a:rPr>
              <a:pPr/>
              <a:t>‹#›</a:t>
            </a:fld>
            <a:endParaRPr lang="en-ZA">
              <a:solidFill>
                <a:srgbClr val="DBF5F9">
                  <a:shade val="9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4E4594-177D-48CA-85F2-BD9757AE455D}" type="datetime1">
              <a:rPr lang="en-US" smtClean="0">
                <a:solidFill>
                  <a:srgbClr val="04617B">
                    <a:shade val="90000"/>
                  </a:srgbClr>
                </a:solidFill>
              </a:rPr>
              <a:pPr/>
              <a:t>4/8/2016</a:t>
            </a:fld>
            <a:endParaRPr lang="en-ZA">
              <a:solidFill>
                <a:srgbClr val="04617B">
                  <a:shade val="90000"/>
                </a:srgbClr>
              </a:solidFill>
            </a:endParaRPr>
          </a:p>
        </p:txBody>
      </p:sp>
      <p:sp>
        <p:nvSpPr>
          <p:cNvPr id="5" name="Footer Placeholder 4"/>
          <p:cNvSpPr>
            <a:spLocks noGrp="1"/>
          </p:cNvSpPr>
          <p:nvPr>
            <p:ph type="ftr" sz="quarter" idx="11"/>
          </p:nvPr>
        </p:nvSpPr>
        <p:spPr/>
        <p:txBody>
          <a:bodyPr/>
          <a:lstStyle/>
          <a:p>
            <a:endParaRPr lang="en-ZA">
              <a:solidFill>
                <a:srgbClr val="04617B">
                  <a:shade val="90000"/>
                </a:srgbClr>
              </a:solidFill>
            </a:endParaRPr>
          </a:p>
        </p:txBody>
      </p:sp>
      <p:sp>
        <p:nvSpPr>
          <p:cNvPr id="6" name="Slide Number Placeholder 5"/>
          <p:cNvSpPr>
            <a:spLocks noGrp="1"/>
          </p:cNvSpPr>
          <p:nvPr>
            <p:ph type="sldNum" sz="quarter" idx="12"/>
          </p:nvPr>
        </p:nvSpPr>
        <p:spPr/>
        <p:txBody>
          <a:bodyPr/>
          <a:lstStyle/>
          <a:p>
            <a:fld id="{CE0127FB-AA44-4AB0-891A-0C75592A85FB}" type="slidenum">
              <a:rPr lang="en-ZA" smtClean="0">
                <a:solidFill>
                  <a:srgbClr val="04617B">
                    <a:shade val="90000"/>
                  </a:srgbClr>
                </a:solidFill>
              </a:rPr>
              <a:pPr/>
              <a:t>‹#›</a:t>
            </a:fld>
            <a:endParaRPr lang="en-ZA">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F8B0CF-AB32-46C2-90F9-D8EC943205E3}" type="datetime1">
              <a:rPr lang="en-US" smtClean="0">
                <a:solidFill>
                  <a:srgbClr val="04617B">
                    <a:shade val="90000"/>
                  </a:srgbClr>
                </a:solidFill>
              </a:rPr>
              <a:pPr/>
              <a:t>4/8/2016</a:t>
            </a:fld>
            <a:endParaRPr lang="en-ZA">
              <a:solidFill>
                <a:srgbClr val="04617B">
                  <a:shade val="90000"/>
                </a:srgbClr>
              </a:solidFill>
            </a:endParaRPr>
          </a:p>
        </p:txBody>
      </p:sp>
      <p:sp>
        <p:nvSpPr>
          <p:cNvPr id="5" name="Footer Placeholder 4"/>
          <p:cNvSpPr>
            <a:spLocks noGrp="1"/>
          </p:cNvSpPr>
          <p:nvPr>
            <p:ph type="ftr" sz="quarter" idx="11"/>
          </p:nvPr>
        </p:nvSpPr>
        <p:spPr/>
        <p:txBody>
          <a:bodyPr/>
          <a:lstStyle/>
          <a:p>
            <a:endParaRPr lang="en-ZA">
              <a:solidFill>
                <a:srgbClr val="04617B">
                  <a:shade val="90000"/>
                </a:srgbClr>
              </a:solidFill>
            </a:endParaRPr>
          </a:p>
        </p:txBody>
      </p:sp>
      <p:sp>
        <p:nvSpPr>
          <p:cNvPr id="6" name="Slide Number Placeholder 5"/>
          <p:cNvSpPr>
            <a:spLocks noGrp="1"/>
          </p:cNvSpPr>
          <p:nvPr>
            <p:ph type="sldNum" sz="quarter" idx="12"/>
          </p:nvPr>
        </p:nvSpPr>
        <p:spPr/>
        <p:txBody>
          <a:bodyPr/>
          <a:lstStyle/>
          <a:p>
            <a:fld id="{CE0127FB-AA44-4AB0-891A-0C75592A85FB}" type="slidenum">
              <a:rPr lang="en-ZA" smtClean="0">
                <a:solidFill>
                  <a:srgbClr val="04617B">
                    <a:shade val="90000"/>
                  </a:srgbClr>
                </a:solidFill>
              </a:rPr>
              <a:pPr/>
              <a:t>‹#›</a:t>
            </a:fld>
            <a:endParaRPr lang="en-ZA">
              <a:solidFill>
                <a:srgbClr val="04617B">
                  <a:shade val="9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7"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7" y="1040023"/>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4165701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7"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7" y="1040023"/>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srgbClr val="073E87"/>
                </a:solidFill>
              </a:rPr>
              <a:pPr>
                <a:defRPr/>
              </a:pPr>
              <a:t>‹#›</a:t>
            </a:fld>
            <a:endParaRPr lang="en-ZA" dirty="0">
              <a:solidFill>
                <a:srgbClr val="073E87"/>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srgbClr val="073E87"/>
              </a:solidFill>
            </a:endParaRPr>
          </a:p>
        </p:txBody>
      </p:sp>
    </p:spTree>
    <p:extLst>
      <p:ext uri="{BB962C8B-B14F-4D97-AF65-F5344CB8AC3E}">
        <p14:creationId xmlns:p14="http://schemas.microsoft.com/office/powerpoint/2010/main" xmlns="" val="3995379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7"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7" y="1040023"/>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42617460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1336710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srgbClr val="073E87"/>
                </a:solidFill>
              </a:rPr>
              <a:pPr>
                <a:defRPr/>
              </a:pPr>
              <a:t>‹#›</a:t>
            </a:fld>
            <a:endParaRPr lang="en-ZA" dirty="0">
              <a:solidFill>
                <a:srgbClr val="073E87"/>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srgbClr val="073E87"/>
              </a:solidFill>
            </a:endParaRPr>
          </a:p>
        </p:txBody>
      </p:sp>
    </p:spTree>
    <p:extLst>
      <p:ext uri="{BB962C8B-B14F-4D97-AF65-F5344CB8AC3E}">
        <p14:creationId xmlns:p14="http://schemas.microsoft.com/office/powerpoint/2010/main" xmlns="" val="460265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3372379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srgbClr val="073E87"/>
                </a:solidFill>
              </a:rPr>
              <a:pPr>
                <a:defRPr/>
              </a:pPr>
              <a:t>‹#›</a:t>
            </a:fld>
            <a:endParaRPr lang="en-ZA" dirty="0">
              <a:solidFill>
                <a:srgbClr val="073E87"/>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srgbClr val="073E87"/>
              </a:solidFill>
            </a:endParaRPr>
          </a:p>
        </p:txBody>
      </p:sp>
    </p:spTree>
    <p:extLst>
      <p:ext uri="{BB962C8B-B14F-4D97-AF65-F5344CB8AC3E}">
        <p14:creationId xmlns:p14="http://schemas.microsoft.com/office/powerpoint/2010/main" xmlns="" val="3548867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427816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035A276-61CB-40F7-8E78-02A588243931}" type="datetime1">
              <a:rPr lang="en-US" smtClean="0">
                <a:solidFill>
                  <a:srgbClr val="04617B">
                    <a:shade val="90000"/>
                  </a:srgbClr>
                </a:solidFill>
              </a:rPr>
              <a:pPr/>
              <a:t>4/8/2016</a:t>
            </a:fld>
            <a:endParaRPr lang="en-ZA">
              <a:solidFill>
                <a:srgbClr val="04617B">
                  <a:shade val="90000"/>
                </a:srgbClr>
              </a:solidFill>
            </a:endParaRPr>
          </a:p>
        </p:txBody>
      </p:sp>
      <p:sp>
        <p:nvSpPr>
          <p:cNvPr id="19" name="Footer Placeholder 18"/>
          <p:cNvSpPr>
            <a:spLocks noGrp="1"/>
          </p:cNvSpPr>
          <p:nvPr>
            <p:ph type="ftr" sz="quarter" idx="11"/>
          </p:nvPr>
        </p:nvSpPr>
        <p:spPr>
          <a:xfrm>
            <a:off x="3581400" y="76200"/>
            <a:ext cx="2895600" cy="288925"/>
          </a:xfrm>
        </p:spPr>
        <p:txBody>
          <a:bodyPr/>
          <a:lstStyle/>
          <a:p>
            <a:endParaRPr lang="en-ZA">
              <a:solidFill>
                <a:srgbClr val="04617B">
                  <a:shade val="90000"/>
                </a:srgb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CE0127FB-AA44-4AB0-891A-0C75592A85FB}" type="slidenum">
              <a:rPr lang="en-ZA" smtClean="0">
                <a:solidFill>
                  <a:srgbClr val="04617B">
                    <a:shade val="90000"/>
                  </a:srgbClr>
                </a:solidFill>
              </a:rPr>
              <a:pPr/>
              <a:t>‹#›</a:t>
            </a:fld>
            <a:endParaRPr lang="en-ZA">
              <a:solidFill>
                <a:srgbClr val="04617B">
                  <a:shade val="90000"/>
                </a:srgb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12369563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38419984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1358624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19801578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3547886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15894832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34779634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7"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7" y="1040023"/>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22167290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7"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7" y="1040023"/>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srgbClr val="073E87"/>
                </a:solidFill>
              </a:rPr>
              <a:pPr>
                <a:defRPr/>
              </a:pPr>
              <a:t>‹#›</a:t>
            </a:fld>
            <a:endParaRPr lang="en-ZA" dirty="0">
              <a:solidFill>
                <a:srgbClr val="073E87"/>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srgbClr val="073E87"/>
              </a:solidFill>
            </a:endParaRPr>
          </a:p>
        </p:txBody>
      </p:sp>
    </p:spTree>
    <p:extLst>
      <p:ext uri="{BB962C8B-B14F-4D97-AF65-F5344CB8AC3E}">
        <p14:creationId xmlns:p14="http://schemas.microsoft.com/office/powerpoint/2010/main" xmlns="" val="11364584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8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7"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7" y="1040023"/>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1128124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8325CCE-6DA7-4D14-9AE7-D835E951B10D}" type="datetime1">
              <a:rPr lang="en-US" smtClean="0">
                <a:solidFill>
                  <a:srgbClr val="DBF5F9">
                    <a:shade val="90000"/>
                  </a:srgbClr>
                </a:solidFill>
              </a:rPr>
              <a:pPr/>
              <a:t>4/8/2016</a:t>
            </a:fld>
            <a:endParaRPr lang="en-ZA">
              <a:solidFill>
                <a:srgbClr val="DBF5F9">
                  <a:shade val="90000"/>
                </a:srgbClr>
              </a:solidFill>
            </a:endParaRPr>
          </a:p>
        </p:txBody>
      </p:sp>
      <p:sp>
        <p:nvSpPr>
          <p:cNvPr id="11" name="Footer Placeholder 10"/>
          <p:cNvSpPr>
            <a:spLocks noGrp="1"/>
          </p:cNvSpPr>
          <p:nvPr>
            <p:ph type="ftr" sz="quarter" idx="11"/>
          </p:nvPr>
        </p:nvSpPr>
        <p:spPr/>
        <p:txBody>
          <a:bodyPr/>
          <a:lstStyle/>
          <a:p>
            <a:endParaRPr lang="en-ZA">
              <a:solidFill>
                <a:srgbClr val="DBF5F9">
                  <a:shade val="90000"/>
                </a:srgbClr>
              </a:solidFill>
            </a:endParaRPr>
          </a:p>
        </p:txBody>
      </p:sp>
      <p:sp>
        <p:nvSpPr>
          <p:cNvPr id="16" name="Slide Number Placeholder 15"/>
          <p:cNvSpPr>
            <a:spLocks noGrp="1"/>
          </p:cNvSpPr>
          <p:nvPr>
            <p:ph type="sldNum" sz="quarter" idx="12"/>
          </p:nvPr>
        </p:nvSpPr>
        <p:spPr/>
        <p:txBody>
          <a:bodyPr/>
          <a:lstStyle/>
          <a:p>
            <a:fld id="{CE0127FB-AA44-4AB0-891A-0C75592A85FB}" type="slidenum">
              <a:rPr lang="en-ZA" smtClean="0">
                <a:solidFill>
                  <a:srgbClr val="DBF5F9">
                    <a:shade val="90000"/>
                  </a:srgbClr>
                </a:solidFill>
              </a:rPr>
              <a:pPr/>
              <a:t>‹#›</a:t>
            </a:fld>
            <a:endParaRPr lang="en-ZA">
              <a:solidFill>
                <a:srgbClr val="DBF5F9">
                  <a:shade val="90000"/>
                </a:srgbClr>
              </a:solidFill>
            </a:endParaRP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9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29877139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0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srgbClr val="073E87"/>
                </a:solidFill>
              </a:rPr>
              <a:pPr>
                <a:defRPr/>
              </a:pPr>
              <a:t>‹#›</a:t>
            </a:fld>
            <a:endParaRPr lang="en-ZA" dirty="0">
              <a:solidFill>
                <a:srgbClr val="073E87"/>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srgbClr val="073E87"/>
              </a:solidFill>
            </a:endParaRPr>
          </a:p>
        </p:txBody>
      </p:sp>
    </p:spTree>
    <p:extLst>
      <p:ext uri="{BB962C8B-B14F-4D97-AF65-F5344CB8AC3E}">
        <p14:creationId xmlns:p14="http://schemas.microsoft.com/office/powerpoint/2010/main" xmlns="" val="16782444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1_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solidFill>
                  <a:prstClr val="black">
                    <a:tint val="75000"/>
                  </a:prstClr>
                </a:solidFill>
              </a:rPr>
              <a:pPr>
                <a:defRPr/>
              </a:pPr>
              <a:t>‹#›</a:t>
            </a:fld>
            <a:endParaRPr lang="en-ZA" dirty="0">
              <a:solidFill>
                <a:prstClr val="black">
                  <a:tint val="75000"/>
                </a:prstClr>
              </a:solidFill>
            </a:endParaRPr>
          </a:p>
        </p:txBody>
      </p:sp>
      <p:sp>
        <p:nvSpPr>
          <p:cNvPr id="6" name="Footer Placeholder 4"/>
          <p:cNvSpPr>
            <a:spLocks noGrp="1"/>
          </p:cNvSpPr>
          <p:nvPr>
            <p:ph type="ftr" sz="quarter" idx="15"/>
            <p:custDataLst>
              <p:tags r:id="rId2"/>
            </p:custDataLst>
          </p:nvPr>
        </p:nvSpPr>
        <p:spPr/>
        <p:txBody>
          <a:bodyPr/>
          <a:lstStyle>
            <a:lvl1pPr>
              <a:defRPr/>
            </a:lvl1pPr>
          </a:lstStyle>
          <a:p>
            <a:pPr>
              <a:defRPr/>
            </a:pPr>
            <a:endParaRPr lang="en-GB" dirty="0">
              <a:solidFill>
                <a:prstClr val="black">
                  <a:tint val="75000"/>
                </a:prstClr>
              </a:solidFill>
            </a:endParaRPr>
          </a:p>
        </p:txBody>
      </p:sp>
    </p:spTree>
    <p:extLst>
      <p:ext uri="{BB962C8B-B14F-4D97-AF65-F5344CB8AC3E}">
        <p14:creationId xmlns:p14="http://schemas.microsoft.com/office/powerpoint/2010/main" xmlns="" val="1921478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65ACD5A-B0FA-4389-A335-3CC8C9919A71}" type="datetime1">
              <a:rPr lang="en-US" smtClean="0">
                <a:solidFill>
                  <a:srgbClr val="04617B">
                    <a:shade val="90000"/>
                  </a:srgbClr>
                </a:solidFill>
              </a:rPr>
              <a:pPr/>
              <a:t>4/8/2016</a:t>
            </a:fld>
            <a:endParaRPr lang="en-ZA">
              <a:solidFill>
                <a:srgbClr val="04617B">
                  <a:shade val="90000"/>
                </a:srgbClr>
              </a:solidFill>
            </a:endParaRPr>
          </a:p>
        </p:txBody>
      </p:sp>
      <p:sp>
        <p:nvSpPr>
          <p:cNvPr id="10" name="Footer Placeholder 9"/>
          <p:cNvSpPr>
            <a:spLocks noGrp="1"/>
          </p:cNvSpPr>
          <p:nvPr>
            <p:ph type="ftr" sz="quarter" idx="11"/>
          </p:nvPr>
        </p:nvSpPr>
        <p:spPr/>
        <p:txBody>
          <a:bodyPr/>
          <a:lstStyle/>
          <a:p>
            <a:endParaRPr lang="en-ZA">
              <a:solidFill>
                <a:srgbClr val="04617B">
                  <a:shade val="90000"/>
                </a:srgbClr>
              </a:solidFill>
            </a:endParaRPr>
          </a:p>
        </p:txBody>
      </p:sp>
      <p:sp>
        <p:nvSpPr>
          <p:cNvPr id="31" name="Slide Number Placeholder 30"/>
          <p:cNvSpPr>
            <a:spLocks noGrp="1"/>
          </p:cNvSpPr>
          <p:nvPr>
            <p:ph type="sldNum" sz="quarter" idx="12"/>
          </p:nvPr>
        </p:nvSpPr>
        <p:spPr/>
        <p:txBody>
          <a:bodyPr/>
          <a:lstStyle/>
          <a:p>
            <a:fld id="{CE0127FB-AA44-4AB0-891A-0C75592A85FB}" type="slidenum">
              <a:rPr lang="en-ZA" smtClean="0">
                <a:solidFill>
                  <a:srgbClr val="04617B">
                    <a:shade val="90000"/>
                  </a:srgbClr>
                </a:solidFill>
              </a:rPr>
              <a:pPr/>
              <a:t>‹#›</a:t>
            </a:fld>
            <a:endParaRPr lang="en-ZA">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40D0878-19B3-4F27-AFCB-565D55777D40}" type="datetime1">
              <a:rPr lang="en-US" smtClean="0">
                <a:solidFill>
                  <a:srgbClr val="04617B">
                    <a:shade val="90000"/>
                  </a:srgbClr>
                </a:solidFill>
              </a:rPr>
              <a:pPr/>
              <a:t>4/8/2016</a:t>
            </a:fld>
            <a:endParaRPr lang="en-ZA">
              <a:solidFill>
                <a:srgbClr val="04617B">
                  <a:shade val="90000"/>
                </a:srgbClr>
              </a:solidFill>
            </a:endParaRPr>
          </a:p>
        </p:txBody>
      </p:sp>
      <p:sp>
        <p:nvSpPr>
          <p:cNvPr id="6" name="Footer Placeholder 5"/>
          <p:cNvSpPr>
            <a:spLocks noGrp="1"/>
          </p:cNvSpPr>
          <p:nvPr>
            <p:ph type="ftr" sz="quarter" idx="11"/>
          </p:nvPr>
        </p:nvSpPr>
        <p:spPr/>
        <p:txBody>
          <a:bodyPr/>
          <a:lstStyle/>
          <a:p>
            <a:endParaRPr lang="en-ZA">
              <a:solidFill>
                <a:srgbClr val="04617B">
                  <a:shade val="90000"/>
                </a:srgbClr>
              </a:solidFill>
            </a:endParaRPr>
          </a:p>
        </p:txBody>
      </p:sp>
      <p:sp>
        <p:nvSpPr>
          <p:cNvPr id="7" name="Slide Number Placeholder 6"/>
          <p:cNvSpPr>
            <a:spLocks noGrp="1"/>
          </p:cNvSpPr>
          <p:nvPr>
            <p:ph type="sldNum" sz="quarter" idx="12"/>
          </p:nvPr>
        </p:nvSpPr>
        <p:spPr>
          <a:xfrm>
            <a:off x="8229600" y="6477000"/>
            <a:ext cx="762000" cy="246888"/>
          </a:xfrm>
        </p:spPr>
        <p:txBody>
          <a:bodyPr/>
          <a:lstStyle/>
          <a:p>
            <a:fld id="{CE0127FB-AA44-4AB0-891A-0C75592A85FB}" type="slidenum">
              <a:rPr lang="en-ZA" smtClean="0">
                <a:solidFill>
                  <a:srgbClr val="04617B">
                    <a:shade val="90000"/>
                  </a:srgbClr>
                </a:solidFill>
              </a:rPr>
              <a:pPr/>
              <a:t>‹#›</a:t>
            </a:fld>
            <a:endParaRPr lang="en-ZA">
              <a:solidFill>
                <a:srgbClr val="04617B">
                  <a:shade val="90000"/>
                </a:srgbClr>
              </a:solidFill>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A957133-764C-46A7-9BD2-55E7942AB9F8}" type="datetime1">
              <a:rPr lang="en-US" smtClean="0">
                <a:solidFill>
                  <a:srgbClr val="04617B">
                    <a:shade val="90000"/>
                  </a:srgbClr>
                </a:solidFill>
              </a:rPr>
              <a:pPr/>
              <a:t>4/8/2016</a:t>
            </a:fld>
            <a:endParaRPr lang="en-ZA">
              <a:solidFill>
                <a:srgbClr val="04617B">
                  <a:shade val="90000"/>
                </a:srgbClr>
              </a:solidFill>
            </a:endParaRPr>
          </a:p>
        </p:txBody>
      </p:sp>
      <p:sp>
        <p:nvSpPr>
          <p:cNvPr id="21" name="Footer Placeholder 20"/>
          <p:cNvSpPr>
            <a:spLocks noGrp="1"/>
          </p:cNvSpPr>
          <p:nvPr>
            <p:ph type="ftr" sz="quarter" idx="11"/>
          </p:nvPr>
        </p:nvSpPr>
        <p:spPr/>
        <p:txBody>
          <a:bodyPr/>
          <a:lstStyle/>
          <a:p>
            <a:endParaRPr lang="en-ZA">
              <a:solidFill>
                <a:srgbClr val="04617B">
                  <a:shade val="90000"/>
                </a:srgbClr>
              </a:solidFill>
            </a:endParaRPr>
          </a:p>
        </p:txBody>
      </p:sp>
      <p:sp>
        <p:nvSpPr>
          <p:cNvPr id="6" name="Slide Number Placeholder 5"/>
          <p:cNvSpPr>
            <a:spLocks noGrp="1"/>
          </p:cNvSpPr>
          <p:nvPr>
            <p:ph type="sldNum" sz="quarter" idx="12"/>
          </p:nvPr>
        </p:nvSpPr>
        <p:spPr/>
        <p:txBody>
          <a:bodyPr/>
          <a:lstStyle/>
          <a:p>
            <a:fld id="{CE0127FB-AA44-4AB0-891A-0C75592A85FB}" type="slidenum">
              <a:rPr lang="en-ZA" smtClean="0">
                <a:solidFill>
                  <a:srgbClr val="04617B">
                    <a:shade val="90000"/>
                  </a:srgbClr>
                </a:solidFill>
              </a:rPr>
              <a:pPr/>
              <a:t>‹#›</a:t>
            </a:fld>
            <a:endParaRPr lang="en-ZA">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3AE06AC-C104-4DE5-9D1C-4F67A1FA07BD}" type="datetime1">
              <a:rPr lang="en-US" smtClean="0">
                <a:solidFill>
                  <a:srgbClr val="04617B">
                    <a:shade val="90000"/>
                  </a:srgbClr>
                </a:solidFill>
              </a:rPr>
              <a:pPr/>
              <a:t>4/8/2016</a:t>
            </a:fld>
            <a:endParaRPr lang="en-ZA">
              <a:solidFill>
                <a:srgbClr val="04617B">
                  <a:shade val="90000"/>
                </a:srgbClr>
              </a:solidFill>
            </a:endParaRPr>
          </a:p>
        </p:txBody>
      </p:sp>
      <p:sp>
        <p:nvSpPr>
          <p:cNvPr id="24" name="Footer Placeholder 23"/>
          <p:cNvSpPr>
            <a:spLocks noGrp="1"/>
          </p:cNvSpPr>
          <p:nvPr>
            <p:ph type="ftr" sz="quarter" idx="11"/>
          </p:nvPr>
        </p:nvSpPr>
        <p:spPr/>
        <p:txBody>
          <a:bodyPr/>
          <a:lstStyle/>
          <a:p>
            <a:endParaRPr lang="en-ZA">
              <a:solidFill>
                <a:srgbClr val="04617B">
                  <a:shade val="90000"/>
                </a:srgbClr>
              </a:solidFill>
            </a:endParaRPr>
          </a:p>
        </p:txBody>
      </p:sp>
      <p:sp>
        <p:nvSpPr>
          <p:cNvPr id="7" name="Slide Number Placeholder 6"/>
          <p:cNvSpPr>
            <a:spLocks noGrp="1"/>
          </p:cNvSpPr>
          <p:nvPr>
            <p:ph type="sldNum" sz="quarter" idx="12"/>
          </p:nvPr>
        </p:nvSpPr>
        <p:spPr/>
        <p:txBody>
          <a:bodyPr/>
          <a:lstStyle/>
          <a:p>
            <a:fld id="{CE0127FB-AA44-4AB0-891A-0C75592A85FB}" type="slidenum">
              <a:rPr lang="en-ZA" smtClean="0">
                <a:solidFill>
                  <a:srgbClr val="04617B">
                    <a:shade val="90000"/>
                  </a:srgbClr>
                </a:solidFill>
              </a:rPr>
              <a:pPr/>
              <a:t>‹#›</a:t>
            </a:fld>
            <a:endParaRPr lang="en-ZA">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E9BA368-6D82-4AFD-997F-4E003D4AC739}" type="datetime1">
              <a:rPr lang="en-US" smtClean="0">
                <a:solidFill>
                  <a:srgbClr val="04617B">
                    <a:shade val="90000"/>
                  </a:srgbClr>
                </a:solidFill>
              </a:rPr>
              <a:pPr/>
              <a:t>4/8/2016</a:t>
            </a:fld>
            <a:endParaRPr lang="en-ZA">
              <a:solidFill>
                <a:srgbClr val="04617B">
                  <a:shade val="90000"/>
                </a:srgbClr>
              </a:solidFill>
            </a:endParaRPr>
          </a:p>
        </p:txBody>
      </p:sp>
      <p:sp>
        <p:nvSpPr>
          <p:cNvPr id="29" name="Footer Placeholder 28"/>
          <p:cNvSpPr>
            <a:spLocks noGrp="1"/>
          </p:cNvSpPr>
          <p:nvPr>
            <p:ph type="ftr" sz="quarter" idx="11"/>
          </p:nvPr>
        </p:nvSpPr>
        <p:spPr/>
        <p:txBody>
          <a:bodyPr/>
          <a:lstStyle/>
          <a:p>
            <a:endParaRPr lang="en-ZA">
              <a:solidFill>
                <a:srgbClr val="04617B">
                  <a:shade val="90000"/>
                </a:srgbClr>
              </a:solidFill>
            </a:endParaRPr>
          </a:p>
        </p:txBody>
      </p:sp>
      <p:sp>
        <p:nvSpPr>
          <p:cNvPr id="7" name="Slide Number Placeholder 6"/>
          <p:cNvSpPr>
            <a:spLocks noGrp="1"/>
          </p:cNvSpPr>
          <p:nvPr>
            <p:ph type="sldNum" sz="quarter" idx="12"/>
          </p:nvPr>
        </p:nvSpPr>
        <p:spPr/>
        <p:txBody>
          <a:bodyPr/>
          <a:lstStyle/>
          <a:p>
            <a:fld id="{CE0127FB-AA44-4AB0-891A-0C75592A85FB}" type="slidenum">
              <a:rPr lang="en-ZA" smtClean="0">
                <a:solidFill>
                  <a:srgbClr val="04617B">
                    <a:shade val="90000"/>
                  </a:srgbClr>
                </a:solidFill>
              </a:rPr>
              <a:pPr/>
              <a:t>‹#›</a:t>
            </a:fld>
            <a:endParaRPr lang="en-ZA">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60327D1-1AB9-4B17-896C-EFCB876C8563}" type="datetime1">
              <a:rPr lang="en-US" smtClean="0">
                <a:solidFill>
                  <a:srgbClr val="04617B">
                    <a:shade val="90000"/>
                  </a:srgbClr>
                </a:solidFill>
              </a:rPr>
              <a:pPr/>
              <a:t>4/8/2016</a:t>
            </a:fld>
            <a:endParaRPr lang="en-ZA">
              <a:solidFill>
                <a:srgbClr val="04617B">
                  <a:shade val="90000"/>
                </a:srgbClr>
              </a:solidFill>
            </a:endParaRPr>
          </a:p>
        </p:txBody>
      </p:sp>
      <p:sp>
        <p:nvSpPr>
          <p:cNvPr id="5" name="Footer Placeholder 4"/>
          <p:cNvSpPr>
            <a:spLocks noGrp="1"/>
          </p:cNvSpPr>
          <p:nvPr>
            <p:ph type="ftr" sz="quarter" idx="11"/>
          </p:nvPr>
        </p:nvSpPr>
        <p:spPr/>
        <p:txBody>
          <a:bodyPr/>
          <a:lstStyle/>
          <a:p>
            <a:endParaRPr lang="en-ZA">
              <a:solidFill>
                <a:srgbClr val="04617B">
                  <a:shade val="90000"/>
                </a:srgbClr>
              </a:solidFill>
            </a:endParaRPr>
          </a:p>
        </p:txBody>
      </p:sp>
      <p:sp>
        <p:nvSpPr>
          <p:cNvPr id="31" name="Slide Number Placeholder 30"/>
          <p:cNvSpPr>
            <a:spLocks noGrp="1"/>
          </p:cNvSpPr>
          <p:nvPr>
            <p:ph type="sldNum" sz="quarter" idx="12"/>
          </p:nvPr>
        </p:nvSpPr>
        <p:spPr/>
        <p:txBody>
          <a:bodyPr/>
          <a:lstStyle/>
          <a:p>
            <a:fld id="{CE0127FB-AA44-4AB0-891A-0C75592A85FB}" type="slidenum">
              <a:rPr lang="en-ZA" smtClean="0">
                <a:solidFill>
                  <a:srgbClr val="04617B">
                    <a:shade val="90000"/>
                  </a:srgbClr>
                </a:solidFill>
              </a:rPr>
              <a:pPr/>
              <a:t>‹#›</a:t>
            </a:fld>
            <a:endParaRPr lang="en-ZA">
              <a:solidFill>
                <a:srgbClr val="04617B">
                  <a:shade val="90000"/>
                </a:srgb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CC81E66-B2C5-4CA4-AF55-B809AA64024D}" type="datetime1">
              <a:rPr lang="en-US" smtClean="0">
                <a:solidFill>
                  <a:srgbClr val="073E87"/>
                </a:solidFill>
              </a:rPr>
              <a:pPr/>
              <a:t>4/8/2016</a:t>
            </a:fld>
            <a:endParaRPr lang="en-ZA">
              <a:solidFill>
                <a:srgbClr val="073E87"/>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ZA">
              <a:solidFill>
                <a:srgbClr val="073E87"/>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BDF7248-2337-454E-949B-69829548414B}" type="slidenum">
              <a:rPr lang="en-ZA" smtClean="0">
                <a:solidFill>
                  <a:srgbClr val="073E87"/>
                </a:solidFill>
              </a:rPr>
              <a:pPr/>
              <a:t>‹#›</a:t>
            </a:fld>
            <a:endParaRPr lang="en-ZA">
              <a:solidFill>
                <a:srgbClr val="073E87"/>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 id="2147483918" r:id="rId12"/>
    <p:sldLayoutId id="2147483919" r:id="rId13"/>
    <p:sldLayoutId id="2147483757" r:id="rId14"/>
    <p:sldLayoutId id="2147483992" r:id="rId15"/>
    <p:sldLayoutId id="2147483993" r:id="rId16"/>
    <p:sldLayoutId id="2147484118" r:id="rId17"/>
    <p:sldLayoutId id="2147484119" r:id="rId18"/>
    <p:sldLayoutId id="2147484225" r:id="rId19"/>
    <p:sldLayoutId id="2147484160" r:id="rId20"/>
    <p:sldLayoutId id="2147484173" r:id="rId21"/>
    <p:sldLayoutId id="2147484186" r:id="rId22"/>
    <p:sldLayoutId id="2147484199" r:id="rId23"/>
    <p:sldLayoutId id="2147484212" r:id="rId24"/>
    <p:sldLayoutId id="2147484238" r:id="rId25"/>
    <p:sldLayoutId id="2147484251" r:id="rId26"/>
    <p:sldLayoutId id="2147484264" r:id="rId27"/>
    <p:sldLayoutId id="2147484265" r:id="rId28"/>
    <p:sldLayoutId id="2147484266" r:id="rId29"/>
    <p:sldLayoutId id="2147484267" r:id="rId30"/>
    <p:sldLayoutId id="2147484268" r:id="rId31"/>
    <p:sldLayoutId id="2147484281" r:id="rId32"/>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smtClean="0"/>
              <a:t/>
            </a:r>
            <a:br>
              <a:rPr lang="en-US" sz="2000" b="1"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ZA" sz="3200" dirty="0">
                <a:latin typeface="+mn-lt"/>
              </a:rPr>
              <a:t/>
            </a:r>
            <a:br>
              <a:rPr lang="en-ZA" sz="3200" dirty="0">
                <a:latin typeface="+mn-lt"/>
              </a:rPr>
            </a:br>
            <a:r>
              <a:rPr lang="en-US" sz="3200" dirty="0">
                <a:latin typeface="+mn-lt"/>
              </a:rPr>
              <a:t> </a:t>
            </a:r>
            <a:r>
              <a:rPr lang="en-ZA" sz="3200" dirty="0">
                <a:latin typeface="+mn-lt"/>
              </a:rPr>
              <a:t/>
            </a:r>
            <a:br>
              <a:rPr lang="en-ZA" sz="3200" dirty="0">
                <a:latin typeface="+mn-lt"/>
              </a:rPr>
            </a:br>
            <a:r>
              <a:rPr lang="en-ZA" sz="3200" dirty="0" smtClean="0">
                <a:latin typeface="+mn-lt"/>
              </a:rPr>
              <a:t/>
            </a:r>
            <a:br>
              <a:rPr lang="en-ZA" sz="3200" dirty="0" smtClean="0">
                <a:latin typeface="+mn-lt"/>
              </a:rPr>
            </a:br>
            <a:r>
              <a:rPr lang="en-ZA" sz="3200" dirty="0">
                <a:latin typeface="+mn-lt"/>
              </a:rPr>
              <a:t/>
            </a:r>
            <a:br>
              <a:rPr lang="en-ZA" sz="3200" dirty="0">
                <a:latin typeface="+mn-lt"/>
              </a:rPr>
            </a:br>
            <a:r>
              <a:rPr lang="en-ZA" sz="3200" dirty="0" smtClean="0">
                <a:latin typeface="+mn-lt"/>
              </a:rPr>
              <a:t/>
            </a:r>
            <a:br>
              <a:rPr lang="en-ZA" sz="3200" dirty="0" smtClean="0">
                <a:latin typeface="+mn-lt"/>
              </a:rPr>
            </a:br>
            <a:r>
              <a:rPr lang="en-ZA" sz="3200" dirty="0">
                <a:latin typeface="+mn-lt"/>
              </a:rPr>
              <a:t/>
            </a:r>
            <a:br>
              <a:rPr lang="en-ZA" sz="3200" dirty="0">
                <a:latin typeface="+mn-lt"/>
              </a:rPr>
            </a:br>
            <a:r>
              <a:rPr lang="en-ZA" sz="3200" dirty="0" smtClean="0">
                <a:latin typeface="+mn-lt"/>
              </a:rPr>
              <a:t/>
            </a:r>
            <a:br>
              <a:rPr lang="en-ZA" sz="3200" dirty="0" smtClean="0">
                <a:latin typeface="+mn-lt"/>
              </a:rPr>
            </a:br>
            <a:r>
              <a:rPr lang="en-ZA" sz="3200" dirty="0">
                <a:latin typeface="+mn-lt"/>
              </a:rPr>
              <a:t/>
            </a:r>
            <a:br>
              <a:rPr lang="en-ZA" sz="3200" dirty="0">
                <a:latin typeface="+mn-lt"/>
              </a:rPr>
            </a:br>
            <a:r>
              <a:rPr lang="en-ZA" sz="3200" dirty="0" smtClean="0">
                <a:latin typeface="+mn-lt"/>
              </a:rPr>
              <a:t/>
            </a:r>
            <a:br>
              <a:rPr lang="en-ZA" sz="3200" dirty="0" smtClean="0">
                <a:latin typeface="+mn-lt"/>
              </a:rPr>
            </a:br>
            <a:r>
              <a:rPr lang="en-ZA" sz="3200" dirty="0">
                <a:latin typeface="+mn-lt"/>
              </a:rPr>
              <a:t/>
            </a:r>
            <a:br>
              <a:rPr lang="en-ZA" sz="3200" dirty="0">
                <a:latin typeface="+mn-lt"/>
              </a:rPr>
            </a:br>
            <a:r>
              <a:rPr lang="en-ZA" sz="3200" dirty="0" smtClean="0">
                <a:latin typeface="+mn-lt"/>
              </a:rPr>
              <a:t/>
            </a:r>
            <a:br>
              <a:rPr lang="en-ZA" sz="3200" dirty="0" smtClean="0">
                <a:latin typeface="+mn-lt"/>
              </a:rPr>
            </a:br>
            <a:r>
              <a:rPr lang="en-ZA" sz="3200" dirty="0" smtClean="0">
                <a:latin typeface="+mn-lt"/>
              </a:rPr>
              <a:t/>
            </a:r>
            <a:br>
              <a:rPr lang="en-ZA" sz="3200" dirty="0" smtClean="0">
                <a:latin typeface="+mn-lt"/>
              </a:rPr>
            </a:br>
            <a:r>
              <a:rPr lang="en-ZA" sz="3200" dirty="0">
                <a:latin typeface="+mn-lt"/>
              </a:rPr>
              <a:t/>
            </a:r>
            <a:br>
              <a:rPr lang="en-ZA" sz="3200" dirty="0">
                <a:latin typeface="+mn-lt"/>
              </a:rPr>
            </a:br>
            <a:r>
              <a:rPr lang="en-ZA" sz="3200" dirty="0" smtClean="0">
                <a:latin typeface="+mn-lt"/>
              </a:rPr>
              <a:t/>
            </a:r>
            <a:br>
              <a:rPr lang="en-ZA" sz="3200" dirty="0" smtClean="0">
                <a:latin typeface="+mn-lt"/>
              </a:rPr>
            </a:br>
            <a:r>
              <a:rPr lang="en-ZA" sz="3200" dirty="0">
                <a:latin typeface="+mn-lt"/>
              </a:rPr>
              <a:t/>
            </a:r>
            <a:br>
              <a:rPr lang="en-ZA" sz="3200" dirty="0">
                <a:latin typeface="+mn-lt"/>
              </a:rPr>
            </a:br>
            <a:r>
              <a:rPr lang="en-ZA" sz="3200" dirty="0" smtClean="0">
                <a:latin typeface="+mn-lt"/>
              </a:rPr>
              <a:t/>
            </a:r>
            <a:br>
              <a:rPr lang="en-ZA" sz="3200" dirty="0" smtClean="0">
                <a:latin typeface="+mn-lt"/>
              </a:rPr>
            </a:br>
            <a:endParaRPr lang="en-ZA" sz="3200" dirty="0">
              <a:latin typeface="+mn-lt"/>
            </a:endParaRPr>
          </a:p>
        </p:txBody>
      </p:sp>
      <p:sp>
        <p:nvSpPr>
          <p:cNvPr id="3" name="Subtitle 2"/>
          <p:cNvSpPr>
            <a:spLocks noGrp="1"/>
          </p:cNvSpPr>
          <p:nvPr>
            <p:ph type="subTitle" idx="1"/>
          </p:nvPr>
        </p:nvSpPr>
        <p:spPr>
          <a:xfrm>
            <a:off x="685800" y="2898292"/>
            <a:ext cx="7144941" cy="2283308"/>
          </a:xfrm>
        </p:spPr>
        <p:txBody>
          <a:bodyPr>
            <a:noAutofit/>
          </a:bodyPr>
          <a:lstStyle/>
          <a:p>
            <a:pPr marR="0" lvl="0" algn="ctr">
              <a:buClr>
                <a:srgbClr val="31B6FD"/>
              </a:buClr>
              <a:buSzPct val="100000"/>
            </a:pPr>
            <a:endParaRPr lang="en-US" sz="3000" b="1" dirty="0" smtClean="0">
              <a:solidFill>
                <a:schemeClr val="tx1"/>
              </a:solidFill>
              <a:latin typeface="Bookman Old Style" panose="02050604050505020204" pitchFamily="18" charset="0"/>
            </a:endParaRPr>
          </a:p>
          <a:p>
            <a:pPr marR="0" lvl="0" algn="ctr">
              <a:buClr>
                <a:srgbClr val="31B6FD"/>
              </a:buClr>
              <a:buSzPct val="100000"/>
            </a:pPr>
            <a:r>
              <a:rPr lang="en-US" sz="3000" b="1" dirty="0" smtClean="0">
                <a:solidFill>
                  <a:schemeClr val="accent1">
                    <a:lumMod val="75000"/>
                  </a:schemeClr>
                </a:solidFill>
                <a:latin typeface="Bookman Old Style" panose="02050604050505020204" pitchFamily="18" charset="0"/>
              </a:rPr>
              <a:t>PRESENTATION </a:t>
            </a:r>
            <a:r>
              <a:rPr lang="en-US" sz="3000" b="1" dirty="0">
                <a:solidFill>
                  <a:schemeClr val="accent1">
                    <a:lumMod val="75000"/>
                  </a:schemeClr>
                </a:solidFill>
                <a:latin typeface="Bookman Old Style" panose="02050604050505020204" pitchFamily="18" charset="0"/>
              </a:rPr>
              <a:t>TO  E</a:t>
            </a:r>
            <a:r>
              <a:rPr lang="en-US" sz="3000" b="1" dirty="0" smtClean="0">
                <a:solidFill>
                  <a:schemeClr val="accent1">
                    <a:lumMod val="75000"/>
                  </a:schemeClr>
                </a:solidFill>
                <a:latin typeface="Bookman Old Style" panose="02050604050505020204" pitchFamily="18" charset="0"/>
              </a:rPr>
              <a:t>DUCATION </a:t>
            </a:r>
            <a:r>
              <a:rPr lang="en-US" sz="3000" b="1" dirty="0">
                <a:solidFill>
                  <a:schemeClr val="accent1">
                    <a:lumMod val="75000"/>
                  </a:schemeClr>
                </a:solidFill>
                <a:latin typeface="Bookman Old Style" panose="02050604050505020204" pitchFamily="18" charset="0"/>
              </a:rPr>
              <a:t>PORTFOLIO COMMITTEE </a:t>
            </a:r>
            <a:r>
              <a:rPr lang="en-US" sz="3000" b="1" dirty="0" smtClean="0">
                <a:solidFill>
                  <a:schemeClr val="accent1">
                    <a:lumMod val="75000"/>
                  </a:schemeClr>
                </a:solidFill>
                <a:latin typeface="Bookman Old Style" panose="02050604050505020204" pitchFamily="18" charset="0"/>
              </a:rPr>
              <a:t>: BUDGET REVIEW 2016</a:t>
            </a:r>
          </a:p>
          <a:p>
            <a:pPr marR="0" lvl="0" algn="r">
              <a:buClr>
                <a:srgbClr val="31B6FD"/>
              </a:buClr>
              <a:buSzPct val="100000"/>
            </a:pPr>
            <a:r>
              <a:rPr lang="en-US" sz="3000" b="1" dirty="0" smtClean="0">
                <a:solidFill>
                  <a:schemeClr val="tx1"/>
                </a:solidFill>
                <a:latin typeface="Bookman Old Style" panose="02050604050505020204" pitchFamily="18" charset="0"/>
              </a:rPr>
              <a:t> </a:t>
            </a:r>
            <a:r>
              <a:rPr lang="en-US" sz="1600" b="1" dirty="0" smtClean="0">
                <a:solidFill>
                  <a:schemeClr val="accent1">
                    <a:lumMod val="75000"/>
                  </a:schemeClr>
                </a:solidFill>
                <a:latin typeface="Bookman Old Style" panose="02050604050505020204" pitchFamily="18" charset="0"/>
              </a:rPr>
              <a:t>07 </a:t>
            </a:r>
            <a:r>
              <a:rPr lang="en-US" sz="1600" b="1" dirty="0">
                <a:solidFill>
                  <a:schemeClr val="accent1">
                    <a:lumMod val="75000"/>
                  </a:schemeClr>
                </a:solidFill>
                <a:latin typeface="Bookman Old Style" panose="02050604050505020204" pitchFamily="18" charset="0"/>
              </a:rPr>
              <a:t>APRIL </a:t>
            </a:r>
            <a:r>
              <a:rPr lang="en-US" sz="1600" b="1" dirty="0" smtClean="0">
                <a:solidFill>
                  <a:schemeClr val="accent1">
                    <a:lumMod val="75000"/>
                  </a:schemeClr>
                </a:solidFill>
                <a:latin typeface="Bookman Old Style" panose="02050604050505020204" pitchFamily="18" charset="0"/>
              </a:rPr>
              <a:t>2016</a:t>
            </a:r>
            <a:endParaRPr lang="en-US" sz="1600" b="1" dirty="0">
              <a:solidFill>
                <a:schemeClr val="accent1">
                  <a:lumMod val="75000"/>
                </a:schemeClr>
              </a:solidFill>
              <a:latin typeface="Bookman Old Style" panose="02050604050505020204" pitchFamily="18" charset="0"/>
            </a:endParaRPr>
          </a:p>
          <a:p>
            <a:pPr algn="ctr"/>
            <a:endParaRPr lang="en-ZA" sz="1600" b="1" dirty="0"/>
          </a:p>
        </p:txBody>
      </p:sp>
      <p:sp>
        <p:nvSpPr>
          <p:cNvPr id="5" name="Slide Number Placeholder 4"/>
          <p:cNvSpPr>
            <a:spLocks noGrp="1"/>
          </p:cNvSpPr>
          <p:nvPr>
            <p:ph type="sldNum" sz="quarter" idx="12"/>
          </p:nvPr>
        </p:nvSpPr>
        <p:spPr/>
        <p:txBody>
          <a:bodyPr/>
          <a:lstStyle/>
          <a:p>
            <a:fld id="{CE0127FB-AA44-4AB0-891A-0C75592A85FB}" type="slidenum">
              <a:rPr lang="en-ZA" smtClean="0"/>
              <a:pPr/>
              <a:t>1</a:t>
            </a:fld>
            <a:endParaRPr lang="en-ZA" dirty="0"/>
          </a:p>
        </p:txBody>
      </p:sp>
      <p:pic>
        <p:nvPicPr>
          <p:cNvPr id="4" name="Picture 3"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86200" y="685800"/>
            <a:ext cx="1828800" cy="1752600"/>
          </a:xfrm>
          <a:prstGeom prst="rect">
            <a:avLst/>
          </a:prstGeom>
          <a:noFill/>
          <a:ln>
            <a:noFill/>
          </a:ln>
        </p:spPr>
      </p:pic>
    </p:spTree>
    <p:extLst>
      <p:ext uri="{BB962C8B-B14F-4D97-AF65-F5344CB8AC3E}">
        <p14:creationId xmlns:p14="http://schemas.microsoft.com/office/powerpoint/2010/main" xmlns="" val="701941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2C03D1A9-6893-4A3A-A315-0576BFDD8D0B}" type="slidenum">
              <a:rPr lang="en-US" smtClean="0">
                <a:solidFill>
                  <a:srgbClr val="073E87"/>
                </a:solidFill>
              </a:rPr>
              <a:pPr/>
              <a:t>10</a:t>
            </a:fld>
            <a:endParaRPr lang="en-US">
              <a:solidFill>
                <a:srgbClr val="073E87"/>
              </a:solidFill>
            </a:endParaRPr>
          </a:p>
        </p:txBody>
      </p:sp>
      <p:grpSp>
        <p:nvGrpSpPr>
          <p:cNvPr id="2" name="Group 4"/>
          <p:cNvGrpSpPr>
            <a:grpSpLocks noChangeAspect="1"/>
          </p:cNvGrpSpPr>
          <p:nvPr/>
        </p:nvGrpSpPr>
        <p:grpSpPr bwMode="auto">
          <a:xfrm>
            <a:off x="21021" y="1524000"/>
            <a:ext cx="8437564" cy="2974976"/>
            <a:chOff x="292" y="1841"/>
            <a:chExt cx="5315" cy="1874"/>
          </a:xfrm>
        </p:grpSpPr>
        <p:sp>
          <p:nvSpPr>
            <p:cNvPr id="3" name="AutoShape 3"/>
            <p:cNvSpPr>
              <a:spLocks noChangeAspect="1" noChangeArrowheads="1" noTextEdit="1"/>
            </p:cNvSpPr>
            <p:nvPr/>
          </p:nvSpPr>
          <p:spPr bwMode="auto">
            <a:xfrm>
              <a:off x="292" y="1841"/>
              <a:ext cx="5175" cy="6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solidFill>
                  <a:prstClr val="black"/>
                </a:solidFill>
              </a:endParaRPr>
            </a:p>
          </p:txBody>
        </p:sp>
        <p:sp>
          <p:nvSpPr>
            <p:cNvPr id="4" name="Rectangle 5"/>
            <p:cNvSpPr>
              <a:spLocks noChangeArrowheads="1"/>
            </p:cNvSpPr>
            <p:nvPr/>
          </p:nvSpPr>
          <p:spPr bwMode="auto">
            <a:xfrm>
              <a:off x="796" y="2707"/>
              <a:ext cx="4811" cy="10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en-US" altLang="en-US" sz="3200" b="1" dirty="0" smtClean="0">
                  <a:solidFill>
                    <a:srgbClr val="000000"/>
                  </a:solidFill>
                  <a:latin typeface="Arial Black" panose="020B0A04020102020204" pitchFamily="34" charset="0"/>
                </a:rPr>
                <a:t>3. </a:t>
              </a:r>
              <a:r>
                <a:rPr lang="en-US" altLang="en-US" sz="3600" b="1" dirty="0" smtClean="0">
                  <a:solidFill>
                    <a:srgbClr val="000000"/>
                  </a:solidFill>
                  <a:latin typeface="Bookman Old Style" panose="02050604050505020204" pitchFamily="18" charset="0"/>
                </a:rPr>
                <a:t>PROGRAMME AND </a:t>
              </a:r>
            </a:p>
            <a:p>
              <a:pPr algn="ctr"/>
              <a:r>
                <a:rPr lang="en-US" altLang="en-US" sz="3600" b="1" dirty="0">
                  <a:solidFill>
                    <a:srgbClr val="000000"/>
                  </a:solidFill>
                  <a:latin typeface="Bookman Old Style" panose="02050604050505020204" pitchFamily="18" charset="0"/>
                </a:rPr>
                <a:t>SUB-PROGRAMME PLANS</a:t>
              </a:r>
              <a:endParaRPr lang="en-US" altLang="en-US" sz="3600" b="1" dirty="0">
                <a:solidFill>
                  <a:prstClr val="black"/>
                </a:solidFill>
                <a:latin typeface="Bookman Old Style" panose="02050604050505020204" pitchFamily="18" charset="0"/>
              </a:endParaRPr>
            </a:p>
            <a:p>
              <a:pPr algn="ctr"/>
              <a:endParaRPr lang="en-US" altLang="en-US" sz="3200" dirty="0" smtClean="0">
                <a:solidFill>
                  <a:prstClr val="black"/>
                </a:solidFill>
                <a:latin typeface="Arial Black" panose="020B0A04020102020204" pitchFamily="34" charset="0"/>
              </a:endParaRPr>
            </a:p>
          </p:txBody>
        </p:sp>
        <p:sp>
          <p:nvSpPr>
            <p:cNvPr id="6" name="Rectangle 7"/>
            <p:cNvSpPr>
              <a:spLocks noChangeArrowheads="1"/>
            </p:cNvSpPr>
            <p:nvPr/>
          </p:nvSpPr>
          <p:spPr bwMode="auto">
            <a:xfrm>
              <a:off x="3213" y="2562"/>
              <a:ext cx="0" cy="3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endParaRPr lang="en-US" altLang="en-US" sz="3200" dirty="0" smtClean="0">
                <a:solidFill>
                  <a:prstClr val="black"/>
                </a:solidFill>
                <a:latin typeface="Arial Black" panose="020B0A04020102020204" pitchFamily="34" charset="0"/>
              </a:endParaRPr>
            </a:p>
          </p:txBody>
        </p:sp>
        <p:sp>
          <p:nvSpPr>
            <p:cNvPr id="7" name="Rectangle 8"/>
            <p:cNvSpPr>
              <a:spLocks noChangeArrowheads="1"/>
            </p:cNvSpPr>
            <p:nvPr/>
          </p:nvSpPr>
          <p:spPr bwMode="auto">
            <a:xfrm>
              <a:off x="4525" y="2180"/>
              <a:ext cx="81" cy="3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3600" b="1" smtClean="0">
                  <a:solidFill>
                    <a:srgbClr val="000000"/>
                  </a:solidFill>
                </a:rPr>
                <a:t> </a:t>
              </a:r>
              <a:endParaRPr lang="en-US" altLang="en-US" smtClean="0">
                <a:solidFill>
                  <a:prstClr val="black"/>
                </a:solidFill>
              </a:endParaRPr>
            </a:p>
          </p:txBody>
        </p:sp>
      </p:grpSp>
      <p:pic>
        <p:nvPicPr>
          <p:cNvPr id="10" name="Picture 9" descr="SACE Logo col"/>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1842815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A" sz="3100" b="1" dirty="0" smtClean="0">
                <a:latin typeface="Bookman Old Style" panose="02050604050505020204" pitchFamily="18" charset="0"/>
              </a:rPr>
              <a:t>3.1 PROGRAMME1: REGISTRATION</a:t>
            </a:r>
            <a:r>
              <a:rPr lang="en-ZA" sz="3600" b="1" dirty="0" smtClean="0">
                <a:latin typeface="Bookman Old Style" panose="02050604050505020204" pitchFamily="18" charset="0"/>
              </a:rPr>
              <a:t/>
            </a:r>
            <a:br>
              <a:rPr lang="en-ZA" sz="3600" b="1" dirty="0" smtClean="0">
                <a:latin typeface="Bookman Old Style" panose="02050604050505020204" pitchFamily="18" charset="0"/>
              </a:rPr>
            </a:br>
            <a:endParaRPr lang="en-ZA" sz="3600" b="1" dirty="0">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pPr marL="0" indent="0">
              <a:buNone/>
            </a:pPr>
            <a:r>
              <a:rPr lang="en-ZA" sz="1200" b="1" dirty="0" smtClean="0"/>
              <a:t>Purpose: </a:t>
            </a:r>
          </a:p>
          <a:p>
            <a:pPr marL="0" indent="0">
              <a:buNone/>
            </a:pPr>
            <a:endParaRPr lang="en-ZA" sz="1200" b="1" dirty="0" smtClean="0"/>
          </a:p>
          <a:p>
            <a:r>
              <a:rPr lang="en-ZA" sz="1200" dirty="0" smtClean="0">
                <a:latin typeface="Calibri" panose="020F0502020204030204" pitchFamily="34" charset="0"/>
              </a:rPr>
              <a:t>Register qualified educators and create sub registers for special categories;</a:t>
            </a:r>
          </a:p>
          <a:p>
            <a:r>
              <a:rPr lang="en-ZA" sz="1200" dirty="0" smtClean="0">
                <a:latin typeface="Calibri" panose="020F0502020204030204" pitchFamily="34" charset="0"/>
              </a:rPr>
              <a:t>Maintain and update educator database;</a:t>
            </a:r>
          </a:p>
          <a:p>
            <a:r>
              <a:rPr lang="en-ZA" sz="1200" dirty="0" smtClean="0">
                <a:latin typeface="Calibri" panose="020F0502020204030204" pitchFamily="34" charset="0"/>
              </a:rPr>
              <a:t>Enhance the quality of the registration of teachers by introducing standards; and</a:t>
            </a:r>
          </a:p>
          <a:p>
            <a:r>
              <a:rPr lang="en-ZA" sz="1200" dirty="0" smtClean="0">
                <a:latin typeface="Calibri" panose="020F0502020204030204" pitchFamily="34" charset="0"/>
              </a:rPr>
              <a:t>Validate all registrations current and new.</a:t>
            </a:r>
          </a:p>
          <a:p>
            <a:endParaRPr lang="en-ZA" sz="1200" dirty="0" smtClean="0"/>
          </a:p>
          <a:p>
            <a:endParaRPr lang="en-ZA" sz="1200" b="1" dirty="0"/>
          </a:p>
          <a:p>
            <a:pPr marL="0" indent="0">
              <a:buNone/>
            </a:pPr>
            <a:r>
              <a:rPr lang="en-ZA" sz="1200" b="1" dirty="0" smtClean="0"/>
              <a:t>Key Functions:</a:t>
            </a:r>
          </a:p>
          <a:p>
            <a:pPr marL="0" indent="0">
              <a:buNone/>
            </a:pPr>
            <a:endParaRPr lang="en-ZA" sz="1200" b="1" dirty="0"/>
          </a:p>
          <a:p>
            <a:r>
              <a:rPr lang="en-ZA" sz="1200" dirty="0" smtClean="0">
                <a:latin typeface="Calibri" panose="020F0502020204030204" pitchFamily="34" charset="0"/>
              </a:rPr>
              <a:t>Determine minimum criteria and procedures for registration or provisional registration;</a:t>
            </a:r>
          </a:p>
          <a:p>
            <a:r>
              <a:rPr lang="en-ZA" sz="1200" dirty="0" smtClean="0">
                <a:latin typeface="Calibri" panose="020F0502020204030204" pitchFamily="34" charset="0"/>
              </a:rPr>
              <a:t>Consider and decide on any application for registration or provisional registration;</a:t>
            </a:r>
          </a:p>
          <a:p>
            <a:r>
              <a:rPr lang="en-ZA" sz="1200" dirty="0" smtClean="0">
                <a:latin typeface="Calibri" panose="020F0502020204030204" pitchFamily="34" charset="0"/>
              </a:rPr>
              <a:t>Keep a register of the names of all persons who are registered or provisionally registered;</a:t>
            </a:r>
          </a:p>
          <a:p>
            <a:r>
              <a:rPr lang="en-ZA" sz="1200" dirty="0" smtClean="0">
                <a:latin typeface="Calibri" panose="020F0502020204030204" pitchFamily="34" charset="0"/>
              </a:rPr>
              <a:t>Determine the form and contents of the registers and certificates to be kept, maintained or issued, the periods within which they must be reviewed and the manner in which alterations thereto may be effected;</a:t>
            </a:r>
          </a:p>
          <a:p>
            <a:r>
              <a:rPr lang="en-ZA" sz="1200" dirty="0" smtClean="0">
                <a:latin typeface="Calibri" panose="020F0502020204030204" pitchFamily="34" charset="0"/>
              </a:rPr>
              <a:t>Determine period of validity of the registration or provisional registration; and</a:t>
            </a:r>
          </a:p>
          <a:p>
            <a:r>
              <a:rPr lang="en-ZA" sz="1200" dirty="0" smtClean="0">
                <a:latin typeface="Calibri" panose="020F0502020204030204" pitchFamily="34" charset="0"/>
              </a:rPr>
              <a:t>Verification of qualifications and standing.</a:t>
            </a:r>
            <a:endParaRPr lang="en-ZA" sz="1200" dirty="0">
              <a:latin typeface="Calibri" panose="020F0502020204030204" pitchFamily="34" charset="0"/>
            </a:endParaRPr>
          </a:p>
          <a:p>
            <a:endParaRPr lang="en-ZA" sz="1200" b="1" dirty="0"/>
          </a:p>
        </p:txBody>
      </p:sp>
      <p:pic>
        <p:nvPicPr>
          <p:cNvPr id="4" name="Picture 3"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34400" y="76200"/>
            <a:ext cx="457199" cy="685801"/>
          </a:xfrm>
          <a:prstGeom prst="rect">
            <a:avLst/>
          </a:prstGeom>
          <a:noFill/>
          <a:ln>
            <a:noFill/>
          </a:ln>
        </p:spPr>
      </p:pic>
    </p:spTree>
    <p:extLst>
      <p:ext uri="{BB962C8B-B14F-4D97-AF65-F5344CB8AC3E}">
        <p14:creationId xmlns:p14="http://schemas.microsoft.com/office/powerpoint/2010/main" xmlns="" val="3831787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262" y="0"/>
            <a:ext cx="7773338" cy="1596177"/>
          </a:xfrm>
        </p:spPr>
        <p:txBody>
          <a:bodyPr>
            <a:normAutofit/>
          </a:bodyPr>
          <a:lstStyle/>
          <a:p>
            <a:pPr algn="ctr"/>
            <a:r>
              <a:rPr lang="en-ZA" sz="3600" b="1" dirty="0" smtClean="0">
                <a:latin typeface="Bookman Old Style" panose="02050604050505020204" pitchFamily="18" charset="0"/>
              </a:rPr>
              <a:t>3.2 REGISTRATION CONT….</a:t>
            </a:r>
            <a:endParaRPr lang="en-ZA" sz="3600" b="1" dirty="0">
              <a:latin typeface="Bookman Old Style" panose="02050604050505020204" pitchFamily="18" charset="0"/>
            </a:endParaRPr>
          </a:p>
        </p:txBody>
      </p:sp>
      <p:sp>
        <p:nvSpPr>
          <p:cNvPr id="5" name="Slide Number Placeholder 4"/>
          <p:cNvSpPr>
            <a:spLocks noGrp="1"/>
          </p:cNvSpPr>
          <p:nvPr>
            <p:ph type="sldNum" sz="quarter" idx="12"/>
          </p:nvPr>
        </p:nvSpPr>
        <p:spPr/>
        <p:txBody>
          <a:bodyPr/>
          <a:lstStyle/>
          <a:p>
            <a:fld id="{2C03D1A9-6893-4A3A-A315-0576BFDD8D0B}" type="slidenum">
              <a:rPr lang="en-US" smtClean="0">
                <a:solidFill>
                  <a:srgbClr val="073E87"/>
                </a:solidFill>
              </a:rPr>
              <a:pPr/>
              <a:t>12</a:t>
            </a:fld>
            <a:endParaRPr lang="en-US">
              <a:solidFill>
                <a:srgbClr val="073E87"/>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4263595131"/>
              </p:ext>
            </p:extLst>
          </p:nvPr>
        </p:nvGraphicFramePr>
        <p:xfrm>
          <a:off x="457200" y="1513064"/>
          <a:ext cx="8229601" cy="4693920"/>
        </p:xfrm>
        <a:graphic>
          <a:graphicData uri="http://schemas.openxmlformats.org/drawingml/2006/table">
            <a:tbl>
              <a:tblPr firstRow="1" firstCol="1" lastRow="1" lastCol="1" bandRow="1" bandCol="1">
                <a:tableStyleId>{5C22544A-7EE6-4342-B048-85BDC9FD1C3A}</a:tableStyleId>
              </a:tblPr>
              <a:tblGrid>
                <a:gridCol w="1510558"/>
                <a:gridCol w="1404934"/>
                <a:gridCol w="792180"/>
                <a:gridCol w="853116"/>
                <a:gridCol w="914054"/>
                <a:gridCol w="731243"/>
                <a:gridCol w="804315"/>
                <a:gridCol w="1069571"/>
                <a:gridCol w="149630"/>
              </a:tblGrid>
              <a:tr h="605100">
                <a:tc>
                  <a:txBody>
                    <a:bodyPr/>
                    <a:lstStyle/>
                    <a:p>
                      <a:pPr>
                        <a:spcAft>
                          <a:spcPts val="0"/>
                        </a:spcAft>
                      </a:pPr>
                      <a:r>
                        <a:rPr lang="en-GB" sz="1200" dirty="0">
                          <a:solidFill>
                            <a:schemeClr val="tx1"/>
                          </a:solidFill>
                          <a:effectLst/>
                          <a:latin typeface="Calibri" panose="020F0502020204030204" pitchFamily="34" charset="0"/>
                        </a:rPr>
                        <a:t>Strategic objective</a:t>
                      </a:r>
                      <a:endParaRPr lang="en-ZA" sz="1200" dirty="0">
                        <a:solidFill>
                          <a:schemeClr val="tx1"/>
                        </a:solidFill>
                        <a:effectLst/>
                        <a:latin typeface="Calibri" panose="020F0502020204030204" pitchFamily="34" charset="0"/>
                        <a:ea typeface="Times New Roman"/>
                      </a:endParaRPr>
                    </a:p>
                  </a:txBody>
                  <a:tcPr marL="47676" marR="47676" marT="0" marB="0">
                    <a:solidFill>
                      <a:srgbClr val="92D050"/>
                    </a:solidFill>
                  </a:tcPr>
                </a:tc>
                <a:tc>
                  <a:txBody>
                    <a:bodyPr/>
                    <a:lstStyle/>
                    <a:p>
                      <a:pPr>
                        <a:spcAft>
                          <a:spcPts val="0"/>
                        </a:spcAft>
                      </a:pPr>
                      <a:r>
                        <a:rPr lang="en-GB" sz="1200" dirty="0">
                          <a:solidFill>
                            <a:schemeClr val="tx1"/>
                          </a:solidFill>
                          <a:effectLst/>
                          <a:latin typeface="Calibri" panose="020F0502020204030204" pitchFamily="34" charset="0"/>
                        </a:rPr>
                        <a:t>Programme performance indicator</a:t>
                      </a:r>
                      <a:endParaRPr lang="en-ZA" sz="1200" dirty="0">
                        <a:solidFill>
                          <a:schemeClr val="tx1"/>
                        </a:solidFill>
                        <a:effectLst/>
                        <a:latin typeface="Calibri" panose="020F0502020204030204" pitchFamily="34" charset="0"/>
                        <a:ea typeface="Times New Roman"/>
                      </a:endParaRPr>
                    </a:p>
                  </a:txBody>
                  <a:tcPr marL="47676" marR="47676" marT="0" marB="0">
                    <a:solidFill>
                      <a:srgbClr val="92D050"/>
                    </a:solidFill>
                  </a:tcPr>
                </a:tc>
                <a:tc>
                  <a:txBody>
                    <a:bodyPr/>
                    <a:lstStyle/>
                    <a:p>
                      <a:pPr>
                        <a:spcAft>
                          <a:spcPts val="0"/>
                        </a:spcAft>
                      </a:pPr>
                      <a:r>
                        <a:rPr lang="en-GB" sz="1200" dirty="0">
                          <a:solidFill>
                            <a:schemeClr val="tx1"/>
                          </a:solidFill>
                          <a:effectLst/>
                          <a:latin typeface="Calibri" panose="020F0502020204030204" pitchFamily="34" charset="0"/>
                        </a:rPr>
                        <a:t>Audited</a:t>
                      </a:r>
                      <a:endParaRPr lang="en-ZA" sz="1200" dirty="0">
                        <a:solidFill>
                          <a:schemeClr val="tx1"/>
                        </a:solidFill>
                        <a:effectLst/>
                        <a:latin typeface="Calibri" panose="020F0502020204030204" pitchFamily="34" charset="0"/>
                        <a:ea typeface="Times New Roman"/>
                      </a:endParaRPr>
                    </a:p>
                  </a:txBody>
                  <a:tcPr marL="47676" marR="47676" marT="0" marB="0">
                    <a:solidFill>
                      <a:srgbClr val="92D050"/>
                    </a:solidFill>
                  </a:tcPr>
                </a:tc>
                <a:tc>
                  <a:txBody>
                    <a:bodyPr/>
                    <a:lstStyle/>
                    <a:p>
                      <a:pPr>
                        <a:spcAft>
                          <a:spcPts val="0"/>
                        </a:spcAft>
                      </a:pPr>
                      <a:r>
                        <a:rPr lang="en-GB" sz="1200" dirty="0">
                          <a:solidFill>
                            <a:schemeClr val="tx1"/>
                          </a:solidFill>
                          <a:effectLst/>
                          <a:latin typeface="Calibri" panose="020F0502020204030204" pitchFamily="34" charset="0"/>
                        </a:rPr>
                        <a:t>Budget</a:t>
                      </a:r>
                      <a:endParaRPr lang="en-ZA" sz="1200" dirty="0">
                        <a:solidFill>
                          <a:schemeClr val="tx1"/>
                        </a:solidFill>
                        <a:effectLst/>
                        <a:latin typeface="Calibri" panose="020F0502020204030204" pitchFamily="34" charset="0"/>
                        <a:ea typeface="Times New Roman"/>
                      </a:endParaRPr>
                    </a:p>
                  </a:txBody>
                  <a:tcPr marL="47676" marR="47676" marT="0" marB="0">
                    <a:solidFill>
                      <a:srgbClr val="92D050"/>
                    </a:solidFill>
                  </a:tcPr>
                </a:tc>
                <a:tc gridSpan="5">
                  <a:txBody>
                    <a:bodyPr/>
                    <a:lstStyle/>
                    <a:p>
                      <a:pPr algn="ctr">
                        <a:spcAft>
                          <a:spcPts val="0"/>
                        </a:spcAft>
                      </a:pPr>
                      <a:r>
                        <a:rPr lang="en-GB" sz="1200" dirty="0" smtClean="0">
                          <a:solidFill>
                            <a:schemeClr val="tx1"/>
                          </a:solidFill>
                          <a:effectLst/>
                          <a:latin typeface="Calibri" panose="020F0502020204030204" pitchFamily="34" charset="0"/>
                        </a:rPr>
                        <a:t>Medium-term </a:t>
                      </a:r>
                      <a:r>
                        <a:rPr lang="en-GB" sz="1200" dirty="0">
                          <a:solidFill>
                            <a:schemeClr val="tx1"/>
                          </a:solidFill>
                          <a:effectLst/>
                          <a:latin typeface="Calibri" panose="020F0502020204030204" pitchFamily="34" charset="0"/>
                        </a:rPr>
                        <a:t>targets</a:t>
                      </a:r>
                      <a:endParaRPr lang="en-ZA" sz="1200" dirty="0">
                        <a:solidFill>
                          <a:schemeClr val="tx1"/>
                        </a:solidFill>
                        <a:effectLst/>
                        <a:latin typeface="Calibri" panose="020F0502020204030204" pitchFamily="34" charset="0"/>
                        <a:ea typeface="Times New Roman"/>
                      </a:endParaRPr>
                    </a:p>
                  </a:txBody>
                  <a:tcPr marL="47676" marR="47676" marT="0" marB="0">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102146">
                <a:tc>
                  <a:txBody>
                    <a:bodyPr/>
                    <a:lstStyle/>
                    <a:p>
                      <a:pPr>
                        <a:spcAft>
                          <a:spcPts val="0"/>
                        </a:spcAft>
                      </a:pPr>
                      <a:r>
                        <a:rPr lang="en-GB" sz="1200" dirty="0">
                          <a:solidFill>
                            <a:schemeClr val="tx1"/>
                          </a:solidFill>
                          <a:effectLst/>
                          <a:latin typeface="Calibri" panose="020F0502020204030204" pitchFamily="34" charset="0"/>
                        </a:rPr>
                        <a:t> </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a:solidFill>
                            <a:schemeClr val="tx1"/>
                          </a:solidFill>
                          <a:effectLst/>
                          <a:latin typeface="Calibri" panose="020F0502020204030204" pitchFamily="34" charset="0"/>
                        </a:rPr>
                        <a:t> </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b="1" dirty="0">
                          <a:solidFill>
                            <a:schemeClr val="tx1"/>
                          </a:solidFill>
                          <a:effectLst/>
                          <a:latin typeface="Calibri" panose="020F0502020204030204" pitchFamily="34" charset="0"/>
                        </a:rPr>
                        <a:t>2014/15</a:t>
                      </a:r>
                      <a:endParaRPr lang="en-ZA" sz="1200" b="1"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b="1" dirty="0">
                          <a:solidFill>
                            <a:schemeClr val="tx1"/>
                          </a:solidFill>
                          <a:effectLst/>
                          <a:latin typeface="Calibri" panose="020F0502020204030204" pitchFamily="34" charset="0"/>
                        </a:rPr>
                        <a:t>2015/16</a:t>
                      </a:r>
                      <a:endParaRPr lang="en-ZA" sz="1200" b="1"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b="1" dirty="0">
                          <a:solidFill>
                            <a:schemeClr val="tx1"/>
                          </a:solidFill>
                          <a:effectLst/>
                          <a:latin typeface="Calibri" panose="020F0502020204030204" pitchFamily="34" charset="0"/>
                        </a:rPr>
                        <a:t>2016/17</a:t>
                      </a:r>
                      <a:endParaRPr lang="en-ZA" sz="1200" b="1"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b="1" dirty="0">
                          <a:solidFill>
                            <a:schemeClr val="tx1"/>
                          </a:solidFill>
                          <a:effectLst/>
                          <a:latin typeface="Calibri" panose="020F0502020204030204" pitchFamily="34" charset="0"/>
                        </a:rPr>
                        <a:t>2017/18</a:t>
                      </a:r>
                      <a:endParaRPr lang="en-ZA" sz="1200" b="1"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b="1" dirty="0">
                          <a:solidFill>
                            <a:schemeClr val="tx1"/>
                          </a:solidFill>
                          <a:effectLst/>
                          <a:latin typeface="Calibri" panose="020F0502020204030204" pitchFamily="34" charset="0"/>
                        </a:rPr>
                        <a:t>2018/19</a:t>
                      </a:r>
                      <a:endParaRPr lang="en-ZA" sz="1200" b="1"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b="1" dirty="0">
                          <a:solidFill>
                            <a:schemeClr val="tx1"/>
                          </a:solidFill>
                          <a:effectLst/>
                          <a:latin typeface="Calibri" panose="020F0502020204030204" pitchFamily="34" charset="0"/>
                        </a:rPr>
                        <a:t>2019/20</a:t>
                      </a:r>
                      <a:endParaRPr lang="en-ZA" sz="1200" b="1" dirty="0">
                        <a:solidFill>
                          <a:schemeClr val="tx1"/>
                        </a:solidFill>
                        <a:effectLst/>
                        <a:latin typeface="Calibri" panose="020F0502020204030204" pitchFamily="34" charset="0"/>
                        <a:ea typeface="Times New Roman"/>
                      </a:endParaRPr>
                    </a:p>
                  </a:txBody>
                  <a:tcPr marL="47676" marR="47676" marT="0" marB="0">
                    <a:noFill/>
                  </a:tcPr>
                </a:tc>
                <a:tc rowSpan="4">
                  <a:txBody>
                    <a:bodyPr/>
                    <a:lstStyle/>
                    <a:p>
                      <a:pPr>
                        <a:spcAft>
                          <a:spcPts val="0"/>
                        </a:spcAft>
                      </a:pPr>
                      <a:endParaRPr lang="en-ZA" sz="1200" dirty="0">
                        <a:effectLst/>
                        <a:latin typeface="Times New Roman"/>
                        <a:ea typeface="Times New Roman"/>
                      </a:endParaRPr>
                    </a:p>
                  </a:txBody>
                  <a:tcPr marL="47676" marR="47676" marT="0" marB="0">
                    <a:noFill/>
                  </a:tcPr>
                </a:tc>
              </a:tr>
              <a:tr h="944697">
                <a:tc>
                  <a:txBody>
                    <a:bodyPr/>
                    <a:lstStyle/>
                    <a:p>
                      <a:pPr>
                        <a:spcAft>
                          <a:spcPts val="0"/>
                        </a:spcAft>
                      </a:pPr>
                      <a:r>
                        <a:rPr lang="en-GB" sz="1200">
                          <a:solidFill>
                            <a:schemeClr val="tx1"/>
                          </a:solidFill>
                          <a:effectLst/>
                          <a:latin typeface="Calibri" panose="020F0502020204030204" pitchFamily="34" charset="0"/>
                        </a:rPr>
                        <a:t>To register all qualified educators.</a:t>
                      </a:r>
                      <a:endParaRPr lang="en-ZA" sz="1200">
                        <a:solidFill>
                          <a:schemeClr val="tx1"/>
                        </a:solidFill>
                        <a:effectLst/>
                        <a:latin typeface="Calibri" panose="020F0502020204030204" pitchFamily="34" charset="0"/>
                        <a:ea typeface="Times New Roman"/>
                      </a:endParaRPr>
                    </a:p>
                  </a:txBody>
                  <a:tcPr marL="47676" marR="47676" marT="0" marB="0">
                    <a:noFill/>
                  </a:tcPr>
                </a:tc>
                <a:tc>
                  <a:txBody>
                    <a:bodyPr/>
                    <a:lstStyle/>
                    <a:p>
                      <a:pPr marL="104775">
                        <a:spcAft>
                          <a:spcPts val="0"/>
                        </a:spcAft>
                      </a:pPr>
                      <a:r>
                        <a:rPr lang="en-GB" sz="1200" dirty="0">
                          <a:solidFill>
                            <a:schemeClr val="tx1"/>
                          </a:solidFill>
                          <a:effectLst/>
                          <a:latin typeface="Calibri" panose="020F0502020204030204" pitchFamily="34" charset="0"/>
                        </a:rPr>
                        <a:t>Number of educators registered in the reporting period including on-line registrations.</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a:solidFill>
                            <a:schemeClr val="tx1"/>
                          </a:solidFill>
                          <a:effectLst/>
                          <a:latin typeface="Calibri" panose="020F0502020204030204" pitchFamily="34" charset="0"/>
                        </a:rPr>
                        <a:t>26 000</a:t>
                      </a:r>
                      <a:endParaRPr lang="en-ZA" sz="1200" dirty="0">
                        <a:solidFill>
                          <a:schemeClr val="tx1"/>
                        </a:solidFill>
                        <a:effectLst/>
                        <a:latin typeface="Calibri" panose="020F0502020204030204" pitchFamily="34" charset="0"/>
                      </a:endParaRPr>
                    </a:p>
                    <a:p>
                      <a:pPr>
                        <a:spcAft>
                          <a:spcPts val="0"/>
                        </a:spcAft>
                      </a:pPr>
                      <a:r>
                        <a:rPr lang="en-GB" sz="1200" dirty="0">
                          <a:solidFill>
                            <a:schemeClr val="tx1"/>
                          </a:solidFill>
                          <a:effectLst/>
                          <a:latin typeface="Calibri" panose="020F0502020204030204" pitchFamily="34" charset="0"/>
                        </a:rPr>
                        <a:t> </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a:solidFill>
                            <a:schemeClr val="tx1"/>
                          </a:solidFill>
                          <a:effectLst/>
                          <a:latin typeface="Calibri" panose="020F0502020204030204" pitchFamily="34" charset="0"/>
                        </a:rPr>
                        <a:t>20 000</a:t>
                      </a:r>
                      <a:endParaRPr lang="en-ZA" sz="1200" dirty="0">
                        <a:solidFill>
                          <a:schemeClr val="tx1"/>
                        </a:solidFill>
                        <a:effectLst/>
                        <a:latin typeface="Calibri" panose="020F0502020204030204" pitchFamily="34" charset="0"/>
                      </a:endParaRPr>
                    </a:p>
                    <a:p>
                      <a:pPr>
                        <a:spcAft>
                          <a:spcPts val="0"/>
                        </a:spcAft>
                      </a:pPr>
                      <a:r>
                        <a:rPr lang="en-GB" sz="1200" dirty="0">
                          <a:solidFill>
                            <a:schemeClr val="tx1"/>
                          </a:solidFill>
                          <a:effectLst/>
                          <a:latin typeface="Calibri" panose="020F0502020204030204" pitchFamily="34" charset="0"/>
                        </a:rPr>
                        <a:t>Or 80% </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a:solidFill>
                            <a:schemeClr val="tx1"/>
                          </a:solidFill>
                          <a:effectLst/>
                          <a:latin typeface="Calibri" panose="020F0502020204030204" pitchFamily="34" charset="0"/>
                        </a:rPr>
                        <a:t>20 000</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smtClean="0">
                          <a:solidFill>
                            <a:schemeClr val="tx1"/>
                          </a:solidFill>
                          <a:effectLst/>
                          <a:latin typeface="Calibri" panose="020F0502020204030204" pitchFamily="34" charset="0"/>
                        </a:rPr>
                        <a:t>18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smtClean="0">
                          <a:solidFill>
                            <a:schemeClr val="tx1"/>
                          </a:solidFill>
                          <a:effectLst/>
                          <a:latin typeface="Calibri" panose="020F0502020204030204" pitchFamily="34" charset="0"/>
                        </a:rPr>
                        <a:t>15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smtClean="0">
                          <a:solidFill>
                            <a:schemeClr val="tx1"/>
                          </a:solidFill>
                          <a:effectLst/>
                          <a:latin typeface="Calibri" panose="020F0502020204030204" pitchFamily="34" charset="0"/>
                        </a:rPr>
                        <a:t>10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47676" marR="47676" marT="0" marB="0">
                    <a:noFill/>
                  </a:tcPr>
                </a:tc>
                <a:tc vMerge="1">
                  <a:txBody>
                    <a:bodyPr/>
                    <a:lstStyle/>
                    <a:p>
                      <a:pPr>
                        <a:spcAft>
                          <a:spcPts val="0"/>
                        </a:spcAft>
                      </a:pPr>
                      <a:endParaRPr lang="en-ZA" sz="1200" dirty="0">
                        <a:effectLst/>
                        <a:latin typeface="Times New Roman"/>
                        <a:ea typeface="Times New Roman"/>
                      </a:endParaRPr>
                    </a:p>
                  </a:txBody>
                  <a:tcPr marL="47676" marR="47676" marT="0" marB="0"/>
                </a:tc>
              </a:tr>
              <a:tr h="944697">
                <a:tc>
                  <a:txBody>
                    <a:bodyPr/>
                    <a:lstStyle/>
                    <a:p>
                      <a:pPr marL="228600">
                        <a:spcAft>
                          <a:spcPts val="0"/>
                        </a:spcAft>
                      </a:pPr>
                      <a:r>
                        <a:rPr lang="en-GB" sz="1200">
                          <a:solidFill>
                            <a:schemeClr val="tx1"/>
                          </a:solidFill>
                          <a:effectLst/>
                          <a:latin typeface="Calibri" panose="020F0502020204030204" pitchFamily="34" charset="0"/>
                        </a:rPr>
                        <a:t> </a:t>
                      </a:r>
                      <a:endParaRPr lang="en-ZA" sz="1200">
                        <a:solidFill>
                          <a:schemeClr val="tx1"/>
                        </a:solidFill>
                        <a:effectLst/>
                        <a:latin typeface="Calibri" panose="020F0502020204030204" pitchFamily="34" charset="0"/>
                        <a:ea typeface="Times New Roman"/>
                      </a:endParaRPr>
                    </a:p>
                  </a:txBody>
                  <a:tcPr marL="47676" marR="47676" marT="0" marB="0">
                    <a:noFill/>
                  </a:tcPr>
                </a:tc>
                <a:tc>
                  <a:txBody>
                    <a:bodyPr/>
                    <a:lstStyle/>
                    <a:p>
                      <a:pPr marL="194310">
                        <a:spcAft>
                          <a:spcPts val="0"/>
                        </a:spcAft>
                      </a:pPr>
                      <a:r>
                        <a:rPr lang="en-GB" sz="1200" dirty="0">
                          <a:solidFill>
                            <a:schemeClr val="tx1"/>
                          </a:solidFill>
                          <a:effectLst/>
                          <a:latin typeface="Calibri" panose="020F0502020204030204" pitchFamily="34" charset="0"/>
                        </a:rPr>
                        <a:t>Number of registrations updated in the reporting period.</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a:solidFill>
                            <a:schemeClr val="tx1"/>
                          </a:solidFill>
                          <a:effectLst/>
                          <a:latin typeface="Calibri" panose="020F0502020204030204" pitchFamily="34" charset="0"/>
                        </a:rPr>
                        <a:t>25 000</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a:solidFill>
                            <a:schemeClr val="tx1"/>
                          </a:solidFill>
                          <a:effectLst/>
                          <a:latin typeface="Calibri" panose="020F0502020204030204" pitchFamily="34" charset="0"/>
                        </a:rPr>
                        <a:t>30 000</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smtClean="0">
                          <a:solidFill>
                            <a:schemeClr val="tx1"/>
                          </a:solidFill>
                          <a:effectLst/>
                          <a:latin typeface="Calibri" panose="020F0502020204030204" pitchFamily="34" charset="0"/>
                        </a:rPr>
                        <a:t>40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a:solidFill>
                            <a:schemeClr val="tx1"/>
                          </a:solidFill>
                          <a:effectLst/>
                          <a:latin typeface="Calibri" panose="020F0502020204030204" pitchFamily="34" charset="0"/>
                        </a:rPr>
                        <a:t>3</a:t>
                      </a:r>
                      <a:r>
                        <a:rPr lang="en-GB" sz="1200" dirty="0" smtClean="0">
                          <a:solidFill>
                            <a:schemeClr val="tx1"/>
                          </a:solidFill>
                          <a:effectLst/>
                          <a:latin typeface="Calibri" panose="020F0502020204030204" pitchFamily="34" charset="0"/>
                        </a:rPr>
                        <a:t>0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a:solidFill>
                            <a:schemeClr val="tx1"/>
                          </a:solidFill>
                          <a:effectLst/>
                          <a:latin typeface="Calibri" panose="020F0502020204030204" pitchFamily="34" charset="0"/>
                        </a:rPr>
                        <a:t>4</a:t>
                      </a:r>
                      <a:r>
                        <a:rPr lang="en-GB" sz="1200" dirty="0" smtClean="0">
                          <a:solidFill>
                            <a:schemeClr val="tx1"/>
                          </a:solidFill>
                          <a:effectLst/>
                          <a:latin typeface="Calibri" panose="020F0502020204030204" pitchFamily="34" charset="0"/>
                        </a:rPr>
                        <a:t>0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a:solidFill>
                            <a:schemeClr val="tx1"/>
                          </a:solidFill>
                          <a:effectLst/>
                          <a:latin typeface="Calibri" panose="020F0502020204030204" pitchFamily="34" charset="0"/>
                        </a:rPr>
                        <a:t>3</a:t>
                      </a:r>
                      <a:r>
                        <a:rPr lang="en-GB" sz="1200" dirty="0" smtClean="0">
                          <a:solidFill>
                            <a:schemeClr val="tx1"/>
                          </a:solidFill>
                          <a:effectLst/>
                          <a:latin typeface="Calibri" panose="020F0502020204030204" pitchFamily="34" charset="0"/>
                        </a:rPr>
                        <a:t>0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47676" marR="47676" marT="0" marB="0">
                    <a:noFill/>
                  </a:tcPr>
                </a:tc>
                <a:tc vMerge="1">
                  <a:txBody>
                    <a:bodyPr/>
                    <a:lstStyle/>
                    <a:p>
                      <a:pPr>
                        <a:spcAft>
                          <a:spcPts val="0"/>
                        </a:spcAft>
                      </a:pPr>
                      <a:endParaRPr lang="en-ZA" sz="1200" dirty="0">
                        <a:effectLst/>
                        <a:latin typeface="Times New Roman"/>
                        <a:ea typeface="Times New Roman"/>
                      </a:endParaRPr>
                    </a:p>
                  </a:txBody>
                  <a:tcPr marL="47676" marR="47676" marT="0" marB="0"/>
                </a:tc>
              </a:tr>
              <a:tr h="944697">
                <a:tc>
                  <a:txBody>
                    <a:bodyPr/>
                    <a:lstStyle/>
                    <a:p>
                      <a:pPr marL="228600">
                        <a:spcAft>
                          <a:spcPts val="0"/>
                        </a:spcAft>
                      </a:pPr>
                      <a:r>
                        <a:rPr lang="en-GB" sz="1200">
                          <a:solidFill>
                            <a:schemeClr val="tx1"/>
                          </a:solidFill>
                          <a:effectLst/>
                          <a:latin typeface="Calibri" panose="020F0502020204030204" pitchFamily="34" charset="0"/>
                        </a:rPr>
                        <a:t> </a:t>
                      </a:r>
                      <a:endParaRPr lang="en-ZA" sz="1200">
                        <a:solidFill>
                          <a:schemeClr val="tx1"/>
                        </a:solidFill>
                        <a:effectLst/>
                        <a:latin typeface="Calibri" panose="020F0502020204030204" pitchFamily="34" charset="0"/>
                        <a:ea typeface="Times New Roman"/>
                      </a:endParaRPr>
                    </a:p>
                  </a:txBody>
                  <a:tcPr marL="47676" marR="47676" marT="0" marB="0">
                    <a:noFill/>
                  </a:tcPr>
                </a:tc>
                <a:tc>
                  <a:txBody>
                    <a:bodyPr/>
                    <a:lstStyle/>
                    <a:p>
                      <a:pPr marL="194310">
                        <a:spcBef>
                          <a:spcPts val="1200"/>
                        </a:spcBef>
                        <a:spcAft>
                          <a:spcPts val="0"/>
                        </a:spcAft>
                      </a:pPr>
                      <a:r>
                        <a:rPr lang="en-GB" sz="1200" dirty="0">
                          <a:solidFill>
                            <a:schemeClr val="tx1"/>
                          </a:solidFill>
                          <a:effectLst/>
                          <a:latin typeface="Calibri" panose="020F0502020204030204" pitchFamily="34" charset="0"/>
                        </a:rPr>
                        <a:t>Verification of </a:t>
                      </a:r>
                      <a:r>
                        <a:rPr lang="en-GB" sz="1200" dirty="0" smtClean="0">
                          <a:solidFill>
                            <a:schemeClr val="tx1"/>
                          </a:solidFill>
                          <a:effectLst/>
                          <a:latin typeface="Calibri" panose="020F0502020204030204" pitchFamily="34" charset="0"/>
                        </a:rPr>
                        <a:t>qualifications</a:t>
                      </a:r>
                      <a:r>
                        <a:rPr lang="en-GB" sz="1200" baseline="0" dirty="0" smtClean="0">
                          <a:solidFill>
                            <a:schemeClr val="tx1"/>
                          </a:solidFill>
                          <a:effectLst/>
                          <a:latin typeface="Calibri" panose="020F0502020204030204" pitchFamily="34" charset="0"/>
                        </a:rPr>
                        <a:t> and vetting.</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a:solidFill>
                            <a:schemeClr val="tx1"/>
                          </a:solidFill>
                          <a:effectLst/>
                          <a:latin typeface="Calibri" panose="020F0502020204030204" pitchFamily="34" charset="0"/>
                        </a:rPr>
                        <a:t>-</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a:solidFill>
                            <a:schemeClr val="tx1"/>
                          </a:solidFill>
                          <a:effectLst/>
                          <a:latin typeface="Calibri" panose="020F0502020204030204" pitchFamily="34" charset="0"/>
                        </a:rPr>
                        <a:t>50 000</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smtClean="0">
                          <a:solidFill>
                            <a:schemeClr val="tx1"/>
                          </a:solidFill>
                          <a:effectLst/>
                          <a:latin typeface="Calibri" panose="020F0502020204030204" pitchFamily="34" charset="0"/>
                        </a:rPr>
                        <a:t>60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smtClean="0">
                          <a:solidFill>
                            <a:schemeClr val="tx1"/>
                          </a:solidFill>
                          <a:effectLst/>
                          <a:latin typeface="Calibri" panose="020F0502020204030204" pitchFamily="34" charset="0"/>
                        </a:rPr>
                        <a:t>48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smtClean="0">
                          <a:solidFill>
                            <a:schemeClr val="tx1"/>
                          </a:solidFill>
                          <a:effectLst/>
                          <a:latin typeface="Calibri" panose="020F0502020204030204" pitchFamily="34" charset="0"/>
                        </a:rPr>
                        <a:t>55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47676" marR="47676" marT="0" marB="0">
                    <a:noFill/>
                  </a:tcPr>
                </a:tc>
                <a:tc>
                  <a:txBody>
                    <a:bodyPr/>
                    <a:lstStyle/>
                    <a:p>
                      <a:pPr>
                        <a:spcAft>
                          <a:spcPts val="0"/>
                        </a:spcAft>
                      </a:pPr>
                      <a:r>
                        <a:rPr lang="en-GB" sz="1200" dirty="0" smtClean="0">
                          <a:solidFill>
                            <a:schemeClr val="tx1"/>
                          </a:solidFill>
                          <a:effectLst/>
                          <a:latin typeface="Calibri" panose="020F0502020204030204" pitchFamily="34" charset="0"/>
                        </a:rPr>
                        <a:t>40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47676" marR="47676" marT="0" marB="0">
                    <a:noFill/>
                  </a:tcPr>
                </a:tc>
                <a:tc vMerge="1">
                  <a:txBody>
                    <a:bodyPr/>
                    <a:lstStyle/>
                    <a:p>
                      <a:pPr>
                        <a:spcAft>
                          <a:spcPts val="0"/>
                        </a:spcAft>
                      </a:pPr>
                      <a:endParaRPr lang="en-ZA" sz="1200" dirty="0">
                        <a:effectLst/>
                        <a:latin typeface="Times New Roman"/>
                        <a:ea typeface="Times New Roman"/>
                      </a:endParaRPr>
                    </a:p>
                  </a:txBody>
                  <a:tcPr marL="47676" marR="47676" marT="0" marB="0"/>
                </a:tc>
              </a:tr>
            </a:tbl>
          </a:graphicData>
        </a:graphic>
      </p:graphicFrame>
      <p:sp>
        <p:nvSpPr>
          <p:cNvPr id="4" name="Rectangle 1"/>
          <p:cNvSpPr>
            <a:spLocks noChangeArrowheads="1"/>
          </p:cNvSpPr>
          <p:nvPr/>
        </p:nvSpPr>
        <p:spPr bwMode="auto">
          <a:xfrm>
            <a:off x="2057400" y="1176384"/>
            <a:ext cx="7467600"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Programme performance indicators and Annual Targets for 2016/17</a:t>
            </a:r>
            <a:endParaRPr kumimoji="0" lang="en-GB" altLang="en-US"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2216754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221464992"/>
              </p:ext>
            </p:extLst>
          </p:nvPr>
        </p:nvGraphicFramePr>
        <p:xfrm>
          <a:off x="460121" y="1676400"/>
          <a:ext cx="8382000" cy="4191000"/>
        </p:xfrm>
        <a:graphic>
          <a:graphicData uri="http://schemas.openxmlformats.org/drawingml/2006/table">
            <a:tbl>
              <a:tblPr firstRow="1" firstCol="1" lastRow="1" lastCol="1" bandRow="1" bandCol="1">
                <a:tableStyleId>{5C22544A-7EE6-4342-B048-85BDC9FD1C3A}</a:tableStyleId>
              </a:tblPr>
              <a:tblGrid>
                <a:gridCol w="2958202"/>
                <a:gridCol w="1122231"/>
                <a:gridCol w="1191693"/>
                <a:gridCol w="741782"/>
                <a:gridCol w="741782"/>
                <a:gridCol w="813155"/>
                <a:gridCol w="813155"/>
              </a:tblGrid>
              <a:tr h="523875">
                <a:tc rowSpan="2">
                  <a:txBody>
                    <a:bodyPr/>
                    <a:lstStyle/>
                    <a:p>
                      <a:pPr>
                        <a:spcAft>
                          <a:spcPts val="0"/>
                        </a:spcAft>
                      </a:pPr>
                      <a:r>
                        <a:rPr lang="en-GB" sz="1200" dirty="0">
                          <a:solidFill>
                            <a:schemeClr val="tx1"/>
                          </a:solidFill>
                          <a:effectLst/>
                          <a:latin typeface="Calibri" panose="020F0502020204030204" pitchFamily="34" charset="0"/>
                        </a:rPr>
                        <a:t>Performance indicator</a:t>
                      </a:r>
                      <a:endParaRPr lang="en-ZA" sz="1200" dirty="0">
                        <a:solidFill>
                          <a:schemeClr val="tx1"/>
                        </a:solidFill>
                        <a:effectLst/>
                        <a:latin typeface="Calibri" panose="020F0502020204030204" pitchFamily="34" charset="0"/>
                        <a:ea typeface="Times New Roman"/>
                      </a:endParaRPr>
                    </a:p>
                  </a:txBody>
                  <a:tcPr marL="62028" marR="62028" marT="0" marB="0">
                    <a:solidFill>
                      <a:srgbClr val="92D050"/>
                    </a:solidFill>
                  </a:tcPr>
                </a:tc>
                <a:tc rowSpan="2">
                  <a:txBody>
                    <a:bodyPr/>
                    <a:lstStyle/>
                    <a:p>
                      <a:pPr>
                        <a:spcAft>
                          <a:spcPts val="0"/>
                        </a:spcAft>
                      </a:pPr>
                      <a:r>
                        <a:rPr lang="en-GB" sz="1200" dirty="0">
                          <a:solidFill>
                            <a:schemeClr val="tx1"/>
                          </a:solidFill>
                          <a:effectLst/>
                          <a:latin typeface="Calibri" panose="020F0502020204030204" pitchFamily="34" charset="0"/>
                        </a:rPr>
                        <a:t>Reporting period</a:t>
                      </a:r>
                      <a:endParaRPr lang="en-ZA" sz="1200" dirty="0">
                        <a:solidFill>
                          <a:schemeClr val="tx1"/>
                        </a:solidFill>
                        <a:effectLst/>
                        <a:latin typeface="Calibri" panose="020F0502020204030204" pitchFamily="34" charset="0"/>
                        <a:ea typeface="Times New Roman"/>
                      </a:endParaRPr>
                    </a:p>
                  </a:txBody>
                  <a:tcPr marL="62028" marR="62028" marT="0" marB="0">
                    <a:solidFill>
                      <a:srgbClr val="92D050"/>
                    </a:solidFill>
                  </a:tcPr>
                </a:tc>
                <a:tc rowSpan="2">
                  <a:txBody>
                    <a:bodyPr/>
                    <a:lstStyle/>
                    <a:p>
                      <a:pPr>
                        <a:spcAft>
                          <a:spcPts val="0"/>
                        </a:spcAft>
                      </a:pPr>
                      <a:r>
                        <a:rPr lang="en-GB" sz="1200" dirty="0">
                          <a:solidFill>
                            <a:schemeClr val="tx1"/>
                          </a:solidFill>
                          <a:effectLst/>
                          <a:latin typeface="Calibri" panose="020F0502020204030204" pitchFamily="34" charset="0"/>
                        </a:rPr>
                        <a:t>Annual target </a:t>
                      </a:r>
                      <a:r>
                        <a:rPr lang="en-GB" sz="1200" dirty="0" smtClean="0">
                          <a:solidFill>
                            <a:schemeClr val="tx1"/>
                          </a:solidFill>
                          <a:effectLst/>
                          <a:latin typeface="Calibri" panose="020F0502020204030204" pitchFamily="34" charset="0"/>
                        </a:rPr>
                        <a:t>2016/17</a:t>
                      </a:r>
                      <a:endParaRPr lang="en-ZA" sz="1200" dirty="0">
                        <a:solidFill>
                          <a:schemeClr val="tx1"/>
                        </a:solidFill>
                        <a:effectLst/>
                        <a:latin typeface="Calibri" panose="020F0502020204030204" pitchFamily="34" charset="0"/>
                        <a:ea typeface="Times New Roman"/>
                      </a:endParaRPr>
                    </a:p>
                  </a:txBody>
                  <a:tcPr marL="62028" marR="62028" marT="0" marB="0">
                    <a:solidFill>
                      <a:srgbClr val="92D050"/>
                    </a:solidFill>
                  </a:tcPr>
                </a:tc>
                <a:tc gridSpan="4">
                  <a:txBody>
                    <a:bodyPr/>
                    <a:lstStyle/>
                    <a:p>
                      <a:pPr algn="ctr">
                        <a:spcAft>
                          <a:spcPts val="0"/>
                        </a:spcAft>
                      </a:pPr>
                      <a:r>
                        <a:rPr lang="en-GB" sz="1200" dirty="0">
                          <a:solidFill>
                            <a:schemeClr val="tx1"/>
                          </a:solidFill>
                          <a:effectLst/>
                          <a:latin typeface="Calibri" panose="020F0502020204030204" pitchFamily="34" charset="0"/>
                        </a:rPr>
                        <a:t>Quarterly targets</a:t>
                      </a:r>
                      <a:endParaRPr lang="en-ZA" sz="1200" dirty="0">
                        <a:solidFill>
                          <a:schemeClr val="tx1"/>
                        </a:solidFill>
                        <a:effectLst/>
                        <a:latin typeface="Calibri" panose="020F0502020204030204" pitchFamily="34" charset="0"/>
                        <a:ea typeface="Times New Roman"/>
                      </a:endParaRPr>
                    </a:p>
                  </a:txBody>
                  <a:tcPr marL="62028" marR="62028" marT="0" marB="0">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r>
              <a:tr h="523875">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spcAft>
                          <a:spcPts val="0"/>
                        </a:spcAft>
                      </a:pPr>
                      <a:r>
                        <a:rPr lang="en-GB" sz="1200" b="1" dirty="0">
                          <a:solidFill>
                            <a:schemeClr val="tx1"/>
                          </a:solidFill>
                          <a:effectLst/>
                          <a:latin typeface="Calibri" panose="020F0502020204030204" pitchFamily="34" charset="0"/>
                        </a:rPr>
                        <a:t>1</a:t>
                      </a:r>
                      <a:r>
                        <a:rPr lang="en-GB" sz="1200" b="1" baseline="30000" dirty="0">
                          <a:solidFill>
                            <a:schemeClr val="tx1"/>
                          </a:solidFill>
                          <a:effectLst/>
                          <a:latin typeface="Calibri" panose="020F0502020204030204" pitchFamily="34" charset="0"/>
                        </a:rPr>
                        <a:t>st</a:t>
                      </a:r>
                      <a:endParaRPr lang="en-ZA" sz="1200" b="1" dirty="0">
                        <a:solidFill>
                          <a:schemeClr val="tx1"/>
                        </a:solidFill>
                        <a:effectLst/>
                        <a:latin typeface="Calibri" panose="020F0502020204030204" pitchFamily="34" charset="0"/>
                        <a:ea typeface="Times New Roman"/>
                      </a:endParaRPr>
                    </a:p>
                  </a:txBody>
                  <a:tcPr marL="62028" marR="62028" marT="0" marB="0">
                    <a:noFill/>
                  </a:tcPr>
                </a:tc>
                <a:tc>
                  <a:txBody>
                    <a:bodyPr/>
                    <a:lstStyle/>
                    <a:p>
                      <a:pPr>
                        <a:spcAft>
                          <a:spcPts val="0"/>
                        </a:spcAft>
                      </a:pPr>
                      <a:r>
                        <a:rPr lang="en-GB" sz="1200" b="1" dirty="0">
                          <a:solidFill>
                            <a:schemeClr val="tx1"/>
                          </a:solidFill>
                          <a:effectLst/>
                          <a:latin typeface="Calibri" panose="020F0502020204030204" pitchFamily="34" charset="0"/>
                        </a:rPr>
                        <a:t>2</a:t>
                      </a:r>
                      <a:r>
                        <a:rPr lang="en-GB" sz="1200" b="1" baseline="30000" dirty="0">
                          <a:solidFill>
                            <a:schemeClr val="tx1"/>
                          </a:solidFill>
                          <a:effectLst/>
                          <a:latin typeface="Calibri" panose="020F0502020204030204" pitchFamily="34" charset="0"/>
                        </a:rPr>
                        <a:t>nd</a:t>
                      </a:r>
                      <a:endParaRPr lang="en-ZA" sz="1200" b="1" dirty="0">
                        <a:solidFill>
                          <a:schemeClr val="tx1"/>
                        </a:solidFill>
                        <a:effectLst/>
                        <a:latin typeface="Calibri" panose="020F0502020204030204" pitchFamily="34" charset="0"/>
                        <a:ea typeface="Times New Roman"/>
                      </a:endParaRPr>
                    </a:p>
                  </a:txBody>
                  <a:tcPr marL="62028" marR="62028" marT="0" marB="0">
                    <a:noFill/>
                  </a:tcPr>
                </a:tc>
                <a:tc>
                  <a:txBody>
                    <a:bodyPr/>
                    <a:lstStyle/>
                    <a:p>
                      <a:pPr>
                        <a:spcAft>
                          <a:spcPts val="0"/>
                        </a:spcAft>
                      </a:pPr>
                      <a:r>
                        <a:rPr lang="en-GB" sz="1200" b="1" dirty="0">
                          <a:solidFill>
                            <a:schemeClr val="tx1"/>
                          </a:solidFill>
                          <a:effectLst/>
                          <a:latin typeface="Calibri" panose="020F0502020204030204" pitchFamily="34" charset="0"/>
                        </a:rPr>
                        <a:t>3</a:t>
                      </a:r>
                      <a:r>
                        <a:rPr lang="en-GB" sz="1200" b="1" baseline="30000" dirty="0">
                          <a:solidFill>
                            <a:schemeClr val="tx1"/>
                          </a:solidFill>
                          <a:effectLst/>
                          <a:latin typeface="Calibri" panose="020F0502020204030204" pitchFamily="34" charset="0"/>
                        </a:rPr>
                        <a:t>rd</a:t>
                      </a:r>
                      <a:endParaRPr lang="en-ZA" sz="1200" b="1" dirty="0">
                        <a:solidFill>
                          <a:schemeClr val="tx1"/>
                        </a:solidFill>
                        <a:effectLst/>
                        <a:latin typeface="Calibri" panose="020F0502020204030204" pitchFamily="34" charset="0"/>
                        <a:ea typeface="Times New Roman"/>
                      </a:endParaRPr>
                    </a:p>
                  </a:txBody>
                  <a:tcPr marL="62028" marR="62028" marT="0" marB="0">
                    <a:noFill/>
                  </a:tcPr>
                </a:tc>
                <a:tc>
                  <a:txBody>
                    <a:bodyPr/>
                    <a:lstStyle/>
                    <a:p>
                      <a:pPr>
                        <a:spcAft>
                          <a:spcPts val="0"/>
                        </a:spcAft>
                      </a:pPr>
                      <a:r>
                        <a:rPr lang="en-GB" sz="1200" b="1" dirty="0">
                          <a:solidFill>
                            <a:schemeClr val="tx1"/>
                          </a:solidFill>
                          <a:effectLst/>
                          <a:latin typeface="Calibri" panose="020F0502020204030204" pitchFamily="34" charset="0"/>
                        </a:rPr>
                        <a:t>4</a:t>
                      </a:r>
                      <a:r>
                        <a:rPr lang="en-GB" sz="1200" b="1" baseline="30000" dirty="0">
                          <a:solidFill>
                            <a:schemeClr val="tx1"/>
                          </a:solidFill>
                          <a:effectLst/>
                          <a:latin typeface="Calibri" panose="020F0502020204030204" pitchFamily="34" charset="0"/>
                        </a:rPr>
                        <a:t>th</a:t>
                      </a:r>
                      <a:endParaRPr lang="en-ZA" sz="1200" b="1" dirty="0">
                        <a:solidFill>
                          <a:schemeClr val="tx1"/>
                        </a:solidFill>
                        <a:effectLst/>
                        <a:latin typeface="Calibri" panose="020F0502020204030204" pitchFamily="34" charset="0"/>
                        <a:ea typeface="Times New Roman"/>
                      </a:endParaRPr>
                    </a:p>
                  </a:txBody>
                  <a:tcPr marL="62028" marR="62028" marT="0" marB="0">
                    <a:noFill/>
                  </a:tcPr>
                </a:tc>
              </a:tr>
              <a:tr h="1047750">
                <a:tc>
                  <a:txBody>
                    <a:bodyPr/>
                    <a:lstStyle/>
                    <a:p>
                      <a:pPr>
                        <a:spcAft>
                          <a:spcPts val="0"/>
                        </a:spcAft>
                      </a:pPr>
                      <a:r>
                        <a:rPr lang="en-GB" sz="1200" dirty="0">
                          <a:solidFill>
                            <a:schemeClr val="tx1"/>
                          </a:solidFill>
                          <a:effectLst/>
                          <a:latin typeface="Calibri" panose="020F0502020204030204" pitchFamily="34" charset="0"/>
                        </a:rPr>
                        <a:t>Number of educators to be registered and to be issued with specialized certificates.</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a:solidFill>
                            <a:schemeClr val="tx1"/>
                          </a:solidFill>
                          <a:effectLst/>
                          <a:latin typeface="Calibri" panose="020F0502020204030204" pitchFamily="34" charset="0"/>
                        </a:rPr>
                        <a:t>Quarterly</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a:solidFill>
                            <a:schemeClr val="tx1"/>
                          </a:solidFill>
                          <a:effectLst/>
                          <a:latin typeface="Calibri" panose="020F0502020204030204" pitchFamily="34" charset="0"/>
                        </a:rPr>
                        <a:t>20 </a:t>
                      </a:r>
                      <a:r>
                        <a:rPr lang="en-GB" sz="1200" dirty="0" smtClean="0">
                          <a:solidFill>
                            <a:schemeClr val="tx1"/>
                          </a:solidFill>
                          <a:effectLst/>
                          <a:latin typeface="Calibri" panose="020F0502020204030204" pitchFamily="34" charset="0"/>
                        </a:rPr>
                        <a:t>000(or 80% of applications) </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a:solidFill>
                            <a:schemeClr val="tx1"/>
                          </a:solidFill>
                          <a:effectLst/>
                          <a:latin typeface="Calibri" panose="020F0502020204030204" pitchFamily="34" charset="0"/>
                        </a:rPr>
                        <a:t>5</a:t>
                      </a:r>
                      <a:r>
                        <a:rPr lang="en-GB" sz="1200" dirty="0" smtClean="0">
                          <a:solidFill>
                            <a:schemeClr val="tx1"/>
                          </a:solidFill>
                          <a:effectLst/>
                          <a:latin typeface="Calibri" panose="020F0502020204030204" pitchFamily="34" charset="0"/>
                        </a:rPr>
                        <a:t> </a:t>
                      </a:r>
                      <a:r>
                        <a:rPr lang="en-GB" sz="1200" dirty="0">
                          <a:solidFill>
                            <a:schemeClr val="tx1"/>
                          </a:solidFill>
                          <a:effectLst/>
                          <a:latin typeface="Calibri" panose="020F0502020204030204" pitchFamily="34" charset="0"/>
                        </a:rPr>
                        <a:t>5</a:t>
                      </a:r>
                      <a:r>
                        <a:rPr lang="en-GB" sz="1200" dirty="0" smtClean="0">
                          <a:solidFill>
                            <a:schemeClr val="tx1"/>
                          </a:solidFill>
                          <a:effectLst/>
                          <a:latin typeface="Calibri" panose="020F0502020204030204" pitchFamily="34" charset="0"/>
                        </a:rPr>
                        <a:t>00</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a:solidFill>
                            <a:schemeClr val="tx1"/>
                          </a:solidFill>
                          <a:effectLst/>
                          <a:latin typeface="Calibri" panose="020F0502020204030204" pitchFamily="34" charset="0"/>
                        </a:rPr>
                        <a:t>5</a:t>
                      </a:r>
                      <a:r>
                        <a:rPr lang="en-GB" sz="1200" dirty="0" smtClean="0">
                          <a:solidFill>
                            <a:schemeClr val="tx1"/>
                          </a:solidFill>
                          <a:effectLst/>
                          <a:latin typeface="Calibri" panose="020F0502020204030204" pitchFamily="34" charset="0"/>
                        </a:rPr>
                        <a:t> </a:t>
                      </a:r>
                      <a:r>
                        <a:rPr lang="en-GB" sz="1200" dirty="0">
                          <a:solidFill>
                            <a:schemeClr val="tx1"/>
                          </a:solidFill>
                          <a:effectLst/>
                          <a:latin typeface="Calibri" panose="020F0502020204030204" pitchFamily="34" charset="0"/>
                        </a:rPr>
                        <a:t>5</a:t>
                      </a:r>
                      <a:r>
                        <a:rPr lang="en-GB" sz="1200" dirty="0" smtClean="0">
                          <a:solidFill>
                            <a:schemeClr val="tx1"/>
                          </a:solidFill>
                          <a:effectLst/>
                          <a:latin typeface="Calibri" panose="020F0502020204030204" pitchFamily="34" charset="0"/>
                        </a:rPr>
                        <a:t>00</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a:solidFill>
                            <a:schemeClr val="tx1"/>
                          </a:solidFill>
                          <a:effectLst/>
                          <a:latin typeface="Calibri" panose="020F0502020204030204" pitchFamily="34" charset="0"/>
                        </a:rPr>
                        <a:t>4 000</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smtClean="0">
                          <a:solidFill>
                            <a:schemeClr val="tx1"/>
                          </a:solidFill>
                          <a:effectLst/>
                          <a:latin typeface="Calibri" panose="020F0502020204030204" pitchFamily="34" charset="0"/>
                        </a:rPr>
                        <a:t>5</a:t>
                      </a:r>
                      <a:r>
                        <a:rPr lang="en-GB" sz="1200" baseline="0" dirty="0" smtClean="0">
                          <a:solidFill>
                            <a:schemeClr val="tx1"/>
                          </a:solidFill>
                          <a:effectLst/>
                          <a:latin typeface="Calibri" panose="020F0502020204030204" pitchFamily="34" charset="0"/>
                        </a:rPr>
                        <a:t> </a:t>
                      </a:r>
                      <a:r>
                        <a:rPr lang="en-GB" sz="1200" dirty="0" smtClean="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62028" marR="62028" marT="0" marB="0">
                    <a:noFill/>
                  </a:tcPr>
                </a:tc>
              </a:tr>
              <a:tr h="1047750">
                <a:tc>
                  <a:txBody>
                    <a:bodyPr/>
                    <a:lstStyle/>
                    <a:p>
                      <a:pPr>
                        <a:spcAft>
                          <a:spcPts val="0"/>
                        </a:spcAft>
                      </a:pPr>
                      <a:r>
                        <a:rPr lang="en-GB" sz="1200">
                          <a:solidFill>
                            <a:schemeClr val="tx1"/>
                          </a:solidFill>
                          <a:effectLst/>
                          <a:latin typeface="Calibri" panose="020F0502020204030204" pitchFamily="34" charset="0"/>
                        </a:rPr>
                        <a:t>Number of educator registrations to be updated in the reporting period</a:t>
                      </a:r>
                      <a:endParaRPr lang="en-ZA" sz="120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a:solidFill>
                            <a:schemeClr val="tx1"/>
                          </a:solidFill>
                          <a:effectLst/>
                          <a:latin typeface="Calibri" panose="020F0502020204030204" pitchFamily="34" charset="0"/>
                        </a:rPr>
                        <a:t>Quarterly</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smtClean="0">
                          <a:solidFill>
                            <a:schemeClr val="tx1"/>
                          </a:solidFill>
                          <a:effectLst/>
                          <a:latin typeface="Calibri" panose="020F0502020204030204" pitchFamily="34" charset="0"/>
                        </a:rPr>
                        <a:t>40</a:t>
                      </a:r>
                      <a:r>
                        <a:rPr lang="en-GB" sz="1200" dirty="0">
                          <a:solidFill>
                            <a:schemeClr val="tx1"/>
                          </a:solidFill>
                          <a:effectLst/>
                          <a:latin typeface="Calibri" panose="020F0502020204030204" pitchFamily="34" charset="0"/>
                        </a:rPr>
                        <a:t> 000 </a:t>
                      </a:r>
                      <a:r>
                        <a:rPr lang="en-GB" sz="1200" dirty="0" smtClean="0">
                          <a:solidFill>
                            <a:schemeClr val="tx1"/>
                          </a:solidFill>
                          <a:effectLst/>
                          <a:latin typeface="Calibri" panose="020F0502020204030204" pitchFamily="34" charset="0"/>
                        </a:rPr>
                        <a:t>(80%of applications)</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smtClean="0">
                          <a:solidFill>
                            <a:schemeClr val="tx1"/>
                          </a:solidFill>
                          <a:effectLst/>
                          <a:latin typeface="Calibri" panose="020F0502020204030204" pitchFamily="34" charset="0"/>
                        </a:rPr>
                        <a:t>12 </a:t>
                      </a:r>
                      <a:r>
                        <a:rPr lang="en-GB" sz="1200" dirty="0">
                          <a:solidFill>
                            <a:schemeClr val="tx1"/>
                          </a:solidFill>
                          <a:effectLst/>
                          <a:latin typeface="Calibri" panose="020F0502020204030204" pitchFamily="34" charset="0"/>
                        </a:rPr>
                        <a:t>5</a:t>
                      </a:r>
                      <a:r>
                        <a:rPr lang="en-GB" sz="1200" dirty="0" smtClean="0">
                          <a:solidFill>
                            <a:schemeClr val="tx1"/>
                          </a:solidFill>
                          <a:effectLst/>
                          <a:latin typeface="Calibri" panose="020F0502020204030204" pitchFamily="34" charset="0"/>
                        </a:rPr>
                        <a:t>00</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a:solidFill>
                            <a:schemeClr val="tx1"/>
                          </a:solidFill>
                          <a:effectLst/>
                          <a:latin typeface="Calibri" panose="020F0502020204030204" pitchFamily="34" charset="0"/>
                        </a:rPr>
                        <a:t>7</a:t>
                      </a:r>
                      <a:r>
                        <a:rPr lang="en-GB" sz="1200" dirty="0" smtClean="0">
                          <a:solidFill>
                            <a:schemeClr val="tx1"/>
                          </a:solidFill>
                          <a:effectLst/>
                          <a:latin typeface="Calibri" panose="020F0502020204030204" pitchFamily="34" charset="0"/>
                        </a:rPr>
                        <a:t>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smtClean="0">
                          <a:solidFill>
                            <a:schemeClr val="tx1"/>
                          </a:solidFill>
                          <a:effectLst/>
                          <a:latin typeface="Calibri" panose="020F0502020204030204" pitchFamily="34" charset="0"/>
                        </a:rPr>
                        <a:t>12 </a:t>
                      </a:r>
                      <a:r>
                        <a:rPr lang="en-GB" sz="1200" dirty="0">
                          <a:solidFill>
                            <a:schemeClr val="tx1"/>
                          </a:solidFill>
                          <a:effectLst/>
                          <a:latin typeface="Calibri" panose="020F0502020204030204" pitchFamily="34" charset="0"/>
                        </a:rPr>
                        <a:t>5</a:t>
                      </a:r>
                      <a:r>
                        <a:rPr lang="en-GB" sz="1200" dirty="0" smtClean="0">
                          <a:solidFill>
                            <a:schemeClr val="tx1"/>
                          </a:solidFill>
                          <a:effectLst/>
                          <a:latin typeface="Calibri" panose="020F0502020204030204" pitchFamily="34" charset="0"/>
                        </a:rPr>
                        <a:t>00</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marL="0" lvl="0" indent="0" algn="ctr">
                        <a:spcAft>
                          <a:spcPts val="0"/>
                        </a:spcAft>
                        <a:buFont typeface="+mj-lt"/>
                        <a:buNone/>
                      </a:pPr>
                      <a:r>
                        <a:rPr lang="en-GB" sz="1200" dirty="0" smtClean="0">
                          <a:solidFill>
                            <a:schemeClr val="tx1"/>
                          </a:solidFill>
                          <a:effectLst/>
                          <a:latin typeface="Calibri" panose="020F0502020204030204" pitchFamily="34" charset="0"/>
                        </a:rPr>
                        <a:t>8 000</a:t>
                      </a:r>
                      <a:endParaRPr lang="en-ZA" sz="1200" dirty="0">
                        <a:solidFill>
                          <a:schemeClr val="tx1"/>
                        </a:solidFill>
                        <a:effectLst/>
                        <a:latin typeface="Calibri" panose="020F0502020204030204" pitchFamily="34" charset="0"/>
                        <a:ea typeface="Times New Roman"/>
                      </a:endParaRPr>
                    </a:p>
                  </a:txBody>
                  <a:tcPr marL="62028" marR="62028" marT="0" marB="0">
                    <a:noFill/>
                  </a:tcPr>
                </a:tc>
              </a:tr>
              <a:tr h="1047750">
                <a:tc>
                  <a:txBody>
                    <a:bodyPr/>
                    <a:lstStyle/>
                    <a:p>
                      <a:pPr>
                        <a:spcAft>
                          <a:spcPts val="0"/>
                        </a:spcAft>
                      </a:pPr>
                      <a:r>
                        <a:rPr lang="en-GB" sz="1200">
                          <a:solidFill>
                            <a:schemeClr val="tx1"/>
                          </a:solidFill>
                          <a:effectLst/>
                          <a:latin typeface="Calibri" panose="020F0502020204030204" pitchFamily="34" charset="0"/>
                        </a:rPr>
                        <a:t>Verification of qualifications- (at least 5% per quarter.)</a:t>
                      </a:r>
                      <a:endParaRPr lang="en-ZA" sz="120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a:solidFill>
                            <a:schemeClr val="tx1"/>
                          </a:solidFill>
                          <a:effectLst/>
                          <a:latin typeface="Calibri" panose="020F0502020204030204" pitchFamily="34" charset="0"/>
                        </a:rPr>
                        <a:t>Quarterly </a:t>
                      </a:r>
                      <a:endParaRPr lang="en-ZA" sz="120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a:solidFill>
                            <a:schemeClr val="tx1"/>
                          </a:solidFill>
                          <a:effectLst/>
                          <a:latin typeface="Calibri" panose="020F0502020204030204" pitchFamily="34" charset="0"/>
                        </a:rPr>
                        <a:t>6</a:t>
                      </a:r>
                      <a:r>
                        <a:rPr lang="en-GB" sz="1200" dirty="0" smtClean="0">
                          <a:solidFill>
                            <a:schemeClr val="tx1"/>
                          </a:solidFill>
                          <a:effectLst/>
                          <a:latin typeface="Calibri" panose="020F0502020204030204" pitchFamily="34" charset="0"/>
                        </a:rPr>
                        <a:t>0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smtClean="0">
                          <a:solidFill>
                            <a:schemeClr val="tx1"/>
                          </a:solidFill>
                          <a:effectLst/>
                          <a:latin typeface="Calibri" panose="020F0502020204030204" pitchFamily="34" charset="0"/>
                        </a:rPr>
                        <a:t>18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smtClean="0">
                          <a:solidFill>
                            <a:schemeClr val="tx1"/>
                          </a:solidFill>
                          <a:effectLst/>
                          <a:latin typeface="Calibri" panose="020F0502020204030204" pitchFamily="34" charset="0"/>
                        </a:rPr>
                        <a:t>12 </a:t>
                      </a:r>
                      <a:r>
                        <a:rPr lang="en-GB" sz="1200" dirty="0">
                          <a:solidFill>
                            <a:schemeClr val="tx1"/>
                          </a:solidFill>
                          <a:effectLst/>
                          <a:latin typeface="Calibri" panose="020F0502020204030204" pitchFamily="34" charset="0"/>
                        </a:rPr>
                        <a:t>5</a:t>
                      </a:r>
                      <a:r>
                        <a:rPr lang="en-GB" sz="1200" dirty="0" smtClean="0">
                          <a:solidFill>
                            <a:schemeClr val="tx1"/>
                          </a:solidFill>
                          <a:effectLst/>
                          <a:latin typeface="Calibri" panose="020F0502020204030204" pitchFamily="34" charset="0"/>
                        </a:rPr>
                        <a:t>00</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algn="ctr">
                        <a:spcAft>
                          <a:spcPts val="0"/>
                        </a:spcAft>
                      </a:pPr>
                      <a:r>
                        <a:rPr lang="en-GB" sz="1200" dirty="0" smtClean="0">
                          <a:solidFill>
                            <a:schemeClr val="tx1"/>
                          </a:solidFill>
                          <a:effectLst/>
                          <a:latin typeface="Calibri" panose="020F0502020204030204" pitchFamily="34" charset="0"/>
                        </a:rPr>
                        <a:t>16 </a:t>
                      </a:r>
                      <a:r>
                        <a:rPr lang="en-GB" sz="1200" dirty="0">
                          <a:solidFill>
                            <a:schemeClr val="tx1"/>
                          </a:solidFill>
                          <a:effectLst/>
                          <a:latin typeface="Calibri" panose="020F0502020204030204" pitchFamily="34" charset="0"/>
                        </a:rPr>
                        <a:t>5</a:t>
                      </a:r>
                      <a:r>
                        <a:rPr lang="en-GB" sz="1200" dirty="0" smtClean="0">
                          <a:solidFill>
                            <a:schemeClr val="tx1"/>
                          </a:solidFill>
                          <a:effectLst/>
                          <a:latin typeface="Calibri" panose="020F0502020204030204" pitchFamily="34" charset="0"/>
                        </a:rPr>
                        <a:t>00</a:t>
                      </a:r>
                      <a:endParaRPr lang="en-ZA" sz="1200" dirty="0">
                        <a:solidFill>
                          <a:schemeClr val="tx1"/>
                        </a:solidFill>
                        <a:effectLst/>
                        <a:latin typeface="Calibri" panose="020F0502020204030204" pitchFamily="34" charset="0"/>
                        <a:ea typeface="Times New Roman"/>
                      </a:endParaRPr>
                    </a:p>
                  </a:txBody>
                  <a:tcPr marL="62028" marR="62028" marT="0" marB="0">
                    <a:noFill/>
                  </a:tcPr>
                </a:tc>
                <a:tc>
                  <a:txBody>
                    <a:bodyPr/>
                    <a:lstStyle/>
                    <a:p>
                      <a:pPr marL="228600">
                        <a:spcAft>
                          <a:spcPts val="0"/>
                        </a:spcAft>
                      </a:pPr>
                      <a:r>
                        <a:rPr lang="en-GB" sz="1200" dirty="0" smtClean="0">
                          <a:solidFill>
                            <a:schemeClr val="tx1"/>
                          </a:solidFill>
                          <a:effectLst/>
                          <a:latin typeface="Calibri" panose="020F0502020204030204" pitchFamily="34" charset="0"/>
                        </a:rPr>
                        <a:t>13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62028" marR="62028" marT="0" marB="0">
                    <a:noFill/>
                  </a:tcPr>
                </a:tc>
              </a:tr>
            </a:tbl>
          </a:graphicData>
        </a:graphic>
      </p:graphicFrame>
      <p:sp>
        <p:nvSpPr>
          <p:cNvPr id="2" name="Slide Number Placeholder 1"/>
          <p:cNvSpPr>
            <a:spLocks noGrp="1"/>
          </p:cNvSpPr>
          <p:nvPr>
            <p:ph type="sldNum" sz="quarter" idx="12"/>
          </p:nvPr>
        </p:nvSpPr>
        <p:spPr/>
        <p:txBody>
          <a:bodyPr/>
          <a:lstStyle/>
          <a:p>
            <a:fld id="{2C03D1A9-6893-4A3A-A315-0576BFDD8D0B}" type="slidenum">
              <a:rPr lang="en-US" smtClean="0">
                <a:solidFill>
                  <a:srgbClr val="073E87"/>
                </a:solidFill>
              </a:rPr>
              <a:pPr/>
              <a:t>13</a:t>
            </a:fld>
            <a:endParaRPr lang="en-US">
              <a:solidFill>
                <a:srgbClr val="073E87"/>
              </a:solidFill>
            </a:endParaRPr>
          </a:p>
        </p:txBody>
      </p:sp>
      <p:sp>
        <p:nvSpPr>
          <p:cNvPr id="5" name="Rectangle 1"/>
          <p:cNvSpPr>
            <a:spLocks noChangeArrowheads="1"/>
          </p:cNvSpPr>
          <p:nvPr/>
        </p:nvSpPr>
        <p:spPr bwMode="auto">
          <a:xfrm>
            <a:off x="3048000" y="1035402"/>
            <a:ext cx="434340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450850" algn="l"/>
              </a:tabLst>
              <a:defRPr>
                <a:solidFill>
                  <a:schemeClr val="tx1"/>
                </a:solidFill>
                <a:latin typeface="Arial" pitchFamily="34" charset="0"/>
                <a:cs typeface="Arial" pitchFamily="34" charset="0"/>
              </a:defRPr>
            </a:lvl1pPr>
            <a:lvl2pPr fontAlgn="base">
              <a:spcBef>
                <a:spcPct val="0"/>
              </a:spcBef>
              <a:spcAft>
                <a:spcPct val="0"/>
              </a:spcAft>
              <a:tabLst>
                <a:tab pos="450850" algn="l"/>
              </a:tabLst>
              <a:defRPr>
                <a:solidFill>
                  <a:schemeClr val="tx1"/>
                </a:solidFill>
                <a:latin typeface="Arial" pitchFamily="34" charset="0"/>
                <a:cs typeface="Arial" pitchFamily="34" charset="0"/>
              </a:defRPr>
            </a:lvl2pPr>
            <a:lvl3pPr fontAlgn="base">
              <a:spcBef>
                <a:spcPct val="0"/>
              </a:spcBef>
              <a:spcAft>
                <a:spcPct val="0"/>
              </a:spcAft>
              <a:tabLst>
                <a:tab pos="450850" algn="l"/>
              </a:tabLst>
              <a:defRPr>
                <a:solidFill>
                  <a:schemeClr val="tx1"/>
                </a:solidFill>
                <a:latin typeface="Arial" pitchFamily="34" charset="0"/>
                <a:cs typeface="Arial" pitchFamily="34" charset="0"/>
              </a:defRPr>
            </a:lvl3pPr>
            <a:lvl4pPr fontAlgn="base">
              <a:spcBef>
                <a:spcPct val="0"/>
              </a:spcBef>
              <a:spcAft>
                <a:spcPct val="0"/>
              </a:spcAft>
              <a:tabLst>
                <a:tab pos="450850" algn="l"/>
              </a:tabLst>
              <a:defRPr>
                <a:solidFill>
                  <a:schemeClr val="tx1"/>
                </a:solidFill>
                <a:latin typeface="Arial" pitchFamily="34" charset="0"/>
                <a:cs typeface="Arial" pitchFamily="34" charset="0"/>
              </a:defRPr>
            </a:lvl4pPr>
            <a:lvl5pPr fontAlgn="base">
              <a:spcBef>
                <a:spcPct val="0"/>
              </a:spcBef>
              <a:spcAft>
                <a:spcPct val="0"/>
              </a:spcAft>
              <a:tabLst>
                <a:tab pos="450850" algn="l"/>
              </a:tabLst>
              <a:defRPr>
                <a:solidFill>
                  <a:schemeClr val="tx1"/>
                </a:solidFill>
                <a:latin typeface="Arial" pitchFamily="34" charset="0"/>
                <a:cs typeface="Arial" pitchFamily="34" charset="0"/>
              </a:defRPr>
            </a:lvl5pPr>
            <a:lvl6pPr fontAlgn="base">
              <a:spcBef>
                <a:spcPct val="0"/>
              </a:spcBef>
              <a:spcAft>
                <a:spcPct val="0"/>
              </a:spcAft>
              <a:tabLst>
                <a:tab pos="450850" algn="l"/>
              </a:tabLst>
              <a:defRPr>
                <a:solidFill>
                  <a:schemeClr val="tx1"/>
                </a:solidFill>
                <a:latin typeface="Arial" pitchFamily="34" charset="0"/>
                <a:cs typeface="Arial" pitchFamily="34" charset="0"/>
              </a:defRPr>
            </a:lvl6pPr>
            <a:lvl7pPr fontAlgn="base">
              <a:spcBef>
                <a:spcPct val="0"/>
              </a:spcBef>
              <a:spcAft>
                <a:spcPct val="0"/>
              </a:spcAft>
              <a:tabLst>
                <a:tab pos="450850" algn="l"/>
              </a:tabLst>
              <a:defRPr>
                <a:solidFill>
                  <a:schemeClr val="tx1"/>
                </a:solidFill>
                <a:latin typeface="Arial" pitchFamily="34" charset="0"/>
                <a:cs typeface="Arial" pitchFamily="34" charset="0"/>
              </a:defRPr>
            </a:lvl7pPr>
            <a:lvl8pPr fontAlgn="base">
              <a:spcBef>
                <a:spcPct val="0"/>
              </a:spcBef>
              <a:spcAft>
                <a:spcPct val="0"/>
              </a:spcAft>
              <a:tabLst>
                <a:tab pos="450850" algn="l"/>
              </a:tabLst>
              <a:defRPr>
                <a:solidFill>
                  <a:schemeClr val="tx1"/>
                </a:solidFill>
                <a:latin typeface="Arial" pitchFamily="34" charset="0"/>
                <a:cs typeface="Arial" pitchFamily="34" charset="0"/>
              </a:defRPr>
            </a:lvl8pPr>
            <a:lvl9pPr fontAlgn="base">
              <a:spcBef>
                <a:spcPct val="0"/>
              </a:spcBef>
              <a:spcAft>
                <a:spcPct val="0"/>
              </a:spcAft>
              <a:tabLst>
                <a:tab pos="450850" algn="l"/>
              </a:tabLst>
              <a:defRPr>
                <a:solidFill>
                  <a:schemeClr val="tx1"/>
                </a:solidFill>
                <a:latin typeface="Arial" pitchFamily="34" charset="0"/>
                <a:cs typeface="Arial" pitchFamily="34" charset="0"/>
              </a:defRPr>
            </a:lvl9pPr>
          </a:lstStyle>
          <a:p>
            <a:r>
              <a:rPr lang="en-GB" altLang="en-US" sz="2000" b="1" dirty="0" smtClean="0">
                <a:solidFill>
                  <a:srgbClr val="000000"/>
                </a:solidFill>
                <a:latin typeface="Calibri" pitchFamily="34" charset="0"/>
                <a:ea typeface="Times New Roman" pitchFamily="18" charset="0"/>
              </a:rPr>
              <a:t>Quarterly targets for 2016/17</a:t>
            </a:r>
            <a:endParaRPr lang="en-GB" altLang="en-US" sz="2000" dirty="0" smtClean="0">
              <a:solidFill>
                <a:prstClr val="black"/>
              </a:solidFill>
            </a:endParaRPr>
          </a:p>
        </p:txBody>
      </p:sp>
      <p:pic>
        <p:nvPicPr>
          <p:cNvPr id="6" name="Picture 5"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2966436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159" y="457200"/>
            <a:ext cx="8686800" cy="838200"/>
          </a:xfrm>
        </p:spPr>
        <p:txBody>
          <a:bodyPr>
            <a:normAutofit fontScale="90000"/>
          </a:bodyPr>
          <a:lstStyle/>
          <a:p>
            <a:pPr algn="ctr"/>
            <a:r>
              <a:rPr lang="en-ZA" sz="4000" b="1" dirty="0" smtClean="0">
                <a:latin typeface="Bookman Old Style" panose="02050604050505020204" pitchFamily="18" charset="0"/>
              </a:rPr>
              <a:t>3.3 REGISTRATION CONT….</a:t>
            </a:r>
            <a:r>
              <a:rPr lang="en-ZA" b="1" dirty="0" smtClean="0">
                <a:latin typeface="Bookman Old Style" panose="02050604050505020204" pitchFamily="18" charset="0"/>
              </a:rPr>
              <a:t/>
            </a:r>
            <a:br>
              <a:rPr lang="en-ZA" b="1" dirty="0" smtClean="0">
                <a:latin typeface="Bookman Old Style" panose="02050604050505020204" pitchFamily="18" charset="0"/>
              </a:rPr>
            </a:br>
            <a:endParaRPr lang="en-ZA" b="1" dirty="0">
              <a:latin typeface="Bookman Old Style" panose="02050604050505020204" pitchFamily="18" charset="0"/>
            </a:endParaRPr>
          </a:p>
        </p:txBody>
      </p:sp>
      <p:sp>
        <p:nvSpPr>
          <p:cNvPr id="3" name="Content Placeholder 2"/>
          <p:cNvSpPr>
            <a:spLocks noGrp="1"/>
          </p:cNvSpPr>
          <p:nvPr>
            <p:ph idx="1"/>
          </p:nvPr>
        </p:nvSpPr>
        <p:spPr>
          <a:xfrm>
            <a:off x="533401" y="1447800"/>
            <a:ext cx="8382000" cy="5029200"/>
          </a:xfrm>
        </p:spPr>
        <p:txBody>
          <a:bodyPr>
            <a:normAutofit/>
          </a:bodyPr>
          <a:lstStyle/>
          <a:p>
            <a:r>
              <a:rPr lang="en-ZA" sz="1500" dirty="0" smtClean="0">
                <a:solidFill>
                  <a:schemeClr val="tx1"/>
                </a:solidFill>
                <a:latin typeface="Calibri" panose="020F0502020204030204" pitchFamily="34" charset="0"/>
              </a:rPr>
              <a:t>In the 2016/17 financial year we are expecting to register 20 000 new educators and update 40 000 provisional registrations.</a:t>
            </a:r>
          </a:p>
          <a:p>
            <a:pPr marL="0" indent="0">
              <a:buNone/>
            </a:pPr>
            <a:endParaRPr lang="en-ZA" sz="1500" dirty="0" smtClean="0">
              <a:solidFill>
                <a:schemeClr val="tx1"/>
              </a:solidFill>
              <a:latin typeface="Calibri" panose="020F0502020204030204" pitchFamily="34" charset="0"/>
            </a:endParaRPr>
          </a:p>
          <a:p>
            <a:r>
              <a:rPr lang="en-ZA" sz="1500" dirty="0" smtClean="0">
                <a:solidFill>
                  <a:schemeClr val="tx1"/>
                </a:solidFill>
                <a:latin typeface="Calibri" panose="020F0502020204030204" pitchFamily="34" charset="0"/>
              </a:rPr>
              <a:t>SACE  provides two kinds of </a:t>
            </a:r>
            <a:r>
              <a:rPr lang="en-ZA" sz="1500" dirty="0">
                <a:solidFill>
                  <a:schemeClr val="tx1"/>
                </a:solidFill>
                <a:latin typeface="Calibri" panose="020F0502020204030204" pitchFamily="34" charset="0"/>
              </a:rPr>
              <a:t>r</a:t>
            </a:r>
            <a:r>
              <a:rPr lang="en-ZA" sz="1500" dirty="0" smtClean="0">
                <a:solidFill>
                  <a:schemeClr val="tx1"/>
                </a:solidFill>
                <a:latin typeface="Calibri" panose="020F0502020204030204" pitchFamily="34" charset="0"/>
              </a:rPr>
              <a:t>egistration  statuses ,which are full and provisional registration .</a:t>
            </a:r>
          </a:p>
          <a:p>
            <a:pPr marL="0" indent="0">
              <a:buNone/>
            </a:pPr>
            <a:endParaRPr lang="en-ZA" sz="1500" dirty="0" smtClean="0">
              <a:solidFill>
                <a:schemeClr val="tx1"/>
              </a:solidFill>
              <a:latin typeface="Calibri" panose="020F0502020204030204" pitchFamily="34" charset="0"/>
            </a:endParaRPr>
          </a:p>
          <a:p>
            <a:r>
              <a:rPr lang="en-ZA" sz="1500" dirty="0" smtClean="0">
                <a:solidFill>
                  <a:schemeClr val="tx1"/>
                </a:solidFill>
                <a:latin typeface="Calibri" panose="020F0502020204030204" pitchFamily="34" charset="0"/>
              </a:rPr>
              <a:t>All Foreign Educators are given up to a maximum of 5 years or the expiry date on their work permits. </a:t>
            </a:r>
          </a:p>
          <a:p>
            <a:pPr marL="0" indent="0">
              <a:buNone/>
            </a:pPr>
            <a:endParaRPr lang="en-ZA" sz="1500" dirty="0" smtClean="0">
              <a:solidFill>
                <a:schemeClr val="tx1"/>
              </a:solidFill>
              <a:latin typeface="Calibri" panose="020F0502020204030204" pitchFamily="34" charset="0"/>
            </a:endParaRPr>
          </a:p>
          <a:p>
            <a:r>
              <a:rPr lang="en-ZA" sz="1500" dirty="0" smtClean="0">
                <a:solidFill>
                  <a:schemeClr val="tx1"/>
                </a:solidFill>
                <a:latin typeface="Calibri" panose="020F0502020204030204" pitchFamily="34" charset="0"/>
              </a:rPr>
              <a:t>Student educators will still continue being given Provisional registration when they are doing their fourth year of study, however Council is considering the registration of these student teachers from their first year of study where they will be provided with a  4 year provisional registration and update upon completion to full registration.</a:t>
            </a:r>
          </a:p>
          <a:p>
            <a:pPr marL="0" indent="0">
              <a:buNone/>
            </a:pPr>
            <a:r>
              <a:rPr lang="en-ZA" dirty="0" smtClean="0"/>
              <a:t> </a:t>
            </a:r>
          </a:p>
          <a:p>
            <a:pPr marL="0" indent="0">
              <a:buNone/>
            </a:pPr>
            <a:endParaRPr lang="en-ZA" dirty="0" smtClean="0"/>
          </a:p>
          <a:p>
            <a:pPr marL="0" indent="0">
              <a:buNone/>
            </a:pPr>
            <a:endParaRPr lang="en-ZA" dirty="0" smtClean="0"/>
          </a:p>
          <a:p>
            <a:endParaRPr lang="en-ZA" dirty="0"/>
          </a:p>
        </p:txBody>
      </p:sp>
      <p:sp>
        <p:nvSpPr>
          <p:cNvPr id="4" name="Slide Number Placeholder 3"/>
          <p:cNvSpPr>
            <a:spLocks noGrp="1"/>
          </p:cNvSpPr>
          <p:nvPr>
            <p:ph type="sldNum" sz="quarter" idx="12"/>
          </p:nvPr>
        </p:nvSpPr>
        <p:spPr/>
        <p:txBody>
          <a:bodyPr/>
          <a:lstStyle/>
          <a:p>
            <a:fld id="{2C03D1A9-6893-4A3A-A315-0576BFDD8D0B}" type="slidenum">
              <a:rPr lang="en-US" smtClean="0">
                <a:solidFill>
                  <a:srgbClr val="073E87"/>
                </a:solidFill>
              </a:rPr>
              <a:pPr/>
              <a:t>14</a:t>
            </a:fld>
            <a:endParaRPr lang="en-US">
              <a:solidFill>
                <a:srgbClr val="073E87"/>
              </a:solidFill>
            </a:endParaRPr>
          </a:p>
        </p:txBody>
      </p:sp>
      <p:pic>
        <p:nvPicPr>
          <p:cNvPr id="5" name="Picture 4" descr="SACE Logo col"/>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1317049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ZA" sz="4000" b="1" dirty="0" smtClean="0">
                <a:latin typeface="Bookman Old Style" panose="02050604050505020204" pitchFamily="18" charset="0"/>
              </a:rPr>
              <a:t>3.3.1 REGISTRATION cont….</a:t>
            </a:r>
            <a:br>
              <a:rPr lang="en-ZA" sz="4000" b="1" dirty="0" smtClean="0">
                <a:latin typeface="Bookman Old Style" panose="02050604050505020204" pitchFamily="18" charset="0"/>
              </a:rPr>
            </a:br>
            <a:r>
              <a:rPr lang="en-ZA" b="1" dirty="0" smtClean="0">
                <a:latin typeface="Bookman Old Style" panose="02050604050505020204" pitchFamily="18" charset="0"/>
              </a:rPr>
              <a:t> </a:t>
            </a:r>
            <a:endParaRPr lang="en-ZA" b="1" dirty="0">
              <a:latin typeface="Bookman Old Style" panose="02050604050505020204" pitchFamily="18" charset="0"/>
            </a:endParaRPr>
          </a:p>
        </p:txBody>
      </p:sp>
      <p:sp>
        <p:nvSpPr>
          <p:cNvPr id="2" name="Content Placeholder 1"/>
          <p:cNvSpPr>
            <a:spLocks noGrp="1"/>
          </p:cNvSpPr>
          <p:nvPr>
            <p:ph idx="1"/>
          </p:nvPr>
        </p:nvSpPr>
        <p:spPr/>
        <p:txBody>
          <a:bodyPr>
            <a:normAutofit/>
          </a:bodyPr>
          <a:lstStyle/>
          <a:p>
            <a:r>
              <a:rPr lang="en-ZA" sz="1600" dirty="0" smtClean="0">
                <a:latin typeface="Calibri" panose="020F0502020204030204" pitchFamily="34" charset="0"/>
              </a:rPr>
              <a:t>In pursuance of the key function  of determining the registration criteria, Council is also researching the Post Graduate Certificate qualification in education, in relation to its relevance in addressing the knowledge gaps identified as the main reason that has lead to negative out puts from the Education system.</a:t>
            </a:r>
          </a:p>
          <a:p>
            <a:pPr marL="0" indent="0">
              <a:buNone/>
            </a:pPr>
            <a:endParaRPr lang="en-ZA" sz="1600" dirty="0" smtClean="0">
              <a:latin typeface="Calibri" panose="020F0502020204030204" pitchFamily="34" charset="0"/>
            </a:endParaRPr>
          </a:p>
          <a:p>
            <a:r>
              <a:rPr lang="en-ZA" sz="1600" dirty="0" smtClean="0">
                <a:latin typeface="Calibri" panose="020F0502020204030204" pitchFamily="34" charset="0"/>
              </a:rPr>
              <a:t>In 2015/16 we were  depending on our own processes in relation to the  registration requirements and criteria for verifying.</a:t>
            </a:r>
          </a:p>
          <a:p>
            <a:pPr marL="0" indent="0">
              <a:buNone/>
            </a:pPr>
            <a:endParaRPr lang="en-ZA" sz="1600" dirty="0" smtClean="0">
              <a:latin typeface="Calibri" panose="020F0502020204030204" pitchFamily="34" charset="0"/>
            </a:endParaRPr>
          </a:p>
          <a:p>
            <a:r>
              <a:rPr lang="en-ZA" sz="1600" dirty="0" smtClean="0">
                <a:latin typeface="Calibri" panose="020F0502020204030204" pitchFamily="34" charset="0"/>
              </a:rPr>
              <a:t> </a:t>
            </a:r>
            <a:r>
              <a:rPr lang="en-ZA" sz="1600" dirty="0">
                <a:latin typeface="Calibri" panose="020F0502020204030204" pitchFamily="34" charset="0"/>
              </a:rPr>
              <a:t>A</a:t>
            </a:r>
            <a:r>
              <a:rPr lang="en-ZA" sz="1600" dirty="0" smtClean="0">
                <a:latin typeface="Calibri" panose="020F0502020204030204" pitchFamily="34" charset="0"/>
              </a:rPr>
              <a:t>mongst  some of the processes  which SACE will engage in to realise this objective will be:</a:t>
            </a:r>
            <a:endParaRPr lang="en-ZA" sz="16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fld id="{2C03D1A9-6893-4A3A-A315-0576BFDD8D0B}" type="slidenum">
              <a:rPr lang="en-US" smtClean="0">
                <a:solidFill>
                  <a:srgbClr val="073E87"/>
                </a:solidFill>
              </a:rPr>
              <a:pPr/>
              <a:t>15</a:t>
            </a:fld>
            <a:endParaRPr lang="en-US">
              <a:solidFill>
                <a:srgbClr val="073E87"/>
              </a:solidFill>
            </a:endParaRPr>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2753971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ZA" sz="4000" b="1" dirty="0" smtClean="0">
                <a:latin typeface="Bookman Old Style" panose="02050604050505020204" pitchFamily="18" charset="0"/>
              </a:rPr>
              <a:t>3.3.2 REGISTRATION cont ….</a:t>
            </a:r>
            <a:r>
              <a:rPr lang="en-ZA" b="1" dirty="0" smtClean="0">
                <a:latin typeface="Bookman Old Style" panose="02050604050505020204" pitchFamily="18" charset="0"/>
              </a:rPr>
              <a:t/>
            </a:r>
            <a:br>
              <a:rPr lang="en-ZA" b="1" dirty="0" smtClean="0">
                <a:latin typeface="Bookman Old Style" panose="02050604050505020204" pitchFamily="18" charset="0"/>
              </a:rPr>
            </a:br>
            <a:endParaRPr lang="en-ZA" b="1" dirty="0">
              <a:latin typeface="Bookman Old Style" panose="02050604050505020204" pitchFamily="18" charset="0"/>
            </a:endParaRPr>
          </a:p>
        </p:txBody>
      </p:sp>
      <p:sp>
        <p:nvSpPr>
          <p:cNvPr id="2" name="Content Placeholder 1"/>
          <p:cNvSpPr>
            <a:spLocks noGrp="1"/>
          </p:cNvSpPr>
          <p:nvPr>
            <p:ph idx="1"/>
          </p:nvPr>
        </p:nvSpPr>
        <p:spPr/>
        <p:txBody>
          <a:bodyPr>
            <a:normAutofit/>
          </a:bodyPr>
          <a:lstStyle/>
          <a:p>
            <a:r>
              <a:rPr lang="en-ZA" sz="1600" dirty="0" smtClean="0">
                <a:latin typeface="Calibri" panose="020F0502020204030204" pitchFamily="34" charset="0"/>
              </a:rPr>
              <a:t>Meeting  CHE and HESA to establish working relations and exchange  data in relation to  verification of qualifications;</a:t>
            </a:r>
          </a:p>
          <a:p>
            <a:pPr marL="0" indent="0">
              <a:buNone/>
            </a:pPr>
            <a:endParaRPr lang="en-ZA" sz="1600" dirty="0" smtClean="0">
              <a:latin typeface="Calibri" panose="020F0502020204030204" pitchFamily="34" charset="0"/>
            </a:endParaRPr>
          </a:p>
          <a:p>
            <a:r>
              <a:rPr lang="en-ZA" sz="1600" dirty="0" smtClean="0">
                <a:latin typeface="Calibri" panose="020F0502020204030204" pitchFamily="34" charset="0"/>
              </a:rPr>
              <a:t>Working and concluding MOU’s  with SAQA in relation to verifying foreign Qualifications</a:t>
            </a:r>
            <a:r>
              <a:rPr lang="en-ZA" sz="1600" dirty="0">
                <a:latin typeface="Calibri" panose="020F0502020204030204" pitchFamily="34" charset="0"/>
              </a:rPr>
              <a:t>;</a:t>
            </a:r>
            <a:endParaRPr lang="en-ZA" sz="1600" dirty="0" smtClean="0">
              <a:latin typeface="Calibri" panose="020F0502020204030204" pitchFamily="34" charset="0"/>
            </a:endParaRPr>
          </a:p>
          <a:p>
            <a:pPr marL="0" indent="0">
              <a:buNone/>
            </a:pPr>
            <a:endParaRPr lang="en-ZA" sz="1600" dirty="0" smtClean="0">
              <a:latin typeface="Calibri" panose="020F0502020204030204" pitchFamily="34" charset="0"/>
            </a:endParaRPr>
          </a:p>
          <a:p>
            <a:r>
              <a:rPr lang="en-ZA" sz="1600" dirty="0" smtClean="0">
                <a:latin typeface="Calibri" panose="020F0502020204030204" pitchFamily="34" charset="0"/>
              </a:rPr>
              <a:t>Finalizing MOU’s with the Department of Home Affairs in dealing with issues relating to work permits</a:t>
            </a:r>
            <a:r>
              <a:rPr lang="en-ZA" sz="1600" dirty="0">
                <a:latin typeface="Calibri" panose="020F0502020204030204" pitchFamily="34" charset="0"/>
              </a:rPr>
              <a:t>;</a:t>
            </a:r>
            <a:endParaRPr lang="en-ZA" sz="1600" dirty="0" smtClean="0">
              <a:latin typeface="Calibri" panose="020F0502020204030204" pitchFamily="34" charset="0"/>
            </a:endParaRPr>
          </a:p>
          <a:p>
            <a:pPr marL="0" indent="0">
              <a:buNone/>
            </a:pPr>
            <a:endParaRPr lang="en-ZA" sz="1600" dirty="0" smtClean="0">
              <a:latin typeface="Calibri" panose="020F0502020204030204" pitchFamily="34" charset="0"/>
            </a:endParaRPr>
          </a:p>
          <a:p>
            <a:r>
              <a:rPr lang="en-ZA" sz="1600" dirty="0" smtClean="0">
                <a:latin typeface="Calibri" panose="020F0502020204030204" pitchFamily="34" charset="0"/>
              </a:rPr>
              <a:t>Working with the Department of Social Development in verifying the status of individuals against the child protection register.</a:t>
            </a:r>
            <a:endParaRPr lang="en-ZA" sz="16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fld id="{2C03D1A9-6893-4A3A-A315-0576BFDD8D0B}" type="slidenum">
              <a:rPr lang="en-US" smtClean="0">
                <a:solidFill>
                  <a:srgbClr val="073E87"/>
                </a:solidFill>
              </a:rPr>
              <a:pPr/>
              <a:t>16</a:t>
            </a:fld>
            <a:endParaRPr lang="en-US">
              <a:solidFill>
                <a:srgbClr val="073E87"/>
              </a:solidFill>
            </a:endParaRPr>
          </a:p>
        </p:txBody>
      </p:sp>
      <p:pic>
        <p:nvPicPr>
          <p:cNvPr id="5" name="Picture 4" descr="SACE Logo col"/>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771299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A" sz="4000" b="1" dirty="0" smtClean="0">
                <a:latin typeface="Bookman Old Style" panose="02050604050505020204" pitchFamily="18" charset="0"/>
              </a:rPr>
              <a:t>3.3.3 REGISTRATION CONT…. (VETTING)</a:t>
            </a:r>
            <a:r>
              <a:rPr lang="en-ZA" b="1" dirty="0" smtClean="0">
                <a:latin typeface="Bookman Old Style" panose="02050604050505020204" pitchFamily="18" charset="0"/>
              </a:rPr>
              <a:t/>
            </a:r>
            <a:br>
              <a:rPr lang="en-ZA" b="1" dirty="0" smtClean="0">
                <a:latin typeface="Bookman Old Style" panose="02050604050505020204" pitchFamily="18" charset="0"/>
              </a:rPr>
            </a:br>
            <a:endParaRPr lang="en-ZA" b="1" dirty="0">
              <a:latin typeface="Bookman Old Style" panose="02050604050505020204" pitchFamily="18" charset="0"/>
            </a:endParaRPr>
          </a:p>
        </p:txBody>
      </p:sp>
      <p:sp>
        <p:nvSpPr>
          <p:cNvPr id="3" name="Content Placeholder 2"/>
          <p:cNvSpPr>
            <a:spLocks noGrp="1"/>
          </p:cNvSpPr>
          <p:nvPr>
            <p:ph idx="1"/>
          </p:nvPr>
        </p:nvSpPr>
        <p:spPr>
          <a:xfrm>
            <a:off x="609601" y="1295400"/>
            <a:ext cx="8153400" cy="5181600"/>
          </a:xfrm>
        </p:spPr>
        <p:txBody>
          <a:bodyPr>
            <a:normAutofit/>
          </a:bodyPr>
          <a:lstStyle/>
          <a:p>
            <a:endParaRPr lang="en-ZA" dirty="0" smtClean="0">
              <a:solidFill>
                <a:schemeClr val="tx1"/>
              </a:solidFill>
              <a:latin typeface="Calibri" panose="020F0502020204030204" pitchFamily="34" charset="0"/>
            </a:endParaRPr>
          </a:p>
          <a:p>
            <a:r>
              <a:rPr lang="en-ZA" sz="1800" dirty="0" smtClean="0">
                <a:solidFill>
                  <a:schemeClr val="tx1"/>
                </a:solidFill>
                <a:latin typeface="Calibri" panose="020F0502020204030204" pitchFamily="34" charset="0"/>
              </a:rPr>
              <a:t>For the current year SACE will be vetting all the 20 000 new applicants, and verifying their qualifications and those of the 40 000 updating their registration status.</a:t>
            </a:r>
          </a:p>
          <a:p>
            <a:pPr marL="0" indent="0">
              <a:buNone/>
            </a:pPr>
            <a:r>
              <a:rPr lang="en-ZA" sz="1800" dirty="0" smtClean="0">
                <a:solidFill>
                  <a:schemeClr val="tx1"/>
                </a:solidFill>
                <a:latin typeface="Calibri" panose="020F0502020204030204" pitchFamily="34" charset="0"/>
              </a:rPr>
              <a:t> </a:t>
            </a:r>
          </a:p>
          <a:p>
            <a:pPr marL="0" indent="0">
              <a:buNone/>
            </a:pPr>
            <a:endParaRPr lang="en-ZA" dirty="0"/>
          </a:p>
        </p:txBody>
      </p:sp>
      <p:sp>
        <p:nvSpPr>
          <p:cNvPr id="4" name="Slide Number Placeholder 3"/>
          <p:cNvSpPr>
            <a:spLocks noGrp="1"/>
          </p:cNvSpPr>
          <p:nvPr>
            <p:ph type="sldNum" sz="quarter" idx="12"/>
          </p:nvPr>
        </p:nvSpPr>
        <p:spPr/>
        <p:txBody>
          <a:bodyPr/>
          <a:lstStyle/>
          <a:p>
            <a:fld id="{2C03D1A9-6893-4A3A-A315-0576BFDD8D0B}" type="slidenum">
              <a:rPr lang="en-US" smtClean="0">
                <a:solidFill>
                  <a:srgbClr val="073E87"/>
                </a:solidFill>
              </a:rPr>
              <a:pPr/>
              <a:t>17</a:t>
            </a:fld>
            <a:endParaRPr lang="en-US">
              <a:solidFill>
                <a:srgbClr val="073E87"/>
              </a:solidFill>
            </a:endParaRPr>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1641089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A" sz="4000" b="1" dirty="0" smtClean="0">
                <a:latin typeface="Bookman Old Style" panose="02050604050505020204" pitchFamily="18" charset="0"/>
              </a:rPr>
              <a:t>4. PROGRAMME 2  : ETHICS</a:t>
            </a:r>
            <a:r>
              <a:rPr lang="en-ZA" sz="4000" dirty="0" smtClean="0"/>
              <a:t> </a:t>
            </a:r>
            <a:r>
              <a:rPr lang="en-ZA" dirty="0" smtClean="0"/>
              <a:t/>
            </a:r>
            <a:br>
              <a:rPr lang="en-ZA" dirty="0" smtClean="0"/>
            </a:br>
            <a:endParaRPr lang="en-ZA" dirty="0"/>
          </a:p>
        </p:txBody>
      </p:sp>
      <p:sp>
        <p:nvSpPr>
          <p:cNvPr id="4" name="Slide Number Placeholder 3"/>
          <p:cNvSpPr>
            <a:spLocks noGrp="1"/>
          </p:cNvSpPr>
          <p:nvPr>
            <p:ph type="sldNum" sz="quarter" idx="12"/>
          </p:nvPr>
        </p:nvSpPr>
        <p:spPr/>
        <p:txBody>
          <a:bodyPr/>
          <a:lstStyle/>
          <a:p>
            <a:fld id="{2C03D1A9-6893-4A3A-A315-0576BFDD8D0B}" type="slidenum">
              <a:rPr lang="en-US" smtClean="0">
                <a:solidFill>
                  <a:srgbClr val="073E87"/>
                </a:solidFill>
              </a:rPr>
              <a:pPr/>
              <a:t>18</a:t>
            </a:fld>
            <a:endParaRPr lang="en-US">
              <a:solidFill>
                <a:srgbClr val="073E87"/>
              </a:solidFill>
            </a:endParaRPr>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
        <p:nvSpPr>
          <p:cNvPr id="3" name="Content Placeholder 2"/>
          <p:cNvSpPr>
            <a:spLocks noGrp="1"/>
          </p:cNvSpPr>
          <p:nvPr>
            <p:ph idx="1"/>
          </p:nvPr>
        </p:nvSpPr>
        <p:spPr/>
        <p:txBody>
          <a:bodyPr>
            <a:normAutofit/>
          </a:bodyPr>
          <a:lstStyle/>
          <a:p>
            <a:pPr marL="0" indent="0">
              <a:buNone/>
            </a:pPr>
            <a:r>
              <a:rPr lang="en-ZA" sz="1400" b="1" dirty="0" smtClean="0">
                <a:latin typeface="Calibri" panose="020F0502020204030204" pitchFamily="34" charset="0"/>
              </a:rPr>
              <a:t>Purpose:</a:t>
            </a:r>
          </a:p>
          <a:p>
            <a:endParaRPr lang="en-ZA" sz="1400" dirty="0">
              <a:latin typeface="Calibri" panose="020F0502020204030204" pitchFamily="34" charset="0"/>
            </a:endParaRPr>
          </a:p>
          <a:p>
            <a:r>
              <a:rPr lang="en-ZA" sz="1400" dirty="0" smtClean="0">
                <a:latin typeface="Calibri" panose="020F0502020204030204" pitchFamily="34" charset="0"/>
              </a:rPr>
              <a:t>Promote ethical conduct among educators through the development and enforcement of the code of Ethics.</a:t>
            </a:r>
          </a:p>
          <a:p>
            <a:r>
              <a:rPr lang="en-ZA" sz="1400" dirty="0" smtClean="0">
                <a:latin typeface="Calibri" panose="020F0502020204030204" pitchFamily="34" charset="0"/>
              </a:rPr>
              <a:t>Facilitate interventions and support for schools, educators and school communities  on ethical matters.</a:t>
            </a:r>
          </a:p>
          <a:p>
            <a:endParaRPr lang="en-ZA" sz="1400" dirty="0">
              <a:latin typeface="Calibri" panose="020F0502020204030204" pitchFamily="34" charset="0"/>
            </a:endParaRPr>
          </a:p>
          <a:p>
            <a:pPr marL="0" indent="0">
              <a:buNone/>
            </a:pPr>
            <a:r>
              <a:rPr lang="en-ZA" sz="1400" b="1" dirty="0" smtClean="0">
                <a:latin typeface="Calibri" panose="020F0502020204030204" pitchFamily="34" charset="0"/>
              </a:rPr>
              <a:t>Key Functions:</a:t>
            </a:r>
          </a:p>
          <a:p>
            <a:pPr marL="0" indent="0">
              <a:buNone/>
            </a:pPr>
            <a:endParaRPr lang="en-ZA" sz="1400" b="1" dirty="0">
              <a:latin typeface="Calibri" panose="020F0502020204030204" pitchFamily="34" charset="0"/>
            </a:endParaRPr>
          </a:p>
          <a:p>
            <a:r>
              <a:rPr lang="en-ZA" sz="1400" dirty="0" smtClean="0">
                <a:latin typeface="Calibri" panose="020F0502020204030204" pitchFamily="34" charset="0"/>
              </a:rPr>
              <a:t>To uphold the image of the teaching profession by reviewing the Code of Professional Ethics periodically;</a:t>
            </a:r>
          </a:p>
          <a:p>
            <a:r>
              <a:rPr lang="en-ZA" sz="1400" dirty="0" smtClean="0">
                <a:latin typeface="Calibri" panose="020F0502020204030204" pitchFamily="34" charset="0"/>
              </a:rPr>
              <a:t>To investigate complaints of improper conduct against educators;</a:t>
            </a:r>
          </a:p>
          <a:p>
            <a:r>
              <a:rPr lang="en-ZA" sz="1400" dirty="0" smtClean="0">
                <a:latin typeface="Calibri" panose="020F0502020204030204" pitchFamily="34" charset="0"/>
              </a:rPr>
              <a:t>To institute disciplinary hearings at the behest of the Council where evidence of a breach of the Code of Professional Ethics for Educators has been found; and</a:t>
            </a:r>
          </a:p>
          <a:p>
            <a:r>
              <a:rPr lang="en-ZA" sz="1400" dirty="0" smtClean="0">
                <a:latin typeface="Calibri" panose="020F0502020204030204" pitchFamily="34" charset="0"/>
              </a:rPr>
              <a:t>To render legal advice to the Council.</a:t>
            </a:r>
            <a:endParaRPr lang="en-ZA" sz="1400" dirty="0">
              <a:latin typeface="Calibri" panose="020F0502020204030204" pitchFamily="34" charset="0"/>
            </a:endParaRPr>
          </a:p>
        </p:txBody>
      </p:sp>
    </p:spTree>
    <p:extLst>
      <p:ext uri="{BB962C8B-B14F-4D97-AF65-F5344CB8AC3E}">
        <p14:creationId xmlns:p14="http://schemas.microsoft.com/office/powerpoint/2010/main" xmlns="" val="2922083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294945"/>
            <a:ext cx="7773338" cy="619456"/>
          </a:xfrm>
        </p:spPr>
        <p:txBody>
          <a:bodyPr>
            <a:noAutofit/>
          </a:bodyPr>
          <a:lstStyle/>
          <a:p>
            <a:pPr algn="ctr"/>
            <a:r>
              <a:rPr lang="en-ZA" b="1" dirty="0" smtClean="0">
                <a:latin typeface="Bookman Old Style" panose="02050604050505020204" pitchFamily="18" charset="0"/>
              </a:rPr>
              <a:t>4.1 ETHICS CONT….</a:t>
            </a:r>
            <a:br>
              <a:rPr lang="en-ZA" b="1" dirty="0" smtClean="0">
                <a:latin typeface="Bookman Old Style" panose="02050604050505020204" pitchFamily="18" charset="0"/>
              </a:rPr>
            </a:br>
            <a:endParaRPr lang="en-ZA" b="1" dirty="0">
              <a:latin typeface="Bookman Old Style" panose="0205060405050502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78001627"/>
              </p:ext>
            </p:extLst>
          </p:nvPr>
        </p:nvGraphicFramePr>
        <p:xfrm>
          <a:off x="583794" y="1838030"/>
          <a:ext cx="7848600" cy="4596032"/>
        </p:xfrm>
        <a:graphic>
          <a:graphicData uri="http://schemas.openxmlformats.org/drawingml/2006/table">
            <a:tbl>
              <a:tblPr firstRow="1" firstCol="1" bandRow="1">
                <a:tableStyleId>{5C22544A-7EE6-4342-B048-85BDC9FD1C3A}</a:tableStyleId>
              </a:tblPr>
              <a:tblGrid>
                <a:gridCol w="1182150"/>
                <a:gridCol w="903630"/>
                <a:gridCol w="689296"/>
                <a:gridCol w="685800"/>
                <a:gridCol w="762000"/>
                <a:gridCol w="685800"/>
                <a:gridCol w="762000"/>
                <a:gridCol w="762000"/>
                <a:gridCol w="1415924"/>
              </a:tblGrid>
              <a:tr h="563059">
                <a:tc>
                  <a:txBody>
                    <a:bodyPr/>
                    <a:lstStyle/>
                    <a:p>
                      <a:pPr>
                        <a:spcAft>
                          <a:spcPts val="0"/>
                        </a:spcAft>
                      </a:pPr>
                      <a:r>
                        <a:rPr lang="en-GB" sz="1200" dirty="0">
                          <a:solidFill>
                            <a:schemeClr val="tx1"/>
                          </a:solidFill>
                          <a:effectLst/>
                          <a:latin typeface="Calibri" panose="020F0502020204030204" pitchFamily="34" charset="0"/>
                        </a:rPr>
                        <a:t>Strategic objective</a:t>
                      </a:r>
                      <a:endParaRPr lang="en-ZA" sz="1200" dirty="0">
                        <a:solidFill>
                          <a:schemeClr val="tx1"/>
                        </a:solidFill>
                        <a:effectLst/>
                        <a:latin typeface="Calibri" panose="020F0502020204030204" pitchFamily="34" charset="0"/>
                        <a:ea typeface="Times New Roman"/>
                      </a:endParaRPr>
                    </a:p>
                  </a:txBody>
                  <a:tcPr marL="64381" marR="64381" marT="0" marB="0">
                    <a:solidFill>
                      <a:srgbClr val="92D050"/>
                    </a:solidFill>
                  </a:tcPr>
                </a:tc>
                <a:tc>
                  <a:txBody>
                    <a:bodyPr/>
                    <a:lstStyle/>
                    <a:p>
                      <a:pPr>
                        <a:spcAft>
                          <a:spcPts val="0"/>
                        </a:spcAft>
                      </a:pPr>
                      <a:r>
                        <a:rPr lang="en-GB" sz="1200" dirty="0">
                          <a:solidFill>
                            <a:schemeClr val="tx1"/>
                          </a:solidFill>
                          <a:effectLst/>
                          <a:latin typeface="Calibri" panose="020F0502020204030204" pitchFamily="34" charset="0"/>
                        </a:rPr>
                        <a:t>Programme performance indicator</a:t>
                      </a:r>
                      <a:endParaRPr lang="en-ZA" sz="1200" dirty="0">
                        <a:solidFill>
                          <a:schemeClr val="tx1"/>
                        </a:solidFill>
                        <a:effectLst/>
                        <a:latin typeface="Calibri" panose="020F0502020204030204" pitchFamily="34" charset="0"/>
                        <a:ea typeface="Times New Roman"/>
                      </a:endParaRPr>
                    </a:p>
                  </a:txBody>
                  <a:tcPr marL="64381" marR="64381" marT="0" marB="0">
                    <a:solidFill>
                      <a:srgbClr val="92D050"/>
                    </a:solidFill>
                  </a:tcPr>
                </a:tc>
                <a:tc>
                  <a:txBody>
                    <a:bodyPr/>
                    <a:lstStyle/>
                    <a:p>
                      <a:pPr>
                        <a:spcAft>
                          <a:spcPts val="0"/>
                        </a:spcAft>
                      </a:pPr>
                      <a:r>
                        <a:rPr lang="en-GB" sz="1200" dirty="0" smtClean="0">
                          <a:solidFill>
                            <a:schemeClr val="tx1"/>
                          </a:solidFill>
                          <a:effectLst/>
                          <a:latin typeface="Calibri" panose="020F0502020204030204" pitchFamily="34" charset="0"/>
                        </a:rPr>
                        <a:t>Audited</a:t>
                      </a:r>
                    </a:p>
                    <a:p>
                      <a:pPr>
                        <a:spcAft>
                          <a:spcPts val="0"/>
                        </a:spcAft>
                      </a:pPr>
                      <a:endParaRPr lang="en-ZA" sz="1200" dirty="0">
                        <a:solidFill>
                          <a:schemeClr val="tx1"/>
                        </a:solidFill>
                        <a:effectLst/>
                        <a:latin typeface="Calibri" panose="020F0502020204030204" pitchFamily="34" charset="0"/>
                        <a:ea typeface="Times New Roman"/>
                      </a:endParaRPr>
                    </a:p>
                  </a:txBody>
                  <a:tcPr marL="64381" marR="64381" marT="0" marB="0">
                    <a:solidFill>
                      <a:srgbClr val="92D050"/>
                    </a:solidFill>
                  </a:tcPr>
                </a:tc>
                <a:tc>
                  <a:txBody>
                    <a:bodyPr/>
                    <a:lstStyle/>
                    <a:p>
                      <a:pPr>
                        <a:spcAft>
                          <a:spcPts val="0"/>
                        </a:spcAft>
                      </a:pPr>
                      <a:r>
                        <a:rPr lang="en-GB" sz="1200" dirty="0">
                          <a:solidFill>
                            <a:schemeClr val="tx1"/>
                          </a:solidFill>
                          <a:effectLst/>
                          <a:latin typeface="Calibri" panose="020F0502020204030204" pitchFamily="34" charset="0"/>
                        </a:rPr>
                        <a:t>Budget</a:t>
                      </a:r>
                      <a:endParaRPr lang="en-ZA" sz="1200" dirty="0">
                        <a:solidFill>
                          <a:schemeClr val="tx1"/>
                        </a:solidFill>
                        <a:effectLst/>
                        <a:latin typeface="Calibri" panose="020F0502020204030204" pitchFamily="34" charset="0"/>
                        <a:ea typeface="Times New Roman"/>
                      </a:endParaRPr>
                    </a:p>
                  </a:txBody>
                  <a:tcPr marL="64381" marR="64381" marT="0" marB="0">
                    <a:solidFill>
                      <a:srgbClr val="92D050"/>
                    </a:solidFill>
                  </a:tcPr>
                </a:tc>
                <a:tc gridSpan="5">
                  <a:txBody>
                    <a:bodyPr/>
                    <a:lstStyle/>
                    <a:p>
                      <a:pPr>
                        <a:spcAft>
                          <a:spcPts val="0"/>
                        </a:spcAft>
                      </a:pPr>
                      <a:r>
                        <a:rPr lang="en-GB" sz="1200" dirty="0" smtClean="0">
                          <a:solidFill>
                            <a:schemeClr val="tx1"/>
                          </a:solidFill>
                          <a:effectLst/>
                          <a:latin typeface="Calibri" panose="020F0502020204030204" pitchFamily="34" charset="0"/>
                        </a:rPr>
                        <a:t> Annual Target                             Medium-term targets</a:t>
                      </a:r>
                      <a:endParaRPr lang="en-ZA" sz="1200" dirty="0">
                        <a:solidFill>
                          <a:schemeClr val="tx1"/>
                        </a:solidFill>
                        <a:effectLst/>
                        <a:latin typeface="Calibri" panose="020F0502020204030204" pitchFamily="34" charset="0"/>
                        <a:ea typeface="Times New Roman"/>
                      </a:endParaRPr>
                    </a:p>
                  </a:txBody>
                  <a:tcPr marL="64381" marR="64381" marT="0" marB="0">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75373">
                <a:tc>
                  <a:txBody>
                    <a:bodyPr/>
                    <a:lstStyle/>
                    <a:p>
                      <a:pPr>
                        <a:spcAft>
                          <a:spcPts val="0"/>
                        </a:spcAft>
                      </a:pPr>
                      <a:r>
                        <a:rPr lang="en-GB" sz="1200">
                          <a:solidFill>
                            <a:schemeClr val="tx1"/>
                          </a:solidFill>
                          <a:effectLst/>
                          <a:latin typeface="Calibri" panose="020F0502020204030204" pitchFamily="34" charset="0"/>
                        </a:rPr>
                        <a:t> </a:t>
                      </a:r>
                      <a:endParaRPr lang="en-ZA" sz="120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a:solidFill>
                            <a:schemeClr val="tx1"/>
                          </a:solidFill>
                          <a:effectLst/>
                          <a:latin typeface="Calibri" panose="020F0502020204030204" pitchFamily="34" charset="0"/>
                        </a:rPr>
                        <a:t> </a:t>
                      </a:r>
                      <a:endParaRPr lang="en-ZA" sz="120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b="1" dirty="0">
                          <a:solidFill>
                            <a:schemeClr val="tx1"/>
                          </a:solidFill>
                          <a:effectLst/>
                          <a:latin typeface="Calibri" panose="020F0502020204030204" pitchFamily="34" charset="0"/>
                        </a:rPr>
                        <a:t>2014/15</a:t>
                      </a:r>
                      <a:endParaRPr lang="en-ZA" sz="1200" b="1"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b="1" dirty="0">
                          <a:solidFill>
                            <a:schemeClr val="tx1"/>
                          </a:solidFill>
                          <a:effectLst/>
                          <a:latin typeface="Calibri" panose="020F0502020204030204" pitchFamily="34" charset="0"/>
                        </a:rPr>
                        <a:t>2015/16</a:t>
                      </a:r>
                      <a:endParaRPr lang="en-ZA" sz="1200" b="1"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b="1" dirty="0">
                          <a:solidFill>
                            <a:schemeClr val="tx1"/>
                          </a:solidFill>
                          <a:effectLst/>
                          <a:latin typeface="Calibri" panose="020F0502020204030204" pitchFamily="34" charset="0"/>
                        </a:rPr>
                        <a:t>2016/17</a:t>
                      </a:r>
                      <a:endParaRPr lang="en-ZA" sz="1200" b="1"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b="1" dirty="0">
                          <a:solidFill>
                            <a:schemeClr val="tx1"/>
                          </a:solidFill>
                          <a:effectLst/>
                          <a:latin typeface="Calibri" panose="020F0502020204030204" pitchFamily="34" charset="0"/>
                        </a:rPr>
                        <a:t>2017/18</a:t>
                      </a:r>
                      <a:endParaRPr lang="en-ZA" sz="1200" b="1"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b="1" dirty="0">
                          <a:solidFill>
                            <a:schemeClr val="tx1"/>
                          </a:solidFill>
                          <a:effectLst/>
                          <a:latin typeface="Calibri" panose="020F0502020204030204" pitchFamily="34" charset="0"/>
                        </a:rPr>
                        <a:t>2018/19</a:t>
                      </a:r>
                      <a:endParaRPr lang="en-ZA" sz="1200" b="1"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b="1" dirty="0">
                          <a:solidFill>
                            <a:schemeClr val="tx1"/>
                          </a:solidFill>
                          <a:effectLst/>
                          <a:latin typeface="Calibri" panose="020F0502020204030204" pitchFamily="34" charset="0"/>
                        </a:rPr>
                        <a:t>2019/20</a:t>
                      </a:r>
                      <a:endParaRPr lang="en-ZA" sz="1200" b="1" dirty="0">
                        <a:solidFill>
                          <a:schemeClr val="tx1"/>
                        </a:solidFill>
                        <a:effectLst/>
                        <a:latin typeface="Calibri" panose="020F0502020204030204" pitchFamily="34" charset="0"/>
                        <a:ea typeface="Times New Roman"/>
                      </a:endParaRPr>
                    </a:p>
                  </a:txBody>
                  <a:tcPr marL="64381" marR="64381" marT="0" marB="0">
                    <a:noFill/>
                  </a:tcPr>
                </a:tc>
                <a:tc>
                  <a:txBody>
                    <a:bodyPr/>
                    <a:lstStyle/>
                    <a:p>
                      <a:endParaRPr lang="en-ZA" sz="1200" b="1" dirty="0">
                        <a:solidFill>
                          <a:schemeClr val="tx1"/>
                        </a:solidFill>
                        <a:latin typeface="Calibri" panose="020F0502020204030204" pitchFamily="34" charset="0"/>
                      </a:endParaRPr>
                    </a:p>
                  </a:txBody>
                  <a:tcPr marL="64381" marR="64381" marT="0" marB="0">
                    <a:noFill/>
                  </a:tcPr>
                </a:tc>
              </a:tr>
              <a:tr h="1689176">
                <a:tc>
                  <a:txBody>
                    <a:bodyPr/>
                    <a:lstStyle/>
                    <a:p>
                      <a:pPr>
                        <a:spcAft>
                          <a:spcPts val="0"/>
                        </a:spcAft>
                      </a:pPr>
                      <a:r>
                        <a:rPr lang="en-GB" sz="1200" dirty="0">
                          <a:solidFill>
                            <a:schemeClr val="tx1"/>
                          </a:solidFill>
                          <a:effectLst/>
                          <a:latin typeface="Calibri" panose="020F0502020204030204" pitchFamily="34" charset="0"/>
                        </a:rPr>
                        <a:t>To maintain the ethical standards of the teaching profession.</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dirty="0">
                          <a:solidFill>
                            <a:schemeClr val="tx1"/>
                          </a:solidFill>
                          <a:effectLst/>
                          <a:latin typeface="Calibri" panose="020F0502020204030204" pitchFamily="34" charset="0"/>
                        </a:rPr>
                        <a:t>Number of beneficiaries to be apprised of the Code of Professional Ethics, i.e. Educators, parents and officials.</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dirty="0">
                          <a:solidFill>
                            <a:schemeClr val="tx1"/>
                          </a:solidFill>
                          <a:effectLst/>
                          <a:latin typeface="Calibri" panose="020F0502020204030204" pitchFamily="34" charset="0"/>
                        </a:rPr>
                        <a:t>10 000</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dirty="0">
                          <a:solidFill>
                            <a:schemeClr val="tx1"/>
                          </a:solidFill>
                          <a:effectLst/>
                          <a:latin typeface="Calibri" panose="020F0502020204030204" pitchFamily="34" charset="0"/>
                        </a:rPr>
                        <a:t>15 000</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dirty="0">
                          <a:solidFill>
                            <a:schemeClr val="tx1"/>
                          </a:solidFill>
                          <a:effectLst/>
                          <a:latin typeface="Calibri" panose="020F0502020204030204" pitchFamily="34" charset="0"/>
                        </a:rPr>
                        <a:t>20 000</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dirty="0" smtClean="0">
                          <a:solidFill>
                            <a:schemeClr val="tx1"/>
                          </a:solidFill>
                          <a:effectLst/>
                          <a:latin typeface="Calibri" panose="020F0502020204030204" pitchFamily="34" charset="0"/>
                        </a:rPr>
                        <a:t>15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dirty="0" smtClean="0">
                          <a:solidFill>
                            <a:schemeClr val="tx1"/>
                          </a:solidFill>
                          <a:effectLst/>
                          <a:latin typeface="Calibri" panose="020F0502020204030204" pitchFamily="34" charset="0"/>
                        </a:rPr>
                        <a:t>10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dirty="0" smtClean="0">
                          <a:solidFill>
                            <a:schemeClr val="tx1"/>
                          </a:solidFill>
                          <a:effectLst/>
                          <a:latin typeface="Calibri" panose="020F0502020204030204" pitchFamily="34" charset="0"/>
                        </a:rPr>
                        <a:t>15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endParaRPr lang="en-ZA" sz="1200" dirty="0">
                        <a:solidFill>
                          <a:schemeClr val="tx1"/>
                        </a:solidFill>
                        <a:latin typeface="Calibri" panose="020F0502020204030204" pitchFamily="34" charset="0"/>
                      </a:endParaRPr>
                    </a:p>
                  </a:txBody>
                  <a:tcPr marL="64381" marR="64381" marT="0" marB="0">
                    <a:noFill/>
                  </a:tcPr>
                </a:tc>
              </a:tr>
              <a:tr h="332005">
                <a:tc rowSpan="2">
                  <a:txBody>
                    <a:bodyPr/>
                    <a:lstStyle/>
                    <a:p>
                      <a:pPr>
                        <a:spcAft>
                          <a:spcPts val="0"/>
                        </a:spcAft>
                      </a:pPr>
                      <a:r>
                        <a:rPr lang="en-GB" sz="1200">
                          <a:solidFill>
                            <a:schemeClr val="tx1"/>
                          </a:solidFill>
                          <a:effectLst/>
                          <a:latin typeface="Calibri" panose="020F0502020204030204" pitchFamily="34" charset="0"/>
                        </a:rPr>
                        <a:t> </a:t>
                      </a:r>
                      <a:endParaRPr lang="en-ZA" sz="1200">
                        <a:solidFill>
                          <a:schemeClr val="tx1"/>
                        </a:solidFill>
                        <a:effectLst/>
                        <a:latin typeface="Calibri" panose="020F0502020204030204" pitchFamily="34" charset="0"/>
                        <a:ea typeface="Times New Roman"/>
                      </a:endParaRPr>
                    </a:p>
                  </a:txBody>
                  <a:tcPr marL="64381" marR="64381" marT="0" marB="0">
                    <a:noFill/>
                  </a:tcPr>
                </a:tc>
                <a:tc rowSpan="2">
                  <a:txBody>
                    <a:bodyPr/>
                    <a:lstStyle/>
                    <a:p>
                      <a:pPr>
                        <a:spcAft>
                          <a:spcPts val="0"/>
                        </a:spcAft>
                      </a:pPr>
                      <a:r>
                        <a:rPr lang="en-GB" sz="1200">
                          <a:solidFill>
                            <a:schemeClr val="tx1"/>
                          </a:solidFill>
                          <a:effectLst/>
                          <a:latin typeface="Calibri" panose="020F0502020204030204" pitchFamily="34" charset="0"/>
                        </a:rPr>
                        <a:t>The number of concluded cases as measured against the number of cases received for the year.</a:t>
                      </a:r>
                      <a:endParaRPr lang="en-ZA" sz="120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dirty="0">
                          <a:solidFill>
                            <a:schemeClr val="tx1"/>
                          </a:solidFill>
                          <a:effectLst/>
                          <a:latin typeface="Calibri" panose="020F0502020204030204" pitchFamily="34" charset="0"/>
                        </a:rPr>
                        <a:t>650</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dirty="0">
                          <a:solidFill>
                            <a:schemeClr val="tx1"/>
                          </a:solidFill>
                          <a:effectLst/>
                          <a:latin typeface="Calibri" panose="020F0502020204030204" pitchFamily="34" charset="0"/>
                        </a:rPr>
                        <a:t>700</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dirty="0" smtClean="0">
                          <a:solidFill>
                            <a:schemeClr val="tx1"/>
                          </a:solidFill>
                          <a:effectLst/>
                          <a:latin typeface="Calibri" panose="020F0502020204030204" pitchFamily="34" charset="0"/>
                        </a:rPr>
                        <a:t>600 plus 140 carry over from 2015/16</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dirty="0">
                          <a:solidFill>
                            <a:schemeClr val="tx1"/>
                          </a:solidFill>
                          <a:effectLst/>
                          <a:latin typeface="Calibri" panose="020F0502020204030204" pitchFamily="34" charset="0"/>
                        </a:rPr>
                        <a:t>5</a:t>
                      </a:r>
                      <a:r>
                        <a:rPr lang="en-GB" sz="1200" dirty="0" smtClean="0">
                          <a:solidFill>
                            <a:schemeClr val="tx1"/>
                          </a:solidFill>
                          <a:effectLst/>
                          <a:latin typeface="Calibri" panose="020F0502020204030204" pitchFamily="34" charset="0"/>
                        </a:rPr>
                        <a:t>00</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r>
                        <a:rPr lang="en-ZA" sz="1200" dirty="0" smtClean="0">
                          <a:solidFill>
                            <a:schemeClr val="tx1"/>
                          </a:solidFill>
                          <a:latin typeface="Calibri" panose="020F0502020204030204" pitchFamily="34" charset="0"/>
                        </a:rPr>
                        <a:t>400</a:t>
                      </a:r>
                      <a:endParaRPr lang="en-ZA" sz="1200" dirty="0">
                        <a:solidFill>
                          <a:schemeClr val="tx1"/>
                        </a:solidFill>
                        <a:latin typeface="Calibri" panose="020F0502020204030204" pitchFamily="34" charset="0"/>
                      </a:endParaRPr>
                    </a:p>
                  </a:txBody>
                  <a:tcPr marL="64381" marR="64381" marT="0" marB="0">
                    <a:noFill/>
                  </a:tcPr>
                </a:tc>
                <a:tc>
                  <a:txBody>
                    <a:bodyPr/>
                    <a:lstStyle/>
                    <a:p>
                      <a:pPr>
                        <a:spcAft>
                          <a:spcPts val="0"/>
                        </a:spcAft>
                      </a:pPr>
                      <a:r>
                        <a:rPr lang="en-GB" sz="1200" dirty="0">
                          <a:solidFill>
                            <a:schemeClr val="tx1"/>
                          </a:solidFill>
                          <a:effectLst/>
                          <a:latin typeface="Calibri" panose="020F0502020204030204" pitchFamily="34" charset="0"/>
                        </a:rPr>
                        <a:t>3</a:t>
                      </a:r>
                      <a:r>
                        <a:rPr lang="en-GB" sz="1200" dirty="0" smtClean="0">
                          <a:solidFill>
                            <a:schemeClr val="tx1"/>
                          </a:solidFill>
                          <a:effectLst/>
                          <a:latin typeface="Calibri" panose="020F0502020204030204" pitchFamily="34" charset="0"/>
                        </a:rPr>
                        <a:t>00</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endParaRPr lang="en-ZA" sz="1200" dirty="0">
                        <a:solidFill>
                          <a:schemeClr val="tx1"/>
                        </a:solidFill>
                        <a:latin typeface="Calibri" panose="020F0502020204030204" pitchFamily="34" charset="0"/>
                      </a:endParaRPr>
                    </a:p>
                  </a:txBody>
                  <a:tcPr marL="64381" marR="64381" marT="0" marB="0">
                    <a:noFill/>
                  </a:tcPr>
                </a:tc>
              </a:tr>
              <a:tr h="511832">
                <a:tc vMerge="1">
                  <a:txBody>
                    <a:bodyPr/>
                    <a:lstStyle/>
                    <a:p>
                      <a:endParaRPr lang="en-ZA"/>
                    </a:p>
                  </a:txBody>
                  <a:tcPr/>
                </a:tc>
                <a:tc vMerge="1">
                  <a:txBody>
                    <a:bodyPr/>
                    <a:lstStyle/>
                    <a:p>
                      <a:endParaRPr lang="en-ZA"/>
                    </a:p>
                  </a:txBody>
                  <a:tcPr/>
                </a:tc>
                <a:tc>
                  <a:txBody>
                    <a:bodyPr/>
                    <a:lstStyle/>
                    <a:p>
                      <a:pPr>
                        <a:spcAft>
                          <a:spcPts val="0"/>
                        </a:spcAft>
                      </a:pPr>
                      <a:r>
                        <a:rPr lang="en-GB" sz="1200" dirty="0">
                          <a:solidFill>
                            <a:schemeClr val="tx1"/>
                          </a:solidFill>
                          <a:effectLst/>
                          <a:latin typeface="Calibri" panose="020F0502020204030204" pitchFamily="34" charset="0"/>
                        </a:rPr>
                        <a:t>700</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dirty="0">
                          <a:solidFill>
                            <a:schemeClr val="tx1"/>
                          </a:solidFill>
                          <a:effectLst/>
                          <a:latin typeface="Calibri" panose="020F0502020204030204" pitchFamily="34" charset="0"/>
                        </a:rPr>
                        <a:t>720 or 80% of cases received</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dirty="0" smtClean="0">
                          <a:solidFill>
                            <a:schemeClr val="tx1"/>
                          </a:solidFill>
                          <a:effectLst/>
                          <a:latin typeface="Calibri" panose="020F0502020204030204" pitchFamily="34" charset="0"/>
                          <a:ea typeface="+mn-ea"/>
                        </a:rPr>
                        <a:t>700</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pPr>
                        <a:spcAft>
                          <a:spcPts val="0"/>
                        </a:spcAft>
                      </a:pPr>
                      <a:r>
                        <a:rPr lang="en-GB" sz="1200" dirty="0">
                          <a:solidFill>
                            <a:schemeClr val="tx1"/>
                          </a:solidFill>
                          <a:effectLst/>
                          <a:latin typeface="Calibri" panose="020F0502020204030204" pitchFamily="34" charset="0"/>
                        </a:rPr>
                        <a:t>4</a:t>
                      </a:r>
                      <a:r>
                        <a:rPr lang="en-GB" sz="1200" dirty="0" smtClean="0">
                          <a:solidFill>
                            <a:schemeClr val="tx1"/>
                          </a:solidFill>
                          <a:effectLst/>
                          <a:latin typeface="Calibri" panose="020F0502020204030204" pitchFamily="34" charset="0"/>
                        </a:rPr>
                        <a:t>00</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r>
                        <a:rPr lang="en-ZA" sz="1200" dirty="0" smtClean="0">
                          <a:solidFill>
                            <a:schemeClr val="tx1"/>
                          </a:solidFill>
                          <a:latin typeface="Calibri" panose="020F0502020204030204" pitchFamily="34" charset="0"/>
                        </a:rPr>
                        <a:t>300</a:t>
                      </a:r>
                      <a:endParaRPr lang="en-ZA" sz="1200" dirty="0">
                        <a:solidFill>
                          <a:schemeClr val="tx1"/>
                        </a:solidFill>
                        <a:latin typeface="Calibri" panose="020F0502020204030204" pitchFamily="34" charset="0"/>
                      </a:endParaRPr>
                    </a:p>
                  </a:txBody>
                  <a:tcPr marL="64381" marR="64381" marT="0" marB="0">
                    <a:noFill/>
                  </a:tcPr>
                </a:tc>
                <a:tc>
                  <a:txBody>
                    <a:bodyPr/>
                    <a:lstStyle/>
                    <a:p>
                      <a:pPr>
                        <a:spcAft>
                          <a:spcPts val="0"/>
                        </a:spcAft>
                      </a:pPr>
                      <a:r>
                        <a:rPr lang="en-GB" sz="1200" dirty="0">
                          <a:solidFill>
                            <a:schemeClr val="tx1"/>
                          </a:solidFill>
                          <a:effectLst/>
                          <a:latin typeface="Calibri" panose="020F0502020204030204" pitchFamily="34" charset="0"/>
                        </a:rPr>
                        <a:t>3</a:t>
                      </a:r>
                      <a:r>
                        <a:rPr lang="en-GB" sz="1200" dirty="0" smtClean="0">
                          <a:solidFill>
                            <a:schemeClr val="tx1"/>
                          </a:solidFill>
                          <a:effectLst/>
                          <a:latin typeface="Calibri" panose="020F0502020204030204" pitchFamily="34" charset="0"/>
                        </a:rPr>
                        <a:t>00</a:t>
                      </a:r>
                      <a:endParaRPr lang="en-ZA" sz="1200" dirty="0">
                        <a:solidFill>
                          <a:schemeClr val="tx1"/>
                        </a:solidFill>
                        <a:effectLst/>
                        <a:latin typeface="Calibri" panose="020F0502020204030204" pitchFamily="34" charset="0"/>
                        <a:ea typeface="Times New Roman"/>
                      </a:endParaRPr>
                    </a:p>
                  </a:txBody>
                  <a:tcPr marL="64381" marR="64381" marT="0" marB="0">
                    <a:noFill/>
                  </a:tcPr>
                </a:tc>
                <a:tc>
                  <a:txBody>
                    <a:bodyPr/>
                    <a:lstStyle/>
                    <a:p>
                      <a:endParaRPr lang="en-ZA" sz="1200" dirty="0">
                        <a:solidFill>
                          <a:schemeClr val="tx1"/>
                        </a:solidFill>
                        <a:latin typeface="Calibri" panose="020F0502020204030204" pitchFamily="34" charset="0"/>
                      </a:endParaRPr>
                    </a:p>
                  </a:txBody>
                  <a:tcPr marL="64381" marR="64381" marT="0" marB="0">
                    <a:noFill/>
                  </a:tcPr>
                </a:tc>
              </a:tr>
            </a:tbl>
          </a:graphicData>
        </a:graphic>
      </p:graphicFrame>
      <p:sp>
        <p:nvSpPr>
          <p:cNvPr id="8" name="Slide Number Placeholder 7"/>
          <p:cNvSpPr>
            <a:spLocks noGrp="1"/>
          </p:cNvSpPr>
          <p:nvPr>
            <p:ph type="sldNum" sz="quarter" idx="12"/>
          </p:nvPr>
        </p:nvSpPr>
        <p:spPr/>
        <p:txBody>
          <a:bodyPr/>
          <a:lstStyle/>
          <a:p>
            <a:fld id="{2C03D1A9-6893-4A3A-A315-0576BFDD8D0B}" type="slidenum">
              <a:rPr lang="en-US" smtClean="0">
                <a:solidFill>
                  <a:srgbClr val="073E87"/>
                </a:solidFill>
              </a:rPr>
              <a:pPr/>
              <a:t>19</a:t>
            </a:fld>
            <a:endParaRPr lang="en-US">
              <a:solidFill>
                <a:srgbClr val="073E87"/>
              </a:solidFill>
            </a:endParaRPr>
          </a:p>
        </p:txBody>
      </p:sp>
      <p:sp>
        <p:nvSpPr>
          <p:cNvPr id="5" name="Rectangle 1"/>
          <p:cNvSpPr>
            <a:spLocks noChangeArrowheads="1"/>
          </p:cNvSpPr>
          <p:nvPr/>
        </p:nvSpPr>
        <p:spPr bwMode="auto">
          <a:xfrm>
            <a:off x="483476" y="1283521"/>
            <a:ext cx="70866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fontAlgn="base">
              <a:spcBef>
                <a:spcPct val="0"/>
              </a:spcBef>
              <a:spcAft>
                <a:spcPct val="0"/>
              </a:spcAft>
              <a:tabLst>
                <a:tab pos="7831138" algn="l"/>
              </a:tabLst>
              <a:defRPr>
                <a:solidFill>
                  <a:schemeClr val="tx1"/>
                </a:solidFill>
                <a:latin typeface="Arial" pitchFamily="34" charset="0"/>
                <a:cs typeface="Arial" pitchFamily="34" charset="0"/>
              </a:defRPr>
            </a:lvl1pPr>
            <a:lvl2pPr fontAlgn="base">
              <a:spcBef>
                <a:spcPct val="0"/>
              </a:spcBef>
              <a:spcAft>
                <a:spcPct val="0"/>
              </a:spcAft>
              <a:tabLst>
                <a:tab pos="7831138" algn="l"/>
              </a:tabLst>
              <a:defRPr>
                <a:solidFill>
                  <a:schemeClr val="tx1"/>
                </a:solidFill>
                <a:latin typeface="Arial" pitchFamily="34" charset="0"/>
                <a:cs typeface="Arial" pitchFamily="34" charset="0"/>
              </a:defRPr>
            </a:lvl2pPr>
            <a:lvl3pPr fontAlgn="base">
              <a:spcBef>
                <a:spcPct val="0"/>
              </a:spcBef>
              <a:spcAft>
                <a:spcPct val="0"/>
              </a:spcAft>
              <a:tabLst>
                <a:tab pos="7831138" algn="l"/>
              </a:tabLst>
              <a:defRPr>
                <a:solidFill>
                  <a:schemeClr val="tx1"/>
                </a:solidFill>
                <a:latin typeface="Arial" pitchFamily="34" charset="0"/>
                <a:cs typeface="Arial" pitchFamily="34" charset="0"/>
              </a:defRPr>
            </a:lvl3pPr>
            <a:lvl4pPr fontAlgn="base">
              <a:spcBef>
                <a:spcPct val="0"/>
              </a:spcBef>
              <a:spcAft>
                <a:spcPct val="0"/>
              </a:spcAft>
              <a:tabLst>
                <a:tab pos="7831138" algn="l"/>
              </a:tabLst>
              <a:defRPr>
                <a:solidFill>
                  <a:schemeClr val="tx1"/>
                </a:solidFill>
                <a:latin typeface="Arial" pitchFamily="34" charset="0"/>
                <a:cs typeface="Arial" pitchFamily="34" charset="0"/>
              </a:defRPr>
            </a:lvl4pPr>
            <a:lvl5pPr fontAlgn="base">
              <a:spcBef>
                <a:spcPct val="0"/>
              </a:spcBef>
              <a:spcAft>
                <a:spcPct val="0"/>
              </a:spcAft>
              <a:tabLst>
                <a:tab pos="7831138" algn="l"/>
              </a:tabLst>
              <a:defRPr>
                <a:solidFill>
                  <a:schemeClr val="tx1"/>
                </a:solidFill>
                <a:latin typeface="Arial" pitchFamily="34" charset="0"/>
                <a:cs typeface="Arial" pitchFamily="34" charset="0"/>
              </a:defRPr>
            </a:lvl5pPr>
            <a:lvl6pPr fontAlgn="base">
              <a:spcBef>
                <a:spcPct val="0"/>
              </a:spcBef>
              <a:spcAft>
                <a:spcPct val="0"/>
              </a:spcAft>
              <a:tabLst>
                <a:tab pos="7831138" algn="l"/>
              </a:tabLst>
              <a:defRPr>
                <a:solidFill>
                  <a:schemeClr val="tx1"/>
                </a:solidFill>
                <a:latin typeface="Arial" pitchFamily="34" charset="0"/>
                <a:cs typeface="Arial" pitchFamily="34" charset="0"/>
              </a:defRPr>
            </a:lvl6pPr>
            <a:lvl7pPr fontAlgn="base">
              <a:spcBef>
                <a:spcPct val="0"/>
              </a:spcBef>
              <a:spcAft>
                <a:spcPct val="0"/>
              </a:spcAft>
              <a:tabLst>
                <a:tab pos="7831138" algn="l"/>
              </a:tabLst>
              <a:defRPr>
                <a:solidFill>
                  <a:schemeClr val="tx1"/>
                </a:solidFill>
                <a:latin typeface="Arial" pitchFamily="34" charset="0"/>
                <a:cs typeface="Arial" pitchFamily="34" charset="0"/>
              </a:defRPr>
            </a:lvl7pPr>
            <a:lvl8pPr fontAlgn="base">
              <a:spcBef>
                <a:spcPct val="0"/>
              </a:spcBef>
              <a:spcAft>
                <a:spcPct val="0"/>
              </a:spcAft>
              <a:tabLst>
                <a:tab pos="7831138" algn="l"/>
              </a:tabLst>
              <a:defRPr>
                <a:solidFill>
                  <a:schemeClr val="tx1"/>
                </a:solidFill>
                <a:latin typeface="Arial" pitchFamily="34" charset="0"/>
                <a:cs typeface="Arial" pitchFamily="34" charset="0"/>
              </a:defRPr>
            </a:lvl8pPr>
            <a:lvl9pPr fontAlgn="base">
              <a:spcBef>
                <a:spcPct val="0"/>
              </a:spcBef>
              <a:spcAft>
                <a:spcPct val="0"/>
              </a:spcAft>
              <a:tabLst>
                <a:tab pos="7831138" algn="l"/>
              </a:tabLst>
              <a:defRPr>
                <a:solidFill>
                  <a:schemeClr val="tx1"/>
                </a:solidFill>
                <a:latin typeface="Arial" pitchFamily="34" charset="0"/>
                <a:cs typeface="Arial" pitchFamily="34" charset="0"/>
              </a:defRPr>
            </a:lvl9pPr>
          </a:lstStyle>
          <a:p>
            <a:pPr marL="0" marR="0" lvl="0" indent="269875" algn="l" defTabSz="914400" rtl="0" eaLnBrk="1" fontAlgn="base" latinLnBrk="0" hangingPunct="1">
              <a:lnSpc>
                <a:spcPct val="100000"/>
              </a:lnSpc>
              <a:spcBef>
                <a:spcPct val="0"/>
              </a:spcBef>
              <a:spcAft>
                <a:spcPct val="0"/>
              </a:spcAft>
              <a:buClrTx/>
              <a:buSzTx/>
              <a:buFontTx/>
              <a:buNone/>
              <a:tabLst>
                <a:tab pos="7831138" algn="l"/>
              </a:tabLst>
            </a:pPr>
            <a:r>
              <a:rPr kumimoji="0" lang="en-GB" altLang="en-US" b="1" i="0" u="none" strike="noStrike" cap="none" normalizeH="0" baseline="0" dirty="0" smtClean="0">
                <a:ln>
                  <a:noFill/>
                </a:ln>
                <a:solidFill>
                  <a:srgbClr val="000000"/>
                </a:solidFill>
                <a:effectLst/>
                <a:latin typeface="Calibri" pitchFamily="34" charset="0"/>
                <a:ea typeface="Times New Roman" pitchFamily="18" charset="0"/>
              </a:rPr>
              <a:t>Programme performance indicators and Annual Targets 2016/17</a:t>
            </a:r>
            <a:endParaRPr kumimoji="0" lang="en-ZA" altLang="en-US" b="0" i="0" u="none" strike="noStrike" cap="none" normalizeH="0" baseline="0" dirty="0" smtClean="0">
              <a:ln>
                <a:noFill/>
              </a:ln>
              <a:solidFill>
                <a:schemeClr val="tx1"/>
              </a:solidFill>
              <a:effectLst/>
              <a:latin typeface="Calibri" panose="020F0502020204030204"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tab pos="7831138" algn="l"/>
              </a:tabLst>
            </a:pPr>
            <a:endParaRPr kumimoji="0" lang="en-ZA" altLang="en-US" b="0" i="0" u="none" strike="noStrike" cap="none" normalizeH="0" baseline="0" dirty="0" smtClean="0">
              <a:ln>
                <a:noFill/>
              </a:ln>
              <a:solidFill>
                <a:schemeClr val="tx1"/>
              </a:solidFill>
              <a:effectLst/>
              <a:latin typeface="Calibri" panose="020F0502020204030204" pitchFamily="34" charset="0"/>
            </a:endParaRPr>
          </a:p>
        </p:txBody>
      </p:sp>
      <p:pic>
        <p:nvPicPr>
          <p:cNvPr id="6" name="Picture 5" descr="SACE Logo col"/>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741257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pPr algn="ctr"/>
            <a:r>
              <a:rPr lang="en-ZA" b="1" dirty="0" smtClean="0">
                <a:latin typeface="Bookman Old Style" panose="02050604050505020204" pitchFamily="18" charset="0"/>
              </a:rPr>
              <a:t>1. Strategic overview</a:t>
            </a:r>
            <a:endParaRPr lang="en-ZA" sz="3600" b="1"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CE0127FB-AA44-4AB0-891A-0C75592A85FB}" type="slidenum">
              <a:rPr lang="en-ZA" smtClean="0">
                <a:solidFill>
                  <a:srgbClr val="04617B">
                    <a:shade val="90000"/>
                  </a:srgbClr>
                </a:solidFill>
              </a:rPr>
              <a:pPr/>
              <a:t>2</a:t>
            </a:fld>
            <a:endParaRPr lang="en-ZA">
              <a:solidFill>
                <a:srgbClr val="04617B">
                  <a:shade val="90000"/>
                </a:srgbClr>
              </a:solidFill>
            </a:endParaRPr>
          </a:p>
        </p:txBody>
      </p:sp>
      <p:pic>
        <p:nvPicPr>
          <p:cNvPr id="5" name="Picture 4" descr="SACE Logo col"/>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82000" y="76200"/>
            <a:ext cx="609599" cy="685801"/>
          </a:xfrm>
          <a:prstGeom prst="rect">
            <a:avLst/>
          </a:prstGeom>
          <a:noFill/>
          <a:ln>
            <a:noFill/>
          </a:ln>
        </p:spPr>
      </p:pic>
      <p:sp>
        <p:nvSpPr>
          <p:cNvPr id="3" name="Content Placeholder 2"/>
          <p:cNvSpPr>
            <a:spLocks noGrp="1"/>
          </p:cNvSpPr>
          <p:nvPr>
            <p:ph idx="1"/>
          </p:nvPr>
        </p:nvSpPr>
        <p:spPr>
          <a:xfrm>
            <a:off x="304800" y="1219200"/>
            <a:ext cx="8686800" cy="5181600"/>
          </a:xfrm>
        </p:spPr>
        <p:txBody>
          <a:bodyPr>
            <a:normAutofit fontScale="62500" lnSpcReduction="20000"/>
          </a:bodyPr>
          <a:lstStyle/>
          <a:p>
            <a:pPr marL="0" lvl="0" indent="0">
              <a:buNone/>
            </a:pPr>
            <a:r>
              <a:rPr lang="en-GB" sz="1900" b="1" dirty="0">
                <a:latin typeface="Calibri" panose="020F0502020204030204" pitchFamily="34" charset="0"/>
              </a:rPr>
              <a:t>UPDATED SITUATIONAL ANALYSIS</a:t>
            </a:r>
            <a:endParaRPr lang="en-ZA" sz="1900" dirty="0">
              <a:latin typeface="Calibri" panose="020F0502020204030204" pitchFamily="34" charset="0"/>
            </a:endParaRPr>
          </a:p>
          <a:p>
            <a:pPr marL="0" indent="0">
              <a:buNone/>
            </a:pPr>
            <a:r>
              <a:rPr lang="en-GB" sz="1900" b="1" dirty="0">
                <a:latin typeface="Calibri" panose="020F0502020204030204" pitchFamily="34" charset="0"/>
              </a:rPr>
              <a:t> </a:t>
            </a:r>
            <a:endParaRPr lang="en-ZA" sz="1900" dirty="0">
              <a:latin typeface="Calibri" panose="020F0502020204030204" pitchFamily="34" charset="0"/>
            </a:endParaRPr>
          </a:p>
          <a:p>
            <a:pPr marL="0" indent="0">
              <a:buNone/>
            </a:pPr>
            <a:r>
              <a:rPr lang="en-GB" sz="1900" dirty="0" smtClean="0">
                <a:latin typeface="Calibri" panose="020F0502020204030204" pitchFamily="34" charset="0"/>
              </a:rPr>
              <a:t>The </a:t>
            </a:r>
            <a:r>
              <a:rPr lang="en-GB" sz="1900" dirty="0">
                <a:latin typeface="Calibri" panose="020F0502020204030204" pitchFamily="34" charset="0"/>
              </a:rPr>
              <a:t>Council is constituted by members from all teacher unions, school governing body organizations ,Further Education sector, Higher Education sector, Independent school sector and Ministerial nominees, and is appointed by the Minister of Basic Education to serve a four year-term, currently ending on 31 July 2017.</a:t>
            </a:r>
            <a:endParaRPr lang="en-ZA" sz="1900" dirty="0">
              <a:latin typeface="Calibri" panose="020F0502020204030204" pitchFamily="34" charset="0"/>
            </a:endParaRPr>
          </a:p>
          <a:p>
            <a:pPr marL="0" indent="0">
              <a:buNone/>
            </a:pPr>
            <a:r>
              <a:rPr lang="en-GB" sz="1900" dirty="0">
                <a:latin typeface="Calibri" panose="020F0502020204030204" pitchFamily="34" charset="0"/>
              </a:rPr>
              <a:t> </a:t>
            </a:r>
            <a:endParaRPr lang="en-ZA" sz="1900" dirty="0">
              <a:latin typeface="Calibri" panose="020F0502020204030204" pitchFamily="34" charset="0"/>
            </a:endParaRPr>
          </a:p>
          <a:p>
            <a:pPr marL="0" indent="0">
              <a:buNone/>
            </a:pPr>
            <a:r>
              <a:rPr lang="en-GB" sz="1900" dirty="0" smtClean="0">
                <a:latin typeface="Calibri" panose="020F0502020204030204" pitchFamily="34" charset="0"/>
              </a:rPr>
              <a:t>The </a:t>
            </a:r>
            <a:r>
              <a:rPr lang="en-GB" sz="1900" dirty="0">
                <a:latin typeface="Calibri" panose="020F0502020204030204" pitchFamily="34" charset="0"/>
              </a:rPr>
              <a:t>current Council has been appointed in August 2013. </a:t>
            </a:r>
            <a:endParaRPr lang="en-ZA" sz="1900" dirty="0">
              <a:latin typeface="Calibri" panose="020F0502020204030204" pitchFamily="34" charset="0"/>
            </a:endParaRPr>
          </a:p>
          <a:p>
            <a:pPr marL="0" indent="0">
              <a:buNone/>
            </a:pPr>
            <a:r>
              <a:rPr lang="en-GB" sz="1900" b="1" dirty="0">
                <a:latin typeface="Calibri" panose="020F0502020204030204" pitchFamily="34" charset="0"/>
              </a:rPr>
              <a:t> </a:t>
            </a:r>
            <a:endParaRPr lang="en-ZA" sz="1900" dirty="0">
              <a:latin typeface="Calibri" panose="020F0502020204030204" pitchFamily="34" charset="0"/>
            </a:endParaRPr>
          </a:p>
          <a:p>
            <a:pPr marL="0" indent="0">
              <a:buNone/>
            </a:pPr>
            <a:r>
              <a:rPr lang="en-GB" sz="1900" b="1" dirty="0" smtClean="0">
                <a:latin typeface="Calibri" panose="020F0502020204030204" pitchFamily="34" charset="0"/>
              </a:rPr>
              <a:t>           1.1</a:t>
            </a:r>
            <a:r>
              <a:rPr lang="en-GB" sz="1900" b="1" dirty="0">
                <a:latin typeface="Calibri" panose="020F0502020204030204" pitchFamily="34" charset="0"/>
              </a:rPr>
              <a:t>	Performance Delivery Environment</a:t>
            </a:r>
            <a:endParaRPr lang="en-ZA" sz="1900" dirty="0">
              <a:latin typeface="Calibri" panose="020F0502020204030204" pitchFamily="34" charset="0"/>
            </a:endParaRPr>
          </a:p>
          <a:p>
            <a:pPr marL="0" indent="0">
              <a:buNone/>
            </a:pPr>
            <a:r>
              <a:rPr lang="en-GB" sz="1900" dirty="0">
                <a:latin typeface="Calibri" panose="020F0502020204030204" pitchFamily="34" charset="0"/>
              </a:rPr>
              <a:t> </a:t>
            </a:r>
            <a:endParaRPr lang="en-ZA" sz="1900" dirty="0">
              <a:latin typeface="Calibri" panose="020F0502020204030204" pitchFamily="34" charset="0"/>
            </a:endParaRPr>
          </a:p>
          <a:p>
            <a:pPr marL="0" indent="0">
              <a:buNone/>
            </a:pPr>
            <a:r>
              <a:rPr lang="en-GB" sz="1900" dirty="0">
                <a:latin typeface="Calibri" panose="020F0502020204030204" pitchFamily="34" charset="0"/>
              </a:rPr>
              <a:t>The South African Council for Educators (SACE) continues to realise its mandate of registering educators, promoting the development of educators, and ensuring that educators adhere to the Code of Professional Ethics in line with the SACE Act no.31 of 2000. In addition, SACE continued planning for and developing the Continuing Professional Teacher Development (CPTD) system as stipulated in the National Policy Framework on Teacher Education and Development, April 2007, and further legislated in Basic Education laws Amendment Act (BELA) of no 15 of 2011. </a:t>
            </a:r>
            <a:endParaRPr lang="en-ZA" sz="1900" dirty="0">
              <a:latin typeface="Calibri" panose="020F0502020204030204" pitchFamily="34" charset="0"/>
            </a:endParaRPr>
          </a:p>
          <a:p>
            <a:pPr marL="0" indent="0">
              <a:buNone/>
            </a:pPr>
            <a:r>
              <a:rPr lang="en-GB" sz="1900" dirty="0">
                <a:latin typeface="Calibri" panose="020F0502020204030204" pitchFamily="34" charset="0"/>
              </a:rPr>
              <a:t> </a:t>
            </a:r>
            <a:endParaRPr lang="en-ZA" sz="1900" dirty="0">
              <a:latin typeface="Calibri" panose="020F0502020204030204" pitchFamily="34" charset="0"/>
            </a:endParaRPr>
          </a:p>
          <a:p>
            <a:pPr marL="0" indent="0">
              <a:buNone/>
            </a:pPr>
            <a:r>
              <a:rPr lang="en-GB" sz="1900" dirty="0">
                <a:latin typeface="Calibri" panose="020F0502020204030204" pitchFamily="34" charset="0"/>
              </a:rPr>
              <a:t>SACE has taken time to focus on the area of registration to correct the processes that may lead to backlog of teacher registration. This process resulted in Council taking a decision to ensure that all vacant positions, in this division are filled, and that the call centre plays a key role in assisting the educators. The turn- around time was reduced significantly so as to ensure that educators are registered within seven working days. The number of foreign educators has also been causing   pressure and this was reduced significantly when Council took a decision to move their application renewals from yearly to five yearly provided they have all the relevant documents, or at least in line with work permit periods. Due to the high rise of fraudulent qualifications, a decision was taken to have MOU’s with SAQA, </a:t>
            </a:r>
            <a:r>
              <a:rPr lang="en-GB" sz="1900" dirty="0" err="1">
                <a:latin typeface="Calibri" panose="020F0502020204030204" pitchFamily="34" charset="0"/>
              </a:rPr>
              <a:t>Umalusi</a:t>
            </a:r>
            <a:r>
              <a:rPr lang="en-GB" sz="1900" dirty="0">
                <a:latin typeface="Calibri" panose="020F0502020204030204" pitchFamily="34" charset="0"/>
              </a:rPr>
              <a:t> and the DBE. In the financial year Council will be focusing on piloting online registration. Council will vet applications and verify all qualifications of teachers (new and registered).</a:t>
            </a:r>
            <a:endParaRPr lang="en-ZA" sz="1900" dirty="0">
              <a:latin typeface="Calibri" panose="020F0502020204030204" pitchFamily="34" charset="0"/>
            </a:endParaRPr>
          </a:p>
          <a:p>
            <a:pPr marL="0" indent="0">
              <a:buNone/>
            </a:pPr>
            <a:r>
              <a:rPr lang="en-GB" sz="1900" dirty="0">
                <a:latin typeface="Calibri" panose="020F0502020204030204" pitchFamily="34" charset="0"/>
              </a:rPr>
              <a:t> </a:t>
            </a:r>
            <a:endParaRPr lang="en-ZA" sz="1900" dirty="0">
              <a:latin typeface="Calibri" panose="020F0502020204030204" pitchFamily="34" charset="0"/>
            </a:endParaRPr>
          </a:p>
          <a:p>
            <a:pPr marL="0" indent="0">
              <a:buNone/>
            </a:pPr>
            <a:r>
              <a:rPr lang="en-GB" sz="1900" dirty="0" smtClean="0">
                <a:latin typeface="Calibri" panose="020F0502020204030204" pitchFamily="34" charset="0"/>
              </a:rPr>
              <a:t>Council </a:t>
            </a:r>
            <a:r>
              <a:rPr lang="en-GB" sz="1900" dirty="0">
                <a:latin typeface="Calibri" panose="020F0502020204030204" pitchFamily="34" charset="0"/>
              </a:rPr>
              <a:t>receives close to 700 cases per annum, which are difficult to investigate and prosecute in the same year. Council has now trained </a:t>
            </a:r>
            <a:r>
              <a:rPr lang="en-GB" sz="1900" dirty="0" smtClean="0">
                <a:latin typeface="Calibri" panose="020F0502020204030204" pitchFamily="34" charset="0"/>
              </a:rPr>
              <a:t>   a </a:t>
            </a:r>
            <a:r>
              <a:rPr lang="en-GB" sz="1900" dirty="0">
                <a:latin typeface="Calibri" panose="020F0502020204030204" pitchFamily="34" charset="0"/>
              </a:rPr>
              <a:t>large group of experienced professionals to assist as investigators, prosecutors, panellists and presiding officers. The Council works closely with the different Provincial Education Department, to ensure that processing of complaints are streamlined and unprofessional teachers are vetted.  </a:t>
            </a:r>
            <a:endParaRPr lang="en-ZA" sz="1900" dirty="0">
              <a:latin typeface="Calibri" panose="020F0502020204030204" pitchFamily="34" charset="0"/>
            </a:endParaRPr>
          </a:p>
          <a:p>
            <a:endParaRPr lang="en-ZA" sz="1800" dirty="0"/>
          </a:p>
        </p:txBody>
      </p:sp>
    </p:spTree>
    <p:extLst>
      <p:ext uri="{BB962C8B-B14F-4D97-AF65-F5344CB8AC3E}">
        <p14:creationId xmlns:p14="http://schemas.microsoft.com/office/powerpoint/2010/main" xmlns="" val="2336052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598403015"/>
              </p:ext>
            </p:extLst>
          </p:nvPr>
        </p:nvGraphicFramePr>
        <p:xfrm>
          <a:off x="182619" y="1676400"/>
          <a:ext cx="8686798" cy="4484917"/>
        </p:xfrm>
        <a:graphic>
          <a:graphicData uri="http://schemas.openxmlformats.org/drawingml/2006/table">
            <a:tbl>
              <a:tblPr firstRow="1" firstCol="1" lastRow="1" lastCol="1" bandRow="1" bandCol="1">
                <a:tableStyleId>{5C22544A-7EE6-4342-B048-85BDC9FD1C3A}</a:tableStyleId>
              </a:tblPr>
              <a:tblGrid>
                <a:gridCol w="2925737"/>
                <a:gridCol w="1066073"/>
                <a:gridCol w="854771"/>
                <a:gridCol w="945875"/>
                <a:gridCol w="887138"/>
                <a:gridCol w="605387"/>
                <a:gridCol w="685800"/>
                <a:gridCol w="716017"/>
              </a:tblGrid>
              <a:tr h="326571">
                <a:tc rowSpan="2" gridSpan="2">
                  <a:txBody>
                    <a:bodyPr/>
                    <a:lstStyle/>
                    <a:p>
                      <a:pPr>
                        <a:spcAft>
                          <a:spcPts val="0"/>
                        </a:spcAft>
                      </a:pPr>
                      <a:r>
                        <a:rPr lang="en-GB" sz="1200" dirty="0">
                          <a:solidFill>
                            <a:schemeClr val="tx1"/>
                          </a:solidFill>
                          <a:effectLst/>
                          <a:latin typeface="Calibri" panose="020F0502020204030204" pitchFamily="34" charset="0"/>
                        </a:rPr>
                        <a:t>Programme performance indicators</a:t>
                      </a:r>
                      <a:endParaRPr lang="en-ZA" sz="1200" dirty="0">
                        <a:solidFill>
                          <a:schemeClr val="tx1"/>
                        </a:solidFill>
                        <a:effectLst/>
                        <a:latin typeface="Calibri" panose="020F0502020204030204" pitchFamily="34" charset="0"/>
                        <a:ea typeface="Times New Roman"/>
                      </a:endParaRPr>
                    </a:p>
                  </a:txBody>
                  <a:tcPr marL="59425" marR="59425" marT="0" marB="0">
                    <a:solidFill>
                      <a:srgbClr val="92D050"/>
                    </a:solidFill>
                  </a:tcPr>
                </a:tc>
                <a:tc rowSpan="2" hMerge="1">
                  <a:txBody>
                    <a:bodyPr/>
                    <a:lstStyle/>
                    <a:p>
                      <a:endParaRPr lang="en-ZA"/>
                    </a:p>
                  </a:txBody>
                  <a:tcPr/>
                </a:tc>
                <a:tc rowSpan="2">
                  <a:txBody>
                    <a:bodyPr/>
                    <a:lstStyle/>
                    <a:p>
                      <a:pPr>
                        <a:spcAft>
                          <a:spcPts val="0"/>
                        </a:spcAft>
                      </a:pPr>
                      <a:r>
                        <a:rPr lang="en-GB" sz="1200" dirty="0">
                          <a:solidFill>
                            <a:schemeClr val="tx1"/>
                          </a:solidFill>
                          <a:effectLst/>
                          <a:latin typeface="Calibri" panose="020F0502020204030204" pitchFamily="34" charset="0"/>
                        </a:rPr>
                        <a:t>Reporting period</a:t>
                      </a:r>
                      <a:endParaRPr lang="en-ZA" sz="1200" dirty="0">
                        <a:solidFill>
                          <a:schemeClr val="tx1"/>
                        </a:solidFill>
                        <a:effectLst/>
                        <a:latin typeface="Calibri" panose="020F0502020204030204" pitchFamily="34" charset="0"/>
                        <a:ea typeface="Times New Roman"/>
                      </a:endParaRPr>
                    </a:p>
                  </a:txBody>
                  <a:tcPr marL="59425" marR="59425" marT="0" marB="0">
                    <a:solidFill>
                      <a:srgbClr val="92D050"/>
                    </a:solidFill>
                  </a:tcPr>
                </a:tc>
                <a:tc rowSpan="2">
                  <a:txBody>
                    <a:bodyPr/>
                    <a:lstStyle/>
                    <a:p>
                      <a:pPr algn="ctr">
                        <a:spcAft>
                          <a:spcPts val="0"/>
                        </a:spcAft>
                      </a:pPr>
                      <a:r>
                        <a:rPr lang="en-GB" sz="1200" dirty="0">
                          <a:solidFill>
                            <a:schemeClr val="tx1"/>
                          </a:solidFill>
                          <a:effectLst/>
                          <a:latin typeface="Calibri" panose="020F0502020204030204" pitchFamily="34" charset="0"/>
                        </a:rPr>
                        <a:t>Annual target</a:t>
                      </a:r>
                      <a:endParaRPr lang="en-ZA" sz="1200" dirty="0">
                        <a:solidFill>
                          <a:schemeClr val="tx1"/>
                        </a:solidFill>
                        <a:effectLst/>
                        <a:latin typeface="Calibri" panose="020F0502020204030204" pitchFamily="34" charset="0"/>
                      </a:endParaRPr>
                    </a:p>
                    <a:p>
                      <a:pPr algn="ctr">
                        <a:spcAft>
                          <a:spcPts val="0"/>
                        </a:spcAft>
                      </a:pPr>
                      <a:r>
                        <a:rPr lang="en-GB" sz="1200" dirty="0" smtClean="0">
                          <a:solidFill>
                            <a:schemeClr val="tx1"/>
                          </a:solidFill>
                          <a:effectLst/>
                          <a:latin typeface="Calibri" panose="020F0502020204030204" pitchFamily="34" charset="0"/>
                        </a:rPr>
                        <a:t>2016/17</a:t>
                      </a:r>
                      <a:endParaRPr lang="en-ZA" sz="1200" dirty="0">
                        <a:solidFill>
                          <a:schemeClr val="tx1"/>
                        </a:solidFill>
                        <a:effectLst/>
                        <a:latin typeface="Calibri" panose="020F0502020204030204" pitchFamily="34" charset="0"/>
                        <a:ea typeface="Times New Roman"/>
                      </a:endParaRPr>
                    </a:p>
                  </a:txBody>
                  <a:tcPr marL="59425" marR="59425" marT="0" marB="0">
                    <a:solidFill>
                      <a:srgbClr val="92D050"/>
                    </a:solidFill>
                  </a:tcPr>
                </a:tc>
                <a:tc gridSpan="4">
                  <a:txBody>
                    <a:bodyPr/>
                    <a:lstStyle/>
                    <a:p>
                      <a:pPr algn="ctr">
                        <a:spcAft>
                          <a:spcPts val="0"/>
                        </a:spcAft>
                      </a:pPr>
                      <a:r>
                        <a:rPr lang="en-GB" sz="1200" dirty="0">
                          <a:solidFill>
                            <a:schemeClr val="tx1"/>
                          </a:solidFill>
                          <a:effectLst/>
                          <a:latin typeface="Calibri" panose="020F0502020204030204" pitchFamily="34" charset="0"/>
                        </a:rPr>
                        <a:t>Quarterly targets</a:t>
                      </a:r>
                      <a:endParaRPr lang="en-ZA" sz="1200" dirty="0">
                        <a:solidFill>
                          <a:schemeClr val="tx1"/>
                        </a:solidFill>
                        <a:effectLst/>
                        <a:latin typeface="Calibri" panose="020F0502020204030204" pitchFamily="34" charset="0"/>
                        <a:ea typeface="Times New Roman"/>
                      </a:endParaRPr>
                    </a:p>
                  </a:txBody>
                  <a:tcPr marL="59425" marR="59425" marT="0" marB="0">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r>
              <a:tr h="326570">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spcAft>
                          <a:spcPts val="0"/>
                        </a:spcAft>
                      </a:pPr>
                      <a:r>
                        <a:rPr lang="en-GB" sz="1200" b="1" dirty="0">
                          <a:solidFill>
                            <a:schemeClr val="tx1"/>
                          </a:solidFill>
                          <a:effectLst/>
                          <a:latin typeface="Calibri" panose="020F0502020204030204" pitchFamily="34" charset="0"/>
                        </a:rPr>
                        <a:t>1</a:t>
                      </a:r>
                      <a:r>
                        <a:rPr lang="en-GB" sz="1200" b="1" baseline="30000" dirty="0">
                          <a:solidFill>
                            <a:schemeClr val="tx1"/>
                          </a:solidFill>
                          <a:effectLst/>
                          <a:latin typeface="Calibri" panose="020F0502020204030204" pitchFamily="34" charset="0"/>
                        </a:rPr>
                        <a:t>st</a:t>
                      </a:r>
                      <a:endParaRPr lang="en-ZA" sz="1200" b="1" dirty="0">
                        <a:solidFill>
                          <a:schemeClr val="tx1"/>
                        </a:solidFill>
                        <a:effectLst/>
                        <a:latin typeface="Calibri" panose="020F0502020204030204" pitchFamily="34" charset="0"/>
                        <a:ea typeface="Times New Roman"/>
                      </a:endParaRPr>
                    </a:p>
                  </a:txBody>
                  <a:tcPr marL="59425" marR="59425" marT="0" marB="0">
                    <a:noFill/>
                  </a:tcPr>
                </a:tc>
                <a:tc>
                  <a:txBody>
                    <a:bodyPr/>
                    <a:lstStyle/>
                    <a:p>
                      <a:pPr>
                        <a:spcAft>
                          <a:spcPts val="0"/>
                        </a:spcAft>
                      </a:pPr>
                      <a:r>
                        <a:rPr lang="en-GB" sz="1200" b="1">
                          <a:solidFill>
                            <a:schemeClr val="tx1"/>
                          </a:solidFill>
                          <a:effectLst/>
                          <a:latin typeface="Calibri" panose="020F0502020204030204" pitchFamily="34" charset="0"/>
                        </a:rPr>
                        <a:t>2</a:t>
                      </a:r>
                      <a:r>
                        <a:rPr lang="en-GB" sz="1200" b="1" baseline="30000">
                          <a:solidFill>
                            <a:schemeClr val="tx1"/>
                          </a:solidFill>
                          <a:effectLst/>
                          <a:latin typeface="Calibri" panose="020F0502020204030204" pitchFamily="34" charset="0"/>
                        </a:rPr>
                        <a:t>nd</a:t>
                      </a:r>
                      <a:endParaRPr lang="en-ZA" sz="1200" b="1">
                        <a:solidFill>
                          <a:schemeClr val="tx1"/>
                        </a:solidFill>
                        <a:effectLst/>
                        <a:latin typeface="Calibri" panose="020F0502020204030204" pitchFamily="34" charset="0"/>
                        <a:ea typeface="Times New Roman"/>
                      </a:endParaRPr>
                    </a:p>
                  </a:txBody>
                  <a:tcPr marL="59425" marR="59425" marT="0" marB="0">
                    <a:noFill/>
                  </a:tcPr>
                </a:tc>
                <a:tc>
                  <a:txBody>
                    <a:bodyPr/>
                    <a:lstStyle/>
                    <a:p>
                      <a:pPr>
                        <a:spcAft>
                          <a:spcPts val="0"/>
                        </a:spcAft>
                      </a:pPr>
                      <a:r>
                        <a:rPr lang="en-GB" sz="1200" b="1">
                          <a:solidFill>
                            <a:schemeClr val="tx1"/>
                          </a:solidFill>
                          <a:effectLst/>
                          <a:latin typeface="Calibri" panose="020F0502020204030204" pitchFamily="34" charset="0"/>
                        </a:rPr>
                        <a:t>3</a:t>
                      </a:r>
                      <a:r>
                        <a:rPr lang="en-GB" sz="1200" b="1" baseline="30000">
                          <a:solidFill>
                            <a:schemeClr val="tx1"/>
                          </a:solidFill>
                          <a:effectLst/>
                          <a:latin typeface="Calibri" panose="020F0502020204030204" pitchFamily="34" charset="0"/>
                        </a:rPr>
                        <a:t>rd</a:t>
                      </a:r>
                      <a:endParaRPr lang="en-ZA" sz="1200" b="1">
                        <a:solidFill>
                          <a:schemeClr val="tx1"/>
                        </a:solidFill>
                        <a:effectLst/>
                        <a:latin typeface="Calibri" panose="020F0502020204030204" pitchFamily="34" charset="0"/>
                        <a:ea typeface="Times New Roman"/>
                      </a:endParaRPr>
                    </a:p>
                  </a:txBody>
                  <a:tcPr marL="59425" marR="59425" marT="0" marB="0">
                    <a:noFill/>
                  </a:tcPr>
                </a:tc>
                <a:tc>
                  <a:txBody>
                    <a:bodyPr/>
                    <a:lstStyle/>
                    <a:p>
                      <a:pPr>
                        <a:spcAft>
                          <a:spcPts val="0"/>
                        </a:spcAft>
                      </a:pPr>
                      <a:r>
                        <a:rPr lang="en-GB" sz="1200" b="1" dirty="0">
                          <a:solidFill>
                            <a:schemeClr val="tx1"/>
                          </a:solidFill>
                          <a:effectLst/>
                          <a:latin typeface="Calibri" panose="020F0502020204030204" pitchFamily="34" charset="0"/>
                        </a:rPr>
                        <a:t>4</a:t>
                      </a:r>
                      <a:r>
                        <a:rPr lang="en-GB" sz="1200" b="1" baseline="30000" dirty="0">
                          <a:solidFill>
                            <a:schemeClr val="tx1"/>
                          </a:solidFill>
                          <a:effectLst/>
                          <a:latin typeface="Calibri" panose="020F0502020204030204" pitchFamily="34" charset="0"/>
                        </a:rPr>
                        <a:t>th</a:t>
                      </a:r>
                      <a:endParaRPr lang="en-ZA" sz="1200" b="1" dirty="0">
                        <a:solidFill>
                          <a:schemeClr val="tx1"/>
                        </a:solidFill>
                        <a:effectLst/>
                        <a:latin typeface="Calibri" panose="020F0502020204030204" pitchFamily="34" charset="0"/>
                        <a:ea typeface="Times New Roman"/>
                      </a:endParaRPr>
                    </a:p>
                  </a:txBody>
                  <a:tcPr marL="59425" marR="59425" marT="0" marB="0">
                    <a:noFill/>
                  </a:tcPr>
                </a:tc>
              </a:tr>
              <a:tr h="566059">
                <a:tc gridSpan="2">
                  <a:txBody>
                    <a:bodyPr/>
                    <a:lstStyle/>
                    <a:p>
                      <a:pPr marL="20955">
                        <a:spcAft>
                          <a:spcPts val="0"/>
                        </a:spcAft>
                      </a:pPr>
                      <a:r>
                        <a:rPr lang="en-GB" sz="1200" dirty="0">
                          <a:solidFill>
                            <a:schemeClr val="tx1"/>
                          </a:solidFill>
                          <a:effectLst/>
                          <a:latin typeface="Calibri" panose="020F0502020204030204" pitchFamily="34" charset="0"/>
                        </a:rPr>
                        <a:t>Number of beneficiaries to be apprised of the Code of Professional Ethics, i.e. Educators, parents and officials.</a:t>
                      </a:r>
                      <a:endParaRPr lang="en-ZA" sz="1200" dirty="0">
                        <a:solidFill>
                          <a:schemeClr val="tx1"/>
                        </a:solidFill>
                        <a:effectLst/>
                        <a:latin typeface="Calibri" panose="020F0502020204030204" pitchFamily="34" charset="0"/>
                        <a:ea typeface="Times New Roman"/>
                      </a:endParaRPr>
                    </a:p>
                  </a:txBody>
                  <a:tcPr marL="59425" marR="59425" marT="0" marB="0">
                    <a:noFill/>
                  </a:tcPr>
                </a:tc>
                <a:tc hMerge="1">
                  <a:txBody>
                    <a:bodyPr/>
                    <a:lstStyle/>
                    <a:p>
                      <a:endParaRPr lang="en-ZA"/>
                    </a:p>
                  </a:txBody>
                  <a:tcPr/>
                </a:tc>
                <a:tc>
                  <a:txBody>
                    <a:bodyPr/>
                    <a:lstStyle/>
                    <a:p>
                      <a:pPr>
                        <a:spcAft>
                          <a:spcPts val="0"/>
                        </a:spcAft>
                      </a:pPr>
                      <a:r>
                        <a:rPr lang="en-GB" sz="1200" dirty="0">
                          <a:solidFill>
                            <a:schemeClr val="tx1"/>
                          </a:solidFill>
                          <a:effectLst/>
                          <a:latin typeface="Calibri" panose="020F0502020204030204" pitchFamily="34" charset="0"/>
                        </a:rPr>
                        <a:t>Quarterly</a:t>
                      </a:r>
                      <a:endParaRPr lang="en-ZA" sz="1200" dirty="0">
                        <a:solidFill>
                          <a:schemeClr val="tx1"/>
                        </a:solidFill>
                        <a:effectLst/>
                        <a:latin typeface="Calibri" panose="020F0502020204030204" pitchFamily="34" charset="0"/>
                        <a:ea typeface="Times New Roman"/>
                      </a:endParaRPr>
                    </a:p>
                  </a:txBody>
                  <a:tcPr marL="59425" marR="59425" marT="0" marB="0">
                    <a:noFill/>
                  </a:tcPr>
                </a:tc>
                <a:tc>
                  <a:txBody>
                    <a:bodyPr/>
                    <a:lstStyle/>
                    <a:p>
                      <a:pPr>
                        <a:spcAft>
                          <a:spcPts val="0"/>
                        </a:spcAft>
                      </a:pPr>
                      <a:r>
                        <a:rPr lang="en-GB" sz="1200" dirty="0" smtClean="0">
                          <a:solidFill>
                            <a:schemeClr val="tx1"/>
                          </a:solidFill>
                          <a:effectLst/>
                          <a:latin typeface="Calibri" panose="020F0502020204030204" pitchFamily="34" charset="0"/>
                        </a:rPr>
                        <a:t>20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59425" marR="59425" marT="0" marB="0">
                    <a:noFill/>
                  </a:tcPr>
                </a:tc>
                <a:tc>
                  <a:txBody>
                    <a:bodyPr/>
                    <a:lstStyle/>
                    <a:p>
                      <a:pPr>
                        <a:spcAft>
                          <a:spcPts val="0"/>
                        </a:spcAft>
                      </a:pPr>
                      <a:r>
                        <a:rPr lang="en-GB" sz="1200" dirty="0">
                          <a:solidFill>
                            <a:schemeClr val="tx1"/>
                          </a:solidFill>
                          <a:effectLst/>
                          <a:latin typeface="Calibri" panose="020F0502020204030204" pitchFamily="34" charset="0"/>
                        </a:rPr>
                        <a:t>4</a:t>
                      </a:r>
                      <a:r>
                        <a:rPr lang="en-GB" sz="1200" dirty="0" smtClean="0">
                          <a:solidFill>
                            <a:schemeClr val="tx1"/>
                          </a:solidFill>
                          <a:effectLst/>
                          <a:latin typeface="Calibri" panose="020F0502020204030204" pitchFamily="34" charset="0"/>
                        </a:rPr>
                        <a:t> </a:t>
                      </a:r>
                      <a:r>
                        <a:rPr lang="en-GB" sz="1200" dirty="0">
                          <a:solidFill>
                            <a:schemeClr val="tx1"/>
                          </a:solidFill>
                          <a:effectLst/>
                          <a:latin typeface="Calibri" panose="020F0502020204030204" pitchFamily="34" charset="0"/>
                        </a:rPr>
                        <a:t>000</a:t>
                      </a:r>
                      <a:endParaRPr lang="en-ZA" sz="1200" dirty="0">
                        <a:solidFill>
                          <a:schemeClr val="tx1"/>
                        </a:solidFill>
                        <a:effectLst/>
                        <a:latin typeface="Calibri" panose="020F0502020204030204" pitchFamily="34" charset="0"/>
                        <a:ea typeface="Times New Roman"/>
                      </a:endParaRPr>
                    </a:p>
                  </a:txBody>
                  <a:tcPr marL="59425" marR="59425" marT="0" marB="0">
                    <a:noFill/>
                  </a:tcPr>
                </a:tc>
                <a:tc>
                  <a:txBody>
                    <a:bodyPr/>
                    <a:lstStyle/>
                    <a:p>
                      <a:pPr>
                        <a:spcAft>
                          <a:spcPts val="0"/>
                        </a:spcAft>
                      </a:pPr>
                      <a:r>
                        <a:rPr lang="en-GB" sz="1200" dirty="0" smtClean="0">
                          <a:solidFill>
                            <a:schemeClr val="tx1"/>
                          </a:solidFill>
                          <a:effectLst/>
                          <a:latin typeface="Calibri" panose="020F0502020204030204" pitchFamily="34" charset="0"/>
                        </a:rPr>
                        <a:t>5000</a:t>
                      </a:r>
                      <a:endParaRPr lang="en-ZA" sz="1200" dirty="0">
                        <a:solidFill>
                          <a:schemeClr val="tx1"/>
                        </a:solidFill>
                        <a:effectLst/>
                        <a:latin typeface="Calibri" panose="020F0502020204030204" pitchFamily="34" charset="0"/>
                        <a:ea typeface="Times New Roman"/>
                      </a:endParaRPr>
                    </a:p>
                  </a:txBody>
                  <a:tcPr marL="59425" marR="59425" marT="0" marB="0">
                    <a:noFill/>
                  </a:tcPr>
                </a:tc>
                <a:tc>
                  <a:txBody>
                    <a:bodyPr/>
                    <a:lstStyle/>
                    <a:p>
                      <a:pPr>
                        <a:spcAft>
                          <a:spcPts val="0"/>
                        </a:spcAft>
                      </a:pPr>
                      <a:r>
                        <a:rPr lang="en-GB" sz="1200" dirty="0" smtClean="0">
                          <a:solidFill>
                            <a:schemeClr val="tx1"/>
                          </a:solidFill>
                          <a:effectLst/>
                          <a:latin typeface="Calibri" panose="020F0502020204030204" pitchFamily="34" charset="0"/>
                        </a:rPr>
                        <a:t> 6000</a:t>
                      </a:r>
                      <a:endParaRPr lang="en-ZA" sz="1200" dirty="0">
                        <a:solidFill>
                          <a:schemeClr val="tx1"/>
                        </a:solidFill>
                        <a:effectLst/>
                        <a:latin typeface="Calibri" panose="020F0502020204030204" pitchFamily="34" charset="0"/>
                        <a:ea typeface="Times New Roman"/>
                      </a:endParaRPr>
                    </a:p>
                  </a:txBody>
                  <a:tcPr marL="59425" marR="59425" marT="0" marB="0">
                    <a:noFill/>
                  </a:tcPr>
                </a:tc>
                <a:tc>
                  <a:txBody>
                    <a:bodyPr/>
                    <a:lstStyle/>
                    <a:p>
                      <a:pPr>
                        <a:spcAft>
                          <a:spcPts val="0"/>
                        </a:spcAft>
                      </a:pPr>
                      <a:r>
                        <a:rPr lang="en-GB" sz="1200" dirty="0" smtClean="0">
                          <a:solidFill>
                            <a:schemeClr val="tx1"/>
                          </a:solidFill>
                          <a:effectLst/>
                          <a:latin typeface="Calibri" panose="020F0502020204030204" pitchFamily="34" charset="0"/>
                        </a:rPr>
                        <a:t> 5000</a:t>
                      </a:r>
                      <a:endParaRPr lang="en-ZA" sz="1200" dirty="0">
                        <a:solidFill>
                          <a:schemeClr val="tx1"/>
                        </a:solidFill>
                        <a:effectLst/>
                        <a:latin typeface="Calibri" panose="020F0502020204030204" pitchFamily="34" charset="0"/>
                        <a:ea typeface="Times New Roman"/>
                      </a:endParaRPr>
                    </a:p>
                  </a:txBody>
                  <a:tcPr marL="59425" marR="59425" marT="0" marB="0">
                    <a:noFill/>
                  </a:tcPr>
                </a:tc>
              </a:tr>
              <a:tr h="1959429">
                <a:tc rowSpan="3">
                  <a:txBody>
                    <a:bodyPr/>
                    <a:lstStyle/>
                    <a:p>
                      <a:pPr>
                        <a:spcAft>
                          <a:spcPts val="0"/>
                        </a:spcAft>
                      </a:pPr>
                      <a:r>
                        <a:rPr lang="en-GB" sz="1200" dirty="0">
                          <a:solidFill>
                            <a:schemeClr val="tx1"/>
                          </a:solidFill>
                          <a:effectLst/>
                          <a:latin typeface="Calibri" panose="020F0502020204030204" pitchFamily="34" charset="0"/>
                        </a:rPr>
                        <a:t> The number of concluded cases as measured </a:t>
                      </a:r>
                      <a:endParaRPr lang="en-ZA" sz="1200" dirty="0">
                        <a:solidFill>
                          <a:schemeClr val="tx1"/>
                        </a:solidFill>
                        <a:effectLst/>
                        <a:latin typeface="Calibri" panose="020F0502020204030204" pitchFamily="34" charset="0"/>
                      </a:endParaRPr>
                    </a:p>
                    <a:p>
                      <a:pPr>
                        <a:spcAft>
                          <a:spcPts val="0"/>
                        </a:spcAft>
                      </a:pPr>
                      <a:r>
                        <a:rPr lang="en-GB" sz="1200" dirty="0">
                          <a:solidFill>
                            <a:schemeClr val="tx1"/>
                          </a:solidFill>
                          <a:effectLst/>
                          <a:latin typeface="Calibri" panose="020F0502020204030204" pitchFamily="34" charset="0"/>
                        </a:rPr>
                        <a:t> against the number of cases received for the </a:t>
                      </a:r>
                      <a:endParaRPr lang="en-ZA" sz="1200" dirty="0">
                        <a:solidFill>
                          <a:schemeClr val="tx1"/>
                        </a:solidFill>
                        <a:effectLst/>
                        <a:latin typeface="Calibri" panose="020F0502020204030204" pitchFamily="34" charset="0"/>
                      </a:endParaRPr>
                    </a:p>
                    <a:p>
                      <a:pPr>
                        <a:spcAft>
                          <a:spcPts val="0"/>
                        </a:spcAft>
                      </a:pPr>
                      <a:r>
                        <a:rPr lang="en-GB" sz="1200" dirty="0">
                          <a:solidFill>
                            <a:schemeClr val="tx1"/>
                          </a:solidFill>
                          <a:effectLst/>
                          <a:latin typeface="Calibri" panose="020F0502020204030204" pitchFamily="34" charset="0"/>
                        </a:rPr>
                        <a:t>  year.</a:t>
                      </a:r>
                      <a:endParaRPr lang="en-ZA" sz="1200" dirty="0">
                        <a:solidFill>
                          <a:schemeClr val="tx1"/>
                        </a:solidFill>
                        <a:effectLst/>
                        <a:latin typeface="Calibri" panose="020F0502020204030204" pitchFamily="34" charset="0"/>
                        <a:ea typeface="Times New Roman"/>
                      </a:endParaRPr>
                    </a:p>
                  </a:txBody>
                  <a:tcPr marL="59425" marR="59425" marT="0" marB="0">
                    <a:noFill/>
                  </a:tcPr>
                </a:tc>
                <a:tc>
                  <a:txBody>
                    <a:bodyPr/>
                    <a:lstStyle/>
                    <a:p>
                      <a:pPr>
                        <a:spcAft>
                          <a:spcPts val="0"/>
                        </a:spcAft>
                      </a:pPr>
                      <a:r>
                        <a:rPr lang="en-GB" sz="1200" dirty="0">
                          <a:solidFill>
                            <a:schemeClr val="tx1"/>
                          </a:solidFill>
                          <a:effectLst/>
                          <a:latin typeface="Calibri" panose="020F0502020204030204" pitchFamily="34" charset="0"/>
                        </a:rPr>
                        <a:t> </a:t>
                      </a:r>
                      <a:endParaRPr lang="en-ZA" sz="1200" dirty="0">
                        <a:solidFill>
                          <a:schemeClr val="tx1"/>
                        </a:solidFill>
                        <a:effectLst/>
                        <a:latin typeface="Calibri" panose="020F0502020204030204" pitchFamily="34" charset="0"/>
                      </a:endParaRPr>
                    </a:p>
                    <a:p>
                      <a:pPr>
                        <a:spcAft>
                          <a:spcPts val="0"/>
                        </a:spcAft>
                      </a:pPr>
                      <a:r>
                        <a:rPr lang="en-GB" sz="1200" dirty="0">
                          <a:solidFill>
                            <a:schemeClr val="tx1"/>
                          </a:solidFill>
                          <a:effectLst/>
                          <a:latin typeface="Calibri" panose="020F0502020204030204" pitchFamily="34" charset="0"/>
                        </a:rPr>
                        <a:t>Total number of cases to be finalized per year</a:t>
                      </a:r>
                      <a:endParaRPr lang="en-ZA" sz="1200" dirty="0">
                        <a:solidFill>
                          <a:schemeClr val="tx1"/>
                        </a:solidFill>
                        <a:effectLst/>
                        <a:latin typeface="Calibri" panose="020F0502020204030204" pitchFamily="34" charset="0"/>
                      </a:endParaRPr>
                    </a:p>
                    <a:p>
                      <a:pPr>
                        <a:spcAft>
                          <a:spcPts val="0"/>
                        </a:spcAft>
                      </a:pPr>
                      <a:r>
                        <a:rPr lang="en-GB" sz="1200" dirty="0">
                          <a:solidFill>
                            <a:schemeClr val="tx1"/>
                          </a:solidFill>
                          <a:effectLst/>
                          <a:latin typeface="Calibri" panose="020F0502020204030204" pitchFamily="34" charset="0"/>
                        </a:rPr>
                        <a:t> </a:t>
                      </a:r>
                      <a:endParaRPr lang="en-ZA" sz="1200" dirty="0">
                        <a:solidFill>
                          <a:schemeClr val="tx1"/>
                        </a:solidFill>
                        <a:effectLst/>
                        <a:latin typeface="Calibri" panose="020F0502020204030204" pitchFamily="34" charset="0"/>
                        <a:ea typeface="Times New Roman"/>
                      </a:endParaRPr>
                    </a:p>
                  </a:txBody>
                  <a:tcPr marL="59425" marR="59425" marT="0" marB="0">
                    <a:noFill/>
                  </a:tcPr>
                </a:tc>
                <a:tc rowSpan="3">
                  <a:txBody>
                    <a:bodyPr/>
                    <a:lstStyle/>
                    <a:p>
                      <a:pPr algn="ctr">
                        <a:spcAft>
                          <a:spcPts val="0"/>
                        </a:spcAft>
                      </a:pPr>
                      <a:r>
                        <a:rPr lang="en-GB" sz="1200" dirty="0">
                          <a:solidFill>
                            <a:schemeClr val="tx1"/>
                          </a:solidFill>
                          <a:effectLst/>
                          <a:latin typeface="Calibri" panose="020F0502020204030204" pitchFamily="34" charset="0"/>
                        </a:rPr>
                        <a:t>Quarterly</a:t>
                      </a:r>
                      <a:endParaRPr lang="en-ZA" sz="1200" dirty="0">
                        <a:solidFill>
                          <a:schemeClr val="tx1"/>
                        </a:solidFill>
                        <a:effectLst/>
                        <a:latin typeface="Calibri" panose="020F0502020204030204" pitchFamily="34" charset="0"/>
                        <a:ea typeface="Times New Roman"/>
                      </a:endParaRPr>
                    </a:p>
                  </a:txBody>
                  <a:tcPr marL="59425" marR="59425" marT="0" marB="0" anchor="ctr">
                    <a:noFill/>
                  </a:tcPr>
                </a:tc>
                <a:tc rowSpan="2">
                  <a:txBody>
                    <a:bodyPr/>
                    <a:lstStyle/>
                    <a:p>
                      <a:pPr>
                        <a:spcAft>
                          <a:spcPts val="0"/>
                        </a:spcAft>
                      </a:pPr>
                      <a:r>
                        <a:rPr lang="en-GB" sz="1200" dirty="0" smtClean="0">
                          <a:solidFill>
                            <a:schemeClr val="tx1"/>
                          </a:solidFill>
                          <a:effectLst/>
                          <a:latin typeface="Calibri" panose="020F0502020204030204" pitchFamily="34" charset="0"/>
                        </a:rPr>
                        <a:t>700</a:t>
                      </a:r>
                      <a:endParaRPr lang="en-ZA" sz="1200" dirty="0">
                        <a:solidFill>
                          <a:schemeClr val="tx1"/>
                        </a:solidFill>
                        <a:effectLst/>
                        <a:latin typeface="Calibri" panose="020F0502020204030204" pitchFamily="34" charset="0"/>
                        <a:ea typeface="Times New Roman"/>
                      </a:endParaRPr>
                    </a:p>
                  </a:txBody>
                  <a:tcPr marL="59425" marR="59425" marT="0" marB="0">
                    <a:noFill/>
                  </a:tcPr>
                </a:tc>
                <a:tc rowSpan="2">
                  <a:txBody>
                    <a:bodyPr/>
                    <a:lstStyle/>
                    <a:p>
                      <a:pPr>
                        <a:spcAft>
                          <a:spcPts val="0"/>
                        </a:spcAft>
                      </a:pPr>
                      <a:r>
                        <a:rPr lang="en-GB" sz="1200">
                          <a:solidFill>
                            <a:schemeClr val="tx1"/>
                          </a:solidFill>
                          <a:effectLst/>
                          <a:latin typeface="Calibri" panose="020F0502020204030204" pitchFamily="34" charset="0"/>
                        </a:rPr>
                        <a:t>200 or 80% of the complaints received per quarter.</a:t>
                      </a:r>
                      <a:endParaRPr lang="en-ZA" sz="1200">
                        <a:solidFill>
                          <a:schemeClr val="tx1"/>
                        </a:solidFill>
                        <a:effectLst/>
                        <a:latin typeface="Calibri" panose="020F0502020204030204" pitchFamily="34" charset="0"/>
                        <a:ea typeface="Times New Roman"/>
                      </a:endParaRPr>
                    </a:p>
                  </a:txBody>
                  <a:tcPr marL="59425" marR="59425" marT="0" marB="0">
                    <a:noFill/>
                  </a:tcPr>
                </a:tc>
                <a:tc rowSpan="2">
                  <a:txBody>
                    <a:bodyPr/>
                    <a:lstStyle/>
                    <a:p>
                      <a:pPr>
                        <a:lnSpc>
                          <a:spcPct val="150000"/>
                        </a:lnSpc>
                        <a:spcAft>
                          <a:spcPts val="0"/>
                        </a:spcAft>
                      </a:pPr>
                      <a:r>
                        <a:rPr lang="en-GB" sz="1200" dirty="0">
                          <a:solidFill>
                            <a:schemeClr val="tx1"/>
                          </a:solidFill>
                          <a:effectLst/>
                          <a:latin typeface="Calibri" panose="020F0502020204030204" pitchFamily="34" charset="0"/>
                        </a:rPr>
                        <a:t>200</a:t>
                      </a:r>
                      <a:endParaRPr lang="en-ZA" sz="1200" dirty="0">
                        <a:solidFill>
                          <a:schemeClr val="tx1"/>
                        </a:solidFill>
                        <a:effectLst/>
                        <a:latin typeface="Calibri" panose="020F0502020204030204" pitchFamily="34" charset="0"/>
                        <a:ea typeface="Times New Roman"/>
                      </a:endParaRPr>
                    </a:p>
                  </a:txBody>
                  <a:tcPr marL="59425" marR="59425" marT="0" marB="0">
                    <a:noFill/>
                  </a:tcPr>
                </a:tc>
                <a:tc rowSpan="2">
                  <a:txBody>
                    <a:bodyPr/>
                    <a:lstStyle/>
                    <a:p>
                      <a:pPr>
                        <a:spcAft>
                          <a:spcPts val="0"/>
                        </a:spcAft>
                      </a:pPr>
                      <a:r>
                        <a:rPr lang="en-GB" sz="1200" dirty="0" smtClean="0">
                          <a:solidFill>
                            <a:schemeClr val="tx1"/>
                          </a:solidFill>
                          <a:effectLst/>
                          <a:latin typeface="Calibri" panose="020F0502020204030204" pitchFamily="34" charset="0"/>
                        </a:rPr>
                        <a:t>150</a:t>
                      </a:r>
                      <a:endParaRPr lang="en-ZA" sz="1200" dirty="0">
                        <a:solidFill>
                          <a:schemeClr val="tx1"/>
                        </a:solidFill>
                        <a:effectLst/>
                        <a:latin typeface="Calibri" panose="020F0502020204030204" pitchFamily="34" charset="0"/>
                        <a:ea typeface="Times New Roman"/>
                      </a:endParaRPr>
                    </a:p>
                  </a:txBody>
                  <a:tcPr marL="59425" marR="59425" marT="0" marB="0">
                    <a:noFill/>
                  </a:tcPr>
                </a:tc>
                <a:tc rowSpan="2">
                  <a:txBody>
                    <a:bodyPr/>
                    <a:lstStyle/>
                    <a:p>
                      <a:pPr>
                        <a:lnSpc>
                          <a:spcPct val="150000"/>
                        </a:lnSpc>
                        <a:spcAft>
                          <a:spcPts val="0"/>
                        </a:spcAft>
                      </a:pPr>
                      <a:r>
                        <a:rPr lang="en-GB" sz="1200" dirty="0" smtClean="0">
                          <a:solidFill>
                            <a:schemeClr val="tx1"/>
                          </a:solidFill>
                          <a:effectLst/>
                          <a:latin typeface="Calibri" panose="020F0502020204030204" pitchFamily="34" charset="0"/>
                        </a:rPr>
                        <a:t>150</a:t>
                      </a:r>
                      <a:endParaRPr lang="en-ZA" sz="1200" dirty="0">
                        <a:solidFill>
                          <a:schemeClr val="tx1"/>
                        </a:solidFill>
                        <a:effectLst/>
                        <a:latin typeface="Calibri" panose="020F0502020204030204" pitchFamily="34" charset="0"/>
                        <a:ea typeface="Times New Roman"/>
                      </a:endParaRPr>
                    </a:p>
                  </a:txBody>
                  <a:tcPr marL="59425" marR="59425" marT="0" marB="0">
                    <a:noFill/>
                  </a:tcPr>
                </a:tc>
              </a:tr>
              <a:tr h="87089">
                <a:tc vMerge="1">
                  <a:txBody>
                    <a:bodyPr/>
                    <a:lstStyle/>
                    <a:p>
                      <a:endParaRPr lang="en-ZA"/>
                    </a:p>
                  </a:txBody>
                  <a:tcPr/>
                </a:tc>
                <a:tc rowSpan="2">
                  <a:txBody>
                    <a:bodyPr/>
                    <a:lstStyle/>
                    <a:p>
                      <a:pPr>
                        <a:spcAft>
                          <a:spcPts val="0"/>
                        </a:spcAft>
                      </a:pPr>
                      <a:r>
                        <a:rPr lang="en-GB" sz="1200" b="0" dirty="0">
                          <a:solidFill>
                            <a:schemeClr val="tx1"/>
                          </a:solidFill>
                          <a:effectLst/>
                          <a:latin typeface="Calibri" panose="020F0502020204030204" pitchFamily="34" charset="0"/>
                        </a:rPr>
                        <a:t>Total number of cases received per year</a:t>
                      </a:r>
                      <a:endParaRPr lang="en-ZA" sz="1200" b="0" dirty="0">
                        <a:solidFill>
                          <a:schemeClr val="tx1"/>
                        </a:solidFill>
                        <a:effectLst/>
                        <a:latin typeface="Calibri" panose="020F0502020204030204" pitchFamily="34" charset="0"/>
                        <a:ea typeface="Times New Roman"/>
                      </a:endParaRPr>
                    </a:p>
                  </a:txBody>
                  <a:tcPr marL="59425" marR="59425" marT="0" marB="0">
                    <a:noFill/>
                  </a:tcPr>
                </a:tc>
                <a:tc vMerge="1">
                  <a:txBody>
                    <a:bodyPr/>
                    <a:lstStyle/>
                    <a:p>
                      <a:endParaRPr lang="en-ZA"/>
                    </a:p>
                  </a:txBody>
                  <a:tcPr/>
                </a:tc>
                <a:tc vMerge="1">
                  <a:txBody>
                    <a:bodyPr/>
                    <a:lstStyle/>
                    <a:p>
                      <a:pPr>
                        <a:spcAft>
                          <a:spcPts val="0"/>
                        </a:spcAft>
                      </a:pPr>
                      <a:endParaRPr lang="en-ZA" sz="1200" dirty="0">
                        <a:solidFill>
                          <a:schemeClr val="tx1"/>
                        </a:solidFill>
                        <a:effectLst/>
                        <a:latin typeface="Calibri" panose="020F0502020204030204" pitchFamily="34" charset="0"/>
                        <a:ea typeface="Times New Roman"/>
                      </a:endParaRPr>
                    </a:p>
                  </a:txBody>
                  <a:tcPr marL="59425" marR="59425" marT="0" marB="0">
                    <a:noFill/>
                  </a:tcPr>
                </a:tc>
                <a:tc vMerge="1">
                  <a:txBody>
                    <a:bodyPr/>
                    <a:lstStyle/>
                    <a:p>
                      <a:pPr>
                        <a:spcAft>
                          <a:spcPts val="0"/>
                        </a:spcAft>
                      </a:pPr>
                      <a:endParaRPr lang="en-ZA" sz="1200" dirty="0">
                        <a:solidFill>
                          <a:schemeClr val="tx1"/>
                        </a:solidFill>
                        <a:effectLst/>
                        <a:latin typeface="Calibri" panose="020F0502020204030204" pitchFamily="34" charset="0"/>
                        <a:ea typeface="Times New Roman"/>
                      </a:endParaRPr>
                    </a:p>
                  </a:txBody>
                  <a:tcPr marL="59425" marR="59425" marT="0" marB="0">
                    <a:noFill/>
                  </a:tcPr>
                </a:tc>
                <a:tc vMerge="1">
                  <a:txBody>
                    <a:bodyPr/>
                    <a:lstStyle/>
                    <a:p>
                      <a:pPr>
                        <a:lnSpc>
                          <a:spcPct val="150000"/>
                        </a:lnSpc>
                        <a:spcAft>
                          <a:spcPts val="0"/>
                        </a:spcAft>
                      </a:pPr>
                      <a:endParaRPr lang="en-ZA" sz="1200" dirty="0">
                        <a:solidFill>
                          <a:schemeClr val="tx1"/>
                        </a:solidFill>
                        <a:effectLst/>
                        <a:latin typeface="Calibri" panose="020F0502020204030204" pitchFamily="34" charset="0"/>
                        <a:ea typeface="Times New Roman"/>
                      </a:endParaRPr>
                    </a:p>
                  </a:txBody>
                  <a:tcPr marL="59425" marR="59425" marT="0" marB="0">
                    <a:noFill/>
                  </a:tcPr>
                </a:tc>
                <a:tc vMerge="1">
                  <a:txBody>
                    <a:bodyPr/>
                    <a:lstStyle/>
                    <a:p>
                      <a:pPr>
                        <a:spcAft>
                          <a:spcPts val="0"/>
                        </a:spcAft>
                      </a:pPr>
                      <a:endParaRPr lang="en-ZA" sz="1200" dirty="0">
                        <a:solidFill>
                          <a:schemeClr val="tx1"/>
                        </a:solidFill>
                        <a:effectLst/>
                        <a:latin typeface="Calibri" panose="020F0502020204030204" pitchFamily="34" charset="0"/>
                        <a:ea typeface="Times New Roman"/>
                      </a:endParaRPr>
                    </a:p>
                  </a:txBody>
                  <a:tcPr marL="59425" marR="59425" marT="0" marB="0">
                    <a:noFill/>
                  </a:tcPr>
                </a:tc>
                <a:tc vMerge="1">
                  <a:txBody>
                    <a:bodyPr/>
                    <a:lstStyle/>
                    <a:p>
                      <a:pPr>
                        <a:lnSpc>
                          <a:spcPct val="150000"/>
                        </a:lnSpc>
                        <a:spcAft>
                          <a:spcPts val="0"/>
                        </a:spcAft>
                      </a:pPr>
                      <a:endParaRPr lang="en-ZA" sz="1200" dirty="0">
                        <a:solidFill>
                          <a:schemeClr val="tx1"/>
                        </a:solidFill>
                        <a:effectLst/>
                        <a:latin typeface="Calibri" panose="020F0502020204030204" pitchFamily="34" charset="0"/>
                        <a:ea typeface="Times New Roman"/>
                      </a:endParaRPr>
                    </a:p>
                  </a:txBody>
                  <a:tcPr marL="59425" marR="59425" marT="0" marB="0">
                    <a:noFill/>
                  </a:tcPr>
                </a:tc>
              </a:tr>
              <a:tr h="1219199">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spcAft>
                          <a:spcPts val="0"/>
                        </a:spcAft>
                      </a:pPr>
                      <a:r>
                        <a:rPr lang="en-GB" sz="1200" b="0" dirty="0" smtClean="0">
                          <a:solidFill>
                            <a:schemeClr val="tx1"/>
                          </a:solidFill>
                          <a:effectLst/>
                          <a:latin typeface="Calibri" panose="020F0502020204030204" pitchFamily="34" charset="0"/>
                        </a:rPr>
                        <a:t>740 </a:t>
                      </a:r>
                    </a:p>
                    <a:p>
                      <a:pPr>
                        <a:spcAft>
                          <a:spcPts val="0"/>
                        </a:spcAft>
                      </a:pPr>
                      <a:r>
                        <a:rPr lang="en-GB" sz="1200" b="0" dirty="0" smtClean="0">
                          <a:solidFill>
                            <a:schemeClr val="tx1"/>
                          </a:solidFill>
                          <a:effectLst/>
                          <a:latin typeface="Calibri" panose="020F0502020204030204" pitchFamily="34" charset="0"/>
                          <a:ea typeface="Times New Roman"/>
                        </a:rPr>
                        <a:t>Includes</a:t>
                      </a:r>
                      <a:r>
                        <a:rPr lang="en-GB" sz="1200" b="0" baseline="0" dirty="0" smtClean="0">
                          <a:solidFill>
                            <a:schemeClr val="tx1"/>
                          </a:solidFill>
                          <a:effectLst/>
                          <a:latin typeface="Calibri" panose="020F0502020204030204" pitchFamily="34" charset="0"/>
                          <a:ea typeface="Times New Roman"/>
                        </a:rPr>
                        <a:t> 140 cases from 2015/16</a:t>
                      </a:r>
                      <a:endParaRPr lang="en-ZA" sz="1200" b="0" dirty="0">
                        <a:solidFill>
                          <a:schemeClr val="tx1"/>
                        </a:solidFill>
                        <a:effectLst/>
                        <a:latin typeface="Calibri" panose="020F0502020204030204" pitchFamily="34" charset="0"/>
                        <a:ea typeface="Times New Roman"/>
                      </a:endParaRPr>
                    </a:p>
                  </a:txBody>
                  <a:tcPr marL="59425" marR="59425" marT="0" marB="0">
                    <a:noFill/>
                  </a:tcPr>
                </a:tc>
                <a:tc>
                  <a:txBody>
                    <a:bodyPr/>
                    <a:lstStyle/>
                    <a:p>
                      <a:pPr>
                        <a:spcAft>
                          <a:spcPts val="0"/>
                        </a:spcAft>
                      </a:pPr>
                      <a:r>
                        <a:rPr lang="en-GB" sz="1200" b="0" dirty="0" smtClean="0">
                          <a:solidFill>
                            <a:schemeClr val="tx1"/>
                          </a:solidFill>
                          <a:effectLst/>
                          <a:latin typeface="Calibri" panose="020F0502020204030204" pitchFamily="34" charset="0"/>
                          <a:ea typeface="+mn-ea"/>
                        </a:rPr>
                        <a:t>200</a:t>
                      </a:r>
                      <a:endParaRPr lang="en-ZA" sz="1200" b="0" dirty="0">
                        <a:solidFill>
                          <a:schemeClr val="tx1"/>
                        </a:solidFill>
                        <a:effectLst/>
                        <a:latin typeface="Calibri" panose="020F0502020204030204" pitchFamily="34" charset="0"/>
                        <a:ea typeface="Times New Roman"/>
                      </a:endParaRPr>
                    </a:p>
                  </a:txBody>
                  <a:tcPr marL="59425" marR="59425" marT="0" marB="0">
                    <a:noFill/>
                  </a:tcPr>
                </a:tc>
                <a:tc>
                  <a:txBody>
                    <a:bodyPr/>
                    <a:lstStyle/>
                    <a:p>
                      <a:pPr>
                        <a:lnSpc>
                          <a:spcPct val="150000"/>
                        </a:lnSpc>
                        <a:spcAft>
                          <a:spcPts val="0"/>
                        </a:spcAft>
                      </a:pPr>
                      <a:r>
                        <a:rPr lang="en-ZA" sz="1200" b="0" dirty="0" smtClean="0">
                          <a:solidFill>
                            <a:schemeClr val="tx1"/>
                          </a:solidFill>
                          <a:effectLst/>
                          <a:latin typeface="Calibri" panose="020F0502020204030204" pitchFamily="34" charset="0"/>
                          <a:ea typeface="Times New Roman"/>
                        </a:rPr>
                        <a:t>200</a:t>
                      </a:r>
                      <a:endParaRPr lang="en-ZA" sz="1200" b="0" dirty="0">
                        <a:solidFill>
                          <a:schemeClr val="tx1"/>
                        </a:solidFill>
                        <a:effectLst/>
                        <a:latin typeface="Calibri" panose="020F0502020204030204" pitchFamily="34" charset="0"/>
                        <a:ea typeface="Times New Roman"/>
                      </a:endParaRPr>
                    </a:p>
                  </a:txBody>
                  <a:tcPr marL="59425" marR="59425" marT="0" marB="0">
                    <a:noFill/>
                  </a:tcPr>
                </a:tc>
                <a:tc>
                  <a:txBody>
                    <a:bodyPr/>
                    <a:lstStyle/>
                    <a:p>
                      <a:pPr>
                        <a:spcAft>
                          <a:spcPts val="0"/>
                        </a:spcAft>
                      </a:pPr>
                      <a:r>
                        <a:rPr lang="en-GB" sz="1200" b="0" dirty="0" smtClean="0">
                          <a:solidFill>
                            <a:schemeClr val="tx1"/>
                          </a:solidFill>
                          <a:effectLst/>
                          <a:latin typeface="Calibri" panose="020F0502020204030204" pitchFamily="34" charset="0"/>
                        </a:rPr>
                        <a:t>150</a:t>
                      </a:r>
                      <a:endParaRPr lang="en-ZA" sz="1200" b="0" dirty="0">
                        <a:solidFill>
                          <a:schemeClr val="tx1"/>
                        </a:solidFill>
                        <a:effectLst/>
                        <a:latin typeface="Calibri" panose="020F0502020204030204" pitchFamily="34" charset="0"/>
                        <a:ea typeface="Times New Roman"/>
                      </a:endParaRPr>
                    </a:p>
                  </a:txBody>
                  <a:tcPr marL="59425" marR="59425" marT="0" marB="0">
                    <a:noFill/>
                  </a:tcPr>
                </a:tc>
                <a:tc>
                  <a:txBody>
                    <a:bodyPr/>
                    <a:lstStyle/>
                    <a:p>
                      <a:pPr>
                        <a:lnSpc>
                          <a:spcPct val="150000"/>
                        </a:lnSpc>
                        <a:spcAft>
                          <a:spcPts val="0"/>
                        </a:spcAft>
                      </a:pPr>
                      <a:r>
                        <a:rPr lang="en-GB" sz="1200" b="0" dirty="0" smtClean="0">
                          <a:solidFill>
                            <a:schemeClr val="tx1"/>
                          </a:solidFill>
                          <a:effectLst/>
                          <a:latin typeface="Calibri" panose="020F0502020204030204" pitchFamily="34" charset="0"/>
                        </a:rPr>
                        <a:t>190</a:t>
                      </a:r>
                      <a:endParaRPr lang="en-ZA" sz="1200" b="0" dirty="0">
                        <a:solidFill>
                          <a:schemeClr val="tx1"/>
                        </a:solidFill>
                        <a:effectLst/>
                        <a:latin typeface="Calibri" panose="020F0502020204030204" pitchFamily="34" charset="0"/>
                        <a:ea typeface="Times New Roman"/>
                      </a:endParaRPr>
                    </a:p>
                  </a:txBody>
                  <a:tcPr marL="59425" marR="59425" marT="0" marB="0">
                    <a:noFill/>
                  </a:tcPr>
                </a:tc>
              </a:tr>
            </a:tbl>
          </a:graphicData>
        </a:graphic>
      </p:graphicFrame>
      <p:sp>
        <p:nvSpPr>
          <p:cNvPr id="6" name="Slide Number Placeholder 5"/>
          <p:cNvSpPr>
            <a:spLocks noGrp="1"/>
          </p:cNvSpPr>
          <p:nvPr>
            <p:ph type="sldNum" sz="quarter" idx="12"/>
          </p:nvPr>
        </p:nvSpPr>
        <p:spPr/>
        <p:txBody>
          <a:bodyPr/>
          <a:lstStyle/>
          <a:p>
            <a:fld id="{2C03D1A9-6893-4A3A-A315-0576BFDD8D0B}" type="slidenum">
              <a:rPr lang="en-US" smtClean="0">
                <a:solidFill>
                  <a:srgbClr val="073E87"/>
                </a:solidFill>
              </a:rPr>
              <a:pPr/>
              <a:t>20</a:t>
            </a:fld>
            <a:endParaRPr lang="en-US" dirty="0">
              <a:solidFill>
                <a:srgbClr val="073E87"/>
              </a:solidFill>
            </a:endParaRPr>
          </a:p>
        </p:txBody>
      </p:sp>
      <p:sp>
        <p:nvSpPr>
          <p:cNvPr id="5" name="Rectangle 1"/>
          <p:cNvSpPr>
            <a:spLocks noChangeArrowheads="1"/>
          </p:cNvSpPr>
          <p:nvPr/>
        </p:nvSpPr>
        <p:spPr bwMode="auto">
          <a:xfrm>
            <a:off x="1828800" y="-844270"/>
            <a:ext cx="6343289" cy="24314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9875" algn="ctr" defTabSz="9144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269875" algn="ctr" defTabSz="914400" rtl="0" eaLnBrk="1" fontAlgn="base" latinLnBrk="0" hangingPunct="1">
              <a:lnSpc>
                <a:spcPct val="100000"/>
              </a:lnSpc>
              <a:spcBef>
                <a:spcPct val="0"/>
              </a:spcBef>
              <a:spcAft>
                <a:spcPct val="0"/>
              </a:spcAft>
              <a:buClrTx/>
              <a:buSzTx/>
              <a:buFontTx/>
              <a:buNone/>
              <a:tabLst/>
            </a:pPr>
            <a:endParaRPr lang="en-GB" altLang="en-US" sz="3600" b="1" dirty="0" smtClean="0">
              <a:solidFill>
                <a:srgbClr val="000000"/>
              </a:solidFill>
              <a:latin typeface="Bookman Old Style" panose="02050604050505020204" pitchFamily="18" charset="0"/>
              <a:ea typeface="Times New Roman" pitchFamily="18" charset="0"/>
              <a:cs typeface="Arial" pitchFamily="34" charset="0"/>
            </a:endParaRPr>
          </a:p>
          <a:p>
            <a:pPr marL="0" marR="0" lvl="0" indent="269875" algn="ctr" defTabSz="914400" rtl="0" eaLnBrk="1" fontAlgn="base" latinLnBrk="0" hangingPunct="1">
              <a:lnSpc>
                <a:spcPct val="100000"/>
              </a:lnSpc>
              <a:spcBef>
                <a:spcPct val="0"/>
              </a:spcBef>
              <a:spcAft>
                <a:spcPct val="0"/>
              </a:spcAft>
              <a:buClrTx/>
              <a:buSzTx/>
              <a:buFontTx/>
              <a:buNone/>
              <a:tabLst/>
            </a:pPr>
            <a:r>
              <a:rPr lang="en-GB" altLang="en-US" sz="3600" b="1" dirty="0" smtClean="0">
                <a:solidFill>
                  <a:srgbClr val="000000"/>
                </a:solidFill>
                <a:latin typeface="Bookman Old Style" panose="02050604050505020204" pitchFamily="18" charset="0"/>
                <a:ea typeface="Times New Roman" pitchFamily="18" charset="0"/>
                <a:cs typeface="Arial" pitchFamily="34" charset="0"/>
              </a:rPr>
              <a:t>4.2 ETHICS CONT ….</a:t>
            </a:r>
            <a:endParaRPr lang="en-GB" altLang="en-US" sz="3600" b="1" dirty="0">
              <a:solidFill>
                <a:srgbClr val="000000"/>
              </a:solidFill>
              <a:latin typeface="Bookman Old Style" panose="02050604050505020204" pitchFamily="18" charset="0"/>
              <a:ea typeface="Times New Roman" pitchFamily="18" charset="0"/>
              <a:cs typeface="Arial" pitchFamily="34" charset="0"/>
            </a:endParaRPr>
          </a:p>
          <a:p>
            <a:pPr marL="0" marR="0" lvl="0" indent="269875" algn="ctr" defTabSz="9144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269875" algn="ctr" defTabSz="914400" rtl="0" eaLnBrk="1" fontAlgn="base" latinLnBrk="0" hangingPunct="1">
              <a:lnSpc>
                <a:spcPct val="100000"/>
              </a:lnSpc>
              <a:spcBef>
                <a:spcPct val="0"/>
              </a:spcBef>
              <a:spcAft>
                <a:spcPct val="0"/>
              </a:spcAft>
              <a:buClrTx/>
              <a:buSzTx/>
              <a:buFontTx/>
              <a:buNone/>
              <a:tabLst/>
            </a:pPr>
            <a:endParaRPr lang="en-GB" altLang="en-US" sz="2000" b="1" dirty="0">
              <a:solidFill>
                <a:srgbClr val="000000"/>
              </a:solidFill>
              <a:latin typeface="Calibri" pitchFamily="34" charset="0"/>
              <a:ea typeface="Times New Roman" pitchFamily="18" charset="0"/>
              <a:cs typeface="Arial" pitchFamily="34" charset="0"/>
            </a:endParaRPr>
          </a:p>
          <a:p>
            <a:pPr marL="0" marR="0" lvl="0" indent="269875" algn="ctr" defTabSz="9144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Quarterly targets for 2016/17</a:t>
            </a:r>
            <a:endParaRPr kumimoji="0" lang="en-GB" alt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6"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632927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A" sz="4000" b="1" dirty="0" smtClean="0">
                <a:latin typeface="Bookman Old Style" panose="02050604050505020204" pitchFamily="18" charset="0"/>
              </a:rPr>
              <a:t>4.2.1 ETHICS CONT….</a:t>
            </a:r>
            <a:r>
              <a:rPr lang="en-ZA" b="1" dirty="0" smtClean="0">
                <a:latin typeface="Bookman Old Style" panose="02050604050505020204" pitchFamily="18" charset="0"/>
              </a:rPr>
              <a:t/>
            </a:r>
            <a:br>
              <a:rPr lang="en-ZA" b="1" dirty="0" smtClean="0">
                <a:latin typeface="Bookman Old Style" panose="02050604050505020204" pitchFamily="18" charset="0"/>
              </a:rPr>
            </a:br>
            <a:endParaRPr lang="en-ZA" b="1" dirty="0">
              <a:latin typeface="Bookman Old Style" panose="02050604050505020204" pitchFamily="18" charset="0"/>
            </a:endParaRPr>
          </a:p>
        </p:txBody>
      </p:sp>
      <p:sp>
        <p:nvSpPr>
          <p:cNvPr id="3" name="Content Placeholder 2"/>
          <p:cNvSpPr>
            <a:spLocks noGrp="1"/>
          </p:cNvSpPr>
          <p:nvPr>
            <p:ph idx="1"/>
          </p:nvPr>
        </p:nvSpPr>
        <p:spPr>
          <a:xfrm>
            <a:off x="685801" y="1600200"/>
            <a:ext cx="8001000" cy="4648200"/>
          </a:xfrm>
        </p:spPr>
        <p:txBody>
          <a:bodyPr>
            <a:normAutofit/>
          </a:bodyPr>
          <a:lstStyle/>
          <a:p>
            <a:r>
              <a:rPr lang="en-ZA" sz="1600" dirty="0" smtClean="0">
                <a:solidFill>
                  <a:schemeClr val="tx1"/>
                </a:solidFill>
                <a:latin typeface="Calibri" panose="020F0502020204030204" pitchFamily="34" charset="0"/>
              </a:rPr>
              <a:t>The main function of this division is to promote ethical conduct amongst educators through the development and adhering of the code of Ethics;</a:t>
            </a:r>
          </a:p>
          <a:p>
            <a:pPr marL="0" indent="0">
              <a:buNone/>
            </a:pPr>
            <a:endParaRPr lang="en-ZA" sz="1600" dirty="0" smtClean="0">
              <a:solidFill>
                <a:schemeClr val="tx1"/>
              </a:solidFill>
              <a:latin typeface="Calibri" panose="020F0502020204030204" pitchFamily="34" charset="0"/>
            </a:endParaRPr>
          </a:p>
          <a:p>
            <a:r>
              <a:rPr lang="en-ZA" sz="1600" dirty="0" smtClean="0">
                <a:solidFill>
                  <a:schemeClr val="tx1"/>
                </a:solidFill>
                <a:latin typeface="Calibri" panose="020F0502020204030204" pitchFamily="34" charset="0"/>
              </a:rPr>
              <a:t>SACE facilitates interventions and supports schools and all its stakeholders on ethical matters;</a:t>
            </a:r>
          </a:p>
          <a:p>
            <a:pPr marL="0" indent="0">
              <a:buNone/>
            </a:pPr>
            <a:endParaRPr lang="en-ZA" sz="1600" dirty="0" smtClean="0">
              <a:solidFill>
                <a:schemeClr val="tx1"/>
              </a:solidFill>
              <a:latin typeface="Calibri" panose="020F0502020204030204" pitchFamily="34" charset="0"/>
            </a:endParaRPr>
          </a:p>
          <a:p>
            <a:r>
              <a:rPr lang="en-ZA" sz="1600" dirty="0" smtClean="0">
                <a:solidFill>
                  <a:schemeClr val="tx1"/>
                </a:solidFill>
                <a:latin typeface="Calibri" panose="020F0502020204030204" pitchFamily="34" charset="0"/>
              </a:rPr>
              <a:t>In the 2016/17 year SACE will be appraising 20 000 stakeholders including Educator </a:t>
            </a:r>
            <a:r>
              <a:rPr lang="en-ZA" sz="1600" dirty="0">
                <a:solidFill>
                  <a:schemeClr val="tx1"/>
                </a:solidFill>
                <a:latin typeface="Calibri" panose="020F0502020204030204" pitchFamily="34" charset="0"/>
              </a:rPr>
              <a:t>p</a:t>
            </a:r>
            <a:r>
              <a:rPr lang="en-ZA" sz="1600" dirty="0" smtClean="0">
                <a:solidFill>
                  <a:schemeClr val="tx1"/>
                </a:solidFill>
                <a:latin typeface="Calibri" panose="020F0502020204030204" pitchFamily="34" charset="0"/>
              </a:rPr>
              <a:t>arents, Learners and  the broader society on the Professional Code of Ethics;</a:t>
            </a:r>
          </a:p>
          <a:p>
            <a:pPr marL="0" indent="0">
              <a:buNone/>
            </a:pPr>
            <a:endParaRPr lang="en-ZA" sz="1600" dirty="0" smtClean="0">
              <a:solidFill>
                <a:schemeClr val="tx1"/>
              </a:solidFill>
              <a:latin typeface="Calibri" panose="020F0502020204030204" pitchFamily="34" charset="0"/>
            </a:endParaRPr>
          </a:p>
          <a:p>
            <a:r>
              <a:rPr lang="en-ZA" sz="1600" dirty="0" smtClean="0">
                <a:solidFill>
                  <a:schemeClr val="tx1"/>
                </a:solidFill>
                <a:latin typeface="Calibri" panose="020F0502020204030204" pitchFamily="34" charset="0"/>
              </a:rPr>
              <a:t>There will be more emphasis given to this indicator this year, so as to minimise  violations of the Code;</a:t>
            </a:r>
          </a:p>
          <a:p>
            <a:endParaRPr lang="en-ZA" sz="1600" dirty="0" smtClean="0">
              <a:solidFill>
                <a:schemeClr val="tx1"/>
              </a:solidFill>
              <a:latin typeface="Calibri" panose="020F0502020204030204" pitchFamily="34" charset="0"/>
            </a:endParaRPr>
          </a:p>
          <a:p>
            <a:r>
              <a:rPr lang="en-ZA" sz="1600" dirty="0" smtClean="0">
                <a:solidFill>
                  <a:schemeClr val="tx1"/>
                </a:solidFill>
                <a:latin typeface="Calibri" panose="020F0502020204030204" pitchFamily="34" charset="0"/>
              </a:rPr>
              <a:t>We are expecting to receive 600 new complaints plus the 140 carryover from 2015/16 in this financial year;</a:t>
            </a:r>
          </a:p>
          <a:p>
            <a:pPr marL="0" indent="0">
              <a:buNone/>
            </a:pPr>
            <a:endParaRPr lang="en-ZA" sz="1600" dirty="0" smtClean="0">
              <a:solidFill>
                <a:schemeClr val="tx1"/>
              </a:solidFill>
              <a:latin typeface="Calibri" panose="020F0502020204030204" pitchFamily="34" charset="0"/>
            </a:endParaRPr>
          </a:p>
          <a:p>
            <a:r>
              <a:rPr lang="en-ZA" sz="1600" dirty="0" smtClean="0">
                <a:solidFill>
                  <a:schemeClr val="tx1"/>
                </a:solidFill>
                <a:latin typeface="Calibri" panose="020F0502020204030204" pitchFamily="34" charset="0"/>
              </a:rPr>
              <a:t>More panellist will be utilized this financial year to finalise all cases received.</a:t>
            </a:r>
          </a:p>
          <a:p>
            <a:endParaRPr lang="en-ZA" dirty="0" smtClean="0"/>
          </a:p>
          <a:p>
            <a:endParaRPr lang="en-ZA" dirty="0"/>
          </a:p>
        </p:txBody>
      </p:sp>
      <p:sp>
        <p:nvSpPr>
          <p:cNvPr id="4" name="Slide Number Placeholder 3"/>
          <p:cNvSpPr>
            <a:spLocks noGrp="1"/>
          </p:cNvSpPr>
          <p:nvPr>
            <p:ph type="sldNum" sz="quarter" idx="12"/>
          </p:nvPr>
        </p:nvSpPr>
        <p:spPr/>
        <p:txBody>
          <a:bodyPr/>
          <a:lstStyle/>
          <a:p>
            <a:fld id="{2C03D1A9-6893-4A3A-A315-0576BFDD8D0B}" type="slidenum">
              <a:rPr lang="en-US" smtClean="0">
                <a:solidFill>
                  <a:srgbClr val="073E87"/>
                </a:solidFill>
              </a:rPr>
              <a:pPr/>
              <a:t>21</a:t>
            </a:fld>
            <a:endParaRPr lang="en-US">
              <a:solidFill>
                <a:srgbClr val="073E87"/>
              </a:solidFill>
            </a:endParaRPr>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6280029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A" sz="4000" b="1" dirty="0" smtClean="0">
                <a:latin typeface="Bookman Old Style" panose="02050604050505020204" pitchFamily="18" charset="0"/>
              </a:rPr>
              <a:t>4.2.2 ETHICS CONT….</a:t>
            </a:r>
            <a:r>
              <a:rPr lang="en-ZA" b="1" dirty="0" smtClean="0">
                <a:latin typeface="Bookman Old Style" panose="02050604050505020204" pitchFamily="18" charset="0"/>
              </a:rPr>
              <a:t/>
            </a:r>
            <a:br>
              <a:rPr lang="en-ZA" b="1" dirty="0" smtClean="0">
                <a:latin typeface="Bookman Old Style" panose="02050604050505020204" pitchFamily="18" charset="0"/>
              </a:rPr>
            </a:br>
            <a:endParaRPr lang="en-ZA" b="1" dirty="0">
              <a:latin typeface="Bookman Old Style" panose="02050604050505020204" pitchFamily="18" charset="0"/>
            </a:endParaRPr>
          </a:p>
        </p:txBody>
      </p:sp>
      <p:sp>
        <p:nvSpPr>
          <p:cNvPr id="3" name="Content Placeholder 2"/>
          <p:cNvSpPr>
            <a:spLocks noGrp="1"/>
          </p:cNvSpPr>
          <p:nvPr>
            <p:ph idx="1"/>
          </p:nvPr>
        </p:nvSpPr>
        <p:spPr>
          <a:xfrm>
            <a:off x="872089" y="1828800"/>
            <a:ext cx="8043311" cy="4297363"/>
          </a:xfrm>
        </p:spPr>
        <p:txBody>
          <a:bodyPr>
            <a:normAutofit/>
          </a:bodyPr>
          <a:lstStyle/>
          <a:p>
            <a:r>
              <a:rPr lang="en-ZA" sz="1600" dirty="0" smtClean="0">
                <a:solidFill>
                  <a:schemeClr val="tx1"/>
                </a:solidFill>
                <a:latin typeface="Calibri" panose="020F0502020204030204" pitchFamily="34" charset="0"/>
              </a:rPr>
              <a:t>SACE plans to meet all nine Provincial Heads of Departments in the Provinces to facilitate working relations which would ensure the streamlining of cases and also implementation of  sanctions given to educators.</a:t>
            </a:r>
          </a:p>
          <a:p>
            <a:pPr marL="0" indent="0">
              <a:buNone/>
            </a:pPr>
            <a:endParaRPr lang="en-ZA" sz="1600" dirty="0" smtClean="0">
              <a:solidFill>
                <a:schemeClr val="tx1"/>
              </a:solidFill>
              <a:latin typeface="Calibri" panose="020F0502020204030204" pitchFamily="34" charset="0"/>
            </a:endParaRPr>
          </a:p>
          <a:p>
            <a:r>
              <a:rPr lang="en-ZA" sz="1600" dirty="0" smtClean="0">
                <a:solidFill>
                  <a:schemeClr val="tx1"/>
                </a:solidFill>
                <a:latin typeface="Calibri" panose="020F0502020204030204" pitchFamily="34" charset="0"/>
              </a:rPr>
              <a:t>All names that are struck off the roll will be forwarded to the Department of Social development so as to be included in the Child Protection Register.</a:t>
            </a:r>
          </a:p>
          <a:p>
            <a:pPr marL="0" indent="0">
              <a:buNone/>
            </a:pPr>
            <a:endParaRPr lang="en-ZA" sz="1600" dirty="0" smtClean="0">
              <a:solidFill>
                <a:schemeClr val="tx1"/>
              </a:solidFill>
              <a:latin typeface="Calibri" panose="020F0502020204030204" pitchFamily="34" charset="0"/>
            </a:endParaRPr>
          </a:p>
          <a:p>
            <a:r>
              <a:rPr lang="en-ZA" sz="1600" dirty="0" smtClean="0">
                <a:solidFill>
                  <a:schemeClr val="tx1"/>
                </a:solidFill>
                <a:latin typeface="Calibri" panose="020F0502020204030204" pitchFamily="34" charset="0"/>
              </a:rPr>
              <a:t>The SACE website  can now be used to verify the professional standing of educators.</a:t>
            </a:r>
          </a:p>
          <a:p>
            <a:pPr marL="0" indent="0">
              <a:buNone/>
            </a:pPr>
            <a:endParaRPr lang="en-ZA" sz="1600" dirty="0" smtClean="0">
              <a:solidFill>
                <a:schemeClr val="tx1"/>
              </a:solidFill>
              <a:latin typeface="Calibri" panose="020F0502020204030204" pitchFamily="34" charset="0"/>
            </a:endParaRPr>
          </a:p>
          <a:p>
            <a:r>
              <a:rPr lang="en-ZA" sz="1600" dirty="0" smtClean="0">
                <a:solidFill>
                  <a:schemeClr val="tx1"/>
                </a:solidFill>
                <a:latin typeface="Calibri" panose="020F0502020204030204" pitchFamily="34" charset="0"/>
              </a:rPr>
              <a:t>All Employer/ school’s SGB will be mobilised to verify with SACE any person they intend to employ in relations to their professional standing.</a:t>
            </a:r>
            <a:endParaRPr lang="en-ZA" sz="1600" dirty="0">
              <a:solidFill>
                <a:schemeClr val="tx1"/>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2C03D1A9-6893-4A3A-A315-0576BFDD8D0B}" type="slidenum">
              <a:rPr lang="en-US" smtClean="0">
                <a:solidFill>
                  <a:srgbClr val="073E87"/>
                </a:solidFill>
              </a:rPr>
              <a:pPr/>
              <a:t>22</a:t>
            </a:fld>
            <a:endParaRPr lang="en-US">
              <a:solidFill>
                <a:srgbClr val="073E87"/>
              </a:solidFill>
            </a:endParaRPr>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39703985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ZA" sz="2000" b="1" dirty="0" smtClean="0">
                <a:latin typeface="Bookman Old Style" panose="02050604050505020204" pitchFamily="18" charset="0"/>
              </a:rPr>
              <a:t>5. PROGRAMME </a:t>
            </a:r>
            <a:r>
              <a:rPr lang="en-ZA" sz="2000" b="1" dirty="0">
                <a:latin typeface="Bookman Old Style" panose="02050604050505020204" pitchFamily="18" charset="0"/>
              </a:rPr>
              <a:t>3:THE CPTD MANAGEMENT SYSTEM</a:t>
            </a:r>
            <a:br>
              <a:rPr lang="en-ZA" sz="2000" b="1" dirty="0">
                <a:latin typeface="Bookman Old Style" panose="02050604050505020204" pitchFamily="18" charset="0"/>
              </a:rPr>
            </a:br>
            <a:r>
              <a:rPr lang="en-ZA" sz="2000" b="1" dirty="0">
                <a:latin typeface="Bookman Old Style" panose="02050604050505020204" pitchFamily="18" charset="0"/>
              </a:rPr>
              <a:t>Teachers</a:t>
            </a:r>
            <a:br>
              <a:rPr lang="en-ZA" sz="2000" b="1" dirty="0">
                <a:latin typeface="Bookman Old Style" panose="02050604050505020204" pitchFamily="18" charset="0"/>
              </a:rPr>
            </a:br>
            <a:r>
              <a:rPr lang="en-ZA" sz="2000" b="1" dirty="0">
                <a:latin typeface="Bookman Old Style" panose="02050604050505020204" pitchFamily="18" charset="0"/>
              </a:rPr>
              <a:t>Approval of </a:t>
            </a:r>
            <a:r>
              <a:rPr lang="en-ZA" sz="2000" b="1" dirty="0" smtClean="0">
                <a:latin typeface="Bookman Old Style" panose="02050604050505020204" pitchFamily="18" charset="0"/>
              </a:rPr>
              <a:t>Providers</a:t>
            </a:r>
            <a:br>
              <a:rPr lang="en-ZA" sz="2000" b="1" dirty="0" smtClean="0">
                <a:latin typeface="Bookman Old Style" panose="02050604050505020204" pitchFamily="18" charset="0"/>
              </a:rPr>
            </a:br>
            <a:r>
              <a:rPr lang="en-ZA" sz="2000" b="1" dirty="0">
                <a:latin typeface="Bookman Old Style" panose="02050604050505020204" pitchFamily="18" charset="0"/>
              </a:rPr>
              <a:t/>
            </a:r>
            <a:br>
              <a:rPr lang="en-ZA" sz="2000" b="1" dirty="0">
                <a:latin typeface="Bookman Old Style" panose="02050604050505020204" pitchFamily="18" charset="0"/>
              </a:rPr>
            </a:br>
            <a:r>
              <a:rPr lang="en-ZA" sz="2000" b="1" dirty="0">
                <a:latin typeface="Bookman Old Style" panose="02050604050505020204" pitchFamily="18" charset="0"/>
              </a:rPr>
              <a:t>Endorsement of PD Activities</a:t>
            </a:r>
            <a:br>
              <a:rPr lang="en-ZA" sz="2000" b="1" dirty="0">
                <a:latin typeface="Bookman Old Style" panose="02050604050505020204" pitchFamily="18" charset="0"/>
              </a:rPr>
            </a:br>
            <a:endParaRPr lang="en-ZA" sz="2000" b="1" dirty="0"/>
          </a:p>
        </p:txBody>
      </p:sp>
      <p:sp>
        <p:nvSpPr>
          <p:cNvPr id="4" name="Content Placeholder 3"/>
          <p:cNvSpPr>
            <a:spLocks noGrp="1"/>
          </p:cNvSpPr>
          <p:nvPr>
            <p:ph idx="1"/>
          </p:nvPr>
        </p:nvSpPr>
        <p:spPr/>
        <p:txBody>
          <a:bodyPr>
            <a:normAutofit/>
          </a:bodyPr>
          <a:lstStyle/>
          <a:p>
            <a:pPr marL="0" lvl="0" indent="0">
              <a:buNone/>
            </a:pPr>
            <a:r>
              <a:rPr lang="en-US" b="1" dirty="0" smtClean="0">
                <a:latin typeface="Calibri" panose="020F0502020204030204" pitchFamily="34" charset="0"/>
              </a:rPr>
              <a:t>Programme Purpose </a:t>
            </a:r>
          </a:p>
          <a:p>
            <a:pPr lvl="0"/>
            <a:r>
              <a:rPr lang="en-US" sz="1600" dirty="0" smtClean="0">
                <a:latin typeface="Calibri" panose="020F0502020204030204" pitchFamily="34" charset="0"/>
              </a:rPr>
              <a:t>Enhance </a:t>
            </a:r>
            <a:r>
              <a:rPr lang="en-US" sz="1600" dirty="0">
                <a:latin typeface="Calibri" panose="020F0502020204030204" pitchFamily="34" charset="0"/>
              </a:rPr>
              <a:t>the quality of the practicing educators through the management of the CPTD system</a:t>
            </a:r>
            <a:r>
              <a:rPr lang="en-US" sz="1600" dirty="0" smtClean="0">
                <a:latin typeface="Calibri" panose="020F0502020204030204" pitchFamily="34" charset="0"/>
              </a:rPr>
              <a:t>;</a:t>
            </a:r>
          </a:p>
          <a:p>
            <a:pPr marL="0" lvl="0" indent="0">
              <a:buNone/>
            </a:pPr>
            <a:endParaRPr lang="en-ZA" sz="1600" dirty="0">
              <a:latin typeface="Calibri" panose="020F0502020204030204" pitchFamily="34" charset="0"/>
            </a:endParaRPr>
          </a:p>
          <a:p>
            <a:pPr lvl="0"/>
            <a:r>
              <a:rPr lang="en-US" sz="1600" dirty="0">
                <a:latin typeface="Calibri" panose="020F0502020204030204" pitchFamily="34" charset="0"/>
              </a:rPr>
              <a:t>Develop various strategies and processes of assisting and supporting educators with regard to professional matters and needs</a:t>
            </a:r>
            <a:r>
              <a:rPr lang="en-US" sz="1600" dirty="0" smtClean="0">
                <a:latin typeface="Calibri" panose="020F0502020204030204" pitchFamily="34" charset="0"/>
              </a:rPr>
              <a:t>;</a:t>
            </a:r>
          </a:p>
          <a:p>
            <a:pPr marL="0" lvl="0" indent="0">
              <a:buNone/>
            </a:pPr>
            <a:endParaRPr lang="en-ZA" sz="1600" dirty="0">
              <a:latin typeface="Calibri" panose="020F0502020204030204" pitchFamily="34" charset="0"/>
            </a:endParaRPr>
          </a:p>
          <a:p>
            <a:pPr lvl="0"/>
            <a:r>
              <a:rPr lang="en-US" sz="1600" dirty="0">
                <a:latin typeface="Calibri" panose="020F0502020204030204" pitchFamily="34" charset="0"/>
              </a:rPr>
              <a:t>Improve and maintain the status and image of the  teaching profession</a:t>
            </a:r>
            <a:r>
              <a:rPr lang="en-US" sz="1600" dirty="0" smtClean="0">
                <a:latin typeface="Calibri" panose="020F0502020204030204" pitchFamily="34" charset="0"/>
              </a:rPr>
              <a:t>;</a:t>
            </a:r>
          </a:p>
          <a:p>
            <a:pPr marL="0" lvl="0" indent="0">
              <a:buNone/>
            </a:pPr>
            <a:endParaRPr lang="en-ZA" sz="1600" dirty="0">
              <a:latin typeface="Calibri" panose="020F0502020204030204" pitchFamily="34" charset="0"/>
            </a:endParaRPr>
          </a:p>
          <a:p>
            <a:pPr lvl="0"/>
            <a:r>
              <a:rPr lang="en-US" sz="1600" dirty="0">
                <a:latin typeface="Calibri" panose="020F0502020204030204" pitchFamily="34" charset="0"/>
              </a:rPr>
              <a:t>Facilitate processes of ensuring that more and better teachers join the teaching profession; </a:t>
            </a:r>
            <a:r>
              <a:rPr lang="en-US" sz="1600" dirty="0" smtClean="0">
                <a:latin typeface="Calibri" panose="020F0502020204030204" pitchFamily="34" charset="0"/>
              </a:rPr>
              <a:t>and</a:t>
            </a:r>
          </a:p>
          <a:p>
            <a:pPr marL="0" lvl="0" indent="0">
              <a:buNone/>
            </a:pPr>
            <a:endParaRPr lang="en-ZA" sz="1600" dirty="0">
              <a:latin typeface="Calibri" panose="020F0502020204030204" pitchFamily="34" charset="0"/>
            </a:endParaRPr>
          </a:p>
          <a:p>
            <a:pPr lvl="0"/>
            <a:r>
              <a:rPr lang="en-US" sz="1600" dirty="0">
                <a:latin typeface="Calibri" panose="020F0502020204030204" pitchFamily="34" charset="0"/>
              </a:rPr>
              <a:t>Ensure the quality of initial teacher education and ongoing professional development through quality assurance mechanisms and standards.</a:t>
            </a:r>
            <a:endParaRPr lang="en-ZA" sz="1600" dirty="0">
              <a:latin typeface="Calibri" panose="020F0502020204030204" pitchFamily="34" charset="0"/>
            </a:endParaRPr>
          </a:p>
          <a:p>
            <a:endParaRPr lang="en-ZA" dirty="0"/>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2798846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555F02-AAA5-4FC9-A0BD-89CE0AA9704C}" type="slidenum">
              <a:rPr lang="en-ZA" smtClean="0"/>
              <a:pPr/>
              <a:t>24</a:t>
            </a:fld>
            <a:endParaRPr lang="en-ZA"/>
          </a:p>
        </p:txBody>
      </p:sp>
      <p:graphicFrame>
        <p:nvGraphicFramePr>
          <p:cNvPr id="4" name="Diagram 3"/>
          <p:cNvGraphicFramePr/>
          <p:nvPr>
            <p:extLst>
              <p:ext uri="{D42A27DB-BD31-4B8C-83A1-F6EECF244321}">
                <p14:modId xmlns:p14="http://schemas.microsoft.com/office/powerpoint/2010/main" xmlns="" val="1433605426"/>
              </p:ext>
            </p:extLst>
          </p:nvPr>
        </p:nvGraphicFramePr>
        <p:xfrm>
          <a:off x="215516" y="242239"/>
          <a:ext cx="8712968"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845529" y="276358"/>
            <a:ext cx="1635224" cy="942842"/>
          </a:xfrm>
          <a:prstGeom prst="roundRect">
            <a:avLst/>
          </a:prstGeom>
          <a:scene3d>
            <a:camera prst="orthographicFront">
              <a:rot lat="0" lon="0" rev="0"/>
            </a:camera>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ctr"/>
            <a:r>
              <a:rPr lang="en-ZA" sz="1600" dirty="0" smtClean="0">
                <a:latin typeface="Calibri" panose="020F0502020204030204" pitchFamily="34" charset="0"/>
              </a:rPr>
              <a:t>Reflecting on the last 3 years of implementation</a:t>
            </a:r>
            <a:endParaRPr lang="en-ZA" sz="1600" dirty="0">
              <a:latin typeface="Calibri" panose="020F0502020204030204" pitchFamily="34" charset="0"/>
            </a:endParaRPr>
          </a:p>
        </p:txBody>
      </p:sp>
      <p:pic>
        <p:nvPicPr>
          <p:cNvPr id="7" name="Picture 6" descr="SACE Logo col"/>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4188051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555F02-AAA5-4FC9-A0BD-89CE0AA9704C}" type="slidenum">
              <a:rPr lang="en-ZA" smtClean="0"/>
              <a:pPr/>
              <a:t>25</a:t>
            </a:fld>
            <a:endParaRPr lang="en-ZA"/>
          </a:p>
        </p:txBody>
      </p:sp>
      <p:graphicFrame>
        <p:nvGraphicFramePr>
          <p:cNvPr id="3" name="Diagram 2"/>
          <p:cNvGraphicFramePr/>
          <p:nvPr>
            <p:extLst>
              <p:ext uri="{D42A27DB-BD31-4B8C-83A1-F6EECF244321}">
                <p14:modId xmlns:p14="http://schemas.microsoft.com/office/powerpoint/2010/main" xmlns="" val="3922935356"/>
              </p:ext>
            </p:extLst>
          </p:nvPr>
        </p:nvGraphicFramePr>
        <p:xfrm>
          <a:off x="251520" y="188640"/>
          <a:ext cx="8712968"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3"/>
          <p:cNvSpPr/>
          <p:nvPr/>
        </p:nvSpPr>
        <p:spPr>
          <a:xfrm>
            <a:off x="7740352" y="4437112"/>
            <a:ext cx="1129065" cy="112548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buFont typeface="Arial" pitchFamily="34" charset="0"/>
              <a:buChar char="•"/>
            </a:pPr>
            <a:r>
              <a:rPr lang="en-ZA" sz="1600" b="1" dirty="0" smtClean="0">
                <a:latin typeface="Calibri" panose="020F0502020204030204" pitchFamily="34" charset="0"/>
              </a:rPr>
              <a:t>Fitness for    Purpose</a:t>
            </a:r>
          </a:p>
          <a:p>
            <a:pPr algn="ctr">
              <a:buFont typeface="Arial" pitchFamily="34" charset="0"/>
              <a:buChar char="•"/>
            </a:pPr>
            <a:r>
              <a:rPr lang="en-ZA" sz="1600" b="1" dirty="0" smtClean="0">
                <a:latin typeface="Calibri" panose="020F0502020204030204" pitchFamily="34" charset="0"/>
              </a:rPr>
              <a:t>Qualit</a:t>
            </a:r>
            <a:r>
              <a:rPr lang="en-ZA" sz="1600" dirty="0" smtClean="0">
                <a:latin typeface="Calibri" panose="020F0502020204030204" pitchFamily="34" charset="0"/>
              </a:rPr>
              <a:t>y</a:t>
            </a:r>
            <a:endParaRPr lang="en-ZA" sz="1600" dirty="0">
              <a:latin typeface="Calibri" panose="020F0502020204030204" pitchFamily="34" charset="0"/>
            </a:endParaRPr>
          </a:p>
        </p:txBody>
      </p:sp>
      <p:pic>
        <p:nvPicPr>
          <p:cNvPr id="5" name="Picture 4" descr="SACE Logo col"/>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1225407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15416"/>
            <a:ext cx="9144000" cy="1143000"/>
          </a:xfrm>
        </p:spPr>
        <p:txBody>
          <a:bodyPr>
            <a:noAutofit/>
          </a:bodyPr>
          <a:lstStyle/>
          <a:p>
            <a:pPr algn="ctr"/>
            <a:r>
              <a:rPr lang="en-ZA" sz="2400" b="1" dirty="0" smtClean="0"/>
              <a:t/>
            </a:r>
            <a:br>
              <a:rPr lang="en-ZA" sz="2400" b="1" dirty="0" smtClean="0"/>
            </a:br>
            <a:r>
              <a:rPr lang="en-ZA" sz="2400" b="1" dirty="0" smtClean="0">
                <a:latin typeface="Bookman Old Style" panose="02050604050505020204" pitchFamily="18" charset="0"/>
              </a:rPr>
              <a:t>5.1 NATIONAL PROGRESS ON THE 2015/16 CPTD SYSTEM TARGETS AS as AT 04 APRIL 2016 </a:t>
            </a:r>
            <a:endParaRPr lang="en-ZA" sz="2400" b="1" dirty="0">
              <a:latin typeface="Bookman Old Style" panose="020506040505050202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130436197"/>
              </p:ext>
            </p:extLst>
          </p:nvPr>
        </p:nvGraphicFramePr>
        <p:xfrm>
          <a:off x="107504" y="820311"/>
          <a:ext cx="8928992" cy="5809089"/>
        </p:xfrm>
        <a:graphic>
          <a:graphicData uri="http://schemas.openxmlformats.org/drawingml/2006/table">
            <a:tbl>
              <a:tblPr firstRow="1" bandRow="1">
                <a:tableStyleId>{BC89EF96-8CEA-46FF-86C4-4CE0E7609802}</a:tableStyleId>
              </a:tblPr>
              <a:tblGrid>
                <a:gridCol w="4537684"/>
                <a:gridCol w="4391308"/>
              </a:tblGrid>
              <a:tr h="407903">
                <a:tc>
                  <a:txBody>
                    <a:bodyPr/>
                    <a:lstStyle/>
                    <a:p>
                      <a:r>
                        <a:rPr lang="en-ZA" sz="1600" dirty="0" smtClean="0">
                          <a:latin typeface="Calibri" panose="020F0502020204030204" pitchFamily="34" charset="0"/>
                        </a:rPr>
                        <a:t>2015/16 APP TARGETS</a:t>
                      </a:r>
                      <a:endParaRPr lang="en-ZA" sz="1600" dirty="0">
                        <a:latin typeface="Calibri" panose="020F0502020204030204" pitchFamily="34" charset="0"/>
                      </a:endParaRPr>
                    </a:p>
                  </a:txBody>
                  <a:tcPr/>
                </a:tc>
                <a:tc>
                  <a:txBody>
                    <a:bodyPr/>
                    <a:lstStyle/>
                    <a:p>
                      <a:r>
                        <a:rPr lang="en-ZA" sz="1600" dirty="0" smtClean="0">
                          <a:latin typeface="Calibri" panose="020F0502020204030204" pitchFamily="34" charset="0"/>
                        </a:rPr>
                        <a:t>PROGRESS TO DATE</a:t>
                      </a:r>
                      <a:endParaRPr lang="en-ZA" sz="1600" dirty="0">
                        <a:latin typeface="Calibri" panose="020F0502020204030204" pitchFamily="34" charset="0"/>
                      </a:endParaRPr>
                    </a:p>
                  </a:txBody>
                  <a:tcPr/>
                </a:tc>
              </a:tr>
              <a:tr h="1441261">
                <a:tc>
                  <a:txBody>
                    <a:bodyPr/>
                    <a:lstStyle/>
                    <a:p>
                      <a:r>
                        <a:rPr lang="en-ZA" sz="1600" dirty="0" smtClean="0">
                          <a:latin typeface="Calibri" panose="020F0502020204030204" pitchFamily="34" charset="0"/>
                        </a:rPr>
                        <a:t>Sign</a:t>
                      </a:r>
                      <a:r>
                        <a:rPr lang="en-ZA" sz="1600" baseline="0" dirty="0" smtClean="0">
                          <a:latin typeface="Calibri" panose="020F0502020204030204" pitchFamily="34" charset="0"/>
                        </a:rPr>
                        <a:t>-up and Orientation of </a:t>
                      </a:r>
                      <a:r>
                        <a:rPr lang="en-ZA" sz="1600" b="1" baseline="0" dirty="0" smtClean="0">
                          <a:latin typeface="Calibri" panose="020F0502020204030204" pitchFamily="34" charset="0"/>
                        </a:rPr>
                        <a:t>110 000 PL1 teachers </a:t>
                      </a:r>
                      <a:r>
                        <a:rPr lang="en-ZA" sz="1600" baseline="0" dirty="0" smtClean="0">
                          <a:latin typeface="Calibri" panose="020F0502020204030204" pitchFamily="34" charset="0"/>
                        </a:rPr>
                        <a:t>in secondary and combined schools</a:t>
                      </a:r>
                      <a:endParaRPr lang="en-ZA" sz="16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latin typeface="Calibri" panose="020F0502020204030204" pitchFamily="34" charset="0"/>
                        </a:rPr>
                        <a:t>62 240 (56.58%) PL1 Teachers in secondary and combined schools </a:t>
                      </a:r>
                      <a:r>
                        <a:rPr lang="en-ZA" sz="1600" b="0" dirty="0" smtClean="0">
                          <a:latin typeface="Calibri" panose="020F0502020204030204" pitchFamily="34" charset="0"/>
                        </a:rPr>
                        <a:t>signed-up for</a:t>
                      </a:r>
                      <a:r>
                        <a:rPr lang="en-ZA" sz="1600" b="0" baseline="0" dirty="0" smtClean="0">
                          <a:latin typeface="Calibri" panose="020F0502020204030204" pitchFamily="34" charset="0"/>
                        </a:rPr>
                        <a:t> participation in the CPTD System from January 2016.</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1" dirty="0">
                        <a:solidFill>
                          <a:srgbClr val="FFC000"/>
                        </a:solidFill>
                        <a:latin typeface="Calibri" panose="020F0502020204030204" pitchFamily="34" charset="0"/>
                      </a:endParaRPr>
                    </a:p>
                  </a:txBody>
                  <a:tcPr/>
                </a:tc>
              </a:tr>
              <a:tr h="1604422">
                <a:tc>
                  <a:txBody>
                    <a:bodyPr/>
                    <a:lstStyle/>
                    <a:p>
                      <a:r>
                        <a:rPr lang="en-ZA" sz="1600" dirty="0" smtClean="0">
                          <a:latin typeface="Calibri" panose="020F0502020204030204" pitchFamily="34" charset="0"/>
                        </a:rPr>
                        <a:t>Sign-up </a:t>
                      </a:r>
                      <a:r>
                        <a:rPr lang="en-ZA" sz="1600" b="0" dirty="0" smtClean="0">
                          <a:latin typeface="Calibri" panose="020F0502020204030204" pitchFamily="34" charset="0"/>
                        </a:rPr>
                        <a:t>of</a:t>
                      </a:r>
                      <a:r>
                        <a:rPr lang="en-ZA" sz="1600" b="1" dirty="0" smtClean="0">
                          <a:latin typeface="Calibri" panose="020F0502020204030204" pitchFamily="34" charset="0"/>
                        </a:rPr>
                        <a:t> 7000</a:t>
                      </a:r>
                      <a:r>
                        <a:rPr lang="en-ZA" sz="1600" b="1" baseline="0" dirty="0" smtClean="0">
                          <a:latin typeface="Calibri" panose="020F0502020204030204" pitchFamily="34" charset="0"/>
                        </a:rPr>
                        <a:t> final year student </a:t>
                      </a:r>
                      <a:r>
                        <a:rPr lang="en-ZA" sz="1600" baseline="0" dirty="0" smtClean="0">
                          <a:latin typeface="Calibri" panose="020F0502020204030204" pitchFamily="34" charset="0"/>
                        </a:rPr>
                        <a:t>teachers from 3</a:t>
                      </a:r>
                      <a:r>
                        <a:rPr lang="en-ZA" sz="1600" baseline="30000" dirty="0" smtClean="0">
                          <a:latin typeface="Calibri" panose="020F0502020204030204" pitchFamily="34" charset="0"/>
                        </a:rPr>
                        <a:t>rd</a:t>
                      </a:r>
                      <a:r>
                        <a:rPr lang="en-ZA" sz="1600" baseline="0" dirty="0" smtClean="0">
                          <a:latin typeface="Calibri" panose="020F0502020204030204" pitchFamily="34" charset="0"/>
                        </a:rPr>
                        <a:t> quarter onwards</a:t>
                      </a:r>
                      <a:endParaRPr lang="en-ZA" sz="1600" dirty="0">
                        <a:latin typeface="Calibri" panose="020F0502020204030204" pitchFamily="34" charset="0"/>
                      </a:endParaRPr>
                    </a:p>
                  </a:txBody>
                  <a:tcPr/>
                </a:tc>
                <a:tc>
                  <a:txBody>
                    <a:bodyPr/>
                    <a:lstStyle/>
                    <a:p>
                      <a:r>
                        <a:rPr lang="en-ZA" sz="1600" b="1" dirty="0" smtClean="0">
                          <a:latin typeface="Calibri" panose="020F0502020204030204" pitchFamily="34" charset="0"/>
                        </a:rPr>
                        <a:t>2172</a:t>
                      </a:r>
                      <a:r>
                        <a:rPr lang="en-ZA" sz="1600" baseline="0" dirty="0" smtClean="0">
                          <a:latin typeface="Calibri" panose="020F0502020204030204" pitchFamily="34" charset="0"/>
                        </a:rPr>
                        <a:t> student teachers orientated and signed-up for the CPTD system online and </a:t>
                      </a:r>
                      <a:r>
                        <a:rPr lang="en-ZA" sz="1600" baseline="0" dirty="0" smtClean="0">
                          <a:solidFill>
                            <a:schemeClr val="tx1"/>
                          </a:solidFill>
                          <a:latin typeface="Calibri" panose="020F0502020204030204" pitchFamily="34" charset="0"/>
                        </a:rPr>
                        <a:t>manually – </a:t>
                      </a:r>
                      <a:r>
                        <a:rPr lang="en-ZA" sz="1600" b="1" baseline="0" dirty="0" smtClean="0">
                          <a:solidFill>
                            <a:schemeClr val="tx1"/>
                          </a:solidFill>
                          <a:latin typeface="Calibri" panose="020F0502020204030204" pitchFamily="34" charset="0"/>
                        </a:rPr>
                        <a:t>Database and profile of student teachers, tracking teaching post uptake as well.</a:t>
                      </a:r>
                      <a:endParaRPr lang="en-ZA" sz="1600" b="1" baseline="0" dirty="0" smtClean="0">
                        <a:latin typeface="Calibri" panose="020F0502020204030204" pitchFamily="34" charset="0"/>
                      </a:endParaRPr>
                    </a:p>
                    <a:p>
                      <a:r>
                        <a:rPr lang="en-ZA" sz="1600" b="1" baseline="0" dirty="0" smtClean="0">
                          <a:solidFill>
                            <a:srgbClr val="FF0000"/>
                          </a:solidFill>
                          <a:latin typeface="Calibri" panose="020F0502020204030204" pitchFamily="34" charset="0"/>
                        </a:rPr>
                        <a:t>  </a:t>
                      </a:r>
                    </a:p>
                  </a:txBody>
                  <a:tcPr/>
                </a:tc>
              </a:tr>
              <a:tr h="1060550">
                <a:tc>
                  <a:txBody>
                    <a:bodyPr/>
                    <a:lstStyle/>
                    <a:p>
                      <a:r>
                        <a:rPr lang="en-ZA" sz="1600" dirty="0" smtClean="0">
                          <a:latin typeface="Calibri" panose="020F0502020204030204" pitchFamily="34" charset="0"/>
                        </a:rPr>
                        <a:t>50%</a:t>
                      </a:r>
                      <a:r>
                        <a:rPr lang="en-ZA" sz="1600" baseline="0" dirty="0" smtClean="0">
                          <a:latin typeface="Calibri" panose="020F0502020204030204" pitchFamily="34" charset="0"/>
                        </a:rPr>
                        <a:t> of the signed-up principals, deputy principals, HODs participating in the CPTD system and taking-up PD activities</a:t>
                      </a:r>
                      <a:endParaRPr lang="en-ZA" sz="1600" dirty="0">
                        <a:latin typeface="Calibri" panose="020F0502020204030204" pitchFamily="34" charset="0"/>
                      </a:endParaRPr>
                    </a:p>
                  </a:txBody>
                  <a:tcPr/>
                </a:tc>
                <a:tc>
                  <a:txBody>
                    <a:bodyPr/>
                    <a:lstStyle/>
                    <a:p>
                      <a:r>
                        <a:rPr lang="en-US" sz="1600" kern="1200" dirty="0" smtClean="0">
                          <a:solidFill>
                            <a:schemeClr val="tx1"/>
                          </a:solidFill>
                          <a:effectLst/>
                          <a:latin typeface="Calibri" panose="020F0502020204030204" pitchFamily="34" charset="0"/>
                          <a:ea typeface="+mn-ea"/>
                          <a:cs typeface="+mn-cs"/>
                        </a:rPr>
                        <a:t>19</a:t>
                      </a:r>
                      <a:r>
                        <a:rPr lang="en-US" sz="1600" kern="1200" baseline="0" dirty="0" smtClean="0">
                          <a:solidFill>
                            <a:schemeClr val="tx1"/>
                          </a:solidFill>
                          <a:effectLst/>
                          <a:latin typeface="Calibri" panose="020F0502020204030204" pitchFamily="34" charset="0"/>
                          <a:ea typeface="+mn-ea"/>
                          <a:cs typeface="+mn-cs"/>
                        </a:rPr>
                        <a:t> 959</a:t>
                      </a:r>
                      <a:r>
                        <a:rPr lang="en-US" sz="1600" kern="1200" dirty="0" smtClean="0">
                          <a:solidFill>
                            <a:schemeClr val="tx1"/>
                          </a:solidFill>
                          <a:effectLst/>
                          <a:latin typeface="Calibri" panose="020F0502020204030204" pitchFamily="34" charset="0"/>
                          <a:ea typeface="+mn-ea"/>
                          <a:cs typeface="+mn-cs"/>
                        </a:rPr>
                        <a:t> </a:t>
                      </a:r>
                      <a:r>
                        <a:rPr lang="en-US" sz="1600" b="1" kern="1200" dirty="0" smtClean="0">
                          <a:solidFill>
                            <a:schemeClr val="tx1"/>
                          </a:solidFill>
                          <a:effectLst/>
                          <a:latin typeface="Calibri" panose="020F0502020204030204" pitchFamily="34" charset="0"/>
                          <a:ea typeface="+mn-ea"/>
                          <a:cs typeface="+mn-cs"/>
                        </a:rPr>
                        <a:t>(+44%) </a:t>
                      </a:r>
                      <a:r>
                        <a:rPr lang="en-US" sz="1600" kern="1200" dirty="0" smtClean="0">
                          <a:solidFill>
                            <a:schemeClr val="tx1"/>
                          </a:solidFill>
                          <a:effectLst/>
                          <a:latin typeface="Calibri" panose="020F0502020204030204" pitchFamily="34" charset="0"/>
                          <a:ea typeface="+mn-ea"/>
                          <a:cs typeface="+mn-cs"/>
                        </a:rPr>
                        <a:t>for Type 1 PD Activities</a:t>
                      </a:r>
                      <a:endParaRPr lang="en-ZA" sz="1600" kern="1200" dirty="0" smtClean="0">
                        <a:solidFill>
                          <a:schemeClr val="tx1"/>
                        </a:solidFill>
                        <a:effectLst/>
                        <a:latin typeface="Calibri" panose="020F0502020204030204" pitchFamily="34" charset="0"/>
                        <a:ea typeface="+mn-ea"/>
                        <a:cs typeface="+mn-cs"/>
                      </a:endParaRPr>
                    </a:p>
                    <a:p>
                      <a:r>
                        <a:rPr lang="en-US" sz="1600" kern="1200" dirty="0" smtClean="0">
                          <a:solidFill>
                            <a:schemeClr val="tx1"/>
                          </a:solidFill>
                          <a:effectLst/>
                          <a:latin typeface="Calibri" panose="020F0502020204030204" pitchFamily="34" charset="0"/>
                          <a:ea typeface="+mn-ea"/>
                          <a:cs typeface="+mn-cs"/>
                        </a:rPr>
                        <a:t>18 969 </a:t>
                      </a:r>
                      <a:r>
                        <a:rPr lang="en-US" sz="1600" b="1" kern="1200" dirty="0" smtClean="0">
                          <a:solidFill>
                            <a:schemeClr val="tx1"/>
                          </a:solidFill>
                          <a:effectLst/>
                          <a:latin typeface="Calibri" panose="020F0502020204030204" pitchFamily="34" charset="0"/>
                          <a:ea typeface="+mn-ea"/>
                          <a:cs typeface="+mn-cs"/>
                        </a:rPr>
                        <a:t>(+41.4%)</a:t>
                      </a:r>
                      <a:r>
                        <a:rPr lang="en-US" sz="1600" kern="1200" dirty="0" smtClean="0">
                          <a:solidFill>
                            <a:schemeClr val="tx1"/>
                          </a:solidFill>
                          <a:effectLst/>
                          <a:latin typeface="Calibri" panose="020F0502020204030204" pitchFamily="34" charset="0"/>
                          <a:ea typeface="+mn-ea"/>
                          <a:cs typeface="+mn-cs"/>
                        </a:rPr>
                        <a:t> for Type 2 PD Activities</a:t>
                      </a:r>
                      <a:endParaRPr lang="en-ZA" sz="1600" kern="1200" dirty="0" smtClean="0">
                        <a:solidFill>
                          <a:schemeClr val="tx1"/>
                        </a:solidFill>
                        <a:effectLst/>
                        <a:latin typeface="Calibri" panose="020F0502020204030204" pitchFamily="34" charset="0"/>
                        <a:ea typeface="+mn-ea"/>
                        <a:cs typeface="+mn-cs"/>
                      </a:endParaRPr>
                    </a:p>
                    <a:p>
                      <a:r>
                        <a:rPr lang="en-GB" sz="1600" kern="1200" dirty="0" smtClean="0">
                          <a:solidFill>
                            <a:schemeClr val="tx1"/>
                          </a:solidFill>
                          <a:effectLst/>
                          <a:latin typeface="Calibri" panose="020F0502020204030204" pitchFamily="34" charset="0"/>
                          <a:ea typeface="+mn-ea"/>
                          <a:cs typeface="+mn-cs"/>
                        </a:rPr>
                        <a:t>  7004 </a:t>
                      </a:r>
                      <a:r>
                        <a:rPr lang="en-GB" sz="1600" b="1" kern="1200" dirty="0" smtClean="0">
                          <a:solidFill>
                            <a:schemeClr val="tx1"/>
                          </a:solidFill>
                          <a:effectLst/>
                          <a:latin typeface="Calibri" panose="020F0502020204030204" pitchFamily="34" charset="0"/>
                          <a:ea typeface="+mn-ea"/>
                          <a:cs typeface="+mn-cs"/>
                        </a:rPr>
                        <a:t>(15%)</a:t>
                      </a:r>
                      <a:r>
                        <a:rPr lang="en-GB" sz="1600" kern="1200" dirty="0" smtClean="0">
                          <a:solidFill>
                            <a:schemeClr val="tx1"/>
                          </a:solidFill>
                          <a:effectLst/>
                          <a:latin typeface="Calibri" panose="020F0502020204030204" pitchFamily="34" charset="0"/>
                          <a:ea typeface="+mn-ea"/>
                          <a:cs typeface="+mn-cs"/>
                        </a:rPr>
                        <a:t> for Type 3 PD. </a:t>
                      </a:r>
                    </a:p>
                  </a:txBody>
                  <a:tcPr/>
                </a:tc>
              </a:tr>
              <a:tr h="397565">
                <a:tc>
                  <a:txBody>
                    <a:bodyPr/>
                    <a:lstStyle/>
                    <a:p>
                      <a:r>
                        <a:rPr lang="en-ZA" sz="1600" dirty="0" smtClean="0">
                          <a:latin typeface="Calibri" panose="020F0502020204030204" pitchFamily="34" charset="0"/>
                        </a:rPr>
                        <a:t>200 approved providers</a:t>
                      </a:r>
                      <a:endParaRPr lang="en-ZA" sz="1600" dirty="0">
                        <a:latin typeface="Calibri" panose="020F0502020204030204" pitchFamily="34" charset="0"/>
                      </a:endParaRPr>
                    </a:p>
                  </a:txBody>
                  <a:tcPr/>
                </a:tc>
                <a:tc>
                  <a:txBody>
                    <a:bodyPr/>
                    <a:lstStyle/>
                    <a:p>
                      <a:r>
                        <a:rPr lang="en-ZA" sz="1600" b="0" dirty="0" smtClean="0">
                          <a:latin typeface="Calibri" panose="020F0502020204030204" pitchFamily="34" charset="0"/>
                        </a:rPr>
                        <a:t> </a:t>
                      </a:r>
                      <a:r>
                        <a:rPr lang="en-ZA" sz="1600" b="1" dirty="0" smtClean="0">
                          <a:latin typeface="Calibri" panose="020F0502020204030204" pitchFamily="34" charset="0"/>
                        </a:rPr>
                        <a:t>112</a:t>
                      </a:r>
                      <a:r>
                        <a:rPr lang="en-ZA" sz="1600" b="0" dirty="0" smtClean="0">
                          <a:latin typeface="Calibri" panose="020F0502020204030204" pitchFamily="34" charset="0"/>
                        </a:rPr>
                        <a:t> </a:t>
                      </a:r>
                      <a:r>
                        <a:rPr lang="en-ZA" sz="1600" b="1" dirty="0" smtClean="0">
                          <a:latin typeface="Calibri" panose="020F0502020204030204" pitchFamily="34" charset="0"/>
                        </a:rPr>
                        <a:t>newly</a:t>
                      </a:r>
                      <a:r>
                        <a:rPr lang="en-ZA" sz="1600" baseline="0" dirty="0" smtClean="0">
                          <a:latin typeface="Calibri" panose="020F0502020204030204" pitchFamily="34" charset="0"/>
                        </a:rPr>
                        <a:t> Approved providers  </a:t>
                      </a:r>
                      <a:endParaRPr lang="en-ZA" sz="1600" dirty="0">
                        <a:latin typeface="Calibri" panose="020F0502020204030204" pitchFamily="34" charset="0"/>
                      </a:endParaRPr>
                    </a:p>
                  </a:txBody>
                  <a:tcPr/>
                </a:tc>
              </a:tr>
              <a:tr h="897388">
                <a:tc>
                  <a:txBody>
                    <a:bodyPr/>
                    <a:lstStyle/>
                    <a:p>
                      <a:r>
                        <a:rPr lang="en-ZA" sz="1600" dirty="0" smtClean="0">
                          <a:latin typeface="Calibri" panose="020F0502020204030204" pitchFamily="34" charset="0"/>
                        </a:rPr>
                        <a:t>500 endorsed PD activities</a:t>
                      </a:r>
                      <a:endParaRPr lang="en-ZA" sz="1600" dirty="0">
                        <a:latin typeface="Calibri" panose="020F0502020204030204" pitchFamily="34" charset="0"/>
                      </a:endParaRPr>
                    </a:p>
                  </a:txBody>
                  <a:tcPr/>
                </a:tc>
                <a:tc>
                  <a:txBody>
                    <a:bodyPr/>
                    <a:lstStyle/>
                    <a:p>
                      <a:r>
                        <a:rPr lang="en-ZA" sz="1600" dirty="0" smtClean="0">
                          <a:latin typeface="Calibri" panose="020F0502020204030204" pitchFamily="34" charset="0"/>
                        </a:rPr>
                        <a:t> </a:t>
                      </a:r>
                      <a:r>
                        <a:rPr lang="en-ZA" sz="1600" b="1" dirty="0" smtClean="0">
                          <a:latin typeface="Calibri" panose="020F0502020204030204" pitchFamily="34" charset="0"/>
                        </a:rPr>
                        <a:t>732</a:t>
                      </a:r>
                      <a:r>
                        <a:rPr lang="en-ZA" sz="1600" dirty="0" smtClean="0">
                          <a:latin typeface="Calibri" panose="020F0502020204030204" pitchFamily="34" charset="0"/>
                        </a:rPr>
                        <a:t> newly Endorsed</a:t>
                      </a:r>
                      <a:r>
                        <a:rPr lang="en-ZA" sz="1600" baseline="0" dirty="0" smtClean="0">
                          <a:latin typeface="Calibri" panose="020F0502020204030204" pitchFamily="34" charset="0"/>
                        </a:rPr>
                        <a:t> PD activities </a:t>
                      </a:r>
                      <a:endParaRPr lang="en-ZA" sz="1600" baseline="0" dirty="0" smtClean="0">
                        <a:solidFill>
                          <a:srgbClr val="00B050"/>
                        </a:solidFill>
                        <a:latin typeface="Calibri" panose="020F0502020204030204" pitchFamily="34" charset="0"/>
                      </a:endParaRPr>
                    </a:p>
                    <a:p>
                      <a:r>
                        <a:rPr lang="en-ZA" sz="1600" baseline="0" dirty="0" smtClean="0">
                          <a:latin typeface="Calibri" panose="020F0502020204030204" pitchFamily="34" charset="0"/>
                        </a:rPr>
                        <a:t> </a:t>
                      </a:r>
                      <a:endParaRPr lang="en-ZA" sz="1600" dirty="0">
                        <a:latin typeface="Calibri" panose="020F050202020403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FBC7E1DC-9239-43AE-A70A-37C94539FB3F}" type="slidenum">
              <a:rPr lang="en-ZA" smtClean="0"/>
              <a:pPr>
                <a:defRPr/>
              </a:pPr>
              <a:t>26</a:t>
            </a:fld>
            <a:endParaRPr lang="en-ZA" dirty="0"/>
          </a:p>
        </p:txBody>
      </p:sp>
      <p:pic>
        <p:nvPicPr>
          <p:cNvPr id="6" name="Picture 5"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2720459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712968" cy="1143000"/>
          </a:xfrm>
        </p:spPr>
        <p:txBody>
          <a:bodyPr>
            <a:noAutofit/>
          </a:bodyPr>
          <a:lstStyle/>
          <a:p>
            <a:pPr algn="ctr"/>
            <a:r>
              <a:rPr lang="en-ZA" sz="2800" dirty="0" smtClean="0"/>
              <a:t> </a:t>
            </a:r>
            <a:r>
              <a:rPr lang="en-ZA" sz="1800" b="1" dirty="0" smtClean="0">
                <a:latin typeface="Bookman Old Style" panose="02050604050505020204" pitchFamily="18" charset="0"/>
              </a:rPr>
              <a:t>5.2 </a:t>
            </a:r>
            <a:r>
              <a:rPr lang="en-GB" sz="1800" b="1" dirty="0" smtClean="0">
                <a:latin typeface="Bookman Old Style" panose="02050604050505020204" pitchFamily="18" charset="0"/>
              </a:rPr>
              <a:t>Programme </a:t>
            </a:r>
            <a:r>
              <a:rPr lang="en-GB" sz="1800" b="1" dirty="0">
                <a:latin typeface="Bookman Old Style" panose="02050604050505020204" pitchFamily="18" charset="0"/>
              </a:rPr>
              <a:t>P</a:t>
            </a:r>
            <a:r>
              <a:rPr lang="en-GB" sz="1800" b="1" dirty="0" smtClean="0">
                <a:latin typeface="Bookman Old Style" panose="02050604050505020204" pitchFamily="18" charset="0"/>
              </a:rPr>
              <a:t>erformance 3 Indicators </a:t>
            </a:r>
            <a:r>
              <a:rPr lang="en-GB" sz="1800" b="1" dirty="0">
                <a:latin typeface="Bookman Old Style" panose="02050604050505020204" pitchFamily="18" charset="0"/>
              </a:rPr>
              <a:t>and Annual </a:t>
            </a:r>
            <a:r>
              <a:rPr lang="en-GB" sz="1800" b="1" dirty="0" smtClean="0">
                <a:latin typeface="Bookman Old Style" panose="02050604050505020204" pitchFamily="18" charset="0"/>
              </a:rPr>
              <a:t>Targets - </a:t>
            </a:r>
            <a:r>
              <a:rPr lang="en-GB" sz="1800" b="1" dirty="0">
                <a:latin typeface="Bookman Old Style" panose="02050604050505020204" pitchFamily="18" charset="0"/>
              </a:rPr>
              <a:t>2016/17</a:t>
            </a:r>
            <a:r>
              <a:rPr lang="en-ZA" sz="1800" dirty="0">
                <a:latin typeface="Bookman Old Style" panose="02050604050505020204" pitchFamily="18" charset="0"/>
              </a:rPr>
              <a:t/>
            </a:r>
            <a:br>
              <a:rPr lang="en-ZA" sz="1800" dirty="0">
                <a:latin typeface="Bookman Old Style" panose="02050604050505020204" pitchFamily="18" charset="0"/>
              </a:rPr>
            </a:br>
            <a:endParaRPr lang="en-ZA" sz="1800" dirty="0">
              <a:latin typeface="Bookman Old Style" panose="0205060405050502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034307125"/>
              </p:ext>
            </p:extLst>
          </p:nvPr>
        </p:nvGraphicFramePr>
        <p:xfrm>
          <a:off x="251520" y="764704"/>
          <a:ext cx="8712969" cy="5802470"/>
        </p:xfrm>
        <a:graphic>
          <a:graphicData uri="http://schemas.openxmlformats.org/drawingml/2006/table">
            <a:tbl>
              <a:tblPr firstRow="1" bandRow="1">
                <a:tableStyleId>{5940675A-B579-460E-94D1-54222C63F5DA}</a:tableStyleId>
              </a:tblPr>
              <a:tblGrid>
                <a:gridCol w="2904323"/>
                <a:gridCol w="2904323"/>
                <a:gridCol w="2904323"/>
              </a:tblGrid>
              <a:tr h="454496">
                <a:tc>
                  <a:txBody>
                    <a:bodyPr/>
                    <a:lstStyle/>
                    <a:p>
                      <a:r>
                        <a:rPr lang="en-ZA" sz="1600" dirty="0" smtClean="0">
                          <a:latin typeface="Calibri" panose="020F0502020204030204" pitchFamily="34" charset="0"/>
                        </a:rPr>
                        <a:t>STRATEGIC</a:t>
                      </a:r>
                      <a:r>
                        <a:rPr lang="en-ZA" sz="1600" baseline="0" dirty="0" smtClean="0">
                          <a:latin typeface="Calibri" panose="020F0502020204030204" pitchFamily="34" charset="0"/>
                        </a:rPr>
                        <a:t> OBJECTIVE</a:t>
                      </a:r>
                      <a:endParaRPr lang="en-ZA" sz="1600" b="1"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tc>
                  <a:txBody>
                    <a:bodyPr/>
                    <a:lstStyle/>
                    <a:p>
                      <a:r>
                        <a:rPr lang="en-GB" sz="1600" kern="1200" dirty="0" smtClean="0">
                          <a:latin typeface="Calibri" panose="020F0502020204030204" pitchFamily="34" charset="0"/>
                        </a:rPr>
                        <a:t>PROGRAMME PERFORMANCE INDICATOR</a:t>
                      </a:r>
                      <a:endParaRPr lang="en-ZA" sz="1600" b="1"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tc>
                  <a:txBody>
                    <a:bodyPr/>
                    <a:lstStyle/>
                    <a:p>
                      <a:r>
                        <a:rPr lang="en-ZA" sz="1600" dirty="0" smtClean="0">
                          <a:latin typeface="Calibri" panose="020F0502020204030204" pitchFamily="34" charset="0"/>
                        </a:rPr>
                        <a:t>2016/17 TARGETS</a:t>
                      </a:r>
                      <a:endParaRPr lang="en-ZA" sz="1600" b="1"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92D050"/>
                    </a:solidFill>
                  </a:tcPr>
                </a:tc>
              </a:tr>
              <a:tr h="1719488">
                <a:tc>
                  <a:txBody>
                    <a:bodyPr/>
                    <a:lstStyle/>
                    <a:p>
                      <a:r>
                        <a:rPr lang="en-GB" sz="1600" kern="1200" dirty="0" smtClean="0">
                          <a:latin typeface="Calibri" panose="020F0502020204030204" pitchFamily="34" charset="0"/>
                        </a:rPr>
                        <a:t>To promote career-long quality continuing professional development for all school-based educators</a:t>
                      </a:r>
                      <a:endParaRPr lang="en-ZA" sz="16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r>
                        <a:rPr lang="en-US" sz="1600" kern="1200" dirty="0" smtClean="0">
                          <a:latin typeface="Calibri" panose="020F0502020204030204" pitchFamily="34" charset="0"/>
                        </a:rPr>
                        <a:t>Number of practicing educators signed up for the CPTD system </a:t>
                      </a:r>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r>
                        <a:rPr lang="en-GB" sz="1600" kern="1200" dirty="0" smtClean="0">
                          <a:latin typeface="Calibri" panose="020F0502020204030204" pitchFamily="34" charset="0"/>
                        </a:rPr>
                        <a:t>160 000 PL1 Educators in Primary and Special Education Needs School</a:t>
                      </a:r>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1297727">
                <a:tc rowSpan="3">
                  <a:txBody>
                    <a:bodyPr/>
                    <a:lstStyle/>
                    <a:p>
                      <a:endParaRPr lang="en-ZA" sz="1600" dirty="0">
                        <a:latin typeface="Calibri" panose="020F0502020204030204" pitchFamily="34" charset="0"/>
                      </a:endParaRPr>
                    </a:p>
                  </a:txBody>
                  <a:tcPr marL="68580" marR="68580" marT="0" marB="0">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spcAft>
                          <a:spcPts val="0"/>
                        </a:spcAft>
                      </a:pPr>
                      <a:r>
                        <a:rPr lang="en-GB" sz="1600" dirty="0">
                          <a:latin typeface="Calibri" panose="020F0502020204030204" pitchFamily="34" charset="0"/>
                        </a:rPr>
                        <a:t>Number of student teachers signed-up for participation in the CPTD system</a:t>
                      </a:r>
                      <a:endParaRPr lang="en-ZA" sz="1600" dirty="0">
                        <a:latin typeface="Calibri" panose="020F0502020204030204" pitchFamily="34" charset="0"/>
                        <a:ea typeface="Times New Roman"/>
                      </a:endParaRPr>
                    </a:p>
                  </a:txBody>
                  <a:tcPr marL="68580" marR="6858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spcAft>
                          <a:spcPts val="0"/>
                        </a:spcAft>
                      </a:pPr>
                      <a:r>
                        <a:rPr lang="en-GB" sz="1600" dirty="0">
                          <a:latin typeface="Calibri" panose="020F0502020204030204" pitchFamily="34" charset="0"/>
                        </a:rPr>
                        <a:t>7500 student teachers</a:t>
                      </a:r>
                      <a:endParaRPr lang="en-ZA" sz="1600" dirty="0">
                        <a:latin typeface="Calibri" panose="020F0502020204030204" pitchFamily="34" charset="0"/>
                        <a:ea typeface="Times New Roman"/>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648863">
                <a:tc vMerge="1">
                  <a:txBody>
                    <a:bodyPr/>
                    <a:lstStyle/>
                    <a:p>
                      <a:endParaRPr lang="en-ZA" dirty="0"/>
                    </a:p>
                  </a:txBody>
                  <a:tcPr marL="68580" marR="68580" marT="0" marB="0"/>
                </a:tc>
                <a:tc rowSpan="2">
                  <a:txBody>
                    <a:bodyPr/>
                    <a:lstStyle/>
                    <a:p>
                      <a:pPr>
                        <a:spcAft>
                          <a:spcPts val="0"/>
                        </a:spcAft>
                      </a:pPr>
                      <a:r>
                        <a:rPr lang="en-US" sz="1600" dirty="0">
                          <a:latin typeface="Calibri" panose="020F0502020204030204" pitchFamily="34" charset="0"/>
                        </a:rPr>
                        <a:t> Percentage of SACE registered Educators, NOT signed up for the CPTD System</a:t>
                      </a:r>
                      <a:endParaRPr lang="en-ZA" sz="1600" dirty="0">
                        <a:latin typeface="Calibri" panose="020F0502020204030204" pitchFamily="34" charset="0"/>
                        <a:ea typeface="Times New Roman"/>
                      </a:endParaRPr>
                    </a:p>
                  </a:txBody>
                  <a:tcPr marL="68580" marR="6858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spcAft>
                          <a:spcPts val="0"/>
                        </a:spcAft>
                      </a:pPr>
                      <a:r>
                        <a:rPr lang="en-ZA" sz="1600" dirty="0" smtClean="0">
                          <a:latin typeface="Calibri" panose="020F0502020204030204" pitchFamily="34" charset="0"/>
                        </a:rPr>
                        <a:t>Principals: 8%</a:t>
                      </a:r>
                      <a:endParaRPr lang="en-ZA" sz="1600" b="1" dirty="0">
                        <a:latin typeface="Calibri" panose="020F0502020204030204" pitchFamily="34" charset="0"/>
                        <a:ea typeface="Times New Roman"/>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648863">
                <a:tc vMerge="1">
                  <a:txBody>
                    <a:bodyPr/>
                    <a:lstStyle/>
                    <a:p>
                      <a:endParaRPr lang="en-ZA"/>
                    </a:p>
                  </a:txBody>
                  <a:tcPr/>
                </a:tc>
                <a:tc vMerge="1">
                  <a:txBody>
                    <a:bodyPr/>
                    <a:lstStyle/>
                    <a:p>
                      <a:endParaRPr lang="en-ZA"/>
                    </a:p>
                  </a:txBody>
                  <a:tcPr/>
                </a:tc>
                <a:tc>
                  <a:txBody>
                    <a:bodyPr/>
                    <a:lstStyle/>
                    <a:p>
                      <a:pPr algn="ctr">
                        <a:spcAft>
                          <a:spcPts val="0"/>
                        </a:spcAft>
                      </a:pPr>
                      <a:r>
                        <a:rPr lang="en-ZA" sz="1600" dirty="0" smtClean="0">
                          <a:latin typeface="Calibri" panose="020F0502020204030204" pitchFamily="34" charset="0"/>
                        </a:rPr>
                        <a:t>HODs:</a:t>
                      </a:r>
                      <a:r>
                        <a:rPr lang="en-ZA" sz="1600" baseline="0" dirty="0" smtClean="0">
                          <a:latin typeface="Calibri" panose="020F0502020204030204" pitchFamily="34" charset="0"/>
                        </a:rPr>
                        <a:t> 20%</a:t>
                      </a:r>
                      <a:endParaRPr lang="en-ZA" sz="1600" b="1" dirty="0">
                        <a:latin typeface="Calibri" panose="020F0502020204030204" pitchFamily="34" charset="0"/>
                        <a:ea typeface="Times New Roman"/>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908409">
                <a:tc gridSpan="2">
                  <a:txBody>
                    <a:bodyPr/>
                    <a:lstStyle/>
                    <a:p>
                      <a:endParaRPr lang="en-ZA" sz="1600" dirty="0">
                        <a:latin typeface="Calibri" panose="020F0502020204030204" pitchFamily="34" charset="0"/>
                      </a:endParaRPr>
                    </a:p>
                  </a:txBody>
                  <a:tcPr marL="68580" marR="68580" marT="0" marB="0">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hMerge="1">
                  <a:txBody>
                    <a:bodyPr/>
                    <a:lstStyle/>
                    <a:p>
                      <a:pPr>
                        <a:spcAft>
                          <a:spcPts val="0"/>
                        </a:spcAft>
                      </a:pPr>
                      <a:endParaRPr lang="en-ZA" sz="2000" dirty="0">
                        <a:latin typeface="Times New Roman"/>
                        <a:ea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latin typeface="Calibri" panose="020F0502020204030204" pitchFamily="34" charset="0"/>
                        </a:rPr>
                        <a:t>PL1Teachers in Secondary and Combined Schools: 50%</a:t>
                      </a:r>
                      <a:endParaRPr lang="en-ZA" sz="1600" kern="1200" dirty="0" smtClean="0">
                        <a:latin typeface="Calibri" panose="020F0502020204030204" pitchFamily="34" charset="0"/>
                      </a:endParaRPr>
                    </a:p>
                    <a:p>
                      <a:pPr algn="ctr">
                        <a:spcAft>
                          <a:spcPts val="0"/>
                        </a:spcAft>
                      </a:pPr>
                      <a:endParaRPr lang="en-ZA" sz="1600" b="1" dirty="0">
                        <a:latin typeface="Calibri" panose="020F0502020204030204" pitchFamily="34" charset="0"/>
                        <a:ea typeface="Times New Roman"/>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bl>
          </a:graphicData>
        </a:graphic>
      </p:graphicFrame>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3156311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32" y="0"/>
            <a:ext cx="8712968" cy="1143000"/>
          </a:xfrm>
        </p:spPr>
        <p:txBody>
          <a:bodyPr>
            <a:noAutofit/>
          </a:bodyPr>
          <a:lstStyle/>
          <a:p>
            <a:pPr algn="ctr"/>
            <a:r>
              <a:rPr lang="en-ZA" sz="2800" dirty="0" smtClean="0"/>
              <a:t> </a:t>
            </a:r>
            <a:r>
              <a:rPr lang="en-ZA" sz="2000" b="1" dirty="0" smtClean="0">
                <a:latin typeface="Bookman Old Style" panose="02050604050505020204" pitchFamily="18" charset="0"/>
              </a:rPr>
              <a:t>5.3</a:t>
            </a:r>
            <a:r>
              <a:rPr lang="en-GB" sz="2000" b="1" dirty="0" smtClean="0">
                <a:latin typeface="Bookman Old Style" panose="02050604050505020204" pitchFamily="18" charset="0"/>
              </a:rPr>
              <a:t>Programme </a:t>
            </a:r>
            <a:r>
              <a:rPr lang="en-GB" sz="1800" b="1" dirty="0" smtClean="0">
                <a:latin typeface="Bookman Old Style" panose="02050604050505020204" pitchFamily="18" charset="0"/>
              </a:rPr>
              <a:t>3 Performance Indicators </a:t>
            </a:r>
            <a:r>
              <a:rPr lang="en-GB" sz="1800" b="1" dirty="0">
                <a:latin typeface="Bookman Old Style" panose="02050604050505020204" pitchFamily="18" charset="0"/>
              </a:rPr>
              <a:t>and Annual </a:t>
            </a:r>
            <a:r>
              <a:rPr lang="en-GB" sz="1800" b="1" dirty="0" smtClean="0">
                <a:latin typeface="Bookman Old Style" panose="02050604050505020204" pitchFamily="18" charset="0"/>
              </a:rPr>
              <a:t>Targets - </a:t>
            </a:r>
            <a:r>
              <a:rPr lang="en-GB" sz="1800" b="1" dirty="0">
                <a:latin typeface="Bookman Old Style" panose="02050604050505020204" pitchFamily="18" charset="0"/>
              </a:rPr>
              <a:t>2016/17</a:t>
            </a:r>
            <a:r>
              <a:rPr lang="en-ZA" sz="1800" dirty="0">
                <a:latin typeface="Bookman Old Style" panose="02050604050505020204" pitchFamily="18" charset="0"/>
              </a:rPr>
              <a:t/>
            </a:r>
            <a:br>
              <a:rPr lang="en-ZA" sz="1800" dirty="0">
                <a:latin typeface="Bookman Old Style" panose="02050604050505020204" pitchFamily="18" charset="0"/>
              </a:rPr>
            </a:br>
            <a:endParaRPr lang="en-ZA" sz="1800" dirty="0">
              <a:latin typeface="Bookman Old Style" panose="0205060405050502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88541956"/>
              </p:ext>
            </p:extLst>
          </p:nvPr>
        </p:nvGraphicFramePr>
        <p:xfrm>
          <a:off x="0" y="1066800"/>
          <a:ext cx="8892480" cy="5486400"/>
        </p:xfrm>
        <a:graphic>
          <a:graphicData uri="http://schemas.openxmlformats.org/drawingml/2006/table">
            <a:tbl>
              <a:tblPr firstRow="1" bandRow="1">
                <a:tableStyleId>{2D5ABB26-0587-4C30-8999-92F81FD0307C}</a:tableStyleId>
              </a:tblPr>
              <a:tblGrid>
                <a:gridCol w="2964160"/>
                <a:gridCol w="3876943"/>
                <a:gridCol w="2051377"/>
              </a:tblGrid>
              <a:tr h="136024">
                <a:tc>
                  <a:txBody>
                    <a:bodyPr/>
                    <a:lstStyle/>
                    <a:p>
                      <a:r>
                        <a:rPr lang="en-ZA" sz="1600" dirty="0" smtClean="0">
                          <a:latin typeface="Calibri" panose="020F0502020204030204" pitchFamily="34" charset="0"/>
                        </a:rPr>
                        <a:t>STRATEGIC</a:t>
                      </a:r>
                      <a:r>
                        <a:rPr lang="en-ZA" sz="1600" baseline="0" dirty="0" smtClean="0">
                          <a:latin typeface="Calibri" panose="020F0502020204030204" pitchFamily="34" charset="0"/>
                        </a:rPr>
                        <a:t> OBJECTIVE</a:t>
                      </a:r>
                      <a:endParaRPr lang="en-ZA" sz="16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tc>
                  <a:txBody>
                    <a:bodyPr/>
                    <a:lstStyle/>
                    <a:p>
                      <a:r>
                        <a:rPr lang="en-GB" sz="1600" kern="1200" dirty="0" smtClean="0">
                          <a:latin typeface="Calibri" panose="020F0502020204030204" pitchFamily="34" charset="0"/>
                        </a:rPr>
                        <a:t>PROGRAMME PERFORMANCE INDICATOR</a:t>
                      </a:r>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tc>
                  <a:txBody>
                    <a:bodyPr/>
                    <a:lstStyle/>
                    <a:p>
                      <a:r>
                        <a:rPr lang="en-ZA" sz="1600" dirty="0" smtClean="0">
                          <a:latin typeface="Calibri" panose="020F0502020204030204" pitchFamily="34" charset="0"/>
                        </a:rPr>
                        <a:t>2016/17 TARGETS</a:t>
                      </a:r>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92D050"/>
                    </a:solidFill>
                  </a:tcPr>
                </a:tc>
              </a:tr>
              <a:tr h="1310640">
                <a:tc rowSpan="3">
                  <a:txBody>
                    <a:bodyPr/>
                    <a:lstStyle/>
                    <a:p>
                      <a:r>
                        <a:rPr lang="en-GB" sz="1600" kern="1200" dirty="0" smtClean="0">
                          <a:latin typeface="Calibri" panose="020F0502020204030204" pitchFamily="34" charset="0"/>
                        </a:rPr>
                        <a:t>To promote career-long quality continuing professional development for all school-based educators.</a:t>
                      </a:r>
                      <a:endParaRPr lang="en-ZA" sz="16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rowSpan="3">
                  <a:txBody>
                    <a:bodyPr/>
                    <a:lstStyle/>
                    <a:p>
                      <a:r>
                        <a:rPr lang="en-US" sz="1600" kern="1200" dirty="0" smtClean="0">
                          <a:latin typeface="Calibri" panose="020F0502020204030204" pitchFamily="34" charset="0"/>
                        </a:rPr>
                        <a:t>Percentage of signed up teachers who engage in three types of Professional Development (PD) Activities from January to December: </a:t>
                      </a:r>
                      <a:endParaRPr lang="en-ZA" sz="1600" kern="1200" dirty="0" smtClean="0">
                        <a:latin typeface="Calibri" panose="020F0502020204030204" pitchFamily="34" charset="0"/>
                      </a:endParaRPr>
                    </a:p>
                    <a:p>
                      <a:r>
                        <a:rPr lang="en-US" sz="1600" kern="1200" dirty="0" smtClean="0">
                          <a:latin typeface="Calibri" panose="020F0502020204030204" pitchFamily="34" charset="0"/>
                        </a:rPr>
                        <a:t>Type 1: Self-Initiated PD Activity</a:t>
                      </a:r>
                      <a:endParaRPr lang="en-ZA" sz="1600" kern="1200" dirty="0" smtClean="0">
                        <a:latin typeface="Calibri" panose="020F0502020204030204" pitchFamily="34" charset="0"/>
                      </a:endParaRPr>
                    </a:p>
                    <a:p>
                      <a:r>
                        <a:rPr lang="en-US" sz="1600" kern="1200" dirty="0" smtClean="0">
                          <a:latin typeface="Calibri" panose="020F0502020204030204" pitchFamily="34" charset="0"/>
                        </a:rPr>
                        <a:t>Type 2: School Initiated PD Activity</a:t>
                      </a:r>
                      <a:endParaRPr lang="en-ZA" sz="1600" kern="1200" dirty="0" smtClean="0">
                        <a:latin typeface="Calibri" panose="020F0502020204030204" pitchFamily="34" charset="0"/>
                      </a:endParaRPr>
                    </a:p>
                    <a:p>
                      <a:r>
                        <a:rPr lang="en-US" sz="1600" kern="1200" dirty="0" smtClean="0">
                          <a:latin typeface="Calibri" panose="020F0502020204030204" pitchFamily="34" charset="0"/>
                        </a:rPr>
                        <a:t>Type 3:Externally Initiated Percentage of signed up teachers who engage in three types of Professional Development (PD) Activities from January to December: </a:t>
                      </a:r>
                      <a:endParaRPr lang="en-ZA" sz="1600" kern="1200" dirty="0" smtClean="0">
                        <a:latin typeface="Calibri" panose="020F0502020204030204" pitchFamily="34" charset="0"/>
                      </a:endParaRPr>
                    </a:p>
                    <a:p>
                      <a:r>
                        <a:rPr lang="en-US" sz="1600" kern="1200" dirty="0" smtClean="0">
                          <a:latin typeface="Calibri" panose="020F0502020204030204" pitchFamily="34" charset="0"/>
                        </a:rPr>
                        <a:t>Type 1: Self-Initiated PD Activity</a:t>
                      </a:r>
                      <a:endParaRPr lang="en-ZA" sz="1600" kern="1200" dirty="0" smtClean="0">
                        <a:latin typeface="Calibri" panose="020F0502020204030204" pitchFamily="34" charset="0"/>
                      </a:endParaRPr>
                    </a:p>
                    <a:p>
                      <a:r>
                        <a:rPr lang="en-US" sz="1600" kern="1200" dirty="0" smtClean="0">
                          <a:latin typeface="Calibri" panose="020F0502020204030204" pitchFamily="34" charset="0"/>
                        </a:rPr>
                        <a:t>Type 2: School Initiated PD Activity</a:t>
                      </a:r>
                      <a:endParaRPr lang="en-ZA" sz="1600" kern="1200" dirty="0" smtClean="0">
                        <a:latin typeface="Calibri" panose="020F0502020204030204" pitchFamily="34" charset="0"/>
                      </a:endParaRPr>
                    </a:p>
                    <a:p>
                      <a:r>
                        <a:rPr lang="en-US" sz="1600" kern="1200" dirty="0" smtClean="0">
                          <a:latin typeface="Calibri" panose="020F0502020204030204" pitchFamily="34" charset="0"/>
                        </a:rPr>
                        <a:t>Type 3:Externally Initiated</a:t>
                      </a:r>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r>
                        <a:rPr lang="en-GB" sz="1600" kern="1200" dirty="0" smtClean="0">
                          <a:latin typeface="Calibri" panose="020F0502020204030204" pitchFamily="34" charset="0"/>
                        </a:rPr>
                        <a:t>Type 1: </a:t>
                      </a:r>
                      <a:endParaRPr lang="en-ZA" sz="1600" kern="1200" dirty="0" smtClean="0">
                        <a:latin typeface="Calibri" panose="020F0502020204030204" pitchFamily="34" charset="0"/>
                      </a:endParaRPr>
                    </a:p>
                    <a:p>
                      <a:r>
                        <a:rPr lang="en-GB" sz="1600" kern="1200" dirty="0" smtClean="0">
                          <a:latin typeface="Calibri" panose="020F0502020204030204" pitchFamily="34" charset="0"/>
                        </a:rPr>
                        <a:t>55% of signed-up principals, deputies,  HODS and PL1 Educators in Secondary and combined schools</a:t>
                      </a:r>
                      <a:endParaRPr lang="en-ZA" sz="1600" kern="1200" dirty="0" smtClean="0">
                        <a:latin typeface="Calibri" panose="020F0502020204030204" pitchFamily="34" charset="0"/>
                      </a:endParaRPr>
                    </a:p>
                    <a:p>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1310640">
                <a:tc vMerge="1">
                  <a:txBody>
                    <a:bodyPr/>
                    <a:lstStyle/>
                    <a:p>
                      <a:endParaRPr lang="en-ZA"/>
                    </a:p>
                  </a:txBody>
                  <a:tcPr/>
                </a:tc>
                <a:tc vMerge="1">
                  <a:txBody>
                    <a:bodyPr/>
                    <a:lstStyle/>
                    <a:p>
                      <a:endParaRPr lang="en-ZA"/>
                    </a:p>
                  </a:txBody>
                  <a:tcPr/>
                </a:tc>
                <a:tc>
                  <a:txBody>
                    <a:bodyPr/>
                    <a:lstStyle/>
                    <a:p>
                      <a:r>
                        <a:rPr lang="en-GB" sz="1600" kern="1200" dirty="0" smtClean="0">
                          <a:latin typeface="Calibri" panose="020F0502020204030204" pitchFamily="34" charset="0"/>
                        </a:rPr>
                        <a:t>Type 2: 50%  of signed-up principals, deputies,  HODS and PL1 Educators in Secondary and combined schools</a:t>
                      </a:r>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1310640">
                <a:tc vMerge="1">
                  <a:txBody>
                    <a:bodyPr/>
                    <a:lstStyle/>
                    <a:p>
                      <a:endParaRPr lang="en-ZA"/>
                    </a:p>
                  </a:txBody>
                  <a:tcPr/>
                </a:tc>
                <a:tc vMerge="1">
                  <a:txBody>
                    <a:bodyPr/>
                    <a:lstStyle/>
                    <a:p>
                      <a:endParaRPr lang="en-ZA"/>
                    </a:p>
                  </a:txBody>
                  <a:tcPr/>
                </a:tc>
                <a:tc>
                  <a:txBody>
                    <a:bodyPr/>
                    <a:lstStyle/>
                    <a:p>
                      <a:r>
                        <a:rPr lang="en-GB" sz="1600" kern="1200" dirty="0" smtClean="0">
                          <a:latin typeface="Calibri" panose="020F0502020204030204" pitchFamily="34" charset="0"/>
                        </a:rPr>
                        <a:t>Type 3: 35% of signed-up principals, deputies,  HODS and PL1 Educators in Secondary and combined schools</a:t>
                      </a:r>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bl>
          </a:graphicData>
        </a:graphic>
      </p:graphicFrame>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165562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3408"/>
            <a:ext cx="8229600" cy="1143000"/>
          </a:xfrm>
        </p:spPr>
        <p:txBody>
          <a:bodyPr>
            <a:normAutofit/>
          </a:bodyPr>
          <a:lstStyle/>
          <a:p>
            <a:pPr algn="ctr"/>
            <a:r>
              <a:rPr lang="en-GB" sz="2400" b="1" dirty="0" smtClean="0">
                <a:latin typeface="Bookman Old Style" panose="02050604050505020204" pitchFamily="18" charset="0"/>
              </a:rPr>
              <a:t>5.4 Programme 3 Performance Indicators and Annual Targets - 2016/17</a:t>
            </a:r>
            <a:endParaRPr lang="en-ZA" sz="2400" dirty="0">
              <a:latin typeface="Bookman Old Style" panose="0205060405050502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10493384"/>
              </p:ext>
            </p:extLst>
          </p:nvPr>
        </p:nvGraphicFramePr>
        <p:xfrm>
          <a:off x="179512" y="980728"/>
          <a:ext cx="8784978" cy="4881880"/>
        </p:xfrm>
        <a:graphic>
          <a:graphicData uri="http://schemas.openxmlformats.org/drawingml/2006/table">
            <a:tbl>
              <a:tblPr firstRow="1" bandRow="1">
                <a:tableStyleId>{5940675A-B579-460E-94D1-54222C63F5DA}</a:tableStyleId>
              </a:tblPr>
              <a:tblGrid>
                <a:gridCol w="2928326"/>
                <a:gridCol w="2928326"/>
                <a:gridCol w="2928326"/>
              </a:tblGrid>
              <a:tr h="370840">
                <a:tc>
                  <a:txBody>
                    <a:bodyPr/>
                    <a:lstStyle/>
                    <a:p>
                      <a:r>
                        <a:rPr lang="en-ZA" sz="1600" dirty="0" smtClean="0">
                          <a:latin typeface="Calibri" panose="020F0502020204030204" pitchFamily="34" charset="0"/>
                        </a:rPr>
                        <a:t>STRATEGIC</a:t>
                      </a:r>
                      <a:r>
                        <a:rPr lang="en-ZA" sz="1600" baseline="0" dirty="0" smtClean="0">
                          <a:latin typeface="Calibri" panose="020F0502020204030204" pitchFamily="34" charset="0"/>
                        </a:rPr>
                        <a:t> OBJECTIVE</a:t>
                      </a:r>
                      <a:endParaRPr lang="en-ZA" sz="16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tc>
                  <a:txBody>
                    <a:bodyPr/>
                    <a:lstStyle/>
                    <a:p>
                      <a:r>
                        <a:rPr lang="en-GB" sz="1600" kern="1200" dirty="0" smtClean="0">
                          <a:latin typeface="Calibri" panose="020F0502020204030204" pitchFamily="34" charset="0"/>
                        </a:rPr>
                        <a:t>PROGRAMME PERFORMANCE INDICATOR</a:t>
                      </a:r>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tc>
                  <a:txBody>
                    <a:bodyPr/>
                    <a:lstStyle/>
                    <a:p>
                      <a:r>
                        <a:rPr lang="en-ZA" sz="1600" dirty="0" smtClean="0">
                          <a:latin typeface="Calibri" panose="020F0502020204030204" pitchFamily="34" charset="0"/>
                        </a:rPr>
                        <a:t>2016/17 TARGETS</a:t>
                      </a:r>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92D050"/>
                    </a:solidFill>
                  </a:tcPr>
                </a:tc>
              </a:tr>
              <a:tr h="370840">
                <a:tc>
                  <a:txBody>
                    <a:bodyPr/>
                    <a:lstStyle/>
                    <a:p>
                      <a:endParaRPr lang="en-ZA" sz="16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r>
                        <a:rPr lang="en-GB" sz="1600" kern="1200" dirty="0" smtClean="0">
                          <a:latin typeface="Calibri" panose="020F0502020204030204" pitchFamily="34" charset="0"/>
                        </a:rPr>
                        <a:t>Number of new Professional Development Providers Processed in the quarter of submission (in terms of approved status, not approved status, rejected and in process)</a:t>
                      </a:r>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spcAft>
                          <a:spcPts val="0"/>
                        </a:spcAft>
                      </a:pPr>
                      <a:r>
                        <a:rPr lang="en-GB" sz="1600" dirty="0">
                          <a:latin typeface="Calibri" panose="020F0502020204030204" pitchFamily="34" charset="0"/>
                        </a:rPr>
                        <a:t>99</a:t>
                      </a:r>
                      <a:endParaRPr lang="en-ZA" sz="1600" b="1" dirty="0">
                        <a:latin typeface="Calibri" panose="020F0502020204030204" pitchFamily="34" charset="0"/>
                        <a:ea typeface="Times New Roman"/>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370840">
                <a:tc>
                  <a:txBody>
                    <a:bodyPr/>
                    <a:lstStyle/>
                    <a:p>
                      <a:endParaRPr lang="en-ZA" sz="16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r>
                        <a:rPr lang="en-GB" sz="1600" kern="1200" dirty="0" smtClean="0">
                          <a:latin typeface="Calibri" panose="020F0502020204030204" pitchFamily="34" charset="0"/>
                        </a:rPr>
                        <a:t>Number of new Professional Development Activities Processed in the quarter of submission</a:t>
                      </a:r>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spcAft>
                          <a:spcPts val="0"/>
                        </a:spcAft>
                      </a:pPr>
                      <a:r>
                        <a:rPr lang="en-GB" sz="1600" dirty="0">
                          <a:latin typeface="Calibri" panose="020F0502020204030204" pitchFamily="34" charset="0"/>
                        </a:rPr>
                        <a:t>245</a:t>
                      </a:r>
                      <a:endParaRPr lang="en-ZA" sz="1600" b="1" dirty="0">
                        <a:latin typeface="Calibri" panose="020F0502020204030204" pitchFamily="34" charset="0"/>
                        <a:ea typeface="Times New Roman"/>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370840">
                <a:tc>
                  <a:txBody>
                    <a:bodyPr/>
                    <a:lstStyle/>
                    <a:p>
                      <a:endParaRPr lang="en-ZA" sz="16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r>
                        <a:rPr lang="en-GB" sz="1600" kern="1200" dirty="0" smtClean="0">
                          <a:latin typeface="Calibri" panose="020F0502020204030204" pitchFamily="34" charset="0"/>
                        </a:rPr>
                        <a:t>Number of Approved Professional Development Providers subjected to quality assurance by SACE in a financial year</a:t>
                      </a:r>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r>
                        <a:rPr lang="en-ZA" sz="1600" dirty="0" smtClean="0">
                          <a:latin typeface="Calibri" panose="020F0502020204030204" pitchFamily="34" charset="0"/>
                        </a:rPr>
                        <a:t>100</a:t>
                      </a:r>
                      <a:endParaRPr lang="en-ZA" sz="1600" b="1"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370840">
                <a:tc>
                  <a:txBody>
                    <a:bodyPr/>
                    <a:lstStyle/>
                    <a:p>
                      <a:endParaRPr lang="en-ZA"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lang="en-ZA"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lang="en-ZA"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bl>
          </a:graphicData>
        </a:graphic>
      </p:graphicFrame>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1105340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A" b="1" dirty="0" smtClean="0">
                <a:solidFill>
                  <a:srgbClr val="4E3B30"/>
                </a:solidFill>
                <a:latin typeface="Bookman Old Style" panose="02050604050505020204" pitchFamily="18" charset="0"/>
              </a:rPr>
              <a:t>1.1 Strategic overview cont….</a:t>
            </a:r>
            <a:br>
              <a:rPr lang="en-ZA" b="1" dirty="0" smtClean="0">
                <a:solidFill>
                  <a:srgbClr val="4E3B30"/>
                </a:solidFill>
                <a:latin typeface="Bookman Old Style" panose="02050604050505020204" pitchFamily="18" charset="0"/>
              </a:rPr>
            </a:br>
            <a:endParaRPr lang="en-ZA" dirty="0"/>
          </a:p>
        </p:txBody>
      </p:sp>
      <p:sp>
        <p:nvSpPr>
          <p:cNvPr id="3" name="Content Placeholder 2"/>
          <p:cNvSpPr>
            <a:spLocks noGrp="1"/>
          </p:cNvSpPr>
          <p:nvPr>
            <p:ph idx="1"/>
          </p:nvPr>
        </p:nvSpPr>
        <p:spPr>
          <a:xfrm>
            <a:off x="304800" y="1295400"/>
            <a:ext cx="8686800" cy="4784725"/>
          </a:xfrm>
        </p:spPr>
        <p:txBody>
          <a:bodyPr>
            <a:normAutofit fontScale="25000" lnSpcReduction="20000"/>
          </a:bodyPr>
          <a:lstStyle/>
          <a:p>
            <a:pPr marL="0" indent="0">
              <a:buNone/>
            </a:pPr>
            <a:r>
              <a:rPr lang="en-GB" sz="4800" dirty="0">
                <a:latin typeface="Calibri" panose="020F0502020204030204" pitchFamily="34" charset="0"/>
              </a:rPr>
              <a:t>Due to the rise in the cases being reported on the alleged misconduct of educators, Council has taken a decision to vet all educators. Due to the increase of these cases Council also took a decision to communicate with all stakeholders in the school community. Council will continue to embark on thorough advocacy. SACE has taken its mandate further by going through a process of redefining its role, scope, and functions, for the 2015/16. This process resulted in Council taking a decision to focus more on promoting the development of educators and extending its scope by improving and strengthening its research capacity for purposes of evidence-based planning processes, advising the Ministers of Basic and Higher Education and Training and the public, and informing Council decisions and programmes</a:t>
            </a:r>
            <a:r>
              <a:rPr lang="en-GB" sz="4800" b="1" dirty="0">
                <a:latin typeface="Calibri" panose="020F0502020204030204" pitchFamily="34" charset="0"/>
              </a:rPr>
              <a:t>. In realising this new area of focus, the policy and research unit is to be expanded during the 2015/16 financial year</a:t>
            </a:r>
            <a:r>
              <a:rPr lang="en-GB" sz="4800" dirty="0">
                <a:latin typeface="Calibri" panose="020F0502020204030204" pitchFamily="34" charset="0"/>
              </a:rPr>
              <a:t>. Initial policy and research work commenced in the following areas: teacher migration, professional registration of the FET College lecturers, identifying gaps and role of SACE in teacher demand and supply. Council will also develop and implement professional standards and designations, including an induction methodology.</a:t>
            </a:r>
            <a:endParaRPr lang="en-ZA" sz="4800" dirty="0">
              <a:latin typeface="Calibri" panose="020F0502020204030204" pitchFamily="34" charset="0"/>
            </a:endParaRPr>
          </a:p>
          <a:p>
            <a:pPr marL="0" indent="0">
              <a:buNone/>
            </a:pPr>
            <a:r>
              <a:rPr lang="en-GB" sz="4800" dirty="0">
                <a:latin typeface="Calibri" panose="020F0502020204030204" pitchFamily="34" charset="0"/>
              </a:rPr>
              <a:t> </a:t>
            </a:r>
            <a:endParaRPr lang="en-ZA" sz="4800" dirty="0">
              <a:latin typeface="Calibri" panose="020F0502020204030204" pitchFamily="34" charset="0"/>
            </a:endParaRPr>
          </a:p>
          <a:p>
            <a:pPr marL="0" indent="0">
              <a:buNone/>
            </a:pPr>
            <a:r>
              <a:rPr lang="en-GB" sz="4800" b="1" u="sng" dirty="0">
                <a:latin typeface="Calibri" panose="020F0502020204030204" pitchFamily="34" charset="0"/>
              </a:rPr>
              <a:t>Co-operation:  </a:t>
            </a:r>
            <a:r>
              <a:rPr lang="en-GB" sz="4800" dirty="0">
                <a:latin typeface="Calibri" panose="020F0502020204030204" pitchFamily="34" charset="0"/>
              </a:rPr>
              <a:t>SACE has developed good working relationships with the Departments of Basic Education, stakeholders and related entities and organizations. It has not encountered opposition but continues receiving good advice and support. SACE will further clarify the complementary obligations relevant.</a:t>
            </a:r>
            <a:endParaRPr lang="en-ZA" sz="4800" dirty="0">
              <a:latin typeface="Calibri" panose="020F0502020204030204" pitchFamily="34" charset="0"/>
            </a:endParaRPr>
          </a:p>
          <a:p>
            <a:pPr marL="0" indent="0">
              <a:buNone/>
            </a:pPr>
            <a:r>
              <a:rPr lang="en-GB" sz="4800" b="1" dirty="0">
                <a:latin typeface="Calibri" panose="020F0502020204030204" pitchFamily="34" charset="0"/>
              </a:rPr>
              <a:t> </a:t>
            </a:r>
            <a:endParaRPr lang="en-ZA" sz="4800" dirty="0">
              <a:latin typeface="Calibri" panose="020F0502020204030204" pitchFamily="34" charset="0"/>
            </a:endParaRPr>
          </a:p>
          <a:p>
            <a:pPr marL="0" indent="0">
              <a:buNone/>
            </a:pPr>
            <a:r>
              <a:rPr lang="en-GB" sz="4800" b="1" dirty="0">
                <a:latin typeface="Calibri" panose="020F0502020204030204" pitchFamily="34" charset="0"/>
              </a:rPr>
              <a:t>1.2 Organizational Environment </a:t>
            </a:r>
            <a:endParaRPr lang="en-ZA" sz="4800" dirty="0">
              <a:latin typeface="Calibri" panose="020F0502020204030204" pitchFamily="34" charset="0"/>
            </a:endParaRPr>
          </a:p>
          <a:p>
            <a:pPr marL="0" indent="0">
              <a:buNone/>
            </a:pPr>
            <a:r>
              <a:rPr lang="en-GB" sz="4800" dirty="0">
                <a:latin typeface="Calibri" panose="020F0502020204030204" pitchFamily="34" charset="0"/>
              </a:rPr>
              <a:t> </a:t>
            </a:r>
            <a:endParaRPr lang="en-ZA" sz="4800" dirty="0">
              <a:latin typeface="Calibri" panose="020F0502020204030204" pitchFamily="34" charset="0"/>
            </a:endParaRPr>
          </a:p>
          <a:p>
            <a:pPr marL="0" indent="0">
              <a:buNone/>
            </a:pPr>
            <a:r>
              <a:rPr lang="en-GB" sz="4800" dirty="0">
                <a:latin typeface="Calibri" panose="020F0502020204030204" pitchFamily="34" charset="0"/>
              </a:rPr>
              <a:t>The Minister of Basic Education appointed a 30 member Council in August 2013 to continue with the work of the previous Council which ended its term in July 2013.</a:t>
            </a:r>
            <a:endParaRPr lang="en-ZA" sz="4800" dirty="0">
              <a:latin typeface="Calibri" panose="020F0502020204030204" pitchFamily="34" charset="0"/>
            </a:endParaRPr>
          </a:p>
          <a:p>
            <a:pPr marL="0" indent="0">
              <a:buNone/>
            </a:pPr>
            <a:r>
              <a:rPr lang="en-GB" sz="4800" dirty="0">
                <a:latin typeface="Calibri" panose="020F0502020204030204" pitchFamily="34" charset="0"/>
              </a:rPr>
              <a:t> </a:t>
            </a:r>
            <a:endParaRPr lang="en-ZA" sz="4800" dirty="0">
              <a:latin typeface="Calibri" panose="020F0502020204030204" pitchFamily="34" charset="0"/>
            </a:endParaRPr>
          </a:p>
          <a:p>
            <a:pPr marL="0" indent="0">
              <a:buNone/>
            </a:pPr>
            <a:r>
              <a:rPr lang="en-GB" sz="4800" dirty="0">
                <a:latin typeface="Calibri" panose="020F0502020204030204" pitchFamily="34" charset="0"/>
              </a:rPr>
              <a:t>The Council has staff complement of </a:t>
            </a:r>
            <a:r>
              <a:rPr lang="en-GB" sz="4800" b="1" dirty="0">
                <a:latin typeface="Calibri" panose="020F0502020204030204" pitchFamily="34" charset="0"/>
              </a:rPr>
              <a:t>87</a:t>
            </a:r>
            <a:r>
              <a:rPr lang="en-GB" sz="4800" dirty="0">
                <a:latin typeface="Calibri" panose="020F0502020204030204" pitchFamily="34" charset="0"/>
              </a:rPr>
              <a:t> of which </a:t>
            </a:r>
            <a:r>
              <a:rPr lang="en-GB" sz="4800" b="1" dirty="0">
                <a:latin typeface="Calibri" panose="020F0502020204030204" pitchFamily="34" charset="0"/>
              </a:rPr>
              <a:t>10</a:t>
            </a:r>
            <a:r>
              <a:rPr lang="en-GB" sz="4800" dirty="0">
                <a:latin typeface="Calibri" panose="020F0502020204030204" pitchFamily="34" charset="0"/>
              </a:rPr>
              <a:t> are at managerial level under the leadership of the Chief Executive Officer. The Council </a:t>
            </a:r>
            <a:r>
              <a:rPr lang="en-GB" sz="4800" dirty="0" smtClean="0">
                <a:latin typeface="Calibri" panose="020F0502020204030204" pitchFamily="34" charset="0"/>
              </a:rPr>
              <a:t>has appointed   </a:t>
            </a:r>
            <a:r>
              <a:rPr lang="en-GB" sz="4800" dirty="0">
                <a:latin typeface="Calibri" panose="020F0502020204030204" pitchFamily="34" charset="0"/>
              </a:rPr>
              <a:t>provincial co-ordinators to facilitate and manage Continuous Professional Teacher Development. There is also a need to improve the case management to process the increasing number of reported cases. Council will appoint two full-time investigators, a para-legal clerk and increase its pool of resource persons. At least two Provincial offices are to be operational in the current year.</a:t>
            </a:r>
            <a:endParaRPr lang="en-ZA" sz="4800" dirty="0">
              <a:latin typeface="Calibri" panose="020F0502020204030204" pitchFamily="34" charset="0"/>
            </a:endParaRPr>
          </a:p>
          <a:p>
            <a:pPr marL="0" indent="0">
              <a:buNone/>
            </a:pPr>
            <a:r>
              <a:rPr lang="en-GB" sz="4800" dirty="0">
                <a:latin typeface="Calibri" panose="020F0502020204030204" pitchFamily="34" charset="0"/>
              </a:rPr>
              <a:t> </a:t>
            </a:r>
            <a:endParaRPr lang="en-ZA" sz="4800" dirty="0">
              <a:latin typeface="Calibri" panose="020F0502020204030204" pitchFamily="34" charset="0"/>
            </a:endParaRPr>
          </a:p>
          <a:p>
            <a:pPr marL="0" indent="0">
              <a:buNone/>
            </a:pPr>
            <a:r>
              <a:rPr lang="en-GB" sz="4800" dirty="0">
                <a:latin typeface="Calibri" panose="020F0502020204030204" pitchFamily="34" charset="0"/>
              </a:rPr>
              <a:t>It is expected that the Council will generate R 64million per annum comprising of the following:</a:t>
            </a:r>
            <a:endParaRPr lang="en-ZA" sz="4800" dirty="0">
              <a:latin typeface="Calibri" panose="020F0502020204030204" pitchFamily="34" charset="0"/>
            </a:endParaRPr>
          </a:p>
          <a:p>
            <a:pPr marL="0" indent="0">
              <a:buNone/>
            </a:pPr>
            <a:r>
              <a:rPr lang="en-GB" sz="4800" dirty="0">
                <a:latin typeface="Calibri" panose="020F0502020204030204" pitchFamily="34" charset="0"/>
              </a:rPr>
              <a:t> </a:t>
            </a:r>
            <a:endParaRPr lang="en-ZA" sz="4800" dirty="0">
              <a:latin typeface="Calibri" panose="020F0502020204030204" pitchFamily="34" charset="0"/>
            </a:endParaRPr>
          </a:p>
          <a:p>
            <a:pPr marL="0" indent="0">
              <a:buNone/>
            </a:pPr>
            <a:r>
              <a:rPr lang="en-GB" sz="4800" b="1" dirty="0">
                <a:latin typeface="Calibri" panose="020F0502020204030204" pitchFamily="34" charset="0"/>
              </a:rPr>
              <a:t>-  Registration fees</a:t>
            </a:r>
            <a:r>
              <a:rPr lang="en-GB" sz="4800" dirty="0">
                <a:latin typeface="Calibri" panose="020F0502020204030204" pitchFamily="34" charset="0"/>
              </a:rPr>
              <a:t> Paid as once off on registration at a rate of R200 for South African educators and R400 for foreigners;</a:t>
            </a:r>
            <a:endParaRPr lang="en-ZA" sz="4800" dirty="0">
              <a:latin typeface="Calibri" panose="020F0502020204030204" pitchFamily="34" charset="0"/>
            </a:endParaRPr>
          </a:p>
          <a:p>
            <a:pPr marL="0" indent="0">
              <a:buNone/>
            </a:pPr>
            <a:r>
              <a:rPr lang="en-GB" sz="4800" b="1" dirty="0">
                <a:latin typeface="Calibri" panose="020F0502020204030204" pitchFamily="34" charset="0"/>
              </a:rPr>
              <a:t>-  Annual membership fees</a:t>
            </a:r>
            <a:r>
              <a:rPr lang="en-GB" sz="4800" dirty="0">
                <a:latin typeface="Calibri" panose="020F0502020204030204" pitchFamily="34" charset="0"/>
              </a:rPr>
              <a:t> of R120-00 per educator and,</a:t>
            </a:r>
            <a:endParaRPr lang="en-ZA" sz="4800" dirty="0">
              <a:latin typeface="Calibri" panose="020F0502020204030204" pitchFamily="34" charset="0"/>
            </a:endParaRPr>
          </a:p>
          <a:p>
            <a:pPr marL="0" indent="0">
              <a:buNone/>
            </a:pPr>
            <a:r>
              <a:rPr lang="en-GB" sz="4800" dirty="0">
                <a:latin typeface="Calibri" panose="020F0502020204030204" pitchFamily="34" charset="0"/>
              </a:rPr>
              <a:t>-  </a:t>
            </a:r>
            <a:r>
              <a:rPr lang="en-GB" sz="4800" b="1" dirty="0">
                <a:latin typeface="Calibri" panose="020F0502020204030204" pitchFamily="34" charset="0"/>
              </a:rPr>
              <a:t>Government subsidy</a:t>
            </a:r>
            <a:r>
              <a:rPr lang="en-GB" sz="4800" dirty="0">
                <a:latin typeface="Calibri" panose="020F0502020204030204" pitchFamily="34" charset="0"/>
              </a:rPr>
              <a:t> to manage Continuous Professional Teacher Development System.</a:t>
            </a:r>
            <a:endParaRPr lang="en-ZA" sz="4800" dirty="0">
              <a:latin typeface="Calibri" panose="020F0502020204030204" pitchFamily="34" charset="0"/>
            </a:endParaRPr>
          </a:p>
          <a:p>
            <a:pPr marL="0" indent="0">
              <a:buNone/>
            </a:pPr>
            <a:endParaRPr lang="en-ZA" dirty="0"/>
          </a:p>
        </p:txBody>
      </p:sp>
      <p:sp>
        <p:nvSpPr>
          <p:cNvPr id="4" name="Slide Number Placeholder 3"/>
          <p:cNvSpPr>
            <a:spLocks noGrp="1"/>
          </p:cNvSpPr>
          <p:nvPr>
            <p:ph type="sldNum" sz="quarter" idx="12"/>
          </p:nvPr>
        </p:nvSpPr>
        <p:spPr/>
        <p:txBody>
          <a:bodyPr/>
          <a:lstStyle/>
          <a:p>
            <a:fld id="{CE0127FB-AA44-4AB0-891A-0C75592A85FB}" type="slidenum">
              <a:rPr lang="en-ZA" smtClean="0">
                <a:solidFill>
                  <a:srgbClr val="04617B">
                    <a:shade val="90000"/>
                  </a:srgbClr>
                </a:solidFill>
              </a:rPr>
              <a:pPr/>
              <a:t>3</a:t>
            </a:fld>
            <a:endParaRPr lang="en-ZA">
              <a:solidFill>
                <a:srgbClr val="04617B">
                  <a:shade val="90000"/>
                </a:srgbClr>
              </a:solidFill>
            </a:endParaRPr>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0" y="76200"/>
            <a:ext cx="609599" cy="685801"/>
          </a:xfrm>
          <a:prstGeom prst="rect">
            <a:avLst/>
          </a:prstGeom>
          <a:noFill/>
          <a:ln>
            <a:noFill/>
          </a:ln>
        </p:spPr>
      </p:pic>
    </p:spTree>
    <p:extLst>
      <p:ext uri="{BB962C8B-B14F-4D97-AF65-F5344CB8AC3E}">
        <p14:creationId xmlns:p14="http://schemas.microsoft.com/office/powerpoint/2010/main" xmlns="" val="2940211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3408"/>
            <a:ext cx="8229600" cy="1143000"/>
          </a:xfrm>
        </p:spPr>
        <p:txBody>
          <a:bodyPr>
            <a:normAutofit/>
          </a:bodyPr>
          <a:lstStyle/>
          <a:p>
            <a:pPr algn="ctr"/>
            <a:r>
              <a:rPr lang="en-GB" sz="2400" b="1" dirty="0" smtClean="0">
                <a:latin typeface="Bookman Old Style" panose="02050604050505020204" pitchFamily="18" charset="0"/>
              </a:rPr>
              <a:t>5.5 Programme 3 Performance Indicators and Annual Targets - 2016/17</a:t>
            </a:r>
            <a:endParaRPr lang="en-ZA" sz="2400" dirty="0">
              <a:latin typeface="Bookman Old Style" panose="0205060405050502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55373917"/>
              </p:ext>
            </p:extLst>
          </p:nvPr>
        </p:nvGraphicFramePr>
        <p:xfrm>
          <a:off x="179512" y="817880"/>
          <a:ext cx="8784978" cy="5979160"/>
        </p:xfrm>
        <a:graphic>
          <a:graphicData uri="http://schemas.openxmlformats.org/drawingml/2006/table">
            <a:tbl>
              <a:tblPr firstRow="1" bandRow="1">
                <a:tableStyleId>{5940675A-B579-460E-94D1-54222C63F5DA}</a:tableStyleId>
              </a:tblPr>
              <a:tblGrid>
                <a:gridCol w="2928326"/>
                <a:gridCol w="2928326"/>
                <a:gridCol w="2928326"/>
              </a:tblGrid>
              <a:tr h="370840">
                <a:tc>
                  <a:txBody>
                    <a:bodyPr/>
                    <a:lstStyle/>
                    <a:p>
                      <a:r>
                        <a:rPr lang="en-ZA" sz="1600" dirty="0" smtClean="0">
                          <a:latin typeface="Calibri" panose="020F0502020204030204" pitchFamily="34" charset="0"/>
                        </a:rPr>
                        <a:t>STRATEGIC</a:t>
                      </a:r>
                      <a:r>
                        <a:rPr lang="en-ZA" sz="1600" baseline="0" dirty="0" smtClean="0">
                          <a:latin typeface="Calibri" panose="020F0502020204030204" pitchFamily="34" charset="0"/>
                        </a:rPr>
                        <a:t> OBJECTIVE</a:t>
                      </a:r>
                      <a:endParaRPr lang="en-ZA" sz="16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tc>
                  <a:txBody>
                    <a:bodyPr/>
                    <a:lstStyle/>
                    <a:p>
                      <a:r>
                        <a:rPr lang="en-GB" sz="1600" kern="1200" dirty="0" smtClean="0">
                          <a:latin typeface="Calibri" panose="020F0502020204030204" pitchFamily="34" charset="0"/>
                        </a:rPr>
                        <a:t>PROGRAMME PERFORMANCE INDICATOR</a:t>
                      </a:r>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tc>
                  <a:txBody>
                    <a:bodyPr/>
                    <a:lstStyle/>
                    <a:p>
                      <a:r>
                        <a:rPr lang="en-ZA" sz="1600" dirty="0" smtClean="0">
                          <a:latin typeface="Calibri" panose="020F0502020204030204" pitchFamily="34" charset="0"/>
                        </a:rPr>
                        <a:t>2016/17 TARGETS</a:t>
                      </a:r>
                      <a:endParaRPr lang="en-ZA" sz="16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92D050"/>
                    </a:solidFill>
                  </a:tcPr>
                </a:tc>
              </a:tr>
              <a:tr h="1257300">
                <a:tc rowSpan="5">
                  <a:txBody>
                    <a:bodyPr/>
                    <a:lstStyle/>
                    <a:p>
                      <a:r>
                        <a:rPr lang="en-GB" sz="1600" kern="1200" dirty="0" smtClean="0">
                          <a:latin typeface="Calibri" panose="020F0502020204030204" pitchFamily="34" charset="0"/>
                        </a:rPr>
                        <a:t>To improve the effective utilisation of the CPTD Information System (CPTD-IS).</a:t>
                      </a:r>
                      <a:endParaRPr lang="en-ZA" sz="16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rowSpan="4">
                  <a:txBody>
                    <a:bodyPr/>
                    <a:lstStyle/>
                    <a:p>
                      <a:r>
                        <a:rPr lang="en-US" sz="1600" kern="1200" dirty="0" smtClean="0">
                          <a:latin typeface="Calibri" panose="020F0502020204030204" pitchFamily="34" charset="0"/>
                        </a:rPr>
                        <a:t>Percentage of educators that use the CPTD-IS to electronically:</a:t>
                      </a:r>
                      <a:endParaRPr lang="en-ZA" sz="1600" kern="1200" dirty="0" smtClean="0">
                        <a:latin typeface="Calibri" panose="020F0502020204030204" pitchFamily="34" charset="0"/>
                      </a:endParaRPr>
                    </a:p>
                    <a:p>
                      <a:r>
                        <a:rPr lang="en-US" sz="1600" kern="1200" dirty="0" smtClean="0">
                          <a:latin typeface="Calibri" panose="020F0502020204030204" pitchFamily="34" charset="0"/>
                        </a:rPr>
                        <a:t> </a:t>
                      </a:r>
                      <a:endParaRPr lang="en-ZA" sz="1600" kern="1200" dirty="0" smtClean="0">
                        <a:latin typeface="Calibri" panose="020F0502020204030204" pitchFamily="34" charset="0"/>
                      </a:endParaRPr>
                    </a:p>
                    <a:p>
                      <a:pPr lvl="0"/>
                      <a:r>
                        <a:rPr lang="en-US" sz="1600" kern="1200" dirty="0" smtClean="0">
                          <a:latin typeface="Calibri" panose="020F0502020204030204" pitchFamily="34" charset="0"/>
                        </a:rPr>
                        <a:t>Sign-up</a:t>
                      </a:r>
                      <a:endParaRPr lang="en-ZA" sz="1600" kern="1200" dirty="0" smtClean="0">
                        <a:latin typeface="Calibri" panose="020F0502020204030204" pitchFamily="34" charset="0"/>
                      </a:endParaRPr>
                    </a:p>
                    <a:p>
                      <a:pPr lvl="0"/>
                      <a:endParaRPr lang="en-US" sz="1600" kern="1200" dirty="0" smtClean="0">
                        <a:latin typeface="Calibri" panose="020F0502020204030204" pitchFamily="34" charset="0"/>
                      </a:endParaRPr>
                    </a:p>
                    <a:p>
                      <a:pPr lvl="0"/>
                      <a:r>
                        <a:rPr lang="en-US" sz="1600" kern="1200" dirty="0" smtClean="0">
                          <a:latin typeface="Calibri" panose="020F0502020204030204" pitchFamily="34" charset="0"/>
                        </a:rPr>
                        <a:t>Upload participation in Type 1 Professional Development activities and  the PD Points earned.</a:t>
                      </a:r>
                      <a:endParaRPr lang="en-ZA" sz="1600" kern="1200" dirty="0" smtClean="0">
                        <a:latin typeface="Calibri" panose="020F0502020204030204" pitchFamily="34" charset="0"/>
                      </a:endParaRPr>
                    </a:p>
                    <a:p>
                      <a:r>
                        <a:rPr lang="en-US" sz="1600" kern="1200" dirty="0" smtClean="0">
                          <a:latin typeface="Calibri" panose="020F0502020204030204" pitchFamily="34" charset="0"/>
                        </a:rPr>
                        <a:t> </a:t>
                      </a:r>
                      <a:endParaRPr lang="en-ZA" sz="1600" kern="1200" dirty="0" smtClean="0">
                        <a:latin typeface="Calibri" panose="020F0502020204030204" pitchFamily="34" charset="0"/>
                      </a:endParaRPr>
                    </a:p>
                    <a:p>
                      <a:pPr lvl="0"/>
                      <a:r>
                        <a:rPr lang="en-US" sz="1600" kern="1200" dirty="0" smtClean="0">
                          <a:latin typeface="Calibri" panose="020F0502020204030204" pitchFamily="34" charset="0"/>
                        </a:rPr>
                        <a:t>Develop online professional development portfolio.</a:t>
                      </a:r>
                      <a:endParaRPr lang="en-ZA" sz="1600" kern="1200" dirty="0" smtClean="0">
                        <a:latin typeface="Calibri" panose="020F0502020204030204" pitchFamily="34" charset="0"/>
                      </a:endParaRPr>
                    </a:p>
                    <a:p>
                      <a:r>
                        <a:rPr lang="en-US" sz="1600" kern="1200" dirty="0" smtClean="0">
                          <a:latin typeface="Calibri" panose="020F0502020204030204" pitchFamily="34" charset="0"/>
                        </a:rPr>
                        <a:t> </a:t>
                      </a:r>
                    </a:p>
                    <a:p>
                      <a:pPr lvl="0"/>
                      <a:r>
                        <a:rPr lang="en-US" sz="1600" kern="1200" dirty="0" smtClean="0">
                          <a:latin typeface="Calibri" panose="020F0502020204030204" pitchFamily="34" charset="0"/>
                        </a:rPr>
                        <a:t>Search for approved providers and endorsed professional development activities.</a:t>
                      </a:r>
                      <a:endParaRPr lang="en-US" sz="1600" kern="1200" dirty="0" smtClean="0">
                        <a:solidFill>
                          <a:schemeClr val="dk1"/>
                        </a:solidFill>
                        <a:latin typeface="Calibri" panose="020F0502020204030204" pitchFamily="34" charset="0"/>
                        <a:ea typeface="+mn-ea"/>
                        <a:cs typeface="+mn-cs"/>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r>
                        <a:rPr lang="en-US" sz="1600" kern="1200" dirty="0" smtClean="0">
                          <a:latin typeface="Calibri" panose="020F0502020204030204" pitchFamily="34" charset="0"/>
                        </a:rPr>
                        <a:t>Sign-up: 55%</a:t>
                      </a:r>
                      <a:endParaRPr lang="en-ZA" sz="1600" kern="1200" dirty="0" smtClean="0">
                        <a:latin typeface="Calibri" panose="020F0502020204030204" pitchFamily="34" charset="0"/>
                      </a:endParaRPr>
                    </a:p>
                    <a:p>
                      <a:r>
                        <a:rPr lang="en-US" sz="1600" kern="1200" dirty="0" smtClean="0">
                          <a:latin typeface="Calibri" panose="020F0502020204030204" pitchFamily="34" charset="0"/>
                        </a:rPr>
                        <a:t> </a:t>
                      </a:r>
                      <a:endParaRPr lang="en-ZA" sz="1600" kern="1200" dirty="0" smtClean="0">
                        <a:latin typeface="Calibri" panose="020F0502020204030204" pitchFamily="34" charset="0"/>
                      </a:endParaRPr>
                    </a:p>
                    <a:p>
                      <a:pPr algn="ctr">
                        <a:spcAft>
                          <a:spcPts val="0"/>
                        </a:spcAft>
                      </a:pPr>
                      <a:endParaRPr lang="en-ZA" sz="1600" b="1" dirty="0">
                        <a:latin typeface="Calibri" panose="020F0502020204030204" pitchFamily="34" charset="0"/>
                        <a:ea typeface="Times New Roman"/>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1257300">
                <a:tc vMerge="1">
                  <a:txBody>
                    <a:bodyPr/>
                    <a:lstStyle/>
                    <a:p>
                      <a:endParaRPr lang="en-ZA"/>
                    </a:p>
                  </a:txBody>
                  <a:tcPr/>
                </a:tc>
                <a:tc vMerge="1">
                  <a:txBody>
                    <a:bodyPr/>
                    <a:lstStyle/>
                    <a:p>
                      <a:endParaRPr lang="en-ZA"/>
                    </a:p>
                  </a:txBody>
                  <a:tcPr/>
                </a:tc>
                <a:tc>
                  <a:txBody>
                    <a:bodyPr/>
                    <a:lstStyle/>
                    <a:p>
                      <a:pPr algn="l">
                        <a:spcAft>
                          <a:spcPts val="0"/>
                        </a:spcAft>
                      </a:pPr>
                      <a:r>
                        <a:rPr lang="en-US" sz="1600" kern="1200" dirty="0" smtClean="0">
                          <a:latin typeface="Calibri" panose="020F0502020204030204" pitchFamily="34" charset="0"/>
                        </a:rPr>
                        <a:t>Upload participation in Type 1 Upload participation in Type 1 Professional Development activities and  the PD Points earned: 40%</a:t>
                      </a:r>
                      <a:endParaRPr lang="en-ZA" sz="1600" b="1" dirty="0">
                        <a:latin typeface="Calibri" panose="020F0502020204030204" pitchFamily="34" charset="0"/>
                        <a:ea typeface="Times New Roman"/>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1257300">
                <a:tc vMerge="1">
                  <a:txBody>
                    <a:bodyPr/>
                    <a:lstStyle/>
                    <a:p>
                      <a:endParaRPr lang="en-ZA"/>
                    </a:p>
                  </a:txBody>
                  <a:tcPr/>
                </a:tc>
                <a:tc vMerge="1">
                  <a:txBody>
                    <a:bodyPr/>
                    <a:lstStyle/>
                    <a:p>
                      <a:endParaRPr lang="en-Z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latin typeface="Calibri" panose="020F0502020204030204" pitchFamily="34" charset="0"/>
                        </a:rPr>
                        <a:t>Develop online professional development portfolio: 35%</a:t>
                      </a:r>
                      <a:endParaRPr lang="en-ZA" sz="1600" kern="1200" dirty="0" smtClean="0">
                        <a:solidFill>
                          <a:schemeClr val="dk1"/>
                        </a:solidFill>
                        <a:latin typeface="Calibri" panose="020F0502020204030204" pitchFamily="34" charset="0"/>
                        <a:ea typeface="+mn-ea"/>
                        <a:cs typeface="+mn-cs"/>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1257300">
                <a:tc vMerge="1">
                  <a:txBody>
                    <a:bodyPr/>
                    <a:lstStyle/>
                    <a:p>
                      <a:endParaRPr lang="en-ZA"/>
                    </a:p>
                  </a:txBody>
                  <a:tcPr/>
                </a:tc>
                <a:tc vMerge="1">
                  <a:txBody>
                    <a:bodyPr/>
                    <a:lstStyle/>
                    <a:p>
                      <a:endParaRPr lang="en-ZA"/>
                    </a:p>
                  </a:txBody>
                  <a:tcPr/>
                </a:tc>
                <a:tc>
                  <a:txBody>
                    <a:bodyPr/>
                    <a:lstStyle/>
                    <a:p>
                      <a:pPr algn="ctr">
                        <a:spcAft>
                          <a:spcPts val="0"/>
                        </a:spcAft>
                      </a:pPr>
                      <a:r>
                        <a:rPr lang="en-US" sz="1600" kern="1200" dirty="0" smtClean="0">
                          <a:latin typeface="Calibri" panose="020F0502020204030204" pitchFamily="34" charset="0"/>
                        </a:rPr>
                        <a:t>Search for approved providers and endorsed professional development activities: 30%</a:t>
                      </a:r>
                      <a:endParaRPr lang="en-ZA" sz="1600" b="1" dirty="0">
                        <a:latin typeface="Calibri" panose="020F0502020204030204" pitchFamily="34" charset="0"/>
                        <a:ea typeface="Times New Roman"/>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370840">
                <a:tc vMerge="1">
                  <a:txBody>
                    <a:bodyPr/>
                    <a:lstStyle/>
                    <a:p>
                      <a:endParaRPr lang="en-ZA" dirty="0"/>
                    </a:p>
                  </a:txBody>
                  <a:tcPr/>
                </a:tc>
                <a:tc>
                  <a:txBody>
                    <a:bodyPr/>
                    <a:lstStyle/>
                    <a:p>
                      <a:endParaRPr lang="en-ZA" sz="16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spcAft>
                          <a:spcPts val="0"/>
                        </a:spcAft>
                      </a:pPr>
                      <a:endParaRPr lang="en-ZA" sz="1600" b="1" dirty="0">
                        <a:latin typeface="Calibri" panose="020F0502020204030204" pitchFamily="34" charset="0"/>
                        <a:ea typeface="Times New Roman"/>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bl>
          </a:graphicData>
        </a:graphic>
      </p:graphicFrame>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3321814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2700" b="1" dirty="0" smtClean="0">
                <a:latin typeface="Bookman Old Style" panose="02050604050505020204" pitchFamily="18" charset="0"/>
              </a:rPr>
              <a:t>5.6 Programme 3 Performance Indicators and Annual Targets - 2016/17</a:t>
            </a:r>
            <a:br>
              <a:rPr lang="en-GB" sz="2700" b="1" dirty="0" smtClean="0">
                <a:latin typeface="Bookman Old Style" panose="02050604050505020204" pitchFamily="18" charset="0"/>
              </a:rPr>
            </a:br>
            <a:r>
              <a:rPr lang="en-GB" sz="2400" b="1" dirty="0" smtClean="0">
                <a:latin typeface="Bookman Old Style" panose="02050604050505020204" pitchFamily="18" charset="0"/>
              </a:rPr>
              <a:t/>
            </a:r>
            <a:br>
              <a:rPr lang="en-GB" sz="2400" b="1" dirty="0" smtClean="0">
                <a:latin typeface="Bookman Old Style" panose="02050604050505020204" pitchFamily="18" charset="0"/>
              </a:rPr>
            </a:br>
            <a:endParaRPr lang="en-ZA" sz="2400" b="1" dirty="0">
              <a:latin typeface="Bookman Old Style" panose="0205060405050502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61871415"/>
              </p:ext>
            </p:extLst>
          </p:nvPr>
        </p:nvGraphicFramePr>
        <p:xfrm>
          <a:off x="251520" y="2209800"/>
          <a:ext cx="8435280" cy="3447741"/>
        </p:xfrm>
        <a:graphic>
          <a:graphicData uri="http://schemas.openxmlformats.org/drawingml/2006/table">
            <a:tbl>
              <a:tblPr firstRow="1" bandRow="1">
                <a:tableStyleId>{5940675A-B579-460E-94D1-54222C63F5DA}</a:tableStyleId>
              </a:tblPr>
              <a:tblGrid>
                <a:gridCol w="2811760"/>
                <a:gridCol w="2811760"/>
                <a:gridCol w="2811760"/>
              </a:tblGrid>
              <a:tr h="283747">
                <a:tc>
                  <a:txBody>
                    <a:bodyPr/>
                    <a:lstStyle/>
                    <a:p>
                      <a:r>
                        <a:rPr lang="en-ZA" dirty="0" smtClean="0">
                          <a:latin typeface="Calibri" panose="020F0502020204030204" pitchFamily="34" charset="0"/>
                        </a:rPr>
                        <a:t>STRATEGIC</a:t>
                      </a:r>
                      <a:r>
                        <a:rPr lang="en-ZA" baseline="0" dirty="0" smtClean="0">
                          <a:latin typeface="Calibri" panose="020F0502020204030204" pitchFamily="34" charset="0"/>
                        </a:rPr>
                        <a:t> OBJECTIVE</a:t>
                      </a:r>
                      <a:endParaRPr lang="en-ZA" b="1" dirty="0">
                        <a:latin typeface="Calibri" panose="020F0502020204030204" pitchFamily="34" charset="0"/>
                      </a:endParaRPr>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tc>
                  <a:txBody>
                    <a:bodyPr/>
                    <a:lstStyle/>
                    <a:p>
                      <a:r>
                        <a:rPr lang="en-GB" sz="1800" kern="1200" dirty="0" smtClean="0">
                          <a:latin typeface="Calibri" panose="020F0502020204030204" pitchFamily="34" charset="0"/>
                        </a:rPr>
                        <a:t>PROGRAMME PERFORMANCE INDICATOR</a:t>
                      </a:r>
                      <a:endParaRPr lang="en-ZA" b="1"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tc>
                  <a:txBody>
                    <a:bodyPr/>
                    <a:lstStyle/>
                    <a:p>
                      <a:r>
                        <a:rPr lang="en-ZA" dirty="0" smtClean="0">
                          <a:latin typeface="Calibri" panose="020F0502020204030204" pitchFamily="34" charset="0"/>
                        </a:rPr>
                        <a:t>2016/17 TARGETS</a:t>
                      </a:r>
                      <a:endParaRPr lang="en-ZA" b="1"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92D050"/>
                    </a:solidFill>
                  </a:tcPr>
                </a:tc>
              </a:tr>
              <a:tr h="2807661">
                <a:tc>
                  <a:txBody>
                    <a:bodyPr/>
                    <a:lstStyle/>
                    <a:p>
                      <a:endParaRPr lang="en-ZA" dirty="0">
                        <a:latin typeface="Calibri" panose="020F0502020204030204" pitchFamily="34" charset="0"/>
                      </a:endParaRPr>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kern="1200" dirty="0" smtClean="0">
                          <a:latin typeface="Calibri" panose="020F0502020204030204" pitchFamily="34" charset="0"/>
                        </a:rPr>
                        <a:t>Percentage of signed-up schools that use the CPTD-IS annually to electronically:</a:t>
                      </a:r>
                      <a:endParaRPr lang="en-ZA" sz="1800" kern="1200" dirty="0" smtClean="0">
                        <a:latin typeface="Calibri" panose="020F0502020204030204" pitchFamily="34" charset="0"/>
                      </a:endParaRPr>
                    </a:p>
                    <a:p>
                      <a:r>
                        <a:rPr lang="en-US" sz="1800" kern="1200" dirty="0" smtClean="0">
                          <a:latin typeface="Calibri" panose="020F0502020204030204" pitchFamily="34" charset="0"/>
                        </a:rPr>
                        <a:t> </a:t>
                      </a:r>
                      <a:endParaRPr lang="en-ZA" sz="1800" kern="1200" dirty="0" smtClean="0">
                        <a:latin typeface="Calibri" panose="020F0502020204030204" pitchFamily="34" charset="0"/>
                      </a:endParaRPr>
                    </a:p>
                    <a:p>
                      <a:r>
                        <a:rPr lang="en-US" sz="1800" kern="1200" dirty="0" smtClean="0">
                          <a:latin typeface="Calibri" panose="020F0502020204030204" pitchFamily="34" charset="0"/>
                        </a:rPr>
                        <a:t>Upload teachers’ participation in Type 2 Professional </a:t>
                      </a:r>
                      <a:endParaRPr lang="en-ZA"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ZA" dirty="0" smtClean="0">
                          <a:latin typeface="Calibri" panose="020F0502020204030204" pitchFamily="34" charset="0"/>
                        </a:rPr>
                        <a:t>30%</a:t>
                      </a:r>
                      <a:endParaRPr lang="en-ZA" b="1"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graphicFrame>
        <p:nvGraphicFramePr>
          <p:cNvPr id="7" name="Table 6"/>
          <p:cNvGraphicFramePr>
            <a:graphicFrameLocks noGrp="1"/>
          </p:cNvGraphicFramePr>
          <p:nvPr/>
        </p:nvGraphicFramePr>
        <p:xfrm>
          <a:off x="8666328" y="2183642"/>
          <a:ext cx="208280" cy="573206"/>
        </p:xfrm>
        <a:graphic>
          <a:graphicData uri="http://schemas.openxmlformats.org/drawingml/2006/table">
            <a:tbl>
              <a:tblPr/>
              <a:tblGrid>
                <a:gridCol w="208280"/>
              </a:tblGrid>
              <a:tr h="573206">
                <a:tc>
                  <a:txBody>
                    <a:bodyPr/>
                    <a:lstStyle/>
                    <a:p>
                      <a:endParaRPr lang="en-ZA"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tr>
            </a:tbl>
          </a:graphicData>
        </a:graphic>
      </p:graphicFrame>
    </p:spTree>
    <p:extLst>
      <p:ext uri="{BB962C8B-B14F-4D97-AF65-F5344CB8AC3E}">
        <p14:creationId xmlns:p14="http://schemas.microsoft.com/office/powerpoint/2010/main" xmlns="" val="36836361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990600"/>
          </a:xfrm>
        </p:spPr>
        <p:txBody>
          <a:bodyPr>
            <a:noAutofit/>
          </a:bodyPr>
          <a:lstStyle/>
          <a:p>
            <a:pPr algn="ctr"/>
            <a:r>
              <a:rPr lang="en-ZA" sz="2800" b="1" dirty="0" smtClean="0">
                <a:latin typeface="Bookman Old Style" panose="02050604050505020204" pitchFamily="18" charset="0"/>
              </a:rPr>
              <a:t>6. PROGRAMME 4: Professional standards</a:t>
            </a:r>
            <a:br>
              <a:rPr lang="en-ZA" sz="2800" b="1" dirty="0" smtClean="0">
                <a:latin typeface="Bookman Old Style" panose="02050604050505020204" pitchFamily="18" charset="0"/>
              </a:rPr>
            </a:br>
            <a:endParaRPr lang="en-ZA" sz="2800" b="1" dirty="0">
              <a:latin typeface="Bookman Old Style" panose="02050604050505020204" pitchFamily="18" charset="0"/>
            </a:endParaRPr>
          </a:p>
        </p:txBody>
      </p:sp>
      <p:sp>
        <p:nvSpPr>
          <p:cNvPr id="3" name="Content Placeholder 2"/>
          <p:cNvSpPr>
            <a:spLocks noGrp="1"/>
          </p:cNvSpPr>
          <p:nvPr>
            <p:ph idx="1"/>
          </p:nvPr>
        </p:nvSpPr>
        <p:spPr>
          <a:xfrm>
            <a:off x="304800" y="1295400"/>
            <a:ext cx="8686800" cy="4784725"/>
          </a:xfrm>
        </p:spPr>
        <p:txBody>
          <a:bodyPr>
            <a:normAutofit lnSpcReduction="10000"/>
          </a:bodyPr>
          <a:lstStyle/>
          <a:p>
            <a:pPr marL="0" indent="0">
              <a:buNone/>
            </a:pPr>
            <a:r>
              <a:rPr lang="en-ZA" b="1" dirty="0" smtClean="0">
                <a:latin typeface="Calibri" panose="020F0502020204030204" pitchFamily="34" charset="0"/>
              </a:rPr>
              <a:t>Programme purpose: </a:t>
            </a:r>
          </a:p>
          <a:p>
            <a:pPr lvl="0"/>
            <a:r>
              <a:rPr lang="en-US" sz="1900" dirty="0">
                <a:latin typeface="Calibri" panose="020F0502020204030204" pitchFamily="34" charset="0"/>
              </a:rPr>
              <a:t>Enhance the quality of the practicing educators through the management of the CPTD system</a:t>
            </a:r>
            <a:r>
              <a:rPr lang="en-US" sz="1900" dirty="0" smtClean="0">
                <a:latin typeface="Calibri" panose="020F0502020204030204" pitchFamily="34" charset="0"/>
              </a:rPr>
              <a:t>;</a:t>
            </a:r>
          </a:p>
          <a:p>
            <a:pPr marL="0" lvl="0" indent="0">
              <a:buNone/>
            </a:pPr>
            <a:endParaRPr lang="en-ZA" sz="1900" dirty="0">
              <a:latin typeface="Calibri" panose="020F0502020204030204" pitchFamily="34" charset="0"/>
            </a:endParaRPr>
          </a:p>
          <a:p>
            <a:pPr lvl="0"/>
            <a:r>
              <a:rPr lang="en-US" sz="1900" dirty="0">
                <a:latin typeface="Calibri" panose="020F0502020204030204" pitchFamily="34" charset="0"/>
              </a:rPr>
              <a:t>Develop various strategies and processes of assisting and supporting educators with regard to professional matters and needs</a:t>
            </a:r>
            <a:r>
              <a:rPr lang="en-US" sz="1900" dirty="0" smtClean="0">
                <a:latin typeface="Calibri" panose="020F0502020204030204" pitchFamily="34" charset="0"/>
              </a:rPr>
              <a:t>;</a:t>
            </a:r>
          </a:p>
          <a:p>
            <a:pPr marL="0" lvl="0" indent="0">
              <a:buNone/>
            </a:pPr>
            <a:endParaRPr lang="en-ZA" sz="1900" dirty="0">
              <a:latin typeface="Calibri" panose="020F0502020204030204" pitchFamily="34" charset="0"/>
            </a:endParaRPr>
          </a:p>
          <a:p>
            <a:pPr lvl="0"/>
            <a:r>
              <a:rPr lang="en-US" sz="1900" dirty="0">
                <a:latin typeface="Calibri" panose="020F0502020204030204" pitchFamily="34" charset="0"/>
              </a:rPr>
              <a:t>Improve and maintain the status and image of the  teaching profession</a:t>
            </a:r>
            <a:r>
              <a:rPr lang="en-US" sz="1900" dirty="0" smtClean="0">
                <a:latin typeface="Calibri" panose="020F0502020204030204" pitchFamily="34" charset="0"/>
              </a:rPr>
              <a:t>;</a:t>
            </a:r>
          </a:p>
          <a:p>
            <a:pPr marL="0" lvl="0" indent="0">
              <a:buNone/>
            </a:pPr>
            <a:endParaRPr lang="en-ZA" sz="1900" dirty="0">
              <a:latin typeface="Calibri" panose="020F0502020204030204" pitchFamily="34" charset="0"/>
            </a:endParaRPr>
          </a:p>
          <a:p>
            <a:pPr lvl="0"/>
            <a:r>
              <a:rPr lang="en-US" sz="1900" dirty="0">
                <a:latin typeface="Calibri" panose="020F0502020204030204" pitchFamily="34" charset="0"/>
              </a:rPr>
              <a:t>Facilitate processes of ensuring that more and better teachers join the teaching profession; </a:t>
            </a:r>
            <a:r>
              <a:rPr lang="en-US" sz="1900" dirty="0" smtClean="0">
                <a:latin typeface="Calibri" panose="020F0502020204030204" pitchFamily="34" charset="0"/>
              </a:rPr>
              <a:t>and</a:t>
            </a:r>
          </a:p>
          <a:p>
            <a:pPr lvl="0"/>
            <a:endParaRPr lang="en-ZA" sz="1900" dirty="0">
              <a:latin typeface="Calibri" panose="020F0502020204030204" pitchFamily="34" charset="0"/>
            </a:endParaRPr>
          </a:p>
          <a:p>
            <a:r>
              <a:rPr lang="en-US" sz="1900" dirty="0">
                <a:latin typeface="Calibri" panose="020F0502020204030204" pitchFamily="34" charset="0"/>
              </a:rPr>
              <a:t>Ensure the quality of initial teacher education and ongoing professional development through quality assurance mechanisms and </a:t>
            </a:r>
            <a:r>
              <a:rPr lang="en-US" sz="1900" dirty="0" smtClean="0">
                <a:latin typeface="Calibri" panose="020F0502020204030204" pitchFamily="34" charset="0"/>
              </a:rPr>
              <a:t>standards.</a:t>
            </a:r>
            <a:endParaRPr lang="en-ZA" sz="1900" dirty="0">
              <a:latin typeface="Calibri" panose="020F0502020204030204" pitchFamily="34" charset="0"/>
            </a:endParaRPr>
          </a:p>
          <a:p>
            <a:pPr marL="0" indent="0">
              <a:buNone/>
            </a:pPr>
            <a:endParaRPr lang="en-ZA" b="1"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CE0127FB-AA44-4AB0-891A-0C75592A85FB}" type="slidenum">
              <a:rPr lang="en-ZA" smtClean="0">
                <a:solidFill>
                  <a:srgbClr val="04617B">
                    <a:shade val="90000"/>
                  </a:srgbClr>
                </a:solidFill>
              </a:rPr>
              <a:pPr/>
              <a:t>32</a:t>
            </a:fld>
            <a:endParaRPr lang="en-ZA">
              <a:solidFill>
                <a:srgbClr val="04617B">
                  <a:shade val="90000"/>
                </a:srgbClr>
              </a:solidFill>
            </a:endParaRPr>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3053305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3408"/>
            <a:ext cx="8229600" cy="1143000"/>
          </a:xfrm>
        </p:spPr>
        <p:txBody>
          <a:bodyPr>
            <a:normAutofit/>
          </a:bodyPr>
          <a:lstStyle/>
          <a:p>
            <a:pPr algn="ctr"/>
            <a:r>
              <a:rPr lang="en-GB" sz="2000" b="1" dirty="0" smtClean="0">
                <a:latin typeface="Bookman Old Style" panose="02050604050505020204" pitchFamily="18" charset="0"/>
              </a:rPr>
              <a:t>6.1 Programme 4 Performance Indicators and Annual Targets - 2016/17</a:t>
            </a:r>
            <a:endParaRPr lang="en-ZA" sz="2000" dirty="0">
              <a:latin typeface="Bookman Old Style" panose="0205060405050502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81813153"/>
              </p:ext>
            </p:extLst>
          </p:nvPr>
        </p:nvGraphicFramePr>
        <p:xfrm>
          <a:off x="179512" y="980728"/>
          <a:ext cx="8784978" cy="4124960"/>
        </p:xfrm>
        <a:graphic>
          <a:graphicData uri="http://schemas.openxmlformats.org/drawingml/2006/table">
            <a:tbl>
              <a:tblPr firstRow="1" bandRow="1">
                <a:tableStyleId>{5940675A-B579-460E-94D1-54222C63F5DA}</a:tableStyleId>
              </a:tblPr>
              <a:tblGrid>
                <a:gridCol w="2928326"/>
                <a:gridCol w="2928326"/>
                <a:gridCol w="2928326"/>
              </a:tblGrid>
              <a:tr h="370840">
                <a:tc>
                  <a:txBody>
                    <a:bodyPr/>
                    <a:lstStyle/>
                    <a:p>
                      <a:r>
                        <a:rPr lang="en-ZA" sz="1800" dirty="0" smtClean="0">
                          <a:latin typeface="Calibri" panose="020F0502020204030204" pitchFamily="34" charset="0"/>
                        </a:rPr>
                        <a:t>STRATEGIC</a:t>
                      </a:r>
                      <a:r>
                        <a:rPr lang="en-ZA" sz="1800" baseline="0" dirty="0" smtClean="0">
                          <a:latin typeface="Calibri" panose="020F0502020204030204" pitchFamily="34" charset="0"/>
                        </a:rPr>
                        <a:t> OBJECTIVE</a:t>
                      </a:r>
                      <a:endParaRPr lang="en-ZA" sz="18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tc>
                  <a:txBody>
                    <a:bodyPr/>
                    <a:lstStyle/>
                    <a:p>
                      <a:r>
                        <a:rPr lang="en-GB" sz="1800" kern="1200" dirty="0" smtClean="0">
                          <a:latin typeface="Calibri" panose="020F0502020204030204" pitchFamily="34" charset="0"/>
                        </a:rPr>
                        <a:t>PROGRAMME PERFORMANCE INDICATOR</a:t>
                      </a:r>
                      <a:endParaRPr lang="en-ZA" sz="18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tc>
                  <a:txBody>
                    <a:bodyPr/>
                    <a:lstStyle/>
                    <a:p>
                      <a:r>
                        <a:rPr lang="en-ZA" sz="1800" dirty="0" smtClean="0">
                          <a:latin typeface="Calibri" panose="020F0502020204030204" pitchFamily="34" charset="0"/>
                        </a:rPr>
                        <a:t>2016/17 TARGETS</a:t>
                      </a:r>
                      <a:endParaRPr lang="en-ZA" sz="18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92D050"/>
                    </a:solidFill>
                  </a:tcPr>
                </a:tc>
              </a:tr>
              <a:tr h="370840">
                <a:tc>
                  <a:txBody>
                    <a:bodyPr/>
                    <a:lstStyle/>
                    <a:p>
                      <a:r>
                        <a:rPr lang="en-GB" sz="1800" kern="1200" dirty="0" smtClean="0">
                          <a:latin typeface="Calibri" panose="020F0502020204030204" pitchFamily="34" charset="0"/>
                        </a:rPr>
                        <a:t>To enhance teacher preparation and professional practice</a:t>
                      </a:r>
                      <a:endParaRPr lang="en-ZA" sz="18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latin typeface="Calibri" panose="020F0502020204030204" pitchFamily="34" charset="0"/>
                        </a:rPr>
                        <a:t>Professional standards set and implemented</a:t>
                      </a:r>
                      <a:endParaRPr lang="en-ZA" sz="1800" kern="1200" dirty="0" smtClean="0">
                        <a:latin typeface="Calibri" panose="020F0502020204030204" pitchFamily="34" charset="0"/>
                      </a:endParaRPr>
                    </a:p>
                    <a:p>
                      <a:endParaRPr lang="en-ZA" sz="18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latin typeface="Calibri" panose="020F0502020204030204" pitchFamily="34" charset="0"/>
                        </a:rPr>
                        <a:t>Draft Professional standards completed for consultation and public comments processes with stakeholders</a:t>
                      </a:r>
                      <a:endParaRPr lang="en-ZA" sz="1800" dirty="0">
                        <a:latin typeface="Calibri" panose="020F0502020204030204" pitchFamily="34" charset="0"/>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370840">
                <a:tc>
                  <a:txBody>
                    <a:bodyPr/>
                    <a:lstStyle/>
                    <a:p>
                      <a:endParaRPr lang="en-ZA" sz="18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latin typeface="Calibri" panose="020F0502020204030204" pitchFamily="34" charset="0"/>
                        </a:rPr>
                        <a:t>Professional designation for teachers developed and registered</a:t>
                      </a:r>
                      <a:endParaRPr lang="en-ZA" sz="1800" kern="1200" dirty="0" smtClean="0">
                        <a:latin typeface="Calibri" panose="020F0502020204030204" pitchFamily="34" charset="0"/>
                      </a:endParaRPr>
                    </a:p>
                    <a:p>
                      <a:endParaRPr lang="en-ZA" sz="18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spcAft>
                          <a:spcPts val="0"/>
                        </a:spcAft>
                      </a:pPr>
                      <a:r>
                        <a:rPr lang="en-GB" sz="1800" dirty="0">
                          <a:latin typeface="Calibri" panose="020F0502020204030204" pitchFamily="34" charset="0"/>
                        </a:rPr>
                        <a:t>Draft Professional Designation for principals, deputy principals , HODs finalised for the consultation processes with employers and stakeholders</a:t>
                      </a:r>
                      <a:endParaRPr lang="en-ZA" sz="1800" dirty="0">
                        <a:latin typeface="Calibri" panose="020F0502020204030204" pitchFamily="34" charset="0"/>
                        <a:ea typeface="Times New Roman"/>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370840">
                <a:tc>
                  <a:txBody>
                    <a:bodyPr/>
                    <a:lstStyle/>
                    <a:p>
                      <a:endParaRPr lang="en-ZA" sz="18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endParaRPr lang="en-ZA" sz="18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endParaRPr lang="en-ZA" sz="1800" b="1"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370840">
                <a:tc>
                  <a:txBody>
                    <a:bodyPr/>
                    <a:lstStyle/>
                    <a:p>
                      <a:endParaRPr lang="en-ZA" sz="18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lang="en-ZA" sz="18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lang="en-ZA" sz="18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bl>
          </a:graphicData>
        </a:graphic>
      </p:graphicFrame>
      <p:sp>
        <p:nvSpPr>
          <p:cNvPr id="7" name="Rounded Rectangle 6"/>
          <p:cNvSpPr/>
          <p:nvPr/>
        </p:nvSpPr>
        <p:spPr>
          <a:xfrm>
            <a:off x="827584" y="5334000"/>
            <a:ext cx="7416824" cy="9144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ZA" sz="2400" b="1" dirty="0" smtClean="0">
                <a:latin typeface="Calibri" panose="020F0502020204030204" pitchFamily="34" charset="0"/>
              </a:rPr>
              <a:t>BUDGET REDUCTION – IMPACT OUTPUTS/OUTCOME</a:t>
            </a:r>
            <a:endParaRPr lang="en-ZA" sz="2400" b="1" dirty="0">
              <a:latin typeface="Calibri" panose="020F0502020204030204" pitchFamily="34" charset="0"/>
            </a:endParaRPr>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4268101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A" sz="2800" b="1" dirty="0" smtClean="0">
                <a:latin typeface="Bookman Old Style" panose="02050604050505020204" pitchFamily="18" charset="0"/>
              </a:rPr>
              <a:t>7.PROGRAMME 5: POLICY &amp; RESEARCH</a:t>
            </a:r>
            <a:br>
              <a:rPr lang="en-ZA" sz="2800" b="1" dirty="0" smtClean="0">
                <a:latin typeface="Bookman Old Style" panose="02050604050505020204" pitchFamily="18" charset="0"/>
              </a:rPr>
            </a:br>
            <a:endParaRPr lang="en-ZA" sz="2800" b="1" dirty="0">
              <a:latin typeface="Bookman Old Style" panose="02050604050505020204" pitchFamily="18" charset="0"/>
            </a:endParaRPr>
          </a:p>
        </p:txBody>
      </p:sp>
      <p:sp>
        <p:nvSpPr>
          <p:cNvPr id="3" name="Content Placeholder 2"/>
          <p:cNvSpPr>
            <a:spLocks noGrp="1"/>
          </p:cNvSpPr>
          <p:nvPr>
            <p:ph idx="1"/>
          </p:nvPr>
        </p:nvSpPr>
        <p:spPr>
          <a:xfrm>
            <a:off x="304800" y="1295400"/>
            <a:ext cx="8686800" cy="4784725"/>
          </a:xfrm>
        </p:spPr>
        <p:txBody>
          <a:bodyPr/>
          <a:lstStyle/>
          <a:p>
            <a:pPr marL="0" indent="0">
              <a:buNone/>
            </a:pPr>
            <a:r>
              <a:rPr lang="en-ZA" b="1" dirty="0" smtClean="0">
                <a:latin typeface="Calibri" panose="020F0502020204030204" pitchFamily="34" charset="0"/>
              </a:rPr>
              <a:t>Programme purpose:</a:t>
            </a:r>
          </a:p>
          <a:p>
            <a:pPr marL="0" indent="0">
              <a:buNone/>
            </a:pPr>
            <a:endParaRPr lang="en-ZA" b="1" dirty="0" smtClean="0">
              <a:latin typeface="Calibri" panose="020F0502020204030204" pitchFamily="34" charset="0"/>
            </a:endParaRPr>
          </a:p>
          <a:p>
            <a:pPr lvl="0"/>
            <a:r>
              <a:rPr lang="en-US" sz="1800" dirty="0">
                <a:latin typeface="Calibri" panose="020F0502020204030204" pitchFamily="34" charset="0"/>
              </a:rPr>
              <a:t>To enhance policy and research coordination within SACE</a:t>
            </a:r>
            <a:r>
              <a:rPr lang="en-US" sz="1800" dirty="0" smtClean="0">
                <a:latin typeface="Calibri" panose="020F0502020204030204" pitchFamily="34" charset="0"/>
              </a:rPr>
              <a:t>.</a:t>
            </a:r>
          </a:p>
          <a:p>
            <a:pPr marL="0" lvl="0" indent="0">
              <a:buNone/>
            </a:pPr>
            <a:endParaRPr lang="en-ZA" sz="1800" dirty="0">
              <a:latin typeface="Calibri" panose="020F0502020204030204" pitchFamily="34" charset="0"/>
            </a:endParaRPr>
          </a:p>
          <a:p>
            <a:pPr lvl="0"/>
            <a:r>
              <a:rPr lang="en-US" sz="1800" dirty="0">
                <a:latin typeface="Calibri" panose="020F0502020204030204" pitchFamily="34" charset="0"/>
              </a:rPr>
              <a:t>To strengthen the SACE advisory role and services that is informed by policy, research, and consultative processes</a:t>
            </a:r>
            <a:r>
              <a:rPr lang="en-US" sz="1800" dirty="0" smtClean="0">
                <a:latin typeface="Calibri" panose="020F0502020204030204" pitchFamily="34" charset="0"/>
              </a:rPr>
              <a:t>.</a:t>
            </a:r>
          </a:p>
          <a:p>
            <a:pPr marL="0" lvl="0" indent="0">
              <a:buNone/>
            </a:pPr>
            <a:endParaRPr lang="en-ZA" sz="1800" dirty="0">
              <a:latin typeface="Calibri" panose="020F0502020204030204" pitchFamily="34" charset="0"/>
            </a:endParaRPr>
          </a:p>
          <a:p>
            <a:pPr lvl="0"/>
            <a:r>
              <a:rPr lang="en-US" sz="1800" dirty="0">
                <a:latin typeface="Calibri" panose="020F0502020204030204" pitchFamily="34" charset="0"/>
              </a:rPr>
              <a:t>To promote research on professional matters and any other educational matter relevant to SACE.</a:t>
            </a:r>
            <a:endParaRPr lang="en-ZA" sz="1800" dirty="0">
              <a:latin typeface="Calibri" panose="020F0502020204030204" pitchFamily="34" charset="0"/>
            </a:endParaRPr>
          </a:p>
          <a:p>
            <a:pPr marL="0" indent="0">
              <a:buNone/>
            </a:pPr>
            <a:endParaRPr lang="en-ZA" b="1"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CE0127FB-AA44-4AB0-891A-0C75592A85FB}" type="slidenum">
              <a:rPr lang="en-ZA" smtClean="0">
                <a:solidFill>
                  <a:srgbClr val="04617B">
                    <a:shade val="90000"/>
                  </a:srgbClr>
                </a:solidFill>
              </a:rPr>
              <a:pPr/>
              <a:t>34</a:t>
            </a:fld>
            <a:endParaRPr lang="en-ZA">
              <a:solidFill>
                <a:srgbClr val="04617B">
                  <a:shade val="90000"/>
                </a:srgbClr>
              </a:solidFill>
            </a:endParaRPr>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5459979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3408"/>
            <a:ext cx="8229600" cy="1143000"/>
          </a:xfrm>
        </p:spPr>
        <p:txBody>
          <a:bodyPr>
            <a:normAutofit/>
          </a:bodyPr>
          <a:lstStyle/>
          <a:p>
            <a:pPr algn="ctr"/>
            <a:r>
              <a:rPr lang="en-GB" sz="2400" b="1" dirty="0" smtClean="0">
                <a:latin typeface="Bookman Old Style" panose="02050604050505020204" pitchFamily="18" charset="0"/>
              </a:rPr>
              <a:t>7.1 Programme 5 Performance Indicators and Annual Targets - 2016/17</a:t>
            </a:r>
            <a:endParaRPr lang="en-ZA" sz="2400" dirty="0">
              <a:latin typeface="Bookman Old Style" panose="0205060405050502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65588805"/>
              </p:ext>
            </p:extLst>
          </p:nvPr>
        </p:nvGraphicFramePr>
        <p:xfrm>
          <a:off x="179512" y="980728"/>
          <a:ext cx="8784978" cy="3784600"/>
        </p:xfrm>
        <a:graphic>
          <a:graphicData uri="http://schemas.openxmlformats.org/drawingml/2006/table">
            <a:tbl>
              <a:tblPr firstRow="1" bandRow="1">
                <a:tableStyleId>{5940675A-B579-460E-94D1-54222C63F5DA}</a:tableStyleId>
              </a:tblPr>
              <a:tblGrid>
                <a:gridCol w="2928326"/>
                <a:gridCol w="2928326"/>
                <a:gridCol w="2928326"/>
              </a:tblGrid>
              <a:tr h="370840">
                <a:tc>
                  <a:txBody>
                    <a:bodyPr/>
                    <a:lstStyle/>
                    <a:p>
                      <a:r>
                        <a:rPr lang="en-ZA" sz="1800" dirty="0" smtClean="0">
                          <a:latin typeface="Calibri" panose="020F0502020204030204" pitchFamily="34" charset="0"/>
                        </a:rPr>
                        <a:t>STRATEGIC</a:t>
                      </a:r>
                      <a:r>
                        <a:rPr lang="en-ZA" sz="1800" baseline="0" dirty="0" smtClean="0">
                          <a:latin typeface="Calibri" panose="020F0502020204030204" pitchFamily="34" charset="0"/>
                        </a:rPr>
                        <a:t> OBJECTIVE</a:t>
                      </a:r>
                      <a:endParaRPr lang="en-ZA" sz="18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tc>
                  <a:txBody>
                    <a:bodyPr/>
                    <a:lstStyle/>
                    <a:p>
                      <a:r>
                        <a:rPr lang="en-GB" sz="1800" kern="1200" dirty="0" smtClean="0">
                          <a:latin typeface="Calibri" panose="020F0502020204030204" pitchFamily="34" charset="0"/>
                        </a:rPr>
                        <a:t>PROGRAMME PERFORMANCE INDICATOR</a:t>
                      </a:r>
                      <a:endParaRPr lang="en-ZA" sz="18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tc>
                  <a:txBody>
                    <a:bodyPr/>
                    <a:lstStyle/>
                    <a:p>
                      <a:r>
                        <a:rPr lang="en-ZA" sz="1800" dirty="0" smtClean="0">
                          <a:latin typeface="Calibri" panose="020F0502020204030204" pitchFamily="34" charset="0"/>
                        </a:rPr>
                        <a:t>2016/17 TARGETS</a:t>
                      </a:r>
                      <a:endParaRPr lang="en-ZA" sz="18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92D050"/>
                    </a:solidFill>
                  </a:tcPr>
                </a:tc>
              </a:tr>
              <a:tr h="370840">
                <a:tc>
                  <a:txBody>
                    <a:bodyPr/>
                    <a:lstStyle/>
                    <a:p>
                      <a:pPr>
                        <a:spcAft>
                          <a:spcPts val="0"/>
                        </a:spcAft>
                      </a:pPr>
                      <a:r>
                        <a:rPr lang="en-GB" sz="1800" dirty="0">
                          <a:latin typeface="Calibri" panose="020F0502020204030204" pitchFamily="34" charset="0"/>
                        </a:rPr>
                        <a:t>To influence national policy and initiatives through quality evidence-based research and advice</a:t>
                      </a:r>
                      <a:endParaRPr lang="en-ZA" sz="1800" dirty="0">
                        <a:latin typeface="Calibri" panose="020F0502020204030204" pitchFamily="34" charset="0"/>
                        <a:ea typeface="Times New Roman"/>
                      </a:endParaRPr>
                    </a:p>
                  </a:txBody>
                  <a:tcPr marL="68580" marR="68580" marT="0" marB="0">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r>
                        <a:rPr lang="en-GB" sz="1800" kern="1200" dirty="0" smtClean="0">
                          <a:latin typeface="Calibri" panose="020F0502020204030204" pitchFamily="34" charset="0"/>
                        </a:rPr>
                        <a:t>The number research report produced in line with the SACE Research Policy and Agenda</a:t>
                      </a:r>
                      <a:endParaRPr lang="en-ZA" sz="18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latin typeface="Calibri" panose="020F0502020204030204" pitchFamily="34" charset="0"/>
                        </a:rPr>
                        <a:t>5</a:t>
                      </a:r>
                      <a:endParaRPr lang="en-ZA" sz="1800" dirty="0">
                        <a:latin typeface="Calibri" panose="020F0502020204030204" pitchFamily="34" charset="0"/>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370840">
                <a:tc>
                  <a:txBody>
                    <a:bodyPr/>
                    <a:lstStyle/>
                    <a:p>
                      <a:pPr>
                        <a:spcAft>
                          <a:spcPts val="0"/>
                        </a:spcAft>
                      </a:pPr>
                      <a:r>
                        <a:rPr lang="en-GB" sz="1800" dirty="0">
                          <a:latin typeface="Calibri" panose="020F0502020204030204" pitchFamily="34" charset="0"/>
                        </a:rPr>
                        <a:t>To influence national policy and initiatives through quality evidence-based research and advice</a:t>
                      </a:r>
                      <a:endParaRPr lang="en-ZA" sz="1800" dirty="0">
                        <a:latin typeface="Calibri" panose="020F0502020204030204" pitchFamily="34" charset="0"/>
                        <a:ea typeface="Times New Roman"/>
                      </a:endParaRPr>
                    </a:p>
                  </a:txBody>
                  <a:tcPr marL="68580" marR="68580" marT="0" marB="0">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r>
                        <a:rPr lang="en-US" sz="1800" kern="1200" dirty="0" smtClean="0">
                          <a:latin typeface="Calibri" panose="020F0502020204030204" pitchFamily="34" charset="0"/>
                        </a:rPr>
                        <a:t>Number of Policy advice and briefs produced per annum Number of Policy advice and briefs produced per annum </a:t>
                      </a:r>
                      <a:endParaRPr lang="en-ZA" sz="18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spcAft>
                          <a:spcPts val="0"/>
                        </a:spcAft>
                      </a:pPr>
                      <a:r>
                        <a:rPr lang="en-ZA" sz="1800" dirty="0" smtClean="0">
                          <a:latin typeface="Calibri" panose="020F0502020204030204" pitchFamily="34" charset="0"/>
                        </a:rPr>
                        <a:t>2</a:t>
                      </a:r>
                      <a:endParaRPr lang="en-ZA" sz="1800" dirty="0">
                        <a:latin typeface="Calibri" panose="020F0502020204030204" pitchFamily="34" charset="0"/>
                        <a:ea typeface="Times New Roman"/>
                      </a:endParaRPr>
                    </a:p>
                  </a:txBody>
                  <a:tcPr marL="68580" marR="68580" marT="0" marB="0">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370840">
                <a:tc>
                  <a:txBody>
                    <a:bodyPr/>
                    <a:lstStyle/>
                    <a:p>
                      <a:endParaRPr lang="en-ZA" sz="18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endParaRPr lang="en-ZA" sz="18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endParaRPr lang="en-ZA" sz="1800" b="1"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370840">
                <a:tc>
                  <a:txBody>
                    <a:bodyPr/>
                    <a:lstStyle/>
                    <a:p>
                      <a:endParaRPr lang="en-ZA" sz="2000" dirty="0">
                        <a:latin typeface="Calibri" panose="020F050202020403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lang="en-ZA" sz="20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lang="en-ZA" sz="2000" dirty="0">
                        <a:latin typeface="Calibri" panose="020F0502020204030204" pitchFamily="34" charset="0"/>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bl>
          </a:graphicData>
        </a:graphic>
      </p:graphicFrame>
      <p:sp>
        <p:nvSpPr>
          <p:cNvPr id="7" name="Rounded Rectangle 6"/>
          <p:cNvSpPr/>
          <p:nvPr/>
        </p:nvSpPr>
        <p:spPr>
          <a:xfrm>
            <a:off x="827584" y="5105400"/>
            <a:ext cx="7416824" cy="1066800"/>
          </a:xfrm>
          <a:prstGeom prst="roundRect">
            <a:avLst>
              <a:gd name="adj" fmla="val 5000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ZA" sz="2400" b="1" dirty="0" smtClean="0">
                <a:latin typeface="Calibri" panose="020F0502020204030204" pitchFamily="34" charset="0"/>
              </a:rPr>
              <a:t>50% BUDGET REDUCTION – IMPACT OUTPUTS/OUTCOME</a:t>
            </a:r>
            <a:endParaRPr lang="en-ZA" sz="2400" b="1" dirty="0">
              <a:latin typeface="Calibri" panose="020F0502020204030204" pitchFamily="34" charset="0"/>
            </a:endParaRPr>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10600" y="18391"/>
            <a:ext cx="517634" cy="553109"/>
          </a:xfrm>
          <a:prstGeom prst="rect">
            <a:avLst/>
          </a:prstGeom>
          <a:noFill/>
          <a:ln>
            <a:noFill/>
          </a:ln>
        </p:spPr>
      </p:pic>
    </p:spTree>
    <p:extLst>
      <p:ext uri="{BB962C8B-B14F-4D97-AF65-F5344CB8AC3E}">
        <p14:creationId xmlns:p14="http://schemas.microsoft.com/office/powerpoint/2010/main" xmlns="" val="36315378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fontScale="92500" lnSpcReduction="20000"/>
          </a:bodyPr>
          <a:lstStyle/>
          <a:p>
            <a:endParaRPr lang="en-ZA" dirty="0" smtClean="0"/>
          </a:p>
          <a:p>
            <a:endParaRPr lang="en-ZA" dirty="0"/>
          </a:p>
          <a:p>
            <a:pPr marL="0" indent="0" algn="ctr">
              <a:buNone/>
            </a:pPr>
            <a:r>
              <a:rPr lang="en-ZA" b="1" dirty="0" smtClean="0">
                <a:solidFill>
                  <a:schemeClr val="accent1">
                    <a:lumMod val="75000"/>
                  </a:schemeClr>
                </a:solidFill>
                <a:latin typeface="Bookman Old Style" panose="02050604050505020204" pitchFamily="18" charset="0"/>
              </a:rPr>
              <a:t>THANK YOU </a:t>
            </a:r>
          </a:p>
          <a:p>
            <a:pPr marL="0" indent="0" algn="ctr">
              <a:buNone/>
            </a:pPr>
            <a:endParaRPr lang="en-ZA" b="1" dirty="0" smtClean="0">
              <a:solidFill>
                <a:schemeClr val="accent1">
                  <a:lumMod val="75000"/>
                </a:schemeClr>
              </a:solidFill>
              <a:latin typeface="Bookman Old Style" panose="02050604050505020204" pitchFamily="18" charset="0"/>
            </a:endParaRPr>
          </a:p>
          <a:p>
            <a:pPr marL="0" indent="0" algn="ctr">
              <a:buNone/>
            </a:pPr>
            <a:r>
              <a:rPr lang="en-ZA" b="1" dirty="0" smtClean="0">
                <a:solidFill>
                  <a:schemeClr val="accent1">
                    <a:lumMod val="75000"/>
                  </a:schemeClr>
                </a:solidFill>
                <a:latin typeface="Bookman Old Style" panose="02050604050505020204" pitchFamily="18" charset="0"/>
              </a:rPr>
              <a:t>DANKIE </a:t>
            </a:r>
          </a:p>
          <a:p>
            <a:pPr algn="ctr"/>
            <a:endParaRPr lang="en-ZA" b="1" dirty="0">
              <a:solidFill>
                <a:schemeClr val="accent1">
                  <a:lumMod val="75000"/>
                </a:schemeClr>
              </a:solidFill>
              <a:latin typeface="Bookman Old Style" panose="02050604050505020204" pitchFamily="18" charset="0"/>
            </a:endParaRPr>
          </a:p>
          <a:p>
            <a:pPr marL="0" indent="0" algn="ctr">
              <a:buNone/>
            </a:pPr>
            <a:r>
              <a:rPr lang="en-ZA" b="1" dirty="0" smtClean="0">
                <a:solidFill>
                  <a:schemeClr val="accent1">
                    <a:lumMod val="75000"/>
                  </a:schemeClr>
                </a:solidFill>
                <a:latin typeface="Bookman Old Style" panose="02050604050505020204" pitchFamily="18" charset="0"/>
              </a:rPr>
              <a:t>SIYABONGA</a:t>
            </a:r>
          </a:p>
          <a:p>
            <a:pPr algn="ctr"/>
            <a:endParaRPr lang="en-ZA" b="1" dirty="0">
              <a:solidFill>
                <a:schemeClr val="accent1">
                  <a:lumMod val="75000"/>
                </a:schemeClr>
              </a:solidFill>
              <a:latin typeface="Bookman Old Style" panose="02050604050505020204" pitchFamily="18" charset="0"/>
            </a:endParaRPr>
          </a:p>
          <a:p>
            <a:pPr marL="0" indent="0" algn="ctr">
              <a:buNone/>
            </a:pPr>
            <a:r>
              <a:rPr lang="en-ZA" b="1" dirty="0" smtClean="0">
                <a:solidFill>
                  <a:schemeClr val="accent1">
                    <a:lumMod val="75000"/>
                  </a:schemeClr>
                </a:solidFill>
                <a:latin typeface="Bookman Old Style" panose="02050604050505020204" pitchFamily="18" charset="0"/>
              </a:rPr>
              <a:t>REYALEBOHA</a:t>
            </a:r>
            <a:endParaRPr lang="en-ZA" b="1" dirty="0">
              <a:solidFill>
                <a:schemeClr val="accent1">
                  <a:lumMod val="75000"/>
                </a:schemeClr>
              </a:solidFill>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95555F02-AAA5-4FC9-A0BD-89CE0AA9704C}" type="slidenum">
              <a:rPr lang="en-ZA" smtClean="0">
                <a:solidFill>
                  <a:prstClr val="black">
                    <a:tint val="75000"/>
                  </a:prstClr>
                </a:solidFill>
              </a:rPr>
              <a:pPr/>
              <a:t>36</a:t>
            </a:fld>
            <a:endParaRPr lang="en-ZA">
              <a:solidFill>
                <a:prstClr val="black">
                  <a:tint val="75000"/>
                </a:prstClr>
              </a:solidFill>
            </a:endParaRPr>
          </a:p>
        </p:txBody>
      </p:sp>
    </p:spTree>
    <p:extLst>
      <p:ext uri="{BB962C8B-B14F-4D97-AF65-F5344CB8AC3E}">
        <p14:creationId xmlns:p14="http://schemas.microsoft.com/office/powerpoint/2010/main" xmlns="" val="1254273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A" b="1" dirty="0" smtClean="0">
                <a:solidFill>
                  <a:srgbClr val="4E3B30"/>
                </a:solidFill>
                <a:latin typeface="Bookman Old Style" panose="02050604050505020204" pitchFamily="18" charset="0"/>
              </a:rPr>
              <a:t>1.2 Strategic overview cont….</a:t>
            </a:r>
            <a:r>
              <a:rPr lang="en-ZA" b="1" dirty="0">
                <a:solidFill>
                  <a:srgbClr val="4E3B30"/>
                </a:solidFill>
                <a:latin typeface="Bookman Old Style" panose="02050604050505020204" pitchFamily="18" charset="0"/>
              </a:rPr>
              <a:t/>
            </a:r>
            <a:br>
              <a:rPr lang="en-ZA" b="1" dirty="0">
                <a:solidFill>
                  <a:srgbClr val="4E3B30"/>
                </a:solidFill>
                <a:latin typeface="Bookman Old Style" panose="02050604050505020204" pitchFamily="18" charset="0"/>
              </a:rPr>
            </a:br>
            <a:endParaRPr lang="en-ZA" dirty="0"/>
          </a:p>
        </p:txBody>
      </p:sp>
      <p:sp>
        <p:nvSpPr>
          <p:cNvPr id="3" name="Content Placeholder 2"/>
          <p:cNvSpPr>
            <a:spLocks noGrp="1"/>
          </p:cNvSpPr>
          <p:nvPr>
            <p:ph idx="1"/>
          </p:nvPr>
        </p:nvSpPr>
        <p:spPr/>
        <p:txBody>
          <a:bodyPr>
            <a:normAutofit fontScale="32500" lnSpcReduction="20000"/>
          </a:bodyPr>
          <a:lstStyle/>
          <a:p>
            <a:pPr marL="0" indent="0">
              <a:buNone/>
            </a:pPr>
            <a:r>
              <a:rPr lang="en-GB" dirty="0"/>
              <a:t>The Council will consider policy to deal with natural attrition and succession planning in the next financial year.</a:t>
            </a:r>
            <a:endParaRPr lang="en-ZA" sz="3600" dirty="0"/>
          </a:p>
          <a:p>
            <a:pPr marL="0" indent="0">
              <a:buNone/>
            </a:pPr>
            <a:r>
              <a:rPr lang="en-GB" dirty="0"/>
              <a:t> </a:t>
            </a:r>
            <a:endParaRPr lang="en-ZA" sz="3600" dirty="0"/>
          </a:p>
          <a:p>
            <a:pPr marL="0" lvl="0" indent="0">
              <a:buNone/>
            </a:pPr>
            <a:r>
              <a:rPr lang="en-GB" b="1" dirty="0"/>
              <a:t>REVISIONS TO LEGISLATIVE AND OTHER MANDATES</a:t>
            </a:r>
            <a:endParaRPr lang="en-ZA" dirty="0"/>
          </a:p>
          <a:p>
            <a:pPr marL="0" indent="0">
              <a:buNone/>
            </a:pPr>
            <a:r>
              <a:rPr lang="en-GB" dirty="0"/>
              <a:t> </a:t>
            </a:r>
            <a:endParaRPr lang="en-ZA" sz="3600" dirty="0"/>
          </a:p>
          <a:p>
            <a:pPr marL="457200" lvl="1" indent="0">
              <a:buNone/>
            </a:pPr>
            <a:r>
              <a:rPr lang="en-GB" b="1" dirty="0" smtClean="0"/>
              <a:t> 2.1    The </a:t>
            </a:r>
            <a:r>
              <a:rPr lang="en-GB" b="1" dirty="0"/>
              <a:t>Basic Education Laws Amendment Act (2011) </a:t>
            </a:r>
            <a:endParaRPr lang="en-ZA" sz="3200" dirty="0"/>
          </a:p>
          <a:p>
            <a:pPr marL="0" indent="0">
              <a:buNone/>
            </a:pPr>
            <a:r>
              <a:rPr lang="en-GB" b="1" dirty="0"/>
              <a:t> </a:t>
            </a:r>
            <a:endParaRPr lang="en-ZA" sz="3600" dirty="0"/>
          </a:p>
          <a:p>
            <a:pPr marL="0" indent="0">
              <a:buNone/>
            </a:pPr>
            <a:r>
              <a:rPr lang="en-GB" dirty="0"/>
              <a:t>The Basic Education Laws Amendment Act of 2011 amends Section 5 of SACE Act no. 31 of 2000 to mandate SACE to manage a system for the promotion of the Continuing Professional Development of all educators. It further amends Section 19 of SACE Act of 2000 to allow the state to fund the Council on request by Council.</a:t>
            </a:r>
            <a:endParaRPr lang="en-ZA" sz="3600" dirty="0"/>
          </a:p>
          <a:p>
            <a:pPr marL="0" indent="0">
              <a:buNone/>
            </a:pPr>
            <a:r>
              <a:rPr lang="en-GB" dirty="0"/>
              <a:t> </a:t>
            </a:r>
            <a:endParaRPr lang="en-ZA" sz="3600" dirty="0"/>
          </a:p>
          <a:p>
            <a:pPr marL="0" indent="0">
              <a:buNone/>
            </a:pPr>
            <a:r>
              <a:rPr lang="en-GB" dirty="0"/>
              <a:t>In effect SACE’s role in promoting the professional development of educators is clarified. </a:t>
            </a:r>
            <a:endParaRPr lang="en-ZA" sz="3600" dirty="0"/>
          </a:p>
          <a:p>
            <a:pPr marL="0" indent="0">
              <a:buNone/>
            </a:pPr>
            <a:r>
              <a:rPr lang="en-GB" dirty="0"/>
              <a:t>It has to focus on quality assuring programmes and activities and monitoring and recording of uptake.</a:t>
            </a:r>
            <a:endParaRPr lang="en-ZA" sz="3600" dirty="0"/>
          </a:p>
          <a:p>
            <a:pPr marL="0" indent="0">
              <a:buNone/>
            </a:pPr>
            <a:r>
              <a:rPr lang="en-GB" dirty="0"/>
              <a:t> </a:t>
            </a:r>
            <a:endParaRPr lang="en-ZA" sz="3600" dirty="0"/>
          </a:p>
          <a:p>
            <a:pPr marL="0" indent="0">
              <a:buNone/>
            </a:pPr>
            <a:r>
              <a:rPr lang="en-GB" b="1" dirty="0" smtClean="0"/>
              <a:t>              2.2</a:t>
            </a:r>
            <a:r>
              <a:rPr lang="en-GB" b="1" dirty="0"/>
              <a:t>	</a:t>
            </a:r>
            <a:r>
              <a:rPr lang="en-GB" b="1" dirty="0" smtClean="0"/>
              <a:t>Employment </a:t>
            </a:r>
            <a:r>
              <a:rPr lang="en-GB" b="1" dirty="0"/>
              <a:t>of Educators Act (1998) </a:t>
            </a:r>
            <a:endParaRPr lang="en-ZA" sz="3600" dirty="0"/>
          </a:p>
          <a:p>
            <a:pPr marL="0" indent="0">
              <a:buNone/>
            </a:pPr>
            <a:r>
              <a:rPr lang="en-GB" b="1" dirty="0"/>
              <a:t> </a:t>
            </a:r>
            <a:endParaRPr lang="en-ZA" sz="3600" dirty="0"/>
          </a:p>
          <a:p>
            <a:pPr marL="0" indent="0">
              <a:buNone/>
            </a:pPr>
            <a:r>
              <a:rPr lang="en-GB" dirty="0"/>
              <a:t>The Employment of Educators Act 1998 Section 15 (2) directs that if the name of an Educator is struck off the register of educators kept by The South African Council for Educators, the Educator shall, notwithstanding anything to the contrary contained in this Act, be deemed to have resigned with effect from the day following immediately after the day on which the Educators name was so struck off.</a:t>
            </a:r>
            <a:endParaRPr lang="en-ZA" sz="3600" dirty="0"/>
          </a:p>
          <a:p>
            <a:pPr marL="0" indent="0">
              <a:buNone/>
            </a:pPr>
            <a:r>
              <a:rPr lang="en-GB" dirty="0"/>
              <a:t> </a:t>
            </a:r>
            <a:endParaRPr lang="en-ZA" sz="3600" dirty="0"/>
          </a:p>
          <a:p>
            <a:pPr marL="0" indent="0">
              <a:buNone/>
            </a:pPr>
            <a:r>
              <a:rPr lang="en-GB" b="1" dirty="0" smtClean="0"/>
              <a:t>              2.3 </a:t>
            </a:r>
            <a:r>
              <a:rPr lang="en-GB" b="1" dirty="0"/>
              <a:t>	</a:t>
            </a:r>
            <a:r>
              <a:rPr lang="en-GB" b="1" dirty="0" smtClean="0"/>
              <a:t>South </a:t>
            </a:r>
            <a:r>
              <a:rPr lang="en-GB" b="1" dirty="0"/>
              <a:t>African Council for Educators (SACE) Act (2000) </a:t>
            </a:r>
            <a:endParaRPr lang="en-ZA" sz="3600" dirty="0"/>
          </a:p>
          <a:p>
            <a:pPr marL="0" indent="0">
              <a:buNone/>
            </a:pPr>
            <a:r>
              <a:rPr lang="en-GB" b="1" dirty="0"/>
              <a:t> </a:t>
            </a:r>
            <a:endParaRPr lang="en-ZA" sz="3600" dirty="0"/>
          </a:p>
          <a:p>
            <a:pPr marL="0" indent="0">
              <a:buNone/>
            </a:pPr>
            <a:r>
              <a:rPr lang="en-GB" dirty="0"/>
              <a:t>The SACE Act (2000) Section 26 (2) requires that in each case where steps were taken against any educator under Section 24 (2) ,other than the cautioning or reprimanding of the Educator, the Employer shall furnish The South African Council for Educators with the record of the proceedings  at the inquiry  and all other documents relating thereto.</a:t>
            </a:r>
            <a:endParaRPr lang="en-ZA" sz="3600" dirty="0"/>
          </a:p>
          <a:p>
            <a:pPr marL="0" indent="0">
              <a:buNone/>
            </a:pPr>
            <a:endParaRPr lang="en-ZA" sz="37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CE0127FB-AA44-4AB0-891A-0C75592A85FB}" type="slidenum">
              <a:rPr lang="en-ZA" smtClean="0">
                <a:solidFill>
                  <a:srgbClr val="04617B">
                    <a:shade val="90000"/>
                  </a:srgbClr>
                </a:solidFill>
              </a:rPr>
              <a:pPr/>
              <a:t>4</a:t>
            </a:fld>
            <a:endParaRPr lang="en-ZA">
              <a:solidFill>
                <a:srgbClr val="04617B">
                  <a:shade val="90000"/>
                </a:srgbClr>
              </a:solidFill>
            </a:endParaRPr>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0" y="76200"/>
            <a:ext cx="609599" cy="685801"/>
          </a:xfrm>
          <a:prstGeom prst="rect">
            <a:avLst/>
          </a:prstGeom>
          <a:noFill/>
          <a:ln>
            <a:noFill/>
          </a:ln>
        </p:spPr>
      </p:pic>
    </p:spTree>
    <p:extLst>
      <p:ext uri="{BB962C8B-B14F-4D97-AF65-F5344CB8AC3E}">
        <p14:creationId xmlns:p14="http://schemas.microsoft.com/office/powerpoint/2010/main" xmlns="" val="2565792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563562"/>
          </a:xfrm>
        </p:spPr>
        <p:txBody>
          <a:bodyPr>
            <a:noAutofit/>
          </a:bodyPr>
          <a:lstStyle/>
          <a:p>
            <a:pPr algn="ctr"/>
            <a:r>
              <a:rPr lang="en-US" sz="3200" b="1" dirty="0" smtClean="0">
                <a:latin typeface="Bookman Old Style" panose="02050604050505020204" pitchFamily="18" charset="0"/>
              </a:rPr>
              <a:t> 2.MTEF PROJECTIONS</a:t>
            </a:r>
            <a:endParaRPr lang="en-US" sz="3200" dirty="0">
              <a:latin typeface="Bookman Old Style" panose="02050604050505020204" pitchFamily="18" charset="0"/>
            </a:endParaRPr>
          </a:p>
        </p:txBody>
      </p:sp>
      <p:graphicFrame>
        <p:nvGraphicFramePr>
          <p:cNvPr id="3" name="Table 2"/>
          <p:cNvGraphicFramePr>
            <a:graphicFrameLocks noGrp="1"/>
          </p:cNvGraphicFramePr>
          <p:nvPr/>
        </p:nvGraphicFramePr>
        <p:xfrm>
          <a:off x="152403" y="838200"/>
          <a:ext cx="8839199" cy="5958833"/>
        </p:xfrm>
        <a:graphic>
          <a:graphicData uri="http://schemas.openxmlformats.org/drawingml/2006/table">
            <a:tbl>
              <a:tblPr/>
              <a:tblGrid>
                <a:gridCol w="1032031"/>
                <a:gridCol w="1032031"/>
                <a:gridCol w="298136"/>
                <a:gridCol w="914400"/>
                <a:gridCol w="914400"/>
                <a:gridCol w="914400"/>
                <a:gridCol w="914400"/>
                <a:gridCol w="990601"/>
                <a:gridCol w="914400"/>
                <a:gridCol w="914400"/>
              </a:tblGrid>
              <a:tr h="241983">
                <a:tc rowSpan="2" gridSpan="3">
                  <a:txBody>
                    <a:bodyPr/>
                    <a:lstStyle/>
                    <a:p>
                      <a:pPr marL="0" marR="0">
                        <a:spcBef>
                          <a:spcPts val="0"/>
                        </a:spcBef>
                        <a:spcAft>
                          <a:spcPts val="0"/>
                        </a:spcAft>
                      </a:pPr>
                      <a:r>
                        <a:rPr lang="en-US" sz="1400" dirty="0">
                          <a:solidFill>
                            <a:srgbClr val="000000"/>
                          </a:solidFill>
                          <a:latin typeface="Calibri"/>
                          <a:ea typeface="Times New Roman"/>
                          <a:cs typeface="Times New Roman"/>
                        </a:rPr>
                        <a:t>Financial performance in R,000</a:t>
                      </a:r>
                      <a:endParaRPr lang="en-US" sz="1400" dirty="0">
                        <a:latin typeface="Times New Roman"/>
                        <a:ea typeface="Times New Roman"/>
                        <a:cs typeface="Times New Roman"/>
                      </a:endParaRPr>
                    </a:p>
                  </a:txBody>
                  <a:tcPr marL="51734" marR="51734" marT="0" marB="0" anchor="b">
                    <a:lnL>
                      <a:noFill/>
                    </a:lnL>
                    <a:lnR w="12700" cap="flat" cmpd="sng" algn="ctr">
                      <a:solidFill>
                        <a:srgbClr val="000000"/>
                      </a:solidFill>
                      <a:prstDash val="solid"/>
                      <a:round/>
                      <a:headEnd type="none" w="med" len="med"/>
                      <a:tailEnd type="none" w="med" len="med"/>
                    </a:lnR>
                    <a:lnT>
                      <a:noFill/>
                    </a:lnT>
                    <a:lnB>
                      <a:noFill/>
                    </a:lnB>
                  </a:tcPr>
                </a:tc>
                <a:tc rowSpan="2" hMerge="1">
                  <a:txBody>
                    <a:bodyPr/>
                    <a:lstStyle/>
                    <a:p>
                      <a:endParaRPr lang="en-US"/>
                    </a:p>
                  </a:txBody>
                  <a:tcPr/>
                </a:tc>
                <a:tc rowSpan="2" hMerge="1">
                  <a:txBody>
                    <a:bodyPr/>
                    <a:lstStyle/>
                    <a:p>
                      <a:endParaRPr lang="en-US"/>
                    </a:p>
                  </a:txBody>
                  <a:tcPr/>
                </a:tc>
                <a:tc>
                  <a:txBody>
                    <a:bodyPr/>
                    <a:lstStyle/>
                    <a:p>
                      <a:pPr marL="0" marR="0">
                        <a:spcBef>
                          <a:spcPts val="0"/>
                        </a:spcBef>
                        <a:spcAft>
                          <a:spcPts val="0"/>
                        </a:spcAft>
                      </a:pPr>
                      <a:r>
                        <a:rPr lang="en-US" sz="1400" b="1" dirty="0">
                          <a:solidFill>
                            <a:srgbClr val="000000"/>
                          </a:solidFill>
                          <a:latin typeface="Calibri"/>
                          <a:ea typeface="Times New Roman"/>
                          <a:cs typeface="Times New Roman"/>
                        </a:rPr>
                        <a:t>2013/14</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b="1">
                          <a:solidFill>
                            <a:srgbClr val="000000"/>
                          </a:solidFill>
                          <a:latin typeface="Calibri"/>
                          <a:ea typeface="Times New Roman"/>
                          <a:cs typeface="Times New Roman"/>
                        </a:rPr>
                        <a:t>2014/15</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b="1">
                          <a:solidFill>
                            <a:srgbClr val="000000"/>
                          </a:solidFill>
                          <a:latin typeface="Calibri"/>
                          <a:ea typeface="Times New Roman"/>
                          <a:cs typeface="Times New Roman"/>
                        </a:rPr>
                        <a:t>2015/16</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b="1">
                          <a:solidFill>
                            <a:srgbClr val="000000"/>
                          </a:solidFill>
                          <a:latin typeface="Calibri"/>
                          <a:ea typeface="Times New Roman"/>
                          <a:cs typeface="Times New Roman"/>
                        </a:rPr>
                        <a:t>2016/17</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b="1" dirty="0">
                          <a:solidFill>
                            <a:srgbClr val="000000"/>
                          </a:solidFill>
                          <a:latin typeface="Calibri"/>
                          <a:ea typeface="Times New Roman"/>
                          <a:cs typeface="Times New Roman"/>
                        </a:rPr>
                        <a:t>2017/18</a:t>
                      </a:r>
                      <a:endParaRPr lang="en-US" sz="1400" dirty="0">
                        <a:latin typeface="Times New Roman"/>
                        <a:ea typeface="Times New Roman"/>
                        <a:cs typeface="Times New Roman"/>
                      </a:endParaRPr>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b="1" dirty="0">
                          <a:solidFill>
                            <a:srgbClr val="000000"/>
                          </a:solidFill>
                          <a:latin typeface="Calibri"/>
                          <a:ea typeface="Times New Roman"/>
                          <a:cs typeface="Times New Roman"/>
                        </a:rPr>
                        <a:t>2018/19</a:t>
                      </a:r>
                      <a:endParaRPr lang="en-US" sz="1400" dirty="0">
                        <a:latin typeface="Times New Roman"/>
                        <a:ea typeface="Times New Roman"/>
                        <a:cs typeface="Times New Roman"/>
                      </a:endParaRPr>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b="1" dirty="0">
                          <a:solidFill>
                            <a:srgbClr val="000000"/>
                          </a:solidFill>
                          <a:latin typeface="Calibri"/>
                          <a:ea typeface="Times New Roman"/>
                          <a:cs typeface="Times New Roman"/>
                        </a:rPr>
                        <a:t>2019/20</a:t>
                      </a:r>
                      <a:endParaRPr lang="en-US" sz="1400" dirty="0">
                        <a:latin typeface="Times New Roman"/>
                        <a:ea typeface="Times New Roman"/>
                        <a:cs typeface="Times New Roman"/>
                      </a:endParaRPr>
                    </a:p>
                  </a:txBody>
                  <a:tcPr marL="51734" marR="5173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1983">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spcBef>
                          <a:spcPts val="0"/>
                        </a:spcBef>
                        <a:spcAft>
                          <a:spcPts val="0"/>
                        </a:spcAft>
                      </a:pPr>
                      <a:r>
                        <a:rPr lang="en-US" sz="1400" b="1" dirty="0">
                          <a:solidFill>
                            <a:srgbClr val="000000"/>
                          </a:solidFill>
                          <a:latin typeface="Calibri"/>
                          <a:ea typeface="Times New Roman"/>
                          <a:cs typeface="Times New Roman"/>
                        </a:rPr>
                        <a:t>Audited</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solidFill>
                            <a:srgbClr val="000000"/>
                          </a:solidFill>
                          <a:latin typeface="Calibri"/>
                          <a:ea typeface="Times New Roman"/>
                          <a:cs typeface="Times New Roman"/>
                        </a:rPr>
                        <a:t>Audited</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solidFill>
                            <a:srgbClr val="000000"/>
                          </a:solidFill>
                          <a:latin typeface="Calibri"/>
                          <a:ea typeface="Times New Roman"/>
                          <a:cs typeface="Times New Roman"/>
                        </a:rPr>
                        <a:t>budget</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4">
                  <a:txBody>
                    <a:bodyPr/>
                    <a:lstStyle/>
                    <a:p>
                      <a:pPr marL="0" marR="0">
                        <a:spcBef>
                          <a:spcPts val="0"/>
                        </a:spcBef>
                        <a:spcAft>
                          <a:spcPts val="0"/>
                        </a:spcAft>
                      </a:pPr>
                      <a:r>
                        <a:rPr lang="en-US" sz="1400" b="1">
                          <a:solidFill>
                            <a:srgbClr val="000000"/>
                          </a:solidFill>
                          <a:latin typeface="Calibri"/>
                          <a:ea typeface="Times New Roman"/>
                          <a:cs typeface="Times New Roman"/>
                        </a:rPr>
                        <a:t>                    Medium term</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72231">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dirty="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dirty="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dirty="0">
                        <a:latin typeface="Calibri"/>
                        <a:ea typeface="Times New Roman"/>
                        <a:cs typeface="Times New Roman"/>
                      </a:endParaRPr>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dirty="0">
                        <a:latin typeface="Calibri"/>
                        <a:ea typeface="Times New Roman"/>
                        <a:cs typeface="Times New Roman"/>
                      </a:endParaRPr>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dirty="0"/>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r>
              <a:tr h="241983">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dirty="0">
                          <a:solidFill>
                            <a:srgbClr val="000000"/>
                          </a:solidFill>
                          <a:latin typeface="Calibri"/>
                          <a:ea typeface="Times New Roman"/>
                          <a:cs typeface="Times New Roman"/>
                        </a:rPr>
                        <a:t>69 009</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a:solidFill>
                            <a:srgbClr val="000000"/>
                          </a:solidFill>
                          <a:latin typeface="Calibri"/>
                          <a:ea typeface="Times New Roman"/>
                          <a:cs typeface="Times New Roman"/>
                        </a:rPr>
                        <a:t>73 235</a:t>
                      </a:r>
                      <a:endParaRPr lang="en-US" sz="140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dirty="0">
                          <a:solidFill>
                            <a:srgbClr val="000000"/>
                          </a:solidFill>
                          <a:latin typeface="Calibri"/>
                          <a:ea typeface="Times New Roman"/>
                          <a:cs typeface="Times New Roman"/>
                        </a:rPr>
                        <a:t>69 805</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dirty="0">
                          <a:solidFill>
                            <a:srgbClr val="000000"/>
                          </a:solidFill>
                          <a:latin typeface="Calibri"/>
                          <a:ea typeface="Times New Roman"/>
                          <a:cs typeface="Times New Roman"/>
                        </a:rPr>
                        <a:t>68 245</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a:solidFill>
                            <a:srgbClr val="000000"/>
                          </a:solidFill>
                          <a:latin typeface="Calibri"/>
                          <a:ea typeface="Times New Roman"/>
                          <a:cs typeface="Times New Roman"/>
                        </a:rPr>
                        <a:t>95 472</a:t>
                      </a:r>
                      <a:endParaRPr lang="en-US" sz="140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a:solidFill>
                            <a:srgbClr val="000000"/>
                          </a:solidFill>
                          <a:latin typeface="Calibri"/>
                          <a:ea typeface="Times New Roman"/>
                          <a:cs typeface="Times New Roman"/>
                        </a:rPr>
                        <a:t>84 700</a:t>
                      </a:r>
                      <a:endParaRPr lang="en-US" sz="140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a:solidFill>
                            <a:srgbClr val="000000"/>
                          </a:solidFill>
                          <a:latin typeface="Calibri"/>
                          <a:ea typeface="Times New Roman"/>
                          <a:cs typeface="Times New Roman"/>
                        </a:rPr>
                        <a:t>85 020</a:t>
                      </a:r>
                      <a:endParaRPr lang="en-US" sz="1400">
                        <a:latin typeface="Times New Roman"/>
                        <a:ea typeface="Times New Roman"/>
                        <a:cs typeface="Times New Roman"/>
                      </a:endParaRPr>
                    </a:p>
                  </a:txBody>
                  <a:tcPr marL="51734" marR="51734" marT="0" marB="0" anchor="b">
                    <a:lnL>
                      <a:noFill/>
                    </a:lnL>
                    <a:lnR>
                      <a:noFill/>
                    </a:lnR>
                    <a:lnT>
                      <a:noFill/>
                    </a:lnT>
                    <a:lnB>
                      <a:noFill/>
                    </a:lnB>
                  </a:tcPr>
                </a:tc>
              </a:tr>
              <a:tr h="272231">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dirty="0">
                        <a:latin typeface="Calibri"/>
                        <a:ea typeface="Times New Roman"/>
                        <a:cs typeface="Times New Roman"/>
                      </a:endParaRPr>
                    </a:p>
                  </a:txBody>
                  <a:tcPr marL="51734" marR="5173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400" dirty="0">
                        <a:latin typeface="Calibri"/>
                        <a:ea typeface="Times New Roman"/>
                        <a:cs typeface="Times New Roman"/>
                      </a:endParaRPr>
                    </a:p>
                  </a:txBody>
                  <a:tcPr marL="51734" marR="5173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400" dirty="0">
                        <a:latin typeface="Calibri"/>
                        <a:ea typeface="Times New Roman"/>
                        <a:cs typeface="Times New Roman"/>
                      </a:endParaRPr>
                    </a:p>
                  </a:txBody>
                  <a:tcPr marL="51734" marR="5173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400"/>
                    </a:p>
                  </a:txBody>
                  <a:tcPr marL="51734" marR="5173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400"/>
                    </a:p>
                  </a:txBody>
                  <a:tcPr marL="51734" marR="5173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400"/>
                    </a:p>
                  </a:txBody>
                  <a:tcPr marL="51734" marR="51734" marT="0" marB="0" anchor="b">
                    <a:lnL>
                      <a:noFill/>
                    </a:lnL>
                    <a:lnR>
                      <a:noFill/>
                    </a:lnR>
                    <a:lnT>
                      <a:noFill/>
                    </a:lnT>
                    <a:lnB w="12700" cap="flat" cmpd="sng" algn="ctr">
                      <a:solidFill>
                        <a:srgbClr val="000000"/>
                      </a:solidFill>
                      <a:prstDash val="solid"/>
                      <a:round/>
                      <a:headEnd type="none" w="med" len="med"/>
                      <a:tailEnd type="none" w="med" len="med"/>
                    </a:lnB>
                  </a:tcPr>
                </a:tc>
              </a:tr>
              <a:tr h="241983">
                <a:tc gridSpan="2">
                  <a:txBody>
                    <a:bodyPr/>
                    <a:lstStyle/>
                    <a:p>
                      <a:pPr marL="0" marR="0">
                        <a:spcBef>
                          <a:spcPts val="0"/>
                        </a:spcBef>
                        <a:spcAft>
                          <a:spcPts val="0"/>
                        </a:spcAft>
                      </a:pPr>
                      <a:r>
                        <a:rPr lang="en-US" sz="1400">
                          <a:latin typeface="Arial"/>
                          <a:ea typeface="Times New Roman"/>
                          <a:cs typeface="Times New Roman"/>
                        </a:rPr>
                        <a:t>Registration fees</a:t>
                      </a:r>
                      <a:endParaRPr lang="en-US" sz="1400">
                        <a:latin typeface="Times New Roman"/>
                        <a:ea typeface="Times New Roman"/>
                        <a:cs typeface="Times New Roman"/>
                      </a:endParaRPr>
                    </a:p>
                  </a:txBody>
                  <a:tcPr marL="51734" marR="51734" marT="0" marB="0" anchor="b">
                    <a:lnL>
                      <a:noFill/>
                    </a:lnL>
                    <a:lnR>
                      <a:noFill/>
                    </a:lnR>
                    <a:lnT>
                      <a:noFill/>
                    </a:lnT>
                    <a:lnB>
                      <a:noFill/>
                    </a:lnB>
                  </a:tcPr>
                </a:tc>
                <a:tc hMerge="1">
                  <a:txBody>
                    <a:bodyPr/>
                    <a:lstStyle/>
                    <a:p>
                      <a:endParaRPr lang="en-US"/>
                    </a:p>
                  </a:txBody>
                  <a:tcPr/>
                </a:tc>
                <a:tc>
                  <a:txBody>
                    <a:bodyPr/>
                    <a:lstStyle/>
                    <a:p>
                      <a:endParaRPr lang="en-US" sz="1400">
                        <a:latin typeface="Calibri"/>
                        <a:ea typeface="Times New Roman"/>
                        <a:cs typeface="Times New Roman"/>
                      </a:endParaRPr>
                    </a:p>
                  </a:txBody>
                  <a:tcPr marL="51734" marR="5173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4 190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6 314</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4 800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5 200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5 200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3 600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3 000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1983">
                <a:tc gridSpan="2">
                  <a:txBody>
                    <a:bodyPr/>
                    <a:lstStyle/>
                    <a:p>
                      <a:pPr marL="0" marR="0">
                        <a:spcBef>
                          <a:spcPts val="0"/>
                        </a:spcBef>
                        <a:spcAft>
                          <a:spcPts val="0"/>
                        </a:spcAft>
                      </a:pPr>
                      <a:r>
                        <a:rPr lang="en-US" sz="1400">
                          <a:latin typeface="Arial"/>
                          <a:ea typeface="Times New Roman"/>
                          <a:cs typeface="Times New Roman"/>
                        </a:rPr>
                        <a:t>Subscription fees</a:t>
                      </a:r>
                      <a:endParaRPr lang="en-US" sz="1400">
                        <a:latin typeface="Times New Roman"/>
                        <a:ea typeface="Times New Roman"/>
                        <a:cs typeface="Times New Roman"/>
                      </a:endParaRPr>
                    </a:p>
                  </a:txBody>
                  <a:tcPr marL="51734" marR="51734" marT="0" marB="0" anchor="b">
                    <a:lnL>
                      <a:noFill/>
                    </a:lnL>
                    <a:lnR>
                      <a:noFill/>
                    </a:lnR>
                    <a:lnT>
                      <a:noFill/>
                    </a:lnT>
                    <a:lnB>
                      <a:noFill/>
                    </a:lnB>
                  </a:tcPr>
                </a:tc>
                <a:tc hMerge="1">
                  <a:txBody>
                    <a:bodyPr/>
                    <a:lstStyle/>
                    <a:p>
                      <a:endParaRPr lang="en-US"/>
                    </a:p>
                  </a:txBody>
                  <a:tcPr/>
                </a:tc>
                <a:tc>
                  <a:txBody>
                    <a:bodyPr/>
                    <a:lstStyle/>
                    <a:p>
                      <a:endParaRPr lang="en-US" sz="1400">
                        <a:latin typeface="Calibri"/>
                        <a:ea typeface="Times New Roman"/>
                        <a:cs typeface="Times New Roman"/>
                      </a:endParaRPr>
                    </a:p>
                  </a:txBody>
                  <a:tcPr marL="51734" marR="5173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50 122</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49 735</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52 080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50 400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75 960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75 600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76 320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1983">
                <a:tc gridSpan="3">
                  <a:txBody>
                    <a:bodyPr/>
                    <a:lstStyle/>
                    <a:p>
                      <a:pPr marL="0" marR="0">
                        <a:spcBef>
                          <a:spcPts val="0"/>
                        </a:spcBef>
                        <a:spcAft>
                          <a:spcPts val="0"/>
                        </a:spcAft>
                      </a:pPr>
                      <a:r>
                        <a:rPr lang="en-US" sz="1400">
                          <a:latin typeface="Arial"/>
                          <a:ea typeface="Times New Roman"/>
                          <a:cs typeface="Times New Roman"/>
                        </a:rPr>
                        <a:t>Reprints of certificates</a:t>
                      </a:r>
                      <a:endParaRPr lang="en-US" sz="1400">
                        <a:latin typeface="Times New Roman"/>
                        <a:ea typeface="Times New Roman"/>
                        <a:cs typeface="Times New Roman"/>
                      </a:endParaRPr>
                    </a:p>
                  </a:txBody>
                  <a:tcPr marL="51734" marR="51734"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1 046</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2 059</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400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1 600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1 600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1 400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1 200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1983">
                <a:tc gridSpan="2">
                  <a:txBody>
                    <a:bodyPr/>
                    <a:lstStyle/>
                    <a:p>
                      <a:pPr marL="0" marR="0">
                        <a:spcBef>
                          <a:spcPts val="0"/>
                        </a:spcBef>
                        <a:spcAft>
                          <a:spcPts val="0"/>
                        </a:spcAft>
                      </a:pPr>
                      <a:r>
                        <a:rPr lang="en-US" sz="1400">
                          <a:latin typeface="Arial"/>
                          <a:ea typeface="Times New Roman"/>
                          <a:cs typeface="Times New Roman"/>
                        </a:rPr>
                        <a:t>Interest receivable</a:t>
                      </a:r>
                      <a:endParaRPr lang="en-US" sz="1400">
                        <a:latin typeface="Times New Roman"/>
                        <a:ea typeface="Times New Roman"/>
                        <a:cs typeface="Times New Roman"/>
                      </a:endParaRPr>
                    </a:p>
                  </a:txBody>
                  <a:tcPr marL="51734" marR="51734" marT="0" marB="0" anchor="b">
                    <a:lnL>
                      <a:noFill/>
                    </a:lnL>
                    <a:lnR>
                      <a:noFill/>
                    </a:lnR>
                    <a:lnT>
                      <a:noFill/>
                    </a:lnT>
                    <a:lnB>
                      <a:noFill/>
                    </a:lnB>
                  </a:tcPr>
                </a:tc>
                <a:tc hMerge="1">
                  <a:txBody>
                    <a:bodyPr/>
                    <a:lstStyle/>
                    <a:p>
                      <a:endParaRPr lang="en-US"/>
                    </a:p>
                  </a:txBody>
                  <a:tcPr/>
                </a:tc>
                <a:tc>
                  <a:txBody>
                    <a:bodyPr/>
                    <a:lstStyle/>
                    <a:p>
                      <a:endParaRPr lang="en-US" sz="1400">
                        <a:latin typeface="Calibri"/>
                        <a:ea typeface="Times New Roman"/>
                        <a:cs typeface="Times New Roman"/>
                      </a:endParaRPr>
                    </a:p>
                  </a:txBody>
                  <a:tcPr marL="51734" marR="5173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2 851</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4 337</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768</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1 400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2 600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3 800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4 200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1983">
                <a:tc gridSpan="2">
                  <a:txBody>
                    <a:bodyPr/>
                    <a:lstStyle/>
                    <a:p>
                      <a:pPr marL="0" marR="0">
                        <a:spcBef>
                          <a:spcPts val="0"/>
                        </a:spcBef>
                        <a:spcAft>
                          <a:spcPts val="0"/>
                        </a:spcAft>
                      </a:pPr>
                      <a:r>
                        <a:rPr lang="en-US" sz="1400">
                          <a:latin typeface="Arial"/>
                          <a:ea typeface="Times New Roman"/>
                          <a:cs typeface="Times New Roman"/>
                        </a:rPr>
                        <a:t>CPTD Subsidy</a:t>
                      </a:r>
                      <a:endParaRPr lang="en-US" sz="1400">
                        <a:latin typeface="Times New Roman"/>
                        <a:ea typeface="Times New Roman"/>
                        <a:cs typeface="Times New Roman"/>
                      </a:endParaRPr>
                    </a:p>
                  </a:txBody>
                  <a:tcPr marL="51734" marR="51734" marT="0" marB="0" anchor="b">
                    <a:lnL>
                      <a:noFill/>
                    </a:lnL>
                    <a:lnR>
                      <a:noFill/>
                    </a:lnR>
                    <a:lnT>
                      <a:noFill/>
                    </a:lnT>
                    <a:lnB>
                      <a:noFill/>
                    </a:lnB>
                  </a:tcPr>
                </a:tc>
                <a:tc hMerge="1">
                  <a:txBody>
                    <a:bodyPr/>
                    <a:lstStyle/>
                    <a:p>
                      <a:endParaRPr lang="en-US"/>
                    </a:p>
                  </a:txBody>
                  <a:tcPr/>
                </a:tc>
                <a:tc>
                  <a:txBody>
                    <a:bodyPr/>
                    <a:lstStyle/>
                    <a:p>
                      <a:endParaRPr lang="en-US" sz="1400">
                        <a:latin typeface="Calibri"/>
                        <a:ea typeface="Times New Roman"/>
                        <a:cs typeface="Times New Roman"/>
                      </a:endParaRPr>
                    </a:p>
                  </a:txBody>
                  <a:tcPr marL="51734" marR="5173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10 386</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10 531</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11 557</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9 345</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9 812</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1983">
                <a:tc gridSpan="2">
                  <a:txBody>
                    <a:bodyPr/>
                    <a:lstStyle/>
                    <a:p>
                      <a:pPr marL="0" marR="0">
                        <a:spcBef>
                          <a:spcPts val="0"/>
                        </a:spcBef>
                        <a:spcAft>
                          <a:spcPts val="0"/>
                        </a:spcAft>
                      </a:pPr>
                      <a:r>
                        <a:rPr lang="en-US" sz="1400">
                          <a:latin typeface="Arial"/>
                          <a:ea typeface="Times New Roman"/>
                          <a:cs typeface="Times New Roman"/>
                        </a:rPr>
                        <a:t>Sundry income</a:t>
                      </a:r>
                      <a:endParaRPr lang="en-US" sz="1400">
                        <a:latin typeface="Times New Roman"/>
                        <a:ea typeface="Times New Roman"/>
                        <a:cs typeface="Times New Roman"/>
                      </a:endParaRPr>
                    </a:p>
                  </a:txBody>
                  <a:tcPr marL="51734" marR="51734" marT="0" marB="0" anchor="b">
                    <a:lnL>
                      <a:noFill/>
                    </a:lnL>
                    <a:lnR>
                      <a:noFill/>
                    </a:lnR>
                    <a:lnT>
                      <a:noFill/>
                    </a:lnT>
                    <a:lnB>
                      <a:noFill/>
                    </a:lnB>
                  </a:tcPr>
                </a:tc>
                <a:tc hMerge="1">
                  <a:txBody>
                    <a:bodyPr/>
                    <a:lstStyle/>
                    <a:p>
                      <a:endParaRPr lang="en-US"/>
                    </a:p>
                  </a:txBody>
                  <a:tcPr/>
                </a:tc>
                <a:tc>
                  <a:txBody>
                    <a:bodyPr/>
                    <a:lstStyle/>
                    <a:p>
                      <a:endParaRPr lang="en-US" sz="1400">
                        <a:latin typeface="Calibri"/>
                        <a:ea typeface="Times New Roman"/>
                        <a:cs typeface="Times New Roman"/>
                      </a:endParaRPr>
                    </a:p>
                  </a:txBody>
                  <a:tcPr marL="51734" marR="5173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414</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259</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200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300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300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300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300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72231">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dirty="0">
                        <a:latin typeface="Calibri"/>
                        <a:ea typeface="Times New Roman"/>
                        <a:cs typeface="Times New Roman"/>
                      </a:endParaRPr>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dirty="0"/>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r>
              <a:tr h="241983">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dirty="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a:solidFill>
                            <a:srgbClr val="000000"/>
                          </a:solidFill>
                          <a:latin typeface="Calibri"/>
                          <a:ea typeface="Times New Roman"/>
                          <a:cs typeface="Times New Roman"/>
                        </a:rPr>
                        <a:t>54 666</a:t>
                      </a:r>
                      <a:endParaRPr lang="en-US" sz="140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a:solidFill>
                            <a:srgbClr val="000000"/>
                          </a:solidFill>
                          <a:latin typeface="Calibri"/>
                          <a:ea typeface="Times New Roman"/>
                          <a:cs typeface="Times New Roman"/>
                        </a:rPr>
                        <a:t>61 434</a:t>
                      </a:r>
                      <a:endParaRPr lang="en-US" sz="140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a:solidFill>
                            <a:srgbClr val="000000"/>
                          </a:solidFill>
                          <a:latin typeface="Calibri"/>
                          <a:ea typeface="Times New Roman"/>
                          <a:cs typeface="Times New Roman"/>
                        </a:rPr>
                        <a:t>68 384</a:t>
                      </a:r>
                      <a:endParaRPr lang="en-US" sz="140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dirty="0">
                          <a:solidFill>
                            <a:srgbClr val="000000"/>
                          </a:solidFill>
                          <a:latin typeface="Calibri"/>
                          <a:ea typeface="Times New Roman"/>
                          <a:cs typeface="Times New Roman"/>
                        </a:rPr>
                        <a:t>68 245</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dirty="0">
                          <a:solidFill>
                            <a:srgbClr val="000000"/>
                          </a:solidFill>
                          <a:latin typeface="Calibri"/>
                          <a:ea typeface="Times New Roman"/>
                          <a:cs typeface="Times New Roman"/>
                        </a:rPr>
                        <a:t>87 094</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a:solidFill>
                            <a:srgbClr val="000000"/>
                          </a:solidFill>
                          <a:latin typeface="Calibri"/>
                          <a:ea typeface="Times New Roman"/>
                          <a:cs typeface="Times New Roman"/>
                        </a:rPr>
                        <a:t>79 678</a:t>
                      </a:r>
                      <a:endParaRPr lang="en-US" sz="140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a:solidFill>
                            <a:srgbClr val="000000"/>
                          </a:solidFill>
                          <a:latin typeface="Calibri"/>
                          <a:ea typeface="Times New Roman"/>
                          <a:cs typeface="Times New Roman"/>
                        </a:rPr>
                        <a:t>80 842</a:t>
                      </a:r>
                      <a:endParaRPr lang="en-US" sz="1400">
                        <a:latin typeface="Times New Roman"/>
                        <a:ea typeface="Times New Roman"/>
                        <a:cs typeface="Times New Roman"/>
                      </a:endParaRPr>
                    </a:p>
                  </a:txBody>
                  <a:tcPr marL="51734" marR="51734" marT="0" marB="0" anchor="b">
                    <a:lnL>
                      <a:noFill/>
                    </a:lnL>
                    <a:lnR>
                      <a:noFill/>
                    </a:lnR>
                    <a:lnT>
                      <a:noFill/>
                    </a:lnT>
                    <a:lnB>
                      <a:noFill/>
                    </a:lnB>
                  </a:tcPr>
                </a:tc>
              </a:tr>
              <a:tr h="272231">
                <a:tc>
                  <a:txBody>
                    <a:bodyPr/>
                    <a:lstStyle/>
                    <a:p>
                      <a:endParaRPr lang="en-US" sz="1400" dirty="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400" dirty="0">
                        <a:latin typeface="Calibri"/>
                        <a:ea typeface="Times New Roman"/>
                        <a:cs typeface="Times New Roman"/>
                      </a:endParaRPr>
                    </a:p>
                  </a:txBody>
                  <a:tcPr marL="51734" marR="5173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400" dirty="0"/>
                    </a:p>
                  </a:txBody>
                  <a:tcPr marL="51734" marR="5173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400"/>
                    </a:p>
                  </a:txBody>
                  <a:tcPr marL="51734" marR="5173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400"/>
                    </a:p>
                  </a:txBody>
                  <a:tcPr marL="51734" marR="51734" marT="0" marB="0" anchor="b">
                    <a:lnL>
                      <a:noFill/>
                    </a:lnL>
                    <a:lnR>
                      <a:noFill/>
                    </a:lnR>
                    <a:lnT>
                      <a:noFill/>
                    </a:lnT>
                    <a:lnB w="12700" cap="flat" cmpd="sng" algn="ctr">
                      <a:solidFill>
                        <a:srgbClr val="000000"/>
                      </a:solidFill>
                      <a:prstDash val="solid"/>
                      <a:round/>
                      <a:headEnd type="none" w="med" len="med"/>
                      <a:tailEnd type="none" w="med" len="med"/>
                    </a:lnB>
                  </a:tcPr>
                </a:tc>
              </a:tr>
              <a:tr h="272231">
                <a:tc gridSpan="2">
                  <a:txBody>
                    <a:bodyPr/>
                    <a:lstStyle/>
                    <a:p>
                      <a:pPr marL="0" marR="0">
                        <a:spcBef>
                          <a:spcPts val="0"/>
                        </a:spcBef>
                        <a:spcAft>
                          <a:spcPts val="0"/>
                        </a:spcAft>
                      </a:pPr>
                      <a:r>
                        <a:rPr lang="en-US" sz="1400" dirty="0">
                          <a:solidFill>
                            <a:srgbClr val="000000"/>
                          </a:solidFill>
                          <a:latin typeface="Calibri"/>
                          <a:ea typeface="Times New Roman"/>
                          <a:cs typeface="Times New Roman"/>
                        </a:rPr>
                        <a:t>Administration</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hMerge="1">
                  <a:txBody>
                    <a:bodyPr/>
                    <a:lstStyle/>
                    <a:p>
                      <a:endParaRPr lang="en-US"/>
                    </a:p>
                  </a:txBody>
                  <a:tcPr/>
                </a:tc>
                <a:tc>
                  <a:txBody>
                    <a:bodyPr/>
                    <a:lstStyle/>
                    <a:p>
                      <a:endParaRPr lang="en-US" sz="1400">
                        <a:latin typeface="Calibri"/>
                        <a:ea typeface="Times New Roman"/>
                        <a:cs typeface="Times New Roman"/>
                      </a:endParaRPr>
                    </a:p>
                  </a:txBody>
                  <a:tcPr marL="51734" marR="5173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43 246</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47 745</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50 327</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54 400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66 482</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67 978</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68 842</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72231">
                <a:tc>
                  <a:txBody>
                    <a:bodyPr/>
                    <a:lstStyle/>
                    <a:p>
                      <a:pPr marL="0" marR="0">
                        <a:spcBef>
                          <a:spcPts val="0"/>
                        </a:spcBef>
                        <a:spcAft>
                          <a:spcPts val="0"/>
                        </a:spcAft>
                      </a:pPr>
                      <a:r>
                        <a:rPr lang="en-US" sz="1400" dirty="0">
                          <a:solidFill>
                            <a:srgbClr val="000000"/>
                          </a:solidFill>
                          <a:latin typeface="Calibri"/>
                          <a:ea typeface="Times New Roman"/>
                          <a:cs typeface="Times New Roman"/>
                        </a:rPr>
                        <a:t>Research</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73</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670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2 000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1 000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3 000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3 200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3 200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4462">
                <a:tc gridSpan="3">
                  <a:txBody>
                    <a:bodyPr/>
                    <a:lstStyle/>
                    <a:p>
                      <a:pPr marL="0" marR="0">
                        <a:spcBef>
                          <a:spcPts val="0"/>
                        </a:spcBef>
                        <a:spcAft>
                          <a:spcPts val="0"/>
                        </a:spcAft>
                      </a:pPr>
                      <a:r>
                        <a:rPr lang="en-US" sz="1400" dirty="0">
                          <a:solidFill>
                            <a:srgbClr val="000000"/>
                          </a:solidFill>
                          <a:latin typeface="Calibri"/>
                          <a:ea typeface="Times New Roman"/>
                          <a:cs typeface="Times New Roman"/>
                        </a:rPr>
                        <a:t>Professional Development</a:t>
                      </a:r>
                      <a:endParaRPr lang="en-US" sz="1400" dirty="0">
                        <a:latin typeface="Times New Roman"/>
                        <a:ea typeface="Times New Roman"/>
                        <a:cs typeface="Times New Roman"/>
                      </a:endParaRPr>
                    </a:p>
                  </a:txBody>
                  <a:tcPr marL="51734" marR="51734"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10 385</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10 531</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12 557</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9 845</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11 812</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2 500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2 500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72231">
                <a:tc gridSpan="2">
                  <a:txBody>
                    <a:bodyPr/>
                    <a:lstStyle/>
                    <a:p>
                      <a:pPr marL="0" marR="0">
                        <a:spcBef>
                          <a:spcPts val="0"/>
                        </a:spcBef>
                        <a:spcAft>
                          <a:spcPts val="0"/>
                        </a:spcAft>
                      </a:pPr>
                      <a:r>
                        <a:rPr lang="en-US" sz="1400" dirty="0">
                          <a:solidFill>
                            <a:srgbClr val="000000"/>
                          </a:solidFill>
                          <a:latin typeface="Calibri"/>
                          <a:ea typeface="Times New Roman"/>
                          <a:cs typeface="Times New Roman"/>
                        </a:rPr>
                        <a:t>Registration</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hMerge="1">
                  <a:txBody>
                    <a:bodyPr/>
                    <a:lstStyle/>
                    <a:p>
                      <a:endParaRPr lang="en-US"/>
                    </a:p>
                  </a:txBody>
                  <a:tcPr/>
                </a:tc>
                <a:tc>
                  <a:txBody>
                    <a:bodyPr/>
                    <a:lstStyle/>
                    <a:p>
                      <a:endParaRPr lang="en-US" sz="1400">
                        <a:latin typeface="Calibri"/>
                        <a:ea typeface="Times New Roman"/>
                        <a:cs typeface="Times New Roman"/>
                      </a:endParaRPr>
                    </a:p>
                  </a:txBody>
                  <a:tcPr marL="51734" marR="5173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296</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394</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1 500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1 000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2 300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2 500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2 500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72231">
                <a:tc gridSpan="2">
                  <a:txBody>
                    <a:bodyPr/>
                    <a:lstStyle/>
                    <a:p>
                      <a:pPr marL="0" marR="0">
                        <a:spcBef>
                          <a:spcPts val="0"/>
                        </a:spcBef>
                        <a:spcAft>
                          <a:spcPts val="0"/>
                        </a:spcAft>
                      </a:pPr>
                      <a:r>
                        <a:rPr lang="en-US" sz="1400" dirty="0">
                          <a:solidFill>
                            <a:srgbClr val="000000"/>
                          </a:solidFill>
                          <a:latin typeface="Calibri"/>
                          <a:ea typeface="Times New Roman"/>
                          <a:cs typeface="Times New Roman"/>
                        </a:rPr>
                        <a:t>Code of Ethics</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hMerge="1">
                  <a:txBody>
                    <a:bodyPr/>
                    <a:lstStyle/>
                    <a:p>
                      <a:endParaRPr lang="en-US"/>
                    </a:p>
                  </a:txBody>
                  <a:tcPr/>
                </a:tc>
                <a:tc>
                  <a:txBody>
                    <a:bodyPr/>
                    <a:lstStyle/>
                    <a:p>
                      <a:endParaRPr lang="en-US" sz="1400" dirty="0">
                        <a:latin typeface="Calibri"/>
                        <a:ea typeface="Times New Roman"/>
                        <a:cs typeface="Times New Roman"/>
                      </a:endParaRPr>
                    </a:p>
                  </a:txBody>
                  <a:tcPr marL="51734" marR="5173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666</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2 094</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2 000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2 000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solidFill>
                            <a:srgbClr val="000000"/>
                          </a:solidFill>
                          <a:latin typeface="Calibri"/>
                          <a:ea typeface="Times New Roman"/>
                          <a:cs typeface="Times New Roman"/>
                        </a:rPr>
                        <a:t>3 500</a:t>
                      </a:r>
                      <a:endParaRPr lang="en-US" sz="140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3 500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latin typeface="Calibri"/>
                          <a:ea typeface="Times New Roman"/>
                          <a:cs typeface="Times New Roman"/>
                        </a:rPr>
                        <a:t>3 800</a:t>
                      </a:r>
                      <a:endParaRPr lang="en-US" sz="1400" dirty="0">
                        <a:latin typeface="Times New Roman"/>
                        <a:ea typeface="Times New Roman"/>
                        <a:cs typeface="Times New Roman"/>
                      </a:endParaRPr>
                    </a:p>
                  </a:txBody>
                  <a:tcPr marL="51734" marR="517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72231">
                <a:tc>
                  <a:txBody>
                    <a:bodyPr/>
                    <a:lstStyle/>
                    <a:p>
                      <a:endParaRPr lang="en-US" sz="1400" dirty="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400" dirty="0"/>
                    </a:p>
                  </a:txBody>
                  <a:tcPr marL="51734" marR="51734" marT="0" marB="0" anchor="b">
                    <a:lnL>
                      <a:noFill/>
                    </a:lnL>
                    <a:lnR>
                      <a:noFill/>
                    </a:lnR>
                    <a:lnT w="12700" cap="flat" cmpd="sng" algn="ctr">
                      <a:solidFill>
                        <a:srgbClr val="000000"/>
                      </a:solidFill>
                      <a:prstDash val="solid"/>
                      <a:round/>
                      <a:headEnd type="none" w="med" len="med"/>
                      <a:tailEnd type="none" w="med" len="med"/>
                    </a:lnT>
                    <a:lnB>
                      <a:noFill/>
                    </a:lnB>
                  </a:tcPr>
                </a:tc>
              </a:tr>
              <a:tr h="272231">
                <a:tc>
                  <a:txBody>
                    <a:bodyPr/>
                    <a:lstStyle/>
                    <a:p>
                      <a:endParaRPr lang="en-US" sz="1400" dirty="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latin typeface="Calibri"/>
                        <a:ea typeface="Times New Roman"/>
                        <a:cs typeface="Times New Roman"/>
                      </a:endParaRPr>
                    </a:p>
                  </a:txBody>
                  <a:tcPr marL="51734" marR="51734" marT="0" marB="0" anchor="b">
                    <a:lnL>
                      <a:noFill/>
                    </a:lnL>
                    <a:lnR>
                      <a:noFill/>
                    </a:lnR>
                    <a:lnT>
                      <a:noFill/>
                    </a:lnT>
                    <a:lnB>
                      <a:noFill/>
                    </a:lnB>
                  </a:tcPr>
                </a:tc>
                <a:tc>
                  <a:txBody>
                    <a:bodyPr/>
                    <a:lstStyle/>
                    <a:p>
                      <a:endParaRPr lang="en-US" sz="1400"/>
                    </a:p>
                  </a:txBody>
                  <a:tcPr marL="51734" marR="51734" marT="0" marB="0" anchor="b">
                    <a:lnL>
                      <a:noFill/>
                    </a:lnL>
                    <a:lnR>
                      <a:noFill/>
                    </a:lnR>
                    <a:lnT>
                      <a:noFill/>
                    </a:lnT>
                    <a:lnB>
                      <a:noFill/>
                    </a:lnB>
                  </a:tcPr>
                </a:tc>
                <a:tc>
                  <a:txBody>
                    <a:bodyPr/>
                    <a:lstStyle/>
                    <a:p>
                      <a:endParaRPr lang="en-US" sz="1400"/>
                    </a:p>
                  </a:txBody>
                  <a:tcPr marL="51734" marR="51734" marT="0" marB="0" anchor="b">
                    <a:lnL>
                      <a:noFill/>
                    </a:lnL>
                    <a:lnR>
                      <a:noFill/>
                    </a:lnR>
                    <a:lnT>
                      <a:noFill/>
                    </a:lnT>
                    <a:lnB>
                      <a:noFill/>
                    </a:lnB>
                  </a:tcPr>
                </a:tc>
                <a:tc>
                  <a:txBody>
                    <a:bodyPr/>
                    <a:lstStyle/>
                    <a:p>
                      <a:endParaRPr lang="en-US" sz="1400" dirty="0"/>
                    </a:p>
                  </a:txBody>
                  <a:tcPr marL="51734" marR="51734" marT="0" marB="0" anchor="b">
                    <a:lnL>
                      <a:noFill/>
                    </a:lnL>
                    <a:lnR>
                      <a:noFill/>
                    </a:lnR>
                    <a:lnT>
                      <a:noFill/>
                    </a:lnT>
                    <a:lnB>
                      <a:noFill/>
                    </a:lnB>
                  </a:tcPr>
                </a:tc>
              </a:tr>
              <a:tr h="272231">
                <a:tc gridSpan="2">
                  <a:txBody>
                    <a:bodyPr/>
                    <a:lstStyle/>
                    <a:p>
                      <a:pPr marL="0" marR="0">
                        <a:spcBef>
                          <a:spcPts val="0"/>
                        </a:spcBef>
                        <a:spcAft>
                          <a:spcPts val="0"/>
                        </a:spcAft>
                      </a:pPr>
                      <a:r>
                        <a:rPr lang="en-US" sz="1400" dirty="0">
                          <a:solidFill>
                            <a:srgbClr val="000000"/>
                          </a:solidFill>
                          <a:latin typeface="Calibri"/>
                          <a:ea typeface="Times New Roman"/>
                          <a:cs typeface="Times New Roman"/>
                        </a:rPr>
                        <a:t>Net surplus</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hMerge="1">
                  <a:txBody>
                    <a:bodyPr/>
                    <a:lstStyle/>
                    <a:p>
                      <a:endParaRPr lang="en-US"/>
                    </a:p>
                  </a:txBody>
                  <a:tcPr/>
                </a:tc>
                <a:tc>
                  <a:txBody>
                    <a:bodyPr/>
                    <a:lstStyle/>
                    <a:p>
                      <a:endParaRPr lang="en-US" sz="1400" dirty="0">
                        <a:latin typeface="Calibri"/>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dirty="0">
                          <a:solidFill>
                            <a:srgbClr val="000000"/>
                          </a:solidFill>
                          <a:latin typeface="Calibri"/>
                          <a:ea typeface="Times New Roman"/>
                          <a:cs typeface="Times New Roman"/>
                        </a:rPr>
                        <a:t>14 343</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dirty="0">
                          <a:solidFill>
                            <a:srgbClr val="000000"/>
                          </a:solidFill>
                          <a:latin typeface="Calibri"/>
                          <a:ea typeface="Times New Roman"/>
                          <a:cs typeface="Times New Roman"/>
                        </a:rPr>
                        <a:t>11 801</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dirty="0">
                          <a:solidFill>
                            <a:srgbClr val="000000"/>
                          </a:solidFill>
                          <a:latin typeface="Calibri"/>
                          <a:ea typeface="Times New Roman"/>
                          <a:cs typeface="Times New Roman"/>
                        </a:rPr>
                        <a:t>1 421</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dirty="0">
                          <a:solidFill>
                            <a:srgbClr val="000000"/>
                          </a:solidFill>
                          <a:latin typeface="Calibri"/>
                          <a:ea typeface="Times New Roman"/>
                          <a:cs typeface="Times New Roman"/>
                        </a:rPr>
                        <a:t>0</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dirty="0">
                          <a:solidFill>
                            <a:srgbClr val="000000"/>
                          </a:solidFill>
                          <a:latin typeface="Calibri"/>
                          <a:ea typeface="Times New Roman"/>
                          <a:cs typeface="Times New Roman"/>
                        </a:rPr>
                        <a:t>8 378</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dirty="0">
                          <a:solidFill>
                            <a:srgbClr val="000000"/>
                          </a:solidFill>
                          <a:latin typeface="Calibri"/>
                          <a:ea typeface="Times New Roman"/>
                          <a:cs typeface="Times New Roman"/>
                        </a:rPr>
                        <a:t>5 022</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c>
                  <a:txBody>
                    <a:bodyPr/>
                    <a:lstStyle/>
                    <a:p>
                      <a:pPr marL="0" marR="0" algn="r">
                        <a:spcBef>
                          <a:spcPts val="0"/>
                        </a:spcBef>
                        <a:spcAft>
                          <a:spcPts val="0"/>
                        </a:spcAft>
                      </a:pPr>
                      <a:r>
                        <a:rPr lang="en-US" sz="1400" b="1" dirty="0">
                          <a:solidFill>
                            <a:srgbClr val="000000"/>
                          </a:solidFill>
                          <a:latin typeface="Calibri"/>
                          <a:ea typeface="Times New Roman"/>
                          <a:cs typeface="Times New Roman"/>
                        </a:rPr>
                        <a:t>4 178</a:t>
                      </a:r>
                      <a:endParaRPr lang="en-US" sz="1400" dirty="0">
                        <a:latin typeface="Times New Roman"/>
                        <a:ea typeface="Times New Roman"/>
                        <a:cs typeface="Times New Roman"/>
                      </a:endParaRPr>
                    </a:p>
                  </a:txBody>
                  <a:tcPr marL="51734" marR="51734" marT="0" marB="0" anchor="b">
                    <a:lnL>
                      <a:noFill/>
                    </a:lnL>
                    <a:lnR>
                      <a:noFill/>
                    </a:lnR>
                    <a:lnT>
                      <a:noFill/>
                    </a:lnT>
                    <a:lnB>
                      <a:noFill/>
                    </a:lnB>
                  </a:tcPr>
                </a:tc>
              </a:tr>
            </a:tbl>
          </a:graphicData>
        </a:graphic>
      </p:graphicFrame>
      <p:pic>
        <p:nvPicPr>
          <p:cNvPr id="4" name="Picture 3"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0" y="76200"/>
            <a:ext cx="609599" cy="685801"/>
          </a:xfrm>
          <a:prstGeom prst="rect">
            <a:avLst/>
          </a:prstGeom>
          <a:noFill/>
          <a:ln>
            <a:noFill/>
          </a:ln>
        </p:spPr>
      </p:pic>
    </p:spTree>
    <p:extLst>
      <p:ext uri="{BB962C8B-B14F-4D97-AF65-F5344CB8AC3E}">
        <p14:creationId xmlns:p14="http://schemas.microsoft.com/office/powerpoint/2010/main" xmlns="" val="431507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05800" cy="1066800"/>
          </a:xfrm>
        </p:spPr>
        <p:txBody>
          <a:bodyPr>
            <a:noAutofit/>
          </a:bodyPr>
          <a:lstStyle/>
          <a:p>
            <a:pPr algn="ctr"/>
            <a:r>
              <a:rPr lang="en-US" sz="2800" b="1" dirty="0" smtClean="0">
                <a:latin typeface="Bookman Old Style" panose="02050604050505020204" pitchFamily="18" charset="0"/>
              </a:rPr>
              <a:t> 2.1 DETAILED OPERATIONAL EXPENDITURE</a:t>
            </a:r>
            <a:br>
              <a:rPr lang="en-US" sz="2800" b="1" dirty="0" smtClean="0">
                <a:latin typeface="Bookman Old Style" panose="02050604050505020204" pitchFamily="18" charset="0"/>
              </a:rPr>
            </a:br>
            <a:endParaRPr lang="en-US" sz="2800" b="1" dirty="0">
              <a:latin typeface="Bookman Old Style" panose="02050604050505020204" pitchFamily="18" charset="0"/>
            </a:endParaRPr>
          </a:p>
        </p:txBody>
      </p:sp>
      <p:graphicFrame>
        <p:nvGraphicFramePr>
          <p:cNvPr id="3" name="Table 2"/>
          <p:cNvGraphicFramePr>
            <a:graphicFrameLocks noGrp="1"/>
          </p:cNvGraphicFramePr>
          <p:nvPr/>
        </p:nvGraphicFramePr>
        <p:xfrm>
          <a:off x="152401" y="1143005"/>
          <a:ext cx="4190998" cy="4343391"/>
        </p:xfrm>
        <a:graphic>
          <a:graphicData uri="http://schemas.openxmlformats.org/drawingml/2006/table">
            <a:tbl>
              <a:tblPr/>
              <a:tblGrid>
                <a:gridCol w="393376"/>
                <a:gridCol w="121308"/>
                <a:gridCol w="147053"/>
                <a:gridCol w="432739"/>
                <a:gridCol w="701099"/>
                <a:gridCol w="701099"/>
                <a:gridCol w="701099"/>
                <a:gridCol w="993225"/>
              </a:tblGrid>
              <a:tr h="266748">
                <a:tc>
                  <a:txBody>
                    <a:bodyPr/>
                    <a:lstStyle/>
                    <a:p>
                      <a:pPr algn="l" fontAlgn="b"/>
                      <a:endParaRPr lang="en-US" sz="1000" b="1" i="0" u="none" strike="noStrike" dirty="0">
                        <a:solidFill>
                          <a:srgbClr val="000000"/>
                        </a:solidFill>
                        <a:latin typeface="Arial"/>
                      </a:endParaRPr>
                    </a:p>
                  </a:txBody>
                  <a:tcPr marL="9525" marR="9525" marT="9525" marB="0" anchor="b">
                    <a:lnL>
                      <a:noFill/>
                    </a:lnL>
                    <a:lnR>
                      <a:noFill/>
                    </a:lnR>
                    <a:lnT>
                      <a:noFill/>
                    </a:lnT>
                    <a:lnB>
                      <a:noFill/>
                    </a:lnB>
                  </a:tcPr>
                </a:tc>
                <a:tc gridSpan="3">
                  <a:txBody>
                    <a:bodyPr/>
                    <a:lstStyle/>
                    <a:p>
                      <a:pPr algn="l" fontAlgn="b"/>
                      <a:endParaRPr lang="en-US" sz="1000" b="1" i="0" u="none" strike="noStrike">
                        <a:solidFill>
                          <a:srgbClr val="000000"/>
                        </a:solidFill>
                        <a:latin typeface="Arial"/>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1"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r" fontAlgn="b"/>
                      <a:r>
                        <a:rPr lang="en-US" sz="1000" b="1" i="0" u="none" strike="noStrike" dirty="0">
                          <a:solidFill>
                            <a:srgbClr val="000000"/>
                          </a:solidFill>
                          <a:latin typeface="Arial"/>
                        </a:rPr>
                        <a:t>68,245,000</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54045">
                <a:tc gridSpan="4">
                  <a:txBody>
                    <a:bodyPr/>
                    <a:lstStyle/>
                    <a:p>
                      <a:pPr algn="l" fontAlgn="b"/>
                      <a:r>
                        <a:rPr lang="en-US" sz="1000" b="0" i="0" u="none" strike="noStrike">
                          <a:solidFill>
                            <a:srgbClr val="000000"/>
                          </a:solidFill>
                          <a:latin typeface="Arial"/>
                        </a:rPr>
                        <a:t>Advertising</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300,000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08322">
                <a:tc>
                  <a:txBody>
                    <a:bodyPr/>
                    <a:lstStyle/>
                    <a:p>
                      <a:pPr algn="l" fontAlgn="b"/>
                      <a:r>
                        <a:rPr lang="en-US" sz="1000" b="0" i="0" u="none" strike="noStrike">
                          <a:solidFill>
                            <a:srgbClr val="000000"/>
                          </a:solidFill>
                          <a:latin typeface="Arial"/>
                        </a:rPr>
                        <a:t>Audit fees</a:t>
                      </a:r>
                    </a:p>
                  </a:txBody>
                  <a:tcPr marL="9525" marR="9525" marT="9525" marB="0" anchor="b">
                    <a:lnL>
                      <a:noFill/>
                    </a:lnL>
                    <a:lnR>
                      <a:noFill/>
                    </a:lnR>
                    <a:lnT>
                      <a:noFill/>
                    </a:lnT>
                    <a:lnB>
                      <a:noFill/>
                    </a:lnB>
                  </a:tcPr>
                </a:tc>
                <a:tc gridSpan="3">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r" fontAlgn="b"/>
                      <a:r>
                        <a:rPr lang="en-US" sz="1000" b="0" i="0" u="none" strike="noStrike" dirty="0">
                          <a:solidFill>
                            <a:srgbClr val="000000"/>
                          </a:solidFill>
                          <a:latin typeface="Arial"/>
                        </a:rPr>
                        <a:t>5</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500,000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4045">
                <a:tc gridSpan="4">
                  <a:txBody>
                    <a:bodyPr/>
                    <a:lstStyle/>
                    <a:p>
                      <a:pPr algn="l" fontAlgn="b"/>
                      <a:r>
                        <a:rPr lang="en-US" sz="1000" b="0" i="0" u="none" strike="noStrike" dirty="0">
                          <a:solidFill>
                            <a:srgbClr val="000000"/>
                          </a:solidFill>
                          <a:latin typeface="Arial"/>
                        </a:rPr>
                        <a:t>Bank charges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150,000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4045">
                <a:tc gridSpan="5">
                  <a:txBody>
                    <a:bodyPr/>
                    <a:lstStyle/>
                    <a:p>
                      <a:pPr algn="l" fontAlgn="b"/>
                      <a:r>
                        <a:rPr lang="en-US" sz="1000" b="0" i="0" u="none" strike="noStrike">
                          <a:solidFill>
                            <a:srgbClr val="000000"/>
                          </a:solidFill>
                          <a:latin typeface="Arial"/>
                        </a:rPr>
                        <a:t>Compensation commissioner</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r" fontAlgn="b"/>
                      <a:r>
                        <a:rPr lang="en-US" sz="1000" b="0" i="0" u="none" strike="noStrike">
                          <a:solidFill>
                            <a:srgbClr val="000000"/>
                          </a:solidFill>
                          <a:latin typeface="Arial"/>
                        </a:rPr>
                        <a:t>6</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120,000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08322">
                <a:tc gridSpan="4">
                  <a:txBody>
                    <a:bodyPr/>
                    <a:lstStyle/>
                    <a:p>
                      <a:pPr algn="l" fontAlgn="b"/>
                      <a:r>
                        <a:rPr lang="en-US" sz="1000" b="0" i="0" u="none" strike="noStrike">
                          <a:solidFill>
                            <a:srgbClr val="000000"/>
                          </a:solidFill>
                          <a:latin typeface="Arial"/>
                        </a:rPr>
                        <a:t>Cleaning of buildings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r" fontAlgn="b"/>
                      <a:r>
                        <a:rPr lang="en-US" sz="1000" b="0" i="0" u="none" strike="noStrike">
                          <a:solidFill>
                            <a:srgbClr val="000000"/>
                          </a:solidFill>
                          <a:latin typeface="Arial"/>
                        </a:rPr>
                        <a:t>7</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170,000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4045">
                <a:tc gridSpan="4">
                  <a:txBody>
                    <a:bodyPr/>
                    <a:lstStyle/>
                    <a:p>
                      <a:pPr algn="l" fontAlgn="b"/>
                      <a:r>
                        <a:rPr lang="en-US" sz="1000" b="0" i="0" u="none" strike="noStrike">
                          <a:solidFill>
                            <a:srgbClr val="000000"/>
                          </a:solidFill>
                          <a:latin typeface="Arial"/>
                        </a:rPr>
                        <a:t>Consultation fees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r" fontAlgn="b"/>
                      <a:r>
                        <a:rPr lang="en-US" sz="1000" b="0" i="0" u="none" strike="noStrike">
                          <a:solidFill>
                            <a:srgbClr val="000000"/>
                          </a:solidFill>
                          <a:latin typeface="Arial"/>
                        </a:rPr>
                        <a:t>8</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400,000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4045">
                <a:tc gridSpan="4">
                  <a:txBody>
                    <a:bodyPr/>
                    <a:lstStyle/>
                    <a:p>
                      <a:pPr algn="l" fontAlgn="b"/>
                      <a:r>
                        <a:rPr lang="en-US" sz="1000" b="0" i="0" u="none" strike="noStrike">
                          <a:solidFill>
                            <a:srgbClr val="000000"/>
                          </a:solidFill>
                          <a:latin typeface="Arial"/>
                        </a:rPr>
                        <a:t>Depreciation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r" fontAlgn="b"/>
                      <a:r>
                        <a:rPr lang="en-US" sz="1000" b="0" i="0" u="none" strike="noStrike">
                          <a:solidFill>
                            <a:srgbClr val="000000"/>
                          </a:solidFill>
                          <a:latin typeface="Arial"/>
                        </a:rPr>
                        <a:t>9</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1,800,000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08322">
                <a:tc gridSpan="3">
                  <a:txBody>
                    <a:bodyPr/>
                    <a:lstStyle/>
                    <a:p>
                      <a:pPr algn="l" fontAlgn="b"/>
                      <a:r>
                        <a:rPr lang="en-US" sz="1000" b="0" i="0" u="none" strike="noStrike">
                          <a:solidFill>
                            <a:srgbClr val="000000"/>
                          </a:solidFill>
                          <a:latin typeface="Arial"/>
                        </a:rPr>
                        <a:t>Insurance</a:t>
                      </a:r>
                    </a:p>
                  </a:txBody>
                  <a:tcPr marL="9525" marR="9525" marT="9525" marB="0" anchor="b">
                    <a:lnL>
                      <a:noFill/>
                    </a:lnL>
                    <a:lnR>
                      <a:noFill/>
                    </a:lnR>
                    <a:lnT>
                      <a:noFill/>
                    </a:lnT>
                    <a:lnB>
                      <a:noFill/>
                    </a:lnB>
                  </a:tcPr>
                </a:tc>
                <a:tc hMerge="1">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hMerge="1">
                  <a:txBody>
                    <a:bodyPr/>
                    <a:lstStyle/>
                    <a:p>
                      <a:endParaRPr lang="en-US"/>
                    </a:p>
                  </a:txBody>
                  <a:tcPr/>
                </a:tc>
                <a:tc>
                  <a:txBody>
                    <a:bodyPr/>
                    <a:lstStyle/>
                    <a:p>
                      <a:endParaRPr lang="en-US"/>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r" fontAlgn="b"/>
                      <a:r>
                        <a:rPr lang="en-US" sz="1000" b="0" i="0" u="none" strike="noStrike">
                          <a:solidFill>
                            <a:srgbClr val="000000"/>
                          </a:solidFill>
                          <a:latin typeface="Arial"/>
                        </a:rPr>
                        <a:t>10</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390,000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4045">
                <a:tc gridSpan="4">
                  <a:txBody>
                    <a:bodyPr/>
                    <a:lstStyle/>
                    <a:p>
                      <a:pPr algn="l" fontAlgn="b"/>
                      <a:r>
                        <a:rPr lang="en-US" sz="1000" b="0" i="0" u="none" strike="noStrike">
                          <a:solidFill>
                            <a:srgbClr val="000000"/>
                          </a:solidFill>
                          <a:latin typeface="Arial"/>
                        </a:rPr>
                        <a:t>Lease charges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r" fontAlgn="b"/>
                      <a:r>
                        <a:rPr lang="en-US" sz="1000" b="0" i="0" u="none" strike="noStrike">
                          <a:solidFill>
                            <a:srgbClr val="000000"/>
                          </a:solidFill>
                          <a:latin typeface="Arial"/>
                        </a:rPr>
                        <a:t>11</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200,000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4045">
                <a:tc gridSpan="5">
                  <a:txBody>
                    <a:bodyPr/>
                    <a:lstStyle/>
                    <a:p>
                      <a:pPr algn="l" fontAlgn="b"/>
                      <a:r>
                        <a:rPr lang="en-US" sz="1000" b="0" i="0" u="none" strike="noStrike">
                          <a:solidFill>
                            <a:srgbClr val="000000"/>
                          </a:solidFill>
                          <a:latin typeface="Arial"/>
                        </a:rPr>
                        <a:t>Leasohold Improvements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1,258,385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4045">
                <a:tc gridSpan="4">
                  <a:txBody>
                    <a:bodyPr/>
                    <a:lstStyle/>
                    <a:p>
                      <a:pPr algn="l" fontAlgn="b"/>
                      <a:r>
                        <a:rPr lang="en-US" sz="1000" b="0" i="0" u="none" strike="noStrike">
                          <a:solidFill>
                            <a:srgbClr val="000000"/>
                          </a:solidFill>
                          <a:latin typeface="Arial"/>
                        </a:rPr>
                        <a:t>Legal cost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500,000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4045">
                <a:tc gridSpan="4">
                  <a:txBody>
                    <a:bodyPr/>
                    <a:lstStyle/>
                    <a:p>
                      <a:pPr algn="l" fontAlgn="b"/>
                      <a:r>
                        <a:rPr lang="en-US" sz="1000" b="0" i="0" u="none" strike="noStrike">
                          <a:solidFill>
                            <a:srgbClr val="000000"/>
                          </a:solidFill>
                          <a:latin typeface="Arial"/>
                        </a:rPr>
                        <a:t>Office rental</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r" fontAlgn="b"/>
                      <a:r>
                        <a:rPr lang="en-US" sz="1000" b="0" i="0" u="none" strike="noStrike">
                          <a:solidFill>
                            <a:srgbClr val="000000"/>
                          </a:solidFill>
                          <a:latin typeface="Arial"/>
                        </a:rPr>
                        <a:t>12</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smtClean="0">
                          <a:solidFill>
                            <a:srgbClr val="000000"/>
                          </a:solidFill>
                          <a:latin typeface="Arial"/>
                        </a:rPr>
                        <a:t>8 00,000</a:t>
                      </a:r>
                      <a:endParaRPr lang="en-U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1227">
                <a:tc gridSpan="2">
                  <a:txBody>
                    <a:bodyPr/>
                    <a:lstStyle/>
                    <a:p>
                      <a:pPr algn="l" fontAlgn="b"/>
                      <a:r>
                        <a:rPr lang="en-US" sz="1000" b="0" i="0" u="none" strike="noStrike">
                          <a:solidFill>
                            <a:srgbClr val="000000"/>
                          </a:solidFill>
                          <a:latin typeface="Arial"/>
                        </a:rPr>
                        <a:t>Postage</a:t>
                      </a:r>
                    </a:p>
                  </a:txBody>
                  <a:tcPr marL="9525" marR="9525" marT="9525" marB="0" anchor="b">
                    <a:lnL>
                      <a:noFill/>
                    </a:lnL>
                    <a:lnR>
                      <a:noFill/>
                    </a:lnR>
                    <a:lnT>
                      <a:noFill/>
                    </a:lnT>
                    <a:lnB>
                      <a:noFill/>
                    </a:lnB>
                  </a:tcPr>
                </a:tc>
                <a:tc hMerge="1">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gridSpan="2">
                  <a:txBody>
                    <a:bodyPr/>
                    <a:lstStyle/>
                    <a:p>
                      <a:endParaRPr lang="en-US"/>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100,000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4045">
                <a:tc gridSpan="5">
                  <a:txBody>
                    <a:bodyPr/>
                    <a:lstStyle/>
                    <a:p>
                      <a:pPr algn="l" fontAlgn="b"/>
                      <a:r>
                        <a:rPr lang="en-US" sz="1000" b="0" i="0" u="none" strike="noStrike">
                          <a:solidFill>
                            <a:srgbClr val="000000"/>
                          </a:solidFill>
                          <a:latin typeface="Arial"/>
                        </a:rPr>
                        <a:t>Printing and Stationery</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latin typeface="Arial"/>
                        </a:rPr>
                        <a:t>650,000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bl>
          </a:graphicData>
        </a:graphic>
      </p:graphicFrame>
      <p:graphicFrame>
        <p:nvGraphicFramePr>
          <p:cNvPr id="4" name="Table 3"/>
          <p:cNvGraphicFramePr>
            <a:graphicFrameLocks noGrp="1"/>
          </p:cNvGraphicFramePr>
          <p:nvPr/>
        </p:nvGraphicFramePr>
        <p:xfrm>
          <a:off x="4724400" y="1066807"/>
          <a:ext cx="4191002" cy="5257792"/>
        </p:xfrm>
        <a:graphic>
          <a:graphicData uri="http://schemas.openxmlformats.org/drawingml/2006/table">
            <a:tbl>
              <a:tblPr/>
              <a:tblGrid>
                <a:gridCol w="653143"/>
                <a:gridCol w="653143"/>
                <a:gridCol w="653143"/>
                <a:gridCol w="653143"/>
                <a:gridCol w="653143"/>
                <a:gridCol w="925287"/>
              </a:tblGrid>
              <a:tr h="233472">
                <a:tc gridSpan="3">
                  <a:txBody>
                    <a:bodyPr/>
                    <a:lstStyle/>
                    <a:p>
                      <a:pPr algn="l" fontAlgn="b"/>
                      <a:r>
                        <a:rPr lang="en-US" sz="1000" b="0" i="0" u="none" strike="noStrike" dirty="0">
                          <a:solidFill>
                            <a:srgbClr val="000000"/>
                          </a:solidFill>
                          <a:latin typeface="Arial"/>
                        </a:rPr>
                        <a:t>Repairs &amp;maintenance</a:t>
                      </a:r>
                    </a:p>
                  </a:txBody>
                  <a:tcPr marL="9321" marR="9321" marT="932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r" fontAlgn="b"/>
                      <a:r>
                        <a:rPr lang="en-US" sz="1000" b="0" i="0" u="none" strike="noStrike">
                          <a:solidFill>
                            <a:srgbClr val="000000"/>
                          </a:solidFill>
                          <a:latin typeface="Arial"/>
                        </a:rPr>
                        <a:t>13</a:t>
                      </a: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smtClean="0">
                          <a:solidFill>
                            <a:srgbClr val="000000"/>
                          </a:solidFill>
                          <a:latin typeface="Arial"/>
                        </a:rPr>
                        <a:t>700,000</a:t>
                      </a:r>
                      <a:endParaRPr lang="en-US" sz="1000" b="0" i="0" u="none" strike="noStrike" dirty="0">
                        <a:solidFill>
                          <a:srgbClr val="000000"/>
                        </a:solidFill>
                        <a:latin typeface="Arial"/>
                      </a:endParaRP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3472">
                <a:tc gridSpan="3">
                  <a:txBody>
                    <a:bodyPr/>
                    <a:lstStyle/>
                    <a:p>
                      <a:pPr algn="l" fontAlgn="b"/>
                      <a:r>
                        <a:rPr lang="en-US" sz="1000" b="0" i="0" u="none" strike="noStrike">
                          <a:solidFill>
                            <a:srgbClr val="000000"/>
                          </a:solidFill>
                          <a:latin typeface="Arial"/>
                        </a:rPr>
                        <a:t>M/vehicle running cost</a:t>
                      </a:r>
                    </a:p>
                  </a:txBody>
                  <a:tcPr marL="9321" marR="9321" marT="932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36,000</a:t>
                      </a: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3472">
                <a:tc>
                  <a:txBody>
                    <a:bodyPr/>
                    <a:lstStyle/>
                    <a:p>
                      <a:pPr algn="l" fontAlgn="b"/>
                      <a:r>
                        <a:rPr lang="en-US" sz="1000" b="0" i="0" u="none" strike="noStrike">
                          <a:solidFill>
                            <a:srgbClr val="000000"/>
                          </a:solidFill>
                          <a:latin typeface="Arial"/>
                        </a:rPr>
                        <a:t>Salaries</a:t>
                      </a: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r" fontAlgn="b"/>
                      <a:r>
                        <a:rPr lang="en-US" sz="1000" b="0" i="0" u="none" strike="noStrike">
                          <a:solidFill>
                            <a:srgbClr val="000000"/>
                          </a:solidFill>
                          <a:latin typeface="Arial"/>
                        </a:rPr>
                        <a:t>14</a:t>
                      </a: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34,434,740</a:t>
                      </a: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3472">
                <a:tc gridSpan="2">
                  <a:txBody>
                    <a:bodyPr/>
                    <a:lstStyle/>
                    <a:p>
                      <a:pPr algn="l" fontAlgn="b"/>
                      <a:r>
                        <a:rPr lang="en-US" sz="1000" b="0" i="0" u="none" strike="noStrike">
                          <a:solidFill>
                            <a:srgbClr val="000000"/>
                          </a:solidFill>
                          <a:latin typeface="Arial"/>
                        </a:rPr>
                        <a:t>Staff development</a:t>
                      </a:r>
                    </a:p>
                  </a:txBody>
                  <a:tcPr marL="9321" marR="9321" marT="9321"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dirty="0">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250,000</a:t>
                      </a: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3472">
                <a:tc gridSpan="2">
                  <a:txBody>
                    <a:bodyPr/>
                    <a:lstStyle/>
                    <a:p>
                      <a:pPr algn="l" fontAlgn="b"/>
                      <a:r>
                        <a:rPr lang="en-US" sz="1000" b="0" i="0" u="none" strike="noStrike">
                          <a:solidFill>
                            <a:srgbClr val="000000"/>
                          </a:solidFill>
                          <a:latin typeface="Arial"/>
                        </a:rPr>
                        <a:t>Sundry expenses</a:t>
                      </a:r>
                    </a:p>
                  </a:txBody>
                  <a:tcPr marL="9321" marR="9321" marT="9321"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61,000</a:t>
                      </a: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3401">
                <a:tc>
                  <a:txBody>
                    <a:bodyPr/>
                    <a:lstStyle/>
                    <a:p>
                      <a:pPr algn="l" fontAlgn="b"/>
                      <a:r>
                        <a:rPr lang="en-US" sz="1000" b="0" i="0" u="none" strike="noStrike">
                          <a:solidFill>
                            <a:srgbClr val="000000"/>
                          </a:solidFill>
                          <a:latin typeface="Arial"/>
                        </a:rPr>
                        <a:t>Telephone</a:t>
                      </a: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780,000</a:t>
                      </a: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3401">
                <a:tc gridSpan="3">
                  <a:txBody>
                    <a:bodyPr/>
                    <a:lstStyle/>
                    <a:p>
                      <a:pPr algn="l" fontAlgn="b"/>
                      <a:r>
                        <a:rPr lang="en-US" sz="1000" b="0" i="0" u="none" strike="noStrike">
                          <a:solidFill>
                            <a:srgbClr val="000000"/>
                          </a:solidFill>
                          <a:latin typeface="Arial"/>
                        </a:rPr>
                        <a:t>TRAVEL &amp; ACCOMMODATION</a:t>
                      </a:r>
                    </a:p>
                  </a:txBody>
                  <a:tcPr marL="9321" marR="9321" marT="932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r" fontAlgn="b"/>
                      <a:r>
                        <a:rPr lang="en-US" sz="1000" b="0" i="0" u="none" strike="noStrike">
                          <a:solidFill>
                            <a:srgbClr val="000000"/>
                          </a:solidFill>
                          <a:latin typeface="Arial"/>
                        </a:rPr>
                        <a:t>15</a:t>
                      </a: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3,674,440</a:t>
                      </a: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3472">
                <a:tc gridSpan="3">
                  <a:txBody>
                    <a:bodyPr/>
                    <a:lstStyle/>
                    <a:p>
                      <a:pPr algn="l" fontAlgn="b"/>
                      <a:r>
                        <a:rPr lang="en-US" sz="1000" b="0" i="0" u="none" strike="noStrike">
                          <a:solidFill>
                            <a:srgbClr val="000000"/>
                          </a:solidFill>
                          <a:latin typeface="Arial"/>
                        </a:rPr>
                        <a:t>Rates, Water and Electricity</a:t>
                      </a:r>
                    </a:p>
                  </a:txBody>
                  <a:tcPr marL="9321" marR="9321" marT="932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3,325,435</a:t>
                      </a: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3472">
                <a:tc gridSpan="4">
                  <a:txBody>
                    <a:bodyPr/>
                    <a:lstStyle/>
                    <a:p>
                      <a:pPr algn="l" fontAlgn="b"/>
                      <a:r>
                        <a:rPr lang="en-US" sz="1000" b="0" i="0" u="none" strike="noStrike">
                          <a:solidFill>
                            <a:srgbClr val="000000"/>
                          </a:solidFill>
                          <a:latin typeface="Arial"/>
                        </a:rPr>
                        <a:t>DATABASE DEV/ MAINTENANCE</a:t>
                      </a:r>
                    </a:p>
                  </a:txBody>
                  <a:tcPr marL="9321" marR="9321" marT="932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smtClean="0">
                          <a:solidFill>
                            <a:srgbClr val="000000"/>
                          </a:solidFill>
                          <a:latin typeface="Arial"/>
                        </a:rPr>
                        <a:t>1,800,000</a:t>
                      </a:r>
                      <a:endParaRPr lang="en-US" sz="1000" b="0" i="0" u="none" strike="noStrike" dirty="0">
                        <a:solidFill>
                          <a:srgbClr val="000000"/>
                        </a:solidFill>
                        <a:latin typeface="Arial"/>
                      </a:endParaRP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3472">
                <a:tc gridSpan="3">
                  <a:txBody>
                    <a:bodyPr/>
                    <a:lstStyle/>
                    <a:p>
                      <a:pPr algn="l" fontAlgn="b"/>
                      <a:r>
                        <a:rPr lang="en-US" sz="1000" b="1" i="0" u="none" strike="noStrike">
                          <a:solidFill>
                            <a:srgbClr val="000000"/>
                          </a:solidFill>
                          <a:latin typeface="Arial"/>
                        </a:rPr>
                        <a:t>CODE OF CONDUCT</a:t>
                      </a:r>
                    </a:p>
                  </a:txBody>
                  <a:tcPr marL="9321" marR="9321" marT="932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r" fontAlgn="b"/>
                      <a:r>
                        <a:rPr lang="en-US" sz="1000" b="0" i="0" u="none" strike="noStrike">
                          <a:solidFill>
                            <a:srgbClr val="000000"/>
                          </a:solidFill>
                          <a:latin typeface="Arial"/>
                        </a:rPr>
                        <a:t>16</a:t>
                      </a: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solidFill>
                            <a:srgbClr val="000000"/>
                          </a:solidFill>
                          <a:latin typeface="Arial"/>
                        </a:rPr>
                        <a:t>2,000,000</a:t>
                      </a: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3472">
                <a:tc gridSpan="3">
                  <a:txBody>
                    <a:bodyPr/>
                    <a:lstStyle/>
                    <a:p>
                      <a:pPr algn="l" fontAlgn="b"/>
                      <a:r>
                        <a:rPr lang="en-US" sz="1000" b="1" i="0" u="none" strike="noStrike">
                          <a:solidFill>
                            <a:srgbClr val="000000"/>
                          </a:solidFill>
                          <a:latin typeface="Arial"/>
                        </a:rPr>
                        <a:t>REGISTRATION OF EDUC</a:t>
                      </a:r>
                    </a:p>
                  </a:txBody>
                  <a:tcPr marL="9321" marR="9321" marT="932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r" fontAlgn="b"/>
                      <a:r>
                        <a:rPr lang="en-US" sz="1000" b="0" i="0" u="none" strike="noStrike">
                          <a:solidFill>
                            <a:srgbClr val="000000"/>
                          </a:solidFill>
                          <a:latin typeface="Arial"/>
                        </a:rPr>
                        <a:t>17</a:t>
                      </a: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solidFill>
                            <a:srgbClr val="000000"/>
                          </a:solidFill>
                          <a:latin typeface="Arial"/>
                        </a:rPr>
                        <a:t>1,000,000</a:t>
                      </a: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3472">
                <a:tc gridSpan="4">
                  <a:txBody>
                    <a:bodyPr/>
                    <a:lstStyle/>
                    <a:p>
                      <a:pPr algn="l" fontAlgn="b"/>
                      <a:r>
                        <a:rPr lang="en-US" sz="1000" b="1" i="0" u="none" strike="noStrike">
                          <a:solidFill>
                            <a:srgbClr val="000000"/>
                          </a:solidFill>
                          <a:latin typeface="Arial"/>
                        </a:rPr>
                        <a:t>PROFESSIONAL DEVELOPMENT</a:t>
                      </a:r>
                    </a:p>
                  </a:txBody>
                  <a:tcPr marL="9321" marR="9321" marT="932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000" b="0" i="0" u="none" strike="noStrike">
                          <a:solidFill>
                            <a:srgbClr val="000000"/>
                          </a:solidFill>
                          <a:latin typeface="Arial"/>
                        </a:rPr>
                        <a:t>18</a:t>
                      </a: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1" i="0" u="none" strike="noStrike" dirty="0" smtClean="0">
                          <a:solidFill>
                            <a:srgbClr val="000000"/>
                          </a:solidFill>
                          <a:latin typeface="Calibri"/>
                        </a:rPr>
                        <a:t>9,845,000</a:t>
                      </a:r>
                      <a:endParaRPr lang="en-US" sz="1100" b="1" i="0" u="none" strike="noStrike" dirty="0">
                        <a:solidFill>
                          <a:srgbClr val="000000"/>
                        </a:solidFill>
                        <a:latin typeface="Calibri"/>
                      </a:endParaRP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3472">
                <a:tc gridSpan="2">
                  <a:txBody>
                    <a:bodyPr/>
                    <a:lstStyle/>
                    <a:p>
                      <a:pPr algn="l" fontAlgn="b"/>
                      <a:r>
                        <a:rPr lang="en-US" sz="1000" b="1" i="0" u="none" strike="noStrike">
                          <a:solidFill>
                            <a:srgbClr val="000000"/>
                          </a:solidFill>
                          <a:latin typeface="Arial"/>
                        </a:rPr>
                        <a:t>RESEARCH</a:t>
                      </a:r>
                    </a:p>
                  </a:txBody>
                  <a:tcPr marL="9321" marR="9321" marT="9321" marB="0" anchor="b">
                    <a:lnL>
                      <a:noFill/>
                    </a:lnL>
                    <a:lnR>
                      <a:noFill/>
                    </a:lnR>
                    <a:lnT>
                      <a:noFill/>
                    </a:lnT>
                    <a:lnB>
                      <a:noFill/>
                    </a:lnB>
                  </a:tcPr>
                </a:tc>
                <a:tc hMerge="1">
                  <a:txBody>
                    <a:bodyPr/>
                    <a:lstStyle/>
                    <a:p>
                      <a:endParaRPr lang="en-US"/>
                    </a:p>
                  </a:txBody>
                  <a:tcPr/>
                </a:tc>
                <a:tc>
                  <a:txBody>
                    <a:bodyPr/>
                    <a:lstStyle/>
                    <a:p>
                      <a:pPr algn="l" fontAlgn="b"/>
                      <a:endParaRPr lang="en-US" sz="1000" b="1"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r" fontAlgn="b"/>
                      <a:r>
                        <a:rPr lang="en-US" sz="1000" b="0" i="0" u="none" strike="noStrike">
                          <a:solidFill>
                            <a:srgbClr val="000000"/>
                          </a:solidFill>
                          <a:latin typeface="Arial"/>
                        </a:rPr>
                        <a:t>19</a:t>
                      </a: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solidFill>
                            <a:srgbClr val="000000"/>
                          </a:solidFill>
                          <a:latin typeface="Arial"/>
                        </a:rPr>
                        <a:t>1,000,000</a:t>
                      </a: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3472">
                <a:tc gridSpan="4">
                  <a:txBody>
                    <a:bodyPr/>
                    <a:lstStyle/>
                    <a:p>
                      <a:pPr algn="l" fontAlgn="b"/>
                      <a:r>
                        <a:rPr lang="en-US" sz="1000" b="1" i="0" u="none" strike="noStrike">
                          <a:solidFill>
                            <a:srgbClr val="000000"/>
                          </a:solidFill>
                          <a:latin typeface="Arial"/>
                        </a:rPr>
                        <a:t>PUBLICITY AND COMMUNICATION</a:t>
                      </a:r>
                    </a:p>
                  </a:txBody>
                  <a:tcPr marL="9321" marR="9321" marT="932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solidFill>
                            <a:srgbClr val="000000"/>
                          </a:solidFill>
                          <a:latin typeface="Arial"/>
                        </a:rPr>
                        <a:t>2,000,000</a:t>
                      </a: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5146">
                <a:tc>
                  <a:txBody>
                    <a:bodyPr/>
                    <a:lstStyle/>
                    <a:p>
                      <a:pPr algn="l" fontAlgn="b"/>
                      <a:endParaRPr lang="en-US" sz="1000" b="1"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1"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1"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latin typeface="Arial"/>
                        </a:rPr>
                        <a:t> </a:t>
                      </a: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33472">
                <a:tc>
                  <a:txBody>
                    <a:bodyPr/>
                    <a:lstStyle/>
                    <a:p>
                      <a:pPr algn="l" fontAlgn="b"/>
                      <a:endParaRPr lang="en-US" sz="1000" b="1"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1"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1"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1" i="0" u="none" strike="noStrike">
                        <a:solidFill>
                          <a:srgbClr val="000000"/>
                        </a:solidFill>
                        <a:latin typeface="Arial"/>
                      </a:endParaRPr>
                    </a:p>
                  </a:txBody>
                  <a:tcPr marL="9321" marR="9321" marT="9321" marB="0" anchor="b">
                    <a:lnL>
                      <a:noFill/>
                    </a:lnL>
                    <a:lnR>
                      <a:noFill/>
                    </a:lnR>
                    <a:lnT w="12700" cap="flat" cmpd="sng" algn="ctr">
                      <a:solidFill>
                        <a:srgbClr val="000000"/>
                      </a:solidFill>
                      <a:prstDash val="solid"/>
                      <a:round/>
                      <a:headEnd type="none" w="med" len="med"/>
                      <a:tailEnd type="none" w="med" len="med"/>
                    </a:lnT>
                    <a:lnB>
                      <a:noFill/>
                    </a:lnB>
                  </a:tcPr>
                </a:tc>
              </a:tr>
              <a:tr h="245146">
                <a:tc gridSpan="3">
                  <a:txBody>
                    <a:bodyPr/>
                    <a:lstStyle/>
                    <a:p>
                      <a:pPr algn="l" fontAlgn="b"/>
                      <a:r>
                        <a:rPr lang="en-US" sz="1000" b="1" i="0" u="none" strike="noStrike">
                          <a:solidFill>
                            <a:srgbClr val="000000"/>
                          </a:solidFill>
                          <a:latin typeface="Arial"/>
                        </a:rPr>
                        <a:t>CAPITAL EXPENDITURE</a:t>
                      </a:r>
                    </a:p>
                  </a:txBody>
                  <a:tcPr marL="9321" marR="9321" marT="932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dirty="0">
                        <a:solidFill>
                          <a:srgbClr val="000000"/>
                        </a:solidFill>
                        <a:latin typeface="Arial"/>
                      </a:endParaRPr>
                    </a:p>
                  </a:txBody>
                  <a:tcPr marL="9321" marR="9321" marT="9321" marB="0" anchor="b">
                    <a:lnL>
                      <a:noFill/>
                    </a:lnL>
                    <a:lnR>
                      <a:noFill/>
                    </a:lnR>
                    <a:lnT>
                      <a:noFill/>
                    </a:lnT>
                    <a:lnB>
                      <a:noFill/>
                    </a:lnB>
                  </a:tcPr>
                </a:tc>
                <a:tc>
                  <a:txBody>
                    <a:bodyPr/>
                    <a:lstStyle/>
                    <a:p>
                      <a:pPr algn="r" fontAlgn="b"/>
                      <a:r>
                        <a:rPr lang="en-US" sz="1000" b="1" i="0" u="none" strike="noStrike">
                          <a:solidFill>
                            <a:srgbClr val="000000"/>
                          </a:solidFill>
                          <a:latin typeface="Arial"/>
                        </a:rPr>
                        <a:t>0</a:t>
                      </a:r>
                    </a:p>
                  </a:txBody>
                  <a:tcPr marL="9321" marR="9321" marT="9321" marB="0" anchor="b">
                    <a:lnL>
                      <a:noFill/>
                    </a:lnL>
                    <a:lnR>
                      <a:noFill/>
                    </a:lnR>
                    <a:lnT>
                      <a:noFill/>
                    </a:lnT>
                    <a:lnB w="12700" cap="flat" cmpd="sng" algn="ctr">
                      <a:solidFill>
                        <a:srgbClr val="000000"/>
                      </a:solidFill>
                      <a:prstDash val="solid"/>
                      <a:round/>
                      <a:headEnd type="none" w="med" len="med"/>
                      <a:tailEnd type="none" w="med" len="med"/>
                    </a:lnB>
                  </a:tcPr>
                </a:tc>
              </a:tr>
              <a:tr h="245146">
                <a:tc gridSpan="2">
                  <a:txBody>
                    <a:bodyPr/>
                    <a:lstStyle/>
                    <a:p>
                      <a:pPr algn="l" fontAlgn="b"/>
                      <a:r>
                        <a:rPr lang="en-US" sz="1000" b="0" i="0" u="none" strike="noStrike">
                          <a:solidFill>
                            <a:srgbClr val="000000"/>
                          </a:solidFill>
                          <a:latin typeface="Arial"/>
                        </a:rPr>
                        <a:t>RESERVE FUND</a:t>
                      </a:r>
                    </a:p>
                  </a:txBody>
                  <a:tcPr marL="9321" marR="9321" marT="9321" marB="0" anchor="b">
                    <a:lnL>
                      <a:noFill/>
                    </a:lnL>
                    <a:lnR>
                      <a:noFill/>
                    </a:lnR>
                    <a:lnT>
                      <a:noFill/>
                    </a:lnT>
                    <a:lnB>
                      <a:noFill/>
                    </a:lnB>
                  </a:tcPr>
                </a:tc>
                <a:tc hMerge="1">
                  <a:txBody>
                    <a:bodyPr/>
                    <a:lstStyle/>
                    <a:p>
                      <a:endParaRPr lang="en-US"/>
                    </a:p>
                  </a:txBody>
                  <a:tcPr/>
                </a:tc>
                <a:tc>
                  <a:txBody>
                    <a:bodyPr/>
                    <a:lstStyle/>
                    <a:p>
                      <a:pPr algn="l" fontAlgn="b"/>
                      <a:endParaRPr lang="en-US" sz="1000" b="1"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r" fontAlgn="b"/>
                      <a:r>
                        <a:rPr lang="en-US" sz="1000" b="0" i="0" u="none" strike="noStrike">
                          <a:solidFill>
                            <a:srgbClr val="000000"/>
                          </a:solidFill>
                          <a:latin typeface="Arial"/>
                        </a:rPr>
                        <a:t>20</a:t>
                      </a:r>
                    </a:p>
                  </a:txBody>
                  <a:tcPr marL="9321" marR="9321" marT="93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latin typeface="Arial"/>
                        </a:rPr>
                        <a:t>0</a:t>
                      </a:r>
                    </a:p>
                  </a:txBody>
                  <a:tcPr marL="9321" marR="9321" marT="93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472">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1"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1"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1" i="0" u="none" strike="noStrike">
                        <a:solidFill>
                          <a:srgbClr val="000000"/>
                        </a:solidFill>
                        <a:latin typeface="Arial"/>
                      </a:endParaRPr>
                    </a:p>
                  </a:txBody>
                  <a:tcPr marL="9321" marR="9321" marT="9321" marB="0" anchor="b">
                    <a:lnL>
                      <a:noFill/>
                    </a:lnL>
                    <a:lnR>
                      <a:noFill/>
                    </a:lnR>
                    <a:lnT w="12700" cap="flat" cmpd="sng" algn="ctr">
                      <a:solidFill>
                        <a:srgbClr val="000000"/>
                      </a:solidFill>
                      <a:prstDash val="solid"/>
                      <a:round/>
                      <a:headEnd type="none" w="med" len="med"/>
                      <a:tailEnd type="none" w="med" len="med"/>
                    </a:lnT>
                    <a:lnB>
                      <a:noFill/>
                    </a:lnB>
                  </a:tcPr>
                </a:tc>
              </a:tr>
              <a:tr h="233472">
                <a:tc gridSpan="3">
                  <a:txBody>
                    <a:bodyPr/>
                    <a:lstStyle/>
                    <a:p>
                      <a:pPr algn="l" fontAlgn="b"/>
                      <a:r>
                        <a:rPr lang="en-US" sz="1000" b="1" i="0" u="none" strike="noStrike">
                          <a:solidFill>
                            <a:srgbClr val="000000"/>
                          </a:solidFill>
                          <a:latin typeface="Arial"/>
                        </a:rPr>
                        <a:t>Budget surplus/ Deficit</a:t>
                      </a:r>
                    </a:p>
                  </a:txBody>
                  <a:tcPr marL="9321" marR="9321" marT="932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l" fontAlgn="b"/>
                      <a:endParaRPr lang="en-US" sz="1000" b="0" i="0" u="none" strike="noStrike">
                        <a:solidFill>
                          <a:srgbClr val="000000"/>
                        </a:solidFill>
                        <a:latin typeface="Arial"/>
                      </a:endParaRPr>
                    </a:p>
                  </a:txBody>
                  <a:tcPr marL="9321" marR="9321" marT="9321" marB="0" anchor="b">
                    <a:lnL>
                      <a:noFill/>
                    </a:lnL>
                    <a:lnR>
                      <a:noFill/>
                    </a:lnR>
                    <a:lnT>
                      <a:noFill/>
                    </a:lnT>
                    <a:lnB>
                      <a:noFill/>
                    </a:lnB>
                  </a:tcPr>
                </a:tc>
                <a:tc>
                  <a:txBody>
                    <a:bodyPr/>
                    <a:lstStyle/>
                    <a:p>
                      <a:pPr algn="r" fontAlgn="b"/>
                      <a:r>
                        <a:rPr lang="en-US" sz="1000" b="1" i="0" u="none" strike="noStrike">
                          <a:solidFill>
                            <a:srgbClr val="000000"/>
                          </a:solidFill>
                          <a:latin typeface="Arial"/>
                        </a:rPr>
                        <a:t>0</a:t>
                      </a:r>
                    </a:p>
                  </a:txBody>
                  <a:tcPr marL="9321" marR="9321" marT="9321" marB="0" anchor="b">
                    <a:lnL>
                      <a:noFill/>
                    </a:lnL>
                    <a:lnR>
                      <a:noFill/>
                    </a:lnR>
                    <a:lnT>
                      <a:noFill/>
                    </a:lnT>
                    <a:lnB>
                      <a:noFill/>
                    </a:lnB>
                  </a:tcPr>
                </a:tc>
              </a:tr>
              <a:tr h="233472">
                <a:tc>
                  <a:txBody>
                    <a:bodyPr/>
                    <a:lstStyle/>
                    <a:p>
                      <a:pPr algn="l" fontAlgn="b"/>
                      <a:endParaRPr lang="en-US" sz="1100" b="0" i="0" u="none" strike="noStrike">
                        <a:solidFill>
                          <a:srgbClr val="000000"/>
                        </a:solidFill>
                        <a:latin typeface="Calibri"/>
                      </a:endParaRPr>
                    </a:p>
                  </a:txBody>
                  <a:tcPr marL="9321" marR="9321" marT="9321"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321" marR="9321" marT="9321"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321" marR="9321" marT="9321"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321" marR="9321" marT="9321"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321" marR="9321" marT="9321"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321" marR="9321" marT="9321" marB="0" anchor="b">
                    <a:lnL>
                      <a:noFill/>
                    </a:lnL>
                    <a:lnR>
                      <a:noFill/>
                    </a:lnR>
                    <a:lnT>
                      <a:noFill/>
                    </a:lnT>
                    <a:lnB>
                      <a:noFill/>
                    </a:lnB>
                  </a:tcPr>
                </a:tc>
              </a:tr>
            </a:tbl>
          </a:graphicData>
        </a:graphic>
      </p:graphicFrame>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0" y="76200"/>
            <a:ext cx="609599" cy="685801"/>
          </a:xfrm>
          <a:prstGeom prst="rect">
            <a:avLst/>
          </a:prstGeom>
          <a:noFill/>
          <a:ln>
            <a:noFill/>
          </a:ln>
        </p:spPr>
      </p:pic>
    </p:spTree>
    <p:extLst>
      <p:ext uri="{BB962C8B-B14F-4D97-AF65-F5344CB8AC3E}">
        <p14:creationId xmlns:p14="http://schemas.microsoft.com/office/powerpoint/2010/main" xmlns="" val="2431387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484404773"/>
              </p:ext>
            </p:extLst>
          </p:nvPr>
        </p:nvGraphicFramePr>
        <p:xfrm>
          <a:off x="228601" y="1421045"/>
          <a:ext cx="8686800" cy="4841398"/>
        </p:xfrm>
        <a:graphic>
          <a:graphicData uri="http://schemas.openxmlformats.org/drawingml/2006/table">
            <a:tbl>
              <a:tblPr/>
              <a:tblGrid>
                <a:gridCol w="1396327"/>
                <a:gridCol w="1320127"/>
                <a:gridCol w="1320127"/>
                <a:gridCol w="1320127"/>
                <a:gridCol w="1320127"/>
                <a:gridCol w="2009965"/>
              </a:tblGrid>
              <a:tr h="255849">
                <a:tc>
                  <a:txBody>
                    <a:bodyPr/>
                    <a:lstStyle/>
                    <a:p>
                      <a:pPr algn="l" fontAlgn="b"/>
                      <a:r>
                        <a:rPr lang="en-US" sz="1600" b="1" i="0" u="none" strike="noStrike" dirty="0">
                          <a:solidFill>
                            <a:srgbClr val="000000"/>
                          </a:solidFill>
                          <a:latin typeface="Calibri"/>
                        </a:rPr>
                        <a:t>REVENUE</a:t>
                      </a: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600" b="1" i="0" u="none" strike="noStrike" dirty="0" smtClean="0">
                          <a:solidFill>
                            <a:srgbClr val="000000"/>
                          </a:solidFill>
                          <a:latin typeface="Calibri"/>
                        </a:rPr>
                        <a:t>2 provinces</a:t>
                      </a:r>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r>
              <a:tr h="210441">
                <a:tc>
                  <a:txBody>
                    <a:bodyPr/>
                    <a:lstStyle/>
                    <a:p>
                      <a:pPr algn="l"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r>
              <a:tr h="210441">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dirty="0" smtClean="0">
                          <a:solidFill>
                            <a:srgbClr val="000000"/>
                          </a:solidFill>
                          <a:latin typeface="Calibri"/>
                        </a:rPr>
                        <a:t>3,883,000</a:t>
                      </a:r>
                      <a:endParaRPr lang="en-US" sz="16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10441">
                <a:tc>
                  <a:txBody>
                    <a:bodyPr/>
                    <a:lstStyle/>
                    <a:p>
                      <a:pPr algn="l" fontAlgn="b"/>
                      <a:r>
                        <a:rPr lang="en-US" sz="1600" b="0" i="0" u="none" strike="noStrike" dirty="0">
                          <a:solidFill>
                            <a:srgbClr val="000000"/>
                          </a:solidFill>
                          <a:latin typeface="Calibri"/>
                        </a:rPr>
                        <a:t>Transfer</a:t>
                      </a: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endParaRPr lang="en-US" sz="1600" b="0" i="0" u="none" strike="noStrike" dirty="0">
                        <a:solidFill>
                          <a:srgbClr val="000000"/>
                        </a:solidFill>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US" sz="1600" b="0" i="0" u="none" strike="noStrike" dirty="0" smtClean="0">
                        <a:solidFill>
                          <a:srgbClr val="000000"/>
                        </a:solidFill>
                        <a:latin typeface="Calibri"/>
                      </a:endParaRPr>
                    </a:p>
                    <a:p>
                      <a:pPr algn="r" fontAlgn="b"/>
                      <a:r>
                        <a:rPr lang="en-US" sz="1600" b="0" i="0" u="none" strike="noStrike" dirty="0" smtClean="0">
                          <a:solidFill>
                            <a:srgbClr val="000000"/>
                          </a:solidFill>
                          <a:latin typeface="Calibri"/>
                        </a:rPr>
                        <a:t>3,883,000</a:t>
                      </a:r>
                      <a:endParaRPr lang="en-US"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0441">
                <a:tc gridSpan="2">
                  <a:txBody>
                    <a:bodyPr/>
                    <a:lstStyle/>
                    <a:p>
                      <a:pPr algn="l" fontAlgn="b"/>
                      <a:r>
                        <a:rPr lang="en-US" sz="1600" b="0" i="0" u="none" strike="noStrike" dirty="0">
                          <a:solidFill>
                            <a:srgbClr val="000000"/>
                          </a:solidFill>
                          <a:latin typeface="Calibri"/>
                        </a:rPr>
                        <a:t>S</a:t>
                      </a:r>
                      <a:r>
                        <a:rPr lang="en-US" sz="1600" b="0" i="0" u="none" strike="noStrike" dirty="0" smtClean="0">
                          <a:solidFill>
                            <a:srgbClr val="000000"/>
                          </a:solidFill>
                          <a:latin typeface="Calibri"/>
                        </a:rPr>
                        <a:t>undry </a:t>
                      </a:r>
                      <a:r>
                        <a:rPr lang="en-US" sz="1600" b="0" i="0" u="none" strike="noStrike" dirty="0">
                          <a:solidFill>
                            <a:srgbClr val="000000"/>
                          </a:solidFill>
                          <a:latin typeface="Calibri"/>
                        </a:rPr>
                        <a:t>income</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solidFill>
                            <a:srgbClr val="000000"/>
                          </a:solidFill>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67997">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55849">
                <a:tc gridSpan="3">
                  <a:txBody>
                    <a:bodyPr/>
                    <a:lstStyle/>
                    <a:p>
                      <a:pPr algn="l" fontAlgn="b"/>
                      <a:r>
                        <a:rPr lang="en-US" sz="1600" b="1" i="0" u="none" strike="noStrike" dirty="0">
                          <a:solidFill>
                            <a:srgbClr val="000000"/>
                          </a:solidFill>
                          <a:latin typeface="Arial"/>
                        </a:rPr>
                        <a:t>OPERATIONAL EXPENDITURE</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r" fontAlgn="b"/>
                      <a:r>
                        <a:rPr lang="en-US" sz="1600" b="1" i="0" u="none" strike="noStrike" dirty="0" smtClean="0">
                          <a:solidFill>
                            <a:srgbClr val="000000"/>
                          </a:solidFill>
                          <a:latin typeface="Arial"/>
                        </a:rPr>
                        <a:t>3,883,000</a:t>
                      </a:r>
                      <a:endParaRPr lang="en-US" sz="1600" b="1" i="0" u="none" strike="noStrike" dirty="0">
                        <a:solidFill>
                          <a:srgbClr val="000000"/>
                        </a:solidFill>
                        <a:latin typeface="Arial"/>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55849">
                <a:tc gridSpan="2">
                  <a:txBody>
                    <a:bodyPr/>
                    <a:lstStyle/>
                    <a:p>
                      <a:pPr algn="l" fontAlgn="b"/>
                      <a:r>
                        <a:rPr lang="en-US" sz="1600" b="0" i="0" u="none" strike="noStrike">
                          <a:solidFill>
                            <a:srgbClr val="000000"/>
                          </a:solidFill>
                          <a:latin typeface="Arial"/>
                        </a:rPr>
                        <a:t>Cleaning of buildings</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solidFill>
                            <a:srgbClr val="000000"/>
                          </a:solidFill>
                          <a:latin typeface="Calibri"/>
                        </a:rPr>
                        <a:t>30 000</a:t>
                      </a:r>
                      <a:endParaRPr lang="en-US"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5849">
                <a:tc gridSpan="3">
                  <a:txBody>
                    <a:bodyPr/>
                    <a:lstStyle/>
                    <a:p>
                      <a:pPr algn="l" fontAlgn="b"/>
                      <a:r>
                        <a:rPr lang="en-US" sz="1600" b="0" i="0" u="none" strike="noStrike" dirty="0" smtClean="0">
                          <a:solidFill>
                            <a:srgbClr val="000000"/>
                          </a:solidFill>
                          <a:latin typeface="Arial"/>
                        </a:rPr>
                        <a:t>Leasehold </a:t>
                      </a:r>
                      <a:r>
                        <a:rPr lang="en-US" sz="1600" b="0" i="0" u="none" strike="noStrike" dirty="0">
                          <a:solidFill>
                            <a:srgbClr val="000000"/>
                          </a:solidFill>
                          <a:latin typeface="Arial"/>
                        </a:rPr>
                        <a:t>Improvements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r" fontAlgn="b"/>
                      <a:endParaRPr lang="en-US" sz="1600" b="0" i="0" u="none" strike="noStrike" dirty="0">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solidFill>
                            <a:srgbClr val="000000"/>
                          </a:solidFill>
                          <a:latin typeface="Calibri"/>
                        </a:rPr>
                        <a:t>0</a:t>
                      </a:r>
                      <a:endParaRPr lang="en-US"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441">
                <a:tc gridSpan="2">
                  <a:txBody>
                    <a:bodyPr/>
                    <a:lstStyle/>
                    <a:p>
                      <a:pPr algn="l" fontAlgn="b"/>
                      <a:r>
                        <a:rPr lang="en-US" sz="1600" b="0" i="0" u="none" strike="noStrike">
                          <a:solidFill>
                            <a:srgbClr val="000000"/>
                          </a:solidFill>
                          <a:latin typeface="Arial"/>
                        </a:rPr>
                        <a:t>Office rental</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r" fontAlgn="b"/>
                      <a:endParaRPr lang="en-US" sz="1600" b="0" i="0" u="none" strike="noStrike" dirty="0">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solidFill>
                            <a:srgbClr val="000000"/>
                          </a:solidFill>
                          <a:latin typeface="Calibri"/>
                        </a:rPr>
                        <a:t>800 000</a:t>
                      </a:r>
                      <a:endParaRPr lang="en-US"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5849">
                <a:tc>
                  <a:txBody>
                    <a:bodyPr/>
                    <a:lstStyle/>
                    <a:p>
                      <a:pPr algn="l" fontAlgn="b"/>
                      <a:r>
                        <a:rPr lang="en-US" sz="1600" b="0" i="0" u="none" strike="noStrike">
                          <a:solidFill>
                            <a:srgbClr val="000000"/>
                          </a:solidFill>
                          <a:latin typeface="Arial"/>
                        </a:rPr>
                        <a:t>Postage</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solidFill>
                            <a:srgbClr val="000000"/>
                          </a:solidFill>
                          <a:latin typeface="Calibri"/>
                        </a:rPr>
                        <a:t>40,000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441">
                <a:tc gridSpan="3">
                  <a:txBody>
                    <a:bodyPr/>
                    <a:lstStyle/>
                    <a:p>
                      <a:pPr algn="l" fontAlgn="b"/>
                      <a:r>
                        <a:rPr lang="en-US" sz="1600" b="0" i="0" u="none" strike="noStrike" dirty="0">
                          <a:solidFill>
                            <a:srgbClr val="000000"/>
                          </a:solidFill>
                          <a:latin typeface="Arial"/>
                        </a:rPr>
                        <a:t>Printing and Stationery</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solidFill>
                            <a:srgbClr val="000000"/>
                          </a:solidFill>
                          <a:latin typeface="Calibri"/>
                        </a:rPr>
                        <a:t>60</a:t>
                      </a:r>
                      <a:r>
                        <a:rPr lang="en-US" sz="1600" b="0" i="0" u="none" strike="noStrike" baseline="0" dirty="0" smtClean="0">
                          <a:solidFill>
                            <a:srgbClr val="000000"/>
                          </a:solidFill>
                          <a:latin typeface="Calibri"/>
                        </a:rPr>
                        <a:t>,</a:t>
                      </a:r>
                      <a:r>
                        <a:rPr lang="en-US" sz="1600" b="0" i="0" u="none" strike="noStrike" dirty="0" smtClean="0">
                          <a:solidFill>
                            <a:srgbClr val="000000"/>
                          </a:solidFill>
                          <a:latin typeface="Calibri"/>
                        </a:rPr>
                        <a:t>000</a:t>
                      </a:r>
                      <a:endParaRPr lang="en-US"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441">
                <a:tc gridSpan="3">
                  <a:txBody>
                    <a:bodyPr/>
                    <a:lstStyle/>
                    <a:p>
                      <a:pPr algn="l" fontAlgn="b"/>
                      <a:r>
                        <a:rPr lang="en-US" sz="1600" b="0" i="0" u="none" strike="noStrike" dirty="0">
                          <a:solidFill>
                            <a:srgbClr val="000000"/>
                          </a:solidFill>
                          <a:latin typeface="Arial"/>
                        </a:rPr>
                        <a:t>Repairs &amp;maintenance</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solidFill>
                            <a:srgbClr val="000000"/>
                          </a:solidFill>
                          <a:latin typeface="Calibri"/>
                        </a:rPr>
                        <a:t>30,000</a:t>
                      </a:r>
                      <a:endParaRPr lang="en-US"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5849">
                <a:tc>
                  <a:txBody>
                    <a:bodyPr/>
                    <a:lstStyle/>
                    <a:p>
                      <a:pPr algn="l" fontAlgn="b"/>
                      <a:r>
                        <a:rPr lang="en-US" sz="1600" b="0" i="0" u="none" strike="noStrike">
                          <a:solidFill>
                            <a:srgbClr val="000000"/>
                          </a:solidFill>
                          <a:latin typeface="Arial"/>
                        </a:rPr>
                        <a:t>Salaries</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r" fontAlgn="b"/>
                      <a:endParaRPr lang="en-US" sz="1600" b="0" i="0" u="none" strike="noStrike" dirty="0">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solidFill>
                            <a:srgbClr val="000000"/>
                          </a:solidFill>
                          <a:latin typeface="Calibri"/>
                        </a:rPr>
                        <a:t>2,741,000</a:t>
                      </a:r>
                      <a:endParaRPr lang="en-US"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5849">
                <a:tc gridSpan="2">
                  <a:txBody>
                    <a:bodyPr/>
                    <a:lstStyle/>
                    <a:p>
                      <a:pPr algn="l" fontAlgn="b"/>
                      <a:r>
                        <a:rPr lang="en-US" sz="1600" b="0" i="0" u="none" strike="noStrike">
                          <a:solidFill>
                            <a:srgbClr val="000000"/>
                          </a:solidFill>
                          <a:latin typeface="Arial"/>
                        </a:rPr>
                        <a:t>Sundry expenses</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solidFill>
                            <a:srgbClr val="000000"/>
                          </a:solidFill>
                          <a:latin typeface="Calibri"/>
                        </a:rPr>
                        <a:t>18,000</a:t>
                      </a:r>
                      <a:endParaRPr lang="en-US"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5849">
                <a:tc>
                  <a:txBody>
                    <a:bodyPr/>
                    <a:lstStyle/>
                    <a:p>
                      <a:pPr algn="l" fontAlgn="b"/>
                      <a:r>
                        <a:rPr lang="en-US" sz="1600" b="0" i="0" u="none" strike="noStrike">
                          <a:solidFill>
                            <a:srgbClr val="000000"/>
                          </a:solidFill>
                          <a:latin typeface="Arial"/>
                        </a:rPr>
                        <a:t>Telephone</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solidFill>
                            <a:srgbClr val="000000"/>
                          </a:solidFill>
                          <a:latin typeface="Calibri"/>
                        </a:rPr>
                        <a:t>24,000</a:t>
                      </a:r>
                      <a:endParaRPr lang="en-US"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5849">
                <a:tc gridSpan="2">
                  <a:txBody>
                    <a:bodyPr/>
                    <a:lstStyle/>
                    <a:p>
                      <a:pPr algn="l" fontAlgn="b"/>
                      <a:r>
                        <a:rPr lang="en-US" sz="1600" b="0" i="0" u="none" strike="noStrike">
                          <a:solidFill>
                            <a:srgbClr val="000000"/>
                          </a:solidFill>
                          <a:latin typeface="Arial"/>
                        </a:rPr>
                        <a:t>Water and Electricity</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r" fontAlgn="b"/>
                      <a:endParaRPr lang="en-US" sz="1600" b="0" i="0" u="none" strike="noStrike" dirty="0">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solidFill>
                            <a:srgbClr val="000000"/>
                          </a:solidFill>
                          <a:latin typeface="Calibri"/>
                        </a:rPr>
                        <a:t>140,000</a:t>
                      </a:r>
                      <a:endParaRPr lang="en-US"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3474">
                <a:tc gridSpan="4">
                  <a:txBody>
                    <a:bodyPr/>
                    <a:lstStyle/>
                    <a:p>
                      <a:pPr algn="l" fontAlgn="b"/>
                      <a:endParaRPr lang="en-US" sz="1600" b="0" i="0" u="none" strike="noStrike" dirty="0">
                        <a:solidFill>
                          <a:srgbClr val="000000"/>
                        </a:solidFill>
                        <a:latin typeface="Arial"/>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endParaRPr lang="en-US" sz="1600" b="0" i="0" u="none" strike="noStrike" dirty="0">
                        <a:solidFill>
                          <a:srgbClr val="000000"/>
                        </a:solidFill>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US"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2" name="Title 1"/>
          <p:cNvSpPr>
            <a:spLocks noGrp="1"/>
          </p:cNvSpPr>
          <p:nvPr>
            <p:ph type="title"/>
          </p:nvPr>
        </p:nvSpPr>
        <p:spPr>
          <a:xfrm>
            <a:off x="609600" y="381000"/>
            <a:ext cx="8229600" cy="1143000"/>
          </a:xfrm>
        </p:spPr>
        <p:txBody>
          <a:bodyPr>
            <a:normAutofit/>
          </a:bodyPr>
          <a:lstStyle/>
          <a:p>
            <a:pPr algn="ctr"/>
            <a:r>
              <a:rPr lang="en-US" sz="2800" b="1" dirty="0" smtClean="0">
                <a:latin typeface="Arial Black" panose="020B0A04020102020204" pitchFamily="34" charset="0"/>
              </a:rPr>
              <a:t> </a:t>
            </a:r>
            <a:r>
              <a:rPr lang="en-US" sz="2800" b="1" dirty="0" smtClean="0">
                <a:latin typeface="Bookman Old Style" panose="02050604050505020204" pitchFamily="18" charset="0"/>
              </a:rPr>
              <a:t>2.2 PROVINCIAL BUDGET </a:t>
            </a:r>
            <a:br>
              <a:rPr lang="en-US" sz="2800" b="1" dirty="0" smtClean="0">
                <a:latin typeface="Bookman Old Style" panose="02050604050505020204" pitchFamily="18" charset="0"/>
              </a:rPr>
            </a:br>
            <a:endParaRPr lang="en-US" sz="2800" b="1" dirty="0">
              <a:latin typeface="Bookman Old Style" panose="02050604050505020204" pitchFamily="18" charset="0"/>
            </a:endParaRPr>
          </a:p>
        </p:txBody>
      </p:sp>
      <p:sp>
        <p:nvSpPr>
          <p:cNvPr id="3" name="Slide Number Placeholder 2"/>
          <p:cNvSpPr>
            <a:spLocks noGrp="1"/>
          </p:cNvSpPr>
          <p:nvPr>
            <p:ph type="sldNum" sz="quarter" idx="12"/>
          </p:nvPr>
        </p:nvSpPr>
        <p:spPr/>
        <p:txBody>
          <a:bodyPr/>
          <a:lstStyle/>
          <a:p>
            <a:fld id="{2C03D1A9-6893-4A3A-A315-0576BFDD8D0B}" type="slidenum">
              <a:rPr lang="en-US" smtClean="0">
                <a:solidFill>
                  <a:srgbClr val="073E87"/>
                </a:solidFill>
              </a:rPr>
              <a:pPr/>
              <a:t>7</a:t>
            </a:fld>
            <a:endParaRPr lang="en-US">
              <a:solidFill>
                <a:srgbClr val="073E87"/>
              </a:solidFill>
            </a:endParaRPr>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0" y="76200"/>
            <a:ext cx="609599" cy="685801"/>
          </a:xfrm>
          <a:prstGeom prst="rect">
            <a:avLst/>
          </a:prstGeom>
          <a:noFill/>
          <a:ln>
            <a:noFill/>
          </a:ln>
        </p:spPr>
      </p:pic>
    </p:spTree>
    <p:extLst>
      <p:ext uri="{BB962C8B-B14F-4D97-AF65-F5344CB8AC3E}">
        <p14:creationId xmlns:p14="http://schemas.microsoft.com/office/powerpoint/2010/main" xmlns="" val="3733172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484784"/>
            <a:ext cx="7863840" cy="4839816"/>
          </a:xfrm>
        </p:spPr>
        <p:txBody>
          <a:bodyPr>
            <a:normAutofit/>
          </a:bodyPr>
          <a:lstStyle/>
          <a:p>
            <a:r>
              <a:rPr lang="en-US" sz="1600" dirty="0" smtClean="0">
                <a:latin typeface="Calibri" panose="020F0502020204030204" pitchFamily="34" charset="0"/>
              </a:rPr>
              <a:t>Membership is the m</a:t>
            </a:r>
            <a:r>
              <a:rPr lang="en-US" sz="1600" b="0" dirty="0" smtClean="0">
                <a:solidFill>
                  <a:schemeClr val="tx1"/>
                </a:solidFill>
                <a:latin typeface="Calibri" panose="020F0502020204030204" pitchFamily="34" charset="0"/>
              </a:rPr>
              <a:t>ain source of funding  at R10 per month  per educator;</a:t>
            </a:r>
            <a:r>
              <a:rPr lang="en-US" sz="1600" dirty="0" smtClean="0">
                <a:latin typeface="Calibri" panose="020F0502020204030204" pitchFamily="34" charset="0"/>
              </a:rPr>
              <a:t> </a:t>
            </a:r>
          </a:p>
          <a:p>
            <a:pPr marL="0" indent="0">
              <a:buNone/>
            </a:pPr>
            <a:endParaRPr lang="en-US" sz="1600" dirty="0" smtClean="0">
              <a:latin typeface="Calibri" panose="020F0502020204030204" pitchFamily="34" charset="0"/>
            </a:endParaRPr>
          </a:p>
          <a:p>
            <a:r>
              <a:rPr lang="en-US" sz="1600" dirty="0" smtClean="0">
                <a:latin typeface="Calibri" panose="020F0502020204030204" pitchFamily="34" charset="0"/>
              </a:rPr>
              <a:t>Reduction in the mandatory functions budget ,compared to last year owing to inflation effect;</a:t>
            </a:r>
          </a:p>
          <a:p>
            <a:pPr marL="0" indent="0">
              <a:buNone/>
            </a:pPr>
            <a:endParaRPr lang="en-US" sz="1600" dirty="0" smtClean="0">
              <a:latin typeface="Calibri" panose="020F0502020204030204" pitchFamily="34" charset="0"/>
            </a:endParaRPr>
          </a:p>
          <a:p>
            <a:r>
              <a:rPr lang="en-US" sz="1600" dirty="0" smtClean="0">
                <a:solidFill>
                  <a:schemeClr val="tx1"/>
                </a:solidFill>
                <a:latin typeface="Calibri" panose="020F0502020204030204" pitchFamily="34" charset="0"/>
              </a:rPr>
              <a:t>The Council will consider an increase of member subscription </a:t>
            </a:r>
            <a:r>
              <a:rPr lang="en-US" sz="1600" dirty="0" smtClean="0">
                <a:latin typeface="Calibri" panose="020F0502020204030204" pitchFamily="34" charset="0"/>
              </a:rPr>
              <a:t>in its July 2016 meeting  estimated at</a:t>
            </a:r>
            <a:r>
              <a:rPr lang="en-US" sz="1600" dirty="0" smtClean="0">
                <a:solidFill>
                  <a:schemeClr val="tx1"/>
                </a:solidFill>
                <a:latin typeface="Calibri" panose="020F0502020204030204" pitchFamily="34" charset="0"/>
              </a:rPr>
              <a:t> 50% to counter the effect of inflation and to increase its delivery levels at provincial levels;</a:t>
            </a:r>
          </a:p>
          <a:p>
            <a:pPr marL="0" indent="0">
              <a:buNone/>
            </a:pPr>
            <a:endParaRPr lang="en-US" sz="1600" dirty="0" smtClean="0">
              <a:solidFill>
                <a:schemeClr val="tx1"/>
              </a:solidFill>
              <a:latin typeface="Calibri" panose="020F0502020204030204" pitchFamily="34" charset="0"/>
            </a:endParaRPr>
          </a:p>
          <a:p>
            <a:r>
              <a:rPr lang="en-US" sz="1600" b="0" dirty="0" smtClean="0">
                <a:latin typeface="Calibri" panose="020F0502020204030204" pitchFamily="34" charset="0"/>
              </a:rPr>
              <a:t>The </a:t>
            </a:r>
            <a:r>
              <a:rPr lang="en-US" sz="1600" dirty="0" smtClean="0">
                <a:latin typeface="Calibri" panose="020F0502020204030204" pitchFamily="34" charset="0"/>
              </a:rPr>
              <a:t>annual membership increase will be determined in line with inflation to manage continuous consultations on increases</a:t>
            </a:r>
            <a:r>
              <a:rPr lang="en-US" sz="1600" b="0" dirty="0" smtClean="0">
                <a:latin typeface="Calibri" panose="020F0502020204030204" pitchFamily="34" charset="0"/>
              </a:rPr>
              <a:t> ;</a:t>
            </a:r>
          </a:p>
          <a:p>
            <a:pPr marL="0" indent="0">
              <a:buNone/>
            </a:pPr>
            <a:endParaRPr lang="en-US" sz="1600" b="0" dirty="0" smtClean="0">
              <a:solidFill>
                <a:schemeClr val="tx1"/>
              </a:solidFill>
              <a:latin typeface="Calibri" panose="020F0502020204030204" pitchFamily="34" charset="0"/>
            </a:endParaRPr>
          </a:p>
          <a:p>
            <a:r>
              <a:rPr lang="en-US" sz="1600" b="0" dirty="0" smtClean="0">
                <a:solidFill>
                  <a:schemeClr val="tx1"/>
                </a:solidFill>
                <a:latin typeface="Calibri" panose="020F0502020204030204" pitchFamily="34" charset="0"/>
              </a:rPr>
              <a:t>Council receives funds from DBE to subsidize the administration of  The Continuing Professional  </a:t>
            </a:r>
            <a:r>
              <a:rPr lang="en-US" sz="1600" dirty="0" smtClean="0">
                <a:solidFill>
                  <a:schemeClr val="tx1"/>
                </a:solidFill>
                <a:latin typeface="Calibri" panose="020F0502020204030204" pitchFamily="34" charset="0"/>
              </a:rPr>
              <a:t>Teacher De</a:t>
            </a:r>
            <a:r>
              <a:rPr lang="en-US" sz="1600" b="0" dirty="0" smtClean="0">
                <a:solidFill>
                  <a:schemeClr val="tx1"/>
                </a:solidFill>
                <a:latin typeface="Calibri" panose="020F0502020204030204" pitchFamily="34" charset="0"/>
              </a:rPr>
              <a:t>velopment (CPTD) System . The amount of R9.3 million </a:t>
            </a:r>
            <a:r>
              <a:rPr lang="en-US" sz="1600" dirty="0" smtClean="0">
                <a:latin typeface="Calibri" panose="020F0502020204030204" pitchFamily="34" charset="0"/>
              </a:rPr>
              <a:t>has been guaranteed.</a:t>
            </a:r>
            <a:endParaRPr lang="en-US" sz="1600" b="0" dirty="0" smtClean="0">
              <a:solidFill>
                <a:schemeClr val="tx1"/>
              </a:solidFill>
              <a:latin typeface="Calibri" panose="020F0502020204030204" pitchFamily="34" charset="0"/>
            </a:endParaRPr>
          </a:p>
          <a:p>
            <a:endParaRPr lang="en-US" sz="2200" b="0" dirty="0" smtClean="0">
              <a:solidFill>
                <a:schemeClr val="tx1"/>
              </a:solidFill>
              <a:latin typeface="Calibri" panose="020F0502020204030204" pitchFamily="34" charset="0"/>
            </a:endParaRPr>
          </a:p>
          <a:p>
            <a:endParaRPr lang="en-US" sz="2200" b="0" dirty="0" smtClean="0">
              <a:solidFill>
                <a:schemeClr val="tx1"/>
              </a:solidFill>
              <a:latin typeface="Calibri" panose="020F0502020204030204" pitchFamily="34" charset="0"/>
            </a:endParaRPr>
          </a:p>
          <a:p>
            <a:endParaRPr lang="en-US" sz="2200" dirty="0" smtClean="0"/>
          </a:p>
          <a:p>
            <a:pPr>
              <a:buNone/>
            </a:pPr>
            <a:endParaRPr lang="en-US" dirty="0"/>
          </a:p>
        </p:txBody>
      </p:sp>
      <p:sp>
        <p:nvSpPr>
          <p:cNvPr id="2" name="Title 1"/>
          <p:cNvSpPr>
            <a:spLocks noGrp="1"/>
          </p:cNvSpPr>
          <p:nvPr>
            <p:ph type="title"/>
          </p:nvPr>
        </p:nvSpPr>
        <p:spPr/>
        <p:txBody>
          <a:bodyPr>
            <a:normAutofit fontScale="90000"/>
          </a:bodyPr>
          <a:lstStyle/>
          <a:p>
            <a:pPr algn="ctr"/>
            <a:r>
              <a:rPr lang="en-US" sz="3600" dirty="0" smtClean="0">
                <a:latin typeface="Arial Black" panose="020B0A04020102020204" pitchFamily="34" charset="0"/>
              </a:rPr>
              <a:t> </a:t>
            </a:r>
            <a:r>
              <a:rPr lang="en-US" sz="3600" b="1" dirty="0" smtClean="0">
                <a:latin typeface="Bookman Old Style" panose="02050604050505020204" pitchFamily="18" charset="0"/>
              </a:rPr>
              <a:t>2.3 NOTES</a:t>
            </a:r>
            <a:br>
              <a:rPr lang="en-US" sz="3600" b="1" dirty="0" smtClean="0">
                <a:latin typeface="Bookman Old Style" panose="02050604050505020204" pitchFamily="18" charset="0"/>
              </a:rPr>
            </a:br>
            <a:endParaRPr lang="en-US" sz="3600" b="1"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2C03D1A9-6893-4A3A-A315-0576BFDD8D0B}" type="slidenum">
              <a:rPr lang="en-US" smtClean="0">
                <a:solidFill>
                  <a:srgbClr val="073E87"/>
                </a:solidFill>
              </a:rPr>
              <a:pPr/>
              <a:t>8</a:t>
            </a:fld>
            <a:endParaRPr lang="en-US">
              <a:solidFill>
                <a:srgbClr val="073E87"/>
              </a:solidFill>
            </a:endParaRPr>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0" y="76200"/>
            <a:ext cx="609599" cy="685801"/>
          </a:xfrm>
          <a:prstGeom prst="rect">
            <a:avLst/>
          </a:prstGeom>
          <a:noFill/>
          <a:ln>
            <a:noFill/>
          </a:ln>
        </p:spPr>
      </p:pic>
    </p:spTree>
    <p:extLst>
      <p:ext uri="{BB962C8B-B14F-4D97-AF65-F5344CB8AC3E}">
        <p14:creationId xmlns:p14="http://schemas.microsoft.com/office/powerpoint/2010/main" xmlns="" val="1174776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143000"/>
            <a:ext cx="7814732" cy="5105400"/>
          </a:xfrm>
        </p:spPr>
        <p:txBody>
          <a:bodyPr>
            <a:normAutofit/>
          </a:bodyPr>
          <a:lstStyle/>
          <a:p>
            <a:r>
              <a:rPr lang="en-US" sz="1700" dirty="0" smtClean="0">
                <a:latin typeface="Calibri" panose="020F0502020204030204" pitchFamily="34" charset="0"/>
              </a:rPr>
              <a:t>Registration fees  remain at R400 for Foreigners, R200 for South Africans and R50 for renewals. </a:t>
            </a:r>
          </a:p>
          <a:p>
            <a:pPr marL="0" indent="0">
              <a:buNone/>
            </a:pPr>
            <a:endParaRPr lang="en-US" sz="1700" dirty="0" smtClean="0">
              <a:latin typeface="Calibri" panose="020F0502020204030204" pitchFamily="34" charset="0"/>
            </a:endParaRPr>
          </a:p>
          <a:p>
            <a:r>
              <a:rPr lang="en-US" sz="1700" dirty="0" smtClean="0">
                <a:latin typeface="Calibri" panose="020F0502020204030204" pitchFamily="34" charset="0"/>
              </a:rPr>
              <a:t>Reduction of interest income is  in line with the reduced bank balances;</a:t>
            </a:r>
          </a:p>
          <a:p>
            <a:pPr marL="0" indent="0">
              <a:buNone/>
            </a:pPr>
            <a:endParaRPr lang="en-US" sz="1700" dirty="0" smtClean="0">
              <a:latin typeface="Calibri" panose="020F0502020204030204" pitchFamily="34" charset="0"/>
            </a:endParaRPr>
          </a:p>
          <a:p>
            <a:r>
              <a:rPr lang="en-US" sz="1700" dirty="0" smtClean="0">
                <a:solidFill>
                  <a:schemeClr val="tx1"/>
                </a:solidFill>
                <a:latin typeface="Calibri" panose="020F0502020204030204" pitchFamily="34" charset="0"/>
              </a:rPr>
              <a:t>The current provincial  budget is included in the summation budget above;</a:t>
            </a:r>
          </a:p>
          <a:p>
            <a:pPr marL="0" indent="0">
              <a:buNone/>
            </a:pPr>
            <a:endParaRPr lang="en-US" sz="1700" dirty="0" smtClean="0">
              <a:solidFill>
                <a:schemeClr val="tx1"/>
              </a:solidFill>
              <a:latin typeface="Calibri" panose="020F0502020204030204" pitchFamily="34" charset="0"/>
            </a:endParaRPr>
          </a:p>
          <a:p>
            <a:r>
              <a:rPr lang="en-US" sz="1700" dirty="0" smtClean="0">
                <a:solidFill>
                  <a:schemeClr val="tx1"/>
                </a:solidFill>
                <a:latin typeface="Calibri" panose="020F0502020204030204" pitchFamily="34" charset="0"/>
              </a:rPr>
              <a:t>The Council is renting provincial office spaces ;</a:t>
            </a:r>
          </a:p>
          <a:p>
            <a:pPr marL="0" indent="0">
              <a:buNone/>
            </a:pPr>
            <a:endParaRPr lang="en-US" sz="1700" dirty="0" smtClean="0">
              <a:solidFill>
                <a:schemeClr val="tx1"/>
              </a:solidFill>
              <a:latin typeface="Calibri" panose="020F0502020204030204" pitchFamily="34" charset="0"/>
            </a:endParaRPr>
          </a:p>
          <a:p>
            <a:r>
              <a:rPr lang="en-US" sz="1700" dirty="0" smtClean="0">
                <a:solidFill>
                  <a:schemeClr val="tx1"/>
                </a:solidFill>
                <a:latin typeface="Calibri" panose="020F0502020204030204" pitchFamily="34" charset="0"/>
              </a:rPr>
              <a:t>All mandatory functions will be delivered at Provincial points; </a:t>
            </a:r>
          </a:p>
          <a:p>
            <a:pPr marL="0" indent="0">
              <a:buNone/>
            </a:pPr>
            <a:endParaRPr lang="en-US" sz="1700" dirty="0" smtClean="0">
              <a:solidFill>
                <a:schemeClr val="tx1"/>
              </a:solidFill>
              <a:latin typeface="Calibri" panose="020F0502020204030204" pitchFamily="34" charset="0"/>
            </a:endParaRPr>
          </a:p>
          <a:p>
            <a:r>
              <a:rPr lang="en-US" sz="1700" dirty="0" smtClean="0">
                <a:solidFill>
                  <a:schemeClr val="tx1"/>
                </a:solidFill>
                <a:latin typeface="Calibri" panose="020F0502020204030204" pitchFamily="34" charset="0"/>
              </a:rPr>
              <a:t>The Council projects to establish all 8 Provincial </a:t>
            </a:r>
            <a:r>
              <a:rPr lang="en-US" sz="1700" dirty="0">
                <a:solidFill>
                  <a:schemeClr val="tx1"/>
                </a:solidFill>
                <a:latin typeface="Calibri" panose="020F0502020204030204" pitchFamily="34" charset="0"/>
              </a:rPr>
              <a:t>O</a:t>
            </a:r>
            <a:r>
              <a:rPr lang="en-US" sz="1700" dirty="0" smtClean="0">
                <a:solidFill>
                  <a:schemeClr val="tx1"/>
                </a:solidFill>
                <a:latin typeface="Calibri" panose="020F0502020204030204" pitchFamily="34" charset="0"/>
              </a:rPr>
              <a:t>ffices within  the MTEF  period; and </a:t>
            </a:r>
          </a:p>
          <a:p>
            <a:endParaRPr lang="en-US" sz="1700" dirty="0" smtClean="0">
              <a:solidFill>
                <a:schemeClr val="tx1"/>
              </a:solidFill>
              <a:latin typeface="Calibri" panose="020F0502020204030204" pitchFamily="34" charset="0"/>
            </a:endParaRPr>
          </a:p>
          <a:p>
            <a:r>
              <a:rPr lang="en-US" sz="1700" dirty="0" smtClean="0">
                <a:solidFill>
                  <a:schemeClr val="tx1"/>
                </a:solidFill>
                <a:latin typeface="Calibri" panose="020F0502020204030204" pitchFamily="34" charset="0"/>
              </a:rPr>
              <a:t>There will be no other office in Gauteng since the Head </a:t>
            </a:r>
            <a:r>
              <a:rPr lang="en-US" sz="1700" dirty="0">
                <a:solidFill>
                  <a:schemeClr val="tx1"/>
                </a:solidFill>
                <a:latin typeface="Calibri" panose="020F0502020204030204" pitchFamily="34" charset="0"/>
              </a:rPr>
              <a:t>O</a:t>
            </a:r>
            <a:r>
              <a:rPr lang="en-US" sz="1700" dirty="0" smtClean="0">
                <a:solidFill>
                  <a:schemeClr val="tx1"/>
                </a:solidFill>
                <a:latin typeface="Calibri" panose="020F0502020204030204" pitchFamily="34" charset="0"/>
              </a:rPr>
              <a:t>ffice will serve the purpose.</a:t>
            </a:r>
          </a:p>
          <a:p>
            <a:pPr>
              <a:buNone/>
            </a:pPr>
            <a:endParaRPr lang="en-US" sz="8000" dirty="0" smtClean="0">
              <a:solidFill>
                <a:schemeClr val="tx1"/>
              </a:solidFill>
              <a:latin typeface="Calibri" panose="020F0502020204030204" pitchFamily="34" charset="0"/>
            </a:endParaRPr>
          </a:p>
        </p:txBody>
      </p:sp>
      <p:sp>
        <p:nvSpPr>
          <p:cNvPr id="2" name="Title 1"/>
          <p:cNvSpPr>
            <a:spLocks noGrp="1"/>
          </p:cNvSpPr>
          <p:nvPr>
            <p:ph type="title"/>
          </p:nvPr>
        </p:nvSpPr>
        <p:spPr/>
        <p:txBody>
          <a:bodyPr>
            <a:normAutofit fontScale="90000"/>
          </a:bodyPr>
          <a:lstStyle/>
          <a:p>
            <a:pPr algn="ctr"/>
            <a:r>
              <a:rPr lang="en-US" sz="3200" b="1" dirty="0" smtClean="0">
                <a:latin typeface="Bookman Old Style" panose="02050604050505020204" pitchFamily="18" charset="0"/>
              </a:rPr>
              <a:t> 2.3.1 </a:t>
            </a:r>
            <a:r>
              <a:rPr lang="en-US" b="1" dirty="0" smtClean="0">
                <a:latin typeface="Bookman Old Style" panose="02050604050505020204" pitchFamily="18" charset="0"/>
              </a:rPr>
              <a:t>NOTES/</a:t>
            </a:r>
            <a:r>
              <a:rPr lang="en-US" b="1" dirty="0" err="1" smtClean="0">
                <a:latin typeface="Bookman Old Style" panose="02050604050505020204" pitchFamily="18" charset="0"/>
              </a:rPr>
              <a:t>cont</a:t>
            </a:r>
            <a:r>
              <a:rPr lang="en-US" b="1" dirty="0" smtClean="0">
                <a:latin typeface="Bookman Old Style" panose="02050604050505020204" pitchFamily="18" charset="0"/>
              </a:rPr>
              <a:t> ….</a:t>
            </a:r>
            <a:br>
              <a:rPr lang="en-US" b="1" dirty="0" smtClean="0">
                <a:latin typeface="Bookman Old Style" panose="02050604050505020204" pitchFamily="18" charset="0"/>
              </a:rPr>
            </a:br>
            <a:endParaRPr lang="en-US" b="1"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2C03D1A9-6893-4A3A-A315-0576BFDD8D0B}" type="slidenum">
              <a:rPr lang="en-US" smtClean="0">
                <a:solidFill>
                  <a:srgbClr val="073E87"/>
                </a:solidFill>
              </a:rPr>
              <a:pPr/>
              <a:t>9</a:t>
            </a:fld>
            <a:endParaRPr lang="en-US">
              <a:solidFill>
                <a:srgbClr val="073E87"/>
              </a:solidFill>
            </a:endParaRPr>
          </a:p>
        </p:txBody>
      </p:sp>
      <p:pic>
        <p:nvPicPr>
          <p:cNvPr id="5" name="Picture 4" descr="SACE Logo col"/>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0" y="76200"/>
            <a:ext cx="609599" cy="685801"/>
          </a:xfrm>
          <a:prstGeom prst="rect">
            <a:avLst/>
          </a:prstGeom>
          <a:noFill/>
          <a:ln>
            <a:noFill/>
          </a:ln>
        </p:spPr>
      </p:pic>
    </p:spTree>
    <p:extLst>
      <p:ext uri="{BB962C8B-B14F-4D97-AF65-F5344CB8AC3E}">
        <p14:creationId xmlns:p14="http://schemas.microsoft.com/office/powerpoint/2010/main" xmlns="" val="23866448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1545</TotalTime>
  <Words>3348</Words>
  <Application>Microsoft Office PowerPoint</Application>
  <PresentationFormat>On-screen Show (4:3)</PresentationFormat>
  <Paragraphs>742</Paragraphs>
  <Slides>36</Slides>
  <Notes>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Trek</vt:lpstr>
      <vt:lpstr>                               </vt:lpstr>
      <vt:lpstr>1. Strategic overview</vt:lpstr>
      <vt:lpstr>1.1 Strategic overview cont…. </vt:lpstr>
      <vt:lpstr>1.2 Strategic overview cont…. </vt:lpstr>
      <vt:lpstr> 2.MTEF PROJECTIONS</vt:lpstr>
      <vt:lpstr> 2.1 DETAILED OPERATIONAL EXPENDITURE </vt:lpstr>
      <vt:lpstr> 2.2 PROVINCIAL BUDGET  </vt:lpstr>
      <vt:lpstr> 2.3 NOTES </vt:lpstr>
      <vt:lpstr> 2.3.1 NOTES/cont …. </vt:lpstr>
      <vt:lpstr>Slide 10</vt:lpstr>
      <vt:lpstr>3.1 PROGRAMME1: REGISTRATION </vt:lpstr>
      <vt:lpstr>3.2 REGISTRATION CONT….</vt:lpstr>
      <vt:lpstr>Slide 13</vt:lpstr>
      <vt:lpstr>3.3 REGISTRATION CONT…. </vt:lpstr>
      <vt:lpstr>3.3.1 REGISTRATION cont….  </vt:lpstr>
      <vt:lpstr>3.3.2 REGISTRATION cont …. </vt:lpstr>
      <vt:lpstr>3.3.3 REGISTRATION CONT…. (VETTING) </vt:lpstr>
      <vt:lpstr>4. PROGRAMME 2  : ETHICS  </vt:lpstr>
      <vt:lpstr>4.1 ETHICS CONT…. </vt:lpstr>
      <vt:lpstr>Slide 20</vt:lpstr>
      <vt:lpstr>4.2.1 ETHICS CONT…. </vt:lpstr>
      <vt:lpstr>4.2.2 ETHICS CONT…. </vt:lpstr>
      <vt:lpstr>5. PROGRAMME 3:THE CPTD MANAGEMENT SYSTEM Teachers Approval of Providers  Endorsement of PD Activities </vt:lpstr>
      <vt:lpstr>Slide 24</vt:lpstr>
      <vt:lpstr>Slide 25</vt:lpstr>
      <vt:lpstr> 5.1 NATIONAL PROGRESS ON THE 2015/16 CPTD SYSTEM TARGETS AS as AT 04 APRIL 2016 </vt:lpstr>
      <vt:lpstr> 5.2 Programme Performance 3 Indicators and Annual Targets - 2016/17 </vt:lpstr>
      <vt:lpstr> 5.3Programme 3 Performance Indicators and Annual Targets - 2016/17 </vt:lpstr>
      <vt:lpstr>5.4 Programme 3 Performance Indicators and Annual Targets - 2016/17</vt:lpstr>
      <vt:lpstr>5.5 Programme 3 Performance Indicators and Annual Targets - 2016/17</vt:lpstr>
      <vt:lpstr>5.6 Programme 3 Performance Indicators and Annual Targets - 2016/17  </vt:lpstr>
      <vt:lpstr>6. PROGRAMME 4: Professional standards </vt:lpstr>
      <vt:lpstr>6.1 Programme 4 Performance Indicators and Annual Targets - 2016/17</vt:lpstr>
      <vt:lpstr>7.PROGRAMME 5: POLICY &amp; RESEARCH </vt:lpstr>
      <vt:lpstr>7.1 Programme 5 Performance Indicators and Annual Targets - 2016/17</vt:lpstr>
      <vt:lpstr>Slide 36</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mphomo</dc:creator>
  <cp:lastModifiedBy>PUMZA</cp:lastModifiedBy>
  <cp:revision>178</cp:revision>
  <cp:lastPrinted>2015-04-25T10:41:55Z</cp:lastPrinted>
  <dcterms:created xsi:type="dcterms:W3CDTF">2015-03-09T09:20:20Z</dcterms:created>
  <dcterms:modified xsi:type="dcterms:W3CDTF">2016-04-08T12:10:13Z</dcterms:modified>
</cp:coreProperties>
</file>