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91" r:id="rId5"/>
    <p:sldId id="327" r:id="rId6"/>
    <p:sldId id="329" r:id="rId7"/>
    <p:sldId id="330" r:id="rId8"/>
    <p:sldId id="331" r:id="rId9"/>
    <p:sldId id="340" r:id="rId10"/>
    <p:sldId id="341" r:id="rId11"/>
    <p:sldId id="342" r:id="rId12"/>
    <p:sldId id="343" r:id="rId13"/>
    <p:sldId id="344" r:id="rId14"/>
    <p:sldId id="345" r:id="rId15"/>
    <p:sldId id="328" r:id="rId16"/>
    <p:sldId id="314" r:id="rId17"/>
    <p:sldId id="347" r:id="rId18"/>
    <p:sldId id="348" r:id="rId19"/>
    <p:sldId id="349" r:id="rId20"/>
    <p:sldId id="354" r:id="rId21"/>
    <p:sldId id="355" r:id="rId22"/>
    <p:sldId id="318" r:id="rId23"/>
    <p:sldId id="357" r:id="rId24"/>
    <p:sldId id="356" r:id="rId25"/>
    <p:sldId id="326" r:id="rId26"/>
    <p:sldId id="303" r:id="rId27"/>
    <p:sldId id="316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49709"/>
    <a:srgbClr val="FF0000"/>
    <a:srgbClr val="002E73"/>
    <a:srgbClr val="FFCC99"/>
    <a:srgbClr val="FF9933"/>
    <a:srgbClr val="002D6E"/>
    <a:srgbClr val="000066"/>
    <a:srgbClr val="00275C"/>
    <a:srgbClr val="3399FF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9" autoAdjust="0"/>
  </p:normalViewPr>
  <p:slideViewPr>
    <p:cSldViewPr snapToGrid="0" snapToObjects="1">
      <p:cViewPr>
        <p:scale>
          <a:sx n="110" d="100"/>
          <a:sy n="110" d="100"/>
        </p:scale>
        <p:origin x="-16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11149-6E52-4DDD-8683-11329F6131D6}" type="datetimeFigureOut">
              <a:rPr lang="en-ZA" smtClean="0"/>
              <a:pPr/>
              <a:t>2016/04/13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769F4-673A-49D4-BFA5-0045A934530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05368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D830-082F-4B2C-A60F-CE77206E57E6}" type="datetimeFigureOut">
              <a:rPr lang="en-ZA" smtClean="0"/>
              <a:pPr/>
              <a:t>2016/04/13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5D190-639C-45E2-B1C8-755FBCB5CC5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927873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2742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2742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2742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2742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612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24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78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553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PRESENTER NAME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COMPANY NAME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2"/>
            </p:custDataLst>
          </p:nvPr>
        </p:nvCxnSpPr>
        <p:spPr>
          <a:xfrm>
            <a:off x="3348567" y="1136829"/>
            <a:ext cx="23283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446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PRESENTER NAME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COMPANY NAME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2"/>
            </p:custDataLst>
          </p:nvPr>
        </p:nvCxnSpPr>
        <p:spPr>
          <a:xfrm>
            <a:off x="3348567" y="1136829"/>
            <a:ext cx="2328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2213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1658" y="762000"/>
            <a:ext cx="4267200" cy="304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cap="all" baseline="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THIS IS EXAMPLE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11658" y="274638"/>
            <a:ext cx="8527542" cy="4873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595959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www.domainname.com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Logo Company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01D46F-57A9-43DB-8B55-C38BE22267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881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961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96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568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96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218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181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351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BAED-BBF0-694E-8709-231B78BA2B8A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BBD06-1B82-0449-B650-8D0F412E2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22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114856" y="0"/>
            <a:ext cx="9271556" cy="6858000"/>
            <a:chOff x="-114856" y="0"/>
            <a:chExt cx="9271556" cy="6858000"/>
          </a:xfrm>
        </p:grpSpPr>
        <p:sp>
          <p:nvSpPr>
            <p:cNvPr id="14" name="Rectangle 13"/>
            <p:cNvSpPr/>
            <p:nvPr userDrawn="1">
              <p:custDataLst>
                <p:tags r:id="rId6"/>
              </p:custDataLst>
            </p:nvPr>
          </p:nvSpPr>
          <p:spPr>
            <a:xfrm>
              <a:off x="0" y="0"/>
              <a:ext cx="91567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78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14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0" y="0"/>
              <a:ext cx="9156700" cy="6858000"/>
              <a:chOff x="0" y="0"/>
              <a:chExt cx="9156700" cy="6858000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">
                    <a:schemeClr val="bg1">
                      <a:lumMod val="95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12700" y="3848100"/>
                <a:ext cx="9144000" cy="3008313"/>
              </a:xfrm>
              <a:prstGeom prst="rect">
                <a:avLst/>
              </a:prstGeom>
              <a:solidFill>
                <a:schemeClr val="bg1">
                  <a:lumMod val="95000"/>
                  <a:alpha val="4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8" name="Straight Connector 17"/>
            <p:cNvCxnSpPr/>
            <p:nvPr userDrawn="1">
              <p:custDataLst>
                <p:tags r:id="rId8"/>
              </p:custDataLst>
            </p:nvPr>
          </p:nvCxnSpPr>
          <p:spPr>
            <a:xfrm>
              <a:off x="-114856" y="3554413"/>
              <a:ext cx="925406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40005" dist="19939" dir="5400000" sx="102000" sy="102000" algn="tl" rotWithShape="0">
                <a:srgbClr val="000000">
                  <a:alpha val="16000"/>
                </a:srgbClr>
              </a:outerShdw>
              <a:softEdge rad="1270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2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PRESENTER NAME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COMPANY NAME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12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CE8A1A-EF06-42BD-8183-7D22FECA9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xmlns="" val="313713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6347" y="0"/>
            <a:ext cx="9335932" cy="7013191"/>
          </a:xfrm>
          <a:prstGeom prst="rect">
            <a:avLst/>
          </a:prstGeom>
          <a:solidFill>
            <a:srgbClr val="002E73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67187" y="5443531"/>
            <a:ext cx="9336772" cy="221599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F49709"/>
                </a:solidFill>
                <a:latin typeface="Arial" pitchFamily="34" charset="0"/>
                <a:cs typeface="Arial" pitchFamily="34" charset="0"/>
              </a:rPr>
              <a:t>Presentation to the Portfolio Committee on Transport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4970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49709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3600" dirty="0" smtClean="0">
              <a:solidFill>
                <a:srgbClr val="F49709"/>
              </a:solidFill>
              <a:latin typeface="Arial"/>
              <a:cs typeface="Arial"/>
            </a:endParaRPr>
          </a:p>
        </p:txBody>
      </p:sp>
      <p:pic>
        <p:nvPicPr>
          <p:cNvPr id="9" name="Picture 8" descr="RTIA-LOGO-Horizontal-slogan-on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48" y="307056"/>
            <a:ext cx="2536230" cy="78306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-66347" y="5122335"/>
            <a:ext cx="9335932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66347" y="0"/>
            <a:ext cx="8978335" cy="4216539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4000" dirty="0" smtClean="0">
              <a:solidFill>
                <a:srgbClr val="F49709"/>
              </a:solidFill>
              <a:latin typeface="Arial"/>
              <a:cs typeface="Arial"/>
            </a:endParaRPr>
          </a:p>
          <a:p>
            <a:r>
              <a:rPr lang="en-US" sz="4000" dirty="0">
                <a:solidFill>
                  <a:srgbClr val="F49709"/>
                </a:solidFill>
                <a:latin typeface="Arial"/>
                <a:cs typeface="Arial"/>
              </a:rPr>
              <a:t>	</a:t>
            </a:r>
            <a:r>
              <a:rPr lang="en-US" sz="4000" dirty="0" smtClean="0">
                <a:solidFill>
                  <a:srgbClr val="F49709"/>
                </a:solidFill>
                <a:latin typeface="Arial"/>
                <a:cs typeface="Arial"/>
              </a:rPr>
              <a:t>					</a:t>
            </a:r>
          </a:p>
          <a:p>
            <a:endParaRPr lang="en-US" sz="4000" dirty="0">
              <a:solidFill>
                <a:srgbClr val="F49709"/>
              </a:solidFill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solidFill>
                  <a:srgbClr val="F49709"/>
                </a:solidFill>
                <a:latin typeface="Arial"/>
                <a:cs typeface="Arial"/>
              </a:rPr>
              <a:t>			</a:t>
            </a:r>
            <a:r>
              <a:rPr lang="en-US" sz="2800" dirty="0" smtClean="0">
                <a:solidFill>
                  <a:srgbClr val="F49709"/>
                </a:solidFill>
                <a:latin typeface="Arial"/>
                <a:cs typeface="Arial"/>
              </a:rPr>
              <a:t>Strategic Plan &amp; Annual Performance Plan</a:t>
            </a:r>
            <a:r>
              <a:rPr lang="en-US" sz="4000" dirty="0" smtClean="0">
                <a:solidFill>
                  <a:srgbClr val="F49709"/>
                </a:solidFill>
                <a:latin typeface="Arial"/>
                <a:cs typeface="Arial"/>
              </a:rPr>
              <a:t>	</a:t>
            </a:r>
          </a:p>
          <a:p>
            <a:pPr algn="ctr"/>
            <a:r>
              <a:rPr lang="en-US" sz="2800" dirty="0" smtClean="0">
                <a:solidFill>
                  <a:srgbClr val="F49709"/>
                </a:solidFill>
                <a:latin typeface="Arial"/>
                <a:cs typeface="Arial"/>
              </a:rPr>
              <a:t>2016/17 Financial Year	</a:t>
            </a:r>
          </a:p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49709"/>
                </a:solidFill>
                <a:latin typeface="Arial"/>
                <a:cs typeface="Arial"/>
              </a:rPr>
              <a:t>	</a:t>
            </a:r>
            <a:r>
              <a:rPr lang="en-US" sz="4000" dirty="0" smtClean="0">
                <a:solidFill>
                  <a:srgbClr val="F49709"/>
                </a:solidFill>
                <a:latin typeface="Arial"/>
                <a:cs typeface="Arial"/>
              </a:rPr>
              <a:t>	</a:t>
            </a:r>
            <a:endParaRPr lang="en-US" sz="2400" dirty="0">
              <a:solidFill>
                <a:srgbClr val="F4970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1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Summary of our 2016/17 Annual Performance Plan</a:t>
            </a:r>
            <a:endParaRPr lang="en-ZA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73964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</p:txBody>
      </p:sp>
      <p:pic>
        <p:nvPicPr>
          <p:cNvPr id="12" name="Picture 11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68780" y="624280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0384190"/>
              </p:ext>
            </p:extLst>
          </p:nvPr>
        </p:nvGraphicFramePr>
        <p:xfrm>
          <a:off x="363257" y="1328784"/>
          <a:ext cx="8430014" cy="4751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5231"/>
                <a:gridCol w="1315233"/>
                <a:gridCol w="1653435"/>
                <a:gridCol w="1991639"/>
                <a:gridCol w="2154476"/>
              </a:tblGrid>
              <a:tr h="209432">
                <a:tc rowSpan="2"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ZA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Objective-2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KPI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01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2016/17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68580" marR="68580" marT="0" marB="0"/>
                </a:tc>
              </a:tr>
              <a:tr h="841030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Co-ordinate and facilitate readiness for national </a:t>
                      </a: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implementation </a:t>
                      </a: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of AARTO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6 000 back office personnel trained on AARTO &amp; NCR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Refresher training of authorised back office personnel conducted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Refresher training of authorised back office personnel conducted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463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2.4 Number of IA’s assessed for roll-out readiness</a:t>
                      </a:r>
                      <a:endParaRPr lang="en-ZA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224 IA’s assessed  for roll-out readiness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90 IA’s sampled and Inspected for compliance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90 IA’s sampled and Inspected for compliance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3211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2.5 % of NCR Transactions Assessed and Ready for AARTO Implementation</a:t>
                      </a:r>
                      <a:endParaRPr lang="en-ZA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90% of NCR Transactions Assessed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100% of NCR Transactions Assessed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N/A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424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90% of NCR Transactions Enhanced and Functional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100% of NCR Transactions  Enhanced and Functional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100% of NCR Transactions  Enhanced and Functional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3257" y="846138"/>
            <a:ext cx="1496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 smtClean="0"/>
              <a:t>SO 2 continues </a:t>
            </a:r>
            <a:endParaRPr lang="en-ZA" sz="1600" b="1" dirty="0"/>
          </a:p>
        </p:txBody>
      </p:sp>
    </p:spTree>
    <p:extLst>
      <p:ext uri="{BB962C8B-B14F-4D97-AF65-F5344CB8AC3E}">
        <p14:creationId xmlns:p14="http://schemas.microsoft.com/office/powerpoint/2010/main" xmlns="" val="28195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Summary of our 2016/17 Annual Performance Plan</a:t>
            </a:r>
            <a:endParaRPr lang="en-ZA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73964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</p:txBody>
      </p:sp>
      <p:pic>
        <p:nvPicPr>
          <p:cNvPr id="12" name="Picture 11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68780" y="624280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785304"/>
              </p:ext>
            </p:extLst>
          </p:nvPr>
        </p:nvGraphicFramePr>
        <p:xfrm>
          <a:off x="457201" y="915283"/>
          <a:ext cx="8361122" cy="5252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6235"/>
                <a:gridCol w="1340285"/>
                <a:gridCol w="1979112"/>
                <a:gridCol w="1991638"/>
                <a:gridCol w="1853852"/>
              </a:tblGrid>
              <a:tr h="189098">
                <a:tc rowSpan="2"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ZA" sz="1200" b="1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Objective-3</a:t>
                      </a:r>
                      <a:endParaRPr lang="en-ZA" sz="12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KPI</a:t>
                      </a:r>
                      <a:endParaRPr lang="en-ZA" sz="12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32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2016/17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68580" marR="68580" marT="0" marB="0"/>
                </a:tc>
              </a:tr>
              <a:tr h="947102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Facilitate  AARTO Education  awareness to influence change in road user Behaviour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3.1 Enhanced ease of access to RTIA and AARTO services 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Development &amp; implementation of an integrated customer enhancement and marketing strategy 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Implementation of an integrated customer enhancement and marketing strategy 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Implementation of an integrated customer enhancement and marketing strategy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3160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3.2 Expansion of the RTIA footprint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 self-help kiosks distributed for ease of access to AARTO and RTIA service offering 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 additional  self-help kiosks distributed and functional in at least 04 additional  provinces 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30 additional self-help kiosks distributed and functional in at least 04 additional provinces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104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05 mobile AARTO offices established and functional 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Two additional mobile AARTO offices 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Two additional mobile AARTO offices 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10437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endParaRPr lang="en-ZA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 legislative education and advocacy campaigns undertaken per annum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30 legislative education and advocacy campaigns undertaken per annum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40 legislative education and advocacy campaigns undertaken per annum</a:t>
                      </a:r>
                      <a:endParaRPr lang="en-ZA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33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Summary of our 2016/17 Annual Performance Plan</a:t>
            </a:r>
            <a:endParaRPr lang="en-ZA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73964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</p:txBody>
      </p:sp>
      <p:pic>
        <p:nvPicPr>
          <p:cNvPr id="12" name="Picture 11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68780" y="624280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605363"/>
              </p:ext>
            </p:extLst>
          </p:nvPr>
        </p:nvGraphicFramePr>
        <p:xfrm>
          <a:off x="457200" y="1219200"/>
          <a:ext cx="8229601" cy="4901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960"/>
                <a:gridCol w="1783500"/>
                <a:gridCol w="1853851"/>
                <a:gridCol w="1825778"/>
                <a:gridCol w="1562512"/>
              </a:tblGrid>
              <a:tr h="199220">
                <a:tc rowSpan="2"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ZA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Objective 3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KPI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38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2016/17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68580" marR="68580" marT="0" marB="0"/>
                </a:tc>
              </a:tr>
              <a:tr h="997801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Facilitate  AARTO Education  awareness to influence change in road user Behaviour</a:t>
                      </a:r>
                      <a:endParaRPr lang="en-ZA" sz="1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3.3 No of communities impacted through RTIA programmes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 communities impacted through RTIA’s CSI programme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30 communities impacted through RTIA’s CSI programme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40 communities impacted through RTIA’s CSI programme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816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3.4 Number of drivers with demerit points allocated 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N/A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1,372,000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1,700,500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5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3.5 Number of licences and operator cards suspended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N/A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132,100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163,600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5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3.6  Number of licences and operator cards cancelled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N/A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65,700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81,500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805934"/>
            <a:ext cx="1496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 smtClean="0"/>
              <a:t>SO 3 continues </a:t>
            </a:r>
            <a:endParaRPr lang="en-ZA" sz="1600" b="1" dirty="0"/>
          </a:p>
        </p:txBody>
      </p:sp>
    </p:spTree>
    <p:extLst>
      <p:ext uri="{BB962C8B-B14F-4D97-AF65-F5344CB8AC3E}">
        <p14:creationId xmlns:p14="http://schemas.microsoft.com/office/powerpoint/2010/main" xmlns="" val="3161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Summary of our 2016/17 Annual Performance Plan</a:t>
            </a:r>
            <a:endParaRPr lang="en-ZA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73964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</p:txBody>
      </p:sp>
      <p:pic>
        <p:nvPicPr>
          <p:cNvPr id="12" name="Picture 11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68780" y="624280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6878984"/>
              </p:ext>
            </p:extLst>
          </p:nvPr>
        </p:nvGraphicFramePr>
        <p:xfrm>
          <a:off x="551144" y="926133"/>
          <a:ext cx="8135656" cy="5191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7760"/>
                <a:gridCol w="1553228"/>
                <a:gridCol w="2002545"/>
                <a:gridCol w="1679743"/>
                <a:gridCol w="1572380"/>
              </a:tblGrid>
              <a:tr h="204858">
                <a:tc rowSpan="2"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ZA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Objective 4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KPI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Medium-term targets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06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2016/17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2017/18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2018/19</a:t>
                      </a:r>
                    </a:p>
                  </a:txBody>
                  <a:tcPr marL="68580" marR="68580" marT="0" marB="0"/>
                </a:tc>
              </a:tr>
              <a:tr h="900560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Effective administration and resourcing the Agency to deliver on its mandate 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4.1 Institutional operating model in place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Complete organisational re-engineering programme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Institutionalise effective people management practises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Strategic alignment of people management practises and operational efficiency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702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4.2 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HR.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strategy developed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HR.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strategy developed and implemented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Monitoring implementation of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HR.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strategy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Monitoring implementation of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HR.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strategy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9693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4.3 Enterprise Resource Plan developed and implemented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Enterprise Resource Plan system and infrastructure acquired &amp; implemented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Enhancement of support systems and infrastructure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Monitoring  of support systems and infrastructure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74161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4.4 No of Enterprise Development projects implemented for relevant designated groups.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05 ED projects established and implemented 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(mobile AARTO,&amp; exhibitions, back-office support, trace and collect, kiosks, driver simulation)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09 projects maintained and expanded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(maintain the 16/17 projects and add inspections in loco, rehabilitation)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18 functional ED projects for women, youth and disabled people country-wide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20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pic>
        <p:nvPicPr>
          <p:cNvPr id="5" name="Picture 4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4224" y="760022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RTIA’s Business Context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373919" y="1273963"/>
            <a:ext cx="4362630" cy="4472869"/>
            <a:chOff x="2373919" y="1362863"/>
            <a:chExt cx="4362630" cy="4472869"/>
          </a:xfrm>
          <a:scene3d>
            <a:camera prst="perspectiveFront" fov="1200000">
              <a:rot lat="20699994" lon="0" rev="0"/>
            </a:camera>
            <a:lightRig rig="threePt" dir="t"/>
          </a:scene3d>
        </p:grpSpPr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2438255" y="1537438"/>
              <a:ext cx="4298294" cy="4298294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  <a:sp3d extrusionH="254000">
              <a:bevelT w="152400" h="50800" prst="softRound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3101566" y="2249786"/>
              <a:ext cx="2936277" cy="2936277"/>
            </a:xfrm>
            <a:prstGeom prst="ellipse">
              <a:avLst/>
            </a:prstGeom>
            <a:gradFill flip="none" rotWithShape="1">
              <a:gsLst>
                <a:gs pos="0">
                  <a:srgbClr val="44546A">
                    <a:lumMod val="75000"/>
                  </a:srgbClr>
                </a:gs>
                <a:gs pos="100000">
                  <a:srgbClr val="5B9BD5">
                    <a:lumMod val="75000"/>
                  </a:srgbClr>
                </a:gs>
              </a:gsLst>
              <a:lin ang="16200000" scaled="0"/>
              <a:tileRect/>
            </a:gra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  <a:sp3d extrusionH="254000">
              <a:bevelT w="152400" h="50800" prst="softRound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>
              <a:off x="2686051" y="2729770"/>
              <a:ext cx="3806461" cy="194547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p3d extrusionH="254000">
              <a:bevelT w="152400" h="50800" prst="softRound"/>
            </a:sp3d>
          </p:spPr>
        </p:cxn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3915036" y="3026852"/>
              <a:ext cx="1359551" cy="1359550"/>
            </a:xfrm>
            <a:prstGeom prst="ellipse">
              <a:avLst/>
            </a:prstGeom>
            <a:solidFill>
              <a:srgbClr val="4472C4">
                <a:lumMod val="50000"/>
              </a:srgbClr>
            </a:solidFill>
            <a:ln w="76200">
              <a:solidFill>
                <a:srgbClr val="FFC000">
                  <a:lumMod val="60000"/>
                  <a:lumOff val="40000"/>
                </a:srgbClr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  <a:sp3d extrusionH="254000">
              <a:bevelT w="152400" h="50800" prst="softRound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Box 57"/>
            <p:cNvSpPr txBox="1">
              <a:spLocks noChangeArrowheads="1"/>
            </p:cNvSpPr>
            <p:nvPr/>
          </p:nvSpPr>
          <p:spPr bwMode="auto">
            <a:xfrm>
              <a:off x="4144767" y="3136900"/>
              <a:ext cx="1021671" cy="246221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CORE BUSINESS</a:t>
              </a:r>
            </a:p>
          </p:txBody>
        </p:sp>
        <p:sp>
          <p:nvSpPr>
            <p:cNvPr id="65" name="TextBox 58"/>
            <p:cNvSpPr txBox="1">
              <a:spLocks noChangeArrowheads="1"/>
            </p:cNvSpPr>
            <p:nvPr/>
          </p:nvSpPr>
          <p:spPr bwMode="auto">
            <a:xfrm>
              <a:off x="3962400" y="3325793"/>
              <a:ext cx="1359668" cy="1015663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Adjudications &amp;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/>
              </a:r>
              <a:b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</a:b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representations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Revenue Collection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Rehab &amp; RS </a:t>
              </a:r>
              <a:b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</a:b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Promotion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000" kern="0" noProof="0" dirty="0" smtClean="0">
                  <a:solidFill>
                    <a:srgbClr val="FFFFFF"/>
                  </a:solidFill>
                </a:rPr>
                <a:t>PDS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MS PGothic" charset="0"/>
              </a:endParaRPr>
            </a:p>
          </p:txBody>
        </p:sp>
        <p:sp>
          <p:nvSpPr>
            <p:cNvPr id="66" name="TextBox 59"/>
            <p:cNvSpPr txBox="1">
              <a:spLocks noChangeArrowheads="1"/>
            </p:cNvSpPr>
            <p:nvPr/>
          </p:nvSpPr>
          <p:spPr bwMode="auto">
            <a:xfrm>
              <a:off x="3511920" y="2705481"/>
              <a:ext cx="658929" cy="400110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standard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bodies</a:t>
              </a:r>
            </a:p>
          </p:txBody>
        </p:sp>
        <p:sp>
          <p:nvSpPr>
            <p:cNvPr id="67" name="TextBox 60"/>
            <p:cNvSpPr txBox="1">
              <a:spLocks noChangeArrowheads="1"/>
            </p:cNvSpPr>
            <p:nvPr/>
          </p:nvSpPr>
          <p:spPr bwMode="auto">
            <a:xfrm>
              <a:off x="3155018" y="3410170"/>
              <a:ext cx="779381" cy="553998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supplier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of my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Customers 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MS PGothic" charset="0"/>
              </a:endParaRPr>
            </a:p>
          </p:txBody>
        </p:sp>
        <p:sp>
          <p:nvSpPr>
            <p:cNvPr id="68" name="TextBox 66"/>
            <p:cNvSpPr txBox="1">
              <a:spLocks noChangeArrowheads="1"/>
            </p:cNvSpPr>
            <p:nvPr/>
          </p:nvSpPr>
          <p:spPr bwMode="auto">
            <a:xfrm>
              <a:off x="3546186" y="4360132"/>
              <a:ext cx="1031051" cy="553998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supplier of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complementary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products</a:t>
              </a:r>
            </a:p>
          </p:txBody>
        </p:sp>
        <p:sp>
          <p:nvSpPr>
            <p:cNvPr id="69" name="TextBox 70"/>
            <p:cNvSpPr txBox="1">
              <a:spLocks noChangeArrowheads="1"/>
            </p:cNvSpPr>
            <p:nvPr/>
          </p:nvSpPr>
          <p:spPr bwMode="auto">
            <a:xfrm>
              <a:off x="5207305" y="3425234"/>
              <a:ext cx="907620" cy="400110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direct link</a:t>
              </a:r>
              <a:b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</a:b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to customers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MS PGothic" charset="0"/>
              </a:endParaRPr>
            </a:p>
          </p:txBody>
        </p:sp>
        <p:sp>
          <p:nvSpPr>
            <p:cNvPr id="70" name="TextBox 71"/>
            <p:cNvSpPr txBox="1">
              <a:spLocks noChangeArrowheads="1"/>
            </p:cNvSpPr>
            <p:nvPr/>
          </p:nvSpPr>
          <p:spPr bwMode="auto">
            <a:xfrm>
              <a:off x="4962963" y="2694182"/>
              <a:ext cx="737326" cy="400110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direct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customers</a:t>
              </a:r>
            </a:p>
          </p:txBody>
        </p:sp>
        <p:sp>
          <p:nvSpPr>
            <p:cNvPr id="71" name="TextBox 76"/>
            <p:cNvSpPr txBox="1">
              <a:spLocks noChangeArrowheads="1"/>
            </p:cNvSpPr>
            <p:nvPr/>
          </p:nvSpPr>
          <p:spPr bwMode="auto">
            <a:xfrm rot="18863686">
              <a:off x="2746175" y="2054379"/>
              <a:ext cx="1051891" cy="861774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NDoT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kern="0" dirty="0" smtClean="0">
                  <a:solidFill>
                    <a:srgbClr val="262626"/>
                  </a:solidFill>
                </a:rPr>
                <a:t>IAs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Metros &amp; Munis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Courts/Justice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NPA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Box 77"/>
            <p:cNvSpPr txBox="1">
              <a:spLocks noChangeArrowheads="1"/>
            </p:cNvSpPr>
            <p:nvPr/>
          </p:nvSpPr>
          <p:spPr bwMode="auto">
            <a:xfrm rot="16200000">
              <a:off x="1922994" y="3335148"/>
              <a:ext cx="1609736" cy="707886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SAVRALA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Car dealers/manufacturers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Fleet owners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Corporates </a:t>
              </a:r>
            </a:p>
          </p:txBody>
        </p:sp>
        <p:sp>
          <p:nvSpPr>
            <p:cNvPr id="73" name="TextBox 99"/>
            <p:cNvSpPr txBox="1">
              <a:spLocks noChangeArrowheads="1"/>
            </p:cNvSpPr>
            <p:nvPr/>
          </p:nvSpPr>
          <p:spPr bwMode="auto">
            <a:xfrm rot="19544448">
              <a:off x="5081328" y="4954592"/>
              <a:ext cx="1111203" cy="553998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Law Enforcement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charset="0"/>
                <a:ea typeface="MS PGothic" charset="0"/>
              </a:endParaRPr>
            </a:p>
          </p:txBody>
        </p:sp>
        <p:sp>
          <p:nvSpPr>
            <p:cNvPr id="74" name="TextBox 100"/>
            <p:cNvSpPr txBox="1">
              <a:spLocks noChangeArrowheads="1"/>
            </p:cNvSpPr>
            <p:nvPr/>
          </p:nvSpPr>
          <p:spPr bwMode="auto">
            <a:xfrm rot="2055355">
              <a:off x="2735870" y="4931634"/>
              <a:ext cx="1811713" cy="553998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Short-term insurance industry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Pressure Groups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Sector SMMEs</a:t>
              </a:r>
            </a:p>
          </p:txBody>
        </p:sp>
        <p:sp>
          <p:nvSpPr>
            <p:cNvPr id="75" name="Rounded Rectangle 74"/>
            <p:cNvSpPr>
              <a:spLocks noChangeArrowheads="1"/>
            </p:cNvSpPr>
            <p:nvPr/>
          </p:nvSpPr>
          <p:spPr bwMode="auto">
            <a:xfrm>
              <a:off x="4137235" y="1362863"/>
              <a:ext cx="886281" cy="365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4196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  <a:sp3d extrusionH="254000">
              <a:bevelT w="152400" h="50800" prst="softRound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74"/>
            <p:cNvSpPr txBox="1">
              <a:spLocks noChangeArrowheads="1"/>
            </p:cNvSpPr>
            <p:nvPr/>
          </p:nvSpPr>
          <p:spPr bwMode="auto">
            <a:xfrm>
              <a:off x="4185925" y="1366923"/>
              <a:ext cx="829073" cy="400110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BUSINESS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ECOSYSTEM</a:t>
              </a:r>
            </a:p>
          </p:txBody>
        </p:sp>
        <p:sp>
          <p:nvSpPr>
            <p:cNvPr id="77" name="Rounded Rectangle 76"/>
            <p:cNvSpPr>
              <a:spLocks noChangeArrowheads="1"/>
            </p:cNvSpPr>
            <p:nvPr/>
          </p:nvSpPr>
          <p:spPr bwMode="auto">
            <a:xfrm>
              <a:off x="4137235" y="2075852"/>
              <a:ext cx="886281" cy="36405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4546A">
                    <a:lumMod val="75000"/>
                  </a:srgbClr>
                </a:gs>
                <a:gs pos="100000">
                  <a:srgbClr val="5B9BD5">
                    <a:lumMod val="75000"/>
                  </a:srgbClr>
                </a:gs>
              </a:gsLst>
              <a:lin ang="16200000" scaled="0"/>
              <a:tileRect/>
            </a:gra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  <a:sp3d extrusionH="254000">
              <a:bevelT w="152400" h="50800" prst="softRound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Box 72"/>
            <p:cNvSpPr txBox="1">
              <a:spLocks noChangeArrowheads="1"/>
            </p:cNvSpPr>
            <p:nvPr/>
          </p:nvSpPr>
          <p:spPr bwMode="auto">
            <a:xfrm>
              <a:off x="4142914" y="2067064"/>
              <a:ext cx="889987" cy="400110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EXTENDED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ENTERPRISES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endParaRPr>
            </a:p>
          </p:txBody>
        </p:sp>
        <p:sp>
          <p:nvSpPr>
            <p:cNvPr id="79" name="TextBox 66"/>
            <p:cNvSpPr txBox="1">
              <a:spLocks noChangeArrowheads="1"/>
            </p:cNvSpPr>
            <p:nvPr/>
          </p:nvSpPr>
          <p:spPr bwMode="auto">
            <a:xfrm>
              <a:off x="4807803" y="4397464"/>
              <a:ext cx="753920" cy="400110"/>
            </a:xfrm>
            <a:prstGeom prst="rect">
              <a:avLst/>
            </a:prstGeom>
            <a:noFill/>
            <a:ln>
              <a:noFill/>
            </a:ln>
            <a:sp3d extrusionH="254000">
              <a:bevelT w="152400" h="50800"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supplier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of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MS PGothic" charset="0"/>
                </a:rPr>
                <a:t>suppliers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MS PGothic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4731600" y="1728171"/>
              <a:ext cx="773873" cy="129868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p3d extrusionH="254000">
              <a:bevelT w="152400" h="50800" prst="softRound"/>
            </a:sp3d>
          </p:spPr>
        </p:cxnSp>
        <p:cxnSp>
          <p:nvCxnSpPr>
            <p:cNvPr id="81" name="Straight Connector 80"/>
            <p:cNvCxnSpPr/>
            <p:nvPr/>
          </p:nvCxnSpPr>
          <p:spPr>
            <a:xfrm>
              <a:off x="5217882" y="4059789"/>
              <a:ext cx="1274630" cy="615454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p3d extrusionH="254000">
              <a:bevelT w="152400" h="50800" prst="softRound"/>
            </a:sp3d>
          </p:spPr>
        </p:cxnSp>
        <p:cxnSp>
          <p:nvCxnSpPr>
            <p:cNvPr id="82" name="Straight Connector 81"/>
            <p:cNvCxnSpPr>
              <a:endCxn id="60" idx="4"/>
            </p:cNvCxnSpPr>
            <p:nvPr/>
          </p:nvCxnSpPr>
          <p:spPr>
            <a:xfrm flipH="1">
              <a:off x="4587402" y="4405729"/>
              <a:ext cx="47" cy="143000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p3d extrusionH="254000">
              <a:bevelT w="152400" h="50800" prst="softRound"/>
            </a:sp3d>
          </p:spPr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2604747" y="2820099"/>
              <a:ext cx="1335691" cy="59853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p3d extrusionH="254000">
              <a:bevelT w="152400" h="50800" prst="softRound"/>
            </a:sp3d>
          </p:spPr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3705992" y="1728171"/>
              <a:ext cx="687518" cy="127409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p3d extrusionH="254000">
              <a:bevelT w="152400" h="50800" prst="softRound"/>
            </a:sp3d>
          </p:spPr>
        </p:cxnSp>
      </p:grpSp>
      <p:sp>
        <p:nvSpPr>
          <p:cNvPr id="85" name="TextBox 97"/>
          <p:cNvSpPr txBox="1">
            <a:spLocks noChangeArrowheads="1"/>
          </p:cNvSpPr>
          <p:nvPr/>
        </p:nvSpPr>
        <p:spPr bwMode="auto">
          <a:xfrm rot="3101117">
            <a:off x="5210629" y="2107750"/>
            <a:ext cx="1289135" cy="707886"/>
          </a:xfrm>
          <a:prstGeom prst="rect">
            <a:avLst/>
          </a:prstGeom>
          <a:noFill/>
          <a:ln>
            <a:noFill/>
          </a:ln>
          <a:scene3d>
            <a:camera prst="perspectiveFront" fov="1200000">
              <a:rot lat="20699994" lon="0" rev="0"/>
            </a:camera>
            <a:lightRig rig="threePt" dir="t"/>
          </a:scene3d>
          <a:sp3d extrusionH="254000"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Motorists &amp;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Other road users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Individual vehicle owners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Fleet Managers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Operators  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  <p:sp>
        <p:nvSpPr>
          <p:cNvPr id="86" name="TextBox 97"/>
          <p:cNvSpPr txBox="1">
            <a:spLocks noChangeArrowheads="1"/>
          </p:cNvSpPr>
          <p:nvPr/>
        </p:nvSpPr>
        <p:spPr bwMode="auto">
          <a:xfrm rot="5400000">
            <a:off x="5635733" y="3404913"/>
            <a:ext cx="1366080" cy="338554"/>
          </a:xfrm>
          <a:prstGeom prst="rect">
            <a:avLst/>
          </a:prstGeom>
          <a:noFill/>
          <a:ln>
            <a:noFill/>
          </a:ln>
          <a:scene3d>
            <a:camera prst="perspectiveFront" fov="1200000">
              <a:rot lat="20699994" lon="0" rev="0"/>
            </a:camera>
            <a:lightRig rig="threePt" dir="t"/>
          </a:scene3d>
          <a:sp3d extrusionH="254000"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SAPO, E-Payment Platforms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Banks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6708625" y="1392860"/>
            <a:ext cx="1978174" cy="1977021"/>
            <a:chOff x="6708627" y="1392860"/>
            <a:chExt cx="1631157" cy="1558360"/>
          </a:xfrm>
        </p:grpSpPr>
        <p:sp>
          <p:nvSpPr>
            <p:cNvPr id="89" name="Tekstboks 72"/>
            <p:cNvSpPr txBox="1">
              <a:spLocks noChangeArrowheads="1"/>
            </p:cNvSpPr>
            <p:nvPr/>
          </p:nvSpPr>
          <p:spPr bwMode="auto">
            <a:xfrm>
              <a:off x="6709421" y="1741659"/>
              <a:ext cx="1630363" cy="41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171450" indent="-171450" algn="just" defTabSz="914400" eaLnBrk="1" hangingPunct="1">
                <a:buFont typeface="Arial" pitchFamily="34" charset="0"/>
                <a:buChar char="•"/>
              </a:pPr>
              <a:r>
                <a:rPr lang="en-US" altLang="en-US" sz="1000" dirty="0" smtClean="0">
                  <a:solidFill>
                    <a:srgbClr val="000000"/>
                  </a:solidFill>
                  <a:ea typeface="ＭＳ Ｐゴシック" pitchFamily="34" charset="-128"/>
                </a:rPr>
                <a:t>IAs and Licensing Depts.</a:t>
              </a:r>
            </a:p>
            <a:p>
              <a:pPr marL="171450" indent="-171450" algn="just" defTabSz="914400" eaLnBrk="1" hangingPunct="1">
                <a:buFont typeface="Arial" pitchFamily="34" charset="0"/>
                <a:buChar char="•"/>
              </a:pPr>
              <a:r>
                <a:rPr lang="en-US" altLang="en-US" sz="1000" dirty="0" smtClean="0">
                  <a:solidFill>
                    <a:srgbClr val="000000"/>
                  </a:solidFill>
                  <a:ea typeface="ＭＳ Ｐゴシック" pitchFamily="34" charset="-128"/>
                </a:rPr>
                <a:t>AARTO Act Section 30 players . </a:t>
              </a:r>
              <a:endParaRPr lang="en-US" altLang="en-US" sz="1000" dirty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algn="just" defTabSz="914400" eaLnBrk="1" hangingPunct="1"/>
              <a:endParaRPr lang="da-DK" altLang="en-US" sz="8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18946" y="1392860"/>
              <a:ext cx="1620837" cy="33813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defTabSz="914400">
                <a:defRPr/>
              </a:pPr>
              <a:r>
                <a:rPr lang="en-US" sz="1600" b="1" cap="all" dirty="0" smtClean="0">
                  <a:ln w="0"/>
                  <a:gradFill flip="none">
                    <a:gsLst>
                      <a:gs pos="0">
                        <a:srgbClr val="5B9BD5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5B9BD5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5B9BD5">
                          <a:shade val="65000"/>
                          <a:satMod val="130000"/>
                        </a:srgbClr>
                      </a:gs>
                      <a:gs pos="92000">
                        <a:srgbClr val="5B9BD5">
                          <a:shade val="50000"/>
                          <a:satMod val="120000"/>
                        </a:srgbClr>
                      </a:gs>
                      <a:gs pos="100000">
                        <a:srgbClr val="5B9BD5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PRIMARY </a:t>
              </a:r>
              <a:endParaRPr lang="en-US" sz="16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91" name="Tekstboks 72"/>
            <p:cNvSpPr txBox="1">
              <a:spLocks noChangeArrowheads="1"/>
            </p:cNvSpPr>
            <p:nvPr/>
          </p:nvSpPr>
          <p:spPr bwMode="auto">
            <a:xfrm>
              <a:off x="6708627" y="2514539"/>
              <a:ext cx="1428750" cy="4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171450" indent="-171450" algn="just" defTabSz="914400" eaLnBrk="1" hangingPunct="1">
                <a:buFont typeface="Arial" pitchFamily="34" charset="0"/>
                <a:buChar char="•"/>
              </a:pPr>
              <a:r>
                <a:rPr lang="en-US" altLang="en-US" sz="1000" dirty="0" smtClean="0">
                  <a:solidFill>
                    <a:srgbClr val="000000"/>
                  </a:solidFill>
                  <a:ea typeface="ＭＳ Ｐゴシック" pitchFamily="34" charset="-128"/>
                </a:rPr>
                <a:t>Service of documents </a:t>
              </a:r>
            </a:p>
            <a:p>
              <a:pPr marL="171450" indent="-171450" algn="just" defTabSz="914400" eaLnBrk="1" hangingPunct="1">
                <a:buFont typeface="Arial" pitchFamily="34" charset="0"/>
                <a:buChar char="•"/>
              </a:pPr>
              <a:r>
                <a:rPr lang="en-US" altLang="en-US" sz="1000" dirty="0" smtClean="0">
                  <a:solidFill>
                    <a:srgbClr val="000000"/>
                  </a:solidFill>
                  <a:ea typeface="ＭＳ Ｐゴシック" pitchFamily="34" charset="-128"/>
                </a:rPr>
                <a:t>Provision of payment platforms</a:t>
              </a:r>
              <a:endParaRPr lang="da-DK" altLang="en-US" sz="10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736549" y="3713946"/>
            <a:ext cx="2243898" cy="1772454"/>
            <a:chOff x="6736549" y="3713946"/>
            <a:chExt cx="2243898" cy="1772454"/>
          </a:xfrm>
        </p:grpSpPr>
        <p:sp>
          <p:nvSpPr>
            <p:cNvPr id="93" name="Right Brace 92"/>
            <p:cNvSpPr/>
            <p:nvPr/>
          </p:nvSpPr>
          <p:spPr>
            <a:xfrm>
              <a:off x="6736549" y="3713946"/>
              <a:ext cx="654851" cy="177245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ZA" dirty="0">
                <a:solidFill>
                  <a:prstClr val="black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492732" y="4499141"/>
              <a:ext cx="14877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defTabSz="914400"/>
              <a:r>
                <a:rPr lang="en-ZA" sz="1400" b="1" cap="all" dirty="0" smtClean="0">
                  <a:ln w="0"/>
                  <a:gradFill flip="none">
                    <a:gsLst>
                      <a:gs pos="0">
                        <a:srgbClr val="5B9BD5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5B9BD5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5B9BD5">
                          <a:shade val="65000"/>
                          <a:satMod val="130000"/>
                        </a:srgbClr>
                      </a:gs>
                      <a:gs pos="92000">
                        <a:srgbClr val="5B9BD5">
                          <a:shade val="50000"/>
                          <a:satMod val="120000"/>
                        </a:srgbClr>
                      </a:gs>
                      <a:gs pos="100000">
                        <a:srgbClr val="5B9BD5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Transactional </a:t>
              </a:r>
              <a:endParaRPr lang="en-ZA" sz="14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12750" y="3837148"/>
            <a:ext cx="1665287" cy="1260015"/>
            <a:chOff x="505784" y="3490222"/>
            <a:chExt cx="1665287" cy="1260015"/>
          </a:xfrm>
        </p:grpSpPr>
        <p:sp>
          <p:nvSpPr>
            <p:cNvPr id="99" name="Tekstboks 72"/>
            <p:cNvSpPr txBox="1">
              <a:spLocks noChangeArrowheads="1"/>
            </p:cNvSpPr>
            <p:nvPr/>
          </p:nvSpPr>
          <p:spPr bwMode="auto">
            <a:xfrm>
              <a:off x="740733" y="4042351"/>
              <a:ext cx="14303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171450" indent="-171450" algn="just" defTabSz="914400" eaLnBrk="1" hangingPunct="1">
                <a:buFont typeface="Arial" pitchFamily="34" charset="0"/>
                <a:buChar char="•"/>
              </a:pPr>
              <a:r>
                <a:rPr lang="en-US" altLang="en-US" sz="800" dirty="0" smtClean="0">
                  <a:solidFill>
                    <a:srgbClr val="000000"/>
                  </a:solidFill>
                  <a:ea typeface="ＭＳ Ｐゴシック" pitchFamily="34" charset="-128"/>
                </a:rPr>
                <a:t>Civic society &amp; road safety associations </a:t>
              </a:r>
            </a:p>
            <a:p>
              <a:pPr marL="171450" indent="-171450" algn="just" defTabSz="914400" eaLnBrk="1" hangingPunct="1">
                <a:buFont typeface="Arial" pitchFamily="34" charset="0"/>
                <a:buChar char="•"/>
              </a:pPr>
              <a:r>
                <a:rPr lang="en-US" altLang="en-US" sz="800" dirty="0" smtClean="0">
                  <a:solidFill>
                    <a:srgbClr val="000000"/>
                  </a:solidFill>
                  <a:ea typeface="ＭＳ Ｐゴシック" pitchFamily="34" charset="-128"/>
                </a:rPr>
                <a:t>Human and motorists’ rights associations</a:t>
              </a:r>
              <a:endParaRPr lang="en-US" altLang="en-US" sz="800" dirty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algn="just" defTabSz="914400" eaLnBrk="1" hangingPunct="1"/>
              <a:endParaRPr lang="da-DK" altLang="en-US" sz="8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05784" y="3490222"/>
              <a:ext cx="1620837" cy="33855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defTabSz="914400">
                <a:defRPr/>
              </a:pPr>
              <a:r>
                <a:rPr lang="en-US" sz="1600" b="1" cap="all" dirty="0" smtClean="0">
                  <a:ln w="0"/>
                  <a:gradFill flip="none">
                    <a:gsLst>
                      <a:gs pos="0">
                        <a:srgbClr val="5B9BD5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5B9BD5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5B9BD5">
                          <a:shade val="65000"/>
                          <a:satMod val="130000"/>
                        </a:srgbClr>
                      </a:gs>
                      <a:gs pos="92000">
                        <a:srgbClr val="5B9BD5">
                          <a:shade val="50000"/>
                          <a:satMod val="120000"/>
                        </a:srgbClr>
                      </a:gs>
                      <a:gs pos="100000">
                        <a:srgbClr val="5B9BD5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STAKEHOLDERS </a:t>
              </a:r>
              <a:endParaRPr lang="en-US" sz="16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102" name="Tekstboks 72"/>
          <p:cNvSpPr txBox="1">
            <a:spLocks noChangeArrowheads="1"/>
          </p:cNvSpPr>
          <p:nvPr/>
        </p:nvSpPr>
        <p:spPr bwMode="auto">
          <a:xfrm>
            <a:off x="720593" y="1253944"/>
            <a:ext cx="14287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71450" indent="-171450" algn="just" defTabSz="914400" eaLnBrk="1" hangingPunct="1">
              <a:buFont typeface="Arial" pitchFamily="34" charset="0"/>
              <a:buChar char="•"/>
            </a:pPr>
            <a:r>
              <a:rPr lang="en-US" altLang="en-US" sz="1000" dirty="0" smtClean="0">
                <a:solidFill>
                  <a:srgbClr val="000000"/>
                </a:solidFill>
                <a:ea typeface="ＭＳ Ｐゴシック" pitchFamily="34" charset="-128"/>
              </a:rPr>
              <a:t>RTIA exists to serve the motoring public</a:t>
            </a:r>
          </a:p>
          <a:p>
            <a:pPr marL="171450" indent="-171450" algn="just" defTabSz="914400" eaLnBrk="1" hangingPunct="1">
              <a:buFont typeface="Arial" pitchFamily="34" charset="0"/>
              <a:buChar char="•"/>
            </a:pPr>
            <a:r>
              <a:rPr lang="en-US" altLang="en-US" sz="1000" dirty="0" smtClean="0">
                <a:solidFill>
                  <a:srgbClr val="000000"/>
                </a:solidFill>
                <a:ea typeface="ＭＳ Ｐゴシック" pitchFamily="34" charset="-128"/>
              </a:rPr>
              <a:t>Accountable to the Ministry (Shareholder)</a:t>
            </a:r>
          </a:p>
          <a:p>
            <a:pPr marL="171450" indent="-171450" algn="just" defTabSz="914400" eaLnBrk="1" hangingPunct="1">
              <a:buFont typeface="Arial" pitchFamily="34" charset="0"/>
              <a:buChar char="•"/>
            </a:pPr>
            <a:r>
              <a:rPr lang="en-US" altLang="en-US" sz="1000" dirty="0" smtClean="0">
                <a:solidFill>
                  <a:srgbClr val="000000"/>
                </a:solidFill>
                <a:ea typeface="ＭＳ Ｐゴシック" pitchFamily="34" charset="-128"/>
              </a:rPr>
              <a:t>Oversight Bodies (BoD, </a:t>
            </a:r>
            <a:r>
              <a:rPr lang="en-US" altLang="en-US" sz="1000" dirty="0" err="1" smtClean="0">
                <a:solidFill>
                  <a:srgbClr val="000000"/>
                </a:solidFill>
                <a:ea typeface="ＭＳ Ｐゴシック" pitchFamily="34" charset="-128"/>
              </a:rPr>
              <a:t>DoT,AG</a:t>
            </a:r>
            <a:r>
              <a:rPr lang="en-US" altLang="en-US" sz="1000" dirty="0" smtClean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en-US" altLang="en-US" sz="1000" dirty="0" err="1" smtClean="0">
                <a:solidFill>
                  <a:srgbClr val="000000"/>
                </a:solidFill>
                <a:ea typeface="ＭＳ Ｐゴシック" pitchFamily="34" charset="-128"/>
              </a:rPr>
              <a:t>PCoT</a:t>
            </a:r>
            <a:r>
              <a:rPr lang="en-US" altLang="en-US" sz="1000" dirty="0" smtClean="0">
                <a:solidFill>
                  <a:srgbClr val="000000"/>
                </a:solidFill>
                <a:ea typeface="ＭＳ Ｐゴシック" pitchFamily="34" charset="-128"/>
              </a:rPr>
              <a:t>)</a:t>
            </a:r>
          </a:p>
          <a:p>
            <a:pPr algn="just" defTabSz="914400" eaLnBrk="1" hangingPunct="1"/>
            <a:endParaRPr lang="da-DK" altLang="en-U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750" y="822768"/>
            <a:ext cx="4421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/>
              <a:t>Our business context &amp; stakeholders served is as follows:</a:t>
            </a:r>
            <a:endParaRPr lang="en-ZA" sz="1400" b="1" dirty="0"/>
          </a:p>
        </p:txBody>
      </p:sp>
    </p:spTree>
    <p:extLst>
      <p:ext uri="{BB962C8B-B14F-4D97-AF65-F5344CB8AC3E}">
        <p14:creationId xmlns:p14="http://schemas.microsoft.com/office/powerpoint/2010/main" xmlns="" val="12613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Autofit/>
          </a:bodyPr>
          <a:lstStyle/>
          <a:p>
            <a:r>
              <a:rPr lang="en-ZA" sz="3200" dirty="0" smtClean="0">
                <a:latin typeface="Arial" pitchFamily="34" charset="0"/>
                <a:cs typeface="Arial" pitchFamily="34" charset="0"/>
              </a:rPr>
              <a:t>Challenges posed by business context</a:t>
            </a:r>
            <a:endParaRPr lang="en-Z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4281"/>
            <a:ext cx="8229600" cy="5752470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ZA" sz="1800" dirty="0" smtClean="0"/>
              <a:t>Meant to be a self-sustaining entity</a:t>
            </a:r>
          </a:p>
          <a:p>
            <a:pPr lvl="1">
              <a:lnSpc>
                <a:spcPct val="170000"/>
              </a:lnSpc>
            </a:pPr>
            <a:r>
              <a:rPr lang="en-ZA" sz="1600" dirty="0" smtClean="0"/>
              <a:t>Dependant on revenue collection for financing our operational imperatives 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An inhibitive &amp; prescriptive legislative framework</a:t>
            </a:r>
          </a:p>
          <a:p>
            <a:pPr lvl="1">
              <a:lnSpc>
                <a:spcPct val="170000"/>
              </a:lnSpc>
            </a:pPr>
            <a:r>
              <a:rPr lang="en-ZA" sz="1400" dirty="0" smtClean="0"/>
              <a:t>High cost of service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Core business impacted by pending legislative changes </a:t>
            </a:r>
          </a:p>
          <a:p>
            <a:pPr lvl="1">
              <a:lnSpc>
                <a:spcPct val="170000"/>
              </a:lnSpc>
            </a:pPr>
            <a:r>
              <a:rPr lang="en-ZA" sz="1600" dirty="0" smtClean="0"/>
              <a:t>National roll-out stalled </a:t>
            </a:r>
          </a:p>
          <a:p>
            <a:pPr lvl="1">
              <a:lnSpc>
                <a:spcPct val="170000"/>
              </a:lnSpc>
            </a:pPr>
            <a:r>
              <a:rPr lang="en-ZA" sz="1600" dirty="0" smtClean="0"/>
              <a:t>Inability to realise full implementation of AARTO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Dependency on autonomous 3</a:t>
            </a:r>
            <a:r>
              <a:rPr lang="en-ZA" sz="1800" baseline="30000" dirty="0" smtClean="0"/>
              <a:t>rd</a:t>
            </a:r>
            <a:r>
              <a:rPr lang="en-ZA" sz="1800" dirty="0" smtClean="0"/>
              <a:t> parties- i.e. SAPO, Tasima and Issuing Authorities </a:t>
            </a:r>
          </a:p>
          <a:p>
            <a:pPr lvl="1">
              <a:lnSpc>
                <a:spcPct val="170000"/>
              </a:lnSpc>
            </a:pPr>
            <a:r>
              <a:rPr lang="en-ZA" sz="1400" dirty="0" smtClean="0"/>
              <a:t>Driving core business is consequently inhibited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Limited control over means of service i.e. NCR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Reluctance of IA’s and LG to align systems for AARTO readiness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Lack of geographical footprint leading to limitations of access to service  </a:t>
            </a:r>
          </a:p>
          <a:p>
            <a:pPr>
              <a:lnSpc>
                <a:spcPct val="170000"/>
              </a:lnSpc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</p:txBody>
      </p:sp>
      <p:pic>
        <p:nvPicPr>
          <p:cNvPr id="12" name="Picture 11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68780" y="624280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69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0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Response to 2016 SONA &amp; 9 Point Plan </a:t>
            </a:r>
            <a:endParaRPr lang="en-US" sz="3200" dirty="0">
              <a:solidFill>
                <a:srgbClr val="002E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16"/>
            <a:ext cx="8229600" cy="4814948"/>
          </a:xfrm>
        </p:spPr>
        <p:txBody>
          <a:bodyPr>
            <a:normAutofit lnSpcReduction="10000"/>
          </a:bodyPr>
          <a:lstStyle/>
          <a:p>
            <a:pPr lvl="0"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9 Point Plan prioritizes the following:</a:t>
            </a:r>
          </a:p>
          <a:p>
            <a:pPr lvl="0"/>
            <a:r>
              <a:rPr lang="en-ZA" sz="2000" dirty="0"/>
              <a:t>Resolving the energy challenges;</a:t>
            </a:r>
          </a:p>
          <a:p>
            <a:pPr lvl="0"/>
            <a:r>
              <a:rPr lang="en-ZA" sz="2000" dirty="0"/>
              <a:t>Upping the agricultural value chain;</a:t>
            </a:r>
          </a:p>
          <a:p>
            <a:pPr lvl="0"/>
            <a:r>
              <a:rPr lang="en-ZA" sz="2000" dirty="0"/>
              <a:t>Beneficiation through adding value to mineral resources;</a:t>
            </a:r>
          </a:p>
          <a:p>
            <a:pPr lvl="0"/>
            <a:r>
              <a:rPr lang="en-ZA" sz="2000" dirty="0" smtClean="0"/>
              <a:t>Effective </a:t>
            </a:r>
            <a:r>
              <a:rPr lang="en-ZA" sz="2000" dirty="0"/>
              <a:t>implementation of the higher impact industrial policy action plan;</a:t>
            </a:r>
          </a:p>
          <a:p>
            <a:pPr lvl="0"/>
            <a:r>
              <a:rPr lang="en-ZA" sz="2000" dirty="0"/>
              <a:t>Encouraging private sector investment;</a:t>
            </a:r>
          </a:p>
          <a:p>
            <a:pPr lvl="0"/>
            <a:r>
              <a:rPr lang="en-ZA" sz="2000" dirty="0"/>
              <a:t>Moderating work-place conflict;</a:t>
            </a:r>
          </a:p>
          <a:p>
            <a:pPr lvl="0"/>
            <a:r>
              <a:rPr lang="en-ZA" sz="2000" dirty="0"/>
              <a:t>Unlocking </a:t>
            </a:r>
            <a:r>
              <a:rPr lang="en-ZA" sz="2000" dirty="0" smtClean="0"/>
              <a:t>potential </a:t>
            </a:r>
            <a:r>
              <a:rPr lang="en-ZA" sz="2000" dirty="0"/>
              <a:t>of SMMEs, co-operatives, townships and rural enterprises;</a:t>
            </a:r>
          </a:p>
          <a:p>
            <a:pPr lvl="0"/>
            <a:r>
              <a:rPr lang="en-ZA" sz="2000" dirty="0"/>
              <a:t>Reform of state-owned companies, broad band rollout, water sanitation and transport infrastructure; and</a:t>
            </a:r>
          </a:p>
          <a:p>
            <a:pPr lvl="0"/>
            <a:r>
              <a:rPr lang="en-ZA" sz="2000" dirty="0"/>
              <a:t>Operation </a:t>
            </a:r>
            <a:r>
              <a:rPr lang="en-ZA" sz="2000" dirty="0" err="1"/>
              <a:t>Phakisa</a:t>
            </a:r>
            <a:r>
              <a:rPr lang="en-ZA" sz="2000" dirty="0"/>
              <a:t> which aims to grow the ocean economy – such as the shipping and storage of energy products</a:t>
            </a:r>
            <a:r>
              <a:rPr lang="en-ZA" sz="2000" dirty="0" smtClean="0"/>
              <a:t>.</a:t>
            </a:r>
            <a:endParaRPr lang="en-ZA" sz="2000" dirty="0"/>
          </a:p>
        </p:txBody>
      </p:sp>
      <p:pic>
        <p:nvPicPr>
          <p:cNvPr id="5" name="Picture 4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68779" y="1080655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22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2016 SONA, 9 Point Plan &amp; NDP</a:t>
            </a:r>
            <a:endParaRPr lang="en-US" sz="3200" dirty="0">
              <a:solidFill>
                <a:srgbClr val="002E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16"/>
            <a:ext cx="8229600" cy="4814948"/>
          </a:xfrm>
        </p:spPr>
        <p:txBody>
          <a:bodyPr>
            <a:normAutofit/>
          </a:bodyPr>
          <a:lstStyle/>
          <a:p>
            <a:pPr lvl="0"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Our contribution is directly related to point 7</a:t>
            </a:r>
          </a:p>
          <a:p>
            <a:pPr lvl="0" algn="just"/>
            <a:r>
              <a:rPr lang="en-ZA" sz="1600" dirty="0"/>
              <a:t>Recruitment of </a:t>
            </a:r>
            <a:r>
              <a:rPr lang="en-ZA" sz="1600" dirty="0" smtClean="0"/>
              <a:t>youth</a:t>
            </a:r>
            <a:r>
              <a:rPr lang="en-ZA" sz="1600" dirty="0"/>
              <a:t>, disabled and women enterprises for the 2016/17 financial year to drive the operational machinery for the Agency’s functions of: </a:t>
            </a:r>
          </a:p>
          <a:p>
            <a:pPr lvl="1" algn="just"/>
            <a:r>
              <a:rPr lang="en-ZA" sz="1600" dirty="0"/>
              <a:t>Tracing and serving  of notices </a:t>
            </a:r>
          </a:p>
          <a:p>
            <a:pPr lvl="1" algn="just"/>
            <a:r>
              <a:rPr lang="en-ZA" sz="1600" dirty="0"/>
              <a:t>Provision of in-loco inspections for finalisation of representations submitted by motorists under the AARTO Act</a:t>
            </a:r>
          </a:p>
          <a:p>
            <a:pPr lvl="1" algn="just"/>
            <a:r>
              <a:rPr lang="en-ZA" sz="1600" dirty="0"/>
              <a:t>Provision of man-power for road safety promotions and AARTO walk in centres (kiosks</a:t>
            </a:r>
            <a:r>
              <a:rPr lang="en-ZA" sz="1600" dirty="0" smtClean="0"/>
              <a:t>)</a:t>
            </a:r>
          </a:p>
          <a:p>
            <a:pPr lvl="1" algn="just"/>
            <a:r>
              <a:rPr lang="en-ZA" sz="1600" dirty="0" smtClean="0"/>
              <a:t>Minimum 30% business for women through SANWIT</a:t>
            </a:r>
            <a:endParaRPr lang="en-ZA" sz="1600" dirty="0"/>
          </a:p>
          <a:p>
            <a:pPr algn="just"/>
            <a:r>
              <a:rPr lang="en-ZA" sz="1600" b="1" dirty="0"/>
              <a:t>By the end of the 03 year term, RTIA would have delivered on the following: </a:t>
            </a:r>
          </a:p>
          <a:p>
            <a:pPr lvl="1" algn="just"/>
            <a:r>
              <a:rPr lang="en-ZA" sz="1600" dirty="0"/>
              <a:t>90 self-help/ walk-in centres for AARTO services as part of expanding the Agency’s footprint</a:t>
            </a:r>
          </a:p>
          <a:p>
            <a:pPr lvl="1" algn="just"/>
            <a:r>
              <a:rPr lang="en-ZA" sz="1600" dirty="0"/>
              <a:t>09 Mobile Offices on Trucks </a:t>
            </a:r>
          </a:p>
          <a:p>
            <a:pPr lvl="1" algn="just"/>
            <a:r>
              <a:rPr lang="en-ZA" sz="1600" dirty="0"/>
              <a:t>30 functional enterprise development projects by end of the </a:t>
            </a:r>
            <a:r>
              <a:rPr lang="en-ZA" sz="1600" dirty="0" smtClean="0"/>
              <a:t>MTEF</a:t>
            </a:r>
            <a:endParaRPr lang="en-ZA" sz="1600" dirty="0"/>
          </a:p>
          <a:p>
            <a:pPr lvl="1" algn="just"/>
            <a:r>
              <a:rPr lang="en-ZA" sz="1600" dirty="0"/>
              <a:t>Each enterprise will offer a minimum of 10 jobs per enterprise at a time; i.e. </a:t>
            </a:r>
          </a:p>
          <a:p>
            <a:pPr lvl="2" algn="just"/>
            <a:r>
              <a:rPr lang="en-ZA" sz="1600" dirty="0"/>
              <a:t>a minimum of 300 full-time equivalent job opportunities would be created</a:t>
            </a:r>
            <a:r>
              <a:rPr lang="en-ZA" sz="1600" dirty="0" smtClean="0"/>
              <a:t>.</a:t>
            </a:r>
          </a:p>
          <a:p>
            <a:pPr marL="914400" lvl="2" indent="0" algn="just">
              <a:buNone/>
            </a:pPr>
            <a:endParaRPr lang="en-ZA" sz="1600" dirty="0"/>
          </a:p>
          <a:p>
            <a:pPr lvl="0"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endParaRPr lang="en-ZA" sz="2000" dirty="0"/>
          </a:p>
        </p:txBody>
      </p:sp>
      <p:pic>
        <p:nvPicPr>
          <p:cNvPr id="5" name="Picture 4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68779" y="1080655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93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en-US" sz="3200" dirty="0" err="1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upliftment</a:t>
            </a:r>
            <a:endParaRPr lang="en-US" sz="3200" dirty="0">
              <a:solidFill>
                <a:srgbClr val="002E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16"/>
            <a:ext cx="8229600" cy="4814948"/>
          </a:xfrm>
        </p:spPr>
        <p:txBody>
          <a:bodyPr>
            <a:normAutofit/>
          </a:bodyPr>
          <a:lstStyle/>
          <a:p>
            <a:pPr lvl="0" defTabSz="914400">
              <a:lnSpc>
                <a:spcPct val="200000"/>
              </a:lnSpc>
              <a:spcBef>
                <a:spcPts val="0"/>
              </a:spcBef>
              <a:buSzPct val="130000"/>
              <a:buFont typeface="Wingdings" pitchFamily="2" charset="2"/>
              <a:buChar char="Ø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Creation of youth employment for service of documents</a:t>
            </a:r>
          </a:p>
          <a:p>
            <a:pPr lvl="0" algn="just">
              <a:buFont typeface="Wingdings" pitchFamily="2" charset="2"/>
              <a:buChar char="Ø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Recruitment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of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40 youth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, disabled and women enterprises for the 2016/17 financial year to drive the operational machinery for the Agency’s functions of: </a:t>
            </a:r>
          </a:p>
          <a:p>
            <a:pPr lvl="1" algn="just"/>
            <a:r>
              <a:rPr lang="en-ZA" sz="2000" dirty="0">
                <a:latin typeface="Arial" pitchFamily="34" charset="0"/>
                <a:cs typeface="Arial" pitchFamily="34" charset="0"/>
              </a:rPr>
              <a:t>Tracing and serving  of notices </a:t>
            </a:r>
          </a:p>
          <a:p>
            <a:pPr lvl="1" algn="just"/>
            <a:r>
              <a:rPr lang="en-ZA" sz="2000" dirty="0">
                <a:latin typeface="Arial" pitchFamily="34" charset="0"/>
                <a:cs typeface="Arial" pitchFamily="34" charset="0"/>
              </a:rPr>
              <a:t>Provision of in-loco inspections for finalisation of representations submitted by motorists under the AARTO Act</a:t>
            </a:r>
          </a:p>
          <a:p>
            <a:pPr lvl="1" algn="just"/>
            <a:r>
              <a:rPr lang="en-ZA" sz="2000" dirty="0">
                <a:latin typeface="Arial" pitchFamily="34" charset="0"/>
                <a:cs typeface="Arial" pitchFamily="34" charset="0"/>
              </a:rPr>
              <a:t>Provision of man-power for road safety promotions and AARTO walk in centres (kiosks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ZA" sz="20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0"/>
              </a:spcBef>
              <a:buSzPct val="130000"/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ea typeface="Calibri"/>
                <a:cs typeface="Arial" pitchFamily="34" charset="0"/>
              </a:rPr>
              <a:t>20, 30 and 40 </a:t>
            </a:r>
            <a:r>
              <a:rPr lang="en-GB" sz="2000" dirty="0">
                <a:latin typeface="Arial" pitchFamily="34" charset="0"/>
                <a:ea typeface="Calibri"/>
                <a:cs typeface="Arial" pitchFamily="34" charset="0"/>
              </a:rPr>
              <a:t>communities </a:t>
            </a:r>
            <a:r>
              <a:rPr lang="en-GB" sz="2000" dirty="0" smtClean="0">
                <a:latin typeface="Arial" pitchFamily="34" charset="0"/>
                <a:ea typeface="Calibri"/>
                <a:cs typeface="Arial" pitchFamily="34" charset="0"/>
              </a:rPr>
              <a:t>targeted through RTIA’s </a:t>
            </a:r>
            <a:r>
              <a:rPr lang="en-GB" sz="2000" dirty="0">
                <a:latin typeface="Arial" pitchFamily="34" charset="0"/>
                <a:ea typeface="Calibri"/>
                <a:cs typeface="Arial" pitchFamily="34" charset="0"/>
              </a:rPr>
              <a:t>CSI </a:t>
            </a:r>
            <a:r>
              <a:rPr lang="en-GB" sz="2000" dirty="0" smtClean="0">
                <a:latin typeface="Arial" pitchFamily="34" charset="0"/>
                <a:ea typeface="Calibri"/>
                <a:cs typeface="Arial" pitchFamily="34" charset="0"/>
              </a:rPr>
              <a:t>programmes in the upcoming MTEF respectively</a:t>
            </a:r>
          </a:p>
          <a:p>
            <a:pPr defTabSz="914400">
              <a:spcBef>
                <a:spcPts val="0"/>
              </a:spcBef>
              <a:buSzPct val="130000"/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ea typeface="Times New Roman"/>
                <a:cs typeface="Arial" pitchFamily="34" charset="0"/>
              </a:rPr>
              <a:t>Agreement with SANWIT for ED implementation</a:t>
            </a:r>
            <a:endParaRPr lang="en-ZA" sz="2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 defTabSz="914400">
              <a:lnSpc>
                <a:spcPct val="200000"/>
              </a:lnSpc>
              <a:spcBef>
                <a:spcPts val="0"/>
              </a:spcBef>
              <a:buSzPct val="130000"/>
              <a:buFont typeface="Wingdings" pitchFamily="2" charset="2"/>
              <a:buChar char="Ø"/>
            </a:pPr>
            <a:endParaRPr lang="en-ZA" sz="2000" dirty="0"/>
          </a:p>
        </p:txBody>
      </p:sp>
      <p:pic>
        <p:nvPicPr>
          <p:cNvPr id="5" name="Picture 4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68779" y="1080655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02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8011"/>
            <a:ext cx="5291137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6"/>
          <p:cNvGrpSpPr/>
          <p:nvPr/>
        </p:nvGrpSpPr>
        <p:grpSpPr>
          <a:xfrm>
            <a:off x="533400" y="1295400"/>
            <a:ext cx="3809203" cy="1295400"/>
            <a:chOff x="533400" y="1752600"/>
            <a:chExt cx="3809203" cy="1295400"/>
          </a:xfrm>
          <a:solidFill>
            <a:schemeClr val="accent1">
              <a:lumMod val="75000"/>
            </a:schemeClr>
          </a:solidFill>
        </p:grpSpPr>
        <p:grpSp>
          <p:nvGrpSpPr>
            <p:cNvPr id="3" name="Group 13"/>
            <p:cNvGrpSpPr/>
            <p:nvPr/>
          </p:nvGrpSpPr>
          <p:grpSpPr>
            <a:xfrm>
              <a:off x="533400" y="1752600"/>
              <a:ext cx="3719649" cy="1295400"/>
              <a:chOff x="3878580" y="1981200"/>
              <a:chExt cx="1531620" cy="533400"/>
            </a:xfrm>
            <a:grpFill/>
            <a:scene3d>
              <a:camera prst="perspectiveRelaxed"/>
              <a:lightRig rig="threePt" dir="t"/>
            </a:scene3d>
          </p:grpSpPr>
          <p:sp>
            <p:nvSpPr>
              <p:cNvPr id="9" name="Pentagon 8"/>
              <p:cNvSpPr/>
              <p:nvPr/>
            </p:nvSpPr>
            <p:spPr>
              <a:xfrm>
                <a:off x="4572000" y="1981200"/>
                <a:ext cx="838200" cy="533400"/>
              </a:xfrm>
              <a:prstGeom prst="homePlate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sp3d extrusionH="317500" prstMaterial="dkEdge">
                <a:bevelT/>
                <a:extrusionClr>
                  <a:schemeClr val="accent3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352925" y="1981200"/>
                <a:ext cx="152400" cy="5334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sp3d extrusionH="317500" prstMaterial="dkEdge">
                <a:bevelT/>
                <a:extrusionClr>
                  <a:schemeClr val="accent3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43375" y="1981200"/>
                <a:ext cx="152400" cy="5334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sp3d extrusionH="317500" prstMaterial="dkEdge">
                <a:bevelT/>
                <a:extrusionClr>
                  <a:schemeClr val="accent3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62400" y="1981200"/>
                <a:ext cx="114300" cy="5334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sp3d extrusionH="317500" prstMaterial="dkEdge">
                <a:bevelT/>
                <a:extrusionClr>
                  <a:schemeClr val="accent3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78580" y="1981200"/>
                <a:ext cx="45719" cy="5334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sp3d extrusionH="317500" prstMaterial="dkEdge">
                <a:bevelT/>
                <a:extrusionClr>
                  <a:schemeClr val="accent3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133600" y="2215341"/>
              <a:ext cx="2209003" cy="46166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r>
                <a:rPr lang="en-US" sz="2400" b="1" dirty="0">
                  <a:solidFill>
                    <a:prstClr val="white"/>
                  </a:solidFill>
                </a:rPr>
                <a:t>ACHIEVEMENTS</a:t>
              </a: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4876800" y="1295400"/>
            <a:ext cx="3719649" cy="1295400"/>
            <a:chOff x="4876800" y="1752600"/>
            <a:chExt cx="3719649" cy="1295400"/>
          </a:xfrm>
          <a:solidFill>
            <a:schemeClr val="accent1">
              <a:lumMod val="75000"/>
            </a:schemeClr>
          </a:solidFill>
        </p:grpSpPr>
        <p:grpSp>
          <p:nvGrpSpPr>
            <p:cNvPr id="5" name="Group 14"/>
            <p:cNvGrpSpPr/>
            <p:nvPr/>
          </p:nvGrpSpPr>
          <p:grpSpPr>
            <a:xfrm flipH="1">
              <a:off x="4876800" y="1752600"/>
              <a:ext cx="3719649" cy="1295400"/>
              <a:chOff x="3878580" y="1981200"/>
              <a:chExt cx="1531620" cy="533400"/>
            </a:xfrm>
            <a:grpFill/>
            <a:scene3d>
              <a:camera prst="perspectiveRelaxed"/>
              <a:lightRig rig="soft" dir="t"/>
            </a:scene3d>
          </p:grpSpPr>
          <p:sp>
            <p:nvSpPr>
              <p:cNvPr id="16" name="Pentagon 15"/>
              <p:cNvSpPr/>
              <p:nvPr/>
            </p:nvSpPr>
            <p:spPr>
              <a:xfrm>
                <a:off x="4572000" y="1981200"/>
                <a:ext cx="838200" cy="533400"/>
              </a:xfrm>
              <a:prstGeom prst="homePlate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p3d extrusionH="317500" prstMaterial="softEdge">
                <a:bevelT/>
                <a:extrusionClr>
                  <a:schemeClr val="accent2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352925" y="1981200"/>
                <a:ext cx="152400" cy="533400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p3d extrusionH="317500" prstMaterial="softEdge">
                <a:bevelT/>
                <a:extrusionClr>
                  <a:schemeClr val="accent2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143375" y="1981200"/>
                <a:ext cx="152400" cy="533400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p3d extrusionH="317500" prstMaterial="softEdge">
                <a:bevelT/>
                <a:extrusionClr>
                  <a:schemeClr val="accent2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962400" y="1981200"/>
                <a:ext cx="114300" cy="533400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p3d extrusionH="317500" prstMaterial="softEdge">
                <a:bevelT/>
                <a:extrusionClr>
                  <a:schemeClr val="accent2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78580" y="1981200"/>
                <a:ext cx="45719" cy="533400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p3d extrusionH="317500" prstMaterial="softEdge">
                <a:bevelT/>
                <a:extrusionClr>
                  <a:schemeClr val="accent2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040891" y="2200245"/>
              <a:ext cx="1871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ACHIEVEMENTS</a:t>
              </a: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457200" y="2710544"/>
            <a:ext cx="3276600" cy="3352800"/>
            <a:chOff x="457200" y="3167744"/>
            <a:chExt cx="3276600" cy="3352800"/>
          </a:xfrm>
        </p:grpSpPr>
        <p:sp>
          <p:nvSpPr>
            <p:cNvPr id="21" name="Rounded Rectangle 20"/>
            <p:cNvSpPr/>
            <p:nvPr/>
          </p:nvSpPr>
          <p:spPr>
            <a:xfrm>
              <a:off x="457200" y="3167744"/>
              <a:ext cx="3276600" cy="3352800"/>
            </a:xfrm>
            <a:prstGeom prst="roundRect">
              <a:avLst>
                <a:gd name="adj" fmla="val 5039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304800" sx="107000" sy="10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32"/>
            <p:cNvGrpSpPr/>
            <p:nvPr/>
          </p:nvGrpSpPr>
          <p:grpSpPr>
            <a:xfrm>
              <a:off x="457200" y="3472544"/>
              <a:ext cx="3276600" cy="461667"/>
              <a:chOff x="457200" y="3472544"/>
              <a:chExt cx="3276600" cy="46166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57200" y="3472544"/>
                <a:ext cx="3276600" cy="4572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5542" y="347254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" name="Group 35"/>
          <p:cNvGrpSpPr/>
          <p:nvPr/>
        </p:nvGrpSpPr>
        <p:grpSpPr>
          <a:xfrm>
            <a:off x="5410200" y="2710544"/>
            <a:ext cx="3276600" cy="3352800"/>
            <a:chOff x="5410200" y="3167744"/>
            <a:chExt cx="3276600" cy="3352800"/>
          </a:xfrm>
        </p:grpSpPr>
        <p:sp>
          <p:nvSpPr>
            <p:cNvPr id="23" name="Rounded Rectangle 22"/>
            <p:cNvSpPr/>
            <p:nvPr/>
          </p:nvSpPr>
          <p:spPr>
            <a:xfrm>
              <a:off x="5410200" y="3167744"/>
              <a:ext cx="3276600" cy="3352800"/>
            </a:xfrm>
            <a:prstGeom prst="roundRect">
              <a:avLst>
                <a:gd name="adj" fmla="val 5039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304800" sx="107000" sy="10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33"/>
            <p:cNvGrpSpPr/>
            <p:nvPr/>
          </p:nvGrpSpPr>
          <p:grpSpPr>
            <a:xfrm>
              <a:off x="5410200" y="3468079"/>
              <a:ext cx="3276600" cy="461665"/>
              <a:chOff x="5410200" y="3468079"/>
              <a:chExt cx="3276600" cy="46166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410200" y="3472544"/>
                <a:ext cx="3276600" cy="4572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29226" y="3468079"/>
                <a:ext cx="1250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</a:rPr>
                  <a:t>2015/16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5671460" y="3401479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excess of 50% of the 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   set target for public 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   education </a:t>
            </a:r>
            <a:r>
              <a:rPr lang="en-US" sz="1600" dirty="0" smtClean="0">
                <a:solidFill>
                  <a:prstClr val="black"/>
                </a:solidFill>
              </a:rPr>
              <a:t>awareness  </a:t>
            </a:r>
            <a:r>
              <a:rPr lang="en-US" sz="1600" dirty="0">
                <a:solidFill>
                  <a:prstClr val="black"/>
                </a:solidFill>
              </a:rPr>
              <a:t/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prstClr val="black"/>
                </a:solidFill>
              </a:rPr>
              <a:t>programmes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840 972 Million Signature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   Campaign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" y="3401479"/>
            <a:ext cx="289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91% on adjudications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R 92.5m surplus on 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    infringements &amp; penalty  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    fees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71% courtesy letters served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77% of the public outreach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     target set  </a:t>
            </a:r>
            <a:r>
              <a:rPr lang="en-US" sz="1600" dirty="0" smtClean="0">
                <a:solidFill>
                  <a:prstClr val="black"/>
                </a:solidFill>
              </a:rPr>
              <a:t>(activations)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Achievements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46588" y="1143000"/>
            <a:ext cx="622173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70168" y="3010878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2015/16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7100" y="5486400"/>
            <a:ext cx="2968625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31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Contents </a:t>
            </a:r>
            <a:endParaRPr lang="en-US" sz="4000" dirty="0">
              <a:solidFill>
                <a:srgbClr val="002E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Introduction </a:t>
            </a:r>
            <a:endParaRPr lang="en-US" sz="2000" dirty="0">
              <a:solidFill>
                <a:srgbClr val="002E73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Our Mandate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UN Decade of Action for Road Safety Pillars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Our Strategic Objectives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Summary of our 2016/17 Annual Performance Plan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RTIA’s Business Context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2016 SONA, 9 Point Plan &amp; NDP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Social Up-</a:t>
            </a:r>
            <a:r>
              <a:rPr lang="en-US" sz="2000" dirty="0" err="1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liftment</a:t>
            </a: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, reducing unemployment, poverty &amp; inequality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Achievements &amp; Non-achievements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Interventions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Performance monitoring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Fiscal Prudence</a:t>
            </a:r>
            <a:endParaRPr lang="en-US" sz="2000" dirty="0">
              <a:solidFill>
                <a:srgbClr val="002E7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68779" y="1080655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232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3"/>
          <p:cNvGrpSpPr>
            <a:grpSpLocks/>
          </p:cNvGrpSpPr>
          <p:nvPr/>
        </p:nvGrpSpPr>
        <p:grpSpPr bwMode="auto">
          <a:xfrm>
            <a:off x="5176" y="2667000"/>
            <a:ext cx="9144000" cy="1676400"/>
            <a:chOff x="0" y="2086"/>
            <a:chExt cx="5760" cy="1056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200400" y="1371600"/>
            <a:ext cx="5181600" cy="15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39700" dist="38100" sx="101000" sy="1010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2971800"/>
            <a:ext cx="51816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139700" dist="38100" sx="101000" sy="1010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4572000"/>
            <a:ext cx="51816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39700" dist="38100" sx="101000" sy="1010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Areas of Non-achievement</a:t>
            </a:r>
            <a:endParaRPr lang="en-US" dirty="0">
              <a:solidFill>
                <a:schemeClr val="tx2"/>
              </a:solidFill>
              <a:latin typeface="Franklin Gothic Medium Cond" pitchFamily="34" charset="0"/>
            </a:endParaRPr>
          </a:p>
        </p:txBody>
      </p:sp>
      <p:grpSp>
        <p:nvGrpSpPr>
          <p:cNvPr id="5" name="Group 18"/>
          <p:cNvGrpSpPr/>
          <p:nvPr/>
        </p:nvGrpSpPr>
        <p:grpSpPr>
          <a:xfrm>
            <a:off x="1503947" y="1524000"/>
            <a:ext cx="2382253" cy="2033337"/>
            <a:chOff x="1732547" y="1828800"/>
            <a:chExt cx="2382253" cy="2033337"/>
          </a:xfrm>
        </p:grpSpPr>
        <p:sp>
          <p:nvSpPr>
            <p:cNvPr id="13" name="Freeform 12"/>
            <p:cNvSpPr/>
            <p:nvPr/>
          </p:nvSpPr>
          <p:spPr>
            <a:xfrm>
              <a:off x="1732547" y="1961147"/>
              <a:ext cx="1239253" cy="1900990"/>
            </a:xfrm>
            <a:custGeom>
              <a:avLst/>
              <a:gdLst>
                <a:gd name="connsiteX0" fmla="*/ 1239253 w 1239253"/>
                <a:gd name="connsiteY0" fmla="*/ 0 h 1900990"/>
                <a:gd name="connsiteX1" fmla="*/ 1227221 w 1239253"/>
                <a:gd name="connsiteY1" fmla="*/ 854242 h 1900990"/>
                <a:gd name="connsiteX2" fmla="*/ 0 w 1239253"/>
                <a:gd name="connsiteY2" fmla="*/ 1900990 h 1900990"/>
                <a:gd name="connsiteX3" fmla="*/ 1239253 w 1239253"/>
                <a:gd name="connsiteY3" fmla="*/ 0 h 19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253" h="1900990">
                  <a:moveTo>
                    <a:pt x="1239253" y="0"/>
                  </a:moveTo>
                  <a:lnTo>
                    <a:pt x="1227221" y="854242"/>
                  </a:lnTo>
                  <a:lnTo>
                    <a:pt x="0" y="1900990"/>
                  </a:lnTo>
                  <a:lnTo>
                    <a:pt x="123925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>
              <a:spLocks noChangeAspect="1"/>
            </p:cNvSpPr>
            <p:nvPr/>
          </p:nvSpPr>
          <p:spPr>
            <a:xfrm>
              <a:off x="2895600" y="1828800"/>
              <a:ext cx="1219200" cy="1219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1468164" y="3124200"/>
            <a:ext cx="2418036" cy="1219200"/>
            <a:chOff x="1696764" y="3429000"/>
            <a:chExt cx="2418036" cy="1219200"/>
          </a:xfrm>
        </p:grpSpPr>
        <p:sp>
          <p:nvSpPr>
            <p:cNvPr id="17" name="Freeform 16"/>
            <p:cNvSpPr/>
            <p:nvPr/>
          </p:nvSpPr>
          <p:spPr>
            <a:xfrm>
              <a:off x="1696764" y="3585411"/>
              <a:ext cx="1311131" cy="866273"/>
            </a:xfrm>
            <a:custGeom>
              <a:avLst/>
              <a:gdLst>
                <a:gd name="connsiteX0" fmla="*/ 47815 w 1311131"/>
                <a:gd name="connsiteY0" fmla="*/ 360947 h 866273"/>
                <a:gd name="connsiteX1" fmla="*/ 1311131 w 1311131"/>
                <a:gd name="connsiteY1" fmla="*/ 0 h 866273"/>
                <a:gd name="connsiteX2" fmla="*/ 1299099 w 1311131"/>
                <a:gd name="connsiteY2" fmla="*/ 866273 h 866273"/>
                <a:gd name="connsiteX3" fmla="*/ 11720 w 1311131"/>
                <a:gd name="connsiteY3" fmla="*/ 336884 h 866273"/>
                <a:gd name="connsiteX4" fmla="*/ 47815 w 1311131"/>
                <a:gd name="connsiteY4" fmla="*/ 360947 h 8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1131" h="866273">
                  <a:moveTo>
                    <a:pt x="47815" y="360947"/>
                  </a:moveTo>
                  <a:lnTo>
                    <a:pt x="1311131" y="0"/>
                  </a:lnTo>
                  <a:lnTo>
                    <a:pt x="1299099" y="866273"/>
                  </a:lnTo>
                  <a:lnTo>
                    <a:pt x="11720" y="336884"/>
                  </a:lnTo>
                  <a:cubicBezTo>
                    <a:pt x="0" y="332038"/>
                    <a:pt x="47815" y="348915"/>
                    <a:pt x="47815" y="3609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>
              <a:spLocks noChangeAspect="1"/>
            </p:cNvSpPr>
            <p:nvPr/>
          </p:nvSpPr>
          <p:spPr>
            <a:xfrm>
              <a:off x="2895600" y="3429000"/>
              <a:ext cx="1219200" cy="1219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1524000" y="3886200"/>
            <a:ext cx="2362200" cy="2057400"/>
            <a:chOff x="1752600" y="4191000"/>
            <a:chExt cx="2362200" cy="2057400"/>
          </a:xfrm>
        </p:grpSpPr>
        <p:sp>
          <p:nvSpPr>
            <p:cNvPr id="14" name="Freeform 13"/>
            <p:cNvSpPr/>
            <p:nvPr/>
          </p:nvSpPr>
          <p:spPr>
            <a:xfrm flipV="1">
              <a:off x="1752600" y="4191000"/>
              <a:ext cx="1239253" cy="1900990"/>
            </a:xfrm>
            <a:custGeom>
              <a:avLst/>
              <a:gdLst>
                <a:gd name="connsiteX0" fmla="*/ 1239253 w 1239253"/>
                <a:gd name="connsiteY0" fmla="*/ 0 h 1900990"/>
                <a:gd name="connsiteX1" fmla="*/ 1227221 w 1239253"/>
                <a:gd name="connsiteY1" fmla="*/ 854242 h 1900990"/>
                <a:gd name="connsiteX2" fmla="*/ 0 w 1239253"/>
                <a:gd name="connsiteY2" fmla="*/ 1900990 h 1900990"/>
                <a:gd name="connsiteX3" fmla="*/ 1239253 w 1239253"/>
                <a:gd name="connsiteY3" fmla="*/ 0 h 19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253" h="1900990">
                  <a:moveTo>
                    <a:pt x="1239253" y="0"/>
                  </a:moveTo>
                  <a:lnTo>
                    <a:pt x="1227221" y="854242"/>
                  </a:lnTo>
                  <a:lnTo>
                    <a:pt x="0" y="1900990"/>
                  </a:lnTo>
                  <a:lnTo>
                    <a:pt x="123925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>
              <a:spLocks noChangeAspect="1"/>
            </p:cNvSpPr>
            <p:nvPr/>
          </p:nvSpPr>
          <p:spPr>
            <a:xfrm>
              <a:off x="2895600" y="5029200"/>
              <a:ext cx="1219200" cy="1219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 rot="2994526">
            <a:off x="2592228" y="1784742"/>
            <a:ext cx="126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Driver rehab 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20083">
            <a:off x="2513753" y="3439352"/>
            <a:ext cx="1469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F81BD">
                    <a:lumMod val="50000"/>
                  </a:srgbClr>
                </a:solidFill>
              </a:rPr>
              <a:t>Point demerits  </a:t>
            </a:r>
            <a:endParaRPr lang="en-US" sz="16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4318" y="1510605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white"/>
                </a:solidFill>
              </a:rPr>
              <a:t>Driver rehabilitation model and pilot projects not yet implemented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prstClr val="white"/>
                </a:solidFill>
              </a:rPr>
              <a:t>Programme</a:t>
            </a:r>
            <a:r>
              <a:rPr lang="en-US" sz="1200" b="1" dirty="0" smtClean="0">
                <a:solidFill>
                  <a:prstClr val="white"/>
                </a:solidFill>
              </a:rPr>
              <a:t> deferred to 2016/17</a:t>
            </a:r>
            <a:endParaRPr lang="en-US" sz="1200" b="1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94318" y="3011201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</a:rPr>
              <a:t>No operator licenses suspended/ cancelled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</a:rPr>
              <a:t>No driver licenses suspended/ cancelled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</a:rPr>
              <a:t>This is due to pending legislative reforms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</a:rPr>
              <a:t>Education and awareness drive on demerit points conducted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rgbClr val="4F81BD">
                    <a:lumMod val="50000"/>
                  </a:srgbClr>
                </a:solidFill>
              </a:rPr>
              <a:t>AARTO</a:t>
            </a: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</a:rPr>
              <a:t> Amendment Bill undergoing Parliamentary processes </a:t>
            </a:r>
            <a:endParaRPr lang="en-US" sz="12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7650" y="47244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</a:rPr>
              <a:t>Empowerment of vulnerable road users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</a:rPr>
              <a:t>Information technology systems &amp; infrastructure strategy </a:t>
            </a:r>
          </a:p>
          <a:p>
            <a:r>
              <a:rPr lang="en-US" sz="1200" b="1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</a:rPr>
              <a:t>       deferred to 2016/17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</a:rPr>
              <a:t>Not achieved partly due to poor performance as well as outstanding deliberations on the </a:t>
            </a:r>
            <a:r>
              <a:rPr lang="en-US" sz="1200" b="1" dirty="0" err="1" smtClean="0">
                <a:solidFill>
                  <a:srgbClr val="4F81BD">
                    <a:lumMod val="50000"/>
                  </a:srgbClr>
                </a:solidFill>
              </a:rPr>
              <a:t>Tasima</a:t>
            </a: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</a:rPr>
              <a:t> Contract with </a:t>
            </a:r>
            <a:r>
              <a:rPr lang="en-US" sz="1200" b="1" dirty="0" err="1" smtClean="0">
                <a:solidFill>
                  <a:srgbClr val="4F81BD">
                    <a:lumMod val="50000"/>
                  </a:srgbClr>
                </a:solidFill>
              </a:rPr>
              <a:t>NDoT</a:t>
            </a:r>
            <a:endParaRPr lang="en-US" sz="1200" b="1" dirty="0" smtClean="0">
              <a:solidFill>
                <a:srgbClr val="4F81BD">
                  <a:lumMod val="50000"/>
                </a:srgbClr>
              </a:solidFill>
            </a:endParaRPr>
          </a:p>
          <a:p>
            <a:endParaRPr lang="en-US" sz="12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355927">
            <a:off x="2667000" y="4862899"/>
            <a:ext cx="1155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Access to </a:t>
            </a:r>
            <a:r>
              <a:rPr lang="en-US" b="1" dirty="0" err="1" smtClean="0">
                <a:solidFill>
                  <a:srgbClr val="4F81BD">
                    <a:lumMod val="50000"/>
                  </a:srgbClr>
                </a:solidFill>
              </a:rPr>
              <a:t>AARTO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 info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47850" y="990600"/>
            <a:ext cx="482732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6" y="2743200"/>
            <a:ext cx="2310620" cy="1733689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2988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2" grpId="0"/>
      <p:bldP spid="23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latin typeface="Aharoni" pitchFamily="2" charset="-79"/>
                <a:cs typeface="Aharoni" pitchFamily="2" charset="-79"/>
              </a:rPr>
              <a:t>Interventions</a:t>
            </a:r>
            <a:endParaRPr lang="en-ZA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4281"/>
            <a:ext cx="8229600" cy="575247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ZA" sz="1800" dirty="0" smtClean="0"/>
              <a:t>Focus of resources and efforts towards e-service as its cost effective and efficient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Expansion of geographical footprint and access to services through Enterprise Development 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Pursuit of legislative review- AARTO Amendment Bill in Parliament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Increasing and diversifying AARTO customer touch-points through: </a:t>
            </a:r>
          </a:p>
          <a:p>
            <a:pPr lvl="1">
              <a:lnSpc>
                <a:spcPct val="170000"/>
              </a:lnSpc>
            </a:pPr>
            <a:r>
              <a:rPr lang="en-ZA" sz="1400" dirty="0" smtClean="0"/>
              <a:t>Physical service </a:t>
            </a:r>
          </a:p>
          <a:p>
            <a:pPr lvl="1">
              <a:lnSpc>
                <a:spcPct val="170000"/>
              </a:lnSpc>
            </a:pPr>
            <a:r>
              <a:rPr lang="en-ZA" sz="1400" dirty="0" smtClean="0"/>
              <a:t>Mobile AARTO services </a:t>
            </a:r>
          </a:p>
          <a:p>
            <a:pPr lvl="1">
              <a:lnSpc>
                <a:spcPct val="170000"/>
              </a:lnSpc>
            </a:pPr>
            <a:r>
              <a:rPr lang="en-ZA" sz="1400" dirty="0" smtClean="0"/>
              <a:t>Walk-in centres</a:t>
            </a:r>
          </a:p>
          <a:p>
            <a:pPr lvl="1">
              <a:lnSpc>
                <a:spcPct val="170000"/>
              </a:lnSpc>
            </a:pPr>
            <a:r>
              <a:rPr lang="en-ZA" sz="1400" dirty="0" smtClean="0"/>
              <a:t>Digital touch-points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Systems harmonisation and capacitation of Issuing Authorities in preparation for nation-wide roll-out of AARTO</a:t>
            </a:r>
          </a:p>
          <a:p>
            <a:pPr>
              <a:lnSpc>
                <a:spcPct val="170000"/>
              </a:lnSpc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</p:txBody>
      </p:sp>
      <p:pic>
        <p:nvPicPr>
          <p:cNvPr id="12" name="Picture 11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68780" y="624280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66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Autofit/>
          </a:bodyPr>
          <a:lstStyle/>
          <a:p>
            <a:r>
              <a:rPr lang="en-ZA" sz="4000" b="1" dirty="0" smtClean="0">
                <a:latin typeface="Arial" pitchFamily="34" charset="0"/>
                <a:cs typeface="Arial" pitchFamily="34" charset="0"/>
              </a:rPr>
              <a:t>Performance Monitoring</a:t>
            </a:r>
            <a:endParaRPr lang="en-ZA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7"/>
            <a:ext cx="8229600" cy="520098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ZA" sz="1800" dirty="0" smtClean="0"/>
              <a:t>We have established a performance monitoring framework and tools implemented through the Information Management Unit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The Unit reports to the Board and Technical Committee through EXCO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Regularly interacts with the Audit Unit to monitor performance and verify evidence-based mechanisms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The AARTO National Task Team engages on operations and monitors performance </a:t>
            </a:r>
          </a:p>
          <a:p>
            <a:pPr marL="0" indent="0">
              <a:lnSpc>
                <a:spcPct val="170000"/>
              </a:lnSpc>
              <a:buNone/>
            </a:pPr>
            <a:endParaRPr lang="en-ZA" sz="1800" dirty="0" smtClean="0"/>
          </a:p>
        </p:txBody>
      </p:sp>
      <p:pic>
        <p:nvPicPr>
          <p:cNvPr id="12" name="Picture 11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68780" y="624280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014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31585" y="86280"/>
            <a:ext cx="5287361" cy="49092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" y="1597231"/>
            <a:ext cx="8229600" cy="4525963"/>
          </a:xfrm>
        </p:spPr>
        <p:txBody>
          <a:bodyPr>
            <a:normAutofit/>
          </a:bodyPr>
          <a:lstStyle/>
          <a:p>
            <a:pPr marL="457200" lvl="1" indent="0" defTabSz="914400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endParaRPr lang="en-US" sz="1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457200" lvl="1" indent="0" defTabSz="914400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endParaRPr lang="en-US" sz="14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5" name="Picture 4" descr="New Logo - Landscap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8261" y="5317802"/>
            <a:ext cx="2971218" cy="209961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81367" y="1752600"/>
            <a:ext cx="847594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4000" dirty="0" smtClean="0">
                <a:latin typeface="Arial" pitchFamily="34" charset="0"/>
                <a:cs typeface="Arial" pitchFamily="34" charset="0"/>
              </a:rPr>
              <a:t>Performance Monitoring </a:t>
            </a:r>
            <a:endParaRPr lang="en-Z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68220" y="1291590"/>
            <a:ext cx="2807970" cy="10077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ZA" sz="1600" b="1" dirty="0" smtClean="0">
                <a:solidFill>
                  <a:srgbClr val="000000"/>
                </a:solidFill>
                <a:latin typeface="Aharoni" pitchFamily="2" charset="-79"/>
                <a:ea typeface="Times New Roman"/>
                <a:cs typeface="Aharoni" pitchFamily="2" charset="-79"/>
              </a:rPr>
              <a:t>Inter-Ministerial Cluster </a:t>
            </a:r>
            <a:endParaRPr lang="en-ZA" sz="1600" dirty="0">
              <a:effectLst/>
              <a:latin typeface="Aharoni" pitchFamily="2" charset="-79"/>
              <a:ea typeface="Times New Roman"/>
              <a:cs typeface="Aharoni" pitchFamily="2" charset="-79"/>
            </a:endParaRPr>
          </a:p>
          <a:p>
            <a:pPr marL="171450" indent="-171450" eaLnBrk="0" fontAlgn="base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en-AU" sz="1400" kern="1200" dirty="0" smtClean="0">
                <a:solidFill>
                  <a:srgbClr val="000000"/>
                </a:solidFill>
                <a:effectLst/>
                <a:latin typeface="Tw Cen MT" pitchFamily="34" charset="0"/>
                <a:ea typeface="ヒラギノ角ゴ Pro W3"/>
                <a:cs typeface="ヒラギノ角ゴ Pro W3"/>
              </a:rPr>
              <a:t>Ministry &amp; Department of Transport</a:t>
            </a:r>
          </a:p>
          <a:p>
            <a:pPr marL="171450" indent="-171450" eaLnBrk="0" fontAlgn="base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en-AU" sz="1400" dirty="0" err="1" smtClean="0">
                <a:solidFill>
                  <a:srgbClr val="000000"/>
                </a:solidFill>
                <a:latin typeface="Tw Cen MT" pitchFamily="34" charset="0"/>
                <a:ea typeface="ヒラギノ角ゴ Pro W3"/>
                <a:cs typeface="ヒラギノ角ゴ Pro W3"/>
              </a:rPr>
              <a:t>PCoT</a:t>
            </a:r>
            <a:r>
              <a:rPr lang="en-AU" sz="1400" dirty="0" smtClean="0">
                <a:solidFill>
                  <a:srgbClr val="000000"/>
                </a:solidFill>
                <a:latin typeface="Tw Cen MT" pitchFamily="34" charset="0"/>
                <a:ea typeface="ヒラギノ角ゴ Pro W3"/>
                <a:cs typeface="ヒラギノ角ゴ Pro W3"/>
              </a:rPr>
              <a:t> &amp; </a:t>
            </a:r>
            <a:r>
              <a:rPr lang="en-AU" sz="1400" dirty="0" err="1" smtClean="0">
                <a:solidFill>
                  <a:srgbClr val="000000"/>
                </a:solidFill>
                <a:latin typeface="Tw Cen MT" pitchFamily="34" charset="0"/>
                <a:ea typeface="ヒラギノ角ゴ Pro W3"/>
                <a:cs typeface="ヒラギノ角ゴ Pro W3"/>
              </a:rPr>
              <a:t>NCoP</a:t>
            </a:r>
            <a:endParaRPr lang="en-AU" sz="1400" dirty="0" smtClean="0">
              <a:solidFill>
                <a:srgbClr val="000000"/>
              </a:solidFill>
              <a:latin typeface="Tw Cen MT" pitchFamily="34" charset="0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n-AU" sz="1000" dirty="0" smtClean="0">
                <a:solidFill>
                  <a:srgbClr val="000000"/>
                </a:solidFill>
                <a:effectLst/>
                <a:latin typeface="Tw Cen MT" pitchFamily="34" charset="0"/>
                <a:ea typeface="Times New Roman"/>
              </a:rPr>
              <a:t> </a:t>
            </a:r>
          </a:p>
          <a:p>
            <a:pPr eaLnBrk="0" fontAlgn="base" hangingPunct="0">
              <a:spcAft>
                <a:spcPts val="0"/>
              </a:spcAft>
            </a:pPr>
            <a:endParaRPr lang="en-ZA" sz="1600" dirty="0">
              <a:effectLst/>
              <a:latin typeface="Tw Cen MT" pitchFamily="34" charset="0"/>
              <a:ea typeface="Times New Roman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0800000">
            <a:off x="3329940" y="2302510"/>
            <a:ext cx="287655" cy="575945"/>
          </a:xfrm>
          <a:prstGeom prst="downArrow">
            <a:avLst>
              <a:gd name="adj1" fmla="val 50000"/>
              <a:gd name="adj2" fmla="val 6221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dirty="0">
              <a:latin typeface="Tw Cen MT" pitchFamily="34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3858260" y="2305685"/>
            <a:ext cx="287655" cy="575945"/>
          </a:xfrm>
          <a:prstGeom prst="downArrow">
            <a:avLst>
              <a:gd name="adj1" fmla="val 50000"/>
              <a:gd name="adj2" fmla="val 6221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dirty="0">
              <a:latin typeface="Tw Cen MT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268220" y="2877820"/>
            <a:ext cx="2807970" cy="8574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AU" sz="1400" b="1" kern="1200" dirty="0">
                <a:solidFill>
                  <a:srgbClr val="000000"/>
                </a:solidFill>
                <a:effectLst/>
                <a:latin typeface="Aharoni" pitchFamily="2" charset="-79"/>
                <a:ea typeface="ヒラギノ角ゴ Pro W3"/>
                <a:cs typeface="Aharoni" pitchFamily="2" charset="-79"/>
              </a:rPr>
              <a:t>Road Safety Executive </a:t>
            </a:r>
            <a:r>
              <a:rPr lang="en-AU" sz="1400" b="1" kern="1200" dirty="0" smtClean="0">
                <a:solidFill>
                  <a:srgbClr val="000000"/>
                </a:solidFill>
                <a:effectLst/>
                <a:latin typeface="Aharoni" pitchFamily="2" charset="-79"/>
                <a:ea typeface="ヒラギノ角ゴ Pro W3"/>
                <a:cs typeface="Aharoni" pitchFamily="2" charset="-79"/>
              </a:rPr>
              <a:t>Group</a:t>
            </a:r>
          </a:p>
          <a:p>
            <a:pPr marL="171450" indent="-171450" eaLnBrk="0" fontAlgn="base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en-ZA" sz="1050" kern="1200" dirty="0" smtClean="0">
                <a:solidFill>
                  <a:srgbClr val="000000"/>
                </a:solidFill>
                <a:effectLst/>
                <a:latin typeface="Tw Cen MT" pitchFamily="34" charset="0"/>
                <a:ea typeface="ヒラギノ角ゴ Pro W3"/>
                <a:cs typeface="ヒラギノ角ゴ Pro W3"/>
              </a:rPr>
              <a:t>DG, DDGs &amp; CEOs of Entities</a:t>
            </a:r>
          </a:p>
          <a:p>
            <a:pPr marL="171450" indent="-171450" eaLnBrk="0" fontAlgn="base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en-ZA" sz="1050" dirty="0" smtClean="0">
                <a:solidFill>
                  <a:srgbClr val="000000"/>
                </a:solidFill>
                <a:latin typeface="Tw Cen MT" pitchFamily="34" charset="0"/>
                <a:ea typeface="ヒラギノ角ゴ Pro W3"/>
                <a:cs typeface="ヒラギノ角ゴ Pro W3"/>
              </a:rPr>
              <a:t>Strategic Partner CEOs (Insurance Companies, Global Road Safety Partnership</a:t>
            </a:r>
            <a:endParaRPr lang="en-ZA" sz="1050" kern="1200" dirty="0" smtClean="0">
              <a:solidFill>
                <a:srgbClr val="000000"/>
              </a:solidFill>
              <a:effectLst/>
              <a:latin typeface="Tw Cen MT" pitchFamily="34" charset="0"/>
              <a:ea typeface="ヒラギノ角ゴ Pro W3"/>
              <a:cs typeface="ヒラギノ角ゴ Pro W3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n-ZA" sz="1050" dirty="0" smtClean="0">
                <a:solidFill>
                  <a:srgbClr val="000000"/>
                </a:solidFill>
                <a:latin typeface="Tw Cen MT" pitchFamily="34" charset="0"/>
                <a:ea typeface="ヒラギノ角ゴ Pro W3"/>
                <a:cs typeface="ヒラギノ角ゴ Pro W3"/>
              </a:rPr>
              <a:t> </a:t>
            </a:r>
            <a:endParaRPr lang="en-ZA" sz="1050" kern="1200" dirty="0" smtClean="0">
              <a:solidFill>
                <a:srgbClr val="000000"/>
              </a:solidFill>
              <a:effectLst/>
              <a:latin typeface="Tw Cen MT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980026">
            <a:off x="2133600" y="3910965"/>
            <a:ext cx="287655" cy="575945"/>
          </a:xfrm>
          <a:prstGeom prst="downArrow">
            <a:avLst>
              <a:gd name="adj1" fmla="val 50000"/>
              <a:gd name="adj2" fmla="val 6221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dirty="0">
              <a:latin typeface="Tw Cen MT" pitchFamily="34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12660495">
            <a:off x="2522855" y="3900805"/>
            <a:ext cx="287655" cy="575945"/>
          </a:xfrm>
          <a:prstGeom prst="downArrow">
            <a:avLst>
              <a:gd name="adj1" fmla="val 50000"/>
              <a:gd name="adj2" fmla="val 6221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dirty="0">
              <a:latin typeface="Tw Cen MT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9446442">
            <a:off x="4940935" y="3913505"/>
            <a:ext cx="287655" cy="575945"/>
          </a:xfrm>
          <a:prstGeom prst="downArrow">
            <a:avLst>
              <a:gd name="adj1" fmla="val 50000"/>
              <a:gd name="adj2" fmla="val 6221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dirty="0">
              <a:latin typeface="Tw Cen MT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8867719">
            <a:off x="4521835" y="3902075"/>
            <a:ext cx="287655" cy="575945"/>
          </a:xfrm>
          <a:prstGeom prst="downArrow">
            <a:avLst>
              <a:gd name="adj1" fmla="val 50000"/>
              <a:gd name="adj2" fmla="val 6221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dirty="0">
              <a:latin typeface="Tw Cen MT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39470" y="4518660"/>
            <a:ext cx="2615565" cy="12236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AU" sz="1400" b="1" kern="1200" dirty="0">
                <a:solidFill>
                  <a:srgbClr val="000000"/>
                </a:solidFill>
                <a:effectLst/>
                <a:latin typeface="Aharoni" pitchFamily="2" charset="-79"/>
                <a:ea typeface="ヒラギノ角ゴ Pro W3"/>
                <a:cs typeface="Aharoni" pitchFamily="2" charset="-79"/>
              </a:rPr>
              <a:t>Road Safety Management </a:t>
            </a:r>
            <a:endParaRPr lang="en-AU" sz="1400" b="1" kern="1200" dirty="0" smtClean="0">
              <a:solidFill>
                <a:srgbClr val="000000"/>
              </a:solidFill>
              <a:effectLst/>
              <a:latin typeface="Aharoni" pitchFamily="2" charset="-79"/>
              <a:ea typeface="ヒラギノ角ゴ Pro W3"/>
              <a:cs typeface="Aharoni" pitchFamily="2" charset="-79"/>
            </a:endParaRPr>
          </a:p>
          <a:p>
            <a:pPr eaLnBrk="0" fontAlgn="base" hangingPunct="0">
              <a:spcAft>
                <a:spcPts val="0"/>
              </a:spcAft>
            </a:pPr>
            <a:endParaRPr lang="en-AU" sz="1200" b="1" kern="1200" dirty="0" smtClean="0">
              <a:solidFill>
                <a:srgbClr val="000000"/>
              </a:solidFill>
              <a:effectLst/>
              <a:latin typeface="Tw Cen MT" pitchFamily="34" charset="0"/>
              <a:ea typeface="ヒラギノ角ゴ Pro W3"/>
              <a:cs typeface="ヒラギノ角ゴ Pro W3"/>
            </a:endParaRPr>
          </a:p>
          <a:p>
            <a:pPr marL="171450" indent="-171450" eaLnBrk="0" fontAlgn="base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en-ZA" sz="1200" dirty="0" smtClean="0">
                <a:solidFill>
                  <a:srgbClr val="000000"/>
                </a:solidFill>
                <a:latin typeface="Tw Cen MT" pitchFamily="34" charset="0"/>
                <a:ea typeface="ヒラギノ角ゴ Pro W3"/>
                <a:cs typeface="ヒラギノ角ゴ Pro W3"/>
              </a:rPr>
              <a:t>Senior Executives  (Entities &amp; Departments)</a:t>
            </a:r>
          </a:p>
          <a:p>
            <a:pPr marL="171450" indent="-171450" eaLnBrk="0" fontAlgn="base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en-ZA" sz="1200" dirty="0" smtClean="0">
                <a:solidFill>
                  <a:srgbClr val="000000"/>
                </a:solidFill>
                <a:latin typeface="Tw Cen MT" pitchFamily="34" charset="0"/>
                <a:ea typeface="ヒラギノ角ゴ Pro W3"/>
                <a:cs typeface="ヒラギノ角ゴ Pro W3"/>
              </a:rPr>
              <a:t>Technical Experts (national &amp; local) &amp; other stakeholders</a:t>
            </a:r>
            <a:endParaRPr lang="en-ZA" sz="1200" dirty="0">
              <a:solidFill>
                <a:srgbClr val="000000"/>
              </a:solidFill>
              <a:latin typeface="Tw Cen MT" pitchFamily="34" charset="0"/>
              <a:ea typeface="ヒラギノ角ゴ Pro W3"/>
              <a:cs typeface="ヒラギノ角ゴ Pro W3"/>
            </a:endParaRPr>
          </a:p>
          <a:p>
            <a:pPr eaLnBrk="0" fontAlgn="base" hangingPunct="0">
              <a:spcAft>
                <a:spcPts val="0"/>
              </a:spcAft>
            </a:pPr>
            <a:endParaRPr lang="en-ZA" sz="1200" dirty="0">
              <a:latin typeface="Tw Cen MT" pitchFamily="34" charset="0"/>
              <a:ea typeface="Times New Roman"/>
            </a:endParaRPr>
          </a:p>
          <a:p>
            <a:pPr algn="ctr" eaLnBrk="0" fontAlgn="base" hangingPunct="0">
              <a:spcAft>
                <a:spcPts val="0"/>
              </a:spcAft>
            </a:pPr>
            <a:endParaRPr lang="en-ZA" sz="1200" dirty="0">
              <a:effectLst/>
              <a:latin typeface="Tw Cen MT" pitchFamily="34" charset="0"/>
              <a:ea typeface="Times New Roman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102735" y="4507865"/>
            <a:ext cx="2669540" cy="12236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AU" sz="1400" b="1" kern="1200" dirty="0" smtClean="0">
                <a:solidFill>
                  <a:srgbClr val="000000"/>
                </a:solidFill>
                <a:effectLst/>
                <a:latin typeface="Aharoni" pitchFamily="2" charset="-79"/>
                <a:ea typeface="ヒラギノ角ゴ Pro W3"/>
                <a:cs typeface="Aharoni" pitchFamily="2" charset="-79"/>
              </a:rPr>
              <a:t>R/S </a:t>
            </a:r>
            <a:r>
              <a:rPr lang="en-AU" sz="1400" b="1" kern="1200" dirty="0">
                <a:solidFill>
                  <a:srgbClr val="000000"/>
                </a:solidFill>
                <a:effectLst/>
                <a:latin typeface="Aharoni" pitchFamily="2" charset="-79"/>
                <a:ea typeface="ヒラギノ角ゴ Pro W3"/>
                <a:cs typeface="Aharoni" pitchFamily="2" charset="-79"/>
              </a:rPr>
              <a:t>Communications </a:t>
            </a:r>
            <a:endParaRPr lang="en-AU" sz="1400" b="1" kern="1200" dirty="0" smtClean="0">
              <a:solidFill>
                <a:srgbClr val="000000"/>
              </a:solidFill>
              <a:effectLst/>
              <a:latin typeface="Aharoni" pitchFamily="2" charset="-79"/>
              <a:ea typeface="ヒラギノ角ゴ Pro W3"/>
              <a:cs typeface="Aharoni" pitchFamily="2" charset="-79"/>
            </a:endParaRPr>
          </a:p>
          <a:p>
            <a:pPr algn="ctr" eaLnBrk="0" fontAlgn="base" hangingPunct="0">
              <a:spcAft>
                <a:spcPts val="0"/>
              </a:spcAft>
            </a:pPr>
            <a:endParaRPr lang="en-ZA" sz="1200" dirty="0">
              <a:effectLst/>
              <a:latin typeface="Tw Cen MT" pitchFamily="34" charset="0"/>
              <a:ea typeface="Times New Roman"/>
            </a:endParaRPr>
          </a:p>
          <a:p>
            <a:pPr marL="342900" lvl="0" indent="-342900" algn="l" eaLnBrk="0" fontAlgn="base" hangingPunct="0">
              <a:spcAft>
                <a:spcPts val="180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en-AU" sz="1050" kern="1200" dirty="0">
                <a:solidFill>
                  <a:srgbClr val="000000"/>
                </a:solidFill>
                <a:effectLst/>
                <a:latin typeface="Aharoni" pitchFamily="2" charset="-79"/>
                <a:ea typeface="ヒラギノ角ゴ Pro W3"/>
                <a:cs typeface="Aharoni" pitchFamily="2" charset="-79"/>
              </a:rPr>
              <a:t>Coordinates communication activities across </a:t>
            </a:r>
            <a:r>
              <a:rPr lang="en-AU" sz="1200" kern="1200" dirty="0" smtClean="0">
                <a:solidFill>
                  <a:srgbClr val="000000"/>
                </a:solidFill>
                <a:effectLst/>
                <a:latin typeface="Aharoni" pitchFamily="2" charset="-79"/>
                <a:ea typeface="ヒラギノ角ゴ Pro W3"/>
                <a:cs typeface="Aharoni" pitchFamily="2" charset="-79"/>
              </a:rPr>
              <a:t>agencies</a:t>
            </a:r>
            <a:br>
              <a:rPr lang="en-AU" sz="1200" kern="1200" dirty="0" smtClean="0">
                <a:solidFill>
                  <a:srgbClr val="000000"/>
                </a:solidFill>
                <a:effectLst/>
                <a:latin typeface="Aharoni" pitchFamily="2" charset="-79"/>
                <a:ea typeface="ヒラギノ角ゴ Pro W3"/>
                <a:cs typeface="Aharoni" pitchFamily="2" charset="-79"/>
              </a:rPr>
            </a:br>
            <a:r>
              <a:rPr lang="en-AU" sz="1050" kern="1200" dirty="0" smtClean="0">
                <a:solidFill>
                  <a:srgbClr val="000000"/>
                </a:solidFill>
                <a:effectLst/>
                <a:latin typeface="Aharoni" pitchFamily="2" charset="-79"/>
                <a:ea typeface="ヒラギノ角ゴ Pro W3"/>
                <a:cs typeface="Aharoni" pitchFamily="2" charset="-79"/>
              </a:rPr>
              <a:t>Provides </a:t>
            </a:r>
            <a:r>
              <a:rPr lang="en-AU" sz="1050" kern="1200" dirty="0">
                <a:solidFill>
                  <a:srgbClr val="000000"/>
                </a:solidFill>
                <a:effectLst/>
                <a:latin typeface="Aharoni" pitchFamily="2" charset="-79"/>
                <a:ea typeface="ヒラギノ角ゴ Pro W3"/>
                <a:cs typeface="Aharoni" pitchFamily="2" charset="-79"/>
              </a:rPr>
              <a:t>communication advice to </a:t>
            </a:r>
            <a:r>
              <a:rPr lang="en-AU" sz="1050" dirty="0" smtClean="0">
                <a:solidFill>
                  <a:srgbClr val="000000"/>
                </a:solidFill>
                <a:latin typeface="Aharoni" pitchFamily="2" charset="-79"/>
                <a:ea typeface="ヒラギノ角ゴ Pro W3"/>
                <a:cs typeface="Aharoni" pitchFamily="2" charset="-79"/>
              </a:rPr>
              <a:t>Ministerial Structure </a:t>
            </a:r>
            <a:endParaRPr lang="en-ZA" dirty="0">
              <a:effectLst/>
              <a:latin typeface="Aharoni" pitchFamily="2" charset="-79"/>
              <a:ea typeface="Times New Roman"/>
              <a:cs typeface="Aharoni" pitchFamily="2" charset="-79"/>
            </a:endParaRPr>
          </a:p>
        </p:txBody>
      </p:sp>
      <p:sp>
        <p:nvSpPr>
          <p:cNvPr id="33" name="Left-Right Arrow 32"/>
          <p:cNvSpPr/>
          <p:nvPr/>
        </p:nvSpPr>
        <p:spPr bwMode="auto">
          <a:xfrm>
            <a:off x="3458845" y="4979035"/>
            <a:ext cx="647700" cy="287655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dirty="0">
              <a:latin typeface="Tw Cen MT" pitchFamily="34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-76200" y="4165606"/>
            <a:ext cx="7562850" cy="2216144"/>
          </a:xfrm>
          <a:custGeom>
            <a:avLst/>
            <a:gdLst>
              <a:gd name="connsiteX0" fmla="*/ 2038350 w 7562850"/>
              <a:gd name="connsiteY0" fmla="*/ 292094 h 2216144"/>
              <a:gd name="connsiteX1" fmla="*/ 1295400 w 7562850"/>
              <a:gd name="connsiteY1" fmla="*/ 273044 h 2216144"/>
              <a:gd name="connsiteX2" fmla="*/ 1028700 w 7562850"/>
              <a:gd name="connsiteY2" fmla="*/ 253994 h 2216144"/>
              <a:gd name="connsiteX3" fmla="*/ 266700 w 7562850"/>
              <a:gd name="connsiteY3" fmla="*/ 292094 h 2216144"/>
              <a:gd name="connsiteX4" fmla="*/ 152400 w 7562850"/>
              <a:gd name="connsiteY4" fmla="*/ 311144 h 2216144"/>
              <a:gd name="connsiteX5" fmla="*/ 76200 w 7562850"/>
              <a:gd name="connsiteY5" fmla="*/ 349244 h 2216144"/>
              <a:gd name="connsiteX6" fmla="*/ 0 w 7562850"/>
              <a:gd name="connsiteY6" fmla="*/ 368294 h 2216144"/>
              <a:gd name="connsiteX7" fmla="*/ 57150 w 7562850"/>
              <a:gd name="connsiteY7" fmla="*/ 615944 h 2216144"/>
              <a:gd name="connsiteX8" fmla="*/ 228600 w 7562850"/>
              <a:gd name="connsiteY8" fmla="*/ 920744 h 2216144"/>
              <a:gd name="connsiteX9" fmla="*/ 304800 w 7562850"/>
              <a:gd name="connsiteY9" fmla="*/ 1073144 h 2216144"/>
              <a:gd name="connsiteX10" fmla="*/ 381000 w 7562850"/>
              <a:gd name="connsiteY10" fmla="*/ 1168394 h 2216144"/>
              <a:gd name="connsiteX11" fmla="*/ 419100 w 7562850"/>
              <a:gd name="connsiteY11" fmla="*/ 1244594 h 2216144"/>
              <a:gd name="connsiteX12" fmla="*/ 438150 w 7562850"/>
              <a:gd name="connsiteY12" fmla="*/ 1301744 h 2216144"/>
              <a:gd name="connsiteX13" fmla="*/ 495300 w 7562850"/>
              <a:gd name="connsiteY13" fmla="*/ 1339844 h 2216144"/>
              <a:gd name="connsiteX14" fmla="*/ 533400 w 7562850"/>
              <a:gd name="connsiteY14" fmla="*/ 1416044 h 2216144"/>
              <a:gd name="connsiteX15" fmla="*/ 742950 w 7562850"/>
              <a:gd name="connsiteY15" fmla="*/ 1568444 h 2216144"/>
              <a:gd name="connsiteX16" fmla="*/ 800100 w 7562850"/>
              <a:gd name="connsiteY16" fmla="*/ 1625594 h 2216144"/>
              <a:gd name="connsiteX17" fmla="*/ 895350 w 7562850"/>
              <a:gd name="connsiteY17" fmla="*/ 1682744 h 2216144"/>
              <a:gd name="connsiteX18" fmla="*/ 952500 w 7562850"/>
              <a:gd name="connsiteY18" fmla="*/ 1739894 h 2216144"/>
              <a:gd name="connsiteX19" fmla="*/ 1162050 w 7562850"/>
              <a:gd name="connsiteY19" fmla="*/ 1930394 h 2216144"/>
              <a:gd name="connsiteX20" fmla="*/ 1276350 w 7562850"/>
              <a:gd name="connsiteY20" fmla="*/ 2063744 h 2216144"/>
              <a:gd name="connsiteX21" fmla="*/ 1371600 w 7562850"/>
              <a:gd name="connsiteY21" fmla="*/ 2178044 h 2216144"/>
              <a:gd name="connsiteX22" fmla="*/ 1504950 w 7562850"/>
              <a:gd name="connsiteY22" fmla="*/ 2216144 h 2216144"/>
              <a:gd name="connsiteX23" fmla="*/ 2057400 w 7562850"/>
              <a:gd name="connsiteY23" fmla="*/ 2178044 h 2216144"/>
              <a:gd name="connsiteX24" fmla="*/ 2228850 w 7562850"/>
              <a:gd name="connsiteY24" fmla="*/ 2139944 h 2216144"/>
              <a:gd name="connsiteX25" fmla="*/ 2438400 w 7562850"/>
              <a:gd name="connsiteY25" fmla="*/ 2120894 h 2216144"/>
              <a:gd name="connsiteX26" fmla="*/ 2857500 w 7562850"/>
              <a:gd name="connsiteY26" fmla="*/ 2044694 h 2216144"/>
              <a:gd name="connsiteX27" fmla="*/ 3086100 w 7562850"/>
              <a:gd name="connsiteY27" fmla="*/ 2006594 h 2216144"/>
              <a:gd name="connsiteX28" fmla="*/ 4210050 w 7562850"/>
              <a:gd name="connsiteY28" fmla="*/ 2025644 h 2216144"/>
              <a:gd name="connsiteX29" fmla="*/ 4438650 w 7562850"/>
              <a:gd name="connsiteY29" fmla="*/ 2082794 h 2216144"/>
              <a:gd name="connsiteX30" fmla="*/ 4591050 w 7562850"/>
              <a:gd name="connsiteY30" fmla="*/ 2101844 h 2216144"/>
              <a:gd name="connsiteX31" fmla="*/ 4762500 w 7562850"/>
              <a:gd name="connsiteY31" fmla="*/ 2139944 h 2216144"/>
              <a:gd name="connsiteX32" fmla="*/ 6134100 w 7562850"/>
              <a:gd name="connsiteY32" fmla="*/ 2120894 h 2216144"/>
              <a:gd name="connsiteX33" fmla="*/ 6248400 w 7562850"/>
              <a:gd name="connsiteY33" fmla="*/ 2082794 h 2216144"/>
              <a:gd name="connsiteX34" fmla="*/ 6362700 w 7562850"/>
              <a:gd name="connsiteY34" fmla="*/ 2063744 h 2216144"/>
              <a:gd name="connsiteX35" fmla="*/ 6667500 w 7562850"/>
              <a:gd name="connsiteY35" fmla="*/ 1987544 h 2216144"/>
              <a:gd name="connsiteX36" fmla="*/ 6781800 w 7562850"/>
              <a:gd name="connsiteY36" fmla="*/ 1949444 h 2216144"/>
              <a:gd name="connsiteX37" fmla="*/ 6896100 w 7562850"/>
              <a:gd name="connsiteY37" fmla="*/ 1930394 h 2216144"/>
              <a:gd name="connsiteX38" fmla="*/ 6953250 w 7562850"/>
              <a:gd name="connsiteY38" fmla="*/ 1911344 h 2216144"/>
              <a:gd name="connsiteX39" fmla="*/ 7029450 w 7562850"/>
              <a:gd name="connsiteY39" fmla="*/ 1892294 h 2216144"/>
              <a:gd name="connsiteX40" fmla="*/ 7086600 w 7562850"/>
              <a:gd name="connsiteY40" fmla="*/ 1854194 h 2216144"/>
              <a:gd name="connsiteX41" fmla="*/ 7143750 w 7562850"/>
              <a:gd name="connsiteY41" fmla="*/ 1835144 h 2216144"/>
              <a:gd name="connsiteX42" fmla="*/ 7277100 w 7562850"/>
              <a:gd name="connsiteY42" fmla="*/ 1720844 h 2216144"/>
              <a:gd name="connsiteX43" fmla="*/ 7505700 w 7562850"/>
              <a:gd name="connsiteY43" fmla="*/ 1530344 h 2216144"/>
              <a:gd name="connsiteX44" fmla="*/ 7562850 w 7562850"/>
              <a:gd name="connsiteY44" fmla="*/ 1377944 h 2216144"/>
              <a:gd name="connsiteX45" fmla="*/ 7505700 w 7562850"/>
              <a:gd name="connsiteY45" fmla="*/ 939794 h 2216144"/>
              <a:gd name="connsiteX46" fmla="*/ 7467600 w 7562850"/>
              <a:gd name="connsiteY46" fmla="*/ 825494 h 2216144"/>
              <a:gd name="connsiteX47" fmla="*/ 7372350 w 7562850"/>
              <a:gd name="connsiteY47" fmla="*/ 634994 h 2216144"/>
              <a:gd name="connsiteX48" fmla="*/ 7334250 w 7562850"/>
              <a:gd name="connsiteY48" fmla="*/ 539744 h 2216144"/>
              <a:gd name="connsiteX49" fmla="*/ 7219950 w 7562850"/>
              <a:gd name="connsiteY49" fmla="*/ 368294 h 2216144"/>
              <a:gd name="connsiteX50" fmla="*/ 7086600 w 7562850"/>
              <a:gd name="connsiteY50" fmla="*/ 253994 h 2216144"/>
              <a:gd name="connsiteX51" fmla="*/ 6838950 w 7562850"/>
              <a:gd name="connsiteY51" fmla="*/ 158744 h 2216144"/>
              <a:gd name="connsiteX52" fmla="*/ 6496050 w 7562850"/>
              <a:gd name="connsiteY52" fmla="*/ 82544 h 2216144"/>
              <a:gd name="connsiteX53" fmla="*/ 6400800 w 7562850"/>
              <a:gd name="connsiteY53" fmla="*/ 63494 h 2216144"/>
              <a:gd name="connsiteX54" fmla="*/ 5486400 w 7562850"/>
              <a:gd name="connsiteY54" fmla="*/ 25394 h 2216144"/>
              <a:gd name="connsiteX55" fmla="*/ 5334000 w 7562850"/>
              <a:gd name="connsiteY55" fmla="*/ 6344 h 2216144"/>
              <a:gd name="connsiteX56" fmla="*/ 4629150 w 7562850"/>
              <a:gd name="connsiteY56" fmla="*/ 44444 h 2216144"/>
              <a:gd name="connsiteX57" fmla="*/ 4457700 w 7562850"/>
              <a:gd name="connsiteY57" fmla="*/ 101594 h 2216144"/>
              <a:gd name="connsiteX58" fmla="*/ 4362450 w 7562850"/>
              <a:gd name="connsiteY58" fmla="*/ 139694 h 2216144"/>
              <a:gd name="connsiteX59" fmla="*/ 3810000 w 7562850"/>
              <a:gd name="connsiteY59" fmla="*/ 196844 h 2216144"/>
              <a:gd name="connsiteX60" fmla="*/ 3600450 w 7562850"/>
              <a:gd name="connsiteY60" fmla="*/ 234944 h 2216144"/>
              <a:gd name="connsiteX61" fmla="*/ 3543300 w 7562850"/>
              <a:gd name="connsiteY61" fmla="*/ 253994 h 2216144"/>
              <a:gd name="connsiteX62" fmla="*/ 3467100 w 7562850"/>
              <a:gd name="connsiteY62" fmla="*/ 273044 h 2216144"/>
              <a:gd name="connsiteX63" fmla="*/ 3409950 w 7562850"/>
              <a:gd name="connsiteY63" fmla="*/ 292094 h 2216144"/>
              <a:gd name="connsiteX64" fmla="*/ 3333750 w 7562850"/>
              <a:gd name="connsiteY64" fmla="*/ 311144 h 2216144"/>
              <a:gd name="connsiteX65" fmla="*/ 3009900 w 7562850"/>
              <a:gd name="connsiteY65" fmla="*/ 311144 h 221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562850" h="2216144">
                <a:moveTo>
                  <a:pt x="2038350" y="292094"/>
                </a:moveTo>
                <a:lnTo>
                  <a:pt x="1295400" y="273044"/>
                </a:lnTo>
                <a:cubicBezTo>
                  <a:pt x="1206337" y="269683"/>
                  <a:pt x="1117811" y="252344"/>
                  <a:pt x="1028700" y="253994"/>
                </a:cubicBezTo>
                <a:cubicBezTo>
                  <a:pt x="774426" y="258703"/>
                  <a:pt x="520700" y="279394"/>
                  <a:pt x="266700" y="292094"/>
                </a:cubicBezTo>
                <a:cubicBezTo>
                  <a:pt x="228600" y="298444"/>
                  <a:pt x="189397" y="300045"/>
                  <a:pt x="152400" y="311144"/>
                </a:cubicBezTo>
                <a:cubicBezTo>
                  <a:pt x="125200" y="319304"/>
                  <a:pt x="102790" y="339273"/>
                  <a:pt x="76200" y="349244"/>
                </a:cubicBezTo>
                <a:cubicBezTo>
                  <a:pt x="51685" y="358437"/>
                  <a:pt x="25400" y="361944"/>
                  <a:pt x="0" y="368294"/>
                </a:cubicBezTo>
                <a:cubicBezTo>
                  <a:pt x="19050" y="450844"/>
                  <a:pt x="24757" y="537662"/>
                  <a:pt x="57150" y="615944"/>
                </a:cubicBezTo>
                <a:cubicBezTo>
                  <a:pt x="101721" y="723657"/>
                  <a:pt x="176468" y="816480"/>
                  <a:pt x="228600" y="920744"/>
                </a:cubicBezTo>
                <a:cubicBezTo>
                  <a:pt x="254000" y="971544"/>
                  <a:pt x="275033" y="1024773"/>
                  <a:pt x="304800" y="1073144"/>
                </a:cubicBezTo>
                <a:cubicBezTo>
                  <a:pt x="326110" y="1107772"/>
                  <a:pt x="358446" y="1134563"/>
                  <a:pt x="381000" y="1168394"/>
                </a:cubicBezTo>
                <a:cubicBezTo>
                  <a:pt x="396752" y="1192023"/>
                  <a:pt x="407913" y="1218492"/>
                  <a:pt x="419100" y="1244594"/>
                </a:cubicBezTo>
                <a:cubicBezTo>
                  <a:pt x="427010" y="1263051"/>
                  <a:pt x="425606" y="1286064"/>
                  <a:pt x="438150" y="1301744"/>
                </a:cubicBezTo>
                <a:cubicBezTo>
                  <a:pt x="452453" y="1319622"/>
                  <a:pt x="476250" y="1327144"/>
                  <a:pt x="495300" y="1339844"/>
                </a:cubicBezTo>
                <a:cubicBezTo>
                  <a:pt x="508000" y="1365244"/>
                  <a:pt x="514533" y="1394819"/>
                  <a:pt x="533400" y="1416044"/>
                </a:cubicBezTo>
                <a:cubicBezTo>
                  <a:pt x="638939" y="1534776"/>
                  <a:pt x="632949" y="1485943"/>
                  <a:pt x="742950" y="1568444"/>
                </a:cubicBezTo>
                <a:cubicBezTo>
                  <a:pt x="764503" y="1584608"/>
                  <a:pt x="778547" y="1609430"/>
                  <a:pt x="800100" y="1625594"/>
                </a:cubicBezTo>
                <a:cubicBezTo>
                  <a:pt x="829721" y="1647810"/>
                  <a:pt x="865729" y="1660528"/>
                  <a:pt x="895350" y="1682744"/>
                </a:cubicBezTo>
                <a:cubicBezTo>
                  <a:pt x="916903" y="1698908"/>
                  <a:pt x="931804" y="1722647"/>
                  <a:pt x="952500" y="1739894"/>
                </a:cubicBezTo>
                <a:cubicBezTo>
                  <a:pt x="1072583" y="1839963"/>
                  <a:pt x="983554" y="1692400"/>
                  <a:pt x="1162050" y="1930394"/>
                </a:cubicBezTo>
                <a:cubicBezTo>
                  <a:pt x="1376080" y="2215767"/>
                  <a:pt x="1077348" y="1824942"/>
                  <a:pt x="1276350" y="2063744"/>
                </a:cubicBezTo>
                <a:cubicBezTo>
                  <a:pt x="1320277" y="2116457"/>
                  <a:pt x="1308988" y="2136303"/>
                  <a:pt x="1371600" y="2178044"/>
                </a:cubicBezTo>
                <a:cubicBezTo>
                  <a:pt x="1387998" y="2188976"/>
                  <a:pt x="1494789" y="2213604"/>
                  <a:pt x="1504950" y="2216144"/>
                </a:cubicBezTo>
                <a:cubicBezTo>
                  <a:pt x="1672343" y="2207774"/>
                  <a:pt x="1882133" y="2205008"/>
                  <a:pt x="2057400" y="2178044"/>
                </a:cubicBezTo>
                <a:cubicBezTo>
                  <a:pt x="2269492" y="2145414"/>
                  <a:pt x="1978717" y="2171211"/>
                  <a:pt x="2228850" y="2139944"/>
                </a:cubicBezTo>
                <a:cubicBezTo>
                  <a:pt x="2298446" y="2131244"/>
                  <a:pt x="2368550" y="2127244"/>
                  <a:pt x="2438400" y="2120894"/>
                </a:cubicBezTo>
                <a:cubicBezTo>
                  <a:pt x="2945503" y="2019473"/>
                  <a:pt x="2546022" y="2093875"/>
                  <a:pt x="2857500" y="2044694"/>
                </a:cubicBezTo>
                <a:lnTo>
                  <a:pt x="3086100" y="2006594"/>
                </a:lnTo>
                <a:cubicBezTo>
                  <a:pt x="3460750" y="2012944"/>
                  <a:pt x="3835721" y="2008883"/>
                  <a:pt x="4210050" y="2025644"/>
                </a:cubicBezTo>
                <a:cubicBezTo>
                  <a:pt x="4328780" y="2030960"/>
                  <a:pt x="4341185" y="2070611"/>
                  <a:pt x="4438650" y="2082794"/>
                </a:cubicBezTo>
                <a:cubicBezTo>
                  <a:pt x="4489450" y="2089144"/>
                  <a:pt x="4540450" y="2094059"/>
                  <a:pt x="4591050" y="2101844"/>
                </a:cubicBezTo>
                <a:cubicBezTo>
                  <a:pt x="4653930" y="2111518"/>
                  <a:pt x="4701822" y="2124775"/>
                  <a:pt x="4762500" y="2139944"/>
                </a:cubicBezTo>
                <a:cubicBezTo>
                  <a:pt x="5219700" y="2133594"/>
                  <a:pt x="5677194" y="2138467"/>
                  <a:pt x="6134100" y="2120894"/>
                </a:cubicBezTo>
                <a:cubicBezTo>
                  <a:pt x="6174231" y="2119350"/>
                  <a:pt x="6209438" y="2092534"/>
                  <a:pt x="6248400" y="2082794"/>
                </a:cubicBezTo>
                <a:cubicBezTo>
                  <a:pt x="6285872" y="2073426"/>
                  <a:pt x="6324600" y="2070094"/>
                  <a:pt x="6362700" y="2063744"/>
                </a:cubicBezTo>
                <a:cubicBezTo>
                  <a:pt x="6498550" y="1973177"/>
                  <a:pt x="6363636" y="2051515"/>
                  <a:pt x="6667500" y="1987544"/>
                </a:cubicBezTo>
                <a:cubicBezTo>
                  <a:pt x="6706799" y="1979270"/>
                  <a:pt x="6742838" y="1959184"/>
                  <a:pt x="6781800" y="1949444"/>
                </a:cubicBezTo>
                <a:cubicBezTo>
                  <a:pt x="6819272" y="1940076"/>
                  <a:pt x="6858394" y="1938773"/>
                  <a:pt x="6896100" y="1930394"/>
                </a:cubicBezTo>
                <a:cubicBezTo>
                  <a:pt x="6915702" y="1926038"/>
                  <a:pt x="6933942" y="1916861"/>
                  <a:pt x="6953250" y="1911344"/>
                </a:cubicBezTo>
                <a:cubicBezTo>
                  <a:pt x="6978424" y="1904151"/>
                  <a:pt x="7004050" y="1898644"/>
                  <a:pt x="7029450" y="1892294"/>
                </a:cubicBezTo>
                <a:cubicBezTo>
                  <a:pt x="7048500" y="1879594"/>
                  <a:pt x="7066122" y="1864433"/>
                  <a:pt x="7086600" y="1854194"/>
                </a:cubicBezTo>
                <a:cubicBezTo>
                  <a:pt x="7104561" y="1845214"/>
                  <a:pt x="7126315" y="1845107"/>
                  <a:pt x="7143750" y="1835144"/>
                </a:cubicBezTo>
                <a:cubicBezTo>
                  <a:pt x="7257935" y="1769895"/>
                  <a:pt x="7183556" y="1793601"/>
                  <a:pt x="7277100" y="1720844"/>
                </a:cubicBezTo>
                <a:cubicBezTo>
                  <a:pt x="7348710" y="1665147"/>
                  <a:pt x="7462008" y="1617727"/>
                  <a:pt x="7505700" y="1530344"/>
                </a:cubicBezTo>
                <a:cubicBezTo>
                  <a:pt x="7555509" y="1430726"/>
                  <a:pt x="7536912" y="1481694"/>
                  <a:pt x="7562850" y="1377944"/>
                </a:cubicBezTo>
                <a:cubicBezTo>
                  <a:pt x="7530430" y="761960"/>
                  <a:pt x="7600623" y="1177101"/>
                  <a:pt x="7505700" y="939794"/>
                </a:cubicBezTo>
                <a:cubicBezTo>
                  <a:pt x="7490785" y="902506"/>
                  <a:pt x="7483697" y="862288"/>
                  <a:pt x="7467600" y="825494"/>
                </a:cubicBezTo>
                <a:cubicBezTo>
                  <a:pt x="7439144" y="760451"/>
                  <a:pt x="7398717" y="700911"/>
                  <a:pt x="7372350" y="634994"/>
                </a:cubicBezTo>
                <a:cubicBezTo>
                  <a:pt x="7359650" y="603244"/>
                  <a:pt x="7349543" y="570330"/>
                  <a:pt x="7334250" y="539744"/>
                </a:cubicBezTo>
                <a:cubicBezTo>
                  <a:pt x="7308670" y="488584"/>
                  <a:pt x="7258238" y="412963"/>
                  <a:pt x="7219950" y="368294"/>
                </a:cubicBezTo>
                <a:cubicBezTo>
                  <a:pt x="7183983" y="326333"/>
                  <a:pt x="7132930" y="282950"/>
                  <a:pt x="7086600" y="253994"/>
                </a:cubicBezTo>
                <a:cubicBezTo>
                  <a:pt x="7020662" y="212783"/>
                  <a:pt x="6901272" y="174325"/>
                  <a:pt x="6838950" y="158744"/>
                </a:cubicBezTo>
                <a:cubicBezTo>
                  <a:pt x="6623726" y="104938"/>
                  <a:pt x="6737897" y="130913"/>
                  <a:pt x="6496050" y="82544"/>
                </a:cubicBezTo>
                <a:cubicBezTo>
                  <a:pt x="6464300" y="76194"/>
                  <a:pt x="6433151" y="64842"/>
                  <a:pt x="6400800" y="63494"/>
                </a:cubicBezTo>
                <a:lnTo>
                  <a:pt x="5486400" y="25394"/>
                </a:lnTo>
                <a:cubicBezTo>
                  <a:pt x="5435600" y="19044"/>
                  <a:pt x="5385195" y="6344"/>
                  <a:pt x="5334000" y="6344"/>
                </a:cubicBezTo>
                <a:cubicBezTo>
                  <a:pt x="4758552" y="6344"/>
                  <a:pt x="4898824" y="-22975"/>
                  <a:pt x="4629150" y="44444"/>
                </a:cubicBezTo>
                <a:cubicBezTo>
                  <a:pt x="4518017" y="118533"/>
                  <a:pt x="4631437" y="54211"/>
                  <a:pt x="4457700" y="101594"/>
                </a:cubicBezTo>
                <a:cubicBezTo>
                  <a:pt x="4424709" y="110592"/>
                  <a:pt x="4395491" y="130883"/>
                  <a:pt x="4362450" y="139694"/>
                </a:cubicBezTo>
                <a:cubicBezTo>
                  <a:pt x="4149716" y="196423"/>
                  <a:pt x="4057071" y="183840"/>
                  <a:pt x="3810000" y="196844"/>
                </a:cubicBezTo>
                <a:cubicBezTo>
                  <a:pt x="3584104" y="253318"/>
                  <a:pt x="3941740" y="166686"/>
                  <a:pt x="3600450" y="234944"/>
                </a:cubicBezTo>
                <a:cubicBezTo>
                  <a:pt x="3580759" y="238882"/>
                  <a:pt x="3562608" y="248477"/>
                  <a:pt x="3543300" y="253994"/>
                </a:cubicBezTo>
                <a:cubicBezTo>
                  <a:pt x="3518126" y="261187"/>
                  <a:pt x="3492274" y="265851"/>
                  <a:pt x="3467100" y="273044"/>
                </a:cubicBezTo>
                <a:cubicBezTo>
                  <a:pt x="3447792" y="278561"/>
                  <a:pt x="3429258" y="286577"/>
                  <a:pt x="3409950" y="292094"/>
                </a:cubicBezTo>
                <a:cubicBezTo>
                  <a:pt x="3384776" y="299287"/>
                  <a:pt x="3359902" y="309899"/>
                  <a:pt x="3333750" y="311144"/>
                </a:cubicBezTo>
                <a:cubicBezTo>
                  <a:pt x="3225922" y="316279"/>
                  <a:pt x="3117850" y="311144"/>
                  <a:pt x="3009900" y="311144"/>
                </a:cubicBezTo>
              </a:path>
            </a:pathLst>
          </a:custGeom>
          <a:ln>
            <a:solidFill>
              <a:srgbClr val="FF0000"/>
            </a:solidFill>
            <a:prstDash val="lgDashDot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6" name="TextBox 35"/>
          <p:cNvSpPr txBox="1"/>
          <p:nvPr/>
        </p:nvSpPr>
        <p:spPr>
          <a:xfrm>
            <a:off x="505459" y="5946775"/>
            <a:ext cx="670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Getting road safety prioritised and coordinated at the highest level </a:t>
            </a:r>
            <a:endParaRPr lang="en-ZA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511917" y="1889140"/>
            <a:ext cx="2036344" cy="7045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5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Justice, NPA, Education, Social Development, </a:t>
            </a:r>
            <a:r>
              <a:rPr lang="en-ZA" sz="105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Helath</a:t>
            </a:r>
            <a:r>
              <a:rPr lang="en-ZA" sz="105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Finance, Cooperative Governance,  </a:t>
            </a:r>
            <a:endParaRPr lang="en-ZA" sz="105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2" name="Elbow Connector 11"/>
          <p:cNvCxnSpPr>
            <a:stCxn id="26" idx="3"/>
          </p:cNvCxnSpPr>
          <p:nvPr/>
        </p:nvCxnSpPr>
        <p:spPr>
          <a:xfrm flipV="1">
            <a:off x="5076190" y="2593659"/>
            <a:ext cx="573983" cy="712870"/>
          </a:xfrm>
          <a:prstGeom prst="bentConnector2">
            <a:avLst/>
          </a:prstGeom>
          <a:ln>
            <a:prstDash val="lgDashDot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60496" y="2299335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>
                <a:latin typeface="Aharoni" pitchFamily="2" charset="-79"/>
                <a:cs typeface="Aharoni" pitchFamily="2" charset="-79"/>
              </a:rPr>
              <a:t>Other </a:t>
            </a:r>
          </a:p>
          <a:p>
            <a:r>
              <a:rPr lang="en-ZA" sz="1400" dirty="0" smtClean="0">
                <a:latin typeface="Aharoni" pitchFamily="2" charset="-79"/>
                <a:cs typeface="Aharoni" pitchFamily="2" charset="-79"/>
              </a:rPr>
              <a:t>key Ministries </a:t>
            </a:r>
            <a:endParaRPr lang="en-ZA" sz="14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6" name="Elbow Connector 15"/>
          <p:cNvCxnSpPr>
            <a:stCxn id="13" idx="1"/>
            <a:endCxn id="10" idx="3"/>
          </p:cNvCxnSpPr>
          <p:nvPr/>
        </p:nvCxnSpPr>
        <p:spPr>
          <a:xfrm rot="10800000">
            <a:off x="6548262" y="2241399"/>
            <a:ext cx="912235" cy="319546"/>
          </a:xfrm>
          <a:prstGeom prst="bentConnector3">
            <a:avLst/>
          </a:prstGeom>
          <a:ln>
            <a:prstDash val="lgDashDot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68779" y="944177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996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5" grpId="0" animBg="1"/>
      <p:bldP spid="36" grpId="0"/>
      <p:bldP spid="10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latin typeface="Aharoni" pitchFamily="2" charset="-79"/>
                <a:cs typeface="Aharoni" pitchFamily="2" charset="-79"/>
              </a:rPr>
              <a:t>Fiscal Prudence:  Reducing the cost of doing business </a:t>
            </a:r>
            <a:endParaRPr lang="en-ZA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7"/>
            <a:ext cx="8229600" cy="520098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ZA" sz="1800" dirty="0"/>
              <a:t>Focus of resources and efforts towards e-service as its cost effective and efficient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Promulgation of AARTO Amendment Bill, incorporating additional service methods, such as electronic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Expansion </a:t>
            </a:r>
            <a:r>
              <a:rPr lang="en-ZA" sz="1800" dirty="0"/>
              <a:t>of geographical footprint and access to services through Enterprise Development </a:t>
            </a:r>
          </a:p>
          <a:p>
            <a:pPr>
              <a:lnSpc>
                <a:spcPct val="170000"/>
              </a:lnSpc>
            </a:pPr>
            <a:r>
              <a:rPr lang="en-ZA" sz="1800" dirty="0" smtClean="0"/>
              <a:t>Increasing </a:t>
            </a:r>
            <a:r>
              <a:rPr lang="en-ZA" sz="1800" dirty="0"/>
              <a:t>and diversifying AARTO customer touch-points through: </a:t>
            </a:r>
          </a:p>
          <a:p>
            <a:pPr lvl="1">
              <a:lnSpc>
                <a:spcPct val="170000"/>
              </a:lnSpc>
            </a:pPr>
            <a:r>
              <a:rPr lang="en-ZA" sz="1400" dirty="0"/>
              <a:t>Physical service </a:t>
            </a:r>
          </a:p>
          <a:p>
            <a:pPr lvl="1">
              <a:lnSpc>
                <a:spcPct val="170000"/>
              </a:lnSpc>
            </a:pPr>
            <a:r>
              <a:rPr lang="en-ZA" sz="1400" dirty="0"/>
              <a:t>Mobile AARTO services </a:t>
            </a:r>
          </a:p>
          <a:p>
            <a:pPr lvl="1">
              <a:lnSpc>
                <a:spcPct val="170000"/>
              </a:lnSpc>
            </a:pPr>
            <a:r>
              <a:rPr lang="en-ZA" sz="1400" dirty="0"/>
              <a:t>Walk-in centres</a:t>
            </a:r>
          </a:p>
          <a:p>
            <a:pPr lvl="1">
              <a:lnSpc>
                <a:spcPct val="170000"/>
              </a:lnSpc>
            </a:pPr>
            <a:r>
              <a:rPr lang="en-ZA" sz="1400" dirty="0"/>
              <a:t>Digital touch-points</a:t>
            </a:r>
          </a:p>
          <a:p>
            <a:pPr marL="0" indent="0">
              <a:lnSpc>
                <a:spcPct val="170000"/>
              </a:lnSpc>
              <a:buNone/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</p:txBody>
      </p:sp>
      <p:pic>
        <p:nvPicPr>
          <p:cNvPr id="12" name="Picture 11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68780" y="624280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76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31585" y="-65336"/>
            <a:ext cx="5287361" cy="49092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defTabSz="914400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endParaRPr lang="en-US" sz="16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457200" lvl="1" indent="0" defTabSz="914400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endParaRPr lang="en-US" sz="16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457200" lvl="1" indent="0" defTabSz="914400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endParaRPr lang="en-US" sz="16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5" name="Picture 4" descr="New Logo - Landscap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5971" y="5806440"/>
            <a:ext cx="2379933" cy="136282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81367" y="1752600"/>
            <a:ext cx="847594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39" y="-39096"/>
            <a:ext cx="8229600" cy="1143000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latin typeface="Aharoni" pitchFamily="2" charset="-79"/>
                <a:cs typeface="Aharoni" pitchFamily="2" charset="-79"/>
              </a:rPr>
              <a:t>RTIA’s 10 identified priorities on road safety 2016-2021</a:t>
            </a:r>
            <a:endParaRPr lang="en-ZA" sz="24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2367" y="855566"/>
            <a:ext cx="79579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092" y="2985239"/>
            <a:ext cx="1414125" cy="13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026" y="1417628"/>
            <a:ext cx="1170700" cy="11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382" y="3465199"/>
            <a:ext cx="4434976" cy="8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367" y="1103904"/>
            <a:ext cx="2032371" cy="208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344" y="1267053"/>
            <a:ext cx="2802748" cy="112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584165" y="1103904"/>
            <a:ext cx="2104472" cy="1973581"/>
            <a:chOff x="2955208" y="1397424"/>
            <a:chExt cx="3285940" cy="2704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757" y="1397424"/>
              <a:ext cx="1814201" cy="2125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955208" y="3337872"/>
              <a:ext cx="3285940" cy="763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 smtClean="0">
                  <a:latin typeface="Aharoni" pitchFamily="2" charset="-79"/>
                  <a:cs typeface="Aharoni" pitchFamily="2" charset="-79"/>
                </a:rPr>
                <a:t>EDUCATION &amp; AWARENESS </a:t>
              </a:r>
              <a:endParaRPr lang="en-ZA" dirty="0"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367" y="3238682"/>
            <a:ext cx="1909198" cy="17709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57" y="4584818"/>
            <a:ext cx="5326060" cy="73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47" y="5502612"/>
            <a:ext cx="3711137" cy="10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168" y="5404241"/>
            <a:ext cx="1746578" cy="125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5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31585" y="86280"/>
            <a:ext cx="5287361" cy="49092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defTabSz="914400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endParaRPr lang="en-US" sz="16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457200" lvl="1" indent="0" defTabSz="914400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endParaRPr lang="en-US" sz="16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457200" lvl="1" indent="0" defTabSz="914400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endParaRPr lang="en-US" sz="16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5" name="Picture 4" descr="New Logo - Landscap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8261" y="5317802"/>
            <a:ext cx="2971218" cy="209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864934" y="2898648"/>
            <a:ext cx="1600200" cy="16002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>
            <a:outerShdw blurRad="355600" dist="254000" dir="11400000" sx="110000" sy="110000" algn="tr" rotWithShape="0">
              <a:prstClr val="black">
                <a:alpha val="30000"/>
              </a:prstClr>
            </a:outerShdw>
          </a:effectLst>
          <a:scene3d>
            <a:camera prst="isometricTopUp"/>
            <a:lightRig rig="threePt" dir="t"/>
          </a:scene3d>
          <a:sp3d extrusionH="1651000"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914400"/>
            <a:ext cx="1600200" cy="1600200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isometricTopUp"/>
            <a:lightRig rig="threePt" dir="t"/>
          </a:scene3d>
          <a:sp3d extrusionH="1651000"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0833" y="2895600"/>
            <a:ext cx="1600200" cy="16002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outerShdw blurRad="355600" dist="254000" dir="11400000" sx="110000" sy="110000" algn="tr" rotWithShape="0">
              <a:prstClr val="black">
                <a:alpha val="30000"/>
              </a:prstClr>
            </a:outerShdw>
          </a:effectLst>
          <a:scene3d>
            <a:camera prst="isometricTopUp"/>
            <a:lightRig rig="threePt" dir="t"/>
          </a:scene3d>
          <a:sp3d extrusionH="1651000"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9111" y="2367331"/>
            <a:ext cx="155029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 defTabSz="914400"/>
            <a:r>
              <a:rPr lang="en-US" sz="2400" dirty="0" smtClean="0">
                <a:solidFill>
                  <a:prstClr val="black"/>
                </a:solidFill>
                <a:latin typeface="Franklin Gothic Medium Cond" pitchFamily="34" charset="0"/>
              </a:rPr>
              <a:t>COMMENTS</a:t>
            </a:r>
            <a:endParaRPr lang="en-US" sz="2400" dirty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2842" y="4359166"/>
            <a:ext cx="15905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LeftDown"/>
              <a:lightRig rig="threePt" dir="t"/>
            </a:scene3d>
          </a:bodyPr>
          <a:lstStyle/>
          <a:p>
            <a:pPr algn="ctr" defTabSz="914400"/>
            <a:r>
              <a:rPr lang="en-US" sz="32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THANK</a:t>
            </a:r>
            <a:endParaRPr lang="en-US" sz="32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549" y="2966655"/>
            <a:ext cx="615553" cy="1342675"/>
          </a:xfrm>
          <a:prstGeom prst="rect">
            <a:avLst/>
          </a:prstGeom>
          <a:noFill/>
        </p:spPr>
        <p:txBody>
          <a:bodyPr vert="vert" wrap="none" rtlCol="0">
            <a:spAutoFit/>
            <a:scene3d>
              <a:camera prst="isometricTopUp"/>
              <a:lightRig rig="threePt" dir="t"/>
            </a:scene3d>
          </a:bodyPr>
          <a:lstStyle/>
          <a:p>
            <a:pPr algn="ctr" defTabSz="914400"/>
            <a:r>
              <a:rPr lang="en-US" sz="28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INPUTS</a:t>
            </a:r>
            <a:endParaRPr lang="en-US" sz="28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4518" y="4551511"/>
            <a:ext cx="11817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 defTabSz="914400"/>
            <a:r>
              <a:rPr lang="en-US" sz="32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YOU!</a:t>
            </a:r>
            <a:endParaRPr lang="en-US" sz="32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0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Introduction </a:t>
            </a:r>
            <a:endParaRPr lang="en-US" sz="4000" dirty="0">
              <a:solidFill>
                <a:srgbClr val="002E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The RTIA is established with the specific objective of enforcing compliance with all road traffic laws and influencing positive </a:t>
            </a:r>
            <a:r>
              <a:rPr lang="en-US" sz="2000" dirty="0" err="1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behavioural</a:t>
            </a: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 change amongst all road users.  </a:t>
            </a:r>
            <a:endParaRPr lang="en-US" sz="2000" dirty="0">
              <a:solidFill>
                <a:srgbClr val="002E73"/>
              </a:solidFill>
              <a:latin typeface="Arial" pitchFamily="34" charset="0"/>
              <a:cs typeface="Arial" pitchFamily="34" charset="0"/>
            </a:endParaRPr>
          </a:p>
          <a:p>
            <a:pPr lvl="0"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In meeting its objectives then, the Agency’s 2014 – 2019 Strategic Plan &amp; 2016/2017 APP reflect its alignment and focus to national priorities as embodied in the National Development Plan, as well as overall directives issued through the State of the Nation Address</a:t>
            </a:r>
          </a:p>
          <a:p>
            <a:pPr lvl="0"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These priorities relate to contributing to the reduction of injury, accidents and violence</a:t>
            </a:r>
          </a:p>
          <a:p>
            <a:pPr lvl="0"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More pointedly, the 2016/17 APP is geared at creating a platform for the development of comprehensive </a:t>
            </a:r>
            <a:r>
              <a:rPr lang="en-US" sz="2000" dirty="0" err="1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 aimed at rehabilitating recalcitrant road users </a:t>
            </a:r>
            <a:r>
              <a:rPr lang="en-US" sz="2000" dirty="0" err="1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behaviour</a:t>
            </a:r>
            <a:endParaRPr lang="en-US" sz="2000" dirty="0" smtClean="0">
              <a:solidFill>
                <a:srgbClr val="002E73"/>
              </a:solidFill>
              <a:latin typeface="Arial" pitchFamily="34" charset="0"/>
              <a:cs typeface="Arial" pitchFamily="34" charset="0"/>
            </a:endParaRPr>
          </a:p>
          <a:p>
            <a:pPr lvl="0" defTabSz="914400">
              <a:lnSpc>
                <a:spcPct val="2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 the APP further provides a positive contribution to the achievement of road safety targets embodied in the United Nations “Make Roads Safe” Campaign, targeting a 50% reduction of road carnage</a:t>
            </a:r>
            <a:endParaRPr lang="en-US" sz="2000" dirty="0">
              <a:solidFill>
                <a:srgbClr val="002E7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68779" y="1080655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12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03317" y="-167861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Mandate</a:t>
            </a:r>
            <a:endParaRPr lang="en-US" sz="4000" dirty="0">
              <a:solidFill>
                <a:srgbClr val="002E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3407"/>
            <a:ext cx="8229600" cy="3239250"/>
          </a:xfrm>
        </p:spPr>
        <p:txBody>
          <a:bodyPr>
            <a:normAutofit/>
          </a:bodyPr>
          <a:lstStyle/>
          <a:p>
            <a:pPr defTabSz="914091">
              <a:lnSpc>
                <a:spcPct val="200000"/>
              </a:lnSpc>
              <a:spcBef>
                <a:spcPts val="0"/>
              </a:spcBef>
              <a:buSzPct val="130000"/>
            </a:pPr>
            <a:endParaRPr lang="en-US" sz="2000" dirty="0">
              <a:solidFill>
                <a:srgbClr val="002E73"/>
              </a:solidFill>
              <a:latin typeface="Aharoni" pitchFamily="2" charset="-79"/>
              <a:cs typeface="Aharoni" pitchFamily="2" charset="-79"/>
            </a:endParaRPr>
          </a:p>
          <a:p>
            <a:pPr defTabSz="914091">
              <a:lnSpc>
                <a:spcPct val="200000"/>
              </a:lnSpc>
              <a:spcBef>
                <a:spcPts val="0"/>
              </a:spcBef>
              <a:buSzPct val="130000"/>
            </a:pPr>
            <a:endParaRPr lang="en-US" sz="2000" dirty="0">
              <a:solidFill>
                <a:srgbClr val="002E73"/>
              </a:solidFill>
              <a:latin typeface="Aharoni" pitchFamily="2" charset="-79"/>
              <a:cs typeface="Aharoni" pitchFamily="2" charset="-79"/>
            </a:endParaRPr>
          </a:p>
          <a:p>
            <a:pPr defTabSz="914091">
              <a:lnSpc>
                <a:spcPct val="200000"/>
              </a:lnSpc>
              <a:spcBef>
                <a:spcPts val="0"/>
              </a:spcBef>
              <a:buSzPct val="130000"/>
            </a:pPr>
            <a:endParaRPr lang="en-US" sz="1600" dirty="0">
              <a:solidFill>
                <a:srgbClr val="002E73"/>
              </a:solidFill>
              <a:latin typeface="Aharoni" pitchFamily="2" charset="-79"/>
              <a:cs typeface="Aharoni" pitchFamily="2" charset="-79"/>
            </a:endParaRPr>
          </a:p>
          <a:p>
            <a:pPr marL="457045" lvl="1" indent="0" defTabSz="914091">
              <a:lnSpc>
                <a:spcPct val="200000"/>
              </a:lnSpc>
              <a:spcBef>
                <a:spcPts val="0"/>
              </a:spcBef>
              <a:buSzPct val="130000"/>
              <a:buNone/>
            </a:pPr>
            <a:endParaRPr lang="en-US" sz="1600" dirty="0">
              <a:solidFill>
                <a:srgbClr val="002E73"/>
              </a:solidFill>
              <a:latin typeface="Aharoni" pitchFamily="2" charset="-79"/>
              <a:cs typeface="Aharoni" pitchFamily="2" charset="-79"/>
            </a:endParaRPr>
          </a:p>
          <a:p>
            <a:pPr lvl="1" defTabSz="914091">
              <a:lnSpc>
                <a:spcPct val="200000"/>
              </a:lnSpc>
              <a:spcBef>
                <a:spcPts val="0"/>
              </a:spcBef>
              <a:buSzPct val="130000"/>
            </a:pPr>
            <a:endParaRPr lang="en-US" sz="1600" dirty="0">
              <a:solidFill>
                <a:srgbClr val="002E73"/>
              </a:solidFill>
              <a:latin typeface="Aharoni" pitchFamily="2" charset="-79"/>
              <a:cs typeface="Aharoni" pitchFamily="2" charset="-79"/>
            </a:endParaRPr>
          </a:p>
          <a:p>
            <a:pPr lvl="1" defTabSz="914091">
              <a:lnSpc>
                <a:spcPct val="200000"/>
              </a:lnSpc>
              <a:spcBef>
                <a:spcPts val="0"/>
              </a:spcBef>
              <a:buSzPct val="130000"/>
            </a:pPr>
            <a:endParaRPr lang="en-US" sz="1600" dirty="0">
              <a:solidFill>
                <a:srgbClr val="002E73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New Logo - Landscap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68780" y="1080655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6361" y="1702014"/>
            <a:ext cx="5092527" cy="830964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defTabSz="457045"/>
            <a:r>
              <a:rPr lang="en-ZA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The AARTO Act </a:t>
            </a:r>
            <a:r>
              <a:rPr lang="en-ZA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No. 46 of 1998 legislates </a:t>
            </a:r>
            <a:r>
              <a:rPr lang="en-ZA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for three different matters</a:t>
            </a:r>
            <a:r>
              <a:rPr lang="en-ZA" sz="16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65549" y="1619277"/>
            <a:ext cx="6160992" cy="5363508"/>
            <a:chOff x="3173657" y="1669322"/>
            <a:chExt cx="6160992" cy="5363508"/>
          </a:xfrm>
        </p:grpSpPr>
        <p:sp>
          <p:nvSpPr>
            <p:cNvPr id="16" name="Donut 15"/>
            <p:cNvSpPr/>
            <p:nvPr/>
          </p:nvSpPr>
          <p:spPr>
            <a:xfrm>
              <a:off x="3173657" y="3221948"/>
              <a:ext cx="5081323" cy="3810882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5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60" tIns="54429" rIns="108860" bIns="54429" rtlCol="0" anchor="ctr"/>
            <a:lstStyle/>
            <a:p>
              <a:pPr algn="ctr" defTabSz="54429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42649" y="5695625"/>
              <a:ext cx="3345692" cy="396000"/>
            </a:xfrm>
            <a:prstGeom prst="rect">
              <a:avLst/>
            </a:prstGeom>
            <a:noFill/>
          </p:spPr>
          <p:txBody>
            <a:bodyPr wrap="none" lIns="108860" tIns="54429" rIns="108860" bIns="54429" rtlCol="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 defTabSz="544296"/>
              <a:r>
                <a:rPr lang="en-US" sz="800" dirty="0" smtClean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Algerian" pitchFamily="82" charset="0"/>
                  <a:cs typeface="Aharoni" pitchFamily="2" charset="-79"/>
                </a:rPr>
                <a:t> POINTS DEMERIT SYSTEM </a:t>
              </a:r>
              <a:endParaRPr lang="en-US" sz="800" dirty="0">
                <a:gradFill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</a:gradFill>
                <a:latin typeface="Algerian" pitchFamily="82" charset="0"/>
                <a:cs typeface="Aharoni" pitchFamily="2" charset="-79"/>
              </a:endParaRPr>
            </a:p>
          </p:txBody>
        </p:sp>
        <p:sp>
          <p:nvSpPr>
            <p:cNvPr id="22" name="Donut 21"/>
            <p:cNvSpPr/>
            <p:nvPr/>
          </p:nvSpPr>
          <p:spPr>
            <a:xfrm>
              <a:off x="4253326" y="2439067"/>
              <a:ext cx="5081323" cy="3810882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5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60" tIns="54429" rIns="108860" bIns="54429" rtlCol="0" anchor="ctr"/>
            <a:lstStyle/>
            <a:p>
              <a:pPr algn="ctr" defTabSz="54429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Donut 22"/>
            <p:cNvSpPr/>
            <p:nvPr/>
          </p:nvSpPr>
          <p:spPr>
            <a:xfrm rot="316795">
              <a:off x="3210109" y="1669322"/>
              <a:ext cx="5081323" cy="3810882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5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60" tIns="54429" rIns="108860" bIns="54429" rtlCol="0" anchor="ctr"/>
            <a:lstStyle/>
            <a:p>
              <a:pPr algn="ctr" defTabSz="544296"/>
              <a:endParaRPr lang="en-US" spc="-150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78499" y="4958076"/>
              <a:ext cx="3345692" cy="396000"/>
            </a:xfrm>
            <a:prstGeom prst="rect">
              <a:avLst/>
            </a:prstGeom>
            <a:noFill/>
          </p:spPr>
          <p:txBody>
            <a:bodyPr wrap="none" lIns="108860" tIns="54429" rIns="108860" bIns="54429" rtlCol="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 defTabSz="544296"/>
              <a:r>
                <a:rPr lang="en-US" sz="800" dirty="0" smtClean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Algerian" pitchFamily="82" charset="0"/>
                  <a:cs typeface="Aharoni" pitchFamily="2" charset="-79"/>
                </a:rPr>
                <a:t>ADMINISTRATIVE. ADJUDICATION PROCEDURE </a:t>
              </a:r>
              <a:endParaRPr lang="en-US" sz="800" dirty="0">
                <a:gradFill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</a:gradFill>
                <a:latin typeface="Algerian" pitchFamily="82" charset="0"/>
                <a:cs typeface="Aharoni" pitchFamily="2" charset="-79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98592" y="4130742"/>
              <a:ext cx="3240000" cy="396000"/>
            </a:xfrm>
            <a:prstGeom prst="rect">
              <a:avLst/>
            </a:prstGeom>
            <a:noFill/>
          </p:spPr>
          <p:txBody>
            <a:bodyPr wrap="none" lIns="108860" tIns="54429" rIns="108860" bIns="54429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r" defTabSz="544296"/>
              <a:r>
                <a:rPr lang="en-US" sz="400" dirty="0" smtClean="0">
                  <a:ln w="50800"/>
                  <a:solidFill>
                    <a:schemeClr val="bg1"/>
                  </a:solidFill>
                  <a:latin typeface="Algerian" pitchFamily="82" charset="0"/>
                  <a:cs typeface="Aharoni" pitchFamily="2" charset="-79"/>
                </a:rPr>
                <a:t>ESTABLISHMENT &amp; REGULATION  OF RTIA (AUTHORITY)</a:t>
              </a:r>
              <a:endParaRPr lang="en-US" sz="400" dirty="0">
                <a:ln w="50800"/>
                <a:solidFill>
                  <a:schemeClr val="bg1"/>
                </a:solidFill>
                <a:latin typeface="Algerian" pitchFamily="82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6498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1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0022"/>
            <a:ext cx="8229600" cy="5045508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200000"/>
              </a:lnSpc>
              <a:spcBef>
                <a:spcPts val="0"/>
              </a:spcBef>
              <a:buSzPct val="130000"/>
              <a:buNone/>
            </a:pPr>
            <a:r>
              <a:rPr lang="en-US" sz="1600" dirty="0" smtClean="0">
                <a:solidFill>
                  <a:srgbClr val="002E73"/>
                </a:solidFill>
                <a:latin typeface="Aharoni" pitchFamily="2" charset="-79"/>
                <a:cs typeface="Aharoni" pitchFamily="2" charset="-79"/>
              </a:rPr>
              <a:t>We are further guided by the following: </a:t>
            </a:r>
          </a:p>
        </p:txBody>
      </p:sp>
      <p:pic>
        <p:nvPicPr>
          <p:cNvPr id="5" name="Picture 4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4224" y="760022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0" y="1905000"/>
            <a:ext cx="9144000" cy="1676400"/>
            <a:chOff x="0" y="2086"/>
            <a:chExt cx="5760" cy="1056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defTabSz="914400" eaLnBrk="0" hangingPunct="0"/>
              <a:endParaRPr lang="en-US" noProof="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defTabSz="914400" eaLnBrk="0" hangingPunct="0"/>
              <a:endParaRPr lang="en-US" noProof="1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 Decade of Action for Road Safety Pillars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1" y="1295400"/>
            <a:ext cx="6874540" cy="4638020"/>
            <a:chOff x="1049566" y="1978736"/>
            <a:chExt cx="5469028" cy="3803618"/>
          </a:xfrm>
          <a:effectLst>
            <a:outerShdw blurRad="2540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616785" y="1978736"/>
              <a:ext cx="1901809" cy="2272662"/>
            </a:xfrm>
            <a:custGeom>
              <a:avLst/>
              <a:gdLst/>
              <a:ahLst/>
              <a:cxnLst>
                <a:cxn ang="0">
                  <a:pos x="1600" y="1600"/>
                </a:cxn>
                <a:cxn ang="0">
                  <a:pos x="1592" y="1436"/>
                </a:cxn>
                <a:cxn ang="0">
                  <a:pos x="1568" y="1278"/>
                </a:cxn>
                <a:cxn ang="0">
                  <a:pos x="1528" y="1124"/>
                </a:cxn>
                <a:cxn ang="0">
                  <a:pos x="1474" y="978"/>
                </a:cxn>
                <a:cxn ang="0">
                  <a:pos x="1408" y="838"/>
                </a:cxn>
                <a:cxn ang="0">
                  <a:pos x="1328" y="706"/>
                </a:cxn>
                <a:cxn ang="0">
                  <a:pos x="1236" y="582"/>
                </a:cxn>
                <a:cxn ang="0">
                  <a:pos x="1132" y="470"/>
                </a:cxn>
                <a:cxn ang="0">
                  <a:pos x="1020" y="366"/>
                </a:cxn>
                <a:cxn ang="0">
                  <a:pos x="896" y="274"/>
                </a:cxn>
                <a:cxn ang="0">
                  <a:pos x="764" y="194"/>
                </a:cxn>
                <a:cxn ang="0">
                  <a:pos x="624" y="126"/>
                </a:cxn>
                <a:cxn ang="0">
                  <a:pos x="478" y="72"/>
                </a:cxn>
                <a:cxn ang="0">
                  <a:pos x="324" y="32"/>
                </a:cxn>
                <a:cxn ang="0">
                  <a:pos x="166" y="8"/>
                </a:cxn>
                <a:cxn ang="0">
                  <a:pos x="2" y="0"/>
                </a:cxn>
                <a:cxn ang="0">
                  <a:pos x="312" y="318"/>
                </a:cxn>
                <a:cxn ang="0">
                  <a:pos x="2" y="636"/>
                </a:cxn>
                <a:cxn ang="0">
                  <a:pos x="0" y="640"/>
                </a:cxn>
                <a:cxn ang="0">
                  <a:pos x="98" y="644"/>
                </a:cxn>
                <a:cxn ang="0">
                  <a:pos x="194" y="660"/>
                </a:cxn>
                <a:cxn ang="0">
                  <a:pos x="286" y="684"/>
                </a:cxn>
                <a:cxn ang="0">
                  <a:pos x="374" y="716"/>
                </a:cxn>
                <a:cxn ang="0">
                  <a:pos x="458" y="756"/>
                </a:cxn>
                <a:cxn ang="0">
                  <a:pos x="536" y="804"/>
                </a:cxn>
                <a:cxn ang="0">
                  <a:pos x="610" y="860"/>
                </a:cxn>
                <a:cxn ang="0">
                  <a:pos x="678" y="920"/>
                </a:cxn>
                <a:cxn ang="0">
                  <a:pos x="740" y="990"/>
                </a:cxn>
                <a:cxn ang="0">
                  <a:pos x="796" y="1064"/>
                </a:cxn>
                <a:cxn ang="0">
                  <a:pos x="844" y="1142"/>
                </a:cxn>
                <a:cxn ang="0">
                  <a:pos x="884" y="1226"/>
                </a:cxn>
                <a:cxn ang="0">
                  <a:pos x="916" y="1314"/>
                </a:cxn>
                <a:cxn ang="0">
                  <a:pos x="940" y="1406"/>
                </a:cxn>
                <a:cxn ang="0">
                  <a:pos x="956" y="1502"/>
                </a:cxn>
                <a:cxn ang="0">
                  <a:pos x="960" y="1600"/>
                </a:cxn>
                <a:cxn ang="0">
                  <a:pos x="1120" y="1756"/>
                </a:cxn>
                <a:cxn ang="0">
                  <a:pos x="1438" y="1756"/>
                </a:cxn>
                <a:cxn ang="0">
                  <a:pos x="1600" y="1600"/>
                </a:cxn>
              </a:cxnLst>
              <a:rect l="0" t="0" r="r" b="b"/>
              <a:pathLst>
                <a:path w="1600" h="1912">
                  <a:moveTo>
                    <a:pt x="1600" y="1600"/>
                  </a:moveTo>
                  <a:lnTo>
                    <a:pt x="1600" y="1600"/>
                  </a:lnTo>
                  <a:lnTo>
                    <a:pt x="1598" y="1518"/>
                  </a:lnTo>
                  <a:lnTo>
                    <a:pt x="1592" y="1436"/>
                  </a:lnTo>
                  <a:lnTo>
                    <a:pt x="1582" y="1356"/>
                  </a:lnTo>
                  <a:lnTo>
                    <a:pt x="1568" y="1278"/>
                  </a:lnTo>
                  <a:lnTo>
                    <a:pt x="1550" y="1200"/>
                  </a:lnTo>
                  <a:lnTo>
                    <a:pt x="1528" y="1124"/>
                  </a:lnTo>
                  <a:lnTo>
                    <a:pt x="1504" y="1050"/>
                  </a:lnTo>
                  <a:lnTo>
                    <a:pt x="1474" y="978"/>
                  </a:lnTo>
                  <a:lnTo>
                    <a:pt x="1442" y="906"/>
                  </a:lnTo>
                  <a:lnTo>
                    <a:pt x="1408" y="838"/>
                  </a:lnTo>
                  <a:lnTo>
                    <a:pt x="1368" y="770"/>
                  </a:lnTo>
                  <a:lnTo>
                    <a:pt x="1328" y="706"/>
                  </a:lnTo>
                  <a:lnTo>
                    <a:pt x="1282" y="644"/>
                  </a:lnTo>
                  <a:lnTo>
                    <a:pt x="1236" y="582"/>
                  </a:lnTo>
                  <a:lnTo>
                    <a:pt x="1186" y="524"/>
                  </a:lnTo>
                  <a:lnTo>
                    <a:pt x="1132" y="470"/>
                  </a:lnTo>
                  <a:lnTo>
                    <a:pt x="1078" y="416"/>
                  </a:lnTo>
                  <a:lnTo>
                    <a:pt x="1020" y="366"/>
                  </a:lnTo>
                  <a:lnTo>
                    <a:pt x="958" y="318"/>
                  </a:lnTo>
                  <a:lnTo>
                    <a:pt x="896" y="274"/>
                  </a:lnTo>
                  <a:lnTo>
                    <a:pt x="832" y="232"/>
                  </a:lnTo>
                  <a:lnTo>
                    <a:pt x="764" y="194"/>
                  </a:lnTo>
                  <a:lnTo>
                    <a:pt x="696" y="158"/>
                  </a:lnTo>
                  <a:lnTo>
                    <a:pt x="624" y="126"/>
                  </a:lnTo>
                  <a:lnTo>
                    <a:pt x="552" y="98"/>
                  </a:lnTo>
                  <a:lnTo>
                    <a:pt x="478" y="72"/>
                  </a:lnTo>
                  <a:lnTo>
                    <a:pt x="402" y="50"/>
                  </a:lnTo>
                  <a:lnTo>
                    <a:pt x="324" y="32"/>
                  </a:lnTo>
                  <a:lnTo>
                    <a:pt x="246" y="18"/>
                  </a:lnTo>
                  <a:lnTo>
                    <a:pt x="166" y="8"/>
                  </a:lnTo>
                  <a:lnTo>
                    <a:pt x="86" y="2"/>
                  </a:lnTo>
                  <a:lnTo>
                    <a:pt x="2" y="0"/>
                  </a:lnTo>
                  <a:lnTo>
                    <a:pt x="158" y="158"/>
                  </a:lnTo>
                  <a:lnTo>
                    <a:pt x="312" y="318"/>
                  </a:lnTo>
                  <a:lnTo>
                    <a:pt x="158" y="476"/>
                  </a:lnTo>
                  <a:lnTo>
                    <a:pt x="2" y="636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50" y="642"/>
                  </a:lnTo>
                  <a:lnTo>
                    <a:pt x="98" y="644"/>
                  </a:lnTo>
                  <a:lnTo>
                    <a:pt x="146" y="652"/>
                  </a:lnTo>
                  <a:lnTo>
                    <a:pt x="194" y="660"/>
                  </a:lnTo>
                  <a:lnTo>
                    <a:pt x="240" y="670"/>
                  </a:lnTo>
                  <a:lnTo>
                    <a:pt x="286" y="684"/>
                  </a:lnTo>
                  <a:lnTo>
                    <a:pt x="330" y="698"/>
                  </a:lnTo>
                  <a:lnTo>
                    <a:pt x="374" y="716"/>
                  </a:lnTo>
                  <a:lnTo>
                    <a:pt x="416" y="734"/>
                  </a:lnTo>
                  <a:lnTo>
                    <a:pt x="458" y="756"/>
                  </a:lnTo>
                  <a:lnTo>
                    <a:pt x="498" y="778"/>
                  </a:lnTo>
                  <a:lnTo>
                    <a:pt x="536" y="804"/>
                  </a:lnTo>
                  <a:lnTo>
                    <a:pt x="574" y="830"/>
                  </a:lnTo>
                  <a:lnTo>
                    <a:pt x="610" y="860"/>
                  </a:lnTo>
                  <a:lnTo>
                    <a:pt x="646" y="890"/>
                  </a:lnTo>
                  <a:lnTo>
                    <a:pt x="678" y="920"/>
                  </a:lnTo>
                  <a:lnTo>
                    <a:pt x="710" y="954"/>
                  </a:lnTo>
                  <a:lnTo>
                    <a:pt x="740" y="990"/>
                  </a:lnTo>
                  <a:lnTo>
                    <a:pt x="770" y="1026"/>
                  </a:lnTo>
                  <a:lnTo>
                    <a:pt x="796" y="1064"/>
                  </a:lnTo>
                  <a:lnTo>
                    <a:pt x="822" y="1102"/>
                  </a:lnTo>
                  <a:lnTo>
                    <a:pt x="844" y="1142"/>
                  </a:lnTo>
                  <a:lnTo>
                    <a:pt x="866" y="1184"/>
                  </a:lnTo>
                  <a:lnTo>
                    <a:pt x="884" y="1226"/>
                  </a:lnTo>
                  <a:lnTo>
                    <a:pt x="902" y="1270"/>
                  </a:lnTo>
                  <a:lnTo>
                    <a:pt x="916" y="1314"/>
                  </a:lnTo>
                  <a:lnTo>
                    <a:pt x="930" y="1360"/>
                  </a:lnTo>
                  <a:lnTo>
                    <a:pt x="940" y="1406"/>
                  </a:lnTo>
                  <a:lnTo>
                    <a:pt x="948" y="1454"/>
                  </a:lnTo>
                  <a:lnTo>
                    <a:pt x="956" y="1502"/>
                  </a:lnTo>
                  <a:lnTo>
                    <a:pt x="958" y="1550"/>
                  </a:lnTo>
                  <a:lnTo>
                    <a:pt x="960" y="1600"/>
                  </a:lnTo>
                  <a:lnTo>
                    <a:pt x="962" y="1602"/>
                  </a:lnTo>
                  <a:lnTo>
                    <a:pt x="1120" y="1756"/>
                  </a:lnTo>
                  <a:lnTo>
                    <a:pt x="1280" y="1912"/>
                  </a:lnTo>
                  <a:lnTo>
                    <a:pt x="1438" y="1756"/>
                  </a:lnTo>
                  <a:lnTo>
                    <a:pt x="1598" y="1602"/>
                  </a:lnTo>
                  <a:lnTo>
                    <a:pt x="1600" y="1600"/>
                  </a:lnTo>
                  <a:close/>
                </a:path>
              </a:pathLst>
            </a:custGeom>
            <a:solidFill>
              <a:srgbClr val="EEECE1">
                <a:lumMod val="50000"/>
              </a:srgbClr>
            </a:solidFill>
            <a:ln w="38100" cmpd="sng">
              <a:noFill/>
              <a:prstDash val="solid"/>
              <a:round/>
              <a:headEnd/>
              <a:tailEnd/>
            </a:ln>
            <a:sp3d extrusionH="254000" prstMaterial="dkEdge">
              <a:bevelT w="139700" prst="cross"/>
              <a:extrusionClr>
                <a:srgbClr val="EEECE1">
                  <a:lumMod val="75000"/>
                </a:srgbClr>
              </a:extrusion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245932" y="3880545"/>
              <a:ext cx="2272662" cy="1901809"/>
            </a:xfrm>
            <a:custGeom>
              <a:avLst/>
              <a:gdLst/>
              <a:ahLst/>
              <a:cxnLst>
                <a:cxn ang="0">
                  <a:pos x="312" y="1600"/>
                </a:cxn>
                <a:cxn ang="0">
                  <a:pos x="476" y="1592"/>
                </a:cxn>
                <a:cxn ang="0">
                  <a:pos x="634" y="1566"/>
                </a:cxn>
                <a:cxn ang="0">
                  <a:pos x="788" y="1528"/>
                </a:cxn>
                <a:cxn ang="0">
                  <a:pos x="934" y="1474"/>
                </a:cxn>
                <a:cxn ang="0">
                  <a:pos x="1074" y="1406"/>
                </a:cxn>
                <a:cxn ang="0">
                  <a:pos x="1206" y="1326"/>
                </a:cxn>
                <a:cxn ang="0">
                  <a:pos x="1330" y="1234"/>
                </a:cxn>
                <a:cxn ang="0">
                  <a:pos x="1442" y="1132"/>
                </a:cxn>
                <a:cxn ang="0">
                  <a:pos x="1546" y="1018"/>
                </a:cxn>
                <a:cxn ang="0">
                  <a:pos x="1638" y="896"/>
                </a:cxn>
                <a:cxn ang="0">
                  <a:pos x="1718" y="764"/>
                </a:cxn>
                <a:cxn ang="0">
                  <a:pos x="1786" y="624"/>
                </a:cxn>
                <a:cxn ang="0">
                  <a:pos x="1840" y="478"/>
                </a:cxn>
                <a:cxn ang="0">
                  <a:pos x="1880" y="324"/>
                </a:cxn>
                <a:cxn ang="0">
                  <a:pos x="1904" y="166"/>
                </a:cxn>
                <a:cxn ang="0">
                  <a:pos x="1912" y="2"/>
                </a:cxn>
                <a:cxn ang="0">
                  <a:pos x="1594" y="312"/>
                </a:cxn>
                <a:cxn ang="0">
                  <a:pos x="1276" y="2"/>
                </a:cxn>
                <a:cxn ang="0">
                  <a:pos x="1272" y="0"/>
                </a:cxn>
                <a:cxn ang="0">
                  <a:pos x="1268" y="98"/>
                </a:cxn>
                <a:cxn ang="0">
                  <a:pos x="1252" y="192"/>
                </a:cxn>
                <a:cxn ang="0">
                  <a:pos x="1228" y="284"/>
                </a:cxn>
                <a:cxn ang="0">
                  <a:pos x="1196" y="374"/>
                </a:cxn>
                <a:cxn ang="0">
                  <a:pos x="1156" y="458"/>
                </a:cxn>
                <a:cxn ang="0">
                  <a:pos x="1108" y="536"/>
                </a:cxn>
                <a:cxn ang="0">
                  <a:pos x="1052" y="610"/>
                </a:cxn>
                <a:cxn ang="0">
                  <a:pos x="992" y="678"/>
                </a:cxn>
                <a:cxn ang="0">
                  <a:pos x="922" y="740"/>
                </a:cxn>
                <a:cxn ang="0">
                  <a:pos x="848" y="796"/>
                </a:cxn>
                <a:cxn ang="0">
                  <a:pos x="770" y="844"/>
                </a:cxn>
                <a:cxn ang="0">
                  <a:pos x="686" y="884"/>
                </a:cxn>
                <a:cxn ang="0">
                  <a:pos x="598" y="916"/>
                </a:cxn>
                <a:cxn ang="0">
                  <a:pos x="506" y="940"/>
                </a:cxn>
                <a:cxn ang="0">
                  <a:pos x="410" y="954"/>
                </a:cxn>
                <a:cxn ang="0">
                  <a:pos x="312" y="960"/>
                </a:cxn>
                <a:cxn ang="0">
                  <a:pos x="156" y="1120"/>
                </a:cxn>
                <a:cxn ang="0">
                  <a:pos x="156" y="1438"/>
                </a:cxn>
                <a:cxn ang="0">
                  <a:pos x="312" y="1600"/>
                </a:cxn>
              </a:cxnLst>
              <a:rect l="0" t="0" r="r" b="b"/>
              <a:pathLst>
                <a:path w="1912" h="1600">
                  <a:moveTo>
                    <a:pt x="312" y="1600"/>
                  </a:moveTo>
                  <a:lnTo>
                    <a:pt x="312" y="1600"/>
                  </a:lnTo>
                  <a:lnTo>
                    <a:pt x="394" y="1598"/>
                  </a:lnTo>
                  <a:lnTo>
                    <a:pt x="476" y="1592"/>
                  </a:lnTo>
                  <a:lnTo>
                    <a:pt x="556" y="1580"/>
                  </a:lnTo>
                  <a:lnTo>
                    <a:pt x="634" y="1566"/>
                  </a:lnTo>
                  <a:lnTo>
                    <a:pt x="712" y="1550"/>
                  </a:lnTo>
                  <a:lnTo>
                    <a:pt x="788" y="1528"/>
                  </a:lnTo>
                  <a:lnTo>
                    <a:pt x="862" y="1502"/>
                  </a:lnTo>
                  <a:lnTo>
                    <a:pt x="934" y="1474"/>
                  </a:lnTo>
                  <a:lnTo>
                    <a:pt x="1006" y="1442"/>
                  </a:lnTo>
                  <a:lnTo>
                    <a:pt x="1074" y="1406"/>
                  </a:lnTo>
                  <a:lnTo>
                    <a:pt x="1142" y="1368"/>
                  </a:lnTo>
                  <a:lnTo>
                    <a:pt x="1206" y="1326"/>
                  </a:lnTo>
                  <a:lnTo>
                    <a:pt x="1268" y="1282"/>
                  </a:lnTo>
                  <a:lnTo>
                    <a:pt x="1330" y="1234"/>
                  </a:lnTo>
                  <a:lnTo>
                    <a:pt x="1388" y="1184"/>
                  </a:lnTo>
                  <a:lnTo>
                    <a:pt x="1442" y="1132"/>
                  </a:lnTo>
                  <a:lnTo>
                    <a:pt x="1496" y="1076"/>
                  </a:lnTo>
                  <a:lnTo>
                    <a:pt x="1546" y="1018"/>
                  </a:lnTo>
                  <a:lnTo>
                    <a:pt x="1594" y="958"/>
                  </a:lnTo>
                  <a:lnTo>
                    <a:pt x="1638" y="896"/>
                  </a:lnTo>
                  <a:lnTo>
                    <a:pt x="1680" y="830"/>
                  </a:lnTo>
                  <a:lnTo>
                    <a:pt x="1718" y="764"/>
                  </a:lnTo>
                  <a:lnTo>
                    <a:pt x="1754" y="694"/>
                  </a:lnTo>
                  <a:lnTo>
                    <a:pt x="1786" y="624"/>
                  </a:lnTo>
                  <a:lnTo>
                    <a:pt x="1814" y="552"/>
                  </a:lnTo>
                  <a:lnTo>
                    <a:pt x="1840" y="478"/>
                  </a:lnTo>
                  <a:lnTo>
                    <a:pt x="1862" y="402"/>
                  </a:lnTo>
                  <a:lnTo>
                    <a:pt x="1880" y="324"/>
                  </a:lnTo>
                  <a:lnTo>
                    <a:pt x="1894" y="246"/>
                  </a:lnTo>
                  <a:lnTo>
                    <a:pt x="1904" y="166"/>
                  </a:lnTo>
                  <a:lnTo>
                    <a:pt x="1910" y="84"/>
                  </a:lnTo>
                  <a:lnTo>
                    <a:pt x="1912" y="2"/>
                  </a:lnTo>
                  <a:lnTo>
                    <a:pt x="1754" y="158"/>
                  </a:lnTo>
                  <a:lnTo>
                    <a:pt x="1594" y="312"/>
                  </a:lnTo>
                  <a:lnTo>
                    <a:pt x="1436" y="158"/>
                  </a:lnTo>
                  <a:lnTo>
                    <a:pt x="1276" y="2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0" y="48"/>
                  </a:lnTo>
                  <a:lnTo>
                    <a:pt x="1268" y="98"/>
                  </a:lnTo>
                  <a:lnTo>
                    <a:pt x="1260" y="146"/>
                  </a:lnTo>
                  <a:lnTo>
                    <a:pt x="1252" y="192"/>
                  </a:lnTo>
                  <a:lnTo>
                    <a:pt x="1242" y="240"/>
                  </a:lnTo>
                  <a:lnTo>
                    <a:pt x="1228" y="284"/>
                  </a:lnTo>
                  <a:lnTo>
                    <a:pt x="1214" y="330"/>
                  </a:lnTo>
                  <a:lnTo>
                    <a:pt x="1196" y="374"/>
                  </a:lnTo>
                  <a:lnTo>
                    <a:pt x="1178" y="416"/>
                  </a:lnTo>
                  <a:lnTo>
                    <a:pt x="1156" y="458"/>
                  </a:lnTo>
                  <a:lnTo>
                    <a:pt x="1134" y="498"/>
                  </a:lnTo>
                  <a:lnTo>
                    <a:pt x="1108" y="536"/>
                  </a:lnTo>
                  <a:lnTo>
                    <a:pt x="1082" y="574"/>
                  </a:lnTo>
                  <a:lnTo>
                    <a:pt x="1052" y="610"/>
                  </a:lnTo>
                  <a:lnTo>
                    <a:pt x="1022" y="644"/>
                  </a:lnTo>
                  <a:lnTo>
                    <a:pt x="992" y="678"/>
                  </a:lnTo>
                  <a:lnTo>
                    <a:pt x="958" y="710"/>
                  </a:lnTo>
                  <a:lnTo>
                    <a:pt x="922" y="740"/>
                  </a:lnTo>
                  <a:lnTo>
                    <a:pt x="886" y="768"/>
                  </a:lnTo>
                  <a:lnTo>
                    <a:pt x="848" y="796"/>
                  </a:lnTo>
                  <a:lnTo>
                    <a:pt x="810" y="820"/>
                  </a:lnTo>
                  <a:lnTo>
                    <a:pt x="770" y="844"/>
                  </a:lnTo>
                  <a:lnTo>
                    <a:pt x="728" y="864"/>
                  </a:lnTo>
                  <a:lnTo>
                    <a:pt x="686" y="884"/>
                  </a:lnTo>
                  <a:lnTo>
                    <a:pt x="642" y="902"/>
                  </a:lnTo>
                  <a:lnTo>
                    <a:pt x="598" y="916"/>
                  </a:lnTo>
                  <a:lnTo>
                    <a:pt x="552" y="930"/>
                  </a:lnTo>
                  <a:lnTo>
                    <a:pt x="506" y="940"/>
                  </a:lnTo>
                  <a:lnTo>
                    <a:pt x="458" y="948"/>
                  </a:lnTo>
                  <a:lnTo>
                    <a:pt x="410" y="954"/>
                  </a:lnTo>
                  <a:lnTo>
                    <a:pt x="362" y="958"/>
                  </a:lnTo>
                  <a:lnTo>
                    <a:pt x="312" y="960"/>
                  </a:lnTo>
                  <a:lnTo>
                    <a:pt x="310" y="962"/>
                  </a:lnTo>
                  <a:lnTo>
                    <a:pt x="156" y="1120"/>
                  </a:lnTo>
                  <a:lnTo>
                    <a:pt x="0" y="1280"/>
                  </a:lnTo>
                  <a:lnTo>
                    <a:pt x="156" y="1438"/>
                  </a:lnTo>
                  <a:lnTo>
                    <a:pt x="310" y="1596"/>
                  </a:lnTo>
                  <a:lnTo>
                    <a:pt x="312" y="1600"/>
                  </a:lnTo>
                  <a:close/>
                </a:path>
              </a:pathLst>
            </a:custGeom>
            <a:solidFill>
              <a:srgbClr val="9BBB59">
                <a:lumMod val="50000"/>
              </a:srgbClr>
            </a:solidFill>
            <a:ln w="38100" cmpd="sng">
              <a:noFill/>
              <a:prstDash val="solid"/>
              <a:round/>
              <a:headEnd/>
              <a:tailEnd/>
            </a:ln>
            <a:sp3d extrusionH="254000" prstMaterial="dkEdge">
              <a:bevelT w="139700" prst="cross"/>
              <a:extrusionClr>
                <a:srgbClr val="EEECE1">
                  <a:lumMod val="75000"/>
                </a:srgbClr>
              </a:extrusion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733994" y="3509692"/>
              <a:ext cx="1901809" cy="2272662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8" y="474"/>
                </a:cxn>
                <a:cxn ang="0">
                  <a:pos x="32" y="634"/>
                </a:cxn>
                <a:cxn ang="0">
                  <a:pos x="72" y="786"/>
                </a:cxn>
                <a:cxn ang="0">
                  <a:pos x="126" y="934"/>
                </a:cxn>
                <a:cxn ang="0">
                  <a:pos x="192" y="1074"/>
                </a:cxn>
                <a:cxn ang="0">
                  <a:pos x="272" y="1206"/>
                </a:cxn>
                <a:cxn ang="0">
                  <a:pos x="364" y="1328"/>
                </a:cxn>
                <a:cxn ang="0">
                  <a:pos x="468" y="1442"/>
                </a:cxn>
                <a:cxn ang="0">
                  <a:pos x="580" y="1546"/>
                </a:cxn>
                <a:cxn ang="0">
                  <a:pos x="704" y="1638"/>
                </a:cxn>
                <a:cxn ang="0">
                  <a:pos x="836" y="1718"/>
                </a:cxn>
                <a:cxn ang="0">
                  <a:pos x="976" y="1784"/>
                </a:cxn>
                <a:cxn ang="0">
                  <a:pos x="1122" y="1838"/>
                </a:cxn>
                <a:cxn ang="0">
                  <a:pos x="1276" y="1878"/>
                </a:cxn>
                <a:cxn ang="0">
                  <a:pos x="1434" y="1902"/>
                </a:cxn>
                <a:cxn ang="0">
                  <a:pos x="1598" y="1912"/>
                </a:cxn>
                <a:cxn ang="0">
                  <a:pos x="1288" y="1594"/>
                </a:cxn>
                <a:cxn ang="0">
                  <a:pos x="1598" y="1276"/>
                </a:cxn>
                <a:cxn ang="0">
                  <a:pos x="1600" y="1272"/>
                </a:cxn>
                <a:cxn ang="0">
                  <a:pos x="1502" y="1266"/>
                </a:cxn>
                <a:cxn ang="0">
                  <a:pos x="1406" y="1252"/>
                </a:cxn>
                <a:cxn ang="0">
                  <a:pos x="1314" y="1228"/>
                </a:cxn>
                <a:cxn ang="0">
                  <a:pos x="1226" y="1196"/>
                </a:cxn>
                <a:cxn ang="0">
                  <a:pos x="1142" y="1156"/>
                </a:cxn>
                <a:cxn ang="0">
                  <a:pos x="1064" y="1108"/>
                </a:cxn>
                <a:cxn ang="0">
                  <a:pos x="990" y="1052"/>
                </a:cxn>
                <a:cxn ang="0">
                  <a:pos x="922" y="990"/>
                </a:cxn>
                <a:cxn ang="0">
                  <a:pos x="860" y="922"/>
                </a:cxn>
                <a:cxn ang="0">
                  <a:pos x="804" y="848"/>
                </a:cxn>
                <a:cxn ang="0">
                  <a:pos x="756" y="770"/>
                </a:cxn>
                <a:cxn ang="0">
                  <a:pos x="716" y="686"/>
                </a:cxn>
                <a:cxn ang="0">
                  <a:pos x="684" y="598"/>
                </a:cxn>
                <a:cxn ang="0">
                  <a:pos x="660" y="504"/>
                </a:cxn>
                <a:cxn ang="0">
                  <a:pos x="644" y="410"/>
                </a:cxn>
                <a:cxn ang="0">
                  <a:pos x="640" y="312"/>
                </a:cxn>
                <a:cxn ang="0">
                  <a:pos x="480" y="154"/>
                </a:cxn>
                <a:cxn ang="0">
                  <a:pos x="162" y="154"/>
                </a:cxn>
                <a:cxn ang="0">
                  <a:pos x="0" y="312"/>
                </a:cxn>
              </a:cxnLst>
              <a:rect l="0" t="0" r="r" b="b"/>
              <a:pathLst>
                <a:path w="1600" h="1912">
                  <a:moveTo>
                    <a:pt x="0" y="312"/>
                  </a:moveTo>
                  <a:lnTo>
                    <a:pt x="0" y="312"/>
                  </a:lnTo>
                  <a:lnTo>
                    <a:pt x="2" y="394"/>
                  </a:lnTo>
                  <a:lnTo>
                    <a:pt x="8" y="474"/>
                  </a:lnTo>
                  <a:lnTo>
                    <a:pt x="18" y="554"/>
                  </a:lnTo>
                  <a:lnTo>
                    <a:pt x="32" y="634"/>
                  </a:lnTo>
                  <a:lnTo>
                    <a:pt x="50" y="712"/>
                  </a:lnTo>
                  <a:lnTo>
                    <a:pt x="72" y="786"/>
                  </a:lnTo>
                  <a:lnTo>
                    <a:pt x="96" y="862"/>
                  </a:lnTo>
                  <a:lnTo>
                    <a:pt x="126" y="934"/>
                  </a:lnTo>
                  <a:lnTo>
                    <a:pt x="158" y="1004"/>
                  </a:lnTo>
                  <a:lnTo>
                    <a:pt x="192" y="1074"/>
                  </a:lnTo>
                  <a:lnTo>
                    <a:pt x="232" y="1140"/>
                  </a:lnTo>
                  <a:lnTo>
                    <a:pt x="272" y="1206"/>
                  </a:lnTo>
                  <a:lnTo>
                    <a:pt x="318" y="1268"/>
                  </a:lnTo>
                  <a:lnTo>
                    <a:pt x="364" y="1328"/>
                  </a:lnTo>
                  <a:lnTo>
                    <a:pt x="414" y="1386"/>
                  </a:lnTo>
                  <a:lnTo>
                    <a:pt x="468" y="1442"/>
                  </a:lnTo>
                  <a:lnTo>
                    <a:pt x="522" y="1496"/>
                  </a:lnTo>
                  <a:lnTo>
                    <a:pt x="580" y="1546"/>
                  </a:lnTo>
                  <a:lnTo>
                    <a:pt x="642" y="1592"/>
                  </a:lnTo>
                  <a:lnTo>
                    <a:pt x="704" y="1638"/>
                  </a:lnTo>
                  <a:lnTo>
                    <a:pt x="768" y="1678"/>
                  </a:lnTo>
                  <a:lnTo>
                    <a:pt x="836" y="1718"/>
                  </a:lnTo>
                  <a:lnTo>
                    <a:pt x="904" y="1752"/>
                  </a:lnTo>
                  <a:lnTo>
                    <a:pt x="976" y="1784"/>
                  </a:lnTo>
                  <a:lnTo>
                    <a:pt x="1048" y="1814"/>
                  </a:lnTo>
                  <a:lnTo>
                    <a:pt x="1122" y="1838"/>
                  </a:lnTo>
                  <a:lnTo>
                    <a:pt x="1198" y="1860"/>
                  </a:lnTo>
                  <a:lnTo>
                    <a:pt x="1276" y="1878"/>
                  </a:lnTo>
                  <a:lnTo>
                    <a:pt x="1354" y="1892"/>
                  </a:lnTo>
                  <a:lnTo>
                    <a:pt x="1434" y="1902"/>
                  </a:lnTo>
                  <a:lnTo>
                    <a:pt x="1514" y="1910"/>
                  </a:lnTo>
                  <a:lnTo>
                    <a:pt x="1598" y="1912"/>
                  </a:lnTo>
                  <a:lnTo>
                    <a:pt x="1442" y="1752"/>
                  </a:lnTo>
                  <a:lnTo>
                    <a:pt x="1288" y="1594"/>
                  </a:lnTo>
                  <a:lnTo>
                    <a:pt x="1442" y="1434"/>
                  </a:lnTo>
                  <a:lnTo>
                    <a:pt x="1598" y="1276"/>
                  </a:lnTo>
                  <a:lnTo>
                    <a:pt x="1600" y="1272"/>
                  </a:lnTo>
                  <a:lnTo>
                    <a:pt x="1600" y="1272"/>
                  </a:lnTo>
                  <a:lnTo>
                    <a:pt x="1550" y="1270"/>
                  </a:lnTo>
                  <a:lnTo>
                    <a:pt x="1502" y="1266"/>
                  </a:lnTo>
                  <a:lnTo>
                    <a:pt x="1454" y="1260"/>
                  </a:lnTo>
                  <a:lnTo>
                    <a:pt x="1406" y="1252"/>
                  </a:lnTo>
                  <a:lnTo>
                    <a:pt x="1360" y="1242"/>
                  </a:lnTo>
                  <a:lnTo>
                    <a:pt x="1314" y="1228"/>
                  </a:lnTo>
                  <a:lnTo>
                    <a:pt x="1270" y="1214"/>
                  </a:lnTo>
                  <a:lnTo>
                    <a:pt x="1226" y="1196"/>
                  </a:lnTo>
                  <a:lnTo>
                    <a:pt x="1184" y="1176"/>
                  </a:lnTo>
                  <a:lnTo>
                    <a:pt x="1142" y="1156"/>
                  </a:lnTo>
                  <a:lnTo>
                    <a:pt x="1102" y="1132"/>
                  </a:lnTo>
                  <a:lnTo>
                    <a:pt x="1064" y="1108"/>
                  </a:lnTo>
                  <a:lnTo>
                    <a:pt x="1026" y="1080"/>
                  </a:lnTo>
                  <a:lnTo>
                    <a:pt x="990" y="1052"/>
                  </a:lnTo>
                  <a:lnTo>
                    <a:pt x="954" y="1022"/>
                  </a:lnTo>
                  <a:lnTo>
                    <a:pt x="922" y="990"/>
                  </a:lnTo>
                  <a:lnTo>
                    <a:pt x="890" y="958"/>
                  </a:lnTo>
                  <a:lnTo>
                    <a:pt x="860" y="922"/>
                  </a:lnTo>
                  <a:lnTo>
                    <a:pt x="830" y="886"/>
                  </a:lnTo>
                  <a:lnTo>
                    <a:pt x="804" y="848"/>
                  </a:lnTo>
                  <a:lnTo>
                    <a:pt x="778" y="810"/>
                  </a:lnTo>
                  <a:lnTo>
                    <a:pt x="756" y="770"/>
                  </a:lnTo>
                  <a:lnTo>
                    <a:pt x="734" y="728"/>
                  </a:lnTo>
                  <a:lnTo>
                    <a:pt x="716" y="686"/>
                  </a:lnTo>
                  <a:lnTo>
                    <a:pt x="698" y="642"/>
                  </a:lnTo>
                  <a:lnTo>
                    <a:pt x="684" y="598"/>
                  </a:lnTo>
                  <a:lnTo>
                    <a:pt x="670" y="552"/>
                  </a:lnTo>
                  <a:lnTo>
                    <a:pt x="660" y="504"/>
                  </a:lnTo>
                  <a:lnTo>
                    <a:pt x="652" y="458"/>
                  </a:lnTo>
                  <a:lnTo>
                    <a:pt x="644" y="410"/>
                  </a:lnTo>
                  <a:lnTo>
                    <a:pt x="642" y="360"/>
                  </a:lnTo>
                  <a:lnTo>
                    <a:pt x="640" y="312"/>
                  </a:lnTo>
                  <a:lnTo>
                    <a:pt x="638" y="310"/>
                  </a:lnTo>
                  <a:lnTo>
                    <a:pt x="480" y="154"/>
                  </a:lnTo>
                  <a:lnTo>
                    <a:pt x="320" y="0"/>
                  </a:lnTo>
                  <a:lnTo>
                    <a:pt x="162" y="154"/>
                  </a:lnTo>
                  <a:lnTo>
                    <a:pt x="2" y="31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EEECE1">
                <a:lumMod val="25000"/>
              </a:srgbClr>
            </a:solidFill>
            <a:ln w="38100" cmpd="sng">
              <a:noFill/>
              <a:prstDash val="solid"/>
              <a:round/>
              <a:headEnd/>
              <a:tailEnd/>
            </a:ln>
            <a:sp3d extrusionH="254000" prstMaterial="dkEdge">
              <a:bevelT w="139700" prst="cross"/>
              <a:extrusionClr>
                <a:srgbClr val="EEECE1">
                  <a:lumMod val="75000"/>
                </a:srgbClr>
              </a:extrusion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049566" y="1978736"/>
              <a:ext cx="3957090" cy="1901809"/>
            </a:xfrm>
            <a:custGeom>
              <a:avLst/>
              <a:gdLst/>
              <a:ahLst/>
              <a:cxnLst/>
              <a:rect l="l" t="t" r="r" b="b"/>
              <a:pathLst>
                <a:path w="3957090" h="1901809">
                  <a:moveTo>
                    <a:pt x="3586237" y="0"/>
                  </a:moveTo>
                  <a:lnTo>
                    <a:pt x="3588615" y="2377"/>
                  </a:lnTo>
                  <a:lnTo>
                    <a:pt x="3771664" y="192558"/>
                  </a:lnTo>
                  <a:lnTo>
                    <a:pt x="3957090" y="380362"/>
                  </a:lnTo>
                  <a:lnTo>
                    <a:pt x="3771664" y="570543"/>
                  </a:lnTo>
                  <a:lnTo>
                    <a:pt x="3588615" y="758346"/>
                  </a:lnTo>
                  <a:lnTo>
                    <a:pt x="3586237" y="760724"/>
                  </a:lnTo>
                  <a:lnTo>
                    <a:pt x="3526806" y="763101"/>
                  </a:lnTo>
                  <a:lnTo>
                    <a:pt x="3469752" y="765478"/>
                  </a:lnTo>
                  <a:lnTo>
                    <a:pt x="3412697" y="774987"/>
                  </a:lnTo>
                  <a:lnTo>
                    <a:pt x="3355643" y="784496"/>
                  </a:lnTo>
                  <a:lnTo>
                    <a:pt x="3300966" y="796383"/>
                  </a:lnTo>
                  <a:lnTo>
                    <a:pt x="3246289" y="813023"/>
                  </a:lnTo>
                  <a:lnTo>
                    <a:pt x="3193989" y="829664"/>
                  </a:lnTo>
                  <a:lnTo>
                    <a:pt x="3141689" y="851060"/>
                  </a:lnTo>
                  <a:lnTo>
                    <a:pt x="3091767" y="872455"/>
                  </a:lnTo>
                  <a:lnTo>
                    <a:pt x="3041844" y="898605"/>
                  </a:lnTo>
                  <a:lnTo>
                    <a:pt x="2994299" y="924755"/>
                  </a:lnTo>
                  <a:lnTo>
                    <a:pt x="2949131" y="955659"/>
                  </a:lnTo>
                  <a:lnTo>
                    <a:pt x="2903963" y="986564"/>
                  </a:lnTo>
                  <a:lnTo>
                    <a:pt x="2861173" y="1022222"/>
                  </a:lnTo>
                  <a:lnTo>
                    <a:pt x="2818382" y="1057881"/>
                  </a:lnTo>
                  <a:lnTo>
                    <a:pt x="2777968" y="1095918"/>
                  </a:lnTo>
                  <a:lnTo>
                    <a:pt x="2742310" y="1133954"/>
                  </a:lnTo>
                  <a:lnTo>
                    <a:pt x="2706651" y="1176744"/>
                  </a:lnTo>
                  <a:lnTo>
                    <a:pt x="2670992" y="1219535"/>
                  </a:lnTo>
                  <a:lnTo>
                    <a:pt x="2640087" y="1264703"/>
                  </a:lnTo>
                  <a:lnTo>
                    <a:pt x="2609183" y="1309871"/>
                  </a:lnTo>
                  <a:lnTo>
                    <a:pt x="2583033" y="1357416"/>
                  </a:lnTo>
                  <a:lnTo>
                    <a:pt x="2556883" y="1407339"/>
                  </a:lnTo>
                  <a:lnTo>
                    <a:pt x="2535488" y="1457261"/>
                  </a:lnTo>
                  <a:lnTo>
                    <a:pt x="2514092" y="1509561"/>
                  </a:lnTo>
                  <a:lnTo>
                    <a:pt x="2497452" y="1561861"/>
                  </a:lnTo>
                  <a:lnTo>
                    <a:pt x="2480811" y="1616538"/>
                  </a:lnTo>
                  <a:lnTo>
                    <a:pt x="2468924" y="1671215"/>
                  </a:lnTo>
                  <a:lnTo>
                    <a:pt x="2459415" y="1728269"/>
                  </a:lnTo>
                  <a:lnTo>
                    <a:pt x="2449906" y="1785323"/>
                  </a:lnTo>
                  <a:lnTo>
                    <a:pt x="2447529" y="1842378"/>
                  </a:lnTo>
                  <a:lnTo>
                    <a:pt x="2445152" y="1901809"/>
                  </a:lnTo>
                  <a:lnTo>
                    <a:pt x="2440397" y="1899432"/>
                  </a:lnTo>
                  <a:lnTo>
                    <a:pt x="2250216" y="1714006"/>
                  </a:lnTo>
                  <a:lnTo>
                    <a:pt x="2062413" y="1530956"/>
                  </a:lnTo>
                  <a:lnTo>
                    <a:pt x="1872232" y="1714006"/>
                  </a:lnTo>
                  <a:lnTo>
                    <a:pt x="1684428" y="1899432"/>
                  </a:lnTo>
                  <a:lnTo>
                    <a:pt x="1686805" y="1799587"/>
                  </a:lnTo>
                  <a:lnTo>
                    <a:pt x="1693937" y="1704496"/>
                  </a:lnTo>
                  <a:lnTo>
                    <a:pt x="1705823" y="1609406"/>
                  </a:lnTo>
                  <a:lnTo>
                    <a:pt x="1722464" y="1516693"/>
                  </a:lnTo>
                  <a:lnTo>
                    <a:pt x="1743860" y="1423980"/>
                  </a:lnTo>
                  <a:lnTo>
                    <a:pt x="1770010" y="1333644"/>
                  </a:lnTo>
                  <a:lnTo>
                    <a:pt x="1800914" y="1245685"/>
                  </a:lnTo>
                  <a:lnTo>
                    <a:pt x="1834196" y="1160104"/>
                  </a:lnTo>
                  <a:lnTo>
                    <a:pt x="1844761" y="1136331"/>
                  </a:lnTo>
                  <a:lnTo>
                    <a:pt x="0" y="1136331"/>
                  </a:lnTo>
                  <a:lnTo>
                    <a:pt x="0" y="416491"/>
                  </a:lnTo>
                  <a:lnTo>
                    <a:pt x="2398006" y="416491"/>
                  </a:lnTo>
                  <a:lnTo>
                    <a:pt x="2449906" y="377984"/>
                  </a:lnTo>
                  <a:lnTo>
                    <a:pt x="2523601" y="323307"/>
                  </a:lnTo>
                  <a:lnTo>
                    <a:pt x="2599674" y="275762"/>
                  </a:lnTo>
                  <a:lnTo>
                    <a:pt x="2680501" y="228217"/>
                  </a:lnTo>
                  <a:lnTo>
                    <a:pt x="2761328" y="187804"/>
                  </a:lnTo>
                  <a:lnTo>
                    <a:pt x="2846909" y="149767"/>
                  </a:lnTo>
                  <a:lnTo>
                    <a:pt x="2932490" y="114108"/>
                  </a:lnTo>
                  <a:lnTo>
                    <a:pt x="3020449" y="85581"/>
                  </a:lnTo>
                  <a:lnTo>
                    <a:pt x="3110785" y="59431"/>
                  </a:lnTo>
                  <a:lnTo>
                    <a:pt x="3203498" y="38036"/>
                  </a:lnTo>
                  <a:lnTo>
                    <a:pt x="3296211" y="21395"/>
                  </a:lnTo>
                  <a:lnTo>
                    <a:pt x="3391302" y="9509"/>
                  </a:lnTo>
                  <a:lnTo>
                    <a:pt x="3488770" y="2377"/>
                  </a:lnTo>
                  <a:close/>
                </a:path>
              </a:pathLst>
            </a:custGeom>
            <a:solidFill>
              <a:srgbClr val="4F81B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  <a:sp3d extrusionH="254000" prstMaterial="dkEdge">
              <a:bevelT w="139700" prst="cross"/>
              <a:extrusionClr>
                <a:srgbClr val="EEECE1">
                  <a:lumMod val="75000"/>
                </a:srgbClr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67982" y="1620287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</a:rPr>
              <a:t>Pillar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0618" y="2155659"/>
            <a:ext cx="2405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Safer road users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32612" y="1417638"/>
            <a:ext cx="2454199" cy="707243"/>
            <a:chOff x="5984509" y="1323975"/>
            <a:chExt cx="2701627" cy="1007819"/>
          </a:xfrm>
        </p:grpSpPr>
        <p:sp>
          <p:nvSpPr>
            <p:cNvPr id="20" name="TextBox 19"/>
            <p:cNvSpPr txBox="1"/>
            <p:nvPr/>
          </p:nvSpPr>
          <p:spPr>
            <a:xfrm>
              <a:off x="6652211" y="1323975"/>
              <a:ext cx="105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</a:rPr>
                <a:t>Pillar 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84509" y="1993240"/>
              <a:ext cx="27016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Post-crash care response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67982" y="5043709"/>
            <a:ext cx="2405317" cy="761821"/>
            <a:chOff x="1467982" y="5043709"/>
            <a:chExt cx="2405317" cy="761821"/>
          </a:xfrm>
        </p:grpSpPr>
        <p:sp>
          <p:nvSpPr>
            <p:cNvPr id="23" name="TextBox 22"/>
            <p:cNvSpPr txBox="1"/>
            <p:nvPr/>
          </p:nvSpPr>
          <p:spPr>
            <a:xfrm>
              <a:off x="2256365" y="5043709"/>
              <a:ext cx="105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</a:rPr>
                <a:t>Pillar 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67982" y="5466976"/>
              <a:ext cx="2405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Safer roads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86811" y="4780958"/>
            <a:ext cx="2405317" cy="862040"/>
            <a:chOff x="6186811" y="4780958"/>
            <a:chExt cx="2405317" cy="862040"/>
          </a:xfrm>
        </p:grpSpPr>
        <p:sp>
          <p:nvSpPr>
            <p:cNvPr id="26" name="TextBox 25"/>
            <p:cNvSpPr txBox="1"/>
            <p:nvPr/>
          </p:nvSpPr>
          <p:spPr>
            <a:xfrm>
              <a:off x="7011091" y="4780958"/>
              <a:ext cx="105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</a:rPr>
                <a:t>Pillar 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86811" y="5335221"/>
              <a:ext cx="2405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Road Safety Management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87730" y="3581745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</a:rPr>
              <a:t>Pillar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1" y="4140866"/>
            <a:ext cx="2405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Safer vehicles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0400" y="2849479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</a:rPr>
              <a:t>Pillar 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67647" y="3311144"/>
            <a:ext cx="2405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Youth &amp; Road Safety </a:t>
            </a:r>
          </a:p>
        </p:txBody>
      </p:sp>
      <p:sp>
        <p:nvSpPr>
          <p:cNvPr id="32" name="Oval 31"/>
          <p:cNvSpPr/>
          <p:nvPr/>
        </p:nvSpPr>
        <p:spPr>
          <a:xfrm rot="715131">
            <a:off x="3878633" y="2957750"/>
            <a:ext cx="1947111" cy="161732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Pillar 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0" cap="none" spc="0" normalizeH="0" baseline="0" noProof="0" dirty="0" smtClean="0">
              <a:ln>
                <a:noFill/>
              </a:ln>
              <a:solidFill>
                <a:srgbClr val="19090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09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Regulation &amp; Legislation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21082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6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477250" cy="81121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UNDoARS</a:t>
            </a:r>
            <a:r>
              <a:rPr lang="en-US" sz="32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 Pillar 4 </a:t>
            </a:r>
            <a:endParaRPr lang="en-US" sz="3200" dirty="0">
              <a:solidFill>
                <a:srgbClr val="002E7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4885" y="634849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59073" y="5309653"/>
            <a:ext cx="2062163" cy="1422458"/>
            <a:chOff x="287945" y="5272561"/>
            <a:chExt cx="2062163" cy="1422458"/>
          </a:xfrm>
        </p:grpSpPr>
        <p:grpSp>
          <p:nvGrpSpPr>
            <p:cNvPr id="66" name="Group 65"/>
            <p:cNvGrpSpPr/>
            <p:nvPr/>
          </p:nvGrpSpPr>
          <p:grpSpPr>
            <a:xfrm>
              <a:off x="287945" y="5272561"/>
              <a:ext cx="1981200" cy="1379825"/>
              <a:chOff x="3981381" y="4766715"/>
              <a:chExt cx="1981200" cy="137982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3981381" y="4766715"/>
                <a:ext cx="1981200" cy="13798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ktangel 39"/>
              <p:cNvSpPr/>
              <p:nvPr/>
            </p:nvSpPr>
            <p:spPr bwMode="auto">
              <a:xfrm>
                <a:off x="3981381" y="4766715"/>
                <a:ext cx="1981200" cy="2730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buFont typeface="Calibri" pitchFamily="-112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87945" y="5280453"/>
              <a:ext cx="2062163" cy="1414566"/>
              <a:chOff x="3900418" y="4747665"/>
              <a:chExt cx="2062163" cy="1414566"/>
            </a:xfrm>
          </p:grpSpPr>
          <p:sp>
            <p:nvSpPr>
              <p:cNvPr id="68" name="Text Box 52"/>
              <p:cNvSpPr txBox="1">
                <a:spLocks noChangeArrowheads="1"/>
              </p:cNvSpPr>
              <p:nvPr/>
            </p:nvSpPr>
            <p:spPr bwMode="gray">
              <a:xfrm>
                <a:off x="4013062" y="5109635"/>
                <a:ext cx="1912938" cy="1052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1450" indent="-171450" defTabSz="801688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1200" noProof="1" smtClean="0">
                    <a:solidFill>
                      <a:srgbClr val="080808"/>
                    </a:solidFill>
                    <a:latin typeface="Calibri" pitchFamily="-112" charset="0"/>
                  </a:rPr>
                  <a:t>Reseach &amp; Policies for work-related  RS PPP &amp; informal sectors </a:t>
                </a:r>
              </a:p>
              <a:p>
                <a:pPr marL="171450" indent="-171450" defTabSz="801688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1200" noProof="1" smtClean="0">
                    <a:solidFill>
                      <a:srgbClr val="080808"/>
                    </a:solidFill>
                    <a:latin typeface="Calibri" pitchFamily="-112" charset="0"/>
                  </a:rPr>
                  <a:t>Graduate Driver Licensing Systems </a:t>
                </a:r>
              </a:p>
            </p:txBody>
          </p:sp>
          <p:sp>
            <p:nvSpPr>
              <p:cNvPr id="69" name="Rektangel 55"/>
              <p:cNvSpPr>
                <a:spLocks noChangeArrowheads="1"/>
              </p:cNvSpPr>
              <p:nvPr/>
            </p:nvSpPr>
            <p:spPr bwMode="auto">
              <a:xfrm>
                <a:off x="3900418" y="4747665"/>
                <a:ext cx="206216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914400"/>
                <a:r>
                  <a:rPr lang="da-DK" sz="1200" dirty="0" smtClean="0">
                    <a:solidFill>
                      <a:schemeClr val="bg1"/>
                    </a:solidFill>
                  </a:rPr>
                  <a:t>ACTIVITY 7 &amp; 8 </a:t>
                </a:r>
                <a:endParaRPr lang="da-DK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6555266" y="3794918"/>
            <a:ext cx="2176463" cy="2949906"/>
            <a:chOff x="5672137" y="2114550"/>
            <a:chExt cx="2176463" cy="2949906"/>
          </a:xfrm>
        </p:grpSpPr>
        <p:sp>
          <p:nvSpPr>
            <p:cNvPr id="73" name="Rectangle 72"/>
            <p:cNvSpPr/>
            <p:nvPr/>
          </p:nvSpPr>
          <p:spPr>
            <a:xfrm>
              <a:off x="5753100" y="2133600"/>
              <a:ext cx="1981200" cy="29308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ktangel 39"/>
            <p:cNvSpPr/>
            <p:nvPr/>
          </p:nvSpPr>
          <p:spPr bwMode="auto">
            <a:xfrm>
              <a:off x="5753100" y="2133600"/>
              <a:ext cx="1981200" cy="2730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-112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pitchFamily="-112" charset="0"/>
              </a:endParaRPr>
            </a:p>
          </p:txBody>
        </p:sp>
        <p:sp>
          <p:nvSpPr>
            <p:cNvPr id="75" name="Rektangel 51"/>
            <p:cNvSpPr>
              <a:spLocks noChangeArrowheads="1"/>
            </p:cNvSpPr>
            <p:nvPr/>
          </p:nvSpPr>
          <p:spPr bwMode="auto">
            <a:xfrm>
              <a:off x="5753100" y="3657600"/>
              <a:ext cx="1981200" cy="2730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pPr indent="-342900">
                <a:buFont typeface="Calibri" pitchFamily="-112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pitchFamily="-112" charset="0"/>
              </a:endParaRPr>
            </a:p>
          </p:txBody>
        </p:sp>
        <p:sp>
          <p:nvSpPr>
            <p:cNvPr id="76" name="Text Box 52"/>
            <p:cNvSpPr txBox="1">
              <a:spLocks noChangeArrowheads="1"/>
            </p:cNvSpPr>
            <p:nvPr/>
          </p:nvSpPr>
          <p:spPr bwMode="gray">
            <a:xfrm>
              <a:off x="5829300" y="3976688"/>
              <a:ext cx="2019300" cy="10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1200" noProof="1" smtClean="0">
                  <a:solidFill>
                    <a:srgbClr val="080808"/>
                  </a:solidFill>
                  <a:latin typeface="Calibri" pitchFamily="-112" charset="0"/>
                </a:rPr>
                <a:t>Promote use of seat-belt &amp; child restraints </a:t>
              </a:r>
            </a:p>
            <a:p>
              <a:pPr marL="171450" indent="-171450"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1200" noProof="1" smtClean="0">
                  <a:solidFill>
                    <a:srgbClr val="080808"/>
                  </a:solidFill>
                  <a:latin typeface="Calibri" pitchFamily="-112" charset="0"/>
                </a:rPr>
                <a:t>Transport &amp; OHS for freight, fleet &amp; public transport</a:t>
              </a:r>
              <a:endParaRPr lang="en-US" sz="1200" noProof="1">
                <a:solidFill>
                  <a:srgbClr val="080808"/>
                </a:solidFill>
                <a:latin typeface="Calibri" pitchFamily="-112" charset="0"/>
              </a:endParaRPr>
            </a:p>
          </p:txBody>
        </p:sp>
        <p:sp>
          <p:nvSpPr>
            <p:cNvPr id="77" name="Rektangel 53"/>
            <p:cNvSpPr>
              <a:spLocks noChangeArrowheads="1"/>
            </p:cNvSpPr>
            <p:nvPr/>
          </p:nvSpPr>
          <p:spPr bwMode="auto">
            <a:xfrm>
              <a:off x="5748338" y="3638550"/>
              <a:ext cx="21002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da-DK" sz="1200" dirty="0" smtClean="0">
                  <a:solidFill>
                    <a:schemeClr val="bg1"/>
                  </a:solidFill>
                </a:rPr>
                <a:t>ACTIVITY 5 &amp; 6</a:t>
              </a:r>
              <a:endParaRPr lang="da-DK" sz="1200" dirty="0">
                <a:solidFill>
                  <a:schemeClr val="bg1"/>
                </a:solidFill>
              </a:endParaRPr>
            </a:p>
          </p:txBody>
        </p:sp>
        <p:sp>
          <p:nvSpPr>
            <p:cNvPr id="78" name="Text Box 52"/>
            <p:cNvSpPr txBox="1">
              <a:spLocks noChangeArrowheads="1"/>
            </p:cNvSpPr>
            <p:nvPr/>
          </p:nvSpPr>
          <p:spPr bwMode="gray">
            <a:xfrm>
              <a:off x="5784781" y="2460829"/>
              <a:ext cx="1912938" cy="10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1200" noProof="1" smtClean="0">
                  <a:solidFill>
                    <a:srgbClr val="080808"/>
                  </a:solidFill>
                  <a:latin typeface="Calibri" pitchFamily="-112" charset="0"/>
                </a:rPr>
                <a:t>Reduce alcohol related crashes</a:t>
              </a:r>
            </a:p>
            <a:p>
              <a:pPr marL="171450" indent="-171450"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1200" noProof="1" smtClean="0">
                  <a:solidFill>
                    <a:srgbClr val="080808"/>
                  </a:solidFill>
                  <a:latin typeface="Calibri" pitchFamily="-112" charset="0"/>
                </a:rPr>
                <a:t>Reduction of head injuries &amp; motor cycle crashes </a:t>
              </a:r>
            </a:p>
          </p:txBody>
        </p:sp>
        <p:sp>
          <p:nvSpPr>
            <p:cNvPr id="79" name="Rektangel 55"/>
            <p:cNvSpPr>
              <a:spLocks noChangeArrowheads="1"/>
            </p:cNvSpPr>
            <p:nvPr/>
          </p:nvSpPr>
          <p:spPr bwMode="auto">
            <a:xfrm>
              <a:off x="5672137" y="2114550"/>
              <a:ext cx="20621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da-DK" sz="1200" dirty="0" smtClean="0">
                  <a:solidFill>
                    <a:schemeClr val="bg1"/>
                  </a:solidFill>
                </a:rPr>
                <a:t>ACTIVITY 3 &amp; 4 </a:t>
              </a:r>
              <a:endParaRPr lang="da-DK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538597" y="364950"/>
            <a:ext cx="2176463" cy="2850177"/>
            <a:chOff x="5672137" y="2114550"/>
            <a:chExt cx="2176463" cy="2949906"/>
          </a:xfrm>
        </p:grpSpPr>
        <p:sp>
          <p:nvSpPr>
            <p:cNvPr id="81" name="Rectangle 80"/>
            <p:cNvSpPr/>
            <p:nvPr/>
          </p:nvSpPr>
          <p:spPr>
            <a:xfrm>
              <a:off x="5753100" y="2133600"/>
              <a:ext cx="1981200" cy="29308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2" name="Rektangel 39"/>
            <p:cNvSpPr/>
            <p:nvPr/>
          </p:nvSpPr>
          <p:spPr bwMode="auto">
            <a:xfrm>
              <a:off x="5753100" y="2133600"/>
              <a:ext cx="1981200" cy="2730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-112" charset="0"/>
                <a:buAutoNum type="arabicPeriod"/>
              </a:pPr>
              <a:endParaRPr lang="en-US" sz="1600" noProof="1">
                <a:solidFill>
                  <a:srgbClr val="FFFFFF"/>
                </a:solidFill>
                <a:latin typeface="Calibri" pitchFamily="-112" charset="0"/>
              </a:endParaRPr>
            </a:p>
          </p:txBody>
        </p:sp>
        <p:sp>
          <p:nvSpPr>
            <p:cNvPr id="83" name="Rektangel 51"/>
            <p:cNvSpPr>
              <a:spLocks noChangeArrowheads="1"/>
            </p:cNvSpPr>
            <p:nvPr/>
          </p:nvSpPr>
          <p:spPr bwMode="auto">
            <a:xfrm>
              <a:off x="5753100" y="3657600"/>
              <a:ext cx="1981200" cy="2730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pPr indent="-342900">
                <a:buFont typeface="Calibri" pitchFamily="-112" charset="0"/>
                <a:buAutoNum type="arabicPeriod"/>
              </a:pPr>
              <a:endParaRPr lang="en-US" sz="1600" noProof="1">
                <a:solidFill>
                  <a:srgbClr val="FFFFFF"/>
                </a:solidFill>
                <a:latin typeface="Calibri" pitchFamily="-112" charset="0"/>
              </a:endParaRPr>
            </a:p>
          </p:txBody>
        </p:sp>
        <p:sp>
          <p:nvSpPr>
            <p:cNvPr id="84" name="Text Box 52"/>
            <p:cNvSpPr txBox="1">
              <a:spLocks noChangeArrowheads="1"/>
            </p:cNvSpPr>
            <p:nvPr/>
          </p:nvSpPr>
          <p:spPr bwMode="gray">
            <a:xfrm>
              <a:off x="5829300" y="3976688"/>
              <a:ext cx="1912937" cy="803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1100" noProof="1" smtClean="0">
                  <a:solidFill>
                    <a:srgbClr val="080808"/>
                  </a:solidFill>
                  <a:latin typeface="Calibri" pitchFamily="-112" charset="0"/>
                </a:rPr>
                <a:t>Compliance with speed limits &amp; foster evidence based stds</a:t>
              </a:r>
            </a:p>
            <a:p>
              <a:pPr marL="171450" indent="-171450"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1100" noProof="1" smtClean="0">
                  <a:solidFill>
                    <a:srgbClr val="080808"/>
                  </a:solidFill>
                  <a:latin typeface="Calibri" pitchFamily="-112" charset="0"/>
                </a:rPr>
                <a:t>Reduce crashes &amp; injuries </a:t>
              </a:r>
              <a:endParaRPr lang="en-US" sz="1100" noProof="1">
                <a:solidFill>
                  <a:srgbClr val="080808"/>
                </a:solidFill>
                <a:latin typeface="Calibri" pitchFamily="-112" charset="0"/>
              </a:endParaRPr>
            </a:p>
          </p:txBody>
        </p:sp>
        <p:sp>
          <p:nvSpPr>
            <p:cNvPr id="85" name="Rektangel 53"/>
            <p:cNvSpPr>
              <a:spLocks noChangeArrowheads="1"/>
            </p:cNvSpPr>
            <p:nvPr/>
          </p:nvSpPr>
          <p:spPr bwMode="auto">
            <a:xfrm>
              <a:off x="5748338" y="3638550"/>
              <a:ext cx="21002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da-DK" sz="1100" dirty="0" smtClean="0">
                  <a:solidFill>
                    <a:schemeClr val="bg1"/>
                  </a:solidFill>
                </a:rPr>
                <a:t>ACTIVITY 2</a:t>
              </a:r>
              <a:endParaRPr lang="da-DK" sz="1100" dirty="0">
                <a:solidFill>
                  <a:schemeClr val="bg1"/>
                </a:solidFill>
              </a:endParaRPr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gray">
            <a:xfrm>
              <a:off x="5784781" y="2460829"/>
              <a:ext cx="1912938" cy="117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1100" noProof="1" smtClean="0">
                  <a:solidFill>
                    <a:srgbClr val="080808"/>
                  </a:solidFill>
                  <a:latin typeface="Calibri" pitchFamily="-112" charset="0"/>
                </a:rPr>
                <a:t>Increase awareness of R/S risk factors </a:t>
              </a:r>
            </a:p>
            <a:p>
              <a:pPr marL="171450" indent="-171450"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1100" noProof="1" smtClean="0">
                  <a:solidFill>
                    <a:srgbClr val="080808"/>
                  </a:solidFill>
                  <a:latin typeface="Calibri" pitchFamily="-112" charset="0"/>
                </a:rPr>
                <a:t>Promotion of prevention measures </a:t>
              </a:r>
            </a:p>
            <a:p>
              <a:pPr marL="171450" indent="-171450"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1100" noProof="1" smtClean="0">
                  <a:solidFill>
                    <a:srgbClr val="080808"/>
                  </a:solidFill>
                  <a:latin typeface="Calibri" pitchFamily="-112" charset="0"/>
                </a:rPr>
                <a:t>Social marketing </a:t>
              </a:r>
              <a:r>
                <a:rPr lang="en-US" sz="1100" noProof="1">
                  <a:solidFill>
                    <a:srgbClr val="080808"/>
                  </a:solidFill>
                  <a:latin typeface="Calibri" pitchFamily="-112" charset="0"/>
                </a:rPr>
                <a:t> </a:t>
              </a:r>
              <a:r>
                <a:rPr lang="en-US" sz="1100" noProof="1" smtClean="0">
                  <a:solidFill>
                    <a:srgbClr val="080808"/>
                  </a:solidFill>
                  <a:latin typeface="Calibri" pitchFamily="-112" charset="0"/>
                </a:rPr>
                <a:t>for behavioural change </a:t>
              </a:r>
            </a:p>
          </p:txBody>
        </p:sp>
        <p:sp>
          <p:nvSpPr>
            <p:cNvPr id="87" name="Rektangel 55"/>
            <p:cNvSpPr>
              <a:spLocks noChangeArrowheads="1"/>
            </p:cNvSpPr>
            <p:nvPr/>
          </p:nvSpPr>
          <p:spPr bwMode="auto">
            <a:xfrm>
              <a:off x="5672137" y="2114550"/>
              <a:ext cx="206216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da-DK" sz="1100" dirty="0" smtClean="0">
                  <a:solidFill>
                    <a:schemeClr val="bg1"/>
                  </a:solidFill>
                </a:rPr>
                <a:t>ACTIVITY 1 </a:t>
              </a:r>
              <a:endParaRPr lang="da-DK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Freeform 233"/>
          <p:cNvSpPr>
            <a:spLocks/>
          </p:cNvSpPr>
          <p:nvPr/>
        </p:nvSpPr>
        <p:spPr bwMode="auto">
          <a:xfrm>
            <a:off x="3020293" y="3484209"/>
            <a:ext cx="71437" cy="12700"/>
          </a:xfrm>
          <a:custGeom>
            <a:avLst/>
            <a:gdLst>
              <a:gd name="T0" fmla="*/ 2147483647 w 45"/>
              <a:gd name="T1" fmla="*/ 2147483647 h 8"/>
              <a:gd name="T2" fmla="*/ 2147483647 w 45"/>
              <a:gd name="T3" fmla="*/ 0 h 8"/>
              <a:gd name="T4" fmla="*/ 2147483647 w 45"/>
              <a:gd name="T5" fmla="*/ 0 h 8"/>
              <a:gd name="T6" fmla="*/ 2147483647 w 45"/>
              <a:gd name="T7" fmla="*/ 0 h 8"/>
              <a:gd name="T8" fmla="*/ 2147483647 w 45"/>
              <a:gd name="T9" fmla="*/ 0 h 8"/>
              <a:gd name="T10" fmla="*/ 2147483647 w 45"/>
              <a:gd name="T11" fmla="*/ 2147483647 h 8"/>
              <a:gd name="T12" fmla="*/ 0 w 45"/>
              <a:gd name="T13" fmla="*/ 2147483647 h 8"/>
              <a:gd name="T14" fmla="*/ 2147483647 w 45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"/>
              <a:gd name="T25" fmla="*/ 0 h 8"/>
              <a:gd name="T26" fmla="*/ 45 w 45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" h="8">
                <a:moveTo>
                  <a:pt x="36" y="8"/>
                </a:moveTo>
                <a:lnTo>
                  <a:pt x="45" y="0"/>
                </a:lnTo>
                <a:lnTo>
                  <a:pt x="33" y="0"/>
                </a:lnTo>
                <a:lnTo>
                  <a:pt x="6" y="1"/>
                </a:lnTo>
                <a:lnTo>
                  <a:pt x="0" y="6"/>
                </a:lnTo>
                <a:lnTo>
                  <a:pt x="36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4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4" name="Freeform 234"/>
          <p:cNvSpPr>
            <a:spLocks/>
          </p:cNvSpPr>
          <p:nvPr/>
        </p:nvSpPr>
        <p:spPr bwMode="auto">
          <a:xfrm>
            <a:off x="3071093" y="2658709"/>
            <a:ext cx="63500" cy="9525"/>
          </a:xfrm>
          <a:custGeom>
            <a:avLst/>
            <a:gdLst>
              <a:gd name="T0" fmla="*/ 2147483647 w 40"/>
              <a:gd name="T1" fmla="*/ 2147483647 h 6"/>
              <a:gd name="T2" fmla="*/ 0 w 40"/>
              <a:gd name="T3" fmla="*/ 0 h 6"/>
              <a:gd name="T4" fmla="*/ 2147483647 w 40"/>
              <a:gd name="T5" fmla="*/ 2147483647 h 6"/>
              <a:gd name="T6" fmla="*/ 2147483647 w 40"/>
              <a:gd name="T7" fmla="*/ 2147483647 h 6"/>
              <a:gd name="T8" fmla="*/ 2147483647 w 40"/>
              <a:gd name="T9" fmla="*/ 2147483647 h 6"/>
              <a:gd name="T10" fmla="*/ 2147483647 w 40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6"/>
              <a:gd name="T20" fmla="*/ 40 w 4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6">
                <a:moveTo>
                  <a:pt x="35" y="1"/>
                </a:moveTo>
                <a:lnTo>
                  <a:pt x="0" y="0"/>
                </a:lnTo>
                <a:lnTo>
                  <a:pt x="5" y="6"/>
                </a:lnTo>
                <a:lnTo>
                  <a:pt x="40" y="6"/>
                </a:lnTo>
                <a:lnTo>
                  <a:pt x="35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4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5" name="Freeform 238"/>
          <p:cNvSpPr>
            <a:spLocks/>
          </p:cNvSpPr>
          <p:nvPr/>
        </p:nvSpPr>
        <p:spPr bwMode="auto">
          <a:xfrm>
            <a:off x="3047280" y="4735159"/>
            <a:ext cx="60325" cy="11113"/>
          </a:xfrm>
          <a:custGeom>
            <a:avLst/>
            <a:gdLst>
              <a:gd name="T0" fmla="*/ 2147483647 w 38"/>
              <a:gd name="T1" fmla="*/ 2147483647 h 7"/>
              <a:gd name="T2" fmla="*/ 2147483647 w 38"/>
              <a:gd name="T3" fmla="*/ 0 h 7"/>
              <a:gd name="T4" fmla="*/ 2147483647 w 38"/>
              <a:gd name="T5" fmla="*/ 2147483647 h 7"/>
              <a:gd name="T6" fmla="*/ 0 w 38"/>
              <a:gd name="T7" fmla="*/ 2147483647 h 7"/>
              <a:gd name="T8" fmla="*/ 0 w 38"/>
              <a:gd name="T9" fmla="*/ 2147483647 h 7"/>
              <a:gd name="T10" fmla="*/ 2147483647 w 38"/>
              <a:gd name="T11" fmla="*/ 2147483647 h 7"/>
              <a:gd name="T12" fmla="*/ 2147483647 w 38"/>
              <a:gd name="T13" fmla="*/ 2147483647 h 7"/>
              <a:gd name="T14" fmla="*/ 2147483647 w 38"/>
              <a:gd name="T15" fmla="*/ 2147483647 h 7"/>
              <a:gd name="T16" fmla="*/ 2147483647 w 38"/>
              <a:gd name="T17" fmla="*/ 2147483647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7"/>
              <a:gd name="T29" fmla="*/ 38 w 38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7">
                <a:moveTo>
                  <a:pt x="33" y="7"/>
                </a:moveTo>
                <a:lnTo>
                  <a:pt x="38" y="0"/>
                </a:lnTo>
                <a:lnTo>
                  <a:pt x="3" y="3"/>
                </a:lnTo>
                <a:lnTo>
                  <a:pt x="0" y="7"/>
                </a:lnTo>
                <a:lnTo>
                  <a:pt x="16" y="7"/>
                </a:lnTo>
                <a:lnTo>
                  <a:pt x="3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4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6" name="Ellipse 33"/>
          <p:cNvSpPr/>
          <p:nvPr/>
        </p:nvSpPr>
        <p:spPr bwMode="auto">
          <a:xfrm>
            <a:off x="2626954" y="5274345"/>
            <a:ext cx="2384511" cy="427943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/>
            <a:endParaRPr lang="en-US" sz="1400" dirty="0">
              <a:solidFill>
                <a:srgbClr val="FFFF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7" name="WordArt 3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gray">
          <a:xfrm rot="17498343">
            <a:off x="1235501" y="3227749"/>
            <a:ext cx="1552774" cy="898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668981"/>
              </a:avLst>
            </a:prstTxWarp>
          </a:bodyPr>
          <a:lstStyle/>
          <a:p>
            <a:pPr defTabSz="914400"/>
            <a:r>
              <a:rPr lang="en-US" sz="3200" kern="10" dirty="0" smtClean="0">
                <a:ln w="9525">
                  <a:noFill/>
                  <a:round/>
                  <a:headEnd/>
                  <a:tailEnd/>
                </a:ln>
                <a:solidFill>
                  <a:prstClr val="white"/>
                </a:solidFill>
                <a:latin typeface="Aharoni" pitchFamily="2" charset="-79"/>
                <a:ea typeface="+mn-lt"/>
                <a:cs typeface="Aharoni" pitchFamily="2" charset="-79"/>
              </a:rPr>
              <a:t>IMPROVE USER BEHAVIOUR 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prstClr val="white"/>
              </a:solidFill>
              <a:latin typeface="Aharoni" pitchFamily="2" charset="-79"/>
              <a:ea typeface="+mn-lt"/>
              <a:cs typeface="Aharoni" pitchFamily="2" charset="-79"/>
            </a:endParaRPr>
          </a:p>
        </p:txBody>
      </p:sp>
      <p:grpSp>
        <p:nvGrpSpPr>
          <p:cNvPr id="45" name="Group 36"/>
          <p:cNvGrpSpPr>
            <a:grpSpLocks/>
          </p:cNvGrpSpPr>
          <p:nvPr/>
        </p:nvGrpSpPr>
        <p:grpSpPr bwMode="auto">
          <a:xfrm>
            <a:off x="2011888" y="1599052"/>
            <a:ext cx="3668712" cy="3627438"/>
            <a:chOff x="3138488" y="1844675"/>
            <a:chExt cx="2909887" cy="2876550"/>
          </a:xfrm>
        </p:grpSpPr>
        <p:grpSp>
          <p:nvGrpSpPr>
            <p:cNvPr id="46" name="Gruppe 22"/>
            <p:cNvGrpSpPr>
              <a:grpSpLocks/>
            </p:cNvGrpSpPr>
            <p:nvPr/>
          </p:nvGrpSpPr>
          <p:grpSpPr bwMode="auto">
            <a:xfrm rot="2700000">
              <a:off x="3569826" y="2269535"/>
              <a:ext cx="2046103" cy="2027660"/>
              <a:chOff x="3570038" y="2269405"/>
              <a:chExt cx="2046103" cy="2027660"/>
            </a:xfrm>
          </p:grpSpPr>
          <p:sp>
            <p:nvSpPr>
              <p:cNvPr id="50" name="Freeform 239"/>
              <p:cNvSpPr>
                <a:spLocks/>
              </p:cNvSpPr>
              <p:nvPr/>
            </p:nvSpPr>
            <p:spPr bwMode="auto">
              <a:xfrm>
                <a:off x="3755552" y="3520778"/>
                <a:ext cx="1787525" cy="776287"/>
              </a:xfrm>
              <a:custGeom>
                <a:avLst/>
                <a:gdLst>
                  <a:gd name="T0" fmla="*/ 2147483647 w 1126"/>
                  <a:gd name="T1" fmla="*/ 0 h 489"/>
                  <a:gd name="T2" fmla="*/ 2147483647 w 1126"/>
                  <a:gd name="T3" fmla="*/ 2147483647 h 489"/>
                  <a:gd name="T4" fmla="*/ 2147483647 w 1126"/>
                  <a:gd name="T5" fmla="*/ 2147483647 h 489"/>
                  <a:gd name="T6" fmla="*/ 2147483647 w 1126"/>
                  <a:gd name="T7" fmla="*/ 2147483647 h 489"/>
                  <a:gd name="T8" fmla="*/ 2147483647 w 1126"/>
                  <a:gd name="T9" fmla="*/ 2147483647 h 489"/>
                  <a:gd name="T10" fmla="*/ 2147483647 w 1126"/>
                  <a:gd name="T11" fmla="*/ 2147483647 h 489"/>
                  <a:gd name="T12" fmla="*/ 2147483647 w 1126"/>
                  <a:gd name="T13" fmla="*/ 2147483647 h 489"/>
                  <a:gd name="T14" fmla="*/ 2147483647 w 1126"/>
                  <a:gd name="T15" fmla="*/ 2147483647 h 489"/>
                  <a:gd name="T16" fmla="*/ 2147483647 w 1126"/>
                  <a:gd name="T17" fmla="*/ 2147483647 h 489"/>
                  <a:gd name="T18" fmla="*/ 2147483647 w 1126"/>
                  <a:gd name="T19" fmla="*/ 2147483647 h 489"/>
                  <a:gd name="T20" fmla="*/ 2147483647 w 1126"/>
                  <a:gd name="T21" fmla="*/ 2147483647 h 489"/>
                  <a:gd name="T22" fmla="*/ 2147483647 w 1126"/>
                  <a:gd name="T23" fmla="*/ 2147483647 h 489"/>
                  <a:gd name="T24" fmla="*/ 2147483647 w 1126"/>
                  <a:gd name="T25" fmla="*/ 2147483647 h 489"/>
                  <a:gd name="T26" fmla="*/ 2147483647 w 1126"/>
                  <a:gd name="T27" fmla="*/ 2147483647 h 489"/>
                  <a:gd name="T28" fmla="*/ 2147483647 w 1126"/>
                  <a:gd name="T29" fmla="*/ 2147483647 h 489"/>
                  <a:gd name="T30" fmla="*/ 2147483647 w 1126"/>
                  <a:gd name="T31" fmla="*/ 2147483647 h 489"/>
                  <a:gd name="T32" fmla="*/ 2147483647 w 1126"/>
                  <a:gd name="T33" fmla="*/ 2147483647 h 489"/>
                  <a:gd name="T34" fmla="*/ 2147483647 w 1126"/>
                  <a:gd name="T35" fmla="*/ 2147483647 h 489"/>
                  <a:gd name="T36" fmla="*/ 0 w 1126"/>
                  <a:gd name="T37" fmla="*/ 2147483647 h 489"/>
                  <a:gd name="T38" fmla="*/ 2147483647 w 1126"/>
                  <a:gd name="T39" fmla="*/ 2147483647 h 489"/>
                  <a:gd name="T40" fmla="*/ 2147483647 w 1126"/>
                  <a:gd name="T41" fmla="*/ 2147483647 h 489"/>
                  <a:gd name="T42" fmla="*/ 2147483647 w 1126"/>
                  <a:gd name="T43" fmla="*/ 2147483647 h 489"/>
                  <a:gd name="T44" fmla="*/ 2147483647 w 1126"/>
                  <a:gd name="T45" fmla="*/ 2147483647 h 489"/>
                  <a:gd name="T46" fmla="*/ 2147483647 w 1126"/>
                  <a:gd name="T47" fmla="*/ 2147483647 h 489"/>
                  <a:gd name="T48" fmla="*/ 2147483647 w 1126"/>
                  <a:gd name="T49" fmla="*/ 2147483647 h 489"/>
                  <a:gd name="T50" fmla="*/ 2147483647 w 1126"/>
                  <a:gd name="T51" fmla="*/ 2147483647 h 489"/>
                  <a:gd name="T52" fmla="*/ 2147483647 w 1126"/>
                  <a:gd name="T53" fmla="*/ 2147483647 h 489"/>
                  <a:gd name="T54" fmla="*/ 2147483647 w 1126"/>
                  <a:gd name="T55" fmla="*/ 2147483647 h 489"/>
                  <a:gd name="T56" fmla="*/ 2147483647 w 1126"/>
                  <a:gd name="T57" fmla="*/ 2147483647 h 489"/>
                  <a:gd name="T58" fmla="*/ 2147483647 w 1126"/>
                  <a:gd name="T59" fmla="*/ 2147483647 h 489"/>
                  <a:gd name="T60" fmla="*/ 2147483647 w 1126"/>
                  <a:gd name="T61" fmla="*/ 2147483647 h 489"/>
                  <a:gd name="T62" fmla="*/ 2147483647 w 1126"/>
                  <a:gd name="T63" fmla="*/ 2147483647 h 489"/>
                  <a:gd name="T64" fmla="*/ 2147483647 w 1126"/>
                  <a:gd name="T65" fmla="*/ 2147483647 h 489"/>
                  <a:gd name="T66" fmla="*/ 2147483647 w 1126"/>
                  <a:gd name="T67" fmla="*/ 2147483647 h 489"/>
                  <a:gd name="T68" fmla="*/ 2147483647 w 1126"/>
                  <a:gd name="T69" fmla="*/ 2147483647 h 489"/>
                  <a:gd name="T70" fmla="*/ 2147483647 w 1126"/>
                  <a:gd name="T71" fmla="*/ 2147483647 h 489"/>
                  <a:gd name="T72" fmla="*/ 2147483647 w 1126"/>
                  <a:gd name="T73" fmla="*/ 2147483647 h 489"/>
                  <a:gd name="T74" fmla="*/ 2147483647 w 1126"/>
                  <a:gd name="T75" fmla="*/ 2147483647 h 489"/>
                  <a:gd name="T76" fmla="*/ 2147483647 w 1126"/>
                  <a:gd name="T77" fmla="*/ 2147483647 h 489"/>
                  <a:gd name="T78" fmla="*/ 2147483647 w 1126"/>
                  <a:gd name="T79" fmla="*/ 2147483647 h 489"/>
                  <a:gd name="T80" fmla="*/ 2147483647 w 1126"/>
                  <a:gd name="T81" fmla="*/ 2147483647 h 489"/>
                  <a:gd name="T82" fmla="*/ 2147483647 w 1126"/>
                  <a:gd name="T83" fmla="*/ 2147483647 h 489"/>
                  <a:gd name="T84" fmla="*/ 2147483647 w 1126"/>
                  <a:gd name="T85" fmla="*/ 2147483647 h 489"/>
                  <a:gd name="T86" fmla="*/ 2147483647 w 1126"/>
                  <a:gd name="T87" fmla="*/ 2147483647 h 4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6"/>
                  <a:gd name="T133" fmla="*/ 0 h 489"/>
                  <a:gd name="T134" fmla="*/ 1126 w 1126"/>
                  <a:gd name="T135" fmla="*/ 489 h 48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6" h="489">
                    <a:moveTo>
                      <a:pt x="897" y="0"/>
                    </a:moveTo>
                    <a:lnTo>
                      <a:pt x="897" y="0"/>
                    </a:lnTo>
                    <a:lnTo>
                      <a:pt x="885" y="26"/>
                    </a:lnTo>
                    <a:lnTo>
                      <a:pt x="871" y="52"/>
                    </a:lnTo>
                    <a:lnTo>
                      <a:pt x="856" y="76"/>
                    </a:lnTo>
                    <a:lnTo>
                      <a:pt x="837" y="98"/>
                    </a:lnTo>
                    <a:lnTo>
                      <a:pt x="819" y="121"/>
                    </a:lnTo>
                    <a:lnTo>
                      <a:pt x="798" y="141"/>
                    </a:lnTo>
                    <a:lnTo>
                      <a:pt x="776" y="161"/>
                    </a:lnTo>
                    <a:lnTo>
                      <a:pt x="752" y="178"/>
                    </a:lnTo>
                    <a:lnTo>
                      <a:pt x="727" y="193"/>
                    </a:lnTo>
                    <a:lnTo>
                      <a:pt x="701" y="206"/>
                    </a:lnTo>
                    <a:lnTo>
                      <a:pt x="675" y="218"/>
                    </a:lnTo>
                    <a:lnTo>
                      <a:pt x="647" y="228"/>
                    </a:lnTo>
                    <a:lnTo>
                      <a:pt x="618" y="236"/>
                    </a:lnTo>
                    <a:lnTo>
                      <a:pt x="588" y="242"/>
                    </a:lnTo>
                    <a:lnTo>
                      <a:pt x="557" y="245"/>
                    </a:lnTo>
                    <a:lnTo>
                      <a:pt x="526" y="246"/>
                    </a:lnTo>
                    <a:lnTo>
                      <a:pt x="499" y="245"/>
                    </a:lnTo>
                    <a:lnTo>
                      <a:pt x="472" y="242"/>
                    </a:lnTo>
                    <a:lnTo>
                      <a:pt x="446" y="239"/>
                    </a:lnTo>
                    <a:lnTo>
                      <a:pt x="420" y="232"/>
                    </a:lnTo>
                    <a:lnTo>
                      <a:pt x="395" y="224"/>
                    </a:lnTo>
                    <a:lnTo>
                      <a:pt x="371" y="215"/>
                    </a:lnTo>
                    <a:lnTo>
                      <a:pt x="347" y="205"/>
                    </a:lnTo>
                    <a:lnTo>
                      <a:pt x="325" y="193"/>
                    </a:lnTo>
                    <a:lnTo>
                      <a:pt x="303" y="179"/>
                    </a:lnTo>
                    <a:lnTo>
                      <a:pt x="282" y="165"/>
                    </a:lnTo>
                    <a:lnTo>
                      <a:pt x="263" y="149"/>
                    </a:lnTo>
                    <a:lnTo>
                      <a:pt x="244" y="131"/>
                    </a:lnTo>
                    <a:lnTo>
                      <a:pt x="227" y="113"/>
                    </a:lnTo>
                    <a:lnTo>
                      <a:pt x="210" y="93"/>
                    </a:lnTo>
                    <a:lnTo>
                      <a:pt x="196" y="73"/>
                    </a:lnTo>
                    <a:lnTo>
                      <a:pt x="181" y="52"/>
                    </a:lnTo>
                    <a:lnTo>
                      <a:pt x="26" y="22"/>
                    </a:lnTo>
                    <a:lnTo>
                      <a:pt x="0" y="219"/>
                    </a:lnTo>
                    <a:lnTo>
                      <a:pt x="23" y="249"/>
                    </a:lnTo>
                    <a:lnTo>
                      <a:pt x="48" y="277"/>
                    </a:lnTo>
                    <a:lnTo>
                      <a:pt x="74" y="305"/>
                    </a:lnTo>
                    <a:lnTo>
                      <a:pt x="101" y="329"/>
                    </a:lnTo>
                    <a:lnTo>
                      <a:pt x="131" y="354"/>
                    </a:lnTo>
                    <a:lnTo>
                      <a:pt x="161" y="376"/>
                    </a:lnTo>
                    <a:lnTo>
                      <a:pt x="193" y="397"/>
                    </a:lnTo>
                    <a:lnTo>
                      <a:pt x="225" y="415"/>
                    </a:lnTo>
                    <a:lnTo>
                      <a:pt x="260" y="432"/>
                    </a:lnTo>
                    <a:lnTo>
                      <a:pt x="295" y="446"/>
                    </a:lnTo>
                    <a:lnTo>
                      <a:pt x="332" y="459"/>
                    </a:lnTo>
                    <a:lnTo>
                      <a:pt x="369" y="469"/>
                    </a:lnTo>
                    <a:lnTo>
                      <a:pt x="407" y="477"/>
                    </a:lnTo>
                    <a:lnTo>
                      <a:pt x="446" y="484"/>
                    </a:lnTo>
                    <a:lnTo>
                      <a:pt x="486" y="487"/>
                    </a:lnTo>
                    <a:lnTo>
                      <a:pt x="526" y="489"/>
                    </a:lnTo>
                    <a:lnTo>
                      <a:pt x="552" y="487"/>
                    </a:lnTo>
                    <a:lnTo>
                      <a:pt x="577" y="486"/>
                    </a:lnTo>
                    <a:lnTo>
                      <a:pt x="601" y="484"/>
                    </a:lnTo>
                    <a:lnTo>
                      <a:pt x="626" y="481"/>
                    </a:lnTo>
                    <a:lnTo>
                      <a:pt x="651" y="476"/>
                    </a:lnTo>
                    <a:lnTo>
                      <a:pt x="675" y="471"/>
                    </a:lnTo>
                    <a:lnTo>
                      <a:pt x="699" y="465"/>
                    </a:lnTo>
                    <a:lnTo>
                      <a:pt x="722" y="458"/>
                    </a:lnTo>
                    <a:lnTo>
                      <a:pt x="745" y="450"/>
                    </a:lnTo>
                    <a:lnTo>
                      <a:pt x="767" y="442"/>
                    </a:lnTo>
                    <a:lnTo>
                      <a:pt x="789" y="433"/>
                    </a:lnTo>
                    <a:lnTo>
                      <a:pt x="811" y="423"/>
                    </a:lnTo>
                    <a:lnTo>
                      <a:pt x="833" y="411"/>
                    </a:lnTo>
                    <a:lnTo>
                      <a:pt x="854" y="399"/>
                    </a:lnTo>
                    <a:lnTo>
                      <a:pt x="874" y="388"/>
                    </a:lnTo>
                    <a:lnTo>
                      <a:pt x="894" y="375"/>
                    </a:lnTo>
                    <a:lnTo>
                      <a:pt x="913" y="360"/>
                    </a:lnTo>
                    <a:lnTo>
                      <a:pt x="932" y="346"/>
                    </a:lnTo>
                    <a:lnTo>
                      <a:pt x="950" y="331"/>
                    </a:lnTo>
                    <a:lnTo>
                      <a:pt x="967" y="315"/>
                    </a:lnTo>
                    <a:lnTo>
                      <a:pt x="985" y="298"/>
                    </a:lnTo>
                    <a:lnTo>
                      <a:pt x="1001" y="281"/>
                    </a:lnTo>
                    <a:lnTo>
                      <a:pt x="1016" y="264"/>
                    </a:lnTo>
                    <a:lnTo>
                      <a:pt x="1032" y="246"/>
                    </a:lnTo>
                    <a:lnTo>
                      <a:pt x="1046" y="227"/>
                    </a:lnTo>
                    <a:lnTo>
                      <a:pt x="1060" y="209"/>
                    </a:lnTo>
                    <a:lnTo>
                      <a:pt x="1073" y="188"/>
                    </a:lnTo>
                    <a:lnTo>
                      <a:pt x="1085" y="169"/>
                    </a:lnTo>
                    <a:lnTo>
                      <a:pt x="1097" y="148"/>
                    </a:lnTo>
                    <a:lnTo>
                      <a:pt x="1107" y="126"/>
                    </a:lnTo>
                    <a:lnTo>
                      <a:pt x="1117" y="105"/>
                    </a:lnTo>
                    <a:lnTo>
                      <a:pt x="1126" y="83"/>
                    </a:lnTo>
                    <a:lnTo>
                      <a:pt x="954" y="153"/>
                    </a:lnTo>
                    <a:lnTo>
                      <a:pt x="8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CE202A"/>
                  </a:gs>
                  <a:gs pos="100000">
                    <a:srgbClr val="B80E18"/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1" name="Freeform 240"/>
              <p:cNvSpPr>
                <a:spLocks/>
              </p:cNvSpPr>
              <p:nvPr/>
            </p:nvSpPr>
            <p:spPr bwMode="auto">
              <a:xfrm>
                <a:off x="4590616" y="2269405"/>
                <a:ext cx="1025525" cy="1441449"/>
              </a:xfrm>
              <a:custGeom>
                <a:avLst/>
                <a:gdLst>
                  <a:gd name="T0" fmla="*/ 2147483647 w 646"/>
                  <a:gd name="T1" fmla="*/ 2147483647 h 908"/>
                  <a:gd name="T2" fmla="*/ 2147483647 w 646"/>
                  <a:gd name="T3" fmla="*/ 2147483647 h 908"/>
                  <a:gd name="T4" fmla="*/ 2147483647 w 646"/>
                  <a:gd name="T5" fmla="*/ 2147483647 h 908"/>
                  <a:gd name="T6" fmla="*/ 2147483647 w 646"/>
                  <a:gd name="T7" fmla="*/ 2147483647 h 908"/>
                  <a:gd name="T8" fmla="*/ 2147483647 w 646"/>
                  <a:gd name="T9" fmla="*/ 2147483647 h 908"/>
                  <a:gd name="T10" fmla="*/ 2147483647 w 646"/>
                  <a:gd name="T11" fmla="*/ 2147483647 h 908"/>
                  <a:gd name="T12" fmla="*/ 2147483647 w 646"/>
                  <a:gd name="T13" fmla="*/ 2147483647 h 908"/>
                  <a:gd name="T14" fmla="*/ 2147483647 w 646"/>
                  <a:gd name="T15" fmla="*/ 2147483647 h 908"/>
                  <a:gd name="T16" fmla="*/ 2147483647 w 646"/>
                  <a:gd name="T17" fmla="*/ 2147483647 h 908"/>
                  <a:gd name="T18" fmla="*/ 2147483647 w 646"/>
                  <a:gd name="T19" fmla="*/ 2147483647 h 908"/>
                  <a:gd name="T20" fmla="*/ 2147483647 w 646"/>
                  <a:gd name="T21" fmla="*/ 2147483647 h 908"/>
                  <a:gd name="T22" fmla="*/ 2147483647 w 646"/>
                  <a:gd name="T23" fmla="*/ 2147483647 h 908"/>
                  <a:gd name="T24" fmla="*/ 2147483647 w 646"/>
                  <a:gd name="T25" fmla="*/ 2147483647 h 908"/>
                  <a:gd name="T26" fmla="*/ 2147483647 w 646"/>
                  <a:gd name="T27" fmla="*/ 2147483647 h 908"/>
                  <a:gd name="T28" fmla="*/ 2147483647 w 646"/>
                  <a:gd name="T29" fmla="*/ 2147483647 h 908"/>
                  <a:gd name="T30" fmla="*/ 2147483647 w 646"/>
                  <a:gd name="T31" fmla="*/ 2147483647 h 908"/>
                  <a:gd name="T32" fmla="*/ 2147483647 w 646"/>
                  <a:gd name="T33" fmla="*/ 2147483647 h 908"/>
                  <a:gd name="T34" fmla="*/ 2147483647 w 646"/>
                  <a:gd name="T35" fmla="*/ 2147483647 h 908"/>
                  <a:gd name="T36" fmla="*/ 2147483647 w 646"/>
                  <a:gd name="T37" fmla="*/ 2147483647 h 908"/>
                  <a:gd name="T38" fmla="*/ 2147483647 w 646"/>
                  <a:gd name="T39" fmla="*/ 2147483647 h 908"/>
                  <a:gd name="T40" fmla="*/ 2147483647 w 646"/>
                  <a:gd name="T41" fmla="*/ 2147483647 h 908"/>
                  <a:gd name="T42" fmla="*/ 2147483647 w 646"/>
                  <a:gd name="T43" fmla="*/ 2147483647 h 908"/>
                  <a:gd name="T44" fmla="*/ 2147483647 w 646"/>
                  <a:gd name="T45" fmla="*/ 2147483647 h 908"/>
                  <a:gd name="T46" fmla="*/ 2147483647 w 646"/>
                  <a:gd name="T47" fmla="*/ 2147483647 h 908"/>
                  <a:gd name="T48" fmla="*/ 2147483647 w 646"/>
                  <a:gd name="T49" fmla="*/ 0 h 908"/>
                  <a:gd name="T50" fmla="*/ 0 w 646"/>
                  <a:gd name="T51" fmla="*/ 2147483647 h 908"/>
                  <a:gd name="T52" fmla="*/ 2147483647 w 646"/>
                  <a:gd name="T53" fmla="*/ 2147483647 h 908"/>
                  <a:gd name="T54" fmla="*/ 2147483647 w 646"/>
                  <a:gd name="T55" fmla="*/ 2147483647 h 908"/>
                  <a:gd name="T56" fmla="*/ 2147483647 w 646"/>
                  <a:gd name="T57" fmla="*/ 2147483647 h 908"/>
                  <a:gd name="T58" fmla="*/ 2147483647 w 646"/>
                  <a:gd name="T59" fmla="*/ 2147483647 h 908"/>
                  <a:gd name="T60" fmla="*/ 2147483647 w 646"/>
                  <a:gd name="T61" fmla="*/ 2147483647 h 908"/>
                  <a:gd name="T62" fmla="*/ 2147483647 w 646"/>
                  <a:gd name="T63" fmla="*/ 2147483647 h 908"/>
                  <a:gd name="T64" fmla="*/ 2147483647 w 646"/>
                  <a:gd name="T65" fmla="*/ 2147483647 h 908"/>
                  <a:gd name="T66" fmla="*/ 2147483647 w 646"/>
                  <a:gd name="T67" fmla="*/ 2147483647 h 908"/>
                  <a:gd name="T68" fmla="*/ 2147483647 w 646"/>
                  <a:gd name="T69" fmla="*/ 2147483647 h 908"/>
                  <a:gd name="T70" fmla="*/ 2147483647 w 646"/>
                  <a:gd name="T71" fmla="*/ 2147483647 h 908"/>
                  <a:gd name="T72" fmla="*/ 2147483647 w 646"/>
                  <a:gd name="T73" fmla="*/ 2147483647 h 908"/>
                  <a:gd name="T74" fmla="*/ 2147483647 w 646"/>
                  <a:gd name="T75" fmla="*/ 2147483647 h 908"/>
                  <a:gd name="T76" fmla="*/ 2147483647 w 646"/>
                  <a:gd name="T77" fmla="*/ 2147483647 h 908"/>
                  <a:gd name="T78" fmla="*/ 2147483647 w 646"/>
                  <a:gd name="T79" fmla="*/ 2147483647 h 908"/>
                  <a:gd name="T80" fmla="*/ 2147483647 w 646"/>
                  <a:gd name="T81" fmla="*/ 2147483647 h 908"/>
                  <a:gd name="T82" fmla="*/ 2147483647 w 646"/>
                  <a:gd name="T83" fmla="*/ 2147483647 h 908"/>
                  <a:gd name="T84" fmla="*/ 2147483647 w 646"/>
                  <a:gd name="T85" fmla="*/ 2147483647 h 908"/>
                  <a:gd name="T86" fmla="*/ 2147483647 w 646"/>
                  <a:gd name="T87" fmla="*/ 2147483647 h 9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46"/>
                  <a:gd name="T133" fmla="*/ 0 h 908"/>
                  <a:gd name="T134" fmla="*/ 646 w 646"/>
                  <a:gd name="T135" fmla="*/ 908 h 90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46" h="908">
                    <a:moveTo>
                      <a:pt x="402" y="637"/>
                    </a:moveTo>
                    <a:lnTo>
                      <a:pt x="402" y="637"/>
                    </a:lnTo>
                    <a:lnTo>
                      <a:pt x="401" y="665"/>
                    </a:lnTo>
                    <a:lnTo>
                      <a:pt x="397" y="694"/>
                    </a:lnTo>
                    <a:lnTo>
                      <a:pt x="391" y="721"/>
                    </a:lnTo>
                    <a:lnTo>
                      <a:pt x="385" y="748"/>
                    </a:lnTo>
                    <a:lnTo>
                      <a:pt x="443" y="908"/>
                    </a:lnTo>
                    <a:lnTo>
                      <a:pt x="613" y="838"/>
                    </a:lnTo>
                    <a:lnTo>
                      <a:pt x="621" y="814"/>
                    </a:lnTo>
                    <a:lnTo>
                      <a:pt x="627" y="790"/>
                    </a:lnTo>
                    <a:lnTo>
                      <a:pt x="633" y="765"/>
                    </a:lnTo>
                    <a:lnTo>
                      <a:pt x="638" y="741"/>
                    </a:lnTo>
                    <a:lnTo>
                      <a:pt x="640" y="715"/>
                    </a:lnTo>
                    <a:lnTo>
                      <a:pt x="643" y="689"/>
                    </a:lnTo>
                    <a:lnTo>
                      <a:pt x="646" y="663"/>
                    </a:lnTo>
                    <a:lnTo>
                      <a:pt x="646" y="637"/>
                    </a:lnTo>
                    <a:lnTo>
                      <a:pt x="644" y="604"/>
                    </a:lnTo>
                    <a:lnTo>
                      <a:pt x="643" y="572"/>
                    </a:lnTo>
                    <a:lnTo>
                      <a:pt x="638" y="541"/>
                    </a:lnTo>
                    <a:lnTo>
                      <a:pt x="633" y="510"/>
                    </a:lnTo>
                    <a:lnTo>
                      <a:pt x="626" y="479"/>
                    </a:lnTo>
                    <a:lnTo>
                      <a:pt x="617" y="449"/>
                    </a:lnTo>
                    <a:lnTo>
                      <a:pt x="607" y="420"/>
                    </a:lnTo>
                    <a:lnTo>
                      <a:pt x="596" y="391"/>
                    </a:lnTo>
                    <a:lnTo>
                      <a:pt x="583" y="363"/>
                    </a:lnTo>
                    <a:lnTo>
                      <a:pt x="569" y="336"/>
                    </a:lnTo>
                    <a:lnTo>
                      <a:pt x="554" y="309"/>
                    </a:lnTo>
                    <a:lnTo>
                      <a:pt x="538" y="283"/>
                    </a:lnTo>
                    <a:lnTo>
                      <a:pt x="520" y="258"/>
                    </a:lnTo>
                    <a:lnTo>
                      <a:pt x="500" y="235"/>
                    </a:lnTo>
                    <a:lnTo>
                      <a:pt x="481" y="212"/>
                    </a:lnTo>
                    <a:lnTo>
                      <a:pt x="460" y="190"/>
                    </a:lnTo>
                    <a:lnTo>
                      <a:pt x="438" y="169"/>
                    </a:lnTo>
                    <a:lnTo>
                      <a:pt x="415" y="148"/>
                    </a:lnTo>
                    <a:lnTo>
                      <a:pt x="391" y="130"/>
                    </a:lnTo>
                    <a:lnTo>
                      <a:pt x="366" y="112"/>
                    </a:lnTo>
                    <a:lnTo>
                      <a:pt x="341" y="95"/>
                    </a:lnTo>
                    <a:lnTo>
                      <a:pt x="314" y="79"/>
                    </a:lnTo>
                    <a:lnTo>
                      <a:pt x="286" y="65"/>
                    </a:lnTo>
                    <a:lnTo>
                      <a:pt x="258" y="52"/>
                    </a:lnTo>
                    <a:lnTo>
                      <a:pt x="229" y="40"/>
                    </a:lnTo>
                    <a:lnTo>
                      <a:pt x="200" y="30"/>
                    </a:lnTo>
                    <a:lnTo>
                      <a:pt x="170" y="22"/>
                    </a:lnTo>
                    <a:lnTo>
                      <a:pt x="139" y="15"/>
                    </a:lnTo>
                    <a:lnTo>
                      <a:pt x="108" y="8"/>
                    </a:lnTo>
                    <a:lnTo>
                      <a:pt x="76" y="4"/>
                    </a:lnTo>
                    <a:lnTo>
                      <a:pt x="44" y="2"/>
                    </a:lnTo>
                    <a:lnTo>
                      <a:pt x="10" y="0"/>
                    </a:lnTo>
                    <a:lnTo>
                      <a:pt x="133" y="127"/>
                    </a:lnTo>
                    <a:lnTo>
                      <a:pt x="0" y="241"/>
                    </a:lnTo>
                    <a:lnTo>
                      <a:pt x="1" y="241"/>
                    </a:lnTo>
                    <a:lnTo>
                      <a:pt x="22" y="243"/>
                    </a:lnTo>
                    <a:lnTo>
                      <a:pt x="43" y="244"/>
                    </a:lnTo>
                    <a:lnTo>
                      <a:pt x="62" y="247"/>
                    </a:lnTo>
                    <a:lnTo>
                      <a:pt x="82" y="249"/>
                    </a:lnTo>
                    <a:lnTo>
                      <a:pt x="101" y="254"/>
                    </a:lnTo>
                    <a:lnTo>
                      <a:pt x="120" y="260"/>
                    </a:lnTo>
                    <a:lnTo>
                      <a:pt x="139" y="266"/>
                    </a:lnTo>
                    <a:lnTo>
                      <a:pt x="157" y="273"/>
                    </a:lnTo>
                    <a:lnTo>
                      <a:pt x="175" y="280"/>
                    </a:lnTo>
                    <a:lnTo>
                      <a:pt x="192" y="289"/>
                    </a:lnTo>
                    <a:lnTo>
                      <a:pt x="209" y="298"/>
                    </a:lnTo>
                    <a:lnTo>
                      <a:pt x="225" y="309"/>
                    </a:lnTo>
                    <a:lnTo>
                      <a:pt x="241" y="321"/>
                    </a:lnTo>
                    <a:lnTo>
                      <a:pt x="255" y="332"/>
                    </a:lnTo>
                    <a:lnTo>
                      <a:pt x="271" y="344"/>
                    </a:lnTo>
                    <a:lnTo>
                      <a:pt x="284" y="357"/>
                    </a:lnTo>
                    <a:lnTo>
                      <a:pt x="297" y="371"/>
                    </a:lnTo>
                    <a:lnTo>
                      <a:pt x="310" y="385"/>
                    </a:lnTo>
                    <a:lnTo>
                      <a:pt x="321" y="401"/>
                    </a:lnTo>
                    <a:lnTo>
                      <a:pt x="333" y="416"/>
                    </a:lnTo>
                    <a:lnTo>
                      <a:pt x="343" y="432"/>
                    </a:lnTo>
                    <a:lnTo>
                      <a:pt x="353" y="449"/>
                    </a:lnTo>
                    <a:lnTo>
                      <a:pt x="362" y="466"/>
                    </a:lnTo>
                    <a:lnTo>
                      <a:pt x="369" y="483"/>
                    </a:lnTo>
                    <a:lnTo>
                      <a:pt x="377" y="501"/>
                    </a:lnTo>
                    <a:lnTo>
                      <a:pt x="384" y="519"/>
                    </a:lnTo>
                    <a:lnTo>
                      <a:pt x="389" y="538"/>
                    </a:lnTo>
                    <a:lnTo>
                      <a:pt x="393" y="558"/>
                    </a:lnTo>
                    <a:lnTo>
                      <a:pt x="397" y="577"/>
                    </a:lnTo>
                    <a:lnTo>
                      <a:pt x="399" y="597"/>
                    </a:lnTo>
                    <a:lnTo>
                      <a:pt x="401" y="616"/>
                    </a:lnTo>
                    <a:lnTo>
                      <a:pt x="402" y="637"/>
                    </a:lnTo>
                    <a:close/>
                  </a:path>
                </a:pathLst>
              </a:custGeom>
              <a:gradFill>
                <a:gsLst>
                  <a:gs pos="0">
                    <a:srgbClr val="FFD757"/>
                  </a:gs>
                  <a:gs pos="100000">
                    <a:srgbClr val="F0B71F">
                      <a:lumMod val="90000"/>
                    </a:srgbClr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2" name="Freeform 241"/>
              <p:cNvSpPr>
                <a:spLocks/>
              </p:cNvSpPr>
              <p:nvPr/>
            </p:nvSpPr>
            <p:spPr bwMode="auto">
              <a:xfrm>
                <a:off x="3570038" y="2271226"/>
                <a:ext cx="1176338" cy="1547812"/>
              </a:xfrm>
              <a:custGeom>
                <a:avLst/>
                <a:gdLst>
                  <a:gd name="T0" fmla="*/ 0 w 741"/>
                  <a:gd name="T1" fmla="*/ 2147483647 h 975"/>
                  <a:gd name="T2" fmla="*/ 2147483647 w 741"/>
                  <a:gd name="T3" fmla="*/ 2147483647 h 975"/>
                  <a:gd name="T4" fmla="*/ 2147483647 w 741"/>
                  <a:gd name="T5" fmla="*/ 2147483647 h 975"/>
                  <a:gd name="T6" fmla="*/ 2147483647 w 741"/>
                  <a:gd name="T7" fmla="*/ 2147483647 h 975"/>
                  <a:gd name="T8" fmla="*/ 2147483647 w 741"/>
                  <a:gd name="T9" fmla="*/ 2147483647 h 975"/>
                  <a:gd name="T10" fmla="*/ 2147483647 w 741"/>
                  <a:gd name="T11" fmla="*/ 2147483647 h 975"/>
                  <a:gd name="T12" fmla="*/ 2147483647 w 741"/>
                  <a:gd name="T13" fmla="*/ 2147483647 h 975"/>
                  <a:gd name="T14" fmla="*/ 2147483647 w 741"/>
                  <a:gd name="T15" fmla="*/ 2147483647 h 975"/>
                  <a:gd name="T16" fmla="*/ 2147483647 w 741"/>
                  <a:gd name="T17" fmla="*/ 2147483647 h 975"/>
                  <a:gd name="T18" fmla="*/ 2147483647 w 741"/>
                  <a:gd name="T19" fmla="*/ 2147483647 h 975"/>
                  <a:gd name="T20" fmla="*/ 2147483647 w 741"/>
                  <a:gd name="T21" fmla="*/ 2147483647 h 975"/>
                  <a:gd name="T22" fmla="*/ 2147483647 w 741"/>
                  <a:gd name="T23" fmla="*/ 2147483647 h 975"/>
                  <a:gd name="T24" fmla="*/ 2147483647 w 741"/>
                  <a:gd name="T25" fmla="*/ 2147483647 h 975"/>
                  <a:gd name="T26" fmla="*/ 2147483647 w 741"/>
                  <a:gd name="T27" fmla="*/ 2147483647 h 975"/>
                  <a:gd name="T28" fmla="*/ 2147483647 w 741"/>
                  <a:gd name="T29" fmla="*/ 2147483647 h 975"/>
                  <a:gd name="T30" fmla="*/ 2147483647 w 741"/>
                  <a:gd name="T31" fmla="*/ 2147483647 h 975"/>
                  <a:gd name="T32" fmla="*/ 2147483647 w 741"/>
                  <a:gd name="T33" fmla="*/ 2147483647 h 975"/>
                  <a:gd name="T34" fmla="*/ 2147483647 w 741"/>
                  <a:gd name="T35" fmla="*/ 2147483647 h 975"/>
                  <a:gd name="T36" fmla="*/ 2147483647 w 741"/>
                  <a:gd name="T37" fmla="*/ 2147483647 h 975"/>
                  <a:gd name="T38" fmla="*/ 2147483647 w 741"/>
                  <a:gd name="T39" fmla="*/ 2147483647 h 975"/>
                  <a:gd name="T40" fmla="*/ 2147483647 w 741"/>
                  <a:gd name="T41" fmla="*/ 2147483647 h 975"/>
                  <a:gd name="T42" fmla="*/ 2147483647 w 741"/>
                  <a:gd name="T43" fmla="*/ 2147483647 h 975"/>
                  <a:gd name="T44" fmla="*/ 2147483647 w 741"/>
                  <a:gd name="T45" fmla="*/ 2147483647 h 975"/>
                  <a:gd name="T46" fmla="*/ 2147483647 w 741"/>
                  <a:gd name="T47" fmla="*/ 2147483647 h 975"/>
                  <a:gd name="T48" fmla="*/ 2147483647 w 741"/>
                  <a:gd name="T49" fmla="*/ 2147483647 h 975"/>
                  <a:gd name="T50" fmla="*/ 2147483647 w 741"/>
                  <a:gd name="T51" fmla="*/ 2147483647 h 975"/>
                  <a:gd name="T52" fmla="*/ 2147483647 w 741"/>
                  <a:gd name="T53" fmla="*/ 2147483647 h 975"/>
                  <a:gd name="T54" fmla="*/ 2147483647 w 741"/>
                  <a:gd name="T55" fmla="*/ 2147483647 h 975"/>
                  <a:gd name="T56" fmla="*/ 2147483647 w 741"/>
                  <a:gd name="T57" fmla="*/ 2147483647 h 975"/>
                  <a:gd name="T58" fmla="*/ 2147483647 w 741"/>
                  <a:gd name="T59" fmla="*/ 2147483647 h 975"/>
                  <a:gd name="T60" fmla="*/ 2147483647 w 741"/>
                  <a:gd name="T61" fmla="*/ 2147483647 h 975"/>
                  <a:gd name="T62" fmla="*/ 2147483647 w 741"/>
                  <a:gd name="T63" fmla="*/ 0 h 975"/>
                  <a:gd name="T64" fmla="*/ 2147483647 w 741"/>
                  <a:gd name="T65" fmla="*/ 2147483647 h 975"/>
                  <a:gd name="T66" fmla="*/ 2147483647 w 741"/>
                  <a:gd name="T67" fmla="*/ 2147483647 h 975"/>
                  <a:gd name="T68" fmla="*/ 2147483647 w 741"/>
                  <a:gd name="T69" fmla="*/ 2147483647 h 975"/>
                  <a:gd name="T70" fmla="*/ 2147483647 w 741"/>
                  <a:gd name="T71" fmla="*/ 2147483647 h 975"/>
                  <a:gd name="T72" fmla="*/ 2147483647 w 741"/>
                  <a:gd name="T73" fmla="*/ 2147483647 h 975"/>
                  <a:gd name="T74" fmla="*/ 2147483647 w 741"/>
                  <a:gd name="T75" fmla="*/ 2147483647 h 975"/>
                  <a:gd name="T76" fmla="*/ 2147483647 w 741"/>
                  <a:gd name="T77" fmla="*/ 2147483647 h 975"/>
                  <a:gd name="T78" fmla="*/ 2147483647 w 741"/>
                  <a:gd name="T79" fmla="*/ 2147483647 h 975"/>
                  <a:gd name="T80" fmla="*/ 2147483647 w 741"/>
                  <a:gd name="T81" fmla="*/ 2147483647 h 975"/>
                  <a:gd name="T82" fmla="*/ 2147483647 w 741"/>
                  <a:gd name="T83" fmla="*/ 2147483647 h 975"/>
                  <a:gd name="T84" fmla="*/ 2147483647 w 741"/>
                  <a:gd name="T85" fmla="*/ 2147483647 h 975"/>
                  <a:gd name="T86" fmla="*/ 2147483647 w 741"/>
                  <a:gd name="T87" fmla="*/ 2147483647 h 975"/>
                  <a:gd name="T88" fmla="*/ 2147483647 w 741"/>
                  <a:gd name="T89" fmla="*/ 2147483647 h 975"/>
                  <a:gd name="T90" fmla="*/ 2147483647 w 741"/>
                  <a:gd name="T91" fmla="*/ 2147483647 h 975"/>
                  <a:gd name="T92" fmla="*/ 2147483647 w 741"/>
                  <a:gd name="T93" fmla="*/ 2147483647 h 975"/>
                  <a:gd name="T94" fmla="*/ 0 w 741"/>
                  <a:gd name="T95" fmla="*/ 2147483647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gradFill>
                <a:gsLst>
                  <a:gs pos="0">
                    <a:srgbClr val="2A9B18"/>
                  </a:gs>
                  <a:gs pos="100000">
                    <a:srgbClr val="1B8A0A"/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sp>
          <p:nvSpPr>
            <p:cNvPr id="47" name="Freeform 242"/>
            <p:cNvSpPr>
              <a:spLocks/>
            </p:cNvSpPr>
            <p:nvPr/>
          </p:nvSpPr>
          <p:spPr bwMode="auto">
            <a:xfrm>
              <a:off x="4600357" y="1845934"/>
              <a:ext cx="1448018" cy="2054498"/>
            </a:xfrm>
            <a:custGeom>
              <a:avLst/>
              <a:gdLst>
                <a:gd name="T0" fmla="*/ 660 w 912"/>
                <a:gd name="T1" fmla="*/ 905 h 1294"/>
                <a:gd name="T2" fmla="*/ 658 w 912"/>
                <a:gd name="T3" fmla="*/ 961 h 1294"/>
                <a:gd name="T4" fmla="*/ 650 w 912"/>
                <a:gd name="T5" fmla="*/ 1015 h 1294"/>
                <a:gd name="T6" fmla="*/ 640 w 912"/>
                <a:gd name="T7" fmla="*/ 1068 h 1294"/>
                <a:gd name="T8" fmla="*/ 623 w 912"/>
                <a:gd name="T9" fmla="*/ 1120 h 1294"/>
                <a:gd name="T10" fmla="*/ 852 w 912"/>
                <a:gd name="T11" fmla="*/ 1229 h 1294"/>
                <a:gd name="T12" fmla="*/ 865 w 912"/>
                <a:gd name="T13" fmla="*/ 1190 h 1294"/>
                <a:gd name="T14" fmla="*/ 887 w 912"/>
                <a:gd name="T15" fmla="*/ 1112 h 1294"/>
                <a:gd name="T16" fmla="*/ 903 w 912"/>
                <a:gd name="T17" fmla="*/ 1031 h 1294"/>
                <a:gd name="T18" fmla="*/ 911 w 912"/>
                <a:gd name="T19" fmla="*/ 948 h 1294"/>
                <a:gd name="T20" fmla="*/ 912 w 912"/>
                <a:gd name="T21" fmla="*/ 905 h 1294"/>
                <a:gd name="T22" fmla="*/ 907 w 912"/>
                <a:gd name="T23" fmla="*/ 814 h 1294"/>
                <a:gd name="T24" fmla="*/ 894 w 912"/>
                <a:gd name="T25" fmla="*/ 726 h 1294"/>
                <a:gd name="T26" fmla="*/ 873 w 912"/>
                <a:gd name="T27" fmla="*/ 642 h 1294"/>
                <a:gd name="T28" fmla="*/ 843 w 912"/>
                <a:gd name="T29" fmla="*/ 560 h 1294"/>
                <a:gd name="T30" fmla="*/ 806 w 912"/>
                <a:gd name="T31" fmla="*/ 482 h 1294"/>
                <a:gd name="T32" fmla="*/ 761 w 912"/>
                <a:gd name="T33" fmla="*/ 408 h 1294"/>
                <a:gd name="T34" fmla="*/ 711 w 912"/>
                <a:gd name="T35" fmla="*/ 340 h 1294"/>
                <a:gd name="T36" fmla="*/ 654 w 912"/>
                <a:gd name="T37" fmla="*/ 275 h 1294"/>
                <a:gd name="T38" fmla="*/ 592 w 912"/>
                <a:gd name="T39" fmla="*/ 216 h 1294"/>
                <a:gd name="T40" fmla="*/ 524 w 912"/>
                <a:gd name="T41" fmla="*/ 165 h 1294"/>
                <a:gd name="T42" fmla="*/ 450 w 912"/>
                <a:gd name="T43" fmla="*/ 118 h 1294"/>
                <a:gd name="T44" fmla="*/ 374 w 912"/>
                <a:gd name="T45" fmla="*/ 79 h 1294"/>
                <a:gd name="T46" fmla="*/ 292 w 912"/>
                <a:gd name="T47" fmla="*/ 48 h 1294"/>
                <a:gd name="T48" fmla="*/ 208 w 912"/>
                <a:gd name="T49" fmla="*/ 23 h 1294"/>
                <a:gd name="T50" fmla="*/ 120 w 912"/>
                <a:gd name="T51" fmla="*/ 6 h 1294"/>
                <a:gd name="T52" fmla="*/ 29 w 912"/>
                <a:gd name="T53" fmla="*/ 0 h 1294"/>
                <a:gd name="T54" fmla="*/ 0 w 912"/>
                <a:gd name="T55" fmla="*/ 248 h 1294"/>
                <a:gd name="T56" fmla="*/ 35 w 912"/>
                <a:gd name="T57" fmla="*/ 249 h 1294"/>
                <a:gd name="T58" fmla="*/ 102 w 912"/>
                <a:gd name="T59" fmla="*/ 257 h 1294"/>
                <a:gd name="T60" fmla="*/ 166 w 912"/>
                <a:gd name="T61" fmla="*/ 270 h 1294"/>
                <a:gd name="T62" fmla="*/ 227 w 912"/>
                <a:gd name="T63" fmla="*/ 289 h 1294"/>
                <a:gd name="T64" fmla="*/ 287 w 912"/>
                <a:gd name="T65" fmla="*/ 315 h 1294"/>
                <a:gd name="T66" fmla="*/ 343 w 912"/>
                <a:gd name="T67" fmla="*/ 345 h 1294"/>
                <a:gd name="T68" fmla="*/ 396 w 912"/>
                <a:gd name="T69" fmla="*/ 381 h 1294"/>
                <a:gd name="T70" fmla="*/ 444 w 912"/>
                <a:gd name="T71" fmla="*/ 421 h 1294"/>
                <a:gd name="T72" fmla="*/ 489 w 912"/>
                <a:gd name="T73" fmla="*/ 465 h 1294"/>
                <a:gd name="T74" fmla="*/ 529 w 912"/>
                <a:gd name="T75" fmla="*/ 513 h 1294"/>
                <a:gd name="T76" fmla="*/ 564 w 912"/>
                <a:gd name="T77" fmla="*/ 566 h 1294"/>
                <a:gd name="T78" fmla="*/ 595 w 912"/>
                <a:gd name="T79" fmla="*/ 622 h 1294"/>
                <a:gd name="T80" fmla="*/ 620 w 912"/>
                <a:gd name="T81" fmla="*/ 681 h 1294"/>
                <a:gd name="T82" fmla="*/ 640 w 912"/>
                <a:gd name="T83" fmla="*/ 742 h 1294"/>
                <a:gd name="T84" fmla="*/ 653 w 912"/>
                <a:gd name="T85" fmla="*/ 805 h 1294"/>
                <a:gd name="T86" fmla="*/ 659 w 912"/>
                <a:gd name="T87" fmla="*/ 871 h 1294"/>
                <a:gd name="T88" fmla="*/ 660 w 912"/>
                <a:gd name="T89" fmla="*/ 905 h 12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12"/>
                <a:gd name="T136" fmla="*/ 0 h 1294"/>
                <a:gd name="T137" fmla="*/ 912 w 912"/>
                <a:gd name="T138" fmla="*/ 1294 h 129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12" h="1294">
                  <a:moveTo>
                    <a:pt x="660" y="905"/>
                  </a:moveTo>
                  <a:lnTo>
                    <a:pt x="660" y="905"/>
                  </a:lnTo>
                  <a:lnTo>
                    <a:pt x="659" y="933"/>
                  </a:lnTo>
                  <a:lnTo>
                    <a:pt x="658" y="961"/>
                  </a:lnTo>
                  <a:lnTo>
                    <a:pt x="654" y="988"/>
                  </a:lnTo>
                  <a:lnTo>
                    <a:pt x="650" y="1015"/>
                  </a:lnTo>
                  <a:lnTo>
                    <a:pt x="645" y="1042"/>
                  </a:lnTo>
                  <a:lnTo>
                    <a:pt x="640" y="1068"/>
                  </a:lnTo>
                  <a:lnTo>
                    <a:pt x="632" y="1094"/>
                  </a:lnTo>
                  <a:lnTo>
                    <a:pt x="623" y="1120"/>
                  </a:lnTo>
                  <a:lnTo>
                    <a:pt x="680" y="1294"/>
                  </a:lnTo>
                  <a:lnTo>
                    <a:pt x="852" y="1229"/>
                  </a:lnTo>
                  <a:lnTo>
                    <a:pt x="865" y="1190"/>
                  </a:lnTo>
                  <a:lnTo>
                    <a:pt x="877" y="1151"/>
                  </a:lnTo>
                  <a:lnTo>
                    <a:pt x="887" y="1112"/>
                  </a:lnTo>
                  <a:lnTo>
                    <a:pt x="896" y="1072"/>
                  </a:lnTo>
                  <a:lnTo>
                    <a:pt x="903" y="1031"/>
                  </a:lnTo>
                  <a:lnTo>
                    <a:pt x="908" y="989"/>
                  </a:lnTo>
                  <a:lnTo>
                    <a:pt x="911" y="948"/>
                  </a:lnTo>
                  <a:lnTo>
                    <a:pt x="912" y="905"/>
                  </a:lnTo>
                  <a:lnTo>
                    <a:pt x="911" y="859"/>
                  </a:lnTo>
                  <a:lnTo>
                    <a:pt x="907" y="814"/>
                  </a:lnTo>
                  <a:lnTo>
                    <a:pt x="901" y="770"/>
                  </a:lnTo>
                  <a:lnTo>
                    <a:pt x="894" y="726"/>
                  </a:lnTo>
                  <a:lnTo>
                    <a:pt x="885" y="683"/>
                  </a:lnTo>
                  <a:lnTo>
                    <a:pt x="873" y="642"/>
                  </a:lnTo>
                  <a:lnTo>
                    <a:pt x="859" y="600"/>
                  </a:lnTo>
                  <a:lnTo>
                    <a:pt x="843" y="560"/>
                  </a:lnTo>
                  <a:lnTo>
                    <a:pt x="825" y="520"/>
                  </a:lnTo>
                  <a:lnTo>
                    <a:pt x="806" y="482"/>
                  </a:lnTo>
                  <a:lnTo>
                    <a:pt x="785" y="445"/>
                  </a:lnTo>
                  <a:lnTo>
                    <a:pt x="761" y="408"/>
                  </a:lnTo>
                  <a:lnTo>
                    <a:pt x="737" y="373"/>
                  </a:lnTo>
                  <a:lnTo>
                    <a:pt x="711" y="340"/>
                  </a:lnTo>
                  <a:lnTo>
                    <a:pt x="684" y="306"/>
                  </a:lnTo>
                  <a:lnTo>
                    <a:pt x="654" y="275"/>
                  </a:lnTo>
                  <a:lnTo>
                    <a:pt x="624" y="245"/>
                  </a:lnTo>
                  <a:lnTo>
                    <a:pt x="592" y="216"/>
                  </a:lnTo>
                  <a:lnTo>
                    <a:pt x="558" y="191"/>
                  </a:lnTo>
                  <a:lnTo>
                    <a:pt x="524" y="165"/>
                  </a:lnTo>
                  <a:lnTo>
                    <a:pt x="488" y="141"/>
                  </a:lnTo>
                  <a:lnTo>
                    <a:pt x="450" y="118"/>
                  </a:lnTo>
                  <a:lnTo>
                    <a:pt x="413" y="98"/>
                  </a:lnTo>
                  <a:lnTo>
                    <a:pt x="374" y="79"/>
                  </a:lnTo>
                  <a:lnTo>
                    <a:pt x="334" y="62"/>
                  </a:lnTo>
                  <a:lnTo>
                    <a:pt x="292" y="48"/>
                  </a:lnTo>
                  <a:lnTo>
                    <a:pt x="251" y="35"/>
                  </a:lnTo>
                  <a:lnTo>
                    <a:pt x="208" y="23"/>
                  </a:lnTo>
                  <a:lnTo>
                    <a:pt x="164" y="14"/>
                  </a:lnTo>
                  <a:lnTo>
                    <a:pt x="120" y="6"/>
                  </a:lnTo>
                  <a:lnTo>
                    <a:pt x="74" y="3"/>
                  </a:lnTo>
                  <a:lnTo>
                    <a:pt x="29" y="0"/>
                  </a:lnTo>
                  <a:lnTo>
                    <a:pt x="151" y="128"/>
                  </a:lnTo>
                  <a:lnTo>
                    <a:pt x="0" y="248"/>
                  </a:lnTo>
                  <a:lnTo>
                    <a:pt x="35" y="249"/>
                  </a:lnTo>
                  <a:lnTo>
                    <a:pt x="68" y="253"/>
                  </a:lnTo>
                  <a:lnTo>
                    <a:pt x="102" y="257"/>
                  </a:lnTo>
                  <a:lnTo>
                    <a:pt x="134" y="263"/>
                  </a:lnTo>
                  <a:lnTo>
                    <a:pt x="166" y="270"/>
                  </a:lnTo>
                  <a:lnTo>
                    <a:pt x="197" y="279"/>
                  </a:lnTo>
                  <a:lnTo>
                    <a:pt x="227" y="289"/>
                  </a:lnTo>
                  <a:lnTo>
                    <a:pt x="257" y="302"/>
                  </a:lnTo>
                  <a:lnTo>
                    <a:pt x="287" y="315"/>
                  </a:lnTo>
                  <a:lnTo>
                    <a:pt x="315" y="329"/>
                  </a:lnTo>
                  <a:lnTo>
                    <a:pt x="343" y="345"/>
                  </a:lnTo>
                  <a:lnTo>
                    <a:pt x="370" y="362"/>
                  </a:lnTo>
                  <a:lnTo>
                    <a:pt x="396" y="381"/>
                  </a:lnTo>
                  <a:lnTo>
                    <a:pt x="420" y="401"/>
                  </a:lnTo>
                  <a:lnTo>
                    <a:pt x="444" y="421"/>
                  </a:lnTo>
                  <a:lnTo>
                    <a:pt x="467" y="442"/>
                  </a:lnTo>
                  <a:lnTo>
                    <a:pt x="489" y="465"/>
                  </a:lnTo>
                  <a:lnTo>
                    <a:pt x="510" y="489"/>
                  </a:lnTo>
                  <a:lnTo>
                    <a:pt x="529" y="513"/>
                  </a:lnTo>
                  <a:lnTo>
                    <a:pt x="548" y="539"/>
                  </a:lnTo>
                  <a:lnTo>
                    <a:pt x="564" y="566"/>
                  </a:lnTo>
                  <a:lnTo>
                    <a:pt x="580" y="594"/>
                  </a:lnTo>
                  <a:lnTo>
                    <a:pt x="595" y="622"/>
                  </a:lnTo>
                  <a:lnTo>
                    <a:pt x="608" y="651"/>
                  </a:lnTo>
                  <a:lnTo>
                    <a:pt x="620" y="681"/>
                  </a:lnTo>
                  <a:lnTo>
                    <a:pt x="630" y="710"/>
                  </a:lnTo>
                  <a:lnTo>
                    <a:pt x="640" y="742"/>
                  </a:lnTo>
                  <a:lnTo>
                    <a:pt x="646" y="774"/>
                  </a:lnTo>
                  <a:lnTo>
                    <a:pt x="653" y="805"/>
                  </a:lnTo>
                  <a:lnTo>
                    <a:pt x="656" y="839"/>
                  </a:lnTo>
                  <a:lnTo>
                    <a:pt x="659" y="871"/>
                  </a:lnTo>
                  <a:lnTo>
                    <a:pt x="660" y="9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B9BD5">
                    <a:lumMod val="75000"/>
                  </a:srgbClr>
                </a:gs>
                <a:gs pos="50000">
                  <a:srgbClr val="44546A">
                    <a:lumMod val="7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AutoNum type="arabicPeriod"/>
                <a:tabLst/>
                <a:defRPr/>
              </a:pPr>
              <a:endParaRPr kumimoji="0" lang="en-US" sz="14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itchFamily="2" charset="-79"/>
                <a:ea typeface="ＭＳ Ｐゴシック" charset="-128"/>
                <a:cs typeface="Aharoni" pitchFamily="2" charset="-79"/>
              </a:endParaRPr>
            </a:p>
          </p:txBody>
        </p:sp>
        <p:sp>
          <p:nvSpPr>
            <p:cNvPr id="48" name="Freeform 243"/>
            <p:cNvSpPr>
              <a:spLocks/>
            </p:cNvSpPr>
            <p:nvPr/>
          </p:nvSpPr>
          <p:spPr bwMode="auto">
            <a:xfrm>
              <a:off x="3390317" y="3680128"/>
              <a:ext cx="2542216" cy="1041097"/>
            </a:xfrm>
            <a:custGeom>
              <a:avLst/>
              <a:gdLst>
                <a:gd name="T0" fmla="*/ 757 w 1601"/>
                <a:gd name="T1" fmla="*/ 407 h 656"/>
                <a:gd name="T2" fmla="*/ 673 w 1601"/>
                <a:gd name="T3" fmla="*/ 402 h 656"/>
                <a:gd name="T4" fmla="*/ 591 w 1601"/>
                <a:gd name="T5" fmla="*/ 386 h 656"/>
                <a:gd name="T6" fmla="*/ 513 w 1601"/>
                <a:gd name="T7" fmla="*/ 362 h 656"/>
                <a:gd name="T8" fmla="*/ 440 w 1601"/>
                <a:gd name="T9" fmla="*/ 327 h 656"/>
                <a:gd name="T10" fmla="*/ 372 w 1601"/>
                <a:gd name="T11" fmla="*/ 285 h 656"/>
                <a:gd name="T12" fmla="*/ 310 w 1601"/>
                <a:gd name="T13" fmla="*/ 236 h 656"/>
                <a:gd name="T14" fmla="*/ 254 w 1601"/>
                <a:gd name="T15" fmla="*/ 179 h 656"/>
                <a:gd name="T16" fmla="*/ 206 w 1601"/>
                <a:gd name="T17" fmla="*/ 117 h 656"/>
                <a:gd name="T18" fmla="*/ 0 w 1601"/>
                <a:gd name="T19" fmla="*/ 261 h 656"/>
                <a:gd name="T20" fmla="*/ 16 w 1601"/>
                <a:gd name="T21" fmla="*/ 283 h 656"/>
                <a:gd name="T22" fmla="*/ 49 w 1601"/>
                <a:gd name="T23" fmla="*/ 325 h 656"/>
                <a:gd name="T24" fmla="*/ 86 w 1601"/>
                <a:gd name="T25" fmla="*/ 366 h 656"/>
                <a:gd name="T26" fmla="*/ 123 w 1601"/>
                <a:gd name="T27" fmla="*/ 405 h 656"/>
                <a:gd name="T28" fmla="*/ 163 w 1601"/>
                <a:gd name="T29" fmla="*/ 441 h 656"/>
                <a:gd name="T30" fmla="*/ 206 w 1601"/>
                <a:gd name="T31" fmla="*/ 475 h 656"/>
                <a:gd name="T32" fmla="*/ 252 w 1601"/>
                <a:gd name="T33" fmla="*/ 506 h 656"/>
                <a:gd name="T34" fmla="*/ 298 w 1601"/>
                <a:gd name="T35" fmla="*/ 534 h 656"/>
                <a:gd name="T36" fmla="*/ 346 w 1601"/>
                <a:gd name="T37" fmla="*/ 560 h 656"/>
                <a:gd name="T38" fmla="*/ 397 w 1601"/>
                <a:gd name="T39" fmla="*/ 583 h 656"/>
                <a:gd name="T40" fmla="*/ 449 w 1601"/>
                <a:gd name="T41" fmla="*/ 604 h 656"/>
                <a:gd name="T42" fmla="*/ 502 w 1601"/>
                <a:gd name="T43" fmla="*/ 621 h 656"/>
                <a:gd name="T44" fmla="*/ 556 w 1601"/>
                <a:gd name="T45" fmla="*/ 634 h 656"/>
                <a:gd name="T46" fmla="*/ 613 w 1601"/>
                <a:gd name="T47" fmla="*/ 644 h 656"/>
                <a:gd name="T48" fmla="*/ 670 w 1601"/>
                <a:gd name="T49" fmla="*/ 652 h 656"/>
                <a:gd name="T50" fmla="*/ 727 w 1601"/>
                <a:gd name="T51" fmla="*/ 656 h 656"/>
                <a:gd name="T52" fmla="*/ 757 w 1601"/>
                <a:gd name="T53" fmla="*/ 656 h 656"/>
                <a:gd name="T54" fmla="*/ 827 w 1601"/>
                <a:gd name="T55" fmla="*/ 654 h 656"/>
                <a:gd name="T56" fmla="*/ 896 w 1601"/>
                <a:gd name="T57" fmla="*/ 646 h 656"/>
                <a:gd name="T58" fmla="*/ 963 w 1601"/>
                <a:gd name="T59" fmla="*/ 633 h 656"/>
                <a:gd name="T60" fmla="*/ 1029 w 1601"/>
                <a:gd name="T61" fmla="*/ 616 h 656"/>
                <a:gd name="T62" fmla="*/ 1093 w 1601"/>
                <a:gd name="T63" fmla="*/ 594 h 656"/>
                <a:gd name="T64" fmla="*/ 1154 w 1601"/>
                <a:gd name="T65" fmla="*/ 567 h 656"/>
                <a:gd name="T66" fmla="*/ 1212 w 1601"/>
                <a:gd name="T67" fmla="*/ 537 h 656"/>
                <a:gd name="T68" fmla="*/ 1268 w 1601"/>
                <a:gd name="T69" fmla="*/ 502 h 656"/>
                <a:gd name="T70" fmla="*/ 1322 w 1601"/>
                <a:gd name="T71" fmla="*/ 464 h 656"/>
                <a:gd name="T72" fmla="*/ 1372 w 1601"/>
                <a:gd name="T73" fmla="*/ 421 h 656"/>
                <a:gd name="T74" fmla="*/ 1420 w 1601"/>
                <a:gd name="T75" fmla="*/ 376 h 656"/>
                <a:gd name="T76" fmla="*/ 1464 w 1601"/>
                <a:gd name="T77" fmla="*/ 328 h 656"/>
                <a:gd name="T78" fmla="*/ 1504 w 1601"/>
                <a:gd name="T79" fmla="*/ 276 h 656"/>
                <a:gd name="T80" fmla="*/ 1540 w 1601"/>
                <a:gd name="T81" fmla="*/ 222 h 656"/>
                <a:gd name="T82" fmla="*/ 1573 w 1601"/>
                <a:gd name="T83" fmla="*/ 165 h 656"/>
                <a:gd name="T84" fmla="*/ 1601 w 1601"/>
                <a:gd name="T85" fmla="*/ 105 h 656"/>
                <a:gd name="T86" fmla="*/ 1372 w 1601"/>
                <a:gd name="T87" fmla="*/ 0 h 656"/>
                <a:gd name="T88" fmla="*/ 1361 w 1601"/>
                <a:gd name="T89" fmla="*/ 22 h 656"/>
                <a:gd name="T90" fmla="*/ 1341 w 1601"/>
                <a:gd name="T91" fmla="*/ 66 h 656"/>
                <a:gd name="T92" fmla="*/ 1315 w 1601"/>
                <a:gd name="T93" fmla="*/ 106 h 656"/>
                <a:gd name="T94" fmla="*/ 1287 w 1601"/>
                <a:gd name="T95" fmla="*/ 145 h 656"/>
                <a:gd name="T96" fmla="*/ 1258 w 1601"/>
                <a:gd name="T97" fmla="*/ 183 h 656"/>
                <a:gd name="T98" fmla="*/ 1224 w 1601"/>
                <a:gd name="T99" fmla="*/ 218 h 656"/>
                <a:gd name="T100" fmla="*/ 1189 w 1601"/>
                <a:gd name="T101" fmla="*/ 250 h 656"/>
                <a:gd name="T102" fmla="*/ 1151 w 1601"/>
                <a:gd name="T103" fmla="*/ 279 h 656"/>
                <a:gd name="T104" fmla="*/ 1111 w 1601"/>
                <a:gd name="T105" fmla="*/ 306 h 656"/>
                <a:gd name="T106" fmla="*/ 1068 w 1601"/>
                <a:gd name="T107" fmla="*/ 331 h 656"/>
                <a:gd name="T108" fmla="*/ 1026 w 1601"/>
                <a:gd name="T109" fmla="*/ 351 h 656"/>
                <a:gd name="T110" fmla="*/ 980 w 1601"/>
                <a:gd name="T111" fmla="*/ 370 h 656"/>
                <a:gd name="T112" fmla="*/ 932 w 1601"/>
                <a:gd name="T113" fmla="*/ 384 h 656"/>
                <a:gd name="T114" fmla="*/ 884 w 1601"/>
                <a:gd name="T115" fmla="*/ 396 h 656"/>
                <a:gd name="T116" fmla="*/ 834 w 1601"/>
                <a:gd name="T117" fmla="*/ 403 h 656"/>
                <a:gd name="T118" fmla="*/ 783 w 1601"/>
                <a:gd name="T119" fmla="*/ 407 h 656"/>
                <a:gd name="T120" fmla="*/ 757 w 1601"/>
                <a:gd name="T121" fmla="*/ 407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01"/>
                <a:gd name="T184" fmla="*/ 0 h 656"/>
                <a:gd name="T185" fmla="*/ 1601 w 1601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01" h="656">
                  <a:moveTo>
                    <a:pt x="757" y="407"/>
                  </a:moveTo>
                  <a:lnTo>
                    <a:pt x="757" y="407"/>
                  </a:lnTo>
                  <a:lnTo>
                    <a:pt x="714" y="406"/>
                  </a:lnTo>
                  <a:lnTo>
                    <a:pt x="673" y="402"/>
                  </a:lnTo>
                  <a:lnTo>
                    <a:pt x="631" y="396"/>
                  </a:lnTo>
                  <a:lnTo>
                    <a:pt x="591" y="386"/>
                  </a:lnTo>
                  <a:lnTo>
                    <a:pt x="551" y="375"/>
                  </a:lnTo>
                  <a:lnTo>
                    <a:pt x="513" y="362"/>
                  </a:lnTo>
                  <a:lnTo>
                    <a:pt x="476" y="345"/>
                  </a:lnTo>
                  <a:lnTo>
                    <a:pt x="440" y="327"/>
                  </a:lnTo>
                  <a:lnTo>
                    <a:pt x="406" y="307"/>
                  </a:lnTo>
                  <a:lnTo>
                    <a:pt x="372" y="285"/>
                  </a:lnTo>
                  <a:lnTo>
                    <a:pt x="340" y="262"/>
                  </a:lnTo>
                  <a:lnTo>
                    <a:pt x="310" y="236"/>
                  </a:lnTo>
                  <a:lnTo>
                    <a:pt x="281" y="209"/>
                  </a:lnTo>
                  <a:lnTo>
                    <a:pt x="254" y="179"/>
                  </a:lnTo>
                  <a:lnTo>
                    <a:pt x="230" y="148"/>
                  </a:lnTo>
                  <a:lnTo>
                    <a:pt x="206" y="117"/>
                  </a:lnTo>
                  <a:lnTo>
                    <a:pt x="40" y="83"/>
                  </a:lnTo>
                  <a:lnTo>
                    <a:pt x="0" y="261"/>
                  </a:lnTo>
                  <a:lnTo>
                    <a:pt x="16" y="283"/>
                  </a:lnTo>
                  <a:lnTo>
                    <a:pt x="32" y="305"/>
                  </a:lnTo>
                  <a:lnTo>
                    <a:pt x="49" y="325"/>
                  </a:lnTo>
                  <a:lnTo>
                    <a:pt x="66" y="346"/>
                  </a:lnTo>
                  <a:lnTo>
                    <a:pt x="86" y="366"/>
                  </a:lnTo>
                  <a:lnTo>
                    <a:pt x="104" y="385"/>
                  </a:lnTo>
                  <a:lnTo>
                    <a:pt x="123" y="405"/>
                  </a:lnTo>
                  <a:lnTo>
                    <a:pt x="144" y="423"/>
                  </a:lnTo>
                  <a:lnTo>
                    <a:pt x="163" y="441"/>
                  </a:lnTo>
                  <a:lnTo>
                    <a:pt x="185" y="458"/>
                  </a:lnTo>
                  <a:lnTo>
                    <a:pt x="206" y="475"/>
                  </a:lnTo>
                  <a:lnTo>
                    <a:pt x="230" y="490"/>
                  </a:lnTo>
                  <a:lnTo>
                    <a:pt x="252" y="506"/>
                  </a:lnTo>
                  <a:lnTo>
                    <a:pt x="275" y="520"/>
                  </a:lnTo>
                  <a:lnTo>
                    <a:pt x="298" y="534"/>
                  </a:lnTo>
                  <a:lnTo>
                    <a:pt x="323" y="548"/>
                  </a:lnTo>
                  <a:lnTo>
                    <a:pt x="346" y="560"/>
                  </a:lnTo>
                  <a:lnTo>
                    <a:pt x="372" y="572"/>
                  </a:lnTo>
                  <a:lnTo>
                    <a:pt x="397" y="583"/>
                  </a:lnTo>
                  <a:lnTo>
                    <a:pt x="423" y="594"/>
                  </a:lnTo>
                  <a:lnTo>
                    <a:pt x="449" y="604"/>
                  </a:lnTo>
                  <a:lnTo>
                    <a:pt x="476" y="612"/>
                  </a:lnTo>
                  <a:lnTo>
                    <a:pt x="502" y="621"/>
                  </a:lnTo>
                  <a:lnTo>
                    <a:pt x="529" y="628"/>
                  </a:lnTo>
                  <a:lnTo>
                    <a:pt x="556" y="634"/>
                  </a:lnTo>
                  <a:lnTo>
                    <a:pt x="585" y="641"/>
                  </a:lnTo>
                  <a:lnTo>
                    <a:pt x="613" y="644"/>
                  </a:lnTo>
                  <a:lnTo>
                    <a:pt x="641" y="650"/>
                  </a:lnTo>
                  <a:lnTo>
                    <a:pt x="670" y="652"/>
                  </a:lnTo>
                  <a:lnTo>
                    <a:pt x="699" y="655"/>
                  </a:lnTo>
                  <a:lnTo>
                    <a:pt x="727" y="656"/>
                  </a:lnTo>
                  <a:lnTo>
                    <a:pt x="757" y="656"/>
                  </a:lnTo>
                  <a:lnTo>
                    <a:pt x="792" y="656"/>
                  </a:lnTo>
                  <a:lnTo>
                    <a:pt x="827" y="654"/>
                  </a:lnTo>
                  <a:lnTo>
                    <a:pt x="862" y="651"/>
                  </a:lnTo>
                  <a:lnTo>
                    <a:pt x="896" y="646"/>
                  </a:lnTo>
                  <a:lnTo>
                    <a:pt x="931" y="641"/>
                  </a:lnTo>
                  <a:lnTo>
                    <a:pt x="963" y="633"/>
                  </a:lnTo>
                  <a:lnTo>
                    <a:pt x="997" y="625"/>
                  </a:lnTo>
                  <a:lnTo>
                    <a:pt x="1029" y="616"/>
                  </a:lnTo>
                  <a:lnTo>
                    <a:pt x="1061" y="606"/>
                  </a:lnTo>
                  <a:lnTo>
                    <a:pt x="1093" y="594"/>
                  </a:lnTo>
                  <a:lnTo>
                    <a:pt x="1124" y="581"/>
                  </a:lnTo>
                  <a:lnTo>
                    <a:pt x="1154" y="567"/>
                  </a:lnTo>
                  <a:lnTo>
                    <a:pt x="1184" y="552"/>
                  </a:lnTo>
                  <a:lnTo>
                    <a:pt x="1212" y="537"/>
                  </a:lnTo>
                  <a:lnTo>
                    <a:pt x="1241" y="520"/>
                  </a:lnTo>
                  <a:lnTo>
                    <a:pt x="1268" y="502"/>
                  </a:lnTo>
                  <a:lnTo>
                    <a:pt x="1295" y="484"/>
                  </a:lnTo>
                  <a:lnTo>
                    <a:pt x="1322" y="464"/>
                  </a:lnTo>
                  <a:lnTo>
                    <a:pt x="1347" y="443"/>
                  </a:lnTo>
                  <a:lnTo>
                    <a:pt x="1372" y="421"/>
                  </a:lnTo>
                  <a:lnTo>
                    <a:pt x="1396" y="399"/>
                  </a:lnTo>
                  <a:lnTo>
                    <a:pt x="1420" y="376"/>
                  </a:lnTo>
                  <a:lnTo>
                    <a:pt x="1442" y="353"/>
                  </a:lnTo>
                  <a:lnTo>
                    <a:pt x="1464" y="328"/>
                  </a:lnTo>
                  <a:lnTo>
                    <a:pt x="1483" y="302"/>
                  </a:lnTo>
                  <a:lnTo>
                    <a:pt x="1504" y="276"/>
                  </a:lnTo>
                  <a:lnTo>
                    <a:pt x="1522" y="249"/>
                  </a:lnTo>
                  <a:lnTo>
                    <a:pt x="1540" y="222"/>
                  </a:lnTo>
                  <a:lnTo>
                    <a:pt x="1557" y="193"/>
                  </a:lnTo>
                  <a:lnTo>
                    <a:pt x="1573" y="165"/>
                  </a:lnTo>
                  <a:lnTo>
                    <a:pt x="1587" y="135"/>
                  </a:lnTo>
                  <a:lnTo>
                    <a:pt x="1601" y="105"/>
                  </a:lnTo>
                  <a:lnTo>
                    <a:pt x="1427" y="171"/>
                  </a:lnTo>
                  <a:lnTo>
                    <a:pt x="1372" y="0"/>
                  </a:lnTo>
                  <a:lnTo>
                    <a:pt x="1361" y="22"/>
                  </a:lnTo>
                  <a:lnTo>
                    <a:pt x="1351" y="44"/>
                  </a:lnTo>
                  <a:lnTo>
                    <a:pt x="1341" y="66"/>
                  </a:lnTo>
                  <a:lnTo>
                    <a:pt x="1328" y="87"/>
                  </a:lnTo>
                  <a:lnTo>
                    <a:pt x="1315" y="106"/>
                  </a:lnTo>
                  <a:lnTo>
                    <a:pt x="1302" y="127"/>
                  </a:lnTo>
                  <a:lnTo>
                    <a:pt x="1287" y="145"/>
                  </a:lnTo>
                  <a:lnTo>
                    <a:pt x="1273" y="165"/>
                  </a:lnTo>
                  <a:lnTo>
                    <a:pt x="1258" y="183"/>
                  </a:lnTo>
                  <a:lnTo>
                    <a:pt x="1241" y="201"/>
                  </a:lnTo>
                  <a:lnTo>
                    <a:pt x="1224" y="218"/>
                  </a:lnTo>
                  <a:lnTo>
                    <a:pt x="1207" y="233"/>
                  </a:lnTo>
                  <a:lnTo>
                    <a:pt x="1189" y="250"/>
                  </a:lnTo>
                  <a:lnTo>
                    <a:pt x="1169" y="265"/>
                  </a:lnTo>
                  <a:lnTo>
                    <a:pt x="1151" y="279"/>
                  </a:lnTo>
                  <a:lnTo>
                    <a:pt x="1131" y="293"/>
                  </a:lnTo>
                  <a:lnTo>
                    <a:pt x="1111" y="306"/>
                  </a:lnTo>
                  <a:lnTo>
                    <a:pt x="1090" y="319"/>
                  </a:lnTo>
                  <a:lnTo>
                    <a:pt x="1068" y="331"/>
                  </a:lnTo>
                  <a:lnTo>
                    <a:pt x="1048" y="341"/>
                  </a:lnTo>
                  <a:lnTo>
                    <a:pt x="1026" y="351"/>
                  </a:lnTo>
                  <a:lnTo>
                    <a:pt x="1002" y="361"/>
                  </a:lnTo>
                  <a:lnTo>
                    <a:pt x="980" y="370"/>
                  </a:lnTo>
                  <a:lnTo>
                    <a:pt x="957" y="377"/>
                  </a:lnTo>
                  <a:lnTo>
                    <a:pt x="932" y="384"/>
                  </a:lnTo>
                  <a:lnTo>
                    <a:pt x="909" y="390"/>
                  </a:lnTo>
                  <a:lnTo>
                    <a:pt x="884" y="396"/>
                  </a:lnTo>
                  <a:lnTo>
                    <a:pt x="860" y="399"/>
                  </a:lnTo>
                  <a:lnTo>
                    <a:pt x="834" y="403"/>
                  </a:lnTo>
                  <a:lnTo>
                    <a:pt x="809" y="405"/>
                  </a:lnTo>
                  <a:lnTo>
                    <a:pt x="783" y="407"/>
                  </a:lnTo>
                  <a:lnTo>
                    <a:pt x="757" y="4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B9BD5">
                    <a:lumMod val="75000"/>
                  </a:srgbClr>
                </a:gs>
                <a:gs pos="50000">
                  <a:srgbClr val="44546A">
                    <a:lumMod val="7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AutoNum type="arabicPeriod"/>
                <a:tabLst/>
                <a:defRPr/>
              </a:pPr>
              <a:endParaRPr kumimoji="0" lang="en-US" sz="14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itchFamily="2" charset="-79"/>
                <a:ea typeface="ＭＳ Ｐゴシック" charset="-128"/>
                <a:cs typeface="Aharoni" pitchFamily="2" charset="-79"/>
              </a:endParaRPr>
            </a:p>
          </p:txBody>
        </p:sp>
        <p:sp>
          <p:nvSpPr>
            <p:cNvPr id="49" name="Freeform 244"/>
            <p:cNvSpPr>
              <a:spLocks/>
            </p:cNvSpPr>
            <p:nvPr/>
          </p:nvSpPr>
          <p:spPr bwMode="auto">
            <a:xfrm>
              <a:off x="3138488" y="1844675"/>
              <a:ext cx="1643186" cy="2200529"/>
            </a:xfrm>
            <a:custGeom>
              <a:avLst/>
              <a:gdLst>
                <a:gd name="T0" fmla="*/ 1035 w 1035"/>
                <a:gd name="T1" fmla="*/ 128 h 1386"/>
                <a:gd name="T2" fmla="*/ 915 w 1035"/>
                <a:gd name="T3" fmla="*/ 0 h 1386"/>
                <a:gd name="T4" fmla="*/ 831 w 1035"/>
                <a:gd name="T5" fmla="*/ 4 h 1386"/>
                <a:gd name="T6" fmla="*/ 748 w 1035"/>
                <a:gd name="T7" fmla="*/ 15 h 1386"/>
                <a:gd name="T8" fmla="*/ 669 w 1035"/>
                <a:gd name="T9" fmla="*/ 33 h 1386"/>
                <a:gd name="T10" fmla="*/ 591 w 1035"/>
                <a:gd name="T11" fmla="*/ 58 h 1386"/>
                <a:gd name="T12" fmla="*/ 517 w 1035"/>
                <a:gd name="T13" fmla="*/ 90 h 1386"/>
                <a:gd name="T14" fmla="*/ 447 w 1035"/>
                <a:gd name="T15" fmla="*/ 128 h 1386"/>
                <a:gd name="T16" fmla="*/ 381 w 1035"/>
                <a:gd name="T17" fmla="*/ 171 h 1386"/>
                <a:gd name="T18" fmla="*/ 319 w 1035"/>
                <a:gd name="T19" fmla="*/ 219 h 1386"/>
                <a:gd name="T20" fmla="*/ 469 w 1035"/>
                <a:gd name="T21" fmla="*/ 131 h 1386"/>
                <a:gd name="T22" fmla="*/ 742 w 1035"/>
                <a:gd name="T23" fmla="*/ 160 h 1386"/>
                <a:gd name="T24" fmla="*/ 469 w 1035"/>
                <a:gd name="T25" fmla="*/ 131 h 1386"/>
                <a:gd name="T26" fmla="*/ 319 w 1035"/>
                <a:gd name="T27" fmla="*/ 219 h 1386"/>
                <a:gd name="T28" fmla="*/ 282 w 1035"/>
                <a:gd name="T29" fmla="*/ 251 h 1386"/>
                <a:gd name="T30" fmla="*/ 216 w 1035"/>
                <a:gd name="T31" fmla="*/ 321 h 1386"/>
                <a:gd name="T32" fmla="*/ 158 w 1035"/>
                <a:gd name="T33" fmla="*/ 396 h 1386"/>
                <a:gd name="T34" fmla="*/ 107 w 1035"/>
                <a:gd name="T35" fmla="*/ 479 h 1386"/>
                <a:gd name="T36" fmla="*/ 66 w 1035"/>
                <a:gd name="T37" fmla="*/ 566 h 1386"/>
                <a:gd name="T38" fmla="*/ 35 w 1035"/>
                <a:gd name="T39" fmla="*/ 658 h 1386"/>
                <a:gd name="T40" fmla="*/ 13 w 1035"/>
                <a:gd name="T41" fmla="*/ 755 h 1386"/>
                <a:gd name="T42" fmla="*/ 1 w 1035"/>
                <a:gd name="T43" fmla="*/ 855 h 1386"/>
                <a:gd name="T44" fmla="*/ 0 w 1035"/>
                <a:gd name="T45" fmla="*/ 906 h 1386"/>
                <a:gd name="T46" fmla="*/ 2 w 1035"/>
                <a:gd name="T47" fmla="*/ 972 h 1386"/>
                <a:gd name="T48" fmla="*/ 9 w 1035"/>
                <a:gd name="T49" fmla="*/ 1036 h 1386"/>
                <a:gd name="T50" fmla="*/ 20 w 1035"/>
                <a:gd name="T51" fmla="*/ 1099 h 1386"/>
                <a:gd name="T52" fmla="*/ 36 w 1035"/>
                <a:gd name="T53" fmla="*/ 1160 h 1386"/>
                <a:gd name="T54" fmla="*/ 55 w 1035"/>
                <a:gd name="T55" fmla="*/ 1220 h 1386"/>
                <a:gd name="T56" fmla="*/ 80 w 1035"/>
                <a:gd name="T57" fmla="*/ 1277 h 1386"/>
                <a:gd name="T58" fmla="*/ 107 w 1035"/>
                <a:gd name="T59" fmla="*/ 1332 h 1386"/>
                <a:gd name="T60" fmla="*/ 138 w 1035"/>
                <a:gd name="T61" fmla="*/ 1386 h 1386"/>
                <a:gd name="T62" fmla="*/ 346 w 1035"/>
                <a:gd name="T63" fmla="*/ 1244 h 1386"/>
                <a:gd name="T64" fmla="*/ 325 w 1035"/>
                <a:gd name="T65" fmla="*/ 1207 h 1386"/>
                <a:gd name="T66" fmla="*/ 290 w 1035"/>
                <a:gd name="T67" fmla="*/ 1126 h 1386"/>
                <a:gd name="T68" fmla="*/ 265 w 1035"/>
                <a:gd name="T69" fmla="*/ 1041 h 1386"/>
                <a:gd name="T70" fmla="*/ 258 w 1035"/>
                <a:gd name="T71" fmla="*/ 997 h 1386"/>
                <a:gd name="T72" fmla="*/ 254 w 1035"/>
                <a:gd name="T73" fmla="*/ 953 h 1386"/>
                <a:gd name="T74" fmla="*/ 252 w 1035"/>
                <a:gd name="T75" fmla="*/ 906 h 1386"/>
                <a:gd name="T76" fmla="*/ 252 w 1035"/>
                <a:gd name="T77" fmla="*/ 873 h 1386"/>
                <a:gd name="T78" fmla="*/ 259 w 1035"/>
                <a:gd name="T79" fmla="*/ 809 h 1386"/>
                <a:gd name="T80" fmla="*/ 272 w 1035"/>
                <a:gd name="T81" fmla="*/ 746 h 1386"/>
                <a:gd name="T82" fmla="*/ 290 w 1035"/>
                <a:gd name="T83" fmla="*/ 687 h 1386"/>
                <a:gd name="T84" fmla="*/ 313 w 1035"/>
                <a:gd name="T85" fmla="*/ 630 h 1386"/>
                <a:gd name="T86" fmla="*/ 343 w 1035"/>
                <a:gd name="T87" fmla="*/ 574 h 1386"/>
                <a:gd name="T88" fmla="*/ 377 w 1035"/>
                <a:gd name="T89" fmla="*/ 523 h 1386"/>
                <a:gd name="T90" fmla="*/ 414 w 1035"/>
                <a:gd name="T91" fmla="*/ 475 h 1386"/>
                <a:gd name="T92" fmla="*/ 457 w 1035"/>
                <a:gd name="T93" fmla="*/ 431 h 1386"/>
                <a:gd name="T94" fmla="*/ 504 w 1035"/>
                <a:gd name="T95" fmla="*/ 391 h 1386"/>
                <a:gd name="T96" fmla="*/ 554 w 1035"/>
                <a:gd name="T97" fmla="*/ 355 h 1386"/>
                <a:gd name="T98" fmla="*/ 608 w 1035"/>
                <a:gd name="T99" fmla="*/ 324 h 1386"/>
                <a:gd name="T100" fmla="*/ 665 w 1035"/>
                <a:gd name="T101" fmla="*/ 298 h 1386"/>
                <a:gd name="T102" fmla="*/ 724 w 1035"/>
                <a:gd name="T103" fmla="*/ 277 h 1386"/>
                <a:gd name="T104" fmla="*/ 787 w 1035"/>
                <a:gd name="T105" fmla="*/ 262 h 1386"/>
                <a:gd name="T106" fmla="*/ 850 w 1035"/>
                <a:gd name="T107" fmla="*/ 252 h 1386"/>
                <a:gd name="T108" fmla="*/ 882 w 1035"/>
                <a:gd name="T109" fmla="*/ 250 h 13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35"/>
                <a:gd name="T166" fmla="*/ 0 h 1386"/>
                <a:gd name="T167" fmla="*/ 1035 w 1035"/>
                <a:gd name="T168" fmla="*/ 1386 h 13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35" h="1386">
                  <a:moveTo>
                    <a:pt x="882" y="250"/>
                  </a:moveTo>
                  <a:lnTo>
                    <a:pt x="1035" y="128"/>
                  </a:lnTo>
                  <a:lnTo>
                    <a:pt x="915" y="0"/>
                  </a:lnTo>
                  <a:lnTo>
                    <a:pt x="872" y="1"/>
                  </a:lnTo>
                  <a:lnTo>
                    <a:pt x="831" y="4"/>
                  </a:lnTo>
                  <a:lnTo>
                    <a:pt x="789" y="9"/>
                  </a:lnTo>
                  <a:lnTo>
                    <a:pt x="748" y="15"/>
                  </a:lnTo>
                  <a:lnTo>
                    <a:pt x="707" y="23"/>
                  </a:lnTo>
                  <a:lnTo>
                    <a:pt x="669" y="33"/>
                  </a:lnTo>
                  <a:lnTo>
                    <a:pt x="630" y="45"/>
                  </a:lnTo>
                  <a:lnTo>
                    <a:pt x="591" y="58"/>
                  </a:lnTo>
                  <a:lnTo>
                    <a:pt x="553" y="74"/>
                  </a:lnTo>
                  <a:lnTo>
                    <a:pt x="517" y="90"/>
                  </a:lnTo>
                  <a:lnTo>
                    <a:pt x="482" y="109"/>
                  </a:lnTo>
                  <a:lnTo>
                    <a:pt x="447" y="128"/>
                  </a:lnTo>
                  <a:lnTo>
                    <a:pt x="413" y="149"/>
                  </a:lnTo>
                  <a:lnTo>
                    <a:pt x="381" y="171"/>
                  </a:lnTo>
                  <a:lnTo>
                    <a:pt x="348" y="194"/>
                  </a:lnTo>
                  <a:lnTo>
                    <a:pt x="319" y="219"/>
                  </a:lnTo>
                  <a:lnTo>
                    <a:pt x="346" y="247"/>
                  </a:lnTo>
                  <a:lnTo>
                    <a:pt x="469" y="131"/>
                  </a:lnTo>
                  <a:lnTo>
                    <a:pt x="593" y="259"/>
                  </a:lnTo>
                  <a:lnTo>
                    <a:pt x="742" y="160"/>
                  </a:lnTo>
                  <a:lnTo>
                    <a:pt x="593" y="259"/>
                  </a:lnTo>
                  <a:lnTo>
                    <a:pt x="469" y="131"/>
                  </a:lnTo>
                  <a:lnTo>
                    <a:pt x="346" y="247"/>
                  </a:lnTo>
                  <a:lnTo>
                    <a:pt x="319" y="219"/>
                  </a:lnTo>
                  <a:lnTo>
                    <a:pt x="282" y="251"/>
                  </a:lnTo>
                  <a:lnTo>
                    <a:pt x="249" y="285"/>
                  </a:lnTo>
                  <a:lnTo>
                    <a:pt x="216" y="321"/>
                  </a:lnTo>
                  <a:lnTo>
                    <a:pt x="186" y="359"/>
                  </a:lnTo>
                  <a:lnTo>
                    <a:pt x="158" y="396"/>
                  </a:lnTo>
                  <a:lnTo>
                    <a:pt x="132" y="438"/>
                  </a:lnTo>
                  <a:lnTo>
                    <a:pt x="107" y="479"/>
                  </a:lnTo>
                  <a:lnTo>
                    <a:pt x="85" y="522"/>
                  </a:lnTo>
                  <a:lnTo>
                    <a:pt x="66" y="566"/>
                  </a:lnTo>
                  <a:lnTo>
                    <a:pt x="49" y="612"/>
                  </a:lnTo>
                  <a:lnTo>
                    <a:pt x="35" y="658"/>
                  </a:lnTo>
                  <a:lnTo>
                    <a:pt x="22" y="706"/>
                  </a:lnTo>
                  <a:lnTo>
                    <a:pt x="13" y="755"/>
                  </a:lnTo>
                  <a:lnTo>
                    <a:pt x="5" y="805"/>
                  </a:lnTo>
                  <a:lnTo>
                    <a:pt x="1" y="855"/>
                  </a:lnTo>
                  <a:lnTo>
                    <a:pt x="0" y="906"/>
                  </a:lnTo>
                  <a:lnTo>
                    <a:pt x="0" y="938"/>
                  </a:lnTo>
                  <a:lnTo>
                    <a:pt x="2" y="972"/>
                  </a:lnTo>
                  <a:lnTo>
                    <a:pt x="5" y="1004"/>
                  </a:lnTo>
                  <a:lnTo>
                    <a:pt x="9" y="1036"/>
                  </a:lnTo>
                  <a:lnTo>
                    <a:pt x="14" y="1068"/>
                  </a:lnTo>
                  <a:lnTo>
                    <a:pt x="20" y="1099"/>
                  </a:lnTo>
                  <a:lnTo>
                    <a:pt x="28" y="1130"/>
                  </a:lnTo>
                  <a:lnTo>
                    <a:pt x="36" y="1160"/>
                  </a:lnTo>
                  <a:lnTo>
                    <a:pt x="45" y="1190"/>
                  </a:lnTo>
                  <a:lnTo>
                    <a:pt x="55" y="1220"/>
                  </a:lnTo>
                  <a:lnTo>
                    <a:pt x="67" y="1248"/>
                  </a:lnTo>
                  <a:lnTo>
                    <a:pt x="80" y="1277"/>
                  </a:lnTo>
                  <a:lnTo>
                    <a:pt x="93" y="1305"/>
                  </a:lnTo>
                  <a:lnTo>
                    <a:pt x="107" y="1332"/>
                  </a:lnTo>
                  <a:lnTo>
                    <a:pt x="123" y="1360"/>
                  </a:lnTo>
                  <a:lnTo>
                    <a:pt x="138" y="1386"/>
                  </a:lnTo>
                  <a:lnTo>
                    <a:pt x="179" y="1209"/>
                  </a:lnTo>
                  <a:lnTo>
                    <a:pt x="346" y="1244"/>
                  </a:lnTo>
                  <a:lnTo>
                    <a:pt x="325" y="1207"/>
                  </a:lnTo>
                  <a:lnTo>
                    <a:pt x="307" y="1166"/>
                  </a:lnTo>
                  <a:lnTo>
                    <a:pt x="290" y="1126"/>
                  </a:lnTo>
                  <a:lnTo>
                    <a:pt x="277" y="1085"/>
                  </a:lnTo>
                  <a:lnTo>
                    <a:pt x="265" y="1041"/>
                  </a:lnTo>
                  <a:lnTo>
                    <a:pt x="261" y="1019"/>
                  </a:lnTo>
                  <a:lnTo>
                    <a:pt x="258" y="997"/>
                  </a:lnTo>
                  <a:lnTo>
                    <a:pt x="255" y="975"/>
                  </a:lnTo>
                  <a:lnTo>
                    <a:pt x="254" y="953"/>
                  </a:lnTo>
                  <a:lnTo>
                    <a:pt x="252" y="929"/>
                  </a:lnTo>
                  <a:lnTo>
                    <a:pt x="252" y="906"/>
                  </a:lnTo>
                  <a:lnTo>
                    <a:pt x="252" y="873"/>
                  </a:lnTo>
                  <a:lnTo>
                    <a:pt x="255" y="841"/>
                  </a:lnTo>
                  <a:lnTo>
                    <a:pt x="259" y="809"/>
                  </a:lnTo>
                  <a:lnTo>
                    <a:pt x="264" y="778"/>
                  </a:lnTo>
                  <a:lnTo>
                    <a:pt x="272" y="746"/>
                  </a:lnTo>
                  <a:lnTo>
                    <a:pt x="280" y="717"/>
                  </a:lnTo>
                  <a:lnTo>
                    <a:pt x="290" y="687"/>
                  </a:lnTo>
                  <a:lnTo>
                    <a:pt x="302" y="657"/>
                  </a:lnTo>
                  <a:lnTo>
                    <a:pt x="313" y="630"/>
                  </a:lnTo>
                  <a:lnTo>
                    <a:pt x="328" y="601"/>
                  </a:lnTo>
                  <a:lnTo>
                    <a:pt x="343" y="574"/>
                  </a:lnTo>
                  <a:lnTo>
                    <a:pt x="359" y="548"/>
                  </a:lnTo>
                  <a:lnTo>
                    <a:pt x="377" y="523"/>
                  </a:lnTo>
                  <a:lnTo>
                    <a:pt x="395" y="499"/>
                  </a:lnTo>
                  <a:lnTo>
                    <a:pt x="414" y="475"/>
                  </a:lnTo>
                  <a:lnTo>
                    <a:pt x="435" y="452"/>
                  </a:lnTo>
                  <a:lnTo>
                    <a:pt x="457" y="431"/>
                  </a:lnTo>
                  <a:lnTo>
                    <a:pt x="481" y="411"/>
                  </a:lnTo>
                  <a:lnTo>
                    <a:pt x="504" y="391"/>
                  </a:lnTo>
                  <a:lnTo>
                    <a:pt x="529" y="372"/>
                  </a:lnTo>
                  <a:lnTo>
                    <a:pt x="554" y="355"/>
                  </a:lnTo>
                  <a:lnTo>
                    <a:pt x="580" y="339"/>
                  </a:lnTo>
                  <a:lnTo>
                    <a:pt x="608" y="324"/>
                  </a:lnTo>
                  <a:lnTo>
                    <a:pt x="636" y="311"/>
                  </a:lnTo>
                  <a:lnTo>
                    <a:pt x="665" y="298"/>
                  </a:lnTo>
                  <a:lnTo>
                    <a:pt x="695" y="286"/>
                  </a:lnTo>
                  <a:lnTo>
                    <a:pt x="724" y="277"/>
                  </a:lnTo>
                  <a:lnTo>
                    <a:pt x="755" y="269"/>
                  </a:lnTo>
                  <a:lnTo>
                    <a:pt x="787" y="262"/>
                  </a:lnTo>
                  <a:lnTo>
                    <a:pt x="818" y="256"/>
                  </a:lnTo>
                  <a:lnTo>
                    <a:pt x="850" y="252"/>
                  </a:lnTo>
                  <a:lnTo>
                    <a:pt x="882" y="2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B9BD5">
                    <a:lumMod val="75000"/>
                  </a:srgbClr>
                </a:gs>
                <a:gs pos="50000">
                  <a:srgbClr val="44546A">
                    <a:lumMod val="7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4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itchFamily="2" charset="-79"/>
                <a:ea typeface="ＭＳ Ｐゴシック" charset="-128"/>
                <a:cs typeface="Aharoni" pitchFamily="2" charset="-79"/>
              </a:endParaRPr>
            </a:p>
          </p:txBody>
        </p:sp>
      </p:grpSp>
      <p:sp>
        <p:nvSpPr>
          <p:cNvPr id="58" name="WordArt 20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gray">
          <a:xfrm>
            <a:off x="2910628" y="3961252"/>
            <a:ext cx="1817164" cy="10429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52803"/>
              </a:avLst>
            </a:prstTxWarp>
          </a:bodyPr>
          <a:lstStyle/>
          <a:p>
            <a:pPr defTabSz="914400"/>
            <a:r>
              <a:rPr lang="en-US" sz="1400" kern="10" dirty="0" smtClean="0">
                <a:ln w="9525">
                  <a:noFill/>
                  <a:round/>
                  <a:headEnd/>
                  <a:tailEnd/>
                </a:ln>
                <a:solidFill>
                  <a:prstClr val="white"/>
                </a:solidFill>
                <a:latin typeface="Aharoni" pitchFamily="2" charset="-79"/>
                <a:ea typeface="+mn-lt"/>
                <a:cs typeface="Aharoni" pitchFamily="2" charset="-79"/>
              </a:rPr>
              <a:t>PUBLIC AWARENESS &amp; EDUC </a:t>
            </a:r>
            <a:endParaRPr lang="en-US" sz="1400" kern="10" dirty="0">
              <a:ln w="9525">
                <a:noFill/>
                <a:round/>
                <a:headEnd/>
                <a:tailEnd/>
              </a:ln>
              <a:solidFill>
                <a:prstClr val="white"/>
              </a:solidFill>
              <a:latin typeface="Aharoni" pitchFamily="2" charset="-79"/>
              <a:ea typeface="+mn-lt"/>
              <a:cs typeface="Aharoni" pitchFamily="2" charset="-79"/>
            </a:endParaRPr>
          </a:p>
        </p:txBody>
      </p:sp>
      <p:sp>
        <p:nvSpPr>
          <p:cNvPr id="59" name="WordArt 3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gray">
          <a:xfrm rot="4117905">
            <a:off x="4066363" y="2462626"/>
            <a:ext cx="1552774" cy="898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668981"/>
              </a:avLst>
            </a:prstTxWarp>
          </a:bodyPr>
          <a:lstStyle/>
          <a:p>
            <a:pPr defTabSz="914400"/>
            <a:r>
              <a:rPr lang="en-US" sz="1400" kern="10" dirty="0" smtClean="0">
                <a:ln w="9525">
                  <a:noFill/>
                  <a:round/>
                  <a:headEnd/>
                  <a:tailEnd/>
                </a:ln>
                <a:solidFill>
                  <a:prstClr val="white"/>
                </a:solidFill>
                <a:latin typeface="Aharoni" pitchFamily="2" charset="-79"/>
                <a:ea typeface="+mn-lt"/>
                <a:cs typeface="Aharoni" pitchFamily="2" charset="-79"/>
              </a:rPr>
              <a:t>LAW ENFORCEMENT</a:t>
            </a:r>
            <a:endParaRPr lang="en-US" sz="1400" kern="10" dirty="0">
              <a:ln w="9525">
                <a:noFill/>
                <a:round/>
                <a:headEnd/>
                <a:tailEnd/>
              </a:ln>
              <a:solidFill>
                <a:prstClr val="white"/>
              </a:solidFill>
              <a:latin typeface="Aharoni" pitchFamily="2" charset="-79"/>
              <a:ea typeface="+mn-lt"/>
              <a:cs typeface="Aharoni" pitchFamily="2" charset="-79"/>
            </a:endParaRPr>
          </a:p>
        </p:txBody>
      </p:sp>
      <p:grpSp>
        <p:nvGrpSpPr>
          <p:cNvPr id="60" name="Gruppe 92"/>
          <p:cNvGrpSpPr>
            <a:grpSpLocks/>
          </p:cNvGrpSpPr>
          <p:nvPr/>
        </p:nvGrpSpPr>
        <p:grpSpPr bwMode="auto">
          <a:xfrm>
            <a:off x="3293640" y="2818252"/>
            <a:ext cx="1150935" cy="1143000"/>
            <a:chOff x="3968648" y="3129285"/>
            <a:chExt cx="689210" cy="683966"/>
          </a:xfrm>
        </p:grpSpPr>
        <p:sp>
          <p:nvSpPr>
            <p:cNvPr id="61" name="Ellipse 89"/>
            <p:cNvSpPr>
              <a:spLocks noChangeArrowheads="1"/>
            </p:cNvSpPr>
            <p:nvPr/>
          </p:nvSpPr>
          <p:spPr bwMode="auto">
            <a:xfrm>
              <a:off x="3976252" y="3129285"/>
              <a:ext cx="681606" cy="683966"/>
            </a:xfrm>
            <a:prstGeom prst="ellipse">
              <a:avLst/>
            </a:prstGeom>
            <a:gradFill rotWithShape="1">
              <a:gsLst>
                <a:gs pos="0">
                  <a:srgbClr val="5B9BD5">
                    <a:lumMod val="75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itchFamily="-112" charset="0"/>
                <a:buAutoNum type="arabicPeriod"/>
                <a:tabLst/>
                <a:defRPr/>
              </a:pPr>
              <a:endParaRPr kumimoji="0" lang="en-US" sz="1400" b="0" i="0" u="none" strike="noStrike" kern="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62" name="Ellipse 90"/>
            <p:cNvSpPr>
              <a:spLocks noChangeArrowheads="1"/>
            </p:cNvSpPr>
            <p:nvPr/>
          </p:nvSpPr>
          <p:spPr bwMode="auto">
            <a:xfrm>
              <a:off x="4060858" y="3135935"/>
              <a:ext cx="499084" cy="364782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itchFamily="-112" charset="0"/>
                <a:buAutoNum type="arabicPeriod"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63" name="Måne 91"/>
            <p:cNvSpPr/>
            <p:nvPr/>
          </p:nvSpPr>
          <p:spPr bwMode="auto">
            <a:xfrm rot="16570711">
              <a:off x="4140219" y="3329651"/>
              <a:ext cx="311329" cy="654471"/>
            </a:xfrm>
            <a:prstGeom prst="moon">
              <a:avLst>
                <a:gd name="adj" fmla="val 8755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64" name="Text Box 52"/>
          <p:cNvSpPr txBox="1">
            <a:spLocks noChangeArrowheads="1"/>
          </p:cNvSpPr>
          <p:nvPr/>
        </p:nvSpPr>
        <p:spPr bwMode="gray">
          <a:xfrm>
            <a:off x="3339679" y="2978572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noProof="1" smtClean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SAFER ROAD USERS </a:t>
            </a:r>
            <a:endParaRPr lang="en-US" sz="1400" noProof="1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8" name="WordArt 35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gray">
          <a:xfrm rot="17909237">
            <a:off x="2151561" y="2424801"/>
            <a:ext cx="1552774" cy="898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86799"/>
              </a:avLst>
            </a:prstTxWarp>
          </a:bodyPr>
          <a:lstStyle/>
          <a:p>
            <a:pPr defTabSz="914400"/>
            <a:r>
              <a:rPr lang="en-US" sz="1400" kern="10" dirty="0" smtClean="0">
                <a:ln w="9525">
                  <a:noFill/>
                  <a:round/>
                  <a:headEnd/>
                  <a:tailEnd/>
                </a:ln>
                <a:solidFill>
                  <a:prstClr val="white"/>
                </a:solidFill>
                <a:latin typeface="Aharoni" pitchFamily="2" charset="-79"/>
                <a:ea typeface="+mn-lt"/>
                <a:cs typeface="Aharoni" pitchFamily="2" charset="-79"/>
              </a:rPr>
              <a:t>USER BEHAVIOR</a:t>
            </a:r>
            <a:endParaRPr lang="en-US" sz="1400" kern="10" dirty="0">
              <a:ln w="9525">
                <a:noFill/>
                <a:round/>
                <a:headEnd/>
                <a:tailEnd/>
              </a:ln>
              <a:solidFill>
                <a:prstClr val="white"/>
              </a:solidFill>
              <a:latin typeface="Aharoni" pitchFamily="2" charset="-79"/>
              <a:ea typeface="+mn-lt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363" y="857250"/>
            <a:ext cx="6583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latin typeface="Arial" pitchFamily="34" charset="0"/>
                <a:cs typeface="Arial" pitchFamily="34" charset="0"/>
              </a:rPr>
              <a:t>Under the UN Decade of Action, RTIA impacts on the following imperatives </a:t>
            </a:r>
            <a:endParaRPr lang="en-ZA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7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fade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31585" y="86280"/>
            <a:ext cx="5287361" cy="49092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defTabSz="914400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endParaRPr lang="en-US" sz="16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457200" lvl="1" indent="0" defTabSz="914400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endParaRPr lang="en-US" sz="16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457200" lvl="1" indent="0" defTabSz="914400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endParaRPr lang="en-US" sz="16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5" name="Picture 4" descr="New Logo - Landscap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8261" y="5317802"/>
            <a:ext cx="2971218" cy="209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2"/>
          <p:cNvSpPr/>
          <p:nvPr/>
        </p:nvSpPr>
        <p:spPr>
          <a:xfrm>
            <a:off x="453887" y="2018277"/>
            <a:ext cx="714865" cy="935610"/>
          </a:xfrm>
          <a:custGeom>
            <a:avLst/>
            <a:gdLst/>
            <a:ahLst/>
            <a:cxnLst/>
            <a:rect l="l" t="t" r="r" b="b"/>
            <a:pathLst>
              <a:path w="714865" h="935610">
                <a:moveTo>
                  <a:pt x="467805" y="0"/>
                </a:moveTo>
                <a:lnTo>
                  <a:pt x="714865" y="0"/>
                </a:lnTo>
                <a:lnTo>
                  <a:pt x="714865" y="935610"/>
                </a:lnTo>
                <a:lnTo>
                  <a:pt x="467805" y="935610"/>
                </a:lnTo>
                <a:cubicBezTo>
                  <a:pt x="209443" y="935610"/>
                  <a:pt x="0" y="726167"/>
                  <a:pt x="0" y="467805"/>
                </a:cubicBezTo>
                <a:cubicBezTo>
                  <a:pt x="0" y="209443"/>
                  <a:pt x="209443" y="0"/>
                  <a:pt x="467805" y="0"/>
                </a:cubicBezTo>
                <a:close/>
              </a:path>
            </a:pathLst>
          </a:custGeom>
          <a:solidFill>
            <a:srgbClr val="F49709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1215887" y="2018277"/>
            <a:ext cx="2866535" cy="935610"/>
          </a:xfrm>
          <a:custGeom>
            <a:avLst/>
            <a:gdLst/>
            <a:ahLst/>
            <a:cxnLst/>
            <a:rect l="l" t="t" r="r" b="b"/>
            <a:pathLst>
              <a:path w="2866535" h="935610">
                <a:moveTo>
                  <a:pt x="0" y="0"/>
                </a:moveTo>
                <a:lnTo>
                  <a:pt x="2398730" y="0"/>
                </a:lnTo>
                <a:cubicBezTo>
                  <a:pt x="2657092" y="0"/>
                  <a:pt x="2866535" y="209443"/>
                  <a:pt x="2866535" y="467805"/>
                </a:cubicBezTo>
                <a:cubicBezTo>
                  <a:pt x="2866535" y="726167"/>
                  <a:pt x="2657092" y="935610"/>
                  <a:pt x="2398730" y="935610"/>
                </a:cubicBezTo>
                <a:lnTo>
                  <a:pt x="0" y="93561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50000"/>
              </a:lnSpc>
            </a:pPr>
            <a:r>
              <a:rPr lang="en-ZA" sz="1200" b="1" dirty="0" smtClean="0">
                <a:solidFill>
                  <a:schemeClr val="tx1"/>
                </a:solidFill>
              </a:rPr>
              <a:t>Discourage contravention of road traffic laws </a:t>
            </a:r>
            <a:endParaRPr lang="en-ZA" sz="1200" b="1" dirty="0">
              <a:solidFill>
                <a:schemeClr val="tx1"/>
              </a:solidFill>
            </a:endParaRPr>
          </a:p>
          <a:p>
            <a:pPr defTabSz="914400"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ounded Rectangle 2"/>
          <p:cNvSpPr/>
          <p:nvPr/>
        </p:nvSpPr>
        <p:spPr>
          <a:xfrm>
            <a:off x="453887" y="3152898"/>
            <a:ext cx="714865" cy="935610"/>
          </a:xfrm>
          <a:custGeom>
            <a:avLst/>
            <a:gdLst/>
            <a:ahLst/>
            <a:cxnLst/>
            <a:rect l="l" t="t" r="r" b="b"/>
            <a:pathLst>
              <a:path w="714865" h="935610">
                <a:moveTo>
                  <a:pt x="467805" y="0"/>
                </a:moveTo>
                <a:lnTo>
                  <a:pt x="714865" y="0"/>
                </a:lnTo>
                <a:lnTo>
                  <a:pt x="714865" y="935610"/>
                </a:lnTo>
                <a:lnTo>
                  <a:pt x="467805" y="935610"/>
                </a:lnTo>
                <a:cubicBezTo>
                  <a:pt x="209443" y="935610"/>
                  <a:pt x="0" y="726167"/>
                  <a:pt x="0" y="467805"/>
                </a:cubicBezTo>
                <a:cubicBezTo>
                  <a:pt x="0" y="209443"/>
                  <a:pt x="209443" y="0"/>
                  <a:pt x="467805" y="0"/>
                </a:cubicBezTo>
                <a:close/>
              </a:path>
            </a:pathLst>
          </a:custGeom>
          <a:solidFill>
            <a:srgbClr val="F49709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ounded Rectangle 4"/>
          <p:cNvSpPr/>
          <p:nvPr/>
        </p:nvSpPr>
        <p:spPr>
          <a:xfrm>
            <a:off x="1215887" y="3152898"/>
            <a:ext cx="2866535" cy="935610"/>
          </a:xfrm>
          <a:custGeom>
            <a:avLst/>
            <a:gdLst/>
            <a:ahLst/>
            <a:cxnLst/>
            <a:rect l="l" t="t" r="r" b="b"/>
            <a:pathLst>
              <a:path w="2866535" h="935610">
                <a:moveTo>
                  <a:pt x="0" y="0"/>
                </a:moveTo>
                <a:lnTo>
                  <a:pt x="2398730" y="0"/>
                </a:lnTo>
                <a:cubicBezTo>
                  <a:pt x="2657092" y="0"/>
                  <a:pt x="2866535" y="209443"/>
                  <a:pt x="2866535" y="467805"/>
                </a:cubicBezTo>
                <a:cubicBezTo>
                  <a:pt x="2866535" y="726167"/>
                  <a:pt x="2657092" y="935610"/>
                  <a:pt x="2398730" y="935610"/>
                </a:cubicBezTo>
                <a:lnTo>
                  <a:pt x="0" y="93561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630" y="2154182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dirty="0" smtClean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/>
                </a:solidFill>
                <a:effectLst>
                  <a:innerShdw blurRad="1651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1</a:t>
            </a:r>
            <a:endParaRPr lang="en-US" sz="4000" dirty="0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white"/>
              </a:solidFill>
              <a:effectLst>
                <a:innerShdw blurRad="165100" dist="50800" dir="135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630" y="326676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dirty="0" smtClean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/>
                </a:solidFill>
                <a:effectLst>
                  <a:innerShdw blurRad="1651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2</a:t>
            </a:r>
            <a:endParaRPr lang="en-US" sz="4000" dirty="0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white"/>
              </a:solidFill>
              <a:effectLst>
                <a:innerShdw blurRad="165100" dist="50800" dir="135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72448" y="3019474"/>
            <a:ext cx="280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endParaRPr lang="en-ZA" sz="1200" b="1" dirty="0"/>
          </a:p>
          <a:p>
            <a:pPr defTabSz="914400">
              <a:lnSpc>
                <a:spcPct val="150000"/>
              </a:lnSpc>
            </a:pPr>
            <a:r>
              <a:rPr lang="en-ZA" sz="1200" b="1" dirty="0" smtClean="0"/>
              <a:t>Facilitate readiness for national implementation of AARTO </a:t>
            </a:r>
            <a:endParaRPr lang="en-ZA" sz="1200" b="1" dirty="0"/>
          </a:p>
          <a:p>
            <a:pPr defTabSz="914400">
              <a:lnSpc>
                <a:spcPct val="150000"/>
              </a:lnSpc>
            </a:pPr>
            <a:endParaRPr lang="en-US" sz="1200" dirty="0"/>
          </a:p>
        </p:txBody>
      </p:sp>
      <p:sp>
        <p:nvSpPr>
          <p:cNvPr id="46" name="Rounded Rectangle 2"/>
          <p:cNvSpPr/>
          <p:nvPr/>
        </p:nvSpPr>
        <p:spPr>
          <a:xfrm>
            <a:off x="465276" y="2045470"/>
            <a:ext cx="714865" cy="467805"/>
          </a:xfrm>
          <a:custGeom>
            <a:avLst/>
            <a:gdLst>
              <a:gd name="connsiteX0" fmla="*/ 467805 w 714865"/>
              <a:gd name="connsiteY0" fmla="*/ 0 h 935610"/>
              <a:gd name="connsiteX1" fmla="*/ 714865 w 714865"/>
              <a:gd name="connsiteY1" fmla="*/ 0 h 935610"/>
              <a:gd name="connsiteX2" fmla="*/ 467805 w 714865"/>
              <a:gd name="connsiteY2" fmla="*/ 935610 h 935610"/>
              <a:gd name="connsiteX3" fmla="*/ 0 w 714865"/>
              <a:gd name="connsiteY3" fmla="*/ 467805 h 935610"/>
              <a:gd name="connsiteX4" fmla="*/ 467805 w 714865"/>
              <a:gd name="connsiteY4" fmla="*/ 0 h 935610"/>
              <a:gd name="connsiteX0" fmla="*/ 467805 w 714865"/>
              <a:gd name="connsiteY0" fmla="*/ 0 h 467805"/>
              <a:gd name="connsiteX1" fmla="*/ 714865 w 714865"/>
              <a:gd name="connsiteY1" fmla="*/ 0 h 467805"/>
              <a:gd name="connsiteX2" fmla="*/ 0 w 714865"/>
              <a:gd name="connsiteY2" fmla="*/ 467805 h 467805"/>
              <a:gd name="connsiteX3" fmla="*/ 467805 w 714865"/>
              <a:gd name="connsiteY3" fmla="*/ 0 h 4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865" h="467805">
                <a:moveTo>
                  <a:pt x="467805" y="0"/>
                </a:moveTo>
                <a:lnTo>
                  <a:pt x="714865" y="0"/>
                </a:lnTo>
                <a:lnTo>
                  <a:pt x="0" y="467805"/>
                </a:lnTo>
                <a:cubicBezTo>
                  <a:pt x="0" y="209443"/>
                  <a:pt x="209443" y="0"/>
                  <a:pt x="4678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1000"/>
                </a:schemeClr>
              </a:gs>
              <a:gs pos="100000">
                <a:schemeClr val="bg1">
                  <a:alpha val="6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ounded Rectangle 2"/>
          <p:cNvSpPr/>
          <p:nvPr/>
        </p:nvSpPr>
        <p:spPr>
          <a:xfrm>
            <a:off x="465276" y="3190858"/>
            <a:ext cx="714865" cy="467805"/>
          </a:xfrm>
          <a:custGeom>
            <a:avLst/>
            <a:gdLst>
              <a:gd name="connsiteX0" fmla="*/ 467805 w 714865"/>
              <a:gd name="connsiteY0" fmla="*/ 0 h 935610"/>
              <a:gd name="connsiteX1" fmla="*/ 714865 w 714865"/>
              <a:gd name="connsiteY1" fmla="*/ 0 h 935610"/>
              <a:gd name="connsiteX2" fmla="*/ 467805 w 714865"/>
              <a:gd name="connsiteY2" fmla="*/ 935610 h 935610"/>
              <a:gd name="connsiteX3" fmla="*/ 0 w 714865"/>
              <a:gd name="connsiteY3" fmla="*/ 467805 h 935610"/>
              <a:gd name="connsiteX4" fmla="*/ 467805 w 714865"/>
              <a:gd name="connsiteY4" fmla="*/ 0 h 935610"/>
              <a:gd name="connsiteX0" fmla="*/ 467805 w 714865"/>
              <a:gd name="connsiteY0" fmla="*/ 0 h 467805"/>
              <a:gd name="connsiteX1" fmla="*/ 714865 w 714865"/>
              <a:gd name="connsiteY1" fmla="*/ 0 h 467805"/>
              <a:gd name="connsiteX2" fmla="*/ 0 w 714865"/>
              <a:gd name="connsiteY2" fmla="*/ 467805 h 467805"/>
              <a:gd name="connsiteX3" fmla="*/ 467805 w 714865"/>
              <a:gd name="connsiteY3" fmla="*/ 0 h 4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865" h="467805">
                <a:moveTo>
                  <a:pt x="467805" y="0"/>
                </a:moveTo>
                <a:lnTo>
                  <a:pt x="714865" y="0"/>
                </a:lnTo>
                <a:lnTo>
                  <a:pt x="0" y="467805"/>
                </a:lnTo>
                <a:cubicBezTo>
                  <a:pt x="0" y="209443"/>
                  <a:pt x="209443" y="0"/>
                  <a:pt x="4678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1000"/>
                </a:schemeClr>
              </a:gs>
              <a:gs pos="100000">
                <a:schemeClr val="bg1">
                  <a:alpha val="6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Rounded Rectangle 2"/>
          <p:cNvSpPr/>
          <p:nvPr/>
        </p:nvSpPr>
        <p:spPr>
          <a:xfrm>
            <a:off x="465276" y="4339825"/>
            <a:ext cx="714865" cy="467805"/>
          </a:xfrm>
          <a:custGeom>
            <a:avLst/>
            <a:gdLst>
              <a:gd name="connsiteX0" fmla="*/ 467805 w 714865"/>
              <a:gd name="connsiteY0" fmla="*/ 0 h 935610"/>
              <a:gd name="connsiteX1" fmla="*/ 714865 w 714865"/>
              <a:gd name="connsiteY1" fmla="*/ 0 h 935610"/>
              <a:gd name="connsiteX2" fmla="*/ 467805 w 714865"/>
              <a:gd name="connsiteY2" fmla="*/ 935610 h 935610"/>
              <a:gd name="connsiteX3" fmla="*/ 0 w 714865"/>
              <a:gd name="connsiteY3" fmla="*/ 467805 h 935610"/>
              <a:gd name="connsiteX4" fmla="*/ 467805 w 714865"/>
              <a:gd name="connsiteY4" fmla="*/ 0 h 935610"/>
              <a:gd name="connsiteX0" fmla="*/ 467805 w 714865"/>
              <a:gd name="connsiteY0" fmla="*/ 0 h 467805"/>
              <a:gd name="connsiteX1" fmla="*/ 714865 w 714865"/>
              <a:gd name="connsiteY1" fmla="*/ 0 h 467805"/>
              <a:gd name="connsiteX2" fmla="*/ 0 w 714865"/>
              <a:gd name="connsiteY2" fmla="*/ 467805 h 467805"/>
              <a:gd name="connsiteX3" fmla="*/ 467805 w 714865"/>
              <a:gd name="connsiteY3" fmla="*/ 0 h 4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865" h="467805">
                <a:moveTo>
                  <a:pt x="467805" y="0"/>
                </a:moveTo>
                <a:lnTo>
                  <a:pt x="714865" y="0"/>
                </a:lnTo>
                <a:lnTo>
                  <a:pt x="0" y="467805"/>
                </a:lnTo>
                <a:cubicBezTo>
                  <a:pt x="0" y="209443"/>
                  <a:pt x="209443" y="0"/>
                  <a:pt x="4678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1000"/>
                </a:schemeClr>
              </a:gs>
              <a:gs pos="100000">
                <a:schemeClr val="bg1">
                  <a:alpha val="6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Rounded Rectangle 2"/>
          <p:cNvSpPr/>
          <p:nvPr/>
        </p:nvSpPr>
        <p:spPr>
          <a:xfrm>
            <a:off x="492770" y="5018824"/>
            <a:ext cx="714865" cy="467805"/>
          </a:xfrm>
          <a:custGeom>
            <a:avLst/>
            <a:gdLst>
              <a:gd name="connsiteX0" fmla="*/ 467805 w 714865"/>
              <a:gd name="connsiteY0" fmla="*/ 0 h 935610"/>
              <a:gd name="connsiteX1" fmla="*/ 714865 w 714865"/>
              <a:gd name="connsiteY1" fmla="*/ 0 h 935610"/>
              <a:gd name="connsiteX2" fmla="*/ 467805 w 714865"/>
              <a:gd name="connsiteY2" fmla="*/ 935610 h 935610"/>
              <a:gd name="connsiteX3" fmla="*/ 0 w 714865"/>
              <a:gd name="connsiteY3" fmla="*/ 467805 h 935610"/>
              <a:gd name="connsiteX4" fmla="*/ 467805 w 714865"/>
              <a:gd name="connsiteY4" fmla="*/ 0 h 935610"/>
              <a:gd name="connsiteX0" fmla="*/ 467805 w 714865"/>
              <a:gd name="connsiteY0" fmla="*/ 0 h 467805"/>
              <a:gd name="connsiteX1" fmla="*/ 714865 w 714865"/>
              <a:gd name="connsiteY1" fmla="*/ 0 h 467805"/>
              <a:gd name="connsiteX2" fmla="*/ 0 w 714865"/>
              <a:gd name="connsiteY2" fmla="*/ 467805 h 467805"/>
              <a:gd name="connsiteX3" fmla="*/ 467805 w 714865"/>
              <a:gd name="connsiteY3" fmla="*/ 0 h 4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865" h="467805">
                <a:moveTo>
                  <a:pt x="467805" y="0"/>
                </a:moveTo>
                <a:lnTo>
                  <a:pt x="714865" y="0"/>
                </a:lnTo>
                <a:lnTo>
                  <a:pt x="0" y="467805"/>
                </a:lnTo>
                <a:cubicBezTo>
                  <a:pt x="0" y="209443"/>
                  <a:pt x="209443" y="0"/>
                  <a:pt x="4678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1000"/>
                </a:schemeClr>
              </a:gs>
              <a:gs pos="100000">
                <a:schemeClr val="bg1">
                  <a:alpha val="6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ounded Rectangle 2"/>
          <p:cNvSpPr/>
          <p:nvPr/>
        </p:nvSpPr>
        <p:spPr>
          <a:xfrm flipH="1">
            <a:off x="7815437" y="2038703"/>
            <a:ext cx="714865" cy="509047"/>
          </a:xfrm>
          <a:custGeom>
            <a:avLst/>
            <a:gdLst>
              <a:gd name="connsiteX0" fmla="*/ 467805 w 714865"/>
              <a:gd name="connsiteY0" fmla="*/ 0 h 935610"/>
              <a:gd name="connsiteX1" fmla="*/ 714865 w 714865"/>
              <a:gd name="connsiteY1" fmla="*/ 0 h 935610"/>
              <a:gd name="connsiteX2" fmla="*/ 714865 w 714865"/>
              <a:gd name="connsiteY2" fmla="*/ 935610 h 935610"/>
              <a:gd name="connsiteX3" fmla="*/ 0 w 714865"/>
              <a:gd name="connsiteY3" fmla="*/ 467805 h 935610"/>
              <a:gd name="connsiteX4" fmla="*/ 467805 w 714865"/>
              <a:gd name="connsiteY4" fmla="*/ 0 h 935610"/>
              <a:gd name="connsiteX0" fmla="*/ 467805 w 714865"/>
              <a:gd name="connsiteY0" fmla="*/ 0 h 935610"/>
              <a:gd name="connsiteX1" fmla="*/ 714865 w 714865"/>
              <a:gd name="connsiteY1" fmla="*/ 0 h 935610"/>
              <a:gd name="connsiteX2" fmla="*/ 710937 w 714865"/>
              <a:gd name="connsiteY2" fmla="*/ 509047 h 935610"/>
              <a:gd name="connsiteX3" fmla="*/ 714865 w 714865"/>
              <a:gd name="connsiteY3" fmla="*/ 935610 h 935610"/>
              <a:gd name="connsiteX4" fmla="*/ 0 w 714865"/>
              <a:gd name="connsiteY4" fmla="*/ 467805 h 935610"/>
              <a:gd name="connsiteX5" fmla="*/ 467805 w 714865"/>
              <a:gd name="connsiteY5" fmla="*/ 0 h 935610"/>
              <a:gd name="connsiteX0" fmla="*/ 467805 w 714865"/>
              <a:gd name="connsiteY0" fmla="*/ 0 h 552680"/>
              <a:gd name="connsiteX1" fmla="*/ 714865 w 714865"/>
              <a:gd name="connsiteY1" fmla="*/ 0 h 552680"/>
              <a:gd name="connsiteX2" fmla="*/ 710937 w 714865"/>
              <a:gd name="connsiteY2" fmla="*/ 509047 h 552680"/>
              <a:gd name="connsiteX3" fmla="*/ 0 w 714865"/>
              <a:gd name="connsiteY3" fmla="*/ 467805 h 552680"/>
              <a:gd name="connsiteX4" fmla="*/ 467805 w 714865"/>
              <a:gd name="connsiteY4" fmla="*/ 0 h 552680"/>
              <a:gd name="connsiteX0" fmla="*/ 467805 w 714865"/>
              <a:gd name="connsiteY0" fmla="*/ 0 h 509047"/>
              <a:gd name="connsiteX1" fmla="*/ 714865 w 714865"/>
              <a:gd name="connsiteY1" fmla="*/ 0 h 509047"/>
              <a:gd name="connsiteX2" fmla="*/ 710937 w 714865"/>
              <a:gd name="connsiteY2" fmla="*/ 509047 h 509047"/>
              <a:gd name="connsiteX3" fmla="*/ 0 w 714865"/>
              <a:gd name="connsiteY3" fmla="*/ 467805 h 509047"/>
              <a:gd name="connsiteX4" fmla="*/ 467805 w 714865"/>
              <a:gd name="connsiteY4" fmla="*/ 0 h 509047"/>
              <a:gd name="connsiteX0" fmla="*/ 467805 w 714865"/>
              <a:gd name="connsiteY0" fmla="*/ 0 h 509047"/>
              <a:gd name="connsiteX1" fmla="*/ 714865 w 714865"/>
              <a:gd name="connsiteY1" fmla="*/ 0 h 509047"/>
              <a:gd name="connsiteX2" fmla="*/ 710937 w 714865"/>
              <a:gd name="connsiteY2" fmla="*/ 509047 h 509047"/>
              <a:gd name="connsiteX3" fmla="*/ 0 w 714865"/>
              <a:gd name="connsiteY3" fmla="*/ 467805 h 509047"/>
              <a:gd name="connsiteX4" fmla="*/ 467805 w 714865"/>
              <a:gd name="connsiteY4" fmla="*/ 0 h 50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65" h="509047">
                <a:moveTo>
                  <a:pt x="467805" y="0"/>
                </a:moveTo>
                <a:lnTo>
                  <a:pt x="714865" y="0"/>
                </a:lnTo>
                <a:cubicBezTo>
                  <a:pt x="713556" y="169682"/>
                  <a:pt x="712246" y="339365"/>
                  <a:pt x="710937" y="509047"/>
                </a:cubicBezTo>
                <a:cubicBezTo>
                  <a:pt x="327843" y="49686"/>
                  <a:pt x="40522" y="552646"/>
                  <a:pt x="0" y="467805"/>
                </a:cubicBezTo>
                <a:cubicBezTo>
                  <a:pt x="0" y="209443"/>
                  <a:pt x="209443" y="0"/>
                  <a:pt x="4678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1000"/>
                </a:schemeClr>
              </a:gs>
              <a:gs pos="100000">
                <a:schemeClr val="bg1">
                  <a:alpha val="6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ounded Rectangle 2"/>
          <p:cNvSpPr/>
          <p:nvPr/>
        </p:nvSpPr>
        <p:spPr>
          <a:xfrm flipH="1">
            <a:off x="7796583" y="3183004"/>
            <a:ext cx="714865" cy="509047"/>
          </a:xfrm>
          <a:custGeom>
            <a:avLst/>
            <a:gdLst>
              <a:gd name="connsiteX0" fmla="*/ 467805 w 714865"/>
              <a:gd name="connsiteY0" fmla="*/ 0 h 935610"/>
              <a:gd name="connsiteX1" fmla="*/ 714865 w 714865"/>
              <a:gd name="connsiteY1" fmla="*/ 0 h 935610"/>
              <a:gd name="connsiteX2" fmla="*/ 714865 w 714865"/>
              <a:gd name="connsiteY2" fmla="*/ 935610 h 935610"/>
              <a:gd name="connsiteX3" fmla="*/ 0 w 714865"/>
              <a:gd name="connsiteY3" fmla="*/ 467805 h 935610"/>
              <a:gd name="connsiteX4" fmla="*/ 467805 w 714865"/>
              <a:gd name="connsiteY4" fmla="*/ 0 h 935610"/>
              <a:gd name="connsiteX0" fmla="*/ 467805 w 714865"/>
              <a:gd name="connsiteY0" fmla="*/ 0 h 935610"/>
              <a:gd name="connsiteX1" fmla="*/ 714865 w 714865"/>
              <a:gd name="connsiteY1" fmla="*/ 0 h 935610"/>
              <a:gd name="connsiteX2" fmla="*/ 710937 w 714865"/>
              <a:gd name="connsiteY2" fmla="*/ 509047 h 935610"/>
              <a:gd name="connsiteX3" fmla="*/ 714865 w 714865"/>
              <a:gd name="connsiteY3" fmla="*/ 935610 h 935610"/>
              <a:gd name="connsiteX4" fmla="*/ 0 w 714865"/>
              <a:gd name="connsiteY4" fmla="*/ 467805 h 935610"/>
              <a:gd name="connsiteX5" fmla="*/ 467805 w 714865"/>
              <a:gd name="connsiteY5" fmla="*/ 0 h 935610"/>
              <a:gd name="connsiteX0" fmla="*/ 467805 w 714865"/>
              <a:gd name="connsiteY0" fmla="*/ 0 h 552680"/>
              <a:gd name="connsiteX1" fmla="*/ 714865 w 714865"/>
              <a:gd name="connsiteY1" fmla="*/ 0 h 552680"/>
              <a:gd name="connsiteX2" fmla="*/ 710937 w 714865"/>
              <a:gd name="connsiteY2" fmla="*/ 509047 h 552680"/>
              <a:gd name="connsiteX3" fmla="*/ 0 w 714865"/>
              <a:gd name="connsiteY3" fmla="*/ 467805 h 552680"/>
              <a:gd name="connsiteX4" fmla="*/ 467805 w 714865"/>
              <a:gd name="connsiteY4" fmla="*/ 0 h 552680"/>
              <a:gd name="connsiteX0" fmla="*/ 467805 w 714865"/>
              <a:gd name="connsiteY0" fmla="*/ 0 h 509047"/>
              <a:gd name="connsiteX1" fmla="*/ 714865 w 714865"/>
              <a:gd name="connsiteY1" fmla="*/ 0 h 509047"/>
              <a:gd name="connsiteX2" fmla="*/ 710937 w 714865"/>
              <a:gd name="connsiteY2" fmla="*/ 509047 h 509047"/>
              <a:gd name="connsiteX3" fmla="*/ 0 w 714865"/>
              <a:gd name="connsiteY3" fmla="*/ 467805 h 509047"/>
              <a:gd name="connsiteX4" fmla="*/ 467805 w 714865"/>
              <a:gd name="connsiteY4" fmla="*/ 0 h 509047"/>
              <a:gd name="connsiteX0" fmla="*/ 467805 w 714865"/>
              <a:gd name="connsiteY0" fmla="*/ 0 h 509047"/>
              <a:gd name="connsiteX1" fmla="*/ 714865 w 714865"/>
              <a:gd name="connsiteY1" fmla="*/ 0 h 509047"/>
              <a:gd name="connsiteX2" fmla="*/ 710937 w 714865"/>
              <a:gd name="connsiteY2" fmla="*/ 509047 h 509047"/>
              <a:gd name="connsiteX3" fmla="*/ 0 w 714865"/>
              <a:gd name="connsiteY3" fmla="*/ 467805 h 509047"/>
              <a:gd name="connsiteX4" fmla="*/ 467805 w 714865"/>
              <a:gd name="connsiteY4" fmla="*/ 0 h 50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65" h="509047">
                <a:moveTo>
                  <a:pt x="467805" y="0"/>
                </a:moveTo>
                <a:lnTo>
                  <a:pt x="714865" y="0"/>
                </a:lnTo>
                <a:cubicBezTo>
                  <a:pt x="713556" y="169682"/>
                  <a:pt x="712246" y="339365"/>
                  <a:pt x="710937" y="509047"/>
                </a:cubicBezTo>
                <a:cubicBezTo>
                  <a:pt x="327843" y="49686"/>
                  <a:pt x="40522" y="552646"/>
                  <a:pt x="0" y="467805"/>
                </a:cubicBezTo>
                <a:cubicBezTo>
                  <a:pt x="0" y="209443"/>
                  <a:pt x="209443" y="0"/>
                  <a:pt x="4678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1000"/>
                </a:schemeClr>
              </a:gs>
              <a:gs pos="100000">
                <a:schemeClr val="bg1">
                  <a:alpha val="6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ounded Rectangle 2"/>
          <p:cNvSpPr/>
          <p:nvPr/>
        </p:nvSpPr>
        <p:spPr>
          <a:xfrm flipH="1">
            <a:off x="7815436" y="4319203"/>
            <a:ext cx="714865" cy="509047"/>
          </a:xfrm>
          <a:custGeom>
            <a:avLst/>
            <a:gdLst>
              <a:gd name="connsiteX0" fmla="*/ 467805 w 714865"/>
              <a:gd name="connsiteY0" fmla="*/ 0 h 935610"/>
              <a:gd name="connsiteX1" fmla="*/ 714865 w 714865"/>
              <a:gd name="connsiteY1" fmla="*/ 0 h 935610"/>
              <a:gd name="connsiteX2" fmla="*/ 714865 w 714865"/>
              <a:gd name="connsiteY2" fmla="*/ 935610 h 935610"/>
              <a:gd name="connsiteX3" fmla="*/ 0 w 714865"/>
              <a:gd name="connsiteY3" fmla="*/ 467805 h 935610"/>
              <a:gd name="connsiteX4" fmla="*/ 467805 w 714865"/>
              <a:gd name="connsiteY4" fmla="*/ 0 h 935610"/>
              <a:gd name="connsiteX0" fmla="*/ 467805 w 714865"/>
              <a:gd name="connsiteY0" fmla="*/ 0 h 935610"/>
              <a:gd name="connsiteX1" fmla="*/ 714865 w 714865"/>
              <a:gd name="connsiteY1" fmla="*/ 0 h 935610"/>
              <a:gd name="connsiteX2" fmla="*/ 710937 w 714865"/>
              <a:gd name="connsiteY2" fmla="*/ 509047 h 935610"/>
              <a:gd name="connsiteX3" fmla="*/ 714865 w 714865"/>
              <a:gd name="connsiteY3" fmla="*/ 935610 h 935610"/>
              <a:gd name="connsiteX4" fmla="*/ 0 w 714865"/>
              <a:gd name="connsiteY4" fmla="*/ 467805 h 935610"/>
              <a:gd name="connsiteX5" fmla="*/ 467805 w 714865"/>
              <a:gd name="connsiteY5" fmla="*/ 0 h 935610"/>
              <a:gd name="connsiteX0" fmla="*/ 467805 w 714865"/>
              <a:gd name="connsiteY0" fmla="*/ 0 h 552680"/>
              <a:gd name="connsiteX1" fmla="*/ 714865 w 714865"/>
              <a:gd name="connsiteY1" fmla="*/ 0 h 552680"/>
              <a:gd name="connsiteX2" fmla="*/ 710937 w 714865"/>
              <a:gd name="connsiteY2" fmla="*/ 509047 h 552680"/>
              <a:gd name="connsiteX3" fmla="*/ 0 w 714865"/>
              <a:gd name="connsiteY3" fmla="*/ 467805 h 552680"/>
              <a:gd name="connsiteX4" fmla="*/ 467805 w 714865"/>
              <a:gd name="connsiteY4" fmla="*/ 0 h 552680"/>
              <a:gd name="connsiteX0" fmla="*/ 467805 w 714865"/>
              <a:gd name="connsiteY0" fmla="*/ 0 h 509047"/>
              <a:gd name="connsiteX1" fmla="*/ 714865 w 714865"/>
              <a:gd name="connsiteY1" fmla="*/ 0 h 509047"/>
              <a:gd name="connsiteX2" fmla="*/ 710937 w 714865"/>
              <a:gd name="connsiteY2" fmla="*/ 509047 h 509047"/>
              <a:gd name="connsiteX3" fmla="*/ 0 w 714865"/>
              <a:gd name="connsiteY3" fmla="*/ 467805 h 509047"/>
              <a:gd name="connsiteX4" fmla="*/ 467805 w 714865"/>
              <a:gd name="connsiteY4" fmla="*/ 0 h 509047"/>
              <a:gd name="connsiteX0" fmla="*/ 467805 w 714865"/>
              <a:gd name="connsiteY0" fmla="*/ 0 h 509047"/>
              <a:gd name="connsiteX1" fmla="*/ 714865 w 714865"/>
              <a:gd name="connsiteY1" fmla="*/ 0 h 509047"/>
              <a:gd name="connsiteX2" fmla="*/ 710937 w 714865"/>
              <a:gd name="connsiteY2" fmla="*/ 509047 h 509047"/>
              <a:gd name="connsiteX3" fmla="*/ 0 w 714865"/>
              <a:gd name="connsiteY3" fmla="*/ 467805 h 509047"/>
              <a:gd name="connsiteX4" fmla="*/ 467805 w 714865"/>
              <a:gd name="connsiteY4" fmla="*/ 0 h 50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65" h="509047">
                <a:moveTo>
                  <a:pt x="467805" y="0"/>
                </a:moveTo>
                <a:lnTo>
                  <a:pt x="714865" y="0"/>
                </a:lnTo>
                <a:cubicBezTo>
                  <a:pt x="713556" y="169682"/>
                  <a:pt x="712246" y="339365"/>
                  <a:pt x="710937" y="509047"/>
                </a:cubicBezTo>
                <a:cubicBezTo>
                  <a:pt x="327843" y="49686"/>
                  <a:pt x="40522" y="552646"/>
                  <a:pt x="0" y="467805"/>
                </a:cubicBezTo>
                <a:cubicBezTo>
                  <a:pt x="0" y="209443"/>
                  <a:pt x="209443" y="0"/>
                  <a:pt x="4678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1000"/>
                </a:schemeClr>
              </a:gs>
              <a:gs pos="100000">
                <a:schemeClr val="bg1">
                  <a:alpha val="6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492486" y="2045470"/>
            <a:ext cx="0" cy="2087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04539" y="6624"/>
            <a:ext cx="8229600" cy="1143000"/>
          </a:xfrm>
        </p:spPr>
        <p:txBody>
          <a:bodyPr>
            <a:noAutofit/>
          </a:bodyPr>
          <a:lstStyle/>
          <a:p>
            <a:r>
              <a:rPr lang="en-ZA" sz="4000" dirty="0" smtClean="0">
                <a:latin typeface="Arial" pitchFamily="34" charset="0"/>
                <a:cs typeface="Arial" pitchFamily="34" charset="0"/>
              </a:rPr>
              <a:t>Our Strategic Objectives </a:t>
            </a:r>
            <a:endParaRPr lang="en-ZA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92367" y="855566"/>
            <a:ext cx="79579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2"/>
          <p:cNvSpPr/>
          <p:nvPr/>
        </p:nvSpPr>
        <p:spPr>
          <a:xfrm>
            <a:off x="4888727" y="2062479"/>
            <a:ext cx="714865" cy="935610"/>
          </a:xfrm>
          <a:custGeom>
            <a:avLst/>
            <a:gdLst/>
            <a:ahLst/>
            <a:cxnLst/>
            <a:rect l="l" t="t" r="r" b="b"/>
            <a:pathLst>
              <a:path w="714865" h="935610">
                <a:moveTo>
                  <a:pt x="467805" y="0"/>
                </a:moveTo>
                <a:lnTo>
                  <a:pt x="714865" y="0"/>
                </a:lnTo>
                <a:lnTo>
                  <a:pt x="714865" y="935610"/>
                </a:lnTo>
                <a:lnTo>
                  <a:pt x="467805" y="935610"/>
                </a:lnTo>
                <a:cubicBezTo>
                  <a:pt x="209443" y="935610"/>
                  <a:pt x="0" y="726167"/>
                  <a:pt x="0" y="467805"/>
                </a:cubicBezTo>
                <a:cubicBezTo>
                  <a:pt x="0" y="209443"/>
                  <a:pt x="209443" y="0"/>
                  <a:pt x="467805" y="0"/>
                </a:cubicBezTo>
                <a:close/>
              </a:path>
            </a:pathLst>
          </a:custGeom>
          <a:solidFill>
            <a:srgbClr val="F49709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ounded Rectangle 4"/>
          <p:cNvSpPr/>
          <p:nvPr/>
        </p:nvSpPr>
        <p:spPr>
          <a:xfrm>
            <a:off x="5650727" y="2062479"/>
            <a:ext cx="2866535" cy="935610"/>
          </a:xfrm>
          <a:custGeom>
            <a:avLst/>
            <a:gdLst/>
            <a:ahLst/>
            <a:cxnLst/>
            <a:rect l="l" t="t" r="r" b="b"/>
            <a:pathLst>
              <a:path w="2866535" h="935610">
                <a:moveTo>
                  <a:pt x="0" y="0"/>
                </a:moveTo>
                <a:lnTo>
                  <a:pt x="2398730" y="0"/>
                </a:lnTo>
                <a:cubicBezTo>
                  <a:pt x="2657092" y="0"/>
                  <a:pt x="2866535" y="209443"/>
                  <a:pt x="2866535" y="467805"/>
                </a:cubicBezTo>
                <a:cubicBezTo>
                  <a:pt x="2866535" y="726167"/>
                  <a:pt x="2657092" y="935610"/>
                  <a:pt x="2398730" y="935610"/>
                </a:cubicBezTo>
                <a:lnTo>
                  <a:pt x="0" y="93561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2"/>
          <p:cNvSpPr/>
          <p:nvPr/>
        </p:nvSpPr>
        <p:spPr>
          <a:xfrm>
            <a:off x="4888727" y="3197099"/>
            <a:ext cx="714865" cy="935610"/>
          </a:xfrm>
          <a:custGeom>
            <a:avLst/>
            <a:gdLst/>
            <a:ahLst/>
            <a:cxnLst/>
            <a:rect l="l" t="t" r="r" b="b"/>
            <a:pathLst>
              <a:path w="714865" h="935610">
                <a:moveTo>
                  <a:pt x="467805" y="0"/>
                </a:moveTo>
                <a:lnTo>
                  <a:pt x="714865" y="0"/>
                </a:lnTo>
                <a:lnTo>
                  <a:pt x="714865" y="935610"/>
                </a:lnTo>
                <a:lnTo>
                  <a:pt x="467805" y="935610"/>
                </a:lnTo>
                <a:cubicBezTo>
                  <a:pt x="209443" y="935610"/>
                  <a:pt x="0" y="726167"/>
                  <a:pt x="0" y="467805"/>
                </a:cubicBezTo>
                <a:cubicBezTo>
                  <a:pt x="0" y="209443"/>
                  <a:pt x="209443" y="0"/>
                  <a:pt x="467805" y="0"/>
                </a:cubicBezTo>
                <a:close/>
              </a:path>
            </a:pathLst>
          </a:custGeom>
          <a:solidFill>
            <a:srgbClr val="F49709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ounded Rectangle 4"/>
          <p:cNvSpPr/>
          <p:nvPr/>
        </p:nvSpPr>
        <p:spPr>
          <a:xfrm>
            <a:off x="5650727" y="3197099"/>
            <a:ext cx="2866535" cy="935610"/>
          </a:xfrm>
          <a:custGeom>
            <a:avLst/>
            <a:gdLst/>
            <a:ahLst/>
            <a:cxnLst/>
            <a:rect l="l" t="t" r="r" b="b"/>
            <a:pathLst>
              <a:path w="2866535" h="935610">
                <a:moveTo>
                  <a:pt x="0" y="0"/>
                </a:moveTo>
                <a:lnTo>
                  <a:pt x="2398730" y="0"/>
                </a:lnTo>
                <a:cubicBezTo>
                  <a:pt x="2657092" y="0"/>
                  <a:pt x="2866535" y="209443"/>
                  <a:pt x="2866535" y="467805"/>
                </a:cubicBezTo>
                <a:cubicBezTo>
                  <a:pt x="2866535" y="726167"/>
                  <a:pt x="2657092" y="935610"/>
                  <a:pt x="2398730" y="935610"/>
                </a:cubicBezTo>
                <a:lnTo>
                  <a:pt x="0" y="93561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914400"/>
            <a:r>
              <a:rPr lang="en-ZA" sz="1200" b="1" dirty="0" smtClean="0">
                <a:solidFill>
                  <a:schemeClr val="tx1"/>
                </a:solidFill>
              </a:rPr>
              <a:t>Effective administration and resourcing of the Agency</a:t>
            </a:r>
            <a:endParaRPr lang="en-ZA" sz="1200" b="1" dirty="0">
              <a:solidFill>
                <a:schemeClr val="tx1"/>
              </a:solidFill>
            </a:endParaRPr>
          </a:p>
          <a:p>
            <a:pPr defTabSz="9144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59470" y="2176341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dirty="0" smtClean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/>
                </a:solidFill>
                <a:effectLst>
                  <a:innerShdw blurRad="1651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3</a:t>
            </a:r>
            <a:endParaRPr lang="en-US" sz="4000" dirty="0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white"/>
              </a:solidFill>
              <a:effectLst>
                <a:innerShdw blurRad="165100" dist="50800" dir="135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59470" y="3310961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dirty="0" smtClean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/>
                </a:solidFill>
                <a:effectLst>
                  <a:innerShdw blurRad="1651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4</a:t>
            </a:r>
            <a:endParaRPr lang="en-US" sz="4000" dirty="0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white"/>
              </a:solidFill>
              <a:effectLst>
                <a:innerShdw blurRad="165100" dist="50800" dir="135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22528" y="1976569"/>
            <a:ext cx="230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endParaRPr lang="en-ZA" sz="1200" b="1" dirty="0"/>
          </a:p>
          <a:p>
            <a:pPr defTabSz="914400">
              <a:lnSpc>
                <a:spcPct val="150000"/>
              </a:lnSpc>
            </a:pPr>
            <a:r>
              <a:rPr lang="en-ZA" sz="1200" b="1" dirty="0" smtClean="0"/>
              <a:t>Influence change in road user behaviour </a:t>
            </a:r>
            <a:endParaRPr lang="en-ZA" sz="1200" b="1" dirty="0"/>
          </a:p>
          <a:p>
            <a:pPr defTabSz="914400">
              <a:lnSpc>
                <a:spcPct val="15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64864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3" grpId="0" animBg="1"/>
      <p:bldP spid="24" grpId="0" animBg="1"/>
      <p:bldP spid="35" grpId="0"/>
      <p:bldP spid="36" grpId="0"/>
      <p:bldP spid="43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42" grpId="0" animBg="1"/>
      <p:bldP spid="53" grpId="0" animBg="1"/>
      <p:bldP spid="58" grpId="0" animBg="1"/>
      <p:bldP spid="59" grpId="0" animBg="1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Summary of our 2016/17 Annual Performance </a:t>
            </a:r>
            <a:r>
              <a:rPr lang="en-US" sz="2400" dirty="0" smtClean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ZA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73964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</p:txBody>
      </p:sp>
      <p:pic>
        <p:nvPicPr>
          <p:cNvPr id="12" name="Picture 11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68780" y="624280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470187"/>
              </p:ext>
            </p:extLst>
          </p:nvPr>
        </p:nvGraphicFramePr>
        <p:xfrm>
          <a:off x="225467" y="1341120"/>
          <a:ext cx="8605382" cy="3828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755"/>
                <a:gridCol w="2392399"/>
                <a:gridCol w="1893935"/>
                <a:gridCol w="1688739"/>
                <a:gridCol w="1580554"/>
              </a:tblGrid>
              <a:tr h="426155">
                <a:tc rowSpan="2"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en-ZA" sz="1200" b="1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Objective 1</a:t>
                      </a:r>
                      <a:endParaRPr lang="en-ZA" sz="12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KPI</a:t>
                      </a:r>
                      <a:endParaRPr lang="en-ZA" sz="12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880">
                <a:tc v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2016/17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68580" marR="68580" marT="0" marB="0"/>
                </a:tc>
              </a:tr>
              <a:tr h="1244808">
                <a:tc rowSpan="4">
                  <a:txBody>
                    <a:bodyPr/>
                    <a:lstStyle/>
                    <a:p>
                      <a:pPr algn="l"/>
                      <a:r>
                        <a:rPr lang="en-ZA" sz="110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Discourage contravention of road traffic laws</a:t>
                      </a:r>
                      <a:endParaRPr lang="en-ZA" sz="11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1.1   % of received representations adjudicated within 21 days </a:t>
                      </a:r>
                      <a:endParaRPr lang="en-ZA" sz="12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100% of representations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adjudicated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within 21 days of date of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receipt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100% of representations adjudicated within 21 days of date of receipt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100% of representations adjudicated within 21 days of date of receipt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377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Amount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of outstanding penalties collected 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R458m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R590m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R762m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249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1.3 number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of courtesy letters  served within 40 days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1,348,295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1,638,553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2,122,316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2792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1.4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number of  enforcement orders served  within 40 days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1,280,880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1,535,558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1,960,021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82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-fade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9"/>
          <a:stretch/>
        </p:blipFill>
        <p:spPr>
          <a:xfrm>
            <a:off x="3866117" y="0"/>
            <a:ext cx="5287361" cy="4909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E73"/>
                </a:solidFill>
                <a:latin typeface="Arial" pitchFamily="34" charset="0"/>
                <a:cs typeface="Arial" pitchFamily="34" charset="0"/>
              </a:rPr>
              <a:t>Summary of our 2016/17 Annual Performance Plan</a:t>
            </a:r>
            <a:endParaRPr lang="en-ZA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73964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  <a:p>
            <a:pPr>
              <a:lnSpc>
                <a:spcPct val="170000"/>
              </a:lnSpc>
            </a:pPr>
            <a:endParaRPr lang="en-ZA" sz="1800" dirty="0" smtClean="0"/>
          </a:p>
        </p:txBody>
      </p:sp>
      <p:pic>
        <p:nvPicPr>
          <p:cNvPr id="12" name="Picture 11" descr="New Logo - Landsc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14" y="5326945"/>
            <a:ext cx="2971218" cy="20996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68780" y="624280"/>
            <a:ext cx="7291450" cy="0"/>
          </a:xfrm>
          <a:prstGeom prst="line">
            <a:avLst/>
          </a:prstGeom>
          <a:ln w="41275">
            <a:solidFill>
              <a:srgbClr val="002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2645635"/>
              </p:ext>
            </p:extLst>
          </p:nvPr>
        </p:nvGraphicFramePr>
        <p:xfrm>
          <a:off x="228600" y="942850"/>
          <a:ext cx="8656320" cy="522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7000"/>
                <a:gridCol w="2007435"/>
                <a:gridCol w="1829561"/>
                <a:gridCol w="1778739"/>
                <a:gridCol w="1833585"/>
              </a:tblGrid>
              <a:tr h="267699">
                <a:tc rowSpan="2"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ZA" sz="1200" b="1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Objective 2</a:t>
                      </a:r>
                      <a:endParaRPr lang="en-ZA" sz="12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KPI</a:t>
                      </a:r>
                      <a:endParaRPr lang="en-ZA" sz="12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13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2016/17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68580" marR="68580" marT="0" marB="0"/>
                </a:tc>
              </a:tr>
              <a:tr h="1222240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Co-ordinate and facilitate readiness for national </a:t>
                      </a:r>
                      <a:r>
                        <a:rPr lang="en-ZA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implementation 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of AARTO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2.1 Assessment  of the state of readiness for national implementation of AARTO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/>
                        </a:rPr>
                        <a:t> 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state of readiness report for national implementation of AARTO released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N/A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N/A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222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2.2 Number of AARTO support workshops conducted at provincial level 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27 AARTO support workshops conducted at provincial level  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Facilitate 18 AARTO support workshops conducted at provincial level  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18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AARTO support workshops conducted at provincial level  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18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N/A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9 Compliance inspections  with the AARTO prescripts at provincial level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9 Compliance inspections  with the AARTO prescripts at provincial level 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26672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2.3 Number of officers trained on AARTO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12 000 authorised officers trained on AARTO 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Refresher training of authorised officers conducted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Refresher training of authorised officers conducted </a:t>
                      </a:r>
                      <a:endParaRPr lang="en-ZA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62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GFp919uZkepnr.n5TxRX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XgU54M3kumbCyD2uI_y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Ey4pnGOEqXP52ssObO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QpwHfhlkev97qDDpCT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TIA">
      <a:dk1>
        <a:srgbClr val="00204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11214</TotalTime>
  <Words>2198</Words>
  <Application>Microsoft Office PowerPoint</Application>
  <PresentationFormat>On-screen Show (4:3)</PresentationFormat>
  <Paragraphs>449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Slide 1</vt:lpstr>
      <vt:lpstr>Contents </vt:lpstr>
      <vt:lpstr>Introduction </vt:lpstr>
      <vt:lpstr>Mandate</vt:lpstr>
      <vt:lpstr> </vt:lpstr>
      <vt:lpstr>UNDoARS Pillar 4 </vt:lpstr>
      <vt:lpstr>Our Strategic Objectives </vt:lpstr>
      <vt:lpstr>Summary of our 2016/17 Annual Performance Plan</vt:lpstr>
      <vt:lpstr>Summary of our 2016/17 Annual Performance Plan</vt:lpstr>
      <vt:lpstr>Summary of our 2016/17 Annual Performance Plan</vt:lpstr>
      <vt:lpstr>Summary of our 2016/17 Annual Performance Plan</vt:lpstr>
      <vt:lpstr>Summary of our 2016/17 Annual Performance Plan</vt:lpstr>
      <vt:lpstr>Summary of our 2016/17 Annual Performance Plan</vt:lpstr>
      <vt:lpstr>Slide 14</vt:lpstr>
      <vt:lpstr>Challenges posed by business context</vt:lpstr>
      <vt:lpstr>Response to 2016 SONA &amp; 9 Point Plan </vt:lpstr>
      <vt:lpstr>2016 SONA, 9 Point Plan &amp; NDP</vt:lpstr>
      <vt:lpstr>Social upliftment</vt:lpstr>
      <vt:lpstr>Achievements </vt:lpstr>
      <vt:lpstr>Areas of Non-achievement</vt:lpstr>
      <vt:lpstr>Interventions</vt:lpstr>
      <vt:lpstr>Performance Monitoring</vt:lpstr>
      <vt:lpstr>Performance Monitoring </vt:lpstr>
      <vt:lpstr>Fiscal Prudence:  Reducing the cost of doing business </vt:lpstr>
      <vt:lpstr>RTIA’s 10 identified priorities on road safety 2016-2021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Tandem</dc:creator>
  <cp:lastModifiedBy>PUMZA</cp:lastModifiedBy>
  <cp:revision>260</cp:revision>
  <cp:lastPrinted>2016-02-27T05:32:10Z</cp:lastPrinted>
  <dcterms:created xsi:type="dcterms:W3CDTF">2015-03-06T10:39:25Z</dcterms:created>
  <dcterms:modified xsi:type="dcterms:W3CDTF">2016-04-13T07:33:57Z</dcterms:modified>
</cp:coreProperties>
</file>