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7" r:id="rId2"/>
    <p:sldId id="298" r:id="rId3"/>
    <p:sldId id="299" r:id="rId4"/>
    <p:sldId id="294" r:id="rId5"/>
    <p:sldId id="281" r:id="rId6"/>
    <p:sldId id="296" r:id="rId7"/>
    <p:sldId id="295" r:id="rId8"/>
    <p:sldId id="282" r:id="rId9"/>
    <p:sldId id="283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300" r:id="rId19"/>
    <p:sldId id="302" r:id="rId20"/>
    <p:sldId id="303" r:id="rId21"/>
    <p:sldId id="301" r:id="rId22"/>
    <p:sldId id="304" r:id="rId23"/>
    <p:sldId id="306" r:id="rId24"/>
    <p:sldId id="307" r:id="rId2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DDE77D"/>
    <a:srgbClr val="848389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59" cy="496411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>
              <a:defRPr sz="1200"/>
            </a:lvl1pPr>
          </a:lstStyle>
          <a:p>
            <a:pPr>
              <a:defRPr/>
            </a:pPr>
            <a:fld id="{8CD265EB-97A0-4978-8091-D598A405867D}" type="datetimeFigureOut">
              <a:rPr lang="en-US"/>
              <a:pPr>
                <a:defRPr/>
              </a:pPr>
              <a:t>4/8/2016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1"/>
            <a:ext cx="2945659" cy="496411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r">
              <a:defRPr sz="1200"/>
            </a:lvl1pPr>
          </a:lstStyle>
          <a:p>
            <a:pPr>
              <a:defRPr/>
            </a:pPr>
            <a:fld id="{0158B02A-CD69-451F-BE4B-01FA31E119A7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40850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80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095" y="0"/>
            <a:ext cx="2945980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>
              <a:defRPr sz="1200"/>
            </a:lvl1pPr>
          </a:lstStyle>
          <a:p>
            <a:fld id="{84EFCAA3-2A3F-4B39-BF8F-38C7B81719A6}" type="datetimeFigureOut">
              <a:rPr lang="en-ZA" smtClean="0"/>
              <a:pPr/>
              <a:t>2016/04/08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9" y="4715947"/>
            <a:ext cx="5437500" cy="4466982"/>
          </a:xfrm>
          <a:prstGeom prst="rect">
            <a:avLst/>
          </a:prstGeom>
        </p:spPr>
        <p:txBody>
          <a:bodyPr vert="horz" lIns="92016" tIns="46008" rIns="92016" bIns="460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98"/>
            <a:ext cx="2945980" cy="496331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095" y="9430298"/>
            <a:ext cx="2945980" cy="496331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r">
              <a:defRPr sz="1200"/>
            </a:lvl1pPr>
          </a:lstStyle>
          <a:p>
            <a:fld id="{82DF2172-5804-4B21-987F-A71167DC121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8308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6419056" cy="785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000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5F1AB-E70B-4218-879F-10602E207DBC}" type="datetimeFigureOut">
              <a:rPr lang="en-US"/>
              <a:pPr>
                <a:defRPr/>
              </a:pPr>
              <a:t>4/8/2016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91264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44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38" y="6072188"/>
            <a:ext cx="142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0FAD93AF-EF1A-4AA9-B7B9-92C51D8985D1}" type="datetimeFigureOut">
              <a:rPr lang="en-US"/>
              <a:pPr>
                <a:defRPr/>
              </a:pPr>
              <a:t>4/8/2016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PORTFOLIO COMMITTEE MEETING</a:t>
            </a:r>
          </a:p>
          <a:p>
            <a:pPr algn="ctr">
              <a:buNone/>
              <a:defRPr/>
            </a:pP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  <a:defRPr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PRESENTATION ON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THE APP AND BUDGET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ALLOCATION FOR THE YEAR 2016/2017</a:t>
            </a:r>
          </a:p>
          <a:p>
            <a:pPr algn="ctr">
              <a:buNone/>
              <a:defRPr/>
            </a:pP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7</a:t>
            </a:r>
            <a:r>
              <a:rPr lang="en-US" b="1" baseline="30000" dirty="0" smtClean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APRIL 2016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89748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12968" cy="1008111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MANAGE THE HEQSF AND STANDARDS IN 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9"/>
            <a:ext cx="8517632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To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and manage the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HEQSF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including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alignment of existing </a:t>
            </a:r>
            <a:r>
              <a:rPr lang="en-GB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education programmes with the requirements of the </a:t>
            </a:r>
            <a:r>
              <a:rPr lang="en-GB" sz="2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HEQSF.</a:t>
            </a:r>
          </a:p>
          <a:p>
            <a:pPr algn="just">
              <a:buNone/>
            </a:pPr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Phase 3 of alignment – replacement programmes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Articulation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Framework for professional bodies/CHE terrain	</a:t>
            </a:r>
          </a:p>
          <a:p>
            <a:pPr algn="just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buNone/>
            </a:pPr>
            <a:endParaRPr lang="en-GB" sz="1800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9726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856984" cy="1656184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TO DEVELOP AND IMPLEMENT POLICY, CRITERIA AND STANDARDS FOR THE DEVELOPMENT, REGISTRATION AND PUBLICATION OF QUALIFICATIONS</a:t>
            </a:r>
            <a:r>
              <a:rPr lang="en-GB" sz="2400" b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GB" sz="2400" b="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</a:br>
            <a:endParaRPr lang="en-US" sz="2400" b="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5"/>
            <a:ext cx="8445624" cy="432048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>
              <a:latin typeface="Calibri" panose="020F0502020204030204" pitchFamily="34" charset="0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Four new qualification standards to develop.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Using developed standards in national review - LLB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616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9073008" cy="1080120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latin typeface="Calibri" panose="020F0502020204030204" pitchFamily="34" charset="0"/>
              </a:rPr>
              <a:t/>
            </a:r>
            <a:br>
              <a:rPr lang="en-GB" sz="2400" dirty="0" smtClean="0">
                <a:latin typeface="Calibri" panose="020F0502020204030204" pitchFamily="34" charset="0"/>
              </a:rPr>
            </a:b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TO MAINTAIN A DATABASE OF LEARNER ACHIEVEMENTS IN HIGHER EDUCATION AND TO SUBMIT THE DATA TO THE NATIONAL LEARNER RECORDS DATABASE (NLRD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MAINTAINED BY SAQA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GB" sz="24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</a:br>
            <a:endParaRPr lang="en-US" sz="24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00807"/>
            <a:ext cx="8517632" cy="31683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400" dirty="0" smtClean="0">
              <a:latin typeface="Calibri" panose="020F0502020204030204" pitchFamily="34" charset="0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Ongoing submission of student enrolment and achievement data via HEQCIS to NLRD.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New data fields being populated by private providers. Now like HEMIS; records developed. </a:t>
            </a:r>
          </a:p>
          <a:p>
            <a:pPr>
              <a:buNone/>
            </a:pPr>
            <a:endParaRPr lang="en-US" sz="2800" dirty="0" smtClean="0">
              <a:latin typeface="Calibri" panose="020F0502020204030204" pitchFamily="34" charset="0"/>
              <a:cs typeface="Arial"/>
            </a:endParaRPr>
          </a:p>
          <a:p>
            <a:endParaRPr lang="en-US" sz="2800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sz="1800" dirty="0" smtClean="0">
                <a:latin typeface="Arial"/>
                <a:cs typeface="Arial"/>
              </a:rPr>
              <a:t> </a:t>
            </a:r>
          </a:p>
          <a:p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452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736978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3.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ASSURANCE DEVELOPMENT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589640" cy="5361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6. 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 the quality assurance mechanisms of higher education institutions</a:t>
            </a:r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Ongoing:  assessment and approval of institutional improvement plans in relation to audits.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Completion of Phase 1 of Quality Enhancement Project: </a:t>
            </a:r>
          </a:p>
          <a:p>
            <a:pPr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  Institutional visits (26 publics)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Phase 2 in development, implementation postponed</a:t>
            </a:r>
          </a:p>
          <a:p>
            <a:pPr marL="0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  Planning for next cycle of audits</a:t>
            </a:r>
          </a:p>
          <a:p>
            <a:pPr>
              <a:buNone/>
            </a:pPr>
            <a:endParaRPr lang="en-US" sz="2600" dirty="0" smtClean="0">
              <a:latin typeface="Calibri" panose="020F0502020204030204" pitchFamily="34" charset="0"/>
              <a:cs typeface="Arial"/>
            </a:endParaRPr>
          </a:p>
          <a:p>
            <a:pPr>
              <a:buNone/>
            </a:pPr>
            <a:endParaRPr lang="en-US" sz="8000" dirty="0" smtClean="0">
              <a:latin typeface="Calibri" panose="020F0502020204030204" pitchFamily="34" charset="0"/>
              <a:cs typeface="Arial"/>
            </a:endParaRPr>
          </a:p>
          <a:p>
            <a:pPr>
              <a:buNone/>
            </a:pPr>
            <a:endParaRPr lang="en-GB" sz="8000" dirty="0" smtClean="0">
              <a:latin typeface="Calibri" panose="020F0502020204030204" pitchFamily="34" charset="0"/>
            </a:endParaRPr>
          </a:p>
          <a:p>
            <a:endParaRPr lang="en-US" sz="3500" dirty="0" smtClean="0">
              <a:latin typeface="+mj-lt"/>
              <a:cs typeface="Arial"/>
            </a:endParaRPr>
          </a:p>
          <a:p>
            <a:endParaRPr lang="en-US" sz="1800" dirty="0" smtClean="0">
              <a:latin typeface="+mj-lt"/>
            </a:endParaRPr>
          </a:p>
          <a:p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9774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92" y="-99392"/>
            <a:ext cx="9073008" cy="1872208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GB" sz="24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GB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GB" sz="2400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TO ACCREDIT NEW PROGRAMMES SUBMITTED BY PUBLIC AND PRIVATE HIGHER EDUCATION INSTITUTIONS AND TO RE-ACCREDIT EXISTING PROGRAMMES OFFERED BY PRIVATE HIGHER EDUCATION INSTITUTIONS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92" y="1700808"/>
            <a:ext cx="8723312" cy="34563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>
              <a:latin typeface="Calibri" panose="020F0502020204030204" pitchFamily="34" charset="0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Ongoing accreditation and re-accreditation processes, including site visits. Usually in the region of 400 new programmes, but increasing – HEQSF implementation.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Carry out site visits – 87 planned at 47 institutions</a:t>
            </a:r>
            <a:r>
              <a:rPr lang="en-GB" sz="2800" dirty="0" smtClean="0">
                <a:latin typeface="Calibri" panose="020F0502020204030204" pitchFamily="34" charset="0"/>
                <a:cs typeface="Arial"/>
              </a:rPr>
              <a:t>.</a:t>
            </a:r>
          </a:p>
          <a:p>
            <a:pPr>
              <a:buNone/>
            </a:pPr>
            <a:endParaRPr lang="en-GB" sz="1946" dirty="0" smtClean="0">
              <a:latin typeface="Calibri" panose="020F0502020204030204" pitchFamily="34" charset="0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309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512168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/>
            </a:r>
            <a:br>
              <a:rPr lang="en-GB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TO UNDERTAKE NATIONAL REVIEWS OF PROGRAMMES IN SPECIFIC SUBJECT FIELDS AND QUALIFICATION LEVELS OFFERED BY PUBLIC AND PRIVATE HIGHER EDUCATION INSTITUTIONS</a:t>
            </a:r>
            <a:r>
              <a:rPr lang="en-GB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16832"/>
            <a:ext cx="8495393" cy="54039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Bachelor of Social Work progress reports, monitoring and feedback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Phases 1 and 2 of LLB review completed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Report on state of LLB</a:t>
            </a:r>
          </a:p>
          <a:p>
            <a:pPr>
              <a:buNone/>
            </a:pPr>
            <a:endParaRPr lang="en-US" dirty="0" smtClean="0">
              <a:latin typeface="Calibri" panose="020F0502020204030204" pitchFamily="34" charset="0"/>
              <a:cs typeface="Arial"/>
            </a:endParaRPr>
          </a:p>
          <a:p>
            <a:endParaRPr lang="en-US" dirty="0" smtClean="0">
              <a:latin typeface="Calibri" panose="020F0502020204030204" pitchFamily="34" charset="0"/>
              <a:cs typeface="Arial"/>
            </a:endParaRPr>
          </a:p>
          <a:p>
            <a:pPr>
              <a:buNone/>
            </a:pPr>
            <a:endParaRPr lang="en-US" sz="1800" dirty="0" smtClean="0">
              <a:latin typeface="Calibri" panose="020F0502020204030204" pitchFamily="34" charset="0"/>
              <a:cs typeface="Arial"/>
            </a:endParaRPr>
          </a:p>
          <a:p>
            <a:pPr>
              <a:buNone/>
            </a:pPr>
            <a:endParaRPr lang="en-US" sz="1800" dirty="0">
              <a:latin typeface="Arial"/>
              <a:cs typeface="Arial"/>
            </a:endParaRPr>
          </a:p>
          <a:p>
            <a:pPr>
              <a:buNone/>
            </a:pPr>
            <a:endParaRPr lang="en-US" sz="1800" dirty="0" smtClean="0">
              <a:latin typeface="Arial"/>
              <a:cs typeface="Arial"/>
            </a:endParaRPr>
          </a:p>
          <a:p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4062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44216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latin typeface="Calibri" panose="020F0502020204030204" pitchFamily="34" charset="0"/>
              </a:rPr>
              <a:t/>
            </a:r>
            <a:br>
              <a:rPr lang="en-GB" sz="2400" b="1" dirty="0" smtClean="0">
                <a:latin typeface="Calibri" panose="020F0502020204030204" pitchFamily="34" charset="0"/>
              </a:rPr>
            </a:br>
            <a:r>
              <a:rPr lang="en-GB" sz="2400" b="1" dirty="0" smtClean="0">
                <a:latin typeface="Calibri" panose="020F0502020204030204" pitchFamily="34" charset="0"/>
              </a:rPr>
              <a:t/>
            </a:r>
            <a:br>
              <a:rPr lang="en-GB" sz="2400" b="1" dirty="0" smtClean="0">
                <a:latin typeface="Calibri" panose="020F0502020204030204" pitchFamily="34" charset="0"/>
              </a:rPr>
            </a:b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TO PROMOTE QUALITY AND TO DEVELOP CAPACITY AND UNDERSTANDING OF THE ROLE OF QUALITY ASSURANCE IN IMPROVING QUALITY IN HIGHER EDUCATION AT BOTH THE SYSTEMIC AND INSTITUTIONAL LEVELS</a:t>
            </a:r>
            <a: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36724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sz="2800" dirty="0" smtClean="0">
              <a:latin typeface="Calibri" panose="020F0502020204030204" pitchFamily="34" charset="0"/>
              <a:cs typeface="Arial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Ongoing QA forums and newsletters.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Ongoing CHE-HELTASA Teaching Excellence Awards.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Ongoing training of evaluators for accreditation and peer panels for national reviews.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of framework/good practice guide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Joint EU project with DHET – framework for professional councils  </a:t>
            </a:r>
          </a:p>
          <a:p>
            <a:pPr>
              <a:buNone/>
            </a:pPr>
            <a:r>
              <a:rPr lang="en-GB" sz="2800" dirty="0" smtClean="0">
                <a:latin typeface="Calibri" panose="020F0502020204030204" pitchFamily="34" charset="0"/>
                <a:cs typeface="Arial"/>
              </a:rPr>
              <a:t> </a:t>
            </a:r>
          </a:p>
          <a:p>
            <a:pPr>
              <a:buNone/>
            </a:pP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765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1"/>
            <a:ext cx="8640960" cy="1080120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ENABLING ORGANISATIONAL CLIMATE</a:t>
            </a:r>
            <a:r>
              <a:rPr lang="en-GB" b="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b="0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553" y="980728"/>
            <a:ext cx="8424936" cy="50362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10. To ensure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the development of human resources 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management environment </a:t>
            </a:r>
            <a:r>
              <a:rPr lang="en-GB" sz="24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that enables staff to develop their full potential</a:t>
            </a: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  <a:t>.</a:t>
            </a:r>
          </a:p>
          <a:p>
            <a:pPr>
              <a:buNone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Arial"/>
              </a:rPr>
              <a:t>11. To ensure that financial, administration and supply chain management is compliant with the requirements of the PFMA, relevant Treasury regulations and laws.</a:t>
            </a:r>
          </a:p>
          <a:p>
            <a:pPr>
              <a:buNone/>
            </a:pPr>
            <a:r>
              <a:rPr lang="en-GB" sz="2400" b="1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cs typeface="Arial"/>
              </a:rPr>
              <a:t>12. Ensure effective governance and compliance of ICT with statutory requirements</a:t>
            </a:r>
          </a:p>
          <a:p>
            <a:pPr algn="just">
              <a:buNone/>
            </a:pPr>
            <a:endParaRPr lang="en-GB" sz="2400" dirty="0" smtClean="0"/>
          </a:p>
          <a:p>
            <a:pPr algn="just">
              <a:buNone/>
            </a:pPr>
            <a:endParaRPr lang="en-GB" sz="2400" dirty="0" smtClean="0"/>
          </a:p>
          <a:p>
            <a:pPr algn="just">
              <a:buNone/>
            </a:pPr>
            <a:endParaRPr lang="en-GB" sz="2400" dirty="0" smtClean="0"/>
          </a:p>
          <a:p>
            <a:pPr>
              <a:buNone/>
            </a:pPr>
            <a:endParaRPr lang="en-US" sz="2400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005064"/>
            <a:ext cx="8001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Ongoing – review of policies and procedures, including moving to electronic systems; staff training and development.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3787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42875"/>
            <a:ext cx="8640960" cy="785813"/>
          </a:xfrm>
        </p:spPr>
        <p:txBody>
          <a:bodyPr/>
          <a:lstStyle/>
          <a:p>
            <a:pPr algn="l"/>
            <a:r>
              <a:rPr lang="en-ZA" sz="2400" dirty="0">
                <a:solidFill>
                  <a:prstClr val="black"/>
                </a:solidFill>
              </a:rPr>
              <a:t>BASELINE GOVERNMENT GRANT BUDGET ALLOCATION FOR THE FINANCIAL YEAR 2016/2017</a:t>
            </a:r>
            <a:endParaRPr lang="en-ZA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303969"/>
            <a:ext cx="8424936" cy="482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1479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2875"/>
            <a:ext cx="8363272" cy="785813"/>
          </a:xfrm>
        </p:spPr>
        <p:txBody>
          <a:bodyPr/>
          <a:lstStyle/>
          <a:p>
            <a:pPr algn="l"/>
            <a:r>
              <a:rPr lang="en-ZA" sz="2400" dirty="0">
                <a:solidFill>
                  <a:prstClr val="black"/>
                </a:solidFill>
              </a:rPr>
              <a:t>BUDGET ALLOCATION ON INCOME AND EXPENDITURE FOR THE FINANCIAL YEAR 2016/2017</a:t>
            </a: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8363272" cy="428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921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75"/>
            <a:ext cx="6768752" cy="785813"/>
          </a:xfrm>
        </p:spPr>
        <p:txBody>
          <a:bodyPr/>
          <a:lstStyle/>
          <a:p>
            <a:r>
              <a:rPr lang="en-ZA" dirty="0"/>
              <a:t>PRESENTATION 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28688"/>
            <a:ext cx="8579296" cy="528637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ZA" sz="2400" dirty="0"/>
              <a:t>Purpose</a:t>
            </a:r>
          </a:p>
          <a:p>
            <a:pPr>
              <a:buFont typeface="Wingdings" pitchFamily="2" charset="2"/>
              <a:buChar char="§"/>
            </a:pPr>
            <a:r>
              <a:rPr lang="en-ZA" sz="2400" dirty="0" smtClean="0"/>
              <a:t>Mission and Vision</a:t>
            </a:r>
          </a:p>
          <a:p>
            <a:pPr>
              <a:buFont typeface="Wingdings" pitchFamily="2" charset="2"/>
              <a:buChar char="§"/>
            </a:pPr>
            <a:r>
              <a:rPr lang="en-ZA" sz="2400" dirty="0" smtClean="0"/>
              <a:t>Overview</a:t>
            </a:r>
          </a:p>
          <a:p>
            <a:pPr>
              <a:buFont typeface="Wingdings" pitchFamily="2" charset="2"/>
              <a:buChar char="§"/>
            </a:pPr>
            <a:r>
              <a:rPr lang="en-ZA" sz="2400" dirty="0" smtClean="0"/>
              <a:t>Context Factors</a:t>
            </a:r>
          </a:p>
          <a:p>
            <a:pPr>
              <a:buFont typeface="Wingdings" pitchFamily="2" charset="2"/>
              <a:buChar char="§"/>
            </a:pPr>
            <a:r>
              <a:rPr lang="en-ZA" sz="2400" dirty="0" smtClean="0"/>
              <a:t>Strategic plan 2015-2020</a:t>
            </a:r>
          </a:p>
          <a:p>
            <a:pPr>
              <a:buFont typeface="Wingdings" pitchFamily="2" charset="2"/>
              <a:buChar char="§"/>
            </a:pPr>
            <a:r>
              <a:rPr lang="en-ZA" sz="2400" dirty="0" smtClean="0"/>
              <a:t>Baseline </a:t>
            </a:r>
            <a:r>
              <a:rPr lang="en-ZA" sz="2400" dirty="0"/>
              <a:t>budget allocation for the financial year 2016/2017</a:t>
            </a:r>
          </a:p>
          <a:p>
            <a:pPr>
              <a:buFont typeface="Wingdings" pitchFamily="2" charset="2"/>
              <a:buChar char="§"/>
            </a:pPr>
            <a:r>
              <a:rPr lang="en-ZA" sz="2400" dirty="0"/>
              <a:t>Budget allocation on income and </a:t>
            </a:r>
            <a:r>
              <a:rPr lang="en-ZA" sz="2400" dirty="0" smtClean="0"/>
              <a:t>expenditure, compensation of employees and goods &amp; services </a:t>
            </a:r>
            <a:r>
              <a:rPr lang="en-ZA" sz="2400" dirty="0"/>
              <a:t>for the financial year 2016/2017</a:t>
            </a:r>
          </a:p>
          <a:p>
            <a:pPr>
              <a:buFont typeface="Wingdings" pitchFamily="2" charset="2"/>
              <a:buChar char="§"/>
            </a:pPr>
            <a:r>
              <a:rPr lang="en-ZA" sz="2400" dirty="0" smtClean="0"/>
              <a:t>Challenges</a:t>
            </a:r>
            <a:r>
              <a:rPr lang="en-ZA" sz="2400" dirty="0"/>
              <a:t>, Impact and </a:t>
            </a:r>
            <a:r>
              <a:rPr lang="en-ZA" sz="2400" dirty="0" smtClean="0"/>
              <a:t>Way forward</a:t>
            </a:r>
            <a:endParaRPr lang="en-ZA" sz="2400" dirty="0"/>
          </a:p>
          <a:p>
            <a:pPr>
              <a:buFont typeface="Wingdings" pitchFamily="2" charset="2"/>
              <a:buChar char="§"/>
            </a:pPr>
            <a:r>
              <a:rPr lang="en-ZA" sz="2400" dirty="0" smtClean="0"/>
              <a:t>Recommendations</a:t>
            </a:r>
            <a:endParaRPr lang="en-ZA" sz="2400" dirty="0"/>
          </a:p>
          <a:p>
            <a:pPr>
              <a:buFont typeface="Wingdings" pitchFamily="2" charset="2"/>
              <a:buChar char="§"/>
            </a:pPr>
            <a:r>
              <a:rPr lang="en-ZA" sz="2400" dirty="0"/>
              <a:t>Closure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456447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46707" cy="713805"/>
          </a:xfrm>
        </p:spPr>
        <p:txBody>
          <a:bodyPr/>
          <a:lstStyle/>
          <a:p>
            <a:pPr algn="l"/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</a:rPr>
              <a:t>BUDGET ALLOCATION ON COMPENSATION OF EMPLOYEES FOR THE FINANCIAL YEAR 2016/2017</a:t>
            </a:r>
            <a:r>
              <a:rPr lang="en-ZA" sz="18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en-ZA" sz="1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en-Z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052736"/>
            <a:ext cx="8246707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66693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686800" cy="785813"/>
          </a:xfrm>
        </p:spPr>
        <p:txBody>
          <a:bodyPr/>
          <a:lstStyle/>
          <a:p>
            <a:pPr algn="l"/>
            <a:r>
              <a:rPr lang="en-ZA" sz="2400" dirty="0">
                <a:solidFill>
                  <a:srgbClr val="000000"/>
                </a:solidFill>
                <a:latin typeface="Arial" panose="020B0604020202020204" pitchFamily="34" charset="0"/>
              </a:rPr>
              <a:t>BUDGET ALLOCATION ON GOODS &amp; SERVICES FOR THE FINANCIAL YEAR 2016/2017</a:t>
            </a:r>
            <a:endParaRPr lang="en-ZA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80728"/>
            <a:ext cx="8043016" cy="523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9779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2875"/>
            <a:ext cx="8280920" cy="785813"/>
          </a:xfrm>
        </p:spPr>
        <p:txBody>
          <a:bodyPr/>
          <a:lstStyle/>
          <a:p>
            <a:pPr algn="l"/>
            <a:r>
              <a:rPr lang="en-ZA" sz="2800" dirty="0">
                <a:solidFill>
                  <a:prstClr val="black"/>
                </a:solidFill>
              </a:rPr>
              <a:t>CHALLENGES, IMPACT AND </a:t>
            </a:r>
            <a:r>
              <a:rPr lang="en-ZA" sz="2800" dirty="0" smtClean="0">
                <a:solidFill>
                  <a:prstClr val="black"/>
                </a:solidFill>
              </a:rPr>
              <a:t>WAY FORWARD </a:t>
            </a:r>
            <a:endParaRPr lang="en-Z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3528" y="1124745"/>
            <a:ext cx="8568952" cy="4968552"/>
          </a:xfrm>
        </p:spPr>
        <p:txBody>
          <a:bodyPr/>
          <a:lstStyle/>
          <a:p>
            <a:pPr marL="0" lvl="0" indent="0">
              <a:buNone/>
            </a:pPr>
            <a:r>
              <a:rPr lang="en-ZA" sz="2000" b="1" dirty="0" smtClean="0">
                <a:solidFill>
                  <a:prstClr val="black"/>
                </a:solidFill>
              </a:rPr>
              <a:t>CHALLENGES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ZA" sz="2000" dirty="0" smtClean="0">
                <a:solidFill>
                  <a:prstClr val="black"/>
                </a:solidFill>
              </a:rPr>
              <a:t>Baseline reduction by 10% resulted in budget shortfall of</a:t>
            </a:r>
            <a:r>
              <a:rPr lang="en-ZA" sz="2000" dirty="0">
                <a:solidFill>
                  <a:prstClr val="black"/>
                </a:solidFill>
              </a:rPr>
              <a:t> </a:t>
            </a:r>
            <a:r>
              <a:rPr lang="en-ZA" sz="2000" dirty="0" smtClean="0">
                <a:solidFill>
                  <a:prstClr val="black"/>
                </a:solidFill>
              </a:rPr>
              <a:t>R14 </a:t>
            </a:r>
            <a:r>
              <a:rPr lang="en-ZA" sz="2000" dirty="0">
                <a:solidFill>
                  <a:prstClr val="black"/>
                </a:solidFill>
              </a:rPr>
              <a:t>900 </a:t>
            </a:r>
            <a:r>
              <a:rPr lang="en-ZA" sz="2000" dirty="0" smtClean="0">
                <a:solidFill>
                  <a:prstClr val="black"/>
                </a:solidFill>
              </a:rPr>
              <a:t>453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ZA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ZA" sz="2000" b="1" dirty="0" smtClean="0">
                <a:solidFill>
                  <a:prstClr val="black"/>
                </a:solidFill>
              </a:rPr>
              <a:t>IMPACT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ZA" sz="2000" dirty="0" smtClean="0">
                <a:solidFill>
                  <a:prstClr val="black"/>
                </a:solidFill>
              </a:rPr>
              <a:t>Some of the </a:t>
            </a:r>
            <a:r>
              <a:rPr lang="en-ZA" sz="2000" dirty="0">
                <a:solidFill>
                  <a:prstClr val="black"/>
                </a:solidFill>
              </a:rPr>
              <a:t>APP targets </a:t>
            </a:r>
            <a:r>
              <a:rPr lang="en-ZA" sz="2000" dirty="0" smtClean="0">
                <a:solidFill>
                  <a:prstClr val="black"/>
                </a:solidFill>
              </a:rPr>
              <a:t>may not </a:t>
            </a:r>
            <a:r>
              <a:rPr lang="en-ZA" sz="2000" dirty="0">
                <a:solidFill>
                  <a:prstClr val="black"/>
                </a:solidFill>
              </a:rPr>
              <a:t>be </a:t>
            </a:r>
            <a:r>
              <a:rPr lang="en-ZA" sz="2000" dirty="0" smtClean="0">
                <a:solidFill>
                  <a:prstClr val="black"/>
                </a:solidFill>
              </a:rPr>
              <a:t>realised.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ZA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ZA" sz="2000" b="1" dirty="0" smtClean="0">
                <a:solidFill>
                  <a:prstClr val="black"/>
                </a:solidFill>
              </a:rPr>
              <a:t>WAY FORWARD</a:t>
            </a:r>
            <a:endParaRPr lang="en-ZA" sz="2000" b="1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ZA" sz="2000" dirty="0">
                <a:solidFill>
                  <a:prstClr val="black"/>
                </a:solidFill>
              </a:rPr>
              <a:t>Management </a:t>
            </a:r>
            <a:r>
              <a:rPr lang="en-ZA" sz="2000" dirty="0" smtClean="0">
                <a:solidFill>
                  <a:prstClr val="black"/>
                </a:solidFill>
              </a:rPr>
              <a:t>will engage </a:t>
            </a:r>
            <a:r>
              <a:rPr lang="en-ZA" sz="2000" dirty="0">
                <a:solidFill>
                  <a:prstClr val="black"/>
                </a:solidFill>
              </a:rPr>
              <a:t>DHET on the shortfall of R14 900 453 for more funding</a:t>
            </a:r>
            <a:r>
              <a:rPr lang="en-ZA" sz="2000" dirty="0" smtClean="0">
                <a:solidFill>
                  <a:prstClr val="black"/>
                </a:solidFill>
              </a:rPr>
              <a:t>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ZA" sz="2000" dirty="0" smtClean="0">
                <a:solidFill>
                  <a:prstClr val="black"/>
                </a:solidFill>
              </a:rPr>
              <a:t>Further reprioritisation of projects in the third quarter.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ZA" sz="2000" dirty="0" smtClean="0">
                <a:solidFill>
                  <a:prstClr val="black"/>
                </a:solidFill>
              </a:rPr>
              <a:t>All vacant funded posts put on hold until programmes’ business processes are finalised.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ZA" sz="2000" dirty="0" smtClean="0">
                <a:solidFill>
                  <a:prstClr val="black"/>
                </a:solidFill>
              </a:rPr>
              <a:t>Implement cost-containment measures such as teleconferencing facilities to reduce operational costs on meetings. </a:t>
            </a:r>
            <a:endParaRPr lang="en-ZA" sz="2000" dirty="0">
              <a:solidFill>
                <a:prstClr val="black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ZA" dirty="0">
              <a:solidFill>
                <a:prstClr val="black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34710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6419056" cy="785813"/>
          </a:xfrm>
        </p:spPr>
        <p:txBody>
          <a:bodyPr/>
          <a:lstStyle/>
          <a:p>
            <a:r>
              <a:rPr lang="en-ZA" sz="3200" dirty="0">
                <a:solidFill>
                  <a:prstClr val="black"/>
                </a:solidFill>
              </a:rPr>
              <a:t>RECOMMENDATION</a:t>
            </a:r>
            <a:endParaRPr lang="en-ZA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712968" cy="4176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800" dirty="0" smtClean="0"/>
              <a:t>Portfolio Committee Members to note the APP and budget allocation, the challenges, impact and way forward for the financial year 2016/17.</a:t>
            </a:r>
          </a:p>
          <a:p>
            <a:pPr marL="0" indent="0">
              <a:buNone/>
            </a:pPr>
            <a:endParaRPr lang="en-ZA" sz="2800" dirty="0"/>
          </a:p>
          <a:p>
            <a:pPr marL="0" indent="0">
              <a:buNone/>
            </a:pPr>
            <a:endParaRPr lang="en-ZA" sz="2800" dirty="0" smtClean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10216792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362127"/>
          </a:xfrm>
        </p:spPr>
        <p:txBody>
          <a:bodyPr/>
          <a:lstStyle/>
          <a:p>
            <a:pPr marL="0" lvl="0" indent="0" algn="ctr">
              <a:buNone/>
            </a:pPr>
            <a:r>
              <a:rPr lang="en-ZA" sz="3600" b="1" dirty="0">
                <a:solidFill>
                  <a:prstClr val="black"/>
                </a:solidFill>
              </a:rPr>
              <a:t>THANK YOU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40501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15861"/>
            <a:ext cx="6419056" cy="785813"/>
          </a:xfrm>
        </p:spPr>
        <p:txBody>
          <a:bodyPr/>
          <a:lstStyle/>
          <a:p>
            <a:r>
              <a:rPr lang="en-ZA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The purpose of the presentation is for the Portfolio Committee Members to note the  </a:t>
            </a:r>
            <a:r>
              <a:rPr lang="en-ZA" dirty="0" smtClean="0"/>
              <a:t>APP and the budget </a:t>
            </a:r>
            <a:r>
              <a:rPr lang="en-ZA" dirty="0"/>
              <a:t>allocation, </a:t>
            </a:r>
            <a:r>
              <a:rPr lang="en-ZA" dirty="0" smtClean="0"/>
              <a:t>the </a:t>
            </a:r>
            <a:r>
              <a:rPr lang="en-ZA" dirty="0"/>
              <a:t>challenges, impact and </a:t>
            </a:r>
            <a:r>
              <a:rPr lang="en-ZA" dirty="0" smtClean="0"/>
              <a:t>way forward </a:t>
            </a:r>
            <a:r>
              <a:rPr lang="en-ZA" dirty="0"/>
              <a:t>for the year 2016/17.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6734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87208" cy="1025798"/>
          </a:xfrm>
        </p:spPr>
        <p:txBody>
          <a:bodyPr/>
          <a:lstStyle/>
          <a:p>
            <a:r>
              <a:rPr lang="en-ZA" b="0" dirty="0" smtClean="0">
                <a:latin typeface="Calibri" panose="020F0502020204030204" pitchFamily="34" charset="0"/>
              </a:rPr>
              <a:t/>
            </a:r>
            <a:br>
              <a:rPr lang="en-ZA" b="0" dirty="0" smtClean="0">
                <a:latin typeface="Calibri" panose="020F0502020204030204" pitchFamily="34" charset="0"/>
              </a:rPr>
            </a:b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MISSION AND VISION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6582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Independent statutory body – 2 main areas from HE Act of 1997: </a:t>
            </a:r>
          </a:p>
          <a:p>
            <a:pPr lvl="1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Monitoring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trends, research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…. Advice</a:t>
            </a:r>
          </a:p>
          <a:p>
            <a:pPr lvl="1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Assuring and promoting quality in HE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(HEQC)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From NQF Act of 2008</a:t>
            </a:r>
          </a:p>
          <a:p>
            <a:pPr lvl="1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Quality Council – manage its sub-framework of NQF … qualifications</a:t>
            </a:r>
          </a:p>
          <a:p>
            <a:pPr lvl="1"/>
            <a:endParaRPr lang="en-ZA" dirty="0" smtClean="0"/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1940264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1"/>
            <a:ext cx="8229600" cy="4248473"/>
          </a:xfrm>
        </p:spPr>
        <p:txBody>
          <a:bodyPr>
            <a:no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Review of the state of HE (completed) - advice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Reflections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book (completed)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 funding (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Kagisano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new project)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Quality Enhancement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Project – institutional visits underway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HEQSF alignment project (completed), accreditation growing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Qualification standards in development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Review LLB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Quality promotion work continuing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for audits underway</a:t>
            </a:r>
          </a:p>
        </p:txBody>
      </p:sp>
    </p:spTree>
    <p:extLst>
      <p:ext uri="{BB962C8B-B14F-4D97-AF65-F5344CB8AC3E}">
        <p14:creationId xmlns:p14="http://schemas.microsoft.com/office/powerpoint/2010/main" xmlns="" val="341028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419056" cy="1224136"/>
          </a:xfrm>
        </p:spPr>
        <p:txBody>
          <a:bodyPr/>
          <a:lstStyle/>
          <a:p>
            <a:r>
              <a:rPr lang="en-ZA" b="0" dirty="0" smtClean="0">
                <a:latin typeface="Calibri" panose="020F0502020204030204" pitchFamily="34" charset="0"/>
              </a:rPr>
              <a:t/>
            </a:r>
            <a:br>
              <a:rPr lang="en-ZA" b="0" dirty="0" smtClean="0">
                <a:latin typeface="Calibri" panose="020F0502020204030204" pitchFamily="34" charset="0"/>
              </a:rPr>
            </a:b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CONTEXT FACTORS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14439"/>
            <a:ext cx="8507288" cy="4734842"/>
          </a:xfrm>
        </p:spPr>
        <p:txBody>
          <a:bodyPr/>
          <a:lstStyle/>
          <a:p>
            <a:endParaRPr lang="en-ZA" sz="2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Tight fiscal climate –  budget cuts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Responsive to higher education climate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New governance and executive management members – planning processes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Services of peer academics – both pro bono and commissioned for reviewing and research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99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936" cy="1145853"/>
          </a:xfrm>
        </p:spPr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PLAN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– 2015-2020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OVERVIEW OF IMPERATIVES</a:t>
            </a: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661648" cy="5072633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en-US" dirty="0">
                <a:latin typeface="Calibri" panose="020F0502020204030204" pitchFamily="34" charset="0"/>
              </a:rPr>
              <a:t>1. 	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Enhancing policy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and information </a:t>
            </a:r>
          </a:p>
          <a:p>
            <a:pPr marL="971550" lvl="1" indent="-514350" algn="just">
              <a:buAutoNum type="arabicPeriod" startAt="2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HEQSF and standards in HE –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</a:p>
          <a:p>
            <a:pPr marL="971550" lvl="1" indent="-514350" algn="just">
              <a:buAutoNum type="arabicPeriod" startAt="2"/>
            </a:pPr>
            <a:r>
              <a:rPr lang="en-US" dirty="0" smtClean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the quality </a:t>
            </a:r>
            <a:r>
              <a:rPr lang="en-US" dirty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assurance system </a:t>
            </a:r>
            <a:r>
              <a:rPr lang="en-US" dirty="0" smtClean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</a:p>
          <a:p>
            <a:pPr marL="971550" lvl="1" indent="-514350" algn="just">
              <a:buAutoNum type="arabicPeriod" startAt="2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of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intellectual capability and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enabling 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organisational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climate</a:t>
            </a: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438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91635"/>
          </a:xfrm>
        </p:spPr>
        <p:txBody>
          <a:bodyPr>
            <a:normAutofit fontScale="90000"/>
          </a:bodyPr>
          <a:lstStyle/>
          <a:p>
            <a:r>
              <a:rPr lang="en-GB" sz="2000" b="1" i="1" dirty="0" smtClean="0"/>
              <a:t/>
            </a:r>
            <a:br>
              <a:rPr lang="en-GB" sz="2000" b="1" i="1" dirty="0" smtClean="0"/>
            </a:br>
            <a:r>
              <a:rPr lang="en-GB" sz="1778" b="1" i="1" dirty="0" smtClean="0"/>
              <a:t/>
            </a:r>
            <a:br>
              <a:rPr lang="en-GB" sz="1778" b="1" i="1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2000" b="1" i="1" dirty="0" smtClean="0"/>
              <a:t/>
            </a:r>
            <a:br>
              <a:rPr lang="en-GB" sz="2000" b="1" i="1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7" y="1281331"/>
            <a:ext cx="8260432" cy="4567528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endParaRPr lang="en-GB" sz="2400" b="1" dirty="0" smtClean="0">
              <a:latin typeface="Calibri" panose="020F0502020204030204" pitchFamily="34" charset="0"/>
              <a:cs typeface="Arial"/>
            </a:endParaRPr>
          </a:p>
          <a:p>
            <a:pPr marL="457200" indent="-457200" algn="just">
              <a:buAutoNum type="arabicPeriod"/>
            </a:pPr>
            <a:r>
              <a:rPr lang="en-GB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advice to the MHET on request and proactively. </a:t>
            </a:r>
          </a:p>
          <a:p>
            <a:pPr algn="just">
              <a:buNone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Ministerial requests – fee increases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Key challenges arising from the Review of Higher education</a:t>
            </a: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7" y="635000"/>
            <a:ext cx="8291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POLICY ANALYSIS IMPERATIVE</a:t>
            </a:r>
            <a:endParaRPr lang="en-US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503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1008112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2. To monitor the state of higher education</a:t>
            </a:r>
            <a:endParaRPr lang="en-US" sz="24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888345"/>
          </a:xfrm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Ongoing projects</a:t>
            </a:r>
          </a:p>
          <a:p>
            <a:pPr marL="0" indent="0">
              <a:buNone/>
            </a:pPr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GB" sz="9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VitalStats</a:t>
            </a:r>
            <a:r>
              <a:rPr lang="en-GB" sz="9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and performance indicators</a:t>
            </a:r>
            <a:endParaRPr lang="en-GB" sz="9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Governance in HE, including student governance</a:t>
            </a:r>
          </a:p>
          <a:p>
            <a:pPr marL="457200" lvl="1" indent="0">
              <a:buNone/>
            </a:pPr>
            <a:endParaRPr lang="en-GB" sz="9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New projects </a:t>
            </a:r>
          </a:p>
          <a:p>
            <a:pPr lvl="1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profession (on hold) </a:t>
            </a:r>
          </a:p>
          <a:p>
            <a:pPr lvl="1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funding  and throughput</a:t>
            </a:r>
          </a:p>
          <a:p>
            <a:pPr lvl="1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ICTs in HE (on hold)</a:t>
            </a:r>
          </a:p>
          <a:p>
            <a:pPr lvl="1"/>
            <a:r>
              <a:rPr lang="en-GB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Joint EU project with DHET on assessing teachers in HE</a:t>
            </a:r>
          </a:p>
          <a:p>
            <a:pPr lvl="1"/>
            <a:endParaRPr lang="en-GB" sz="96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GB" sz="9600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en-US" sz="7200" dirty="0">
              <a:latin typeface="Calibri" panose="020F0502020204030204" pitchFamily="34" charset="0"/>
              <a:cs typeface="Arial"/>
            </a:endParaRPr>
          </a:p>
          <a:p>
            <a:pPr>
              <a:buNone/>
            </a:pPr>
            <a:endParaRPr lang="en-US" sz="7200" dirty="0" smtClean="0">
              <a:latin typeface="Calibri" panose="020F0502020204030204" pitchFamily="34" charset="0"/>
              <a:cs typeface="Arial"/>
            </a:endParaRPr>
          </a:p>
          <a:p>
            <a:endParaRPr lang="en-US" sz="5538" dirty="0" smtClean="0">
              <a:latin typeface="Calibri" panose="020F0502020204030204" pitchFamily="34" charset="0"/>
              <a:cs typeface="Arial"/>
            </a:endParaRPr>
          </a:p>
          <a:p>
            <a:pPr>
              <a:buNone/>
            </a:pPr>
            <a:endParaRPr lang="en-US" sz="7200" dirty="0" smtClean="0">
              <a:latin typeface="Calibri" panose="020F0502020204030204" pitchFamily="34" charset="0"/>
              <a:cs typeface="Arial"/>
            </a:endParaRPr>
          </a:p>
          <a:p>
            <a:endParaRPr lang="en-US" sz="1800" dirty="0" smtClean="0">
              <a:latin typeface="Calibri" panose="020F0502020204030204" pitchFamily="34" charset="0"/>
              <a:cs typeface="Arial"/>
            </a:endParaRPr>
          </a:p>
          <a:p>
            <a:pPr>
              <a:buNone/>
            </a:pPr>
            <a:endParaRPr lang="en-US" sz="1800" dirty="0" smtClean="0">
              <a:latin typeface="Calibri" panose="020F0502020204030204" pitchFamily="34" charset="0"/>
              <a:cs typeface="Arial"/>
            </a:endParaRPr>
          </a:p>
          <a:p>
            <a:pPr>
              <a:buNone/>
            </a:pPr>
            <a:endParaRPr lang="en-US" sz="1800" dirty="0">
              <a:latin typeface="Calibri" panose="020F0502020204030204" pitchFamily="34" charset="0"/>
              <a:cs typeface="Arial"/>
            </a:endParaRPr>
          </a:p>
          <a:p>
            <a:pPr>
              <a:buNone/>
            </a:pPr>
            <a:endParaRPr lang="en-US" sz="1800" dirty="0" smtClean="0">
              <a:latin typeface="Calibri" panose="020F0502020204030204" pitchFamily="34" charset="0"/>
              <a:cs typeface="Arial"/>
            </a:endParaRPr>
          </a:p>
          <a:p>
            <a:pPr>
              <a:buNone/>
            </a:pPr>
            <a:r>
              <a:rPr lang="en-US" sz="1800" dirty="0" smtClean="0">
                <a:latin typeface="Arial"/>
                <a:cs typeface="Arial"/>
              </a:rPr>
              <a:t> </a:t>
            </a:r>
          </a:p>
          <a:p>
            <a:endParaRPr lang="en-U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871075"/>
      </p:ext>
    </p:extLst>
  </p:cSld>
  <p:clrMapOvr>
    <a:masterClrMapping/>
  </p:clrMapOvr>
</p:sld>
</file>

<file path=ppt/theme/theme1.xml><?xml version="1.0" encoding="utf-8"?>
<a:theme xmlns:a="http://schemas.openxmlformats.org/drawingml/2006/main" name="CH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6213</TotalTime>
  <Words>786</Words>
  <Application>Microsoft Office PowerPoint</Application>
  <PresentationFormat>On-screen Show (4:3)</PresentationFormat>
  <Paragraphs>156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CHE_Template</vt:lpstr>
      <vt:lpstr>Slide 1</vt:lpstr>
      <vt:lpstr>PRESENTATION LAYOUT</vt:lpstr>
      <vt:lpstr>PURPOSE</vt:lpstr>
      <vt:lpstr> MISSION AND VISION</vt:lpstr>
      <vt:lpstr>OVERVIEW</vt:lpstr>
      <vt:lpstr> CONTEXT FACTORS</vt:lpstr>
      <vt:lpstr>STRATEGIC PLAN – 2015-2020 OVERVIEW OF IMPERATIVES</vt:lpstr>
      <vt:lpstr>    </vt:lpstr>
      <vt:lpstr>2. To monitor the state of higher education</vt:lpstr>
      <vt:lpstr>2. MANAGE THE HEQSF AND STANDARDS IN  HE</vt:lpstr>
      <vt:lpstr>4. TO DEVELOP AND IMPLEMENT POLICY, CRITERIA AND STANDARDS FOR THE DEVELOPMENT, REGISTRATION AND PUBLICATION OF QUALIFICATIONS </vt:lpstr>
      <vt:lpstr> 5. TO MAINTAIN A DATABASE OF LEARNER ACHIEVEMENTS IN HIGHER EDUCATION AND TO SUBMIT THE DATA TO THE NATIONAL LEARNER RECORDS DATABASE (NLRD), WHICH IS MAINTAINED BY SAQA </vt:lpstr>
      <vt:lpstr>3. QUALITY ASSURANCE DEVELOPMENT</vt:lpstr>
      <vt:lpstr>  7. TO ACCREDIT NEW PROGRAMMES SUBMITTED BY PUBLIC AND PRIVATE HIGHER EDUCATION INSTITUTIONS AND TO RE-ACCREDIT EXISTING PROGRAMMES OFFERED BY PRIVATE HIGHER EDUCATION INSTITUTIONS </vt:lpstr>
      <vt:lpstr>  8. TO UNDERTAKE NATIONAL REVIEWS OF PROGRAMMES IN SPECIFIC SUBJECT FIELDS AND QUALIFICATION LEVELS OFFERED BY PUBLIC AND PRIVATE HIGHER EDUCATION INSTITUTIONS </vt:lpstr>
      <vt:lpstr>  9. TO PROMOTE QUALITY AND TO DEVELOP CAPACITY AND UNDERSTANDING OF THE ROLE OF QUALITY ASSURANCE IN IMPROVING QUALITY IN HIGHER EDUCATION AT BOTH THE SYSTEMIC AND INSTITUTIONAL LEVELS </vt:lpstr>
      <vt:lpstr>4. ENABLING ORGANISATIONAL CLIMATE </vt:lpstr>
      <vt:lpstr>BASELINE GOVERNMENT GRANT BUDGET ALLOCATION FOR THE FINANCIAL YEAR 2016/2017</vt:lpstr>
      <vt:lpstr>BUDGET ALLOCATION ON INCOME AND EXPENDITURE FOR THE FINANCIAL YEAR 2016/2017</vt:lpstr>
      <vt:lpstr>BUDGET ALLOCATION ON COMPENSATION OF EMPLOYEES FOR THE FINANCIAL YEAR 2016/2017 </vt:lpstr>
      <vt:lpstr>BUDGET ALLOCATION ON GOODS &amp; SERVICES FOR THE FINANCIAL YEAR 2016/2017</vt:lpstr>
      <vt:lpstr>CHALLENGES, IMPACT AND WAY FORWARD </vt:lpstr>
      <vt:lpstr>RECOMMENDATION</vt:lpstr>
      <vt:lpstr>Slide 24</vt:lpstr>
    </vt:vector>
  </TitlesOfParts>
  <Company>Council On Higher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 draft template (iii)</dc:title>
  <dc:creator>jbeukes</dc:creator>
  <cp:lastModifiedBy>PUMZA</cp:lastModifiedBy>
  <cp:revision>406</cp:revision>
  <cp:lastPrinted>2014-06-18T10:46:31Z</cp:lastPrinted>
  <dcterms:created xsi:type="dcterms:W3CDTF">2008-07-07T10:56:03Z</dcterms:created>
  <dcterms:modified xsi:type="dcterms:W3CDTF">2016-04-08T12:17:44Z</dcterms:modified>
</cp:coreProperties>
</file>