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854" r:id="rId2"/>
    <p:sldMasterId id="2147484077" r:id="rId3"/>
    <p:sldMasterId id="2147484089" r:id="rId4"/>
    <p:sldMasterId id="2147485880" r:id="rId5"/>
    <p:sldMasterId id="2147485892" r:id="rId6"/>
    <p:sldMasterId id="2147485906" r:id="rId7"/>
    <p:sldMasterId id="2147485935" r:id="rId8"/>
  </p:sldMasterIdLst>
  <p:notesMasterIdLst>
    <p:notesMasterId r:id="rId50"/>
  </p:notesMasterIdLst>
  <p:handoutMasterIdLst>
    <p:handoutMasterId r:id="rId51"/>
  </p:handoutMasterIdLst>
  <p:sldIdLst>
    <p:sldId id="261" r:id="rId9"/>
    <p:sldId id="468" r:id="rId10"/>
    <p:sldId id="619" r:id="rId11"/>
    <p:sldId id="632" r:id="rId12"/>
    <p:sldId id="633" r:id="rId13"/>
    <p:sldId id="634" r:id="rId14"/>
    <p:sldId id="630" r:id="rId15"/>
    <p:sldId id="635" r:id="rId16"/>
    <p:sldId id="636" r:id="rId17"/>
    <p:sldId id="637" r:id="rId18"/>
    <p:sldId id="638" r:id="rId19"/>
    <p:sldId id="639" r:id="rId20"/>
    <p:sldId id="640" r:id="rId21"/>
    <p:sldId id="641" r:id="rId22"/>
    <p:sldId id="642" r:id="rId23"/>
    <p:sldId id="643" r:id="rId24"/>
    <p:sldId id="644" r:id="rId25"/>
    <p:sldId id="552" r:id="rId26"/>
    <p:sldId id="485" r:id="rId27"/>
    <p:sldId id="591" r:id="rId28"/>
    <p:sldId id="595" r:id="rId29"/>
    <p:sldId id="596" r:id="rId30"/>
    <p:sldId id="597" r:id="rId31"/>
    <p:sldId id="600" r:id="rId32"/>
    <p:sldId id="601" r:id="rId33"/>
    <p:sldId id="602" r:id="rId34"/>
    <p:sldId id="603" r:id="rId35"/>
    <p:sldId id="645" r:id="rId36"/>
    <p:sldId id="646" r:id="rId37"/>
    <p:sldId id="604" r:id="rId38"/>
    <p:sldId id="606" r:id="rId39"/>
    <p:sldId id="607" r:id="rId40"/>
    <p:sldId id="608" r:id="rId41"/>
    <p:sldId id="609" r:id="rId42"/>
    <p:sldId id="610" r:id="rId43"/>
    <p:sldId id="612" r:id="rId44"/>
    <p:sldId id="550" r:id="rId45"/>
    <p:sldId id="481" r:id="rId46"/>
    <p:sldId id="647" r:id="rId47"/>
    <p:sldId id="551" r:id="rId48"/>
    <p:sldId id="345" r:id="rId4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99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12" autoAdjust="0"/>
    <p:restoredTop sz="95560" autoAdjust="0"/>
  </p:normalViewPr>
  <p:slideViewPr>
    <p:cSldViewPr>
      <p:cViewPr>
        <p:scale>
          <a:sx n="81" d="100"/>
          <a:sy n="81" d="100"/>
        </p:scale>
        <p:origin x="-2484" y="-73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74" d="100"/>
          <a:sy n="74" d="100"/>
        </p:scale>
        <p:origin x="-2130" y="-9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862" cy="497333"/>
          </a:xfrm>
          <a:prstGeom prst="rect">
            <a:avLst/>
          </a:prstGeom>
        </p:spPr>
        <p:txBody>
          <a:bodyPr vert="horz" lIns="91432" tIns="45716" rIns="91432" bIns="45716" rtlCol="0"/>
          <a:lstStyle>
            <a:lvl1pPr algn="l">
              <a:defRPr sz="1200">
                <a:latin typeface="Arial" charset="0"/>
              </a:defRPr>
            </a:lvl1pPr>
          </a:lstStyle>
          <a:p>
            <a:pPr>
              <a:defRPr/>
            </a:pPr>
            <a:endParaRPr lang="en-GB"/>
          </a:p>
        </p:txBody>
      </p:sp>
      <p:sp>
        <p:nvSpPr>
          <p:cNvPr id="3" name="Date Placeholder 2"/>
          <p:cNvSpPr>
            <a:spLocks noGrp="1"/>
          </p:cNvSpPr>
          <p:nvPr>
            <p:ph type="dt" sz="quarter" idx="1"/>
          </p:nvPr>
        </p:nvSpPr>
        <p:spPr>
          <a:xfrm>
            <a:off x="3850294" y="1"/>
            <a:ext cx="2945862" cy="497333"/>
          </a:xfrm>
          <a:prstGeom prst="rect">
            <a:avLst/>
          </a:prstGeom>
        </p:spPr>
        <p:txBody>
          <a:bodyPr vert="horz" lIns="91432" tIns="45716" rIns="91432" bIns="45716" rtlCol="0"/>
          <a:lstStyle>
            <a:lvl1pPr algn="r">
              <a:defRPr sz="1200">
                <a:latin typeface="Arial" charset="0"/>
              </a:defRPr>
            </a:lvl1pPr>
          </a:lstStyle>
          <a:p>
            <a:pPr>
              <a:defRPr/>
            </a:pPr>
            <a:fld id="{BAE1984A-D19D-47DF-8FF7-16BB455F1371}" type="datetimeFigureOut">
              <a:rPr lang="en-US"/>
              <a:pPr>
                <a:defRPr/>
              </a:pPr>
              <a:t>4/8/2016</a:t>
            </a:fld>
            <a:endParaRPr lang="en-GB"/>
          </a:p>
        </p:txBody>
      </p:sp>
      <p:sp>
        <p:nvSpPr>
          <p:cNvPr id="4" name="Footer Placeholder 3"/>
          <p:cNvSpPr>
            <a:spLocks noGrp="1"/>
          </p:cNvSpPr>
          <p:nvPr>
            <p:ph type="ftr" sz="quarter" idx="2"/>
          </p:nvPr>
        </p:nvSpPr>
        <p:spPr>
          <a:xfrm>
            <a:off x="0" y="9427766"/>
            <a:ext cx="2945862" cy="497332"/>
          </a:xfrm>
          <a:prstGeom prst="rect">
            <a:avLst/>
          </a:prstGeom>
        </p:spPr>
        <p:txBody>
          <a:bodyPr vert="horz" lIns="91432" tIns="45716" rIns="91432" bIns="45716" rtlCol="0" anchor="b"/>
          <a:lstStyle>
            <a:lvl1pPr algn="l">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50294" y="9427766"/>
            <a:ext cx="2945862" cy="497332"/>
          </a:xfrm>
          <a:prstGeom prst="rect">
            <a:avLst/>
          </a:prstGeom>
        </p:spPr>
        <p:txBody>
          <a:bodyPr vert="horz" lIns="91432" tIns="45716" rIns="91432" bIns="45716" rtlCol="0" anchor="b"/>
          <a:lstStyle>
            <a:lvl1pPr algn="r">
              <a:defRPr sz="1200">
                <a:latin typeface="Arial" charset="0"/>
              </a:defRPr>
            </a:lvl1pPr>
          </a:lstStyle>
          <a:p>
            <a:pPr>
              <a:defRPr/>
            </a:pPr>
            <a:fld id="{8C402935-CEA4-440A-92AD-F1F8E0F7D1AE}" type="slidenum">
              <a:rPr lang="en-GB"/>
              <a:pPr>
                <a:defRPr/>
              </a:pPr>
              <a:t>‹#›</a:t>
            </a:fld>
            <a:endParaRPr lang="en-GB"/>
          </a:p>
        </p:txBody>
      </p:sp>
    </p:spTree>
    <p:extLst>
      <p:ext uri="{BB962C8B-B14F-4D97-AF65-F5344CB8AC3E}">
        <p14:creationId xmlns:p14="http://schemas.microsoft.com/office/powerpoint/2010/main" xmlns="" val="249843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1"/>
            <a:ext cx="2945862" cy="49733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defRPr>
            </a:lvl1pPr>
          </a:lstStyle>
          <a:p>
            <a:pPr>
              <a:defRPr/>
            </a:pPr>
            <a:endParaRPr lang="en-GB"/>
          </a:p>
        </p:txBody>
      </p:sp>
      <p:sp>
        <p:nvSpPr>
          <p:cNvPr id="50179" name="Rectangle 3"/>
          <p:cNvSpPr>
            <a:spLocks noGrp="1" noChangeArrowheads="1"/>
          </p:cNvSpPr>
          <p:nvPr>
            <p:ph type="dt" idx="1"/>
          </p:nvPr>
        </p:nvSpPr>
        <p:spPr bwMode="auto">
          <a:xfrm>
            <a:off x="3850294" y="1"/>
            <a:ext cx="2945862" cy="49733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GB"/>
          </a:p>
        </p:txBody>
      </p:sp>
      <p:sp>
        <p:nvSpPr>
          <p:cNvPr id="10342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81" name="Rectangle 5"/>
          <p:cNvSpPr>
            <a:spLocks noGrp="1" noChangeArrowheads="1"/>
          </p:cNvSpPr>
          <p:nvPr>
            <p:ph type="body" sz="quarter" idx="3"/>
          </p:nvPr>
        </p:nvSpPr>
        <p:spPr bwMode="auto">
          <a:xfrm>
            <a:off x="679464" y="4714653"/>
            <a:ext cx="5438748" cy="4466756"/>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0182" name="Rectangle 6"/>
          <p:cNvSpPr>
            <a:spLocks noGrp="1" noChangeArrowheads="1"/>
          </p:cNvSpPr>
          <p:nvPr>
            <p:ph type="ftr" sz="quarter" idx="4"/>
          </p:nvPr>
        </p:nvSpPr>
        <p:spPr bwMode="auto">
          <a:xfrm>
            <a:off x="0" y="9427766"/>
            <a:ext cx="2945862" cy="497332"/>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defRPr>
            </a:lvl1pPr>
          </a:lstStyle>
          <a:p>
            <a:pPr>
              <a:defRPr/>
            </a:pPr>
            <a:endParaRPr lang="en-GB"/>
          </a:p>
        </p:txBody>
      </p:sp>
      <p:sp>
        <p:nvSpPr>
          <p:cNvPr id="50183" name="Rectangle 7"/>
          <p:cNvSpPr>
            <a:spLocks noGrp="1" noChangeArrowheads="1"/>
          </p:cNvSpPr>
          <p:nvPr>
            <p:ph type="sldNum" sz="quarter" idx="5"/>
          </p:nvPr>
        </p:nvSpPr>
        <p:spPr bwMode="auto">
          <a:xfrm>
            <a:off x="3850294" y="9427766"/>
            <a:ext cx="2945862" cy="497332"/>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403DBD26-EC9A-4E99-A83C-B8A3EBEA2312}" type="slidenum">
              <a:rPr lang="en-GB"/>
              <a:pPr>
                <a:defRPr/>
              </a:pPr>
              <a:t>‹#›</a:t>
            </a:fld>
            <a:endParaRPr lang="en-GB"/>
          </a:p>
        </p:txBody>
      </p:sp>
    </p:spTree>
    <p:extLst>
      <p:ext uri="{BB962C8B-B14F-4D97-AF65-F5344CB8AC3E}">
        <p14:creationId xmlns:p14="http://schemas.microsoft.com/office/powerpoint/2010/main" xmlns="" val="50730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1</a:t>
            </a:fld>
            <a:endParaRPr lang="en-GB"/>
          </a:p>
        </p:txBody>
      </p:sp>
    </p:spTree>
    <p:extLst>
      <p:ext uri="{BB962C8B-B14F-4D97-AF65-F5344CB8AC3E}">
        <p14:creationId xmlns:p14="http://schemas.microsoft.com/office/powerpoint/2010/main" xmlns="" val="2856945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16</a:t>
            </a:fld>
            <a:endParaRPr lang="en-GB">
              <a:solidFill>
                <a:prstClr val="black"/>
              </a:solidFill>
            </a:endParaRPr>
          </a:p>
        </p:txBody>
      </p:sp>
    </p:spTree>
    <p:extLst>
      <p:ext uri="{BB962C8B-B14F-4D97-AF65-F5344CB8AC3E}">
        <p14:creationId xmlns:p14="http://schemas.microsoft.com/office/powerpoint/2010/main" xmlns="" val="1053800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17</a:t>
            </a:fld>
            <a:endParaRPr lang="en-GB">
              <a:solidFill>
                <a:prstClr val="black"/>
              </a:solidFill>
            </a:endParaRPr>
          </a:p>
        </p:txBody>
      </p:sp>
    </p:spTree>
    <p:extLst>
      <p:ext uri="{BB962C8B-B14F-4D97-AF65-F5344CB8AC3E}">
        <p14:creationId xmlns:p14="http://schemas.microsoft.com/office/powerpoint/2010/main" xmlns="" val="1882503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19</a:t>
            </a:fld>
            <a:endParaRPr lang="en-GB"/>
          </a:p>
        </p:txBody>
      </p:sp>
    </p:spTree>
    <p:extLst>
      <p:ext uri="{BB962C8B-B14F-4D97-AF65-F5344CB8AC3E}">
        <p14:creationId xmlns:p14="http://schemas.microsoft.com/office/powerpoint/2010/main" xmlns="" val="1984939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20</a:t>
            </a:fld>
            <a:endParaRPr lang="en-GB"/>
          </a:p>
        </p:txBody>
      </p:sp>
    </p:spTree>
    <p:extLst>
      <p:ext uri="{BB962C8B-B14F-4D97-AF65-F5344CB8AC3E}">
        <p14:creationId xmlns:p14="http://schemas.microsoft.com/office/powerpoint/2010/main" xmlns="" val="1519775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21</a:t>
            </a:fld>
            <a:endParaRPr lang="en-GB"/>
          </a:p>
        </p:txBody>
      </p:sp>
    </p:spTree>
    <p:extLst>
      <p:ext uri="{BB962C8B-B14F-4D97-AF65-F5344CB8AC3E}">
        <p14:creationId xmlns:p14="http://schemas.microsoft.com/office/powerpoint/2010/main" xmlns="" val="1519775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a:t>
            </a:fld>
            <a:endParaRPr lang="en-GB"/>
          </a:p>
        </p:txBody>
      </p:sp>
    </p:spTree>
    <p:extLst>
      <p:ext uri="{BB962C8B-B14F-4D97-AF65-F5344CB8AC3E}">
        <p14:creationId xmlns:p14="http://schemas.microsoft.com/office/powerpoint/2010/main" xmlns="" val="1346531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22</a:t>
            </a:fld>
            <a:endParaRPr lang="en-GB"/>
          </a:p>
        </p:txBody>
      </p:sp>
    </p:spTree>
    <p:extLst>
      <p:ext uri="{BB962C8B-B14F-4D97-AF65-F5344CB8AC3E}">
        <p14:creationId xmlns:p14="http://schemas.microsoft.com/office/powerpoint/2010/main" xmlns="" val="15197752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23</a:t>
            </a:fld>
            <a:endParaRPr lang="en-GB"/>
          </a:p>
        </p:txBody>
      </p:sp>
    </p:spTree>
    <p:extLst>
      <p:ext uri="{BB962C8B-B14F-4D97-AF65-F5344CB8AC3E}">
        <p14:creationId xmlns:p14="http://schemas.microsoft.com/office/powerpoint/2010/main" xmlns="" val="1519775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24</a:t>
            </a:fld>
            <a:endParaRPr lang="en-GB"/>
          </a:p>
        </p:txBody>
      </p:sp>
    </p:spTree>
    <p:extLst>
      <p:ext uri="{BB962C8B-B14F-4D97-AF65-F5344CB8AC3E}">
        <p14:creationId xmlns:p14="http://schemas.microsoft.com/office/powerpoint/2010/main" xmlns="" val="366944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25</a:t>
            </a:fld>
            <a:endParaRPr lang="en-GB"/>
          </a:p>
        </p:txBody>
      </p:sp>
    </p:spTree>
    <p:extLst>
      <p:ext uri="{BB962C8B-B14F-4D97-AF65-F5344CB8AC3E}">
        <p14:creationId xmlns:p14="http://schemas.microsoft.com/office/powerpoint/2010/main" xmlns="" val="234598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26</a:t>
            </a:fld>
            <a:endParaRPr lang="en-GB"/>
          </a:p>
        </p:txBody>
      </p:sp>
    </p:spTree>
    <p:extLst>
      <p:ext uri="{BB962C8B-B14F-4D97-AF65-F5344CB8AC3E}">
        <p14:creationId xmlns:p14="http://schemas.microsoft.com/office/powerpoint/2010/main" xmlns="" val="38874319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27</a:t>
            </a:fld>
            <a:endParaRPr lang="en-GB"/>
          </a:p>
        </p:txBody>
      </p:sp>
    </p:spTree>
    <p:extLst>
      <p:ext uri="{BB962C8B-B14F-4D97-AF65-F5344CB8AC3E}">
        <p14:creationId xmlns:p14="http://schemas.microsoft.com/office/powerpoint/2010/main" xmlns="" val="2795497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28</a:t>
            </a:fld>
            <a:endParaRPr lang="en-GB">
              <a:solidFill>
                <a:prstClr val="black"/>
              </a:solidFill>
            </a:endParaRPr>
          </a:p>
        </p:txBody>
      </p:sp>
    </p:spTree>
    <p:extLst>
      <p:ext uri="{BB962C8B-B14F-4D97-AF65-F5344CB8AC3E}">
        <p14:creationId xmlns:p14="http://schemas.microsoft.com/office/powerpoint/2010/main" xmlns="" val="7905794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29</a:t>
            </a:fld>
            <a:endParaRPr lang="en-GB">
              <a:solidFill>
                <a:prstClr val="black"/>
              </a:solidFill>
            </a:endParaRPr>
          </a:p>
        </p:txBody>
      </p:sp>
    </p:spTree>
    <p:extLst>
      <p:ext uri="{BB962C8B-B14F-4D97-AF65-F5344CB8AC3E}">
        <p14:creationId xmlns:p14="http://schemas.microsoft.com/office/powerpoint/2010/main" xmlns="" val="790579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30</a:t>
            </a:fld>
            <a:endParaRPr lang="en-GB"/>
          </a:p>
        </p:txBody>
      </p:sp>
    </p:spTree>
    <p:extLst>
      <p:ext uri="{BB962C8B-B14F-4D97-AF65-F5344CB8AC3E}">
        <p14:creationId xmlns:p14="http://schemas.microsoft.com/office/powerpoint/2010/main" xmlns="" val="35692872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31</a:t>
            </a:fld>
            <a:endParaRPr lang="en-GB"/>
          </a:p>
        </p:txBody>
      </p:sp>
    </p:spTree>
    <p:extLst>
      <p:ext uri="{BB962C8B-B14F-4D97-AF65-F5344CB8AC3E}">
        <p14:creationId xmlns:p14="http://schemas.microsoft.com/office/powerpoint/2010/main" xmlns="" val="3308010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5</a:t>
            </a:fld>
            <a:endParaRPr lang="en-GB"/>
          </a:p>
        </p:txBody>
      </p:sp>
    </p:spTree>
    <p:extLst>
      <p:ext uri="{BB962C8B-B14F-4D97-AF65-F5344CB8AC3E}">
        <p14:creationId xmlns:p14="http://schemas.microsoft.com/office/powerpoint/2010/main" xmlns="" val="2235272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32</a:t>
            </a:fld>
            <a:endParaRPr lang="en-GB"/>
          </a:p>
        </p:txBody>
      </p:sp>
    </p:spTree>
    <p:extLst>
      <p:ext uri="{BB962C8B-B14F-4D97-AF65-F5344CB8AC3E}">
        <p14:creationId xmlns:p14="http://schemas.microsoft.com/office/powerpoint/2010/main" xmlns="" val="4418509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33</a:t>
            </a:fld>
            <a:endParaRPr lang="en-GB"/>
          </a:p>
        </p:txBody>
      </p:sp>
    </p:spTree>
    <p:extLst>
      <p:ext uri="{BB962C8B-B14F-4D97-AF65-F5344CB8AC3E}">
        <p14:creationId xmlns:p14="http://schemas.microsoft.com/office/powerpoint/2010/main" xmlns="" val="1008380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34</a:t>
            </a:fld>
            <a:endParaRPr lang="en-GB"/>
          </a:p>
        </p:txBody>
      </p:sp>
    </p:spTree>
    <p:extLst>
      <p:ext uri="{BB962C8B-B14F-4D97-AF65-F5344CB8AC3E}">
        <p14:creationId xmlns:p14="http://schemas.microsoft.com/office/powerpoint/2010/main" xmlns="" val="3863409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35</a:t>
            </a:fld>
            <a:endParaRPr lang="en-GB"/>
          </a:p>
        </p:txBody>
      </p:sp>
    </p:spTree>
    <p:extLst>
      <p:ext uri="{BB962C8B-B14F-4D97-AF65-F5344CB8AC3E}">
        <p14:creationId xmlns:p14="http://schemas.microsoft.com/office/powerpoint/2010/main" xmlns="" val="10227549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36</a:t>
            </a:fld>
            <a:endParaRPr lang="en-GB"/>
          </a:p>
        </p:txBody>
      </p:sp>
    </p:spTree>
    <p:extLst>
      <p:ext uri="{BB962C8B-B14F-4D97-AF65-F5344CB8AC3E}">
        <p14:creationId xmlns:p14="http://schemas.microsoft.com/office/powerpoint/2010/main" xmlns="" val="15635477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37</a:t>
            </a:fld>
            <a:endParaRPr lang="en-GB"/>
          </a:p>
        </p:txBody>
      </p:sp>
    </p:spTree>
    <p:extLst>
      <p:ext uri="{BB962C8B-B14F-4D97-AF65-F5344CB8AC3E}">
        <p14:creationId xmlns:p14="http://schemas.microsoft.com/office/powerpoint/2010/main" xmlns="" val="13846905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38</a:t>
            </a:fld>
            <a:endParaRPr lang="en-GB"/>
          </a:p>
        </p:txBody>
      </p:sp>
    </p:spTree>
    <p:extLst>
      <p:ext uri="{BB962C8B-B14F-4D97-AF65-F5344CB8AC3E}">
        <p14:creationId xmlns:p14="http://schemas.microsoft.com/office/powerpoint/2010/main" xmlns="" val="2880432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40</a:t>
            </a:fld>
            <a:endParaRPr lang="en-GB"/>
          </a:p>
        </p:txBody>
      </p:sp>
    </p:spTree>
    <p:extLst>
      <p:ext uri="{BB962C8B-B14F-4D97-AF65-F5344CB8AC3E}">
        <p14:creationId xmlns:p14="http://schemas.microsoft.com/office/powerpoint/2010/main" xmlns="" val="34580819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41</a:t>
            </a:fld>
            <a:endParaRPr lang="en-GB"/>
          </a:p>
        </p:txBody>
      </p:sp>
    </p:spTree>
    <p:extLst>
      <p:ext uri="{BB962C8B-B14F-4D97-AF65-F5344CB8AC3E}">
        <p14:creationId xmlns:p14="http://schemas.microsoft.com/office/powerpoint/2010/main" xmlns="" val="1443302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pPr>
                <a:defRPr/>
              </a:pPr>
              <a:t>6</a:t>
            </a:fld>
            <a:endParaRPr lang="en-GB"/>
          </a:p>
        </p:txBody>
      </p:sp>
    </p:spTree>
    <p:extLst>
      <p:ext uri="{BB962C8B-B14F-4D97-AF65-F5344CB8AC3E}">
        <p14:creationId xmlns:p14="http://schemas.microsoft.com/office/powerpoint/2010/main" xmlns="" val="2235272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spcAft>
                <a:spcPts val="300"/>
              </a:spcAft>
              <a:buFont typeface="Wingdings"/>
              <a:buChar char=""/>
            </a:pPr>
            <a:endParaRPr lang="en-GB" dirty="0"/>
          </a:p>
        </p:txBody>
      </p:sp>
      <p:sp>
        <p:nvSpPr>
          <p:cNvPr id="4" name="Slide Number Placeholder 3"/>
          <p:cNvSpPr>
            <a:spLocks noGrp="1"/>
          </p:cNvSpPr>
          <p:nvPr>
            <p:ph type="sldNum" sz="quarter" idx="10"/>
          </p:nvPr>
        </p:nvSpPr>
        <p:spPr/>
        <p:txBody>
          <a:bodyPr/>
          <a:lstStyle/>
          <a:p>
            <a:pPr>
              <a:defRPr/>
            </a:pPr>
            <a:fld id="{403DBD26-EC9A-4E99-A83C-B8A3EBEA2312}"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xmlns="" val="134653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hyperlink" Target="http://www.buildnet.co.za/akani/2005/mar/05.html" TargetMode="Externa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6.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6.xml"/><Relationship Id="rId5" Type="http://schemas.openxmlformats.org/officeDocument/2006/relationships/image" Target="../media/image5.jpeg"/><Relationship Id="rId4" Type="http://schemas.openxmlformats.org/officeDocument/2006/relationships/hyperlink" Target="http://www.buildnet.co.za/akani/2005/mar/05.html" TargetMode="Externa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8.xml"/><Relationship Id="rId5" Type="http://schemas.openxmlformats.org/officeDocument/2006/relationships/image" Target="../media/image5.jpeg"/><Relationship Id="rId4" Type="http://schemas.openxmlformats.org/officeDocument/2006/relationships/hyperlink" Target="http://www.buildnet.co.za/akani/2005/mar/05.html"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534B2B-CC6F-4348-92BF-4CB51EDFC832}" type="slidenum">
              <a:rPr lang="en-GB"/>
              <a:pPr>
                <a:defRPr/>
              </a:pPr>
              <a:t>‹#›</a:t>
            </a:fld>
            <a:endParaRPr lang="en-GB"/>
          </a:p>
        </p:txBody>
      </p:sp>
    </p:spTree>
    <p:extLst>
      <p:ext uri="{BB962C8B-B14F-4D97-AF65-F5344CB8AC3E}">
        <p14:creationId xmlns:p14="http://schemas.microsoft.com/office/powerpoint/2010/main" xmlns="" val="3953715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0777CBD-F3CB-48C8-AE6A-807B248FCC6B}" type="slidenum">
              <a:rPr lang="en-GB"/>
              <a:pPr>
                <a:defRPr/>
              </a:pPr>
              <a:t>‹#›</a:t>
            </a:fld>
            <a:endParaRPr lang="en-GB"/>
          </a:p>
        </p:txBody>
      </p:sp>
    </p:spTree>
    <p:extLst>
      <p:ext uri="{BB962C8B-B14F-4D97-AF65-F5344CB8AC3E}">
        <p14:creationId xmlns:p14="http://schemas.microsoft.com/office/powerpoint/2010/main" xmlns="" val="28698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7F0C27-CE49-4E03-BD79-72F0ED07E57A}" type="slidenum">
              <a:rPr lang="en-GB"/>
              <a:pPr>
                <a:defRPr/>
              </a:pPr>
              <a:t>‹#›</a:t>
            </a:fld>
            <a:endParaRPr lang="en-GB"/>
          </a:p>
        </p:txBody>
      </p:sp>
    </p:spTree>
    <p:extLst>
      <p:ext uri="{BB962C8B-B14F-4D97-AF65-F5344CB8AC3E}">
        <p14:creationId xmlns:p14="http://schemas.microsoft.com/office/powerpoint/2010/main" xmlns="" val="3723863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A0B14A-F641-43DA-B44D-9A02681E4302}" type="slidenum">
              <a:rPr lang="en-GB"/>
              <a:pPr>
                <a:defRPr/>
              </a:pPr>
              <a:t>‹#›</a:t>
            </a:fld>
            <a:endParaRPr lang="en-GB"/>
          </a:p>
        </p:txBody>
      </p:sp>
    </p:spTree>
    <p:extLst>
      <p:ext uri="{BB962C8B-B14F-4D97-AF65-F5344CB8AC3E}">
        <p14:creationId xmlns:p14="http://schemas.microsoft.com/office/powerpoint/2010/main" xmlns="" val="60040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rement Master">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3486"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Wftao"/>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85680"/>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91" descr="thumb05">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8228013" y="6069012"/>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Date Placeholder 3"/>
          <p:cNvSpPr txBox="1">
            <a:spLocks noGrp="1"/>
          </p:cNvSpPr>
          <p:nvPr userDrawn="1"/>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6F12F03B-039F-4FFB-80C8-855D94634720}" type="datetime2">
              <a:rPr lang="en-GB" sz="1400" smtClean="0">
                <a:solidFill>
                  <a:srgbClr val="5F5F5F"/>
                </a:solidFill>
                <a:latin typeface="Calibri" pitchFamily="34" charset="0"/>
              </a:rPr>
              <a:pPr eaLnBrk="1" hangingPunct="1">
                <a:defRPr/>
              </a:pPr>
              <a:t>Friday, 08 April 2016</a:t>
            </a:fld>
            <a:endParaRPr lang="en-GB" sz="1400" smtClean="0">
              <a:solidFill>
                <a:srgbClr val="5F5F5F"/>
              </a:solidFill>
              <a:latin typeface="Calibri" pitchFamily="34" charset="0"/>
            </a:endParaRPr>
          </a:p>
          <a:p>
            <a:pPr eaLnBrk="1" hangingPunct="1">
              <a:defRPr/>
            </a:pPr>
            <a:r>
              <a:rPr lang="en-ZA" sz="1400" b="1" smtClean="0">
                <a:solidFill>
                  <a:srgbClr val="C00000"/>
                </a:solidFill>
                <a:latin typeface="Calibri" pitchFamily="34" charset="0"/>
              </a:rPr>
              <a:t>www.agrement.co.za</a:t>
            </a:r>
          </a:p>
          <a:p>
            <a:pPr eaLnBrk="1" hangingPunct="1">
              <a:defRPr/>
            </a:pPr>
            <a:endParaRPr lang="en-GB" sz="1400" smtClean="0">
              <a:solidFill>
                <a:srgbClr val="5F5F5F"/>
              </a:solidFill>
              <a:latin typeface="Calibri" pitchFamily="34" charset="0"/>
            </a:endParaRPr>
          </a:p>
        </p:txBody>
      </p:sp>
      <p:sp>
        <p:nvSpPr>
          <p:cNvPr id="7" name="Rectangle 11"/>
          <p:cNvSpPr>
            <a:spLocks noChangeArrowheads="1"/>
          </p:cNvSpPr>
          <p:nvPr userDrawn="1"/>
        </p:nvSpPr>
        <p:spPr bwMode="auto">
          <a:xfrm>
            <a:off x="7358063" y="142875"/>
            <a:ext cx="78579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F5595D21-E9DA-457A-B5D9-AB4281937584}" type="slidenum">
              <a:rPr lang="en-GB" sz="1400" smtClean="0">
                <a:solidFill>
                  <a:srgbClr val="5F5F5F"/>
                </a:solidFill>
                <a:latin typeface="Calibri" pitchFamily="34" charset="0"/>
              </a:rPr>
              <a:pPr/>
              <a:t>‹#›</a:t>
            </a:fld>
            <a:endParaRPr lang="en-GB" sz="1400" dirty="0" smtClean="0">
              <a:solidFill>
                <a:srgbClr val="5F5F5F"/>
              </a:solidFill>
              <a:latin typeface="Calibri" pitchFamily="34" charset="0"/>
            </a:endParaRPr>
          </a:p>
        </p:txBody>
      </p:sp>
    </p:spTree>
    <p:extLst>
      <p:ext uri="{BB962C8B-B14F-4D97-AF65-F5344CB8AC3E}">
        <p14:creationId xmlns:p14="http://schemas.microsoft.com/office/powerpoint/2010/main" xmlns="" val="38015744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2262665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1460361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4021362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200619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535713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242101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6261D-4419-4814-A372-3E8B0F382A54}" type="slidenum">
              <a:rPr lang="en-GB"/>
              <a:pPr>
                <a:defRPr/>
              </a:pPr>
              <a:t>‹#›</a:t>
            </a:fld>
            <a:endParaRPr lang="en-GB"/>
          </a:p>
        </p:txBody>
      </p:sp>
    </p:spTree>
    <p:extLst>
      <p:ext uri="{BB962C8B-B14F-4D97-AF65-F5344CB8AC3E}">
        <p14:creationId xmlns:p14="http://schemas.microsoft.com/office/powerpoint/2010/main" xmlns="" val="269618822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1433703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74021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588623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2993391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B9654F-43AC-48D0-8638-D0881153A855}" type="datetimeFigureOut">
              <a:rPr lang="en-GB" smtClean="0"/>
              <a:pPr/>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13273986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5318B3D-F93E-4765-B235-AF55CBF887D4}"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F6858E-B402-4F44-BF65-CFDD7DCFFE46}" type="slidenum">
              <a:rPr lang="en-GB"/>
              <a:pPr>
                <a:defRPr/>
              </a:pPr>
              <a:t>‹#›</a:t>
            </a:fld>
            <a:endParaRPr lang="en-GB"/>
          </a:p>
        </p:txBody>
      </p:sp>
    </p:spTree>
    <p:extLst>
      <p:ext uri="{BB962C8B-B14F-4D97-AF65-F5344CB8AC3E}">
        <p14:creationId xmlns:p14="http://schemas.microsoft.com/office/powerpoint/2010/main" xmlns="" val="727388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7B32A6C-3108-4176-86FE-7F2A4DF9CAED}"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2E062C-7104-49AB-9C39-098B383B7EE0}" type="slidenum">
              <a:rPr lang="en-GB"/>
              <a:pPr>
                <a:defRPr/>
              </a:pPr>
              <a:t>‹#›</a:t>
            </a:fld>
            <a:endParaRPr lang="en-GB"/>
          </a:p>
        </p:txBody>
      </p:sp>
    </p:spTree>
    <p:extLst>
      <p:ext uri="{BB962C8B-B14F-4D97-AF65-F5344CB8AC3E}">
        <p14:creationId xmlns:p14="http://schemas.microsoft.com/office/powerpoint/2010/main" xmlns="" val="3834493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6EC6A6-44A3-4513-93DA-077E8A524989}"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4F07E5-1805-4B33-ABB1-6634003AD3FB}" type="slidenum">
              <a:rPr lang="en-GB"/>
              <a:pPr>
                <a:defRPr/>
              </a:pPr>
              <a:t>‹#›</a:t>
            </a:fld>
            <a:endParaRPr lang="en-GB"/>
          </a:p>
        </p:txBody>
      </p:sp>
    </p:spTree>
    <p:extLst>
      <p:ext uri="{BB962C8B-B14F-4D97-AF65-F5344CB8AC3E}">
        <p14:creationId xmlns:p14="http://schemas.microsoft.com/office/powerpoint/2010/main" xmlns="" val="16523841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8692109-CE08-4E54-9344-0E259AB1D0DF}" type="datetimeFigureOut">
              <a:rPr lang="en-GB"/>
              <a:pPr>
                <a:defRPr/>
              </a:pPr>
              <a:t>08/04/2016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560B8A0-A7A8-4D4A-8DB5-5FF027D71DF0}" type="slidenum">
              <a:rPr lang="en-GB"/>
              <a:pPr>
                <a:defRPr/>
              </a:pPr>
              <a:t>‹#›</a:t>
            </a:fld>
            <a:endParaRPr lang="en-GB"/>
          </a:p>
        </p:txBody>
      </p:sp>
    </p:spTree>
    <p:extLst>
      <p:ext uri="{BB962C8B-B14F-4D97-AF65-F5344CB8AC3E}">
        <p14:creationId xmlns:p14="http://schemas.microsoft.com/office/powerpoint/2010/main" xmlns="" val="29567785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9C03D49-F132-4021-BA39-D889316B3E03}" type="datetimeFigureOut">
              <a:rPr lang="en-GB"/>
              <a:pPr>
                <a:defRPr/>
              </a:pPr>
              <a:t>08/04/2016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87CF5B5-B163-4710-B412-4F2BE4FF7A2E}" type="slidenum">
              <a:rPr lang="en-GB"/>
              <a:pPr>
                <a:defRPr/>
              </a:pPr>
              <a:t>‹#›</a:t>
            </a:fld>
            <a:endParaRPr lang="en-GB"/>
          </a:p>
        </p:txBody>
      </p:sp>
    </p:spTree>
    <p:extLst>
      <p:ext uri="{BB962C8B-B14F-4D97-AF65-F5344CB8AC3E}">
        <p14:creationId xmlns:p14="http://schemas.microsoft.com/office/powerpoint/2010/main" xmlns="" val="114380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grement Mast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5929313"/>
            <a:ext cx="1322388" cy="928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500188" y="5997575"/>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Wftao"/>
          <p:cNvPicPr>
            <a:picLocks noChangeAspect="1" noChangeArrowheads="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500688" y="6000750"/>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91" descr="thumb05">
            <a:hlinkClick r:id="rId5"/>
          </p:cNvPr>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513638" y="5994400"/>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Date Placeholder 3"/>
          <p:cNvSpPr txBox="1">
            <a:spLocks noGrp="1"/>
          </p:cNvSpPr>
          <p:nvPr userDrawn="1"/>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DE5F4614-63AA-4378-8F2A-6115E7719A16}" type="datetime2">
              <a:rPr lang="en-GB" sz="1400" smtClean="0">
                <a:solidFill>
                  <a:srgbClr val="5F5F5F"/>
                </a:solidFill>
                <a:latin typeface="Calibri" pitchFamily="34" charset="0"/>
              </a:rPr>
              <a:pPr eaLnBrk="1" hangingPunct="1">
                <a:defRPr/>
              </a:pPr>
              <a:t>Friday, 08 April 2016</a:t>
            </a:fld>
            <a:endParaRPr lang="en-GB" sz="1400" smtClean="0">
              <a:solidFill>
                <a:srgbClr val="5F5F5F"/>
              </a:solidFill>
              <a:latin typeface="Calibri" pitchFamily="34" charset="0"/>
            </a:endParaRPr>
          </a:p>
          <a:p>
            <a:pPr eaLnBrk="1" hangingPunct="1">
              <a:defRPr/>
            </a:pPr>
            <a:r>
              <a:rPr lang="en-ZA" sz="1400" b="1" smtClean="0">
                <a:solidFill>
                  <a:srgbClr val="C00000"/>
                </a:solidFill>
                <a:latin typeface="Calibri" pitchFamily="34" charset="0"/>
              </a:rPr>
              <a:t>www.agrement.co.za</a:t>
            </a:r>
          </a:p>
          <a:p>
            <a:pPr eaLnBrk="1" hangingPunct="1">
              <a:defRPr/>
            </a:pPr>
            <a:endParaRPr lang="en-GB" sz="1400" smtClean="0">
              <a:solidFill>
                <a:srgbClr val="5F5F5F"/>
              </a:solidFill>
              <a:latin typeface="Calibri" pitchFamily="34" charset="0"/>
            </a:endParaRPr>
          </a:p>
        </p:txBody>
      </p:sp>
      <p:sp>
        <p:nvSpPr>
          <p:cNvPr id="7" name="Rectangle 11"/>
          <p:cNvSpPr>
            <a:spLocks noChangeArrowheads="1"/>
          </p:cNvSpPr>
          <p:nvPr userDrawn="1"/>
        </p:nvSpPr>
        <p:spPr bwMode="auto">
          <a:xfrm>
            <a:off x="7358063" y="142875"/>
            <a:ext cx="78579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4E45F924-5416-42BE-B138-C7D767DB2BAB}" type="slidenum">
              <a:rPr lang="en-GB" sz="1400" smtClean="0">
                <a:solidFill>
                  <a:srgbClr val="5F5F5F"/>
                </a:solidFill>
                <a:latin typeface="Calibri" pitchFamily="34" charset="0"/>
              </a:rPr>
              <a:pPr/>
              <a:t>‹#›</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228993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D3D7FA6-405B-4D08-80FB-80F8A6445067}" type="datetimeFigureOut">
              <a:rPr lang="en-GB"/>
              <a:pPr>
                <a:defRPr/>
              </a:pPr>
              <a:t>08/04/2016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6838CB4-7D78-431C-8868-B3562C432801}" type="slidenum">
              <a:rPr lang="en-GB"/>
              <a:pPr>
                <a:defRPr/>
              </a:pPr>
              <a:t>‹#›</a:t>
            </a:fld>
            <a:endParaRPr lang="en-GB"/>
          </a:p>
        </p:txBody>
      </p:sp>
    </p:spTree>
    <p:extLst>
      <p:ext uri="{BB962C8B-B14F-4D97-AF65-F5344CB8AC3E}">
        <p14:creationId xmlns:p14="http://schemas.microsoft.com/office/powerpoint/2010/main" xmlns="" val="28049465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A4B850-4196-4E65-8134-4BCA02091712}" type="datetimeFigureOut">
              <a:rPr lang="en-GB"/>
              <a:pPr>
                <a:defRPr/>
              </a:pPr>
              <a:t>08/04/2016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2503B36-0D9F-4F04-BDD0-B91D9BDA1AB4}" type="slidenum">
              <a:rPr lang="en-GB"/>
              <a:pPr>
                <a:defRPr/>
              </a:pPr>
              <a:t>‹#›</a:t>
            </a:fld>
            <a:endParaRPr lang="en-GB"/>
          </a:p>
        </p:txBody>
      </p:sp>
    </p:spTree>
    <p:extLst>
      <p:ext uri="{BB962C8B-B14F-4D97-AF65-F5344CB8AC3E}">
        <p14:creationId xmlns:p14="http://schemas.microsoft.com/office/powerpoint/2010/main" xmlns="" val="9562608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FE475F-CFA2-4D16-9F98-247B28DFE303}" type="datetimeFigureOut">
              <a:rPr lang="en-GB"/>
              <a:pPr>
                <a:defRPr/>
              </a:pPr>
              <a:t>08/04/2016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4D1F501-FDF3-4C01-A16D-FBDDB629672C}" type="slidenum">
              <a:rPr lang="en-GB"/>
              <a:pPr>
                <a:defRPr/>
              </a:pPr>
              <a:t>‹#›</a:t>
            </a:fld>
            <a:endParaRPr lang="en-GB"/>
          </a:p>
        </p:txBody>
      </p:sp>
    </p:spTree>
    <p:extLst>
      <p:ext uri="{BB962C8B-B14F-4D97-AF65-F5344CB8AC3E}">
        <p14:creationId xmlns:p14="http://schemas.microsoft.com/office/powerpoint/2010/main" xmlns="" val="7676714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14DEE7-A05B-4823-BFBE-F3F4E576A211}" type="datetimeFigureOut">
              <a:rPr lang="en-GB"/>
              <a:pPr>
                <a:defRPr/>
              </a:pPr>
              <a:t>08/04/2016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C88ED84-1FDC-409E-8838-62E6FA962EB8}" type="slidenum">
              <a:rPr lang="en-GB"/>
              <a:pPr>
                <a:defRPr/>
              </a:pPr>
              <a:t>‹#›</a:t>
            </a:fld>
            <a:endParaRPr lang="en-GB"/>
          </a:p>
        </p:txBody>
      </p:sp>
    </p:spTree>
    <p:extLst>
      <p:ext uri="{BB962C8B-B14F-4D97-AF65-F5344CB8AC3E}">
        <p14:creationId xmlns:p14="http://schemas.microsoft.com/office/powerpoint/2010/main" xmlns="" val="42901746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6F4784E-1169-47F4-B8B2-5C245B4E0D8E}"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A396FC7-EC5D-43AF-B1EF-FF4CA8567B16}" type="slidenum">
              <a:rPr lang="en-GB"/>
              <a:pPr>
                <a:defRPr/>
              </a:pPr>
              <a:t>‹#›</a:t>
            </a:fld>
            <a:endParaRPr lang="en-GB"/>
          </a:p>
        </p:txBody>
      </p:sp>
    </p:spTree>
    <p:extLst>
      <p:ext uri="{BB962C8B-B14F-4D97-AF65-F5344CB8AC3E}">
        <p14:creationId xmlns:p14="http://schemas.microsoft.com/office/powerpoint/2010/main" xmlns="" val="41778176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ED778C9-B82D-4B8B-BC11-D393EE632CE6}"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9C1B67-BE96-46C9-8D70-EB6697EB5DB4}" type="slidenum">
              <a:rPr lang="en-GB"/>
              <a:pPr>
                <a:defRPr/>
              </a:pPr>
              <a:t>‹#›</a:t>
            </a:fld>
            <a:endParaRPr lang="en-GB"/>
          </a:p>
        </p:txBody>
      </p:sp>
    </p:spTree>
    <p:extLst>
      <p:ext uri="{BB962C8B-B14F-4D97-AF65-F5344CB8AC3E}">
        <p14:creationId xmlns:p14="http://schemas.microsoft.com/office/powerpoint/2010/main" xmlns="" val="34266273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1F76658-8E47-4246-90C2-AD3F2E59D472}"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D6A2FFE-E083-4C33-959C-0E232C2184C7}" type="slidenum">
              <a:rPr lang="en-GB"/>
              <a:pPr>
                <a:defRPr/>
              </a:pPr>
              <a:t>‹#›</a:t>
            </a:fld>
            <a:endParaRPr lang="en-GB"/>
          </a:p>
        </p:txBody>
      </p:sp>
    </p:spTree>
    <p:extLst>
      <p:ext uri="{BB962C8B-B14F-4D97-AF65-F5344CB8AC3E}">
        <p14:creationId xmlns:p14="http://schemas.microsoft.com/office/powerpoint/2010/main" xmlns="" val="41343911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1B99AD9-F15D-416C-BF8F-4215793805C2}"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4E7AFFF-3CA3-4BD2-9AEC-873476535528}" type="slidenum">
              <a:rPr lang="en-GB"/>
              <a:pPr>
                <a:defRPr/>
              </a:pPr>
              <a:t>‹#›</a:t>
            </a:fld>
            <a:endParaRPr lang="en-GB"/>
          </a:p>
        </p:txBody>
      </p:sp>
    </p:spTree>
    <p:extLst>
      <p:ext uri="{BB962C8B-B14F-4D97-AF65-F5344CB8AC3E}">
        <p14:creationId xmlns:p14="http://schemas.microsoft.com/office/powerpoint/2010/main" xmlns="" val="39604897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123E13-42AB-414A-B6F8-BC262A0A5E52}"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8DF9C37-0490-49B1-883D-AC220C15AA42}" type="slidenum">
              <a:rPr lang="en-GB"/>
              <a:pPr>
                <a:defRPr/>
              </a:pPr>
              <a:t>‹#›</a:t>
            </a:fld>
            <a:endParaRPr lang="en-GB"/>
          </a:p>
        </p:txBody>
      </p:sp>
    </p:spTree>
    <p:extLst>
      <p:ext uri="{BB962C8B-B14F-4D97-AF65-F5344CB8AC3E}">
        <p14:creationId xmlns:p14="http://schemas.microsoft.com/office/powerpoint/2010/main" xmlns="" val="18595592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477FD02-466E-4831-8474-18E0D3D62D56}" type="datetimeFigureOut">
              <a:rPr lang="en-GB"/>
              <a:pPr>
                <a:defRPr/>
              </a:pPr>
              <a:t>08/04/2016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9B15008-F321-4C11-A1DA-3C22B8758207}" type="slidenum">
              <a:rPr lang="en-GB"/>
              <a:pPr>
                <a:defRPr/>
              </a:pPr>
              <a:t>‹#›</a:t>
            </a:fld>
            <a:endParaRPr lang="en-GB"/>
          </a:p>
        </p:txBody>
      </p:sp>
    </p:spTree>
    <p:extLst>
      <p:ext uri="{BB962C8B-B14F-4D97-AF65-F5344CB8AC3E}">
        <p14:creationId xmlns:p14="http://schemas.microsoft.com/office/powerpoint/2010/main" xmlns="" val="164915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7B39E8E-FAC5-4D73-82B2-5791B4A9ED58}" type="slidenum">
              <a:rPr lang="en-GB"/>
              <a:pPr>
                <a:defRPr/>
              </a:pPr>
              <a:t>‹#›</a:t>
            </a:fld>
            <a:endParaRPr lang="en-GB"/>
          </a:p>
        </p:txBody>
      </p:sp>
    </p:spTree>
    <p:extLst>
      <p:ext uri="{BB962C8B-B14F-4D97-AF65-F5344CB8AC3E}">
        <p14:creationId xmlns:p14="http://schemas.microsoft.com/office/powerpoint/2010/main" xmlns="" val="29888756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DBFF128-81D5-44C7-8AAD-3C536B8DD3E5}" type="datetimeFigureOut">
              <a:rPr lang="en-GB"/>
              <a:pPr>
                <a:defRPr/>
              </a:pPr>
              <a:t>08/04/2016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AAD1CEC-2564-45BE-B3E8-179B71CE3CEE}" type="slidenum">
              <a:rPr lang="en-GB"/>
              <a:pPr>
                <a:defRPr/>
              </a:pPr>
              <a:t>‹#›</a:t>
            </a:fld>
            <a:endParaRPr lang="en-GB"/>
          </a:p>
        </p:txBody>
      </p:sp>
    </p:spTree>
    <p:extLst>
      <p:ext uri="{BB962C8B-B14F-4D97-AF65-F5344CB8AC3E}">
        <p14:creationId xmlns:p14="http://schemas.microsoft.com/office/powerpoint/2010/main" xmlns="" val="41553150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DF660BF-BCC0-4C8D-88F8-C97AEB05B77B}" type="datetimeFigureOut">
              <a:rPr lang="en-GB"/>
              <a:pPr>
                <a:defRPr/>
              </a:pPr>
              <a:t>08/04/2016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3AE37EC-B11B-4C9A-A5B6-1FB9CAB8B331}" type="slidenum">
              <a:rPr lang="en-GB"/>
              <a:pPr>
                <a:defRPr/>
              </a:pPr>
              <a:t>‹#›</a:t>
            </a:fld>
            <a:endParaRPr lang="en-GB"/>
          </a:p>
        </p:txBody>
      </p:sp>
    </p:spTree>
    <p:extLst>
      <p:ext uri="{BB962C8B-B14F-4D97-AF65-F5344CB8AC3E}">
        <p14:creationId xmlns:p14="http://schemas.microsoft.com/office/powerpoint/2010/main" xmlns="" val="3032832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7D0ED2-57B0-4F8B-A131-5E56D3AA70A0}" type="datetimeFigureOut">
              <a:rPr lang="en-GB"/>
              <a:pPr>
                <a:defRPr/>
              </a:pPr>
              <a:t>08/04/2016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D7D1225-8E3A-41A6-9469-E9038267930A}" type="slidenum">
              <a:rPr lang="en-GB"/>
              <a:pPr>
                <a:defRPr/>
              </a:pPr>
              <a:t>‹#›</a:t>
            </a:fld>
            <a:endParaRPr lang="en-GB"/>
          </a:p>
        </p:txBody>
      </p:sp>
    </p:spTree>
    <p:extLst>
      <p:ext uri="{BB962C8B-B14F-4D97-AF65-F5344CB8AC3E}">
        <p14:creationId xmlns:p14="http://schemas.microsoft.com/office/powerpoint/2010/main" xmlns="" val="28428961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93D81B-9DF1-4752-B87A-D02EBBFF593B}" type="datetimeFigureOut">
              <a:rPr lang="en-GB"/>
              <a:pPr>
                <a:defRPr/>
              </a:pPr>
              <a:t>08/04/2016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5A59852-1E32-4AF9-8EB2-AA152FF1326A}" type="slidenum">
              <a:rPr lang="en-GB"/>
              <a:pPr>
                <a:defRPr/>
              </a:pPr>
              <a:t>‹#›</a:t>
            </a:fld>
            <a:endParaRPr lang="en-GB"/>
          </a:p>
        </p:txBody>
      </p:sp>
    </p:spTree>
    <p:extLst>
      <p:ext uri="{BB962C8B-B14F-4D97-AF65-F5344CB8AC3E}">
        <p14:creationId xmlns:p14="http://schemas.microsoft.com/office/powerpoint/2010/main" xmlns="" val="15297549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64B3A-6A33-42F5-AF97-D7A5B0688109}" type="datetimeFigureOut">
              <a:rPr lang="en-GB"/>
              <a:pPr>
                <a:defRPr/>
              </a:pPr>
              <a:t>08/04/2016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87D3FC6-2BDC-4AB7-93B6-961C4A063DCE}" type="slidenum">
              <a:rPr lang="en-GB"/>
              <a:pPr>
                <a:defRPr/>
              </a:pPr>
              <a:t>‹#›</a:t>
            </a:fld>
            <a:endParaRPr lang="en-GB"/>
          </a:p>
        </p:txBody>
      </p:sp>
    </p:spTree>
    <p:extLst>
      <p:ext uri="{BB962C8B-B14F-4D97-AF65-F5344CB8AC3E}">
        <p14:creationId xmlns:p14="http://schemas.microsoft.com/office/powerpoint/2010/main" xmlns="" val="29473374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4996FA2-513B-4C7B-BE96-49A524C31430}"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B746CC8-63D9-4E5A-B5C2-98405FFBCC8E}" type="slidenum">
              <a:rPr lang="en-GB"/>
              <a:pPr>
                <a:defRPr/>
              </a:pPr>
              <a:t>‹#›</a:t>
            </a:fld>
            <a:endParaRPr lang="en-GB"/>
          </a:p>
        </p:txBody>
      </p:sp>
    </p:spTree>
    <p:extLst>
      <p:ext uri="{BB962C8B-B14F-4D97-AF65-F5344CB8AC3E}">
        <p14:creationId xmlns:p14="http://schemas.microsoft.com/office/powerpoint/2010/main" xmlns="" val="27753618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7B20AE2-C712-4C8B-A059-56501A6E3926}" type="datetimeFigureOut">
              <a:rPr lang="en-GB"/>
              <a:pPr>
                <a:defRPr/>
              </a:pPr>
              <a:t>08/04/2016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B545A4-5D71-4C6C-AF72-912109BDB09A}" type="slidenum">
              <a:rPr lang="en-GB"/>
              <a:pPr>
                <a:defRPr/>
              </a:pPr>
              <a:t>‹#›</a:t>
            </a:fld>
            <a:endParaRPr lang="en-GB"/>
          </a:p>
        </p:txBody>
      </p:sp>
    </p:spTree>
    <p:extLst>
      <p:ext uri="{BB962C8B-B14F-4D97-AF65-F5344CB8AC3E}">
        <p14:creationId xmlns:p14="http://schemas.microsoft.com/office/powerpoint/2010/main" xmlns="" val="9570419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5318B3D-F93E-4765-B235-AF55CBF887D4}" type="datetimeFigureOut">
              <a:rPr lang="en-GB">
                <a:solidFill>
                  <a:prstClr val="black">
                    <a:tint val="75000"/>
                  </a:prstClr>
                </a:solidFill>
              </a:rPr>
              <a:pPr>
                <a:def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F6858E-B402-4F44-BF65-CFDD7DCFFE46}"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1756611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7B32A6C-3108-4176-86FE-7F2A4DF9CAED}" type="datetimeFigureOut">
              <a:rPr lang="en-GB">
                <a:solidFill>
                  <a:prstClr val="black">
                    <a:tint val="75000"/>
                  </a:prstClr>
                </a:solidFill>
              </a:rPr>
              <a:pPr>
                <a:def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E2E062C-7104-49AB-9C39-098B383B7EE0}"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5617099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6EC6A6-44A3-4513-93DA-077E8A524989}" type="datetimeFigureOut">
              <a:rPr lang="en-GB">
                <a:solidFill>
                  <a:prstClr val="black">
                    <a:tint val="75000"/>
                  </a:prstClr>
                </a:solidFill>
              </a:rPr>
              <a:pPr>
                <a:def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4F07E5-1805-4B33-ABB1-6634003AD3FB}"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62050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FD2556-937C-4291-933D-9AD9BE517E5B}" type="slidenum">
              <a:rPr lang="en-GB"/>
              <a:pPr>
                <a:defRPr/>
              </a:pPr>
              <a:t>‹#›</a:t>
            </a:fld>
            <a:endParaRPr lang="en-GB"/>
          </a:p>
        </p:txBody>
      </p:sp>
    </p:spTree>
    <p:extLst>
      <p:ext uri="{BB962C8B-B14F-4D97-AF65-F5344CB8AC3E}">
        <p14:creationId xmlns:p14="http://schemas.microsoft.com/office/powerpoint/2010/main" xmlns="" val="8802269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8692109-CE08-4E54-9344-0E259AB1D0DF}" type="datetimeFigureOut">
              <a:rPr lang="en-GB">
                <a:solidFill>
                  <a:prstClr val="black">
                    <a:tint val="75000"/>
                  </a:prstClr>
                </a:solidFill>
              </a:rPr>
              <a:pPr>
                <a:defRPr/>
              </a:pPr>
              <a:t>08/04/2016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560B8A0-A7A8-4D4A-8DB5-5FF027D71DF0}"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2921599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9C03D49-F132-4021-BA39-D889316B3E03}" type="datetimeFigureOut">
              <a:rPr lang="en-GB">
                <a:solidFill>
                  <a:prstClr val="black">
                    <a:tint val="75000"/>
                  </a:prstClr>
                </a:solidFill>
              </a:rPr>
              <a:pPr>
                <a:defRPr/>
              </a:pPr>
              <a:t>08/04/2016</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87CF5B5-B163-4710-B412-4F2BE4FF7A2E}"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7268973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D3D7FA6-405B-4D08-80FB-80F8A6445067}" type="datetimeFigureOut">
              <a:rPr lang="en-GB">
                <a:solidFill>
                  <a:prstClr val="black">
                    <a:tint val="75000"/>
                  </a:prstClr>
                </a:solidFill>
              </a:rPr>
              <a:pPr>
                <a:defRPr/>
              </a:pPr>
              <a:t>08/04/2016</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6838CB4-7D78-431C-8868-B3562C43280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94109116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A4B850-4196-4E65-8134-4BCA02091712}" type="datetimeFigureOut">
              <a:rPr lang="en-GB">
                <a:solidFill>
                  <a:prstClr val="black">
                    <a:tint val="75000"/>
                  </a:prstClr>
                </a:solidFill>
              </a:rPr>
              <a:pPr>
                <a:defRPr/>
              </a:pPr>
              <a:t>08/04/2016</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2503B36-0D9F-4F04-BDD0-B91D9BDA1AB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1786160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FE475F-CFA2-4D16-9F98-247B28DFE303}" type="datetimeFigureOut">
              <a:rPr lang="en-GB">
                <a:solidFill>
                  <a:prstClr val="black">
                    <a:tint val="75000"/>
                  </a:prstClr>
                </a:solidFill>
              </a:rPr>
              <a:pPr>
                <a:defRPr/>
              </a:pPr>
              <a:t>08/04/2016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4D1F501-FDF3-4C01-A16D-FBDDB629672C}"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6580038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14DEE7-A05B-4823-BFBE-F3F4E576A211}" type="datetimeFigureOut">
              <a:rPr lang="en-GB">
                <a:solidFill>
                  <a:prstClr val="black">
                    <a:tint val="75000"/>
                  </a:prstClr>
                </a:solidFill>
              </a:rPr>
              <a:pPr>
                <a:defRPr/>
              </a:pPr>
              <a:t>08/04/2016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C88ED84-1FDC-409E-8838-62E6FA962EB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20947905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6F4784E-1169-47F4-B8B2-5C245B4E0D8E}" type="datetimeFigureOut">
              <a:rPr lang="en-GB">
                <a:solidFill>
                  <a:prstClr val="black">
                    <a:tint val="75000"/>
                  </a:prstClr>
                </a:solidFill>
              </a:rPr>
              <a:pPr>
                <a:def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396FC7-EC5D-43AF-B1EF-FF4CA8567B16}"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3549686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ED778C9-B82D-4B8B-BC11-D393EE632CE6}" type="datetimeFigureOut">
              <a:rPr lang="en-GB">
                <a:solidFill>
                  <a:prstClr val="black">
                    <a:tint val="75000"/>
                  </a:prstClr>
                </a:solidFill>
              </a:rPr>
              <a:pPr>
                <a:def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9C1B67-BE96-46C9-8D70-EB6697EB5DB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031150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534B2B-CC6F-4348-92BF-4CB51EDFC8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365133062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6261D-4419-4814-A372-3E8B0F382A5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20673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9C67DEA-A82F-4746-9C57-4A2DBE92D012}" type="slidenum">
              <a:rPr lang="en-GB"/>
              <a:pPr>
                <a:defRPr/>
              </a:pPr>
              <a:t>‹#›</a:t>
            </a:fld>
            <a:endParaRPr lang="en-GB"/>
          </a:p>
        </p:txBody>
      </p:sp>
    </p:spTree>
    <p:extLst>
      <p:ext uri="{BB962C8B-B14F-4D97-AF65-F5344CB8AC3E}">
        <p14:creationId xmlns:p14="http://schemas.microsoft.com/office/powerpoint/2010/main" xmlns="" val="5551103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Agrement Mast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5929313"/>
            <a:ext cx="1322388" cy="928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500188" y="5997575"/>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Wftao"/>
          <p:cNvPicPr>
            <a:picLocks noChangeAspect="1" noChangeArrowheads="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500688" y="6000750"/>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91" descr="thumb05">
            <a:hlinkClick r:id="rId5"/>
          </p:cNvPr>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513638" y="5994400"/>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Date Placeholder 3"/>
          <p:cNvSpPr txBox="1">
            <a:spLocks noGrp="1"/>
          </p:cNvSpPr>
          <p:nvPr userDrawn="1"/>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DE5F4614-63AA-4378-8F2A-6115E7719A16}" type="datetime2">
              <a:rPr lang="en-GB" sz="1400" smtClean="0">
                <a:solidFill>
                  <a:srgbClr val="5F5F5F"/>
                </a:solidFill>
                <a:latin typeface="Calibri" pitchFamily="34" charset="0"/>
              </a:rPr>
              <a:pPr eaLnBrk="1" hangingPunct="1">
                <a:defRPr/>
              </a:pPr>
              <a:t>Friday, 08 April 2016</a:t>
            </a:fld>
            <a:endParaRPr lang="en-GB" sz="1400" smtClean="0">
              <a:solidFill>
                <a:srgbClr val="5F5F5F"/>
              </a:solidFill>
              <a:latin typeface="Calibri" pitchFamily="34" charset="0"/>
            </a:endParaRPr>
          </a:p>
          <a:p>
            <a:pPr eaLnBrk="1" hangingPunct="1">
              <a:defRPr/>
            </a:pPr>
            <a:r>
              <a:rPr lang="en-ZA" sz="1400" b="1" smtClean="0">
                <a:solidFill>
                  <a:srgbClr val="C00000"/>
                </a:solidFill>
                <a:latin typeface="Calibri" pitchFamily="34" charset="0"/>
              </a:rPr>
              <a:t>www.agrement.co.za</a:t>
            </a:r>
          </a:p>
          <a:p>
            <a:pPr eaLnBrk="1" hangingPunct="1">
              <a:defRPr/>
            </a:pPr>
            <a:endParaRPr lang="en-GB" sz="1400" smtClean="0">
              <a:solidFill>
                <a:srgbClr val="5F5F5F"/>
              </a:solidFill>
              <a:latin typeface="Calibri" pitchFamily="34" charset="0"/>
            </a:endParaRPr>
          </a:p>
        </p:txBody>
      </p:sp>
      <p:sp>
        <p:nvSpPr>
          <p:cNvPr id="7" name="Rectangle 11"/>
          <p:cNvSpPr>
            <a:spLocks noChangeArrowheads="1"/>
          </p:cNvSpPr>
          <p:nvPr userDrawn="1"/>
        </p:nvSpPr>
        <p:spPr bwMode="auto">
          <a:xfrm>
            <a:off x="7358063" y="142875"/>
            <a:ext cx="11977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a:solidFill>
                  <a:srgbClr val="5F5F5F"/>
                </a:solidFill>
                <a:latin typeface="Calibri" pitchFamily="34" charset="0"/>
              </a:rPr>
              <a:t>Slide </a:t>
            </a:r>
            <a:fld id="{4E45F924-5416-42BE-B138-C7D767DB2BAB}" type="slidenum">
              <a:rPr lang="en-GB" sz="1400">
                <a:solidFill>
                  <a:srgbClr val="5F5F5F"/>
                </a:solidFill>
                <a:latin typeface="Calibri" pitchFamily="34" charset="0"/>
              </a:rPr>
              <a:pPr/>
              <a:t>‹#›</a:t>
            </a:fld>
            <a:r>
              <a:rPr lang="en-GB" sz="1400">
                <a:solidFill>
                  <a:srgbClr val="5F5F5F"/>
                </a:solidFill>
                <a:latin typeface="Calibri" pitchFamily="34" charset="0"/>
              </a:rPr>
              <a:t> of </a:t>
            </a:r>
            <a:r>
              <a:rPr lang="en-GB" sz="1400" smtClean="0">
                <a:solidFill>
                  <a:srgbClr val="5F5F5F"/>
                </a:solidFill>
                <a:latin typeface="Calibri" pitchFamily="34" charset="0"/>
              </a:rPr>
              <a:t>46</a:t>
            </a:r>
            <a:endParaRPr lang="en-GB" sz="1400">
              <a:solidFill>
                <a:srgbClr val="5F5F5F"/>
              </a:solidFill>
              <a:latin typeface="Calibri" pitchFamily="34" charset="0"/>
            </a:endParaRPr>
          </a:p>
        </p:txBody>
      </p:sp>
    </p:spTree>
    <p:extLst>
      <p:ext uri="{BB962C8B-B14F-4D97-AF65-F5344CB8AC3E}">
        <p14:creationId xmlns:p14="http://schemas.microsoft.com/office/powerpoint/2010/main" xmlns="" val="240043946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B39E8E-FAC5-4D73-82B2-5791B4A9ED5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171107540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FD2556-937C-4291-933D-9AD9BE517E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16004004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9C67DEA-A82F-4746-9C57-4A2DBE92D0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22170992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F1BF8EA-C43E-41E5-8034-37F43A4CB1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2587275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3650A70-FF23-4A5D-8B40-0BAD562A60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25144017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06F5703-CF01-4C42-AC47-4E90DBB0C9C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18731583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0777CBD-F3CB-48C8-AE6A-807B248FCC6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42443429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F0C27-CE49-4E03-BD79-72F0ED07E5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26697095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A0B14A-F641-43DA-B44D-9A02681E430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3693483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F1BF8EA-C43E-41E5-8034-37F43A4CB13F}" type="slidenum">
              <a:rPr lang="en-GB"/>
              <a:pPr>
                <a:defRPr/>
              </a:pPr>
              <a:t>‹#›</a:t>
            </a:fld>
            <a:endParaRPr lang="en-GB"/>
          </a:p>
        </p:txBody>
      </p:sp>
    </p:spTree>
    <p:extLst>
      <p:ext uri="{BB962C8B-B14F-4D97-AF65-F5344CB8AC3E}">
        <p14:creationId xmlns:p14="http://schemas.microsoft.com/office/powerpoint/2010/main" xmlns="" val="34086062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Agrement Master">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3486"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Wftao"/>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85680"/>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91" descr="thumb05">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8228013" y="6069012"/>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Date Placeholder 3"/>
          <p:cNvSpPr txBox="1">
            <a:spLocks noGrp="1"/>
          </p:cNvSpPr>
          <p:nvPr userDrawn="1"/>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6F12F03B-039F-4FFB-80C8-855D94634720}" type="datetime2">
              <a:rPr lang="en-GB" sz="1400" smtClean="0">
                <a:solidFill>
                  <a:srgbClr val="5F5F5F"/>
                </a:solidFill>
                <a:latin typeface="Calibri" pitchFamily="34" charset="0"/>
              </a:rPr>
              <a:pPr eaLnBrk="1" hangingPunct="1">
                <a:defRPr/>
              </a:pPr>
              <a:t>Friday, 08 April 2016</a:t>
            </a:fld>
            <a:endParaRPr lang="en-GB" sz="1400" smtClean="0">
              <a:solidFill>
                <a:srgbClr val="5F5F5F"/>
              </a:solidFill>
              <a:latin typeface="Calibri" pitchFamily="34" charset="0"/>
            </a:endParaRPr>
          </a:p>
          <a:p>
            <a:pPr eaLnBrk="1" hangingPunct="1">
              <a:defRPr/>
            </a:pPr>
            <a:r>
              <a:rPr lang="en-ZA" sz="1400" b="1" smtClean="0">
                <a:solidFill>
                  <a:srgbClr val="C00000"/>
                </a:solidFill>
                <a:latin typeface="Calibri" pitchFamily="34" charset="0"/>
              </a:rPr>
              <a:t>www.agrement.co.za</a:t>
            </a:r>
          </a:p>
          <a:p>
            <a:pPr eaLnBrk="1" hangingPunct="1">
              <a:defRPr/>
            </a:pPr>
            <a:endParaRPr lang="en-GB" sz="1400" smtClean="0">
              <a:solidFill>
                <a:srgbClr val="5F5F5F"/>
              </a:solidFill>
              <a:latin typeface="Calibri" pitchFamily="34" charset="0"/>
            </a:endParaRPr>
          </a:p>
        </p:txBody>
      </p:sp>
      <p:sp>
        <p:nvSpPr>
          <p:cNvPr id="7" name="Rectangle 11"/>
          <p:cNvSpPr>
            <a:spLocks noChangeArrowheads="1"/>
          </p:cNvSpPr>
          <p:nvPr userDrawn="1"/>
        </p:nvSpPr>
        <p:spPr bwMode="auto">
          <a:xfrm>
            <a:off x="7358063" y="142875"/>
            <a:ext cx="78579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F5595D21-E9DA-457A-B5D9-AB4281937584}" type="slidenum">
              <a:rPr lang="en-GB" sz="1400" smtClean="0">
                <a:solidFill>
                  <a:srgbClr val="5F5F5F"/>
                </a:solidFill>
                <a:latin typeface="Calibri" pitchFamily="34" charset="0"/>
              </a:rPr>
              <a:pPr/>
              <a:t>‹#›</a:t>
            </a:fld>
            <a:endParaRPr lang="en-GB" sz="1400" dirty="0" smtClean="0">
              <a:solidFill>
                <a:srgbClr val="5F5F5F"/>
              </a:solidFill>
              <a:latin typeface="Calibri" pitchFamily="34" charset="0"/>
            </a:endParaRPr>
          </a:p>
        </p:txBody>
      </p:sp>
    </p:spTree>
    <p:extLst>
      <p:ext uri="{BB962C8B-B14F-4D97-AF65-F5344CB8AC3E}">
        <p14:creationId xmlns:p14="http://schemas.microsoft.com/office/powerpoint/2010/main" xmlns="" val="2771580646"/>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44" indent="0" algn="ctr">
              <a:buNone/>
              <a:defRPr>
                <a:solidFill>
                  <a:schemeClr val="tx1">
                    <a:tint val="75000"/>
                  </a:schemeClr>
                </a:solidFill>
              </a:defRPr>
            </a:lvl2pPr>
            <a:lvl3pPr marL="914287" indent="0" algn="ctr">
              <a:buNone/>
              <a:defRPr>
                <a:solidFill>
                  <a:schemeClr val="tx1">
                    <a:tint val="75000"/>
                  </a:schemeClr>
                </a:solidFill>
              </a:defRPr>
            </a:lvl3pPr>
            <a:lvl4pPr marL="1371431" indent="0" algn="ctr">
              <a:buNone/>
              <a:defRPr>
                <a:solidFill>
                  <a:schemeClr val="tx1">
                    <a:tint val="75000"/>
                  </a:schemeClr>
                </a:solidFill>
              </a:defRPr>
            </a:lvl4pPr>
            <a:lvl5pPr marL="1828574" indent="0" algn="ctr">
              <a:buNone/>
              <a:defRPr>
                <a:solidFill>
                  <a:schemeClr val="tx1">
                    <a:tint val="75000"/>
                  </a:schemeClr>
                </a:solidFill>
              </a:defRPr>
            </a:lvl5pPr>
            <a:lvl6pPr marL="2285717" indent="0" algn="ctr">
              <a:buNone/>
              <a:defRPr>
                <a:solidFill>
                  <a:schemeClr val="tx1">
                    <a:tint val="75000"/>
                  </a:schemeClr>
                </a:solidFill>
              </a:defRPr>
            </a:lvl6pPr>
            <a:lvl7pPr marL="2742861" indent="0" algn="ctr">
              <a:buNone/>
              <a:defRPr>
                <a:solidFill>
                  <a:schemeClr val="tx1">
                    <a:tint val="75000"/>
                  </a:schemeClr>
                </a:solidFill>
              </a:defRPr>
            </a:lvl7pPr>
            <a:lvl8pPr marL="3200004" indent="0" algn="ctr">
              <a:buNone/>
              <a:defRPr>
                <a:solidFill>
                  <a:schemeClr val="tx1">
                    <a:tint val="75000"/>
                  </a:schemeClr>
                </a:solidFill>
              </a:defRPr>
            </a:lvl8pPr>
            <a:lvl9pPr marL="3657148"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A400A4-F7F8-4BA8-95A7-92C9D0B269F8}" type="datetime1">
              <a:rPr lang="en-US"/>
              <a:pPr>
                <a:defRPr/>
              </a:pPr>
              <a:t>4/8/2016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66C7BFD9-9AD2-4D29-BC22-5427A89F592A}" type="slidenum">
              <a:rPr lang="en-US"/>
              <a:pPr>
                <a:defRPr/>
              </a:pPr>
              <a:t>‹#›</a:t>
            </a:fld>
            <a:endParaRPr lang="en-US"/>
          </a:p>
        </p:txBody>
      </p:sp>
    </p:spTree>
    <p:extLst>
      <p:ext uri="{BB962C8B-B14F-4D97-AF65-F5344CB8AC3E}">
        <p14:creationId xmlns:p14="http://schemas.microsoft.com/office/powerpoint/2010/main" xmlns="" val="249859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FA22FB-BB70-47E7-B724-51FB6C022FC3}" type="datetime1">
              <a:rPr lang="en-US"/>
              <a:pPr>
                <a:defRPr/>
              </a:pPr>
              <a:t>4/8/2016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83789055-960B-4BDE-9B90-4B7BBA49D123}" type="slidenum">
              <a:rPr lang="en-US"/>
              <a:pPr>
                <a:defRPr/>
              </a:pPr>
              <a:t>‹#›</a:t>
            </a:fld>
            <a:endParaRPr lang="en-US"/>
          </a:p>
        </p:txBody>
      </p:sp>
    </p:spTree>
    <p:extLst>
      <p:ext uri="{BB962C8B-B14F-4D97-AF65-F5344CB8AC3E}">
        <p14:creationId xmlns:p14="http://schemas.microsoft.com/office/powerpoint/2010/main" xmlns="" val="134338300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4" indent="0">
              <a:buNone/>
              <a:defRPr sz="1800">
                <a:solidFill>
                  <a:schemeClr val="tx1">
                    <a:tint val="75000"/>
                  </a:schemeClr>
                </a:solidFill>
              </a:defRPr>
            </a:lvl2pPr>
            <a:lvl3pPr marL="914287" indent="0">
              <a:buNone/>
              <a:defRPr sz="1600">
                <a:solidFill>
                  <a:schemeClr val="tx1">
                    <a:tint val="75000"/>
                  </a:schemeClr>
                </a:solidFill>
              </a:defRPr>
            </a:lvl3pPr>
            <a:lvl4pPr marL="1371431" indent="0">
              <a:buNone/>
              <a:defRPr sz="1400">
                <a:solidFill>
                  <a:schemeClr val="tx1">
                    <a:tint val="75000"/>
                  </a:schemeClr>
                </a:solidFill>
              </a:defRPr>
            </a:lvl4pPr>
            <a:lvl5pPr marL="1828574" indent="0">
              <a:buNone/>
              <a:defRPr sz="1400">
                <a:solidFill>
                  <a:schemeClr val="tx1">
                    <a:tint val="75000"/>
                  </a:schemeClr>
                </a:solidFill>
              </a:defRPr>
            </a:lvl5pPr>
            <a:lvl6pPr marL="2285717" indent="0">
              <a:buNone/>
              <a:defRPr sz="1400">
                <a:solidFill>
                  <a:schemeClr val="tx1">
                    <a:tint val="75000"/>
                  </a:schemeClr>
                </a:solidFill>
              </a:defRPr>
            </a:lvl6pPr>
            <a:lvl7pPr marL="2742861" indent="0">
              <a:buNone/>
              <a:defRPr sz="1400">
                <a:solidFill>
                  <a:schemeClr val="tx1">
                    <a:tint val="75000"/>
                  </a:schemeClr>
                </a:solidFill>
              </a:defRPr>
            </a:lvl7pPr>
            <a:lvl8pPr marL="3200004" indent="0">
              <a:buNone/>
              <a:defRPr sz="1400">
                <a:solidFill>
                  <a:schemeClr val="tx1">
                    <a:tint val="75000"/>
                  </a:schemeClr>
                </a:solidFill>
              </a:defRPr>
            </a:lvl8pPr>
            <a:lvl9pPr marL="3657148"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456438-0E75-4B39-9AEC-8E096E114BEB}" type="datetime1">
              <a:rPr lang="en-US"/>
              <a:pPr>
                <a:defRPr/>
              </a:pPr>
              <a:t>4/8/2016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712B4E10-4E5E-4768-8DA7-A1A7C333980A}" type="slidenum">
              <a:rPr lang="en-US"/>
              <a:pPr>
                <a:defRPr/>
              </a:pPr>
              <a:t>‹#›</a:t>
            </a:fld>
            <a:endParaRPr lang="en-US"/>
          </a:p>
        </p:txBody>
      </p:sp>
    </p:spTree>
    <p:extLst>
      <p:ext uri="{BB962C8B-B14F-4D97-AF65-F5344CB8AC3E}">
        <p14:creationId xmlns:p14="http://schemas.microsoft.com/office/powerpoint/2010/main" xmlns="" val="203330761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534989" y="1765300"/>
            <a:ext cx="4732337"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419726" y="1765300"/>
            <a:ext cx="4733925"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B2E61F-8A1C-47C4-AC03-786E346EAE5B}" type="datetime1">
              <a:rPr lang="en-US"/>
              <a:pPr>
                <a:defRPr/>
              </a:pPr>
              <a:t>4/8/2016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910FAA82-0DD2-4986-A348-6616ECA7E7C2}" type="slidenum">
              <a:rPr lang="en-US"/>
              <a:pPr>
                <a:defRPr/>
              </a:pPr>
              <a:t>‹#›</a:t>
            </a:fld>
            <a:endParaRPr lang="en-US"/>
          </a:p>
        </p:txBody>
      </p:sp>
    </p:spTree>
    <p:extLst>
      <p:ext uri="{BB962C8B-B14F-4D97-AF65-F5344CB8AC3E}">
        <p14:creationId xmlns:p14="http://schemas.microsoft.com/office/powerpoint/2010/main" xmlns="" val="5590941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44" indent="0">
              <a:buNone/>
              <a:defRPr sz="2000" b="1"/>
            </a:lvl2pPr>
            <a:lvl3pPr marL="914287" indent="0">
              <a:buNone/>
              <a:defRPr sz="1800" b="1"/>
            </a:lvl3pPr>
            <a:lvl4pPr marL="1371431" indent="0">
              <a:buNone/>
              <a:defRPr sz="1600" b="1"/>
            </a:lvl4pPr>
            <a:lvl5pPr marL="1828574" indent="0">
              <a:buNone/>
              <a:defRPr sz="1600" b="1"/>
            </a:lvl5pPr>
            <a:lvl6pPr marL="2285717" indent="0">
              <a:buNone/>
              <a:defRPr sz="1600" b="1"/>
            </a:lvl6pPr>
            <a:lvl7pPr marL="2742861" indent="0">
              <a:buNone/>
              <a:defRPr sz="1600" b="1"/>
            </a:lvl7pPr>
            <a:lvl8pPr marL="3200004" indent="0">
              <a:buNone/>
              <a:defRPr sz="1600" b="1"/>
            </a:lvl8pPr>
            <a:lvl9pPr marL="3657148"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4"/>
            <a:ext cx="4041775" cy="639762"/>
          </a:xfrm>
        </p:spPr>
        <p:txBody>
          <a:bodyPr anchor="b"/>
          <a:lstStyle>
            <a:lvl1pPr marL="0" indent="0">
              <a:buNone/>
              <a:defRPr sz="2400" b="1"/>
            </a:lvl1pPr>
            <a:lvl2pPr marL="457144" indent="0">
              <a:buNone/>
              <a:defRPr sz="2000" b="1"/>
            </a:lvl2pPr>
            <a:lvl3pPr marL="914287" indent="0">
              <a:buNone/>
              <a:defRPr sz="1800" b="1"/>
            </a:lvl3pPr>
            <a:lvl4pPr marL="1371431" indent="0">
              <a:buNone/>
              <a:defRPr sz="1600" b="1"/>
            </a:lvl4pPr>
            <a:lvl5pPr marL="1828574" indent="0">
              <a:buNone/>
              <a:defRPr sz="1600" b="1"/>
            </a:lvl5pPr>
            <a:lvl6pPr marL="2285717" indent="0">
              <a:buNone/>
              <a:defRPr sz="1600" b="1"/>
            </a:lvl6pPr>
            <a:lvl7pPr marL="2742861" indent="0">
              <a:buNone/>
              <a:defRPr sz="1600" b="1"/>
            </a:lvl7pPr>
            <a:lvl8pPr marL="3200004" indent="0">
              <a:buNone/>
              <a:defRPr sz="1600" b="1"/>
            </a:lvl8pPr>
            <a:lvl9pPr marL="3657148"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1DC583-7D6B-4121-9803-2876F7828348}" type="datetime1">
              <a:rPr lang="en-US"/>
              <a:pPr>
                <a:defRPr/>
              </a:pPr>
              <a:t>4/8/2016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E650FE8F-456F-4FAD-8F6C-706EE3AC10EB}" type="slidenum">
              <a:rPr lang="en-US"/>
              <a:pPr>
                <a:defRPr/>
              </a:pPr>
              <a:t>‹#›</a:t>
            </a:fld>
            <a:endParaRPr lang="en-US"/>
          </a:p>
        </p:txBody>
      </p:sp>
    </p:spTree>
    <p:extLst>
      <p:ext uri="{BB962C8B-B14F-4D97-AF65-F5344CB8AC3E}">
        <p14:creationId xmlns:p14="http://schemas.microsoft.com/office/powerpoint/2010/main" xmlns="" val="14819259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45E224-D6E8-4C49-BAE4-3FEB1318F1C0}" type="datetime1">
              <a:rPr lang="en-US"/>
              <a:pPr>
                <a:defRPr/>
              </a:pPr>
              <a:t>4/8/2016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19F60AB0-72C8-4C4D-976A-D638E0C699F5}" type="slidenum">
              <a:rPr lang="en-US"/>
              <a:pPr>
                <a:defRPr/>
              </a:pPr>
              <a:t>‹#›</a:t>
            </a:fld>
            <a:endParaRPr lang="en-US"/>
          </a:p>
        </p:txBody>
      </p:sp>
    </p:spTree>
    <p:extLst>
      <p:ext uri="{BB962C8B-B14F-4D97-AF65-F5344CB8AC3E}">
        <p14:creationId xmlns:p14="http://schemas.microsoft.com/office/powerpoint/2010/main" xmlns="" val="241092529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F38987-F41C-4E4B-A054-36062D9CC134}" type="datetime1">
              <a:rPr lang="en-US"/>
              <a:pPr>
                <a:defRPr/>
              </a:pPr>
              <a:t>4/8/2016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FE2DD650-8705-4232-8CDF-FF0BF336F741}" type="slidenum">
              <a:rPr lang="en-US"/>
              <a:pPr>
                <a:defRPr/>
              </a:pPr>
              <a:t>‹#›</a:t>
            </a:fld>
            <a:endParaRPr lang="en-US"/>
          </a:p>
        </p:txBody>
      </p:sp>
    </p:spTree>
    <p:extLst>
      <p:ext uri="{BB962C8B-B14F-4D97-AF65-F5344CB8AC3E}">
        <p14:creationId xmlns:p14="http://schemas.microsoft.com/office/powerpoint/2010/main" xmlns="" val="13914635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44" indent="0">
              <a:buNone/>
              <a:defRPr sz="1200"/>
            </a:lvl2pPr>
            <a:lvl3pPr marL="914287" indent="0">
              <a:buNone/>
              <a:defRPr sz="1000"/>
            </a:lvl3pPr>
            <a:lvl4pPr marL="1371431" indent="0">
              <a:buNone/>
              <a:defRPr sz="900"/>
            </a:lvl4pPr>
            <a:lvl5pPr marL="1828574" indent="0">
              <a:buNone/>
              <a:defRPr sz="900"/>
            </a:lvl5pPr>
            <a:lvl6pPr marL="2285717" indent="0">
              <a:buNone/>
              <a:defRPr sz="900"/>
            </a:lvl6pPr>
            <a:lvl7pPr marL="2742861" indent="0">
              <a:buNone/>
              <a:defRPr sz="900"/>
            </a:lvl7pPr>
            <a:lvl8pPr marL="3200004" indent="0">
              <a:buNone/>
              <a:defRPr sz="900"/>
            </a:lvl8pPr>
            <a:lvl9pPr marL="3657148"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81E03-C602-4D2C-B2DB-3DACECE182A3}" type="datetime1">
              <a:rPr lang="en-US"/>
              <a:pPr>
                <a:defRPr/>
              </a:pPr>
              <a:t>4/8/2016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FC5B7052-CE16-4E8E-A9E8-DF687D6627C5}" type="slidenum">
              <a:rPr lang="en-US"/>
              <a:pPr>
                <a:defRPr/>
              </a:pPr>
              <a:t>‹#›</a:t>
            </a:fld>
            <a:endParaRPr lang="en-US"/>
          </a:p>
        </p:txBody>
      </p:sp>
    </p:spTree>
    <p:extLst>
      <p:ext uri="{BB962C8B-B14F-4D97-AF65-F5344CB8AC3E}">
        <p14:creationId xmlns:p14="http://schemas.microsoft.com/office/powerpoint/2010/main" xmlns="" val="102099008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rtlCol="0">
            <a:normAutofit/>
          </a:bodyPr>
          <a:lstStyle>
            <a:lvl1pPr marL="0" indent="0">
              <a:buNone/>
              <a:defRPr sz="3200"/>
            </a:lvl1pPr>
            <a:lvl2pPr marL="457144" indent="0">
              <a:buNone/>
              <a:defRPr sz="2800"/>
            </a:lvl2pPr>
            <a:lvl3pPr marL="914287" indent="0">
              <a:buNone/>
              <a:defRPr sz="2400"/>
            </a:lvl3pPr>
            <a:lvl4pPr marL="1371431" indent="0">
              <a:buNone/>
              <a:defRPr sz="2000"/>
            </a:lvl4pPr>
            <a:lvl5pPr marL="1828574" indent="0">
              <a:buNone/>
              <a:defRPr sz="2000"/>
            </a:lvl5pPr>
            <a:lvl6pPr marL="2285717" indent="0">
              <a:buNone/>
              <a:defRPr sz="2000"/>
            </a:lvl6pPr>
            <a:lvl7pPr marL="2742861" indent="0">
              <a:buNone/>
              <a:defRPr sz="2000"/>
            </a:lvl7pPr>
            <a:lvl8pPr marL="3200004" indent="0">
              <a:buNone/>
              <a:defRPr sz="2000"/>
            </a:lvl8pPr>
            <a:lvl9pPr marL="3657148" indent="0">
              <a:buNone/>
              <a:defRPr sz="2000"/>
            </a:lvl9pPr>
          </a:lstStyle>
          <a:p>
            <a:pPr lvl="0"/>
            <a:endParaRPr lang="en-US" noProof="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7144" indent="0">
              <a:buNone/>
              <a:defRPr sz="1200"/>
            </a:lvl2pPr>
            <a:lvl3pPr marL="914287" indent="0">
              <a:buNone/>
              <a:defRPr sz="1000"/>
            </a:lvl3pPr>
            <a:lvl4pPr marL="1371431" indent="0">
              <a:buNone/>
              <a:defRPr sz="900"/>
            </a:lvl4pPr>
            <a:lvl5pPr marL="1828574" indent="0">
              <a:buNone/>
              <a:defRPr sz="900"/>
            </a:lvl5pPr>
            <a:lvl6pPr marL="2285717" indent="0">
              <a:buNone/>
              <a:defRPr sz="900"/>
            </a:lvl6pPr>
            <a:lvl7pPr marL="2742861" indent="0">
              <a:buNone/>
              <a:defRPr sz="900"/>
            </a:lvl7pPr>
            <a:lvl8pPr marL="3200004" indent="0">
              <a:buNone/>
              <a:defRPr sz="900"/>
            </a:lvl8pPr>
            <a:lvl9pPr marL="3657148"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6E7D15-04B3-46DE-8287-8D053A698F13}" type="datetime1">
              <a:rPr lang="en-US"/>
              <a:pPr>
                <a:defRPr/>
              </a:pPr>
              <a:t>4/8/2016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0B8273F4-AA26-46DD-869D-241117215B81}" type="slidenum">
              <a:rPr lang="en-US"/>
              <a:pPr>
                <a:defRPr/>
              </a:pPr>
              <a:t>‹#›</a:t>
            </a:fld>
            <a:endParaRPr lang="en-US"/>
          </a:p>
        </p:txBody>
      </p:sp>
    </p:spTree>
    <p:extLst>
      <p:ext uri="{BB962C8B-B14F-4D97-AF65-F5344CB8AC3E}">
        <p14:creationId xmlns:p14="http://schemas.microsoft.com/office/powerpoint/2010/main" xmlns="" val="99061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3650A70-FF23-4A5D-8B40-0BAD562A6021}" type="slidenum">
              <a:rPr lang="en-GB"/>
              <a:pPr>
                <a:defRPr/>
              </a:pPr>
              <a:t>‹#›</a:t>
            </a:fld>
            <a:endParaRPr lang="en-GB"/>
          </a:p>
        </p:txBody>
      </p:sp>
    </p:spTree>
    <p:extLst>
      <p:ext uri="{BB962C8B-B14F-4D97-AF65-F5344CB8AC3E}">
        <p14:creationId xmlns:p14="http://schemas.microsoft.com/office/powerpoint/2010/main" xmlns="" val="6623368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BE9551-63AE-4AC6-95AA-72558F357AA7}" type="datetime1">
              <a:rPr lang="en-US"/>
              <a:pPr>
                <a:defRPr/>
              </a:pPr>
              <a:t>4/8/2016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BB36BFE1-8E86-46B4-92D4-4B7FF165CDE4}" type="slidenum">
              <a:rPr lang="en-US"/>
              <a:pPr>
                <a:defRPr/>
              </a:pPr>
              <a:t>‹#›</a:t>
            </a:fld>
            <a:endParaRPr lang="en-US"/>
          </a:p>
        </p:txBody>
      </p:sp>
    </p:spTree>
    <p:extLst>
      <p:ext uri="{BB962C8B-B14F-4D97-AF65-F5344CB8AC3E}">
        <p14:creationId xmlns:p14="http://schemas.microsoft.com/office/powerpoint/2010/main" xmlns="" val="96599620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0176" y="303214"/>
            <a:ext cx="2403475" cy="645318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534989" y="303214"/>
            <a:ext cx="7062787" cy="645318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CD0B57-ACC9-45F2-ADA8-7997E62C85DA}" type="datetime1">
              <a:rPr lang="en-US"/>
              <a:pPr>
                <a:defRPr/>
              </a:pPr>
              <a:t>4/8/2016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8C7FF72E-E35A-45DF-B828-5F4E97B7CE17}" type="slidenum">
              <a:rPr lang="en-US"/>
              <a:pPr>
                <a:defRPr/>
              </a:pPr>
              <a:t>‹#›</a:t>
            </a:fld>
            <a:endParaRPr lang="en-US"/>
          </a:p>
        </p:txBody>
      </p:sp>
    </p:spTree>
    <p:extLst>
      <p:ext uri="{BB962C8B-B14F-4D97-AF65-F5344CB8AC3E}">
        <p14:creationId xmlns:p14="http://schemas.microsoft.com/office/powerpoint/2010/main" xmlns="" val="141879939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6233890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415323331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42247823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2054922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05491805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5264256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640581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49428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06F5703-CF01-4C42-AC47-4E90DBB0C9CD}" type="slidenum">
              <a:rPr lang="en-GB"/>
              <a:pPr>
                <a:defRPr/>
              </a:pPr>
              <a:t>‹#›</a:t>
            </a:fld>
            <a:endParaRPr lang="en-GB"/>
          </a:p>
        </p:txBody>
      </p:sp>
    </p:spTree>
    <p:extLst>
      <p:ext uri="{BB962C8B-B14F-4D97-AF65-F5344CB8AC3E}">
        <p14:creationId xmlns:p14="http://schemas.microsoft.com/office/powerpoint/2010/main" xmlns="" val="240257927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4657405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8790398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4CC769-FD2D-4AF0-ABE5-6C9EF20946CD}" type="datetimeFigureOut">
              <a:rPr lang="en-GB" smtClean="0">
                <a:solidFill>
                  <a:prstClr val="black">
                    <a:tint val="75000"/>
                  </a:prstClr>
                </a:solidFill>
              </a:rPr>
              <a:pPr/>
              <a:t>08/04/2016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3DC89EF-278D-4FD8-8219-9BE5BE024B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6222017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Agrement Master">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3486"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Wftao"/>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85680"/>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91" descr="thumb05">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8228013" y="6069012"/>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Date Placeholder 3"/>
          <p:cNvSpPr txBox="1">
            <a:spLocks noGrp="1"/>
          </p:cNvSpPr>
          <p:nvPr userDrawn="1"/>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defRPr/>
            </a:pPr>
            <a:fld id="{6F12F03B-039F-4FFB-80C8-855D94634720}" type="datetime2">
              <a:rPr lang="en-GB" sz="1400" smtClean="0">
                <a:solidFill>
                  <a:srgbClr val="5F5F5F"/>
                </a:solidFill>
                <a:latin typeface="Calibri" pitchFamily="34" charset="0"/>
              </a:rPr>
              <a:pPr eaLnBrk="1" fontAlgn="auto" hangingPunct="1">
                <a:spcBef>
                  <a:spcPts val="0"/>
                </a:spcBef>
                <a:spcAft>
                  <a:spcPts val="0"/>
                </a:spcAft>
                <a:defRPr/>
              </a:pPr>
              <a:t>Friday, 08 April 2016</a:t>
            </a:fld>
            <a:endParaRPr lang="en-GB" sz="1400" smtClean="0">
              <a:solidFill>
                <a:srgbClr val="5F5F5F"/>
              </a:solidFill>
              <a:latin typeface="Calibri" pitchFamily="34" charset="0"/>
            </a:endParaRPr>
          </a:p>
          <a:p>
            <a:pPr eaLnBrk="1" fontAlgn="auto" hangingPunct="1">
              <a:spcBef>
                <a:spcPts val="0"/>
              </a:spcBef>
              <a:spcAft>
                <a:spcPts val="0"/>
              </a:spcAft>
              <a:defRPr/>
            </a:pPr>
            <a:r>
              <a:rPr lang="en-ZA" sz="1400" b="1" smtClean="0">
                <a:solidFill>
                  <a:srgbClr val="C00000"/>
                </a:solidFill>
                <a:latin typeface="Calibri" pitchFamily="34" charset="0"/>
              </a:rPr>
              <a:t>www.agrement.co.za</a:t>
            </a:r>
          </a:p>
          <a:p>
            <a:pPr eaLnBrk="1" fontAlgn="auto" hangingPunct="1">
              <a:spcBef>
                <a:spcPts val="0"/>
              </a:spcBef>
              <a:spcAft>
                <a:spcPts val="0"/>
              </a:spcAft>
              <a:defRPr/>
            </a:pPr>
            <a:endParaRPr lang="en-GB" sz="1400" smtClean="0">
              <a:solidFill>
                <a:srgbClr val="5F5F5F"/>
              </a:solidFill>
              <a:latin typeface="Calibri" pitchFamily="34" charset="0"/>
            </a:endParaRPr>
          </a:p>
        </p:txBody>
      </p:sp>
      <p:sp>
        <p:nvSpPr>
          <p:cNvPr id="7" name="Rectangle 11"/>
          <p:cNvSpPr>
            <a:spLocks noChangeArrowheads="1"/>
          </p:cNvSpPr>
          <p:nvPr userDrawn="1"/>
        </p:nvSpPr>
        <p:spPr bwMode="auto">
          <a:xfrm>
            <a:off x="7358063" y="142875"/>
            <a:ext cx="11977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fontAlgn="auto">
              <a:spcBef>
                <a:spcPts val="0"/>
              </a:spcBef>
              <a:spcAft>
                <a:spcPts val="0"/>
              </a:spcAft>
            </a:pPr>
            <a:r>
              <a:rPr lang="en-GB" sz="1400" dirty="0">
                <a:solidFill>
                  <a:srgbClr val="5F5F5F"/>
                </a:solidFill>
                <a:latin typeface="Calibri"/>
              </a:rPr>
              <a:t>Slide </a:t>
            </a:r>
            <a:fld id="{F5595D21-E9DA-457A-B5D9-AB4281937584}" type="slidenum">
              <a:rPr lang="en-GB" sz="1400">
                <a:solidFill>
                  <a:srgbClr val="5F5F5F"/>
                </a:solidFill>
                <a:latin typeface="Calibri"/>
              </a:rPr>
              <a:pPr fontAlgn="auto">
                <a:spcBef>
                  <a:spcPts val="0"/>
                </a:spcBef>
                <a:spcAft>
                  <a:spcPts val="0"/>
                </a:spcAft>
              </a:pPr>
              <a:t>‹#›</a:t>
            </a:fld>
            <a:r>
              <a:rPr lang="en-GB" sz="1400" dirty="0">
                <a:solidFill>
                  <a:srgbClr val="5F5F5F"/>
                </a:solidFill>
                <a:latin typeface="Calibri"/>
              </a:rPr>
              <a:t> of </a:t>
            </a:r>
            <a:r>
              <a:rPr lang="en-GB" sz="1400" dirty="0" smtClean="0">
                <a:solidFill>
                  <a:srgbClr val="5F5F5F"/>
                </a:solidFill>
                <a:latin typeface="Calibri"/>
              </a:rPr>
              <a:t>44</a:t>
            </a:r>
          </a:p>
        </p:txBody>
      </p:sp>
    </p:spTree>
    <p:extLst>
      <p:ext uri="{BB962C8B-B14F-4D97-AF65-F5344CB8AC3E}">
        <p14:creationId xmlns:p14="http://schemas.microsoft.com/office/powerpoint/2010/main" xmlns="" val="428020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image" Target="../media/image1.jpeg"/><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8.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2498152-091B-4601-9100-5127B8EB515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542" r:id="rId1"/>
    <p:sldLayoutId id="2147485543" r:id="rId2"/>
    <p:sldLayoutId id="2147485814" r:id="rId3"/>
    <p:sldLayoutId id="2147485544" r:id="rId4"/>
    <p:sldLayoutId id="2147485545" r:id="rId5"/>
    <p:sldLayoutId id="2147485546" r:id="rId6"/>
    <p:sldLayoutId id="2147485547" r:id="rId7"/>
    <p:sldLayoutId id="2147485548" r:id="rId8"/>
    <p:sldLayoutId id="2147485549" r:id="rId9"/>
    <p:sldLayoutId id="2147485550" r:id="rId10"/>
    <p:sldLayoutId id="2147485551" r:id="rId11"/>
    <p:sldLayoutId id="2147485552" r:id="rId12"/>
    <p:sldLayoutId id="214748585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9654F-43AC-48D0-8638-D0881153A855}" type="datetimeFigureOut">
              <a:rPr lang="en-GB" smtClean="0"/>
              <a:pPr/>
              <a:t>08/04/2016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AEC6F-B3BC-4262-BE01-6EC817875C74}" type="slidenum">
              <a:rPr lang="en-GB" smtClean="0"/>
              <a:pPr/>
              <a:t>‹#›</a:t>
            </a:fld>
            <a:endParaRPr lang="en-GB"/>
          </a:p>
        </p:txBody>
      </p:sp>
    </p:spTree>
    <p:extLst>
      <p:ext uri="{BB962C8B-B14F-4D97-AF65-F5344CB8AC3E}">
        <p14:creationId xmlns:p14="http://schemas.microsoft.com/office/powerpoint/2010/main" xmlns="" val="2556435458"/>
      </p:ext>
    </p:extLst>
  </p:cSld>
  <p:clrMap bg1="lt1" tx1="dk1" bg2="lt2" tx2="dk2" accent1="accent1" accent2="accent2" accent3="accent3" accent4="accent4" accent5="accent5" accent6="accent6" hlink="hlink" folHlink="folHlink"/>
  <p:sldLayoutIdLst>
    <p:sldLayoutId id="2147485855" r:id="rId1"/>
    <p:sldLayoutId id="2147485856" r:id="rId2"/>
    <p:sldLayoutId id="2147485857" r:id="rId3"/>
    <p:sldLayoutId id="2147485858" r:id="rId4"/>
    <p:sldLayoutId id="2147485859" r:id="rId5"/>
    <p:sldLayoutId id="2147485860" r:id="rId6"/>
    <p:sldLayoutId id="2147485861" r:id="rId7"/>
    <p:sldLayoutId id="2147485862" r:id="rId8"/>
    <p:sldLayoutId id="2147485863" r:id="rId9"/>
    <p:sldLayoutId id="2147485864" r:id="rId10"/>
    <p:sldLayoutId id="21474858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BCC2A148-C9AA-4E2E-9265-489C0C00133C}" type="datetimeFigureOut">
              <a:rPr lang="en-GB"/>
              <a:pPr>
                <a:defRPr/>
              </a:pPr>
              <a:t>08/04/2016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5869871D-82A1-4F72-8011-258268EB415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565" r:id="rId1"/>
    <p:sldLayoutId id="2147485566" r:id="rId2"/>
    <p:sldLayoutId id="2147485567" r:id="rId3"/>
    <p:sldLayoutId id="2147485568" r:id="rId4"/>
    <p:sldLayoutId id="2147485569" r:id="rId5"/>
    <p:sldLayoutId id="2147485570" r:id="rId6"/>
    <p:sldLayoutId id="2147485571" r:id="rId7"/>
    <p:sldLayoutId id="2147485572" r:id="rId8"/>
    <p:sldLayoutId id="2147485573" r:id="rId9"/>
    <p:sldLayoutId id="2147485574" r:id="rId10"/>
    <p:sldLayoutId id="214748557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81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85B3C7B7-4959-4657-A335-C8C9C64267ED}" type="datetimeFigureOut">
              <a:rPr lang="en-GB"/>
              <a:pPr>
                <a:defRPr/>
              </a:pPr>
              <a:t>08/04/2016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36AE207E-B53E-48C6-8550-71CB43EE50A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600" r:id="rId1"/>
    <p:sldLayoutId id="2147485601" r:id="rId2"/>
    <p:sldLayoutId id="2147485602" r:id="rId3"/>
    <p:sldLayoutId id="2147485603" r:id="rId4"/>
    <p:sldLayoutId id="2147485604" r:id="rId5"/>
    <p:sldLayoutId id="2147485605" r:id="rId6"/>
    <p:sldLayoutId id="2147485606" r:id="rId7"/>
    <p:sldLayoutId id="2147485607" r:id="rId8"/>
    <p:sldLayoutId id="2147485608" r:id="rId9"/>
    <p:sldLayoutId id="2147485609" r:id="rId10"/>
    <p:sldLayoutId id="214748561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BCC2A148-C9AA-4E2E-9265-489C0C00133C}" type="datetimeFigureOut">
              <a:rPr lang="en-GB">
                <a:solidFill>
                  <a:prstClr val="black">
                    <a:tint val="75000"/>
                  </a:prstClr>
                </a:solidFill>
              </a:rPr>
              <a:pPr>
                <a:defRPr/>
              </a:pPr>
              <a:t>08/04/2016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5869871D-82A1-4F72-8011-258268EB4157}"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411625555"/>
      </p:ext>
    </p:extLst>
  </p:cSld>
  <p:clrMap bg1="lt1" tx1="dk1" bg2="lt2" tx2="dk2" accent1="accent1" accent2="accent2" accent3="accent3" accent4="accent4" accent5="accent5" accent6="accent6" hlink="hlink" folHlink="folHlink"/>
  <p:sldLayoutIdLst>
    <p:sldLayoutId id="2147485881" r:id="rId1"/>
    <p:sldLayoutId id="2147485882" r:id="rId2"/>
    <p:sldLayoutId id="2147485883" r:id="rId3"/>
    <p:sldLayoutId id="2147485884" r:id="rId4"/>
    <p:sldLayoutId id="2147485885" r:id="rId5"/>
    <p:sldLayoutId id="2147485886" r:id="rId6"/>
    <p:sldLayoutId id="2147485887" r:id="rId7"/>
    <p:sldLayoutId id="2147485888" r:id="rId8"/>
    <p:sldLayoutId id="2147485889" r:id="rId9"/>
    <p:sldLayoutId id="2147485890" r:id="rId10"/>
    <p:sldLayoutId id="21474858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2498152-091B-4601-9100-5127B8EB515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xmlns="" val="589356950"/>
      </p:ext>
    </p:extLst>
  </p:cSld>
  <p:clrMap bg1="lt1" tx1="dk1" bg2="lt2" tx2="dk2" accent1="accent1" accent2="accent2" accent3="accent3" accent4="accent4" accent5="accent5" accent6="accent6" hlink="hlink" folHlink="folHlink"/>
  <p:sldLayoutIdLst>
    <p:sldLayoutId id="2147485893" r:id="rId1"/>
    <p:sldLayoutId id="2147485894" r:id="rId2"/>
    <p:sldLayoutId id="2147485895" r:id="rId3"/>
    <p:sldLayoutId id="2147485896" r:id="rId4"/>
    <p:sldLayoutId id="2147485897" r:id="rId5"/>
    <p:sldLayoutId id="2147485898" r:id="rId6"/>
    <p:sldLayoutId id="2147485899" r:id="rId7"/>
    <p:sldLayoutId id="2147485900" r:id="rId8"/>
    <p:sldLayoutId id="2147485901" r:id="rId9"/>
    <p:sldLayoutId id="2147485902" r:id="rId10"/>
    <p:sldLayoutId id="2147485903" r:id="rId11"/>
    <p:sldLayoutId id="2147485904" r:id="rId12"/>
    <p:sldLayoutId id="214748590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676" y="274954"/>
            <a:ext cx="8228649"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8" tIns="45715" rIns="91428" bIns="45715" numCol="1" anchor="ctr" anchorCtr="0" compatLnSpc="1">
            <a:prstTxWarp prst="textNoShape">
              <a:avLst/>
            </a:prstTxWarp>
          </a:bodyPr>
          <a:lstStyle/>
          <a:p>
            <a:pPr lvl="0"/>
            <a:r>
              <a:rPr lang="en-GB" smtClean="0"/>
              <a:t>Click to edit Master title style</a:t>
            </a:r>
            <a:endParaRPr lang="en-US" smtClean="0"/>
          </a:p>
        </p:txBody>
      </p:sp>
      <p:sp>
        <p:nvSpPr>
          <p:cNvPr id="2051" name="Text Placeholder 2"/>
          <p:cNvSpPr>
            <a:spLocks noGrp="1"/>
          </p:cNvSpPr>
          <p:nvPr>
            <p:ph type="body" idx="1"/>
          </p:nvPr>
        </p:nvSpPr>
        <p:spPr bwMode="auto">
          <a:xfrm>
            <a:off x="457676" y="1600776"/>
            <a:ext cx="8228649" cy="45259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8" tIns="45715" rIns="91428" bIns="45715"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91428" tIns="45715" rIns="91428" bIns="45715" numCol="1" anchor="ctr" anchorCtr="0" compatLnSpc="1">
            <a:prstTxWarp prst="textNoShape">
              <a:avLst/>
            </a:prstTxWarp>
          </a:bodyPr>
          <a:lstStyle>
            <a:lvl1pPr algn="l">
              <a:defRPr sz="1200" b="0">
                <a:solidFill>
                  <a:srgbClr val="898989"/>
                </a:solidFill>
                <a:latin typeface="Calibri" pitchFamily="34" charset="0"/>
                <a:ea typeface="ＭＳ Ｐゴシック" pitchFamily="-106" charset="-128"/>
              </a:defRPr>
            </a:lvl1pPr>
          </a:lstStyle>
          <a:p>
            <a:pPr defTabSz="456498">
              <a:defRPr/>
            </a:pPr>
            <a:fld id="{4144767B-9AC9-4B03-B284-B239E74CAE9E}" type="datetime1">
              <a:rPr lang="en-US">
                <a:cs typeface="Arial Unicode MS" pitchFamily="34" charset="-128"/>
              </a:rPr>
              <a:pPr defTabSz="456498">
                <a:defRPr/>
              </a:pPr>
              <a:t>4/8/2016</a:t>
            </a:fld>
            <a:endParaRPr lang="en-US">
              <a:cs typeface="Arial Unicode MS" pitchFamily="34" charset="-128"/>
            </a:endParaRPr>
          </a:p>
        </p:txBody>
      </p:sp>
      <p:sp>
        <p:nvSpPr>
          <p:cNvPr id="5" name="Footer Placeholder 4"/>
          <p:cNvSpPr>
            <a:spLocks noGrp="1"/>
          </p:cNvSpPr>
          <p:nvPr>
            <p:ph type="ftr" sz="quarter" idx="3"/>
          </p:nvPr>
        </p:nvSpPr>
        <p:spPr>
          <a:xfrm>
            <a:off x="3123600" y="6357038"/>
            <a:ext cx="2896800" cy="364206"/>
          </a:xfrm>
          <a:prstGeom prst="rect">
            <a:avLst/>
          </a:prstGeom>
        </p:spPr>
        <p:txBody>
          <a:bodyPr vert="horz" wrap="square" lIns="91428" tIns="45715" rIns="91428" bIns="45715" numCol="1" anchor="ctr" anchorCtr="0" compatLnSpc="1">
            <a:prstTxWarp prst="textNoShape">
              <a:avLst/>
            </a:prstTxWarp>
          </a:bodyPr>
          <a:lstStyle>
            <a:lvl1pPr>
              <a:defRPr sz="1200" b="0">
                <a:solidFill>
                  <a:srgbClr val="898989"/>
                </a:solidFill>
                <a:latin typeface="Calibri" pitchFamily="34" charset="0"/>
                <a:ea typeface="ＭＳ Ｐゴシック" pitchFamily="-106" charset="-128"/>
              </a:defRPr>
            </a:lvl1pPr>
          </a:lstStyle>
          <a:p>
            <a:pPr algn="ctr" defTabSz="456498">
              <a:defRPr/>
            </a:pPr>
            <a:endParaRPr lang="en-ZA">
              <a:cs typeface="Arial Unicode MS" pitchFamily="34" charset="-128"/>
            </a:endParaRPr>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91428" tIns="45715" rIns="91428" bIns="45715" numCol="1" anchor="ctr" anchorCtr="0" compatLnSpc="1">
            <a:prstTxWarp prst="textNoShape">
              <a:avLst/>
            </a:prstTxWarp>
          </a:bodyPr>
          <a:lstStyle>
            <a:lvl1pPr algn="r">
              <a:defRPr sz="1200" b="0">
                <a:solidFill>
                  <a:srgbClr val="898989"/>
                </a:solidFill>
                <a:latin typeface="Calibri" pitchFamily="34" charset="0"/>
                <a:ea typeface="ＭＳ Ｐゴシック" pitchFamily="-106" charset="-128"/>
              </a:defRPr>
            </a:lvl1pPr>
          </a:lstStyle>
          <a:p>
            <a:pPr defTabSz="456498">
              <a:defRPr/>
            </a:pPr>
            <a:fld id="{50AA6EEF-DCD4-4377-9441-A082BE8E167D}" type="slidenum">
              <a:rPr lang="en-US">
                <a:cs typeface="Arial Unicode MS" pitchFamily="34" charset="-128"/>
              </a:rPr>
              <a:pPr defTabSz="456498">
                <a:defRPr/>
              </a:pPr>
              <a:t>‹#›</a:t>
            </a:fld>
            <a:endParaRPr lang="en-US">
              <a:cs typeface="Arial Unicode MS" pitchFamily="34" charset="-128"/>
            </a:endParaRPr>
          </a:p>
        </p:txBody>
      </p:sp>
    </p:spTree>
    <p:extLst>
      <p:ext uri="{BB962C8B-B14F-4D97-AF65-F5344CB8AC3E}">
        <p14:creationId xmlns:p14="http://schemas.microsoft.com/office/powerpoint/2010/main" xmlns="" val="159889536"/>
      </p:ext>
    </p:extLst>
  </p:cSld>
  <p:clrMap bg1="lt1" tx1="dk1" bg2="lt2" tx2="dk2" accent1="accent1" accent2="accent2" accent3="accent3" accent4="accent4" accent5="accent5" accent6="accent6" hlink="hlink" folHlink="folHlink"/>
  <p:sldLayoutIdLst>
    <p:sldLayoutId id="2147485907" r:id="rId1"/>
    <p:sldLayoutId id="2147485908" r:id="rId2"/>
    <p:sldLayoutId id="2147485909" r:id="rId3"/>
    <p:sldLayoutId id="2147485910" r:id="rId4"/>
    <p:sldLayoutId id="2147485911" r:id="rId5"/>
    <p:sldLayoutId id="2147485912" r:id="rId6"/>
    <p:sldLayoutId id="2147485913" r:id="rId7"/>
    <p:sldLayoutId id="2147485914" r:id="rId8"/>
    <p:sldLayoutId id="2147485915" r:id="rId9"/>
    <p:sldLayoutId id="2147485916" r:id="rId10"/>
    <p:sldLayoutId id="2147485917" r:id="rId11"/>
  </p:sldLayoutIdLst>
  <p:hf hdr="0" ftr="0" dt="0"/>
  <p:txStyles>
    <p:titleStyle>
      <a:lvl1pPr algn="ctr" defTabSz="456498" rtl="0" eaLnBrk="0" fontAlgn="base" hangingPunct="0">
        <a:spcBef>
          <a:spcPct val="0"/>
        </a:spcBef>
        <a:spcAft>
          <a:spcPct val="0"/>
        </a:spcAft>
        <a:defRPr sz="4400" kern="1200">
          <a:solidFill>
            <a:schemeClr val="tx1"/>
          </a:solidFill>
          <a:latin typeface="+mj-lt"/>
          <a:ea typeface="ＭＳ Ｐゴシック" pitchFamily="-106" charset="-128"/>
          <a:cs typeface="+mj-cs"/>
        </a:defRPr>
      </a:lvl1pPr>
      <a:lvl2pPr algn="ctr" defTabSz="456498" rtl="0" eaLnBrk="0" fontAlgn="base" hangingPunct="0">
        <a:spcBef>
          <a:spcPct val="0"/>
        </a:spcBef>
        <a:spcAft>
          <a:spcPct val="0"/>
        </a:spcAft>
        <a:defRPr sz="4400">
          <a:solidFill>
            <a:schemeClr val="tx1"/>
          </a:solidFill>
          <a:latin typeface="Calibri" pitchFamily="34" charset="0"/>
          <a:ea typeface="ＭＳ Ｐゴシック" pitchFamily="-106" charset="-128"/>
        </a:defRPr>
      </a:lvl2pPr>
      <a:lvl3pPr algn="ctr" defTabSz="456498" rtl="0" eaLnBrk="0" fontAlgn="base" hangingPunct="0">
        <a:spcBef>
          <a:spcPct val="0"/>
        </a:spcBef>
        <a:spcAft>
          <a:spcPct val="0"/>
        </a:spcAft>
        <a:defRPr sz="4400">
          <a:solidFill>
            <a:schemeClr val="tx1"/>
          </a:solidFill>
          <a:latin typeface="Calibri" pitchFamily="34" charset="0"/>
          <a:ea typeface="ＭＳ Ｐゴシック" pitchFamily="-106" charset="-128"/>
        </a:defRPr>
      </a:lvl3pPr>
      <a:lvl4pPr algn="ctr" defTabSz="456498" rtl="0" eaLnBrk="0" fontAlgn="base" hangingPunct="0">
        <a:spcBef>
          <a:spcPct val="0"/>
        </a:spcBef>
        <a:spcAft>
          <a:spcPct val="0"/>
        </a:spcAft>
        <a:defRPr sz="4400">
          <a:solidFill>
            <a:schemeClr val="tx1"/>
          </a:solidFill>
          <a:latin typeface="Calibri" pitchFamily="34" charset="0"/>
          <a:ea typeface="ＭＳ Ｐゴシック" pitchFamily="-106" charset="-128"/>
        </a:defRPr>
      </a:lvl4pPr>
      <a:lvl5pPr algn="ctr" defTabSz="456498" rtl="0" eaLnBrk="0" fontAlgn="base" hangingPunct="0">
        <a:spcBef>
          <a:spcPct val="0"/>
        </a:spcBef>
        <a:spcAft>
          <a:spcPct val="0"/>
        </a:spcAft>
        <a:defRPr sz="4400">
          <a:solidFill>
            <a:schemeClr val="tx1"/>
          </a:solidFill>
          <a:latin typeface="Calibri" pitchFamily="34" charset="0"/>
          <a:ea typeface="ＭＳ Ｐゴシック" pitchFamily="-106" charset="-128"/>
        </a:defRPr>
      </a:lvl5pPr>
      <a:lvl6pPr marL="400827" algn="ctr" defTabSz="456498" rtl="0" fontAlgn="base">
        <a:spcBef>
          <a:spcPct val="0"/>
        </a:spcBef>
        <a:spcAft>
          <a:spcPct val="0"/>
        </a:spcAft>
        <a:defRPr sz="4400">
          <a:solidFill>
            <a:schemeClr val="tx1"/>
          </a:solidFill>
          <a:latin typeface="Calibri" pitchFamily="34" charset="0"/>
          <a:ea typeface="ＭＳ Ｐゴシック" pitchFamily="-106" charset="-128"/>
        </a:defRPr>
      </a:lvl6pPr>
      <a:lvl7pPr marL="801654" algn="ctr" defTabSz="456498" rtl="0" fontAlgn="base">
        <a:spcBef>
          <a:spcPct val="0"/>
        </a:spcBef>
        <a:spcAft>
          <a:spcPct val="0"/>
        </a:spcAft>
        <a:defRPr sz="4400">
          <a:solidFill>
            <a:schemeClr val="tx1"/>
          </a:solidFill>
          <a:latin typeface="Calibri" pitchFamily="34" charset="0"/>
          <a:ea typeface="ＭＳ Ｐゴシック" pitchFamily="-106" charset="-128"/>
        </a:defRPr>
      </a:lvl7pPr>
      <a:lvl8pPr marL="1202482" algn="ctr" defTabSz="456498" rtl="0" fontAlgn="base">
        <a:spcBef>
          <a:spcPct val="0"/>
        </a:spcBef>
        <a:spcAft>
          <a:spcPct val="0"/>
        </a:spcAft>
        <a:defRPr sz="4400">
          <a:solidFill>
            <a:schemeClr val="tx1"/>
          </a:solidFill>
          <a:latin typeface="Calibri" pitchFamily="34" charset="0"/>
          <a:ea typeface="ＭＳ Ｐゴシック" pitchFamily="-106" charset="-128"/>
        </a:defRPr>
      </a:lvl8pPr>
      <a:lvl9pPr marL="1603309" algn="ctr" defTabSz="456498" rtl="0" fontAlgn="base">
        <a:spcBef>
          <a:spcPct val="0"/>
        </a:spcBef>
        <a:spcAft>
          <a:spcPct val="0"/>
        </a:spcAft>
        <a:defRPr sz="4400">
          <a:solidFill>
            <a:schemeClr val="tx1"/>
          </a:solidFill>
          <a:latin typeface="Calibri" pitchFamily="34" charset="0"/>
          <a:ea typeface="ＭＳ Ｐゴシック" pitchFamily="-106" charset="-128"/>
        </a:defRPr>
      </a:lvl9pPr>
    </p:titleStyle>
    <p:bodyStyle>
      <a:lvl1pPr marL="342373" indent="-342373" algn="l" defTabSz="456498" rtl="0" eaLnBrk="0" fontAlgn="base" hangingPunct="0">
        <a:spcBef>
          <a:spcPct val="20000"/>
        </a:spcBef>
        <a:spcAft>
          <a:spcPct val="0"/>
        </a:spcAft>
        <a:buFont typeface="Arial Unicode MS" pitchFamily="34" charset="-128"/>
        <a:buChar char="•"/>
        <a:defRPr sz="3200" kern="1200">
          <a:solidFill>
            <a:schemeClr val="tx1"/>
          </a:solidFill>
          <a:latin typeface="+mn-lt"/>
          <a:ea typeface="ＭＳ Ｐゴシック" pitchFamily="-106" charset="-128"/>
          <a:cs typeface="+mn-cs"/>
        </a:defRPr>
      </a:lvl1pPr>
      <a:lvl2pPr marL="741809" indent="-285311" algn="l" defTabSz="456498" rtl="0" eaLnBrk="0" fontAlgn="base" hangingPunct="0">
        <a:spcBef>
          <a:spcPct val="20000"/>
        </a:spcBef>
        <a:spcAft>
          <a:spcPct val="0"/>
        </a:spcAft>
        <a:buFont typeface="Arial Unicode MS" pitchFamily="34" charset="-128"/>
        <a:buChar char="–"/>
        <a:defRPr sz="2800" kern="1200">
          <a:solidFill>
            <a:schemeClr val="tx1"/>
          </a:solidFill>
          <a:latin typeface="+mn-lt"/>
          <a:ea typeface="ＭＳ Ｐゴシック" pitchFamily="-106" charset="-128"/>
          <a:cs typeface="+mn-cs"/>
        </a:defRPr>
      </a:lvl2pPr>
      <a:lvl3pPr marL="1142636" indent="-228249" algn="l" defTabSz="456498" rtl="0" eaLnBrk="0" fontAlgn="base" hangingPunct="0">
        <a:spcBef>
          <a:spcPct val="20000"/>
        </a:spcBef>
        <a:spcAft>
          <a:spcPct val="0"/>
        </a:spcAft>
        <a:buFont typeface="Arial Unicode MS" pitchFamily="34" charset="-128"/>
        <a:buChar char="•"/>
        <a:defRPr sz="2400" kern="1200">
          <a:solidFill>
            <a:schemeClr val="tx1"/>
          </a:solidFill>
          <a:latin typeface="+mn-lt"/>
          <a:ea typeface="ＭＳ Ｐゴシック" pitchFamily="-106" charset="-128"/>
          <a:cs typeface="+mn-cs"/>
        </a:defRPr>
      </a:lvl3pPr>
      <a:lvl4pPr marL="1599134" indent="-228249" algn="l" defTabSz="456498" rtl="0" eaLnBrk="0" fontAlgn="base" hangingPunct="0">
        <a:spcBef>
          <a:spcPct val="20000"/>
        </a:spcBef>
        <a:spcAft>
          <a:spcPct val="0"/>
        </a:spcAft>
        <a:buFont typeface="Arial Unicode MS" pitchFamily="34" charset="-128"/>
        <a:buChar char="–"/>
        <a:defRPr sz="2000" kern="1200">
          <a:solidFill>
            <a:schemeClr val="tx1"/>
          </a:solidFill>
          <a:latin typeface="+mn-lt"/>
          <a:ea typeface="ＭＳ Ｐゴシック" pitchFamily="-106" charset="-128"/>
          <a:cs typeface="+mn-cs"/>
        </a:defRPr>
      </a:lvl4pPr>
      <a:lvl5pPr marL="2057023" indent="-228249" algn="l" defTabSz="456498" rtl="0" eaLnBrk="0" fontAlgn="base" hangingPunct="0">
        <a:spcBef>
          <a:spcPct val="20000"/>
        </a:spcBef>
        <a:spcAft>
          <a:spcPct val="0"/>
        </a:spcAft>
        <a:buFont typeface="Arial Unicode MS" pitchFamily="34" charset="-128"/>
        <a:buChar char="»"/>
        <a:defRPr sz="2000" kern="1200">
          <a:solidFill>
            <a:schemeClr val="tx1"/>
          </a:solidFill>
          <a:latin typeface="+mn-lt"/>
          <a:ea typeface="ＭＳ Ｐゴシック" pitchFamily="-106" charset="-128"/>
          <a:cs typeface="+mn-cs"/>
        </a:defRPr>
      </a:lvl5pPr>
      <a:lvl6pPr marL="2514289" indent="-228571" algn="l" defTabSz="457144" rtl="0" eaLnBrk="1" latinLnBrk="0" hangingPunct="1">
        <a:spcBef>
          <a:spcPct val="20000"/>
        </a:spcBef>
        <a:buFont typeface="Arial"/>
        <a:buChar char="•"/>
        <a:defRPr sz="2000" kern="1200">
          <a:solidFill>
            <a:schemeClr val="tx1"/>
          </a:solidFill>
          <a:latin typeface="+mn-lt"/>
          <a:ea typeface="+mn-ea"/>
          <a:cs typeface="+mn-cs"/>
        </a:defRPr>
      </a:lvl6pPr>
      <a:lvl7pPr marL="2971433" indent="-228571" algn="l" defTabSz="457144" rtl="0" eaLnBrk="1" latinLnBrk="0" hangingPunct="1">
        <a:spcBef>
          <a:spcPct val="20000"/>
        </a:spcBef>
        <a:buFont typeface="Arial"/>
        <a:buChar char="•"/>
        <a:defRPr sz="2000" kern="1200">
          <a:solidFill>
            <a:schemeClr val="tx1"/>
          </a:solidFill>
          <a:latin typeface="+mn-lt"/>
          <a:ea typeface="+mn-ea"/>
          <a:cs typeface="+mn-cs"/>
        </a:defRPr>
      </a:lvl7pPr>
      <a:lvl8pPr marL="3428576" indent="-228571" algn="l" defTabSz="457144" rtl="0" eaLnBrk="1" latinLnBrk="0" hangingPunct="1">
        <a:spcBef>
          <a:spcPct val="20000"/>
        </a:spcBef>
        <a:buFont typeface="Arial"/>
        <a:buChar char="•"/>
        <a:defRPr sz="2000" kern="1200">
          <a:solidFill>
            <a:schemeClr val="tx1"/>
          </a:solidFill>
          <a:latin typeface="+mn-lt"/>
          <a:ea typeface="+mn-ea"/>
          <a:cs typeface="+mn-cs"/>
        </a:defRPr>
      </a:lvl8pPr>
      <a:lvl9pPr marL="3885719" indent="-228571" algn="l" defTabSz="45714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64CC769-FD2D-4AF0-ABE5-6C9EF20946CD}" type="datetimeFigureOut">
              <a:rPr lang="en-GB" smtClean="0">
                <a:solidFill>
                  <a:prstClr val="black">
                    <a:tint val="75000"/>
                  </a:prstClr>
                </a:solidFill>
                <a:latin typeface="Calibri"/>
              </a:rPr>
              <a:pPr fontAlgn="auto">
                <a:spcBef>
                  <a:spcPts val="0"/>
                </a:spcBef>
                <a:spcAft>
                  <a:spcPts val="0"/>
                </a:spcAft>
              </a:pPr>
              <a:t>08/04/2016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3DC89EF-278D-4FD8-8219-9BE5BE024BE0}"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xmlns="" val="2059627637"/>
      </p:ext>
    </p:extLst>
  </p:cSld>
  <p:clrMap bg1="lt1" tx1="dk1" bg2="lt2" tx2="dk2" accent1="accent1" accent2="accent2" accent3="accent3" accent4="accent4" accent5="accent5" accent6="accent6" hlink="hlink" folHlink="folHlink"/>
  <p:sldLayoutIdLst>
    <p:sldLayoutId id="2147485936" r:id="rId1"/>
    <p:sldLayoutId id="2147485937" r:id="rId2"/>
    <p:sldLayoutId id="2147485938" r:id="rId3"/>
    <p:sldLayoutId id="2147485939" r:id="rId4"/>
    <p:sldLayoutId id="2147485940" r:id="rId5"/>
    <p:sldLayoutId id="2147485941" r:id="rId6"/>
    <p:sldLayoutId id="2147485942" r:id="rId7"/>
    <p:sldLayoutId id="2147485943" r:id="rId8"/>
    <p:sldLayoutId id="2147485944" r:id="rId9"/>
    <p:sldLayoutId id="2147485945" r:id="rId10"/>
    <p:sldLayoutId id="2147485946" r:id="rId11"/>
    <p:sldLayoutId id="214748594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buildnet.co.za/akani/2005/mar/05.html"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77.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0.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buildnet.co.za/akani/2005/mar/05.html"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0688"/>
            <a:ext cx="8229600" cy="796950"/>
          </a:xfrm>
        </p:spPr>
        <p:txBody>
          <a:bodyPr/>
          <a:lstStyle/>
          <a:p>
            <a:pPr eaLnBrk="1" hangingPunct="1"/>
            <a:r>
              <a:rPr lang="en-US" b="1" dirty="0" smtClean="0">
                <a:solidFill>
                  <a:srgbClr val="669900"/>
                </a:solidFill>
                <a:latin typeface="Calibri" pitchFamily="34" charset="0"/>
                <a:cs typeface="Calibri" pitchFamily="34" charset="0"/>
              </a:rPr>
              <a:t>Agrément South Africa</a:t>
            </a:r>
            <a:endParaRPr lang="fr-FR" b="1" dirty="0" smtClean="0">
              <a:solidFill>
                <a:srgbClr val="669900"/>
              </a:solidFill>
              <a:latin typeface="Calibri" pitchFamily="34" charset="0"/>
              <a:cs typeface="Calibri" pitchFamily="34" charset="0"/>
            </a:endParaRPr>
          </a:p>
        </p:txBody>
      </p:sp>
      <p:sp>
        <p:nvSpPr>
          <p:cNvPr id="67587" name="Espace réservé du contenu 2"/>
          <p:cNvSpPr>
            <a:spLocks noGrp="1"/>
          </p:cNvSpPr>
          <p:nvPr>
            <p:ph type="body" idx="1"/>
          </p:nvPr>
        </p:nvSpPr>
        <p:spPr>
          <a:xfrm>
            <a:off x="323850" y="1600200"/>
            <a:ext cx="8640763" cy="4276725"/>
          </a:xfrm>
        </p:spPr>
        <p:txBody>
          <a:bodyPr/>
          <a:lstStyle/>
          <a:p>
            <a:pPr algn="ctr">
              <a:buFontTx/>
              <a:buNone/>
            </a:pPr>
            <a:r>
              <a:rPr lang="en-GB" sz="1800" b="1" dirty="0" smtClean="0">
                <a:latin typeface="Calibri" pitchFamily="34" charset="0"/>
                <a:cs typeface="Calibri" pitchFamily="34" charset="0"/>
              </a:rPr>
              <a:t>PRESENTATION TO THE PARLIAMENTARY PORTFOLIO COMMITTEE</a:t>
            </a:r>
          </a:p>
          <a:p>
            <a:pPr algn="ctr">
              <a:buFontTx/>
              <a:buNone/>
            </a:pPr>
            <a:endParaRPr lang="en-GB" sz="1800" b="1" dirty="0" smtClean="0">
              <a:latin typeface="Calibri" pitchFamily="34" charset="0"/>
              <a:cs typeface="Calibri" pitchFamily="34" charset="0"/>
            </a:endParaRPr>
          </a:p>
          <a:p>
            <a:pPr algn="ctr">
              <a:buFontTx/>
              <a:buNone/>
            </a:pPr>
            <a:r>
              <a:rPr lang="en-GB" sz="1800" b="1" dirty="0" smtClean="0">
                <a:latin typeface="Calibri" pitchFamily="34" charset="0"/>
                <a:cs typeface="Calibri" pitchFamily="34" charset="0"/>
              </a:rPr>
              <a:t>FOR </a:t>
            </a:r>
          </a:p>
          <a:p>
            <a:pPr algn="ctr">
              <a:buFontTx/>
              <a:buNone/>
            </a:pPr>
            <a:endParaRPr lang="en-GB" sz="1800" b="1" dirty="0" smtClean="0">
              <a:latin typeface="Calibri" pitchFamily="34" charset="0"/>
              <a:cs typeface="Calibri" pitchFamily="34" charset="0"/>
            </a:endParaRPr>
          </a:p>
          <a:p>
            <a:pPr algn="ctr">
              <a:buFontTx/>
              <a:buNone/>
            </a:pPr>
            <a:r>
              <a:rPr lang="en-GB" sz="1800" b="1" dirty="0" smtClean="0">
                <a:latin typeface="Calibri" pitchFamily="34" charset="0"/>
                <a:cs typeface="Calibri" pitchFamily="34" charset="0"/>
              </a:rPr>
              <a:t>THE DEPARTMENT OF PUBLIC WORKS</a:t>
            </a:r>
          </a:p>
          <a:p>
            <a:pPr algn="ctr">
              <a:buFontTx/>
              <a:buNone/>
            </a:pPr>
            <a:endParaRPr lang="en-GB" sz="1800" b="1" dirty="0" smtClean="0">
              <a:latin typeface="Calibri" pitchFamily="34" charset="0"/>
              <a:cs typeface="Calibri" pitchFamily="34" charset="0"/>
            </a:endParaRPr>
          </a:p>
          <a:p>
            <a:pPr algn="ctr">
              <a:buFontTx/>
              <a:buNone/>
            </a:pPr>
            <a:r>
              <a:rPr lang="en-GB" sz="1800" dirty="0" smtClean="0">
                <a:latin typeface="Calibri" pitchFamily="34" charset="0"/>
                <a:cs typeface="Calibri" pitchFamily="34" charset="0"/>
              </a:rPr>
              <a:t> </a:t>
            </a:r>
            <a:r>
              <a:rPr lang="en-ZA" sz="1800" b="1" dirty="0">
                <a:latin typeface="Calibri" pitchFamily="34" charset="0"/>
                <a:cs typeface="Calibri" pitchFamily="34" charset="0"/>
              </a:rPr>
              <a:t>Strategic Plans, Annual Performance Plans and Budgets for the </a:t>
            </a:r>
            <a:r>
              <a:rPr lang="en-ZA" sz="1800" b="1" dirty="0" smtClean="0">
                <a:latin typeface="Calibri" pitchFamily="34" charset="0"/>
                <a:cs typeface="Calibri" pitchFamily="34" charset="0"/>
              </a:rPr>
              <a:t>2016/17 Financial Year</a:t>
            </a:r>
            <a:endParaRPr lang="en-GB" sz="1800" b="1" dirty="0" smtClean="0">
              <a:latin typeface="Calibri" pitchFamily="34" charset="0"/>
              <a:cs typeface="Calibri" pitchFamily="34" charset="0"/>
            </a:endParaRPr>
          </a:p>
          <a:p>
            <a:pPr algn="ctr">
              <a:buFontTx/>
              <a:buNone/>
            </a:pPr>
            <a:r>
              <a:rPr lang="en-GB" sz="1800" b="1" dirty="0" smtClean="0">
                <a:latin typeface="Calibri" pitchFamily="34" charset="0"/>
                <a:cs typeface="Calibri" pitchFamily="34" charset="0"/>
              </a:rPr>
              <a:t>6 April 2016</a:t>
            </a:r>
          </a:p>
          <a:p>
            <a:pPr algn="ctr">
              <a:buFontTx/>
              <a:buNone/>
            </a:pPr>
            <a:endParaRPr lang="en-GB" sz="1400" b="1" dirty="0" smtClean="0">
              <a:latin typeface="Calibri" pitchFamily="34" charset="0"/>
              <a:cs typeface="Calibri" pitchFamily="34" charset="0"/>
            </a:endParaRPr>
          </a:p>
        </p:txBody>
      </p:sp>
      <p:pic>
        <p:nvPicPr>
          <p:cNvPr id="67589"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99440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0"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923928" y="5993508"/>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1"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186860" y="6027983"/>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592"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7593"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A1E4DE43-175D-40DF-A305-E62B19A68DB8}" type="slidenum">
              <a:rPr lang="en-GB" sz="1400" smtClean="0">
                <a:solidFill>
                  <a:srgbClr val="5F5F5F"/>
                </a:solidFill>
                <a:latin typeface="Calibri" pitchFamily="34" charset="0"/>
              </a:rPr>
              <a:pPr/>
              <a:t>1</a:t>
            </a:fld>
            <a:endParaRPr lang="en-GB" sz="1400" dirty="0">
              <a:solidFill>
                <a:srgbClr val="5F5F5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smtClean="0">
                <a:solidFill>
                  <a:srgbClr val="00B050"/>
                </a:solidFill>
                <a:latin typeface="Calibri" panose="020F0502020204030204" pitchFamily="34" charset="0"/>
              </a:rPr>
              <a:t>Regulations</a:t>
            </a:r>
            <a:endParaRPr lang="en-GB" sz="2800" dirty="0" smtClean="0">
              <a:solidFill>
                <a:srgbClr val="00B050"/>
              </a:solidFill>
              <a:latin typeface="Calibri" pitchFamily="34" charset="0"/>
            </a:endParaRPr>
          </a:p>
        </p:txBody>
      </p:sp>
      <p:sp>
        <p:nvSpPr>
          <p:cNvPr id="68611" name="Rectangle 3"/>
          <p:cNvSpPr>
            <a:spLocks noGrp="1" noChangeArrowheads="1"/>
          </p:cNvSpPr>
          <p:nvPr>
            <p:ph type="body" idx="1"/>
          </p:nvPr>
        </p:nvSpPr>
        <p:spPr>
          <a:xfrm>
            <a:off x="404837" y="1268760"/>
            <a:ext cx="8343627" cy="4464496"/>
          </a:xfrm>
        </p:spPr>
        <p:txBody>
          <a:bodyPr/>
          <a:lstStyle/>
          <a:p>
            <a:pPr>
              <a:buFont typeface="Wingdings" panose="05000000000000000000" pitchFamily="2" charset="2"/>
              <a:buChar char="Ø"/>
            </a:pPr>
            <a:r>
              <a:rPr lang="en-ZA" sz="2400" dirty="0">
                <a:latin typeface="Calibri" panose="020F0502020204030204" pitchFamily="34" charset="0"/>
              </a:rPr>
              <a:t>Agrément South Africa’s corporate governance practices commit the organisation to sound management principles framed by integrity and </a:t>
            </a:r>
            <a:r>
              <a:rPr lang="en-ZA" sz="2400" dirty="0" smtClean="0">
                <a:latin typeface="Calibri" panose="020F0502020204030204" pitchFamily="34" charset="0"/>
              </a:rPr>
              <a:t>efficiency.</a:t>
            </a:r>
          </a:p>
          <a:p>
            <a:pPr>
              <a:buFont typeface="Wingdings" panose="05000000000000000000" pitchFamily="2" charset="2"/>
              <a:buChar char="Ø"/>
            </a:pPr>
            <a:r>
              <a:rPr lang="en-ZA" sz="2400" dirty="0" smtClean="0">
                <a:latin typeface="Calibri" panose="020F0502020204030204" pitchFamily="34" charset="0"/>
              </a:rPr>
              <a:t>Section </a:t>
            </a:r>
            <a:r>
              <a:rPr lang="en-ZA" sz="2400" dirty="0">
                <a:latin typeface="Calibri" panose="020F0502020204030204" pitchFamily="34" charset="0"/>
              </a:rPr>
              <a:t>29.1 of the Treasury Regulations, 2005, promulgated in terms of the Public Finance Management Act (PFMA), 1999, requires the Agrément South Africa Board to prepare and submit a Annual Performance Plan for the forthcoming Medium Term Expenditure Framework (MTEF) for approval by the Executive Authority.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approved Annual Performance Plan must be submitted to the Treasurer annually not later than 30 September of each </a:t>
            </a:r>
            <a:r>
              <a:rPr lang="en-ZA" sz="2400" dirty="0" smtClean="0">
                <a:latin typeface="Calibri" panose="020F0502020204030204" pitchFamily="34" charset="0"/>
              </a:rPr>
              <a:t>year.</a:t>
            </a:r>
            <a:endParaRPr lang="en-US" sz="2400" dirty="0" smtClean="0">
              <a:latin typeface="Calibri" panose="020F0502020204030204" pitchFamily="34" charset="0"/>
              <a:ea typeface="Arial Unicode MS" pitchFamily="34" charset="-128"/>
              <a:cs typeface="Arial Unicode MS" pitchFamily="34" charset="-128"/>
            </a:endParaRP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D2F370C-7D57-4A28-94B9-676F4726F111}" type="datetime2">
              <a:rPr lang="en-GB" sz="1400">
                <a:solidFill>
                  <a:srgbClr val="5F5F5F"/>
                </a:solidFill>
                <a:latin typeface="Calibri" pitchFamily="34" charset="0"/>
              </a:rPr>
              <a:pPr eaLnBrk="1" hangingPunct="1"/>
              <a:t>Friday, 08 April 2016</a:t>
            </a:fld>
            <a:endParaRPr lang="en-GB" sz="1400" dirty="0">
              <a:solidFill>
                <a:srgbClr val="5F5F5F"/>
              </a:solidFill>
              <a:latin typeface="Calibri" pitchFamily="34" charset="0"/>
            </a:endParaRPr>
          </a:p>
          <a:p>
            <a:pPr eaLnBrk="1" hangingPunct="1"/>
            <a:r>
              <a:rPr lang="en-ZA" sz="1400" b="1" dirty="0">
                <a:solidFill>
                  <a:srgbClr val="C00000"/>
                </a:solidFill>
                <a:latin typeface="Calibri" pitchFamily="34" charset="0"/>
              </a:rPr>
              <a:t>www.agrement.co.za</a:t>
            </a: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10</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909016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a:solidFill>
                  <a:srgbClr val="00B050"/>
                </a:solidFill>
                <a:latin typeface="Calibri" panose="020F0502020204030204" pitchFamily="34" charset="0"/>
              </a:rPr>
              <a:t>Situation analysis </a:t>
            </a:r>
          </a:p>
        </p:txBody>
      </p:sp>
      <p:sp>
        <p:nvSpPr>
          <p:cNvPr id="68611" name="Rectangle 3"/>
          <p:cNvSpPr>
            <a:spLocks noGrp="1" noChangeArrowheads="1"/>
          </p:cNvSpPr>
          <p:nvPr>
            <p:ph type="body" idx="1"/>
          </p:nvPr>
        </p:nvSpPr>
        <p:spPr>
          <a:xfrm>
            <a:off x="404837" y="1268760"/>
            <a:ext cx="8343627" cy="4464496"/>
          </a:xfrm>
        </p:spPr>
        <p:txBody>
          <a:bodyPr/>
          <a:lstStyle/>
          <a:p>
            <a:pPr>
              <a:buFont typeface="Wingdings" panose="05000000000000000000" pitchFamily="2" charset="2"/>
              <a:buChar char="Ø"/>
            </a:pPr>
            <a:r>
              <a:rPr lang="en-ZA" sz="2400" dirty="0" smtClean="0">
                <a:latin typeface="Calibri" panose="020F0502020204030204" pitchFamily="34" charset="0"/>
              </a:rPr>
              <a:t>As </a:t>
            </a:r>
            <a:r>
              <a:rPr lang="en-ZA" sz="2400" dirty="0">
                <a:latin typeface="Calibri" panose="020F0502020204030204" pitchFamily="34" charset="0"/>
              </a:rPr>
              <a:t>major drivers of the economy, the built environment and infrastructure play a fundamental role in supporting other sectors and industries to meet national strategic </a:t>
            </a:r>
            <a:r>
              <a:rPr lang="en-ZA" sz="2400" dirty="0" smtClean="0">
                <a:latin typeface="Calibri" panose="020F0502020204030204" pitchFamily="34" charset="0"/>
              </a:rPr>
              <a:t>objectives.</a:t>
            </a:r>
          </a:p>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South African </a:t>
            </a:r>
            <a:r>
              <a:rPr lang="en-ZA" sz="2400" dirty="0" smtClean="0">
                <a:latin typeface="Calibri" panose="020F0502020204030204" pitchFamily="34" charset="0"/>
              </a:rPr>
              <a:t>Government </a:t>
            </a:r>
            <a:r>
              <a:rPr lang="en-ZA" sz="2400" dirty="0">
                <a:latin typeface="Calibri" panose="020F0502020204030204" pitchFamily="34" charset="0"/>
              </a:rPr>
              <a:t>has set a target to reduce poverty.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In </a:t>
            </a:r>
            <a:r>
              <a:rPr lang="en-ZA" sz="2400" dirty="0">
                <a:latin typeface="Calibri" panose="020F0502020204030204" pitchFamily="34" charset="0"/>
              </a:rPr>
              <a:t>order to achieve this, the </a:t>
            </a:r>
            <a:r>
              <a:rPr lang="en-ZA" sz="2400" dirty="0" smtClean="0">
                <a:latin typeface="Calibri" panose="020F0502020204030204" pitchFamily="34" charset="0"/>
              </a:rPr>
              <a:t>Government’s </a:t>
            </a:r>
            <a:r>
              <a:rPr lang="en-ZA" sz="2400" dirty="0">
                <a:latin typeface="Calibri" panose="020F0502020204030204" pitchFamily="34" charset="0"/>
              </a:rPr>
              <a:t>growth path strategy calls for the reduction of unemployment, and has set growth targets for the economy of around 6%.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However</a:t>
            </a:r>
            <a:r>
              <a:rPr lang="en-ZA" sz="2400" dirty="0">
                <a:latin typeface="Calibri" panose="020F0502020204030204" pitchFamily="34" charset="0"/>
              </a:rPr>
              <a:t>, the economic downturn of our major trading partners has seen South Africa going into a recession in recent times and markets are still very volatile. </a:t>
            </a:r>
            <a:endParaRPr lang="en-US" sz="2400" dirty="0" smtClean="0">
              <a:latin typeface="Calibri" panose="020F0502020204030204" pitchFamily="34" charset="0"/>
              <a:ea typeface="Arial Unicode MS" pitchFamily="34" charset="-128"/>
              <a:cs typeface="Arial Unicode MS" pitchFamily="34" charset="-128"/>
            </a:endParaRP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D2F370C-7D57-4A28-94B9-676F4726F111}" type="datetime2">
              <a:rPr lang="en-GB" sz="1400">
                <a:solidFill>
                  <a:srgbClr val="5F5F5F"/>
                </a:solidFill>
                <a:latin typeface="Calibri" pitchFamily="34" charset="0"/>
              </a:rPr>
              <a:pPr eaLnBrk="1" hangingPunct="1"/>
              <a:t>Friday, 08 April 2016</a:t>
            </a:fld>
            <a:endParaRPr lang="en-GB" sz="1400" dirty="0">
              <a:solidFill>
                <a:srgbClr val="5F5F5F"/>
              </a:solidFill>
              <a:latin typeface="Calibri" pitchFamily="34" charset="0"/>
            </a:endParaRPr>
          </a:p>
          <a:p>
            <a:pPr eaLnBrk="1" hangingPunct="1"/>
            <a:r>
              <a:rPr lang="en-ZA" sz="1400" b="1" dirty="0">
                <a:solidFill>
                  <a:srgbClr val="C00000"/>
                </a:solidFill>
                <a:latin typeface="Calibri" pitchFamily="34" charset="0"/>
              </a:rPr>
              <a:t>www.agrement.co.za</a:t>
            </a: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11</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298476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smtClean="0">
                <a:solidFill>
                  <a:srgbClr val="00B050"/>
                </a:solidFill>
                <a:latin typeface="Calibri" panose="020F0502020204030204" pitchFamily="34" charset="0"/>
              </a:rPr>
              <a:t>Performance </a:t>
            </a:r>
            <a:r>
              <a:rPr lang="en-ZA" sz="2800" dirty="0">
                <a:solidFill>
                  <a:srgbClr val="00B050"/>
                </a:solidFill>
                <a:latin typeface="Calibri" panose="020F0502020204030204" pitchFamily="34" charset="0"/>
              </a:rPr>
              <a:t>environment</a:t>
            </a:r>
          </a:p>
        </p:txBody>
      </p:sp>
      <p:sp>
        <p:nvSpPr>
          <p:cNvPr id="68611" name="Rectangle 3"/>
          <p:cNvSpPr>
            <a:spLocks noGrp="1" noChangeArrowheads="1"/>
          </p:cNvSpPr>
          <p:nvPr>
            <p:ph type="body" idx="1"/>
          </p:nvPr>
        </p:nvSpPr>
        <p:spPr>
          <a:xfrm>
            <a:off x="404837" y="1268760"/>
            <a:ext cx="8343627" cy="4464496"/>
          </a:xfrm>
        </p:spPr>
        <p:txBody>
          <a:bodyPr/>
          <a:lstStyle/>
          <a:p>
            <a:pPr>
              <a:buFont typeface="Wingdings" panose="05000000000000000000" pitchFamily="2" charset="2"/>
              <a:buChar char="Ø"/>
            </a:pPr>
            <a:r>
              <a:rPr lang="en-ZA" sz="2400" dirty="0">
                <a:latin typeface="Calibri" panose="020F0502020204030204" pitchFamily="34" charset="0"/>
              </a:rPr>
              <a:t>S</a:t>
            </a:r>
            <a:r>
              <a:rPr lang="en-ZA" sz="2400" dirty="0" smtClean="0">
                <a:latin typeface="Calibri" panose="020F0502020204030204" pitchFamily="34" charset="0"/>
              </a:rPr>
              <a:t>trategic </a:t>
            </a:r>
            <a:r>
              <a:rPr lang="en-ZA" sz="2400" dirty="0">
                <a:latin typeface="Calibri" panose="020F0502020204030204" pitchFamily="34" charset="0"/>
              </a:rPr>
              <a:t>review of Agrément South Africa will continue to guide organisational endeavours during the period </a:t>
            </a:r>
            <a:r>
              <a:rPr lang="en-ZA" sz="2400" dirty="0" smtClean="0">
                <a:latin typeface="Calibri" panose="020F0502020204030204" pitchFamily="34" charset="0"/>
              </a:rPr>
              <a:t>2016/17 </a:t>
            </a:r>
            <a:r>
              <a:rPr lang="en-ZA" sz="2400" dirty="0">
                <a:latin typeface="Calibri" panose="020F0502020204030204" pitchFamily="34" charset="0"/>
              </a:rPr>
              <a:t>as it gives effect to its strategic mandate. </a:t>
            </a:r>
          </a:p>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review confirmed the existing strategic goals, highlighting the need to:</a:t>
            </a:r>
          </a:p>
          <a:p>
            <a:pPr lvl="1">
              <a:buFont typeface="Wingdings" panose="05000000000000000000" pitchFamily="2" charset="2"/>
              <a:buChar char="Ø"/>
            </a:pPr>
            <a:r>
              <a:rPr lang="en-ZA" sz="2400" dirty="0" smtClean="0">
                <a:latin typeface="Calibri" panose="020F0502020204030204" pitchFamily="34" charset="0"/>
              </a:rPr>
              <a:t>focus </a:t>
            </a:r>
            <a:r>
              <a:rPr lang="en-ZA" sz="2400" dirty="0">
                <a:latin typeface="Calibri" panose="020F0502020204030204" pitchFamily="34" charset="0"/>
              </a:rPr>
              <a:t>on excellence in technical </a:t>
            </a:r>
            <a:r>
              <a:rPr lang="en-ZA" sz="2400" dirty="0" smtClean="0">
                <a:latin typeface="Calibri" panose="020F0502020204030204" pitchFamily="34" charset="0"/>
              </a:rPr>
              <a:t>assessments;</a:t>
            </a:r>
          </a:p>
          <a:p>
            <a:pPr lvl="1">
              <a:buFont typeface="Wingdings" panose="05000000000000000000" pitchFamily="2" charset="2"/>
              <a:buChar char="Ø"/>
            </a:pPr>
            <a:r>
              <a:rPr lang="en-ZA" sz="2400" dirty="0" smtClean="0">
                <a:latin typeface="Calibri" panose="020F0502020204030204" pitchFamily="34" charset="0"/>
              </a:rPr>
              <a:t>focus </a:t>
            </a:r>
            <a:r>
              <a:rPr lang="en-ZA" sz="2400" dirty="0">
                <a:latin typeface="Calibri" panose="020F0502020204030204" pitchFamily="34" charset="0"/>
              </a:rPr>
              <a:t>on transformation to ensure continued representation of women and black people in all its </a:t>
            </a:r>
            <a:r>
              <a:rPr lang="en-ZA" sz="2400" dirty="0" smtClean="0">
                <a:latin typeface="Calibri" panose="020F0502020204030204" pitchFamily="34" charset="0"/>
              </a:rPr>
              <a:t>operations;</a:t>
            </a:r>
          </a:p>
          <a:p>
            <a:pPr marL="457200" lvl="1" indent="0">
              <a:buNone/>
            </a:pPr>
            <a:endParaRPr lang="en-ZA" sz="2400" dirty="0">
              <a:latin typeface="Calibri" panose="020F0502020204030204" pitchFamily="34" charset="0"/>
            </a:endParaRP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12</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2285207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smtClean="0">
                <a:solidFill>
                  <a:srgbClr val="00B050"/>
                </a:solidFill>
                <a:latin typeface="Calibri" panose="020F0502020204030204" pitchFamily="34" charset="0"/>
              </a:rPr>
              <a:t>Performance </a:t>
            </a:r>
            <a:r>
              <a:rPr lang="en-ZA" sz="2800" dirty="0">
                <a:solidFill>
                  <a:srgbClr val="00B050"/>
                </a:solidFill>
                <a:latin typeface="Calibri" panose="020F0502020204030204" pitchFamily="34" charset="0"/>
              </a:rPr>
              <a:t>environment</a:t>
            </a:r>
          </a:p>
        </p:txBody>
      </p:sp>
      <p:sp>
        <p:nvSpPr>
          <p:cNvPr id="68611" name="Rectangle 3"/>
          <p:cNvSpPr>
            <a:spLocks noGrp="1" noChangeArrowheads="1"/>
          </p:cNvSpPr>
          <p:nvPr>
            <p:ph type="body" idx="1"/>
          </p:nvPr>
        </p:nvSpPr>
        <p:spPr>
          <a:xfrm>
            <a:off x="404837" y="1268760"/>
            <a:ext cx="8343627" cy="4464496"/>
          </a:xfrm>
        </p:spPr>
        <p:txBody>
          <a:bodyPr/>
          <a:lstStyle/>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review confirmed the existing strategic goals, highlighting the need to:</a:t>
            </a:r>
          </a:p>
          <a:p>
            <a:pPr lvl="1">
              <a:buFont typeface="Wingdings" panose="05000000000000000000" pitchFamily="2" charset="2"/>
              <a:buChar char="Ø"/>
            </a:pPr>
            <a:r>
              <a:rPr lang="en-ZA" sz="2400" dirty="0" smtClean="0">
                <a:latin typeface="Calibri" panose="020F0502020204030204" pitchFamily="34" charset="0"/>
              </a:rPr>
              <a:t>increase </a:t>
            </a:r>
            <a:r>
              <a:rPr lang="en-ZA" sz="2400" dirty="0">
                <a:latin typeface="Calibri" panose="020F0502020204030204" pitchFamily="34" charset="0"/>
              </a:rPr>
              <a:t>the impact of our </a:t>
            </a:r>
            <a:r>
              <a:rPr lang="en-ZA" sz="2400" dirty="0" smtClean="0">
                <a:latin typeface="Calibri" panose="020F0502020204030204" pitchFamily="34" charset="0"/>
              </a:rPr>
              <a:t>work</a:t>
            </a:r>
          </a:p>
          <a:p>
            <a:pPr lvl="1">
              <a:buFont typeface="Wingdings" panose="05000000000000000000" pitchFamily="2" charset="2"/>
              <a:buChar char="Ø"/>
            </a:pPr>
            <a:r>
              <a:rPr lang="en-ZA" sz="2400" dirty="0" smtClean="0">
                <a:latin typeface="Calibri" panose="020F0502020204030204" pitchFamily="34" charset="0"/>
              </a:rPr>
              <a:t>develop </a:t>
            </a:r>
            <a:r>
              <a:rPr lang="en-ZA" sz="2400" dirty="0">
                <a:latin typeface="Calibri" panose="020F0502020204030204" pitchFamily="34" charset="0"/>
              </a:rPr>
              <a:t>significant numbers of highly skilled </a:t>
            </a:r>
            <a:r>
              <a:rPr lang="en-ZA" sz="2400" dirty="0" smtClean="0">
                <a:latin typeface="Calibri" panose="020F0502020204030204" pitchFamily="34" charset="0"/>
              </a:rPr>
              <a:t>people;</a:t>
            </a:r>
          </a:p>
          <a:p>
            <a:pPr lvl="1">
              <a:buFont typeface="Wingdings" panose="05000000000000000000" pitchFamily="2" charset="2"/>
              <a:buChar char="Ø"/>
            </a:pPr>
            <a:r>
              <a:rPr lang="en-ZA" sz="2400" dirty="0" smtClean="0">
                <a:latin typeface="Calibri" panose="020F0502020204030204" pitchFamily="34" charset="0"/>
              </a:rPr>
              <a:t>strengthen </a:t>
            </a:r>
            <a:r>
              <a:rPr lang="en-ZA" sz="2400" dirty="0">
                <a:latin typeface="Calibri" panose="020F0502020204030204" pitchFamily="34" charset="0"/>
              </a:rPr>
              <a:t>internal operations, monitoring and evaluation, as well as control mechanisms to continuously improve performance in executing our mandate and strategic intentions; </a:t>
            </a:r>
            <a:endParaRPr lang="en-ZA" sz="2400" dirty="0" smtClean="0">
              <a:latin typeface="Calibri" panose="020F0502020204030204" pitchFamily="34" charset="0"/>
            </a:endParaRPr>
          </a:p>
          <a:p>
            <a:pPr lvl="1">
              <a:buFont typeface="Wingdings" panose="05000000000000000000" pitchFamily="2" charset="2"/>
              <a:buChar char="Ø"/>
            </a:pPr>
            <a:r>
              <a:rPr lang="en-ZA" sz="2400" dirty="0" smtClean="0">
                <a:latin typeface="Calibri" panose="020F0502020204030204" pitchFamily="34" charset="0"/>
              </a:rPr>
              <a:t>safeguard </a:t>
            </a:r>
            <a:r>
              <a:rPr lang="en-ZA" sz="2400" dirty="0">
                <a:latin typeface="Calibri" panose="020F0502020204030204" pitchFamily="34" charset="0"/>
              </a:rPr>
              <a:t>financial sustainability and our good corporate governance record.</a:t>
            </a: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13</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1533597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a:solidFill>
                  <a:srgbClr val="00B050"/>
                </a:solidFill>
                <a:latin typeface="Calibri" panose="020F0502020204030204" pitchFamily="34" charset="0"/>
              </a:rPr>
              <a:t>Organisational environment</a:t>
            </a:r>
          </a:p>
        </p:txBody>
      </p:sp>
      <p:sp>
        <p:nvSpPr>
          <p:cNvPr id="68611" name="Rectangle 3"/>
          <p:cNvSpPr>
            <a:spLocks noGrp="1" noChangeArrowheads="1"/>
          </p:cNvSpPr>
          <p:nvPr>
            <p:ph type="body" idx="1"/>
          </p:nvPr>
        </p:nvSpPr>
        <p:spPr>
          <a:xfrm>
            <a:off x="404837" y="1268760"/>
            <a:ext cx="8343627" cy="4464496"/>
          </a:xfrm>
        </p:spPr>
        <p:txBody>
          <a:bodyPr/>
          <a:lstStyle/>
          <a:p>
            <a:pPr>
              <a:buFont typeface="Wingdings" panose="05000000000000000000" pitchFamily="2" charset="2"/>
              <a:buChar char="Ø"/>
            </a:pPr>
            <a:r>
              <a:rPr lang="en-ZA" sz="2400" dirty="0" smtClean="0">
                <a:latin typeface="Calibri" panose="020F0502020204030204" pitchFamily="34" charset="0"/>
              </a:rPr>
              <a:t>A </a:t>
            </a:r>
            <a:r>
              <a:rPr lang="en-ZA" sz="2400" dirty="0">
                <a:latin typeface="Calibri" panose="020F0502020204030204" pitchFamily="34" charset="0"/>
              </a:rPr>
              <a:t>major drive within the organisation in the </a:t>
            </a:r>
            <a:r>
              <a:rPr lang="en-ZA" sz="2400" dirty="0" smtClean="0">
                <a:latin typeface="Calibri" panose="020F0502020204030204" pitchFamily="34" charset="0"/>
              </a:rPr>
              <a:t>2016/17 </a:t>
            </a:r>
            <a:r>
              <a:rPr lang="en-ZA" sz="2400" dirty="0">
                <a:latin typeface="Calibri" panose="020F0502020204030204" pitchFamily="34" charset="0"/>
              </a:rPr>
              <a:t>financial year will be the improvement of the organisation’s focus and the impact of its work.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In </a:t>
            </a:r>
            <a:r>
              <a:rPr lang="en-ZA" sz="2400" dirty="0">
                <a:latin typeface="Calibri" panose="020F0502020204030204" pitchFamily="34" charset="0"/>
              </a:rPr>
              <a:t>this regard Agrément South Africa continues to adhere to strict internal operations and procedures aimed at improving its activities.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This </a:t>
            </a:r>
            <a:r>
              <a:rPr lang="en-ZA" sz="2400" dirty="0">
                <a:latin typeface="Calibri" panose="020F0502020204030204" pitchFamily="34" charset="0"/>
              </a:rPr>
              <a:t>strategy will guide the </a:t>
            </a:r>
            <a:r>
              <a:rPr lang="en-ZA" sz="2400" dirty="0" smtClean="0">
                <a:latin typeface="Calibri" panose="020F0502020204030204" pitchFamily="34" charset="0"/>
              </a:rPr>
              <a:t>organisation’s </a:t>
            </a:r>
            <a:r>
              <a:rPr lang="en-ZA" sz="2400" dirty="0">
                <a:latin typeface="Calibri" panose="020F0502020204030204" pitchFamily="34" charset="0"/>
              </a:rPr>
              <a:t>operational decisions</a:t>
            </a:r>
            <a:r>
              <a:rPr lang="en-ZA" sz="2400" dirty="0" smtClean="0">
                <a:latin typeface="Calibri" panose="020F0502020204030204" pitchFamily="34" charset="0"/>
              </a:rPr>
              <a:t>.</a:t>
            </a:r>
            <a:endParaRPr lang="en-ZA" sz="2400" dirty="0">
              <a:latin typeface="Calibri" panose="020F0502020204030204" pitchFamily="34" charset="0"/>
            </a:endParaRPr>
          </a:p>
          <a:p>
            <a:pPr>
              <a:buFont typeface="Wingdings" panose="05000000000000000000" pitchFamily="2" charset="2"/>
              <a:buChar char="Ø"/>
            </a:pPr>
            <a:r>
              <a:rPr lang="en-ZA" sz="2400" dirty="0">
                <a:latin typeface="Calibri" panose="020F0502020204030204" pitchFamily="34" charset="0"/>
              </a:rPr>
              <a:t>Agrément South Africa will review its activities during the forthcoming year to improve efficiency. This will result in some degree of re-organisation.</a:t>
            </a: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14</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738225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smtClean="0">
                <a:solidFill>
                  <a:srgbClr val="00B050"/>
                </a:solidFill>
                <a:latin typeface="Calibri" panose="020F0502020204030204" pitchFamily="34" charset="0"/>
              </a:rPr>
              <a:t>Organisational </a:t>
            </a:r>
            <a:r>
              <a:rPr lang="en-ZA" sz="2800" dirty="0">
                <a:solidFill>
                  <a:srgbClr val="00B050"/>
                </a:solidFill>
                <a:latin typeface="Calibri" panose="020F0502020204030204" pitchFamily="34" charset="0"/>
              </a:rPr>
              <a:t>structure</a:t>
            </a:r>
          </a:p>
        </p:txBody>
      </p:sp>
      <p:sp>
        <p:nvSpPr>
          <p:cNvPr id="68611" name="Rectangle 3"/>
          <p:cNvSpPr>
            <a:spLocks noGrp="1" noChangeArrowheads="1"/>
          </p:cNvSpPr>
          <p:nvPr>
            <p:ph type="body" idx="1"/>
          </p:nvPr>
        </p:nvSpPr>
        <p:spPr>
          <a:xfrm>
            <a:off x="404837" y="1268760"/>
            <a:ext cx="8343627" cy="4464496"/>
          </a:xfrm>
        </p:spPr>
        <p:txBody>
          <a:bodyPr/>
          <a:lstStyle/>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proposed organisational structure is derived from the Board’s mandate and is a delivery mechanism to give effect to the current ministerial delegation of authority.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Agrement </a:t>
            </a:r>
            <a:r>
              <a:rPr lang="en-ZA" sz="2400" dirty="0">
                <a:latin typeface="Calibri" panose="020F0502020204030204" pitchFamily="34" charset="0"/>
              </a:rPr>
              <a:t>South Africa will fill in the shared services posts identified by the Transitional Task Team (TTT) which may include finance, administration, human resources, legal, audit and facilities staff members amongst other posts.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In </a:t>
            </a:r>
            <a:r>
              <a:rPr lang="en-ZA" sz="2400" dirty="0">
                <a:latin typeface="Calibri" panose="020F0502020204030204" pitchFamily="34" charset="0"/>
              </a:rPr>
              <a:t>filling the posts the budgetary allocations will have to be made prior to the posts being filled, as the current financial amounts allocated in the budget does not cover or cater for the additional staff members required to run the organisation.</a:t>
            </a: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15</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051730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92300" y="139700"/>
            <a:ext cx="5357813" cy="631031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2"/>
          <p:cNvSpPr>
            <a:spLocks noGrp="1"/>
          </p:cNvSpPr>
          <p:nvPr>
            <p:ph type="title" idx="4294967295"/>
          </p:nvPr>
        </p:nvSpPr>
        <p:spPr>
          <a:xfrm>
            <a:off x="1119188" y="139700"/>
            <a:ext cx="8024812" cy="482600"/>
          </a:xfrm>
        </p:spPr>
        <p:txBody>
          <a:bodyPr/>
          <a:lstStyle/>
          <a:p>
            <a:r>
              <a:rPr lang="en-US" dirty="0" smtClean="0">
                <a:solidFill>
                  <a:srgbClr val="00B050"/>
                </a:solidFill>
                <a:latin typeface="Calibri" pitchFamily="34" charset="0"/>
                <a:cs typeface="Calibri" pitchFamily="34" charset="0"/>
              </a:rPr>
              <a:t>Organisational structure</a:t>
            </a:r>
            <a:endParaRPr lang="en-GB" dirty="0" smtClean="0">
              <a:solidFill>
                <a:srgbClr val="00B050"/>
              </a:solidFill>
              <a:latin typeface="Calibri" pitchFamily="34" charset="0"/>
              <a:cs typeface="Calibri" pitchFamily="34" charset="0"/>
            </a:endParaRPr>
          </a:p>
        </p:txBody>
      </p:sp>
    </p:spTree>
    <p:extLst>
      <p:ext uri="{BB962C8B-B14F-4D97-AF65-F5344CB8AC3E}">
        <p14:creationId xmlns:p14="http://schemas.microsoft.com/office/powerpoint/2010/main" xmlns="" val="3655667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3"/>
          <p:cNvGrpSpPr>
            <a:grpSpLocks/>
          </p:cNvGrpSpPr>
          <p:nvPr/>
        </p:nvGrpSpPr>
        <p:grpSpPr bwMode="auto">
          <a:xfrm>
            <a:off x="539750" y="1341438"/>
            <a:ext cx="7993063" cy="4824412"/>
            <a:chOff x="1053" y="1223"/>
            <a:chExt cx="2548" cy="2585"/>
          </a:xfrm>
        </p:grpSpPr>
        <p:sp>
          <p:nvSpPr>
            <p:cNvPr id="3" name="AutoShape 4" descr="Green marble"/>
            <p:cNvSpPr>
              <a:spLocks noChangeAspect="1" noChangeArrowheads="1" noTextEdit="1"/>
            </p:cNvSpPr>
            <p:nvPr/>
          </p:nvSpPr>
          <p:spPr bwMode="auto">
            <a:xfrm>
              <a:off x="1053" y="1223"/>
              <a:ext cx="2548" cy="2585"/>
            </a:xfrm>
            <a:prstGeom prst="rect">
              <a:avLst/>
            </a:prstGeom>
            <a:blipFill dpi="0" rotWithShape="0">
              <a:blip r:embed="rId3" cstate="print"/>
              <a:srcRect/>
              <a:tile tx="0" ty="0" sx="100000" sy="100000" flip="none" algn="tl"/>
            </a:blipFill>
            <a:ln w="9525" algn="ctr">
              <a:solidFill>
                <a:srgbClr val="3333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cxnSp>
          <p:nvCxnSpPr>
            <p:cNvPr id="1028" name="_s1028"/>
            <p:cNvCxnSpPr>
              <a:cxnSpLocks noChangeShapeType="1"/>
              <a:stCxn id="8" idx="0"/>
              <a:endCxn id="7" idx="2"/>
            </p:cNvCxnSpPr>
            <p:nvPr/>
          </p:nvCxnSpPr>
          <p:spPr bwMode="auto">
            <a:xfrm rot="16200000">
              <a:off x="2411" y="3028"/>
              <a:ext cx="100" cy="1"/>
            </a:xfrm>
            <a:prstGeom prst="bentConnector3">
              <a:avLst>
                <a:gd name="adj1" fmla="val 50000"/>
              </a:avLst>
            </a:prstGeom>
            <a:noFill/>
            <a:ln w="1270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9" name="_s1029"/>
            <p:cNvCxnSpPr>
              <a:cxnSpLocks noChangeShapeType="1"/>
              <a:stCxn id="7" idx="0"/>
              <a:endCxn id="5" idx="2"/>
            </p:cNvCxnSpPr>
            <p:nvPr/>
          </p:nvCxnSpPr>
          <p:spPr bwMode="auto">
            <a:xfrm rot="16200000">
              <a:off x="2145" y="2229"/>
              <a:ext cx="633" cy="1"/>
            </a:xfrm>
            <a:prstGeom prst="straightConnector1">
              <a:avLst/>
            </a:prstGeom>
            <a:noFill/>
            <a:ln w="12700">
              <a:solidFill>
                <a:srgbClr val="000000"/>
              </a:solidFill>
              <a:round/>
              <a:headEnd/>
              <a:tailEnd/>
            </a:ln>
            <a:extLst>
              <a:ext uri="{909E8E84-426E-40DD-AFC4-6F175D3DCCD1}">
                <a14:hiddenFill xmlns:a14="http://schemas.microsoft.com/office/drawing/2010/main" xmlns="">
                  <a:noFill/>
                </a14:hiddenFill>
              </a:ext>
            </a:extLst>
          </p:spPr>
        </p:cxnSp>
        <p:cxnSp>
          <p:nvCxnSpPr>
            <p:cNvPr id="1030" name="_s1030"/>
            <p:cNvCxnSpPr>
              <a:cxnSpLocks noChangeShapeType="1"/>
              <a:stCxn id="6" idx="3"/>
              <a:endCxn id="5" idx="2"/>
            </p:cNvCxnSpPr>
            <p:nvPr/>
          </p:nvCxnSpPr>
          <p:spPr bwMode="auto">
            <a:xfrm flipV="1">
              <a:off x="2360" y="1913"/>
              <a:ext cx="101" cy="317"/>
            </a:xfrm>
            <a:prstGeom prst="bentConnector2">
              <a:avLst/>
            </a:prstGeom>
            <a:noFill/>
            <a:ln w="12700">
              <a:solidFill>
                <a:srgbClr val="000000"/>
              </a:solidFill>
              <a:miter lim="800000"/>
              <a:headEnd/>
              <a:tailEnd/>
            </a:ln>
            <a:extLst>
              <a:ext uri="{909E8E84-426E-40DD-AFC4-6F175D3DCCD1}">
                <a14:hiddenFill xmlns:a14="http://schemas.microsoft.com/office/drawing/2010/main" xmlns="">
                  <a:noFill/>
                </a14:hiddenFill>
              </a:ext>
            </a:extLst>
          </p:spPr>
        </p:cxnSp>
        <p:sp>
          <p:nvSpPr>
            <p:cNvPr id="4" name="Rectangle 8"/>
            <p:cNvSpPr>
              <a:spLocks noChangeArrowheads="1"/>
            </p:cNvSpPr>
            <p:nvPr/>
          </p:nvSpPr>
          <p:spPr bwMode="auto">
            <a:xfrm>
              <a:off x="1203" y="1223"/>
              <a:ext cx="1489" cy="267"/>
            </a:xfrm>
            <a:prstGeom prst="rect">
              <a:avLst/>
            </a:prstGeom>
            <a:noFill/>
            <a:ln w="228600">
              <a:solidFill>
                <a:srgbClr val="008000">
                  <a:alpha val="0"/>
                </a:srgbClr>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84343" tIns="92172" rIns="184343" bIns="92172" numCol="1" anchor="t" anchorCtr="0" compatLnSpc="1">
              <a:prstTxWarp prst="textNoShape">
                <a:avLst/>
              </a:prstTxWarp>
            </a:bodyPr>
            <a:lstStyle/>
            <a:p>
              <a:pPr algn="ctr"/>
              <a:endParaRPr lang="en-US" sz="3500" smtClean="0">
                <a:solidFill>
                  <a:srgbClr val="000000"/>
                </a:solidFill>
                <a:latin typeface="Times New Roman" pitchFamily="18" charset="0"/>
              </a:endParaRPr>
            </a:p>
          </p:txBody>
        </p:sp>
        <p:sp>
          <p:nvSpPr>
            <p:cNvPr id="5" name="_s1032"/>
            <p:cNvSpPr>
              <a:spLocks noChangeArrowheads="1"/>
            </p:cNvSpPr>
            <p:nvPr/>
          </p:nvSpPr>
          <p:spPr bwMode="auto">
            <a:xfrm>
              <a:off x="2161" y="1653"/>
              <a:ext cx="599" cy="260"/>
            </a:xfrm>
            <a:prstGeom prst="rect">
              <a:avLst/>
            </a:prstGeom>
            <a:solidFill>
              <a:srgbClr val="00FF00"/>
            </a:solidFill>
            <a:ln w="12700">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none" lIns="123878" tIns="61939" rIns="123878" bIns="61939" numCol="1" anchor="ctr" anchorCtr="0" compatLnSpc="1">
              <a:prstTxWarp prst="textNoShape">
                <a:avLst/>
              </a:prstTxWarp>
            </a:bodyPr>
            <a:lstStyle/>
            <a:p>
              <a:pPr algn="ctr"/>
              <a:r>
                <a:rPr lang="en-GB" smtClean="0">
                  <a:solidFill>
                    <a:srgbClr val="000000"/>
                  </a:solidFill>
                </a:rPr>
                <a:t>Board</a:t>
              </a:r>
            </a:p>
          </p:txBody>
        </p:sp>
        <p:sp>
          <p:nvSpPr>
            <p:cNvPr id="6" name="_s1033"/>
            <p:cNvSpPr>
              <a:spLocks noChangeArrowheads="1"/>
            </p:cNvSpPr>
            <p:nvPr/>
          </p:nvSpPr>
          <p:spPr bwMode="auto">
            <a:xfrm>
              <a:off x="1289" y="2013"/>
              <a:ext cx="1071" cy="433"/>
            </a:xfrm>
            <a:prstGeom prst="rect">
              <a:avLst/>
            </a:prstGeom>
            <a:solidFill>
              <a:srgbClr val="00FF00"/>
            </a:solidFill>
            <a:ln w="12700">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none" lIns="123878" tIns="61939" rIns="123878" bIns="61939" numCol="1" anchor="ctr" anchorCtr="0" compatLnSpc="1">
              <a:prstTxWarp prst="textNoShape">
                <a:avLst/>
              </a:prstTxWarp>
            </a:bodyPr>
            <a:lstStyle/>
            <a:p>
              <a:pPr algn="ctr"/>
              <a:r>
                <a:rPr lang="en-GB" smtClean="0">
                  <a:solidFill>
                    <a:srgbClr val="000000"/>
                  </a:solidFill>
                </a:rPr>
                <a:t>Technical Committee</a:t>
              </a:r>
              <a:endParaRPr lang="en-GB" smtClean="0">
                <a:solidFill>
                  <a:srgbClr val="000000"/>
                </a:solidFill>
                <a:latin typeface="Times New Roman" pitchFamily="18" charset="0"/>
              </a:endParaRPr>
            </a:p>
          </p:txBody>
        </p:sp>
        <p:sp>
          <p:nvSpPr>
            <p:cNvPr id="7" name="_s1034"/>
            <p:cNvSpPr>
              <a:spLocks noChangeArrowheads="1"/>
            </p:cNvSpPr>
            <p:nvPr/>
          </p:nvSpPr>
          <p:spPr bwMode="auto">
            <a:xfrm>
              <a:off x="1925" y="2546"/>
              <a:ext cx="1071" cy="433"/>
            </a:xfrm>
            <a:prstGeom prst="rect">
              <a:avLst/>
            </a:prstGeom>
            <a:solidFill>
              <a:srgbClr val="00FF00"/>
            </a:solidFill>
            <a:ln w="12700">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none" lIns="123878" tIns="61939" rIns="123878" bIns="61939" numCol="1" anchor="ctr" anchorCtr="0" compatLnSpc="1">
              <a:prstTxWarp prst="textNoShape">
                <a:avLst/>
              </a:prstTxWarp>
            </a:bodyPr>
            <a:lstStyle/>
            <a:p>
              <a:pPr algn="ctr"/>
              <a:r>
                <a:rPr lang="en-GB" dirty="0" smtClean="0">
                  <a:solidFill>
                    <a:srgbClr val="000000"/>
                  </a:solidFill>
                </a:rPr>
                <a:t>Technical Agency</a:t>
              </a:r>
            </a:p>
            <a:p>
              <a:pPr algn="ctr"/>
              <a:r>
                <a:rPr lang="en-GB" dirty="0" smtClean="0">
                  <a:solidFill>
                    <a:srgbClr val="000000"/>
                  </a:solidFill>
                </a:rPr>
                <a:t> Agrément South Africa</a:t>
              </a:r>
              <a:endParaRPr lang="en-GB" dirty="0" smtClean="0">
                <a:solidFill>
                  <a:srgbClr val="000000"/>
                </a:solidFill>
                <a:latin typeface="Times New Roman" pitchFamily="18" charset="0"/>
              </a:endParaRPr>
            </a:p>
          </p:txBody>
        </p:sp>
        <p:sp>
          <p:nvSpPr>
            <p:cNvPr id="8" name="_s1035"/>
            <p:cNvSpPr>
              <a:spLocks noChangeArrowheads="1"/>
            </p:cNvSpPr>
            <p:nvPr/>
          </p:nvSpPr>
          <p:spPr bwMode="auto">
            <a:xfrm>
              <a:off x="1555" y="3079"/>
              <a:ext cx="1810" cy="259"/>
            </a:xfrm>
            <a:prstGeom prst="rect">
              <a:avLst/>
            </a:prstGeom>
            <a:solidFill>
              <a:srgbClr val="00FF00"/>
            </a:solidFill>
            <a:ln w="12700">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none" lIns="123878" tIns="61939" rIns="123878" bIns="61939" numCol="1" anchor="ctr" anchorCtr="0" compatLnSpc="1">
              <a:prstTxWarp prst="textNoShape">
                <a:avLst/>
              </a:prstTxWarp>
            </a:bodyPr>
            <a:lstStyle/>
            <a:p>
              <a:pPr algn="ctr"/>
              <a:r>
                <a:rPr lang="en-GB" b="1" dirty="0" smtClean="0">
                  <a:solidFill>
                    <a:srgbClr val="333399"/>
                  </a:solidFill>
                </a:rPr>
                <a:t>Industry Technical Experts</a:t>
              </a:r>
              <a:endParaRPr lang="en-GB" b="1" dirty="0" smtClean="0">
                <a:solidFill>
                  <a:srgbClr val="333399"/>
                </a:solidFill>
                <a:latin typeface="Times New Roman" pitchFamily="18" charset="0"/>
              </a:endParaRPr>
            </a:p>
          </p:txBody>
        </p:sp>
      </p:grpSp>
      <p:sp>
        <p:nvSpPr>
          <p:cNvPr id="1036" name="Title 2"/>
          <p:cNvSpPr>
            <a:spLocks noGrp="1"/>
          </p:cNvSpPr>
          <p:nvPr>
            <p:ph type="title"/>
          </p:nvPr>
        </p:nvSpPr>
        <p:spPr>
          <a:xfrm>
            <a:off x="661194" y="714374"/>
            <a:ext cx="8025606" cy="482377"/>
          </a:xfrm>
        </p:spPr>
        <p:txBody>
          <a:bodyPr/>
          <a:lstStyle/>
          <a:p>
            <a:r>
              <a:rPr lang="en-US" dirty="0" smtClean="0">
                <a:solidFill>
                  <a:srgbClr val="00B050"/>
                </a:solidFill>
                <a:latin typeface="Calibri" pitchFamily="34" charset="0"/>
                <a:cs typeface="Calibri" pitchFamily="34" charset="0"/>
              </a:rPr>
              <a:t>Organisational structure</a:t>
            </a:r>
            <a:endParaRPr lang="en-GB" dirty="0" smtClean="0">
              <a:solidFill>
                <a:srgbClr val="00B050"/>
              </a:solidFill>
              <a:latin typeface="Calibri" pitchFamily="34" charset="0"/>
              <a:cs typeface="Calibri" pitchFamily="34" charset="0"/>
            </a:endParaRPr>
          </a:p>
        </p:txBody>
      </p:sp>
      <p:pic>
        <p:nvPicPr>
          <p:cNvPr id="103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5985813"/>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9" name="Picture 4" descr="Wftao"/>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748088" y="6143764"/>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40"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3CF17AC-B252-445E-8F6C-7E3AF51D5CC9}" type="datetime2">
              <a:rPr lang="en-GB" sz="1400">
                <a:solidFill>
                  <a:srgbClr val="5F5F5F"/>
                </a:solidFill>
                <a:latin typeface="Calibri" pitchFamily="34" charset="0"/>
              </a:rPr>
              <a:pPr eaLnBrk="1" hangingPunct="1"/>
              <a:t>Friday, 08 April 2016</a:t>
            </a:fld>
            <a:endParaRPr lang="en-GB" sz="1400" dirty="0">
              <a:solidFill>
                <a:srgbClr val="5F5F5F"/>
              </a:solidFill>
              <a:latin typeface="Calibri" pitchFamily="34" charset="0"/>
            </a:endParaRPr>
          </a:p>
          <a:p>
            <a:pPr eaLnBrk="1" hangingPunct="1"/>
            <a:r>
              <a:rPr lang="en-ZA" sz="1400" b="1" dirty="0">
                <a:solidFill>
                  <a:srgbClr val="C00000"/>
                </a:solidFill>
                <a:latin typeface="Calibri" pitchFamily="34" charset="0"/>
              </a:rPr>
              <a:t>www.agrement.co.za</a:t>
            </a:r>
          </a:p>
          <a:p>
            <a:pPr eaLnBrk="1" hangingPunct="1"/>
            <a:endParaRPr lang="en-GB" sz="1400" dirty="0">
              <a:solidFill>
                <a:srgbClr val="5F5F5F"/>
              </a:solidFill>
              <a:latin typeface="Calibri" pitchFamily="34" charset="0"/>
            </a:endParaRPr>
          </a:p>
        </p:txBody>
      </p:sp>
      <p:sp>
        <p:nvSpPr>
          <p:cNvPr id="1041" name="Rectangle 11"/>
          <p:cNvSpPr>
            <a:spLocks noChangeArrowheads="1"/>
          </p:cNvSpPr>
          <p:nvPr/>
        </p:nvSpPr>
        <p:spPr bwMode="auto">
          <a:xfrm>
            <a:off x="7358063" y="142875"/>
            <a:ext cx="75693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63DCEC4F-859F-4D4D-B2A4-3C46876B544B}" type="slidenum">
              <a:rPr lang="en-GB" sz="1400" smtClean="0">
                <a:solidFill>
                  <a:srgbClr val="5F5F5F"/>
                </a:solidFill>
                <a:latin typeface="Calibri" pitchFamily="34" charset="0"/>
              </a:rPr>
              <a:pPr/>
              <a:t>17</a:t>
            </a:fld>
            <a:endParaRPr lang="en-GB" sz="1400" dirty="0">
              <a:solidFill>
                <a:srgbClr val="5F5F5F"/>
              </a:solidFill>
              <a:latin typeface="Calibri" pitchFamily="34" charset="0"/>
            </a:endParaRPr>
          </a:p>
        </p:txBody>
      </p:sp>
      <p:pic>
        <p:nvPicPr>
          <p:cNvPr id="1042" name="Picture 91" descr="thumb05">
            <a:hlinkClick r:id="rId6"/>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228013" y="6065837"/>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12472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800" b="1">
                <a:solidFill>
                  <a:schemeClr val="tx1"/>
                </a:solidFill>
                <a:latin typeface="Arial Unicode MS" pitchFamily="34" charset="-128"/>
                <a:ea typeface="Arial Unicode MS" pitchFamily="34" charset="-128"/>
                <a:cs typeface="Arial Unicode MS" pitchFamily="34" charset="-128"/>
              </a:defRPr>
            </a:lvl1pPr>
            <a:lvl2pPr marL="651264" indent="-250486" eaLnBrk="0" hangingPunct="0">
              <a:defRPr sz="2800" b="1">
                <a:solidFill>
                  <a:schemeClr val="tx1"/>
                </a:solidFill>
                <a:latin typeface="Arial Unicode MS" pitchFamily="34" charset="-128"/>
                <a:ea typeface="Arial Unicode MS" pitchFamily="34" charset="-128"/>
                <a:cs typeface="Arial Unicode MS" pitchFamily="34" charset="-128"/>
              </a:defRPr>
            </a:lvl2pPr>
            <a:lvl3pPr marL="1001944" indent="-200389" eaLnBrk="0" hangingPunct="0">
              <a:defRPr sz="2800" b="1">
                <a:solidFill>
                  <a:schemeClr val="tx1"/>
                </a:solidFill>
                <a:latin typeface="Arial Unicode MS" pitchFamily="34" charset="-128"/>
                <a:ea typeface="Arial Unicode MS" pitchFamily="34" charset="-128"/>
                <a:cs typeface="Arial Unicode MS" pitchFamily="34" charset="-128"/>
              </a:defRPr>
            </a:lvl3pPr>
            <a:lvl4pPr marL="1402722" indent="-200389" eaLnBrk="0" hangingPunct="0">
              <a:defRPr sz="2800" b="1">
                <a:solidFill>
                  <a:schemeClr val="tx1"/>
                </a:solidFill>
                <a:latin typeface="Arial Unicode MS" pitchFamily="34" charset="-128"/>
                <a:ea typeface="Arial Unicode MS" pitchFamily="34" charset="-128"/>
                <a:cs typeface="Arial Unicode MS" pitchFamily="34" charset="-128"/>
              </a:defRPr>
            </a:lvl4pPr>
            <a:lvl5pPr marL="1803500" indent="-200389" eaLnBrk="0" hangingPunct="0">
              <a:defRPr sz="2800" b="1">
                <a:solidFill>
                  <a:schemeClr val="tx1"/>
                </a:solidFill>
                <a:latin typeface="Arial Unicode MS" pitchFamily="34" charset="-128"/>
                <a:ea typeface="Arial Unicode MS" pitchFamily="34" charset="-128"/>
                <a:cs typeface="Arial Unicode MS" pitchFamily="34" charset="-128"/>
              </a:defRPr>
            </a:lvl5pPr>
            <a:lvl6pPr marL="2204277" indent="-200389" algn="ctr" defTabSz="456442" eaLnBrk="0" fontAlgn="base" hangingPunct="0">
              <a:spcBef>
                <a:spcPct val="0"/>
              </a:spcBef>
              <a:spcAft>
                <a:spcPct val="0"/>
              </a:spcAft>
              <a:defRPr sz="2800" b="1">
                <a:solidFill>
                  <a:schemeClr val="tx1"/>
                </a:solidFill>
                <a:latin typeface="Arial Unicode MS" pitchFamily="34" charset="-128"/>
                <a:ea typeface="Arial Unicode MS" pitchFamily="34" charset="-128"/>
                <a:cs typeface="Arial Unicode MS" pitchFamily="34" charset="-128"/>
              </a:defRPr>
            </a:lvl6pPr>
            <a:lvl7pPr marL="2605054" indent="-200389" algn="ctr" defTabSz="456442" eaLnBrk="0" fontAlgn="base" hangingPunct="0">
              <a:spcBef>
                <a:spcPct val="0"/>
              </a:spcBef>
              <a:spcAft>
                <a:spcPct val="0"/>
              </a:spcAft>
              <a:defRPr sz="2800" b="1">
                <a:solidFill>
                  <a:schemeClr val="tx1"/>
                </a:solidFill>
                <a:latin typeface="Arial Unicode MS" pitchFamily="34" charset="-128"/>
                <a:ea typeface="Arial Unicode MS" pitchFamily="34" charset="-128"/>
                <a:cs typeface="Arial Unicode MS" pitchFamily="34" charset="-128"/>
              </a:defRPr>
            </a:lvl7pPr>
            <a:lvl8pPr marL="3005833" indent="-200389" algn="ctr" defTabSz="456442" eaLnBrk="0" fontAlgn="base" hangingPunct="0">
              <a:spcBef>
                <a:spcPct val="0"/>
              </a:spcBef>
              <a:spcAft>
                <a:spcPct val="0"/>
              </a:spcAft>
              <a:defRPr sz="2800" b="1">
                <a:solidFill>
                  <a:schemeClr val="tx1"/>
                </a:solidFill>
                <a:latin typeface="Arial Unicode MS" pitchFamily="34" charset="-128"/>
                <a:ea typeface="Arial Unicode MS" pitchFamily="34" charset="-128"/>
                <a:cs typeface="Arial Unicode MS" pitchFamily="34" charset="-128"/>
              </a:defRPr>
            </a:lvl8pPr>
            <a:lvl9pPr marL="3406611" indent="-200389" algn="ctr" defTabSz="456442" eaLnBrk="0" fontAlgn="base" hangingPunct="0">
              <a:spcBef>
                <a:spcPct val="0"/>
              </a:spcBef>
              <a:spcAft>
                <a:spcPct val="0"/>
              </a:spcAft>
              <a:defRPr sz="2800" b="1">
                <a:solidFill>
                  <a:schemeClr val="tx1"/>
                </a:solidFill>
                <a:latin typeface="Arial Unicode MS" pitchFamily="34" charset="-128"/>
                <a:ea typeface="Arial Unicode MS" pitchFamily="34" charset="-128"/>
                <a:cs typeface="Arial Unicode MS" pitchFamily="34" charset="-128"/>
              </a:defRPr>
            </a:lvl9pPr>
          </a:lstStyle>
          <a:p>
            <a:pPr eaLnBrk="1" hangingPunct="1"/>
            <a:r>
              <a:rPr lang="en-US" sz="1200" b="0" dirty="0" smtClean="0">
                <a:solidFill>
                  <a:srgbClr val="898989"/>
                </a:solidFill>
                <a:latin typeface="Calibri" pitchFamily="34" charset="0"/>
                <a:ea typeface="ＭＳ Ｐゴシック" pitchFamily="34" charset="-128"/>
              </a:rPr>
              <a:t>     </a:t>
            </a:r>
            <a:r>
              <a:rPr lang="en-GB" sz="1200" dirty="0" smtClean="0">
                <a:solidFill>
                  <a:prstClr val="black"/>
                </a:solidFill>
              </a:rPr>
              <a:t>Courtesy of NRCS    </a:t>
            </a:r>
            <a:fld id="{71928F26-B562-4415-A297-63ECFB36633F}" type="slidenum">
              <a:rPr lang="en-US" sz="1200" b="0" smtClean="0">
                <a:solidFill>
                  <a:srgbClr val="898989"/>
                </a:solidFill>
                <a:latin typeface="Calibri" pitchFamily="34" charset="0"/>
                <a:ea typeface="ＭＳ Ｐゴシック" pitchFamily="34" charset="-128"/>
              </a:rPr>
              <a:pPr eaLnBrk="1" hangingPunct="1"/>
              <a:t>18</a:t>
            </a:fld>
            <a:endParaRPr lang="en-US" sz="1200" b="0" dirty="0">
              <a:solidFill>
                <a:srgbClr val="898989"/>
              </a:solidFill>
              <a:latin typeface="Calibri" pitchFamily="34" charset="0"/>
              <a:ea typeface="ＭＳ Ｐゴシック" pitchFamily="34" charset="-128"/>
            </a:endParaRPr>
          </a:p>
        </p:txBody>
      </p:sp>
      <p:sp>
        <p:nvSpPr>
          <p:cNvPr id="7171" name="Text Box 2"/>
          <p:cNvSpPr txBox="1">
            <a:spLocks noChangeArrowheads="1"/>
          </p:cNvSpPr>
          <p:nvPr/>
        </p:nvSpPr>
        <p:spPr bwMode="auto">
          <a:xfrm>
            <a:off x="145316" y="1068145"/>
            <a:ext cx="3995492" cy="5497806"/>
          </a:xfrm>
          <a:prstGeom prst="rect">
            <a:avLst/>
          </a:prstGeom>
          <a:solidFill>
            <a:srgbClr val="FF99CC">
              <a:alpha val="20000"/>
            </a:srgbClr>
          </a:solidFill>
          <a:ln w="9525" algn="ctr">
            <a:solidFill>
              <a:srgbClr val="FF99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endParaRPr lang="en-ZA" sz="1600">
              <a:solidFill>
                <a:prstClr val="black"/>
              </a:solidFill>
            </a:endParaRPr>
          </a:p>
          <a:p>
            <a:pPr algn="ctr" defTabSz="456442" eaLnBrk="1" hangingPunct="1"/>
            <a:endParaRPr lang="en-ZA" sz="1600">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p:txBody>
      </p:sp>
      <p:sp>
        <p:nvSpPr>
          <p:cNvPr id="7172" name="Text Box 3"/>
          <p:cNvSpPr txBox="1">
            <a:spLocks noChangeArrowheads="1"/>
          </p:cNvSpPr>
          <p:nvPr/>
        </p:nvSpPr>
        <p:spPr bwMode="auto">
          <a:xfrm>
            <a:off x="4386621" y="1068145"/>
            <a:ext cx="4497984" cy="5497806"/>
          </a:xfrm>
          <a:prstGeom prst="rect">
            <a:avLst/>
          </a:prstGeom>
          <a:solidFill>
            <a:srgbClr val="EAEAEA">
              <a:alpha val="20000"/>
            </a:srgbClr>
          </a:solidFill>
          <a:ln w="9525" algn="ctr">
            <a:solidFill>
              <a:srgbClr val="96969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endParaRPr lang="en-ZA" sz="1600">
              <a:solidFill>
                <a:prstClr val="black"/>
              </a:solidFill>
            </a:endParaRPr>
          </a:p>
          <a:p>
            <a:pPr algn="ctr" defTabSz="456442" eaLnBrk="1" hangingPunct="1"/>
            <a:endParaRPr lang="en-ZA" sz="1600">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p:txBody>
      </p:sp>
      <p:sp>
        <p:nvSpPr>
          <p:cNvPr id="7173" name="Rectangle 2"/>
          <p:cNvSpPr>
            <a:spLocks noChangeArrowheads="1"/>
          </p:cNvSpPr>
          <p:nvPr/>
        </p:nvSpPr>
        <p:spPr bwMode="auto">
          <a:xfrm>
            <a:off x="1188328" y="0"/>
            <a:ext cx="7203293" cy="552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7" tIns="45709" rIns="91417" bIns="45709" anchor="ctr"/>
          <a:lstStyle/>
          <a:p>
            <a:pPr defTabSz="456442"/>
            <a:r>
              <a:rPr lang="en-US" sz="2100" b="1" dirty="0">
                <a:solidFill>
                  <a:prstClr val="white"/>
                </a:solidFill>
                <a:latin typeface="Arial Unicode MS" pitchFamily="34" charset="-128"/>
                <a:ea typeface="Arial Unicode MS" pitchFamily="34" charset="-128"/>
                <a:cs typeface="Arial Unicode MS" pitchFamily="34" charset="-128"/>
              </a:rPr>
              <a:t>The Building Industry's  </a:t>
            </a:r>
            <a:r>
              <a:rPr lang="en-US" sz="3200" b="1" dirty="0">
                <a:solidFill>
                  <a:prstClr val="white"/>
                </a:solidFill>
                <a:latin typeface="Arial Black" pitchFamily="34" charset="0"/>
                <a:ea typeface="Arial Unicode MS" pitchFamily="34" charset="-128"/>
                <a:cs typeface="Arial Unicode MS" pitchFamily="34" charset="-128"/>
              </a:rPr>
              <a:t>4</a:t>
            </a:r>
            <a:r>
              <a:rPr lang="en-US" sz="2100" b="1" dirty="0">
                <a:solidFill>
                  <a:prstClr val="white"/>
                </a:solidFill>
                <a:latin typeface="Arial Unicode MS" pitchFamily="34" charset="-128"/>
                <a:ea typeface="Arial Unicode MS" pitchFamily="34" charset="-128"/>
                <a:cs typeface="Arial Unicode MS" pitchFamily="34" charset="-128"/>
              </a:rPr>
              <a:t> Levels of legislation + 1</a:t>
            </a:r>
          </a:p>
        </p:txBody>
      </p:sp>
      <p:sp>
        <p:nvSpPr>
          <p:cNvPr id="7174" name="Text Box 5"/>
          <p:cNvSpPr txBox="1">
            <a:spLocks noChangeArrowheads="1"/>
          </p:cNvSpPr>
          <p:nvPr/>
        </p:nvSpPr>
        <p:spPr bwMode="auto">
          <a:xfrm>
            <a:off x="4511566" y="1907401"/>
            <a:ext cx="4249455" cy="4512921"/>
          </a:xfrm>
          <a:prstGeom prst="rect">
            <a:avLst/>
          </a:prstGeom>
          <a:solidFill>
            <a:srgbClr val="000080">
              <a:alpha val="20000"/>
            </a:srgbClr>
          </a:solidFill>
          <a:ln w="12700" algn="ctr">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a:p>
            <a:pPr algn="ctr" defTabSz="456442" eaLnBrk="1" hangingPunct="1"/>
            <a:endParaRPr lang="en-ZA">
              <a:solidFill>
                <a:prstClr val="black"/>
              </a:solidFill>
            </a:endParaRPr>
          </a:p>
        </p:txBody>
      </p:sp>
      <p:sp>
        <p:nvSpPr>
          <p:cNvPr id="7175" name="Text Box 6"/>
          <p:cNvSpPr txBox="1">
            <a:spLocks noChangeArrowheads="1"/>
          </p:cNvSpPr>
          <p:nvPr/>
        </p:nvSpPr>
        <p:spPr bwMode="auto">
          <a:xfrm>
            <a:off x="4973151" y="4976514"/>
            <a:ext cx="161940" cy="265605"/>
          </a:xfrm>
          <a:prstGeom prst="rect">
            <a:avLst/>
          </a:prstGeom>
          <a:noFill/>
          <a:ln w="4699" algn="ctr">
            <a:solidFill>
              <a:srgbClr val="0000FF"/>
            </a:solidFill>
            <a:miter lim="800000"/>
            <a:headEnd/>
            <a:tailEnd/>
          </a:ln>
          <a:effectLst/>
          <a:extLst>
            <a:ext uri="{909E8E84-426E-40DD-AFC4-6F175D3DCCD1}">
              <a14:hiddenFill xmlns:a14="http://schemas.microsoft.com/office/drawing/2010/main" xmlns="">
                <a:solidFill>
                  <a:srgbClr val="FF6600">
                    <a:alpha val="20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endParaRPr lang="en-ZA" sz="1200">
              <a:solidFill>
                <a:prstClr val="black"/>
              </a:solidFill>
            </a:endParaRPr>
          </a:p>
        </p:txBody>
      </p:sp>
      <p:sp>
        <p:nvSpPr>
          <p:cNvPr id="7176" name="Text Box 7"/>
          <p:cNvSpPr txBox="1">
            <a:spLocks noChangeArrowheads="1"/>
          </p:cNvSpPr>
          <p:nvPr/>
        </p:nvSpPr>
        <p:spPr bwMode="auto">
          <a:xfrm>
            <a:off x="5155300" y="2049915"/>
            <a:ext cx="3198295" cy="265605"/>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defTabSz="456442" eaLnBrk="1" hangingPunct="1">
              <a:spcBef>
                <a:spcPct val="50000"/>
              </a:spcBef>
            </a:pPr>
            <a:r>
              <a:rPr lang="en-US" sz="1200">
                <a:solidFill>
                  <a:prstClr val="black"/>
                </a:solidFill>
                <a:latin typeface="Arial" pitchFamily="34" charset="0"/>
                <a:ea typeface="ＭＳ Ｐゴシック" pitchFamily="34" charset="-128"/>
                <a:cs typeface="Arial" pitchFamily="34" charset="0"/>
              </a:rPr>
              <a:t>P</a:t>
            </a:r>
            <a:r>
              <a:rPr lang="en-GB" sz="1200">
                <a:solidFill>
                  <a:prstClr val="black"/>
                </a:solidFill>
                <a:latin typeface="Arial" pitchFamily="34" charset="0"/>
                <a:ea typeface="ＭＳ Ｐゴシック" pitchFamily="34" charset="-128"/>
                <a:cs typeface="Arial" pitchFamily="34" charset="0"/>
              </a:rPr>
              <a:t>ERFORMANCE BASED</a:t>
            </a:r>
            <a:r>
              <a:rPr lang="en-US" sz="1200">
                <a:solidFill>
                  <a:prstClr val="black"/>
                </a:solidFill>
                <a:latin typeface="Arial" pitchFamily="34" charset="0"/>
                <a:ea typeface="ＭＳ Ｐゴシック" pitchFamily="34" charset="-128"/>
                <a:cs typeface="Arial" pitchFamily="34" charset="0"/>
              </a:rPr>
              <a:t> REGULATIONS</a:t>
            </a:r>
            <a:endParaRPr lang="en-GB" sz="1200">
              <a:solidFill>
                <a:prstClr val="black"/>
              </a:solidFill>
              <a:latin typeface="Arial" pitchFamily="34" charset="0"/>
              <a:ea typeface="ＭＳ Ｐゴシック" pitchFamily="34" charset="-128"/>
              <a:cs typeface="Times New Roman" pitchFamily="18" charset="0"/>
            </a:endParaRPr>
          </a:p>
        </p:txBody>
      </p:sp>
      <p:sp>
        <p:nvSpPr>
          <p:cNvPr id="7177" name="Line 8"/>
          <p:cNvSpPr>
            <a:spLocks noChangeShapeType="1"/>
          </p:cNvSpPr>
          <p:nvPr/>
        </p:nvSpPr>
        <p:spPr bwMode="auto">
          <a:xfrm flipH="1">
            <a:off x="6324611" y="3696757"/>
            <a:ext cx="0" cy="482249"/>
          </a:xfrm>
          <a:prstGeom prst="line">
            <a:avLst/>
          </a:prstGeom>
          <a:noFill/>
          <a:ln w="3810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78" name="Text Box 9"/>
          <p:cNvSpPr txBox="1">
            <a:spLocks noChangeArrowheads="1"/>
          </p:cNvSpPr>
          <p:nvPr/>
        </p:nvSpPr>
        <p:spPr bwMode="auto">
          <a:xfrm>
            <a:off x="4557740" y="2504811"/>
            <a:ext cx="689908" cy="274954"/>
          </a:xfrm>
          <a:prstGeom prst="rect">
            <a:avLst/>
          </a:prstGeom>
          <a:solidFill>
            <a:srgbClr val="FFFFFF"/>
          </a:solidFill>
          <a:ln w="9525">
            <a:solidFill>
              <a:srgbClr val="0000FF"/>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defTabSz="456442"/>
            <a:r>
              <a:rPr lang="en-US" sz="1200">
                <a:solidFill>
                  <a:prstClr val="black"/>
                </a:solidFill>
                <a:latin typeface="Arial" pitchFamily="34" charset="0"/>
                <a:ea typeface="ＭＳ Ｐゴシック" pitchFamily="34" charset="-128"/>
                <a:cs typeface="Times New Roman" pitchFamily="18" charset="0"/>
              </a:rPr>
              <a:t>Level 1</a:t>
            </a:r>
          </a:p>
        </p:txBody>
      </p:sp>
      <p:sp>
        <p:nvSpPr>
          <p:cNvPr id="7179" name="Text Box 10"/>
          <p:cNvSpPr txBox="1">
            <a:spLocks noChangeArrowheads="1"/>
          </p:cNvSpPr>
          <p:nvPr/>
        </p:nvSpPr>
        <p:spPr bwMode="auto">
          <a:xfrm>
            <a:off x="4601200" y="2952510"/>
            <a:ext cx="646449" cy="264877"/>
          </a:xfrm>
          <a:prstGeom prst="rect">
            <a:avLst/>
          </a:prstGeom>
          <a:solidFill>
            <a:srgbClr val="FFFFFF"/>
          </a:solidFill>
          <a:ln w="9525">
            <a:solidFill>
              <a:srgbClr val="0000FF"/>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defTabSz="456442"/>
            <a:r>
              <a:rPr lang="en-US" sz="1100">
                <a:solidFill>
                  <a:prstClr val="black"/>
                </a:solidFill>
                <a:latin typeface="Arial" pitchFamily="34" charset="0"/>
                <a:ea typeface="ＭＳ Ｐゴシック" pitchFamily="34" charset="-128"/>
                <a:cs typeface="Times New Roman" pitchFamily="18" charset="0"/>
              </a:rPr>
              <a:t>Level 2</a:t>
            </a:r>
          </a:p>
        </p:txBody>
      </p:sp>
      <p:sp>
        <p:nvSpPr>
          <p:cNvPr id="7180" name="Text Box 11"/>
          <p:cNvSpPr txBox="1">
            <a:spLocks noChangeArrowheads="1"/>
          </p:cNvSpPr>
          <p:nvPr/>
        </p:nvSpPr>
        <p:spPr bwMode="auto">
          <a:xfrm>
            <a:off x="4601200" y="3440518"/>
            <a:ext cx="646449" cy="257679"/>
          </a:xfrm>
          <a:prstGeom prst="rect">
            <a:avLst/>
          </a:prstGeom>
          <a:solidFill>
            <a:srgbClr val="FFFFFF"/>
          </a:solidFill>
          <a:ln w="9525">
            <a:solidFill>
              <a:srgbClr val="0000FF"/>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defTabSz="456442"/>
            <a:r>
              <a:rPr lang="en-US" sz="1100">
                <a:solidFill>
                  <a:prstClr val="black"/>
                </a:solidFill>
                <a:latin typeface="Arial" pitchFamily="34" charset="0"/>
                <a:ea typeface="ＭＳ Ｐゴシック" pitchFamily="34" charset="-128"/>
                <a:cs typeface="Times New Roman" pitchFamily="18" charset="0"/>
              </a:rPr>
              <a:t>Level 3</a:t>
            </a:r>
          </a:p>
        </p:txBody>
      </p:sp>
      <p:sp>
        <p:nvSpPr>
          <p:cNvPr id="7181" name="Text Box 12"/>
          <p:cNvSpPr txBox="1">
            <a:spLocks noChangeArrowheads="1"/>
          </p:cNvSpPr>
          <p:nvPr/>
        </p:nvSpPr>
        <p:spPr bwMode="auto">
          <a:xfrm>
            <a:off x="4568605" y="3938600"/>
            <a:ext cx="717070" cy="413150"/>
          </a:xfrm>
          <a:prstGeom prst="rect">
            <a:avLst/>
          </a:prstGeom>
          <a:solidFill>
            <a:srgbClr val="FFFFFF"/>
          </a:solidFill>
          <a:ln w="38100">
            <a:solidFill>
              <a:srgbClr val="006600"/>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a:r>
              <a:rPr lang="en-US" sz="1100">
                <a:solidFill>
                  <a:prstClr val="black"/>
                </a:solidFill>
                <a:latin typeface="Arial" pitchFamily="34" charset="0"/>
                <a:ea typeface="ＭＳ Ｐゴシック" pitchFamily="34" charset="-128"/>
                <a:cs typeface="Times New Roman" pitchFamily="18" charset="0"/>
              </a:rPr>
              <a:t>Process Level </a:t>
            </a:r>
          </a:p>
        </p:txBody>
      </p:sp>
      <p:sp>
        <p:nvSpPr>
          <p:cNvPr id="7182" name="Text Box 13"/>
          <p:cNvSpPr txBox="1">
            <a:spLocks noChangeArrowheads="1"/>
          </p:cNvSpPr>
          <p:nvPr/>
        </p:nvSpPr>
        <p:spPr bwMode="auto">
          <a:xfrm>
            <a:off x="5523342" y="2504812"/>
            <a:ext cx="1603900" cy="240405"/>
          </a:xfrm>
          <a:prstGeom prst="rect">
            <a:avLst/>
          </a:prstGeom>
          <a:solidFill>
            <a:srgbClr val="FFFF00">
              <a:alpha val="70195"/>
            </a:srgbClr>
          </a:solidFill>
          <a:ln w="9525">
            <a:solidFill>
              <a:srgbClr val="0000FF"/>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a:r>
              <a:rPr lang="en-US" sz="1200">
                <a:solidFill>
                  <a:prstClr val="black"/>
                </a:solidFill>
                <a:latin typeface="Arial" pitchFamily="34" charset="0"/>
                <a:ea typeface="ＭＳ Ｐゴシック" pitchFamily="34" charset="-128"/>
                <a:cs typeface="Times New Roman" pitchFamily="18" charset="0"/>
              </a:rPr>
              <a:t>GOAL</a:t>
            </a:r>
          </a:p>
        </p:txBody>
      </p:sp>
      <p:sp>
        <p:nvSpPr>
          <p:cNvPr id="7183" name="Text Box 14"/>
          <p:cNvSpPr txBox="1">
            <a:spLocks noChangeArrowheads="1"/>
          </p:cNvSpPr>
          <p:nvPr/>
        </p:nvSpPr>
        <p:spPr bwMode="auto">
          <a:xfrm>
            <a:off x="5399755" y="2942433"/>
            <a:ext cx="1973301" cy="253360"/>
          </a:xfrm>
          <a:prstGeom prst="rect">
            <a:avLst/>
          </a:prstGeom>
          <a:solidFill>
            <a:srgbClr val="FF99FF"/>
          </a:solidFill>
          <a:ln w="9525">
            <a:solidFill>
              <a:srgbClr val="0000FF"/>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a:r>
              <a:rPr lang="en-US" sz="900">
                <a:solidFill>
                  <a:prstClr val="black"/>
                </a:solidFill>
                <a:latin typeface="Arial" pitchFamily="34" charset="0"/>
                <a:ea typeface="ＭＳ Ｐゴシック" pitchFamily="34" charset="-128"/>
                <a:cs typeface="Times New Roman" pitchFamily="18" charset="0"/>
              </a:rPr>
              <a:t>FUNCTIONAL REQUIREMENTS</a:t>
            </a:r>
          </a:p>
        </p:txBody>
      </p:sp>
      <p:sp>
        <p:nvSpPr>
          <p:cNvPr id="7184" name="Text Box 15"/>
          <p:cNvSpPr txBox="1">
            <a:spLocks noChangeArrowheads="1"/>
          </p:cNvSpPr>
          <p:nvPr/>
        </p:nvSpPr>
        <p:spPr bwMode="auto">
          <a:xfrm>
            <a:off x="5458152" y="3440518"/>
            <a:ext cx="2031698" cy="256239"/>
          </a:xfrm>
          <a:prstGeom prst="rect">
            <a:avLst/>
          </a:prstGeom>
          <a:solidFill>
            <a:srgbClr val="DDDDDD">
              <a:alpha val="70195"/>
            </a:srgbClr>
          </a:solidFill>
          <a:ln w="9525">
            <a:solidFill>
              <a:srgbClr val="0000FF"/>
            </a:solidFill>
            <a:miter lim="800000"/>
            <a:headEnd/>
            <a:tailEnd/>
          </a:ln>
        </p:spPr>
        <p:txBody>
          <a:bodyPr lIns="15779" tIns="40078" rIns="15779"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a:r>
              <a:rPr lang="en-US" sz="900">
                <a:solidFill>
                  <a:prstClr val="black"/>
                </a:solidFill>
                <a:latin typeface="Arial" pitchFamily="34" charset="0"/>
                <a:ea typeface="ＭＳ Ｐゴシック" pitchFamily="34" charset="-128"/>
                <a:cs typeface="Times New Roman" pitchFamily="18" charset="0"/>
              </a:rPr>
              <a:t>PERFORMANCE REQUIREMENTS</a:t>
            </a:r>
          </a:p>
        </p:txBody>
      </p:sp>
      <p:sp>
        <p:nvSpPr>
          <p:cNvPr id="7185" name="Text Box 16"/>
          <p:cNvSpPr txBox="1">
            <a:spLocks noChangeArrowheads="1"/>
          </p:cNvSpPr>
          <p:nvPr/>
        </p:nvSpPr>
        <p:spPr bwMode="auto">
          <a:xfrm>
            <a:off x="5405186" y="3938601"/>
            <a:ext cx="2177014" cy="240405"/>
          </a:xfrm>
          <a:prstGeom prst="rect">
            <a:avLst/>
          </a:prstGeom>
          <a:solidFill>
            <a:srgbClr val="FFFFFF"/>
          </a:solidFill>
          <a:ln w="9525">
            <a:solidFill>
              <a:srgbClr val="0000FF"/>
            </a:solidFill>
            <a:miter lim="800000"/>
            <a:headEnd/>
            <a:tailEnd/>
          </a:ln>
        </p:spPr>
        <p:txBody>
          <a:bodyPr lIns="80155" tIns="40078" rIns="80155" bIns="40078"/>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a:r>
              <a:rPr lang="en-US" sz="1200">
                <a:solidFill>
                  <a:prstClr val="black"/>
                </a:solidFill>
                <a:latin typeface="Arial" pitchFamily="34" charset="0"/>
                <a:ea typeface="ＭＳ Ｐゴシック" pitchFamily="34" charset="-128"/>
                <a:cs typeface="Times New Roman" pitchFamily="18" charset="0"/>
              </a:rPr>
              <a:t>EVALUATION</a:t>
            </a:r>
          </a:p>
        </p:txBody>
      </p:sp>
      <p:sp>
        <p:nvSpPr>
          <p:cNvPr id="7186" name="Line 17"/>
          <p:cNvSpPr>
            <a:spLocks noChangeShapeType="1"/>
          </p:cNvSpPr>
          <p:nvPr/>
        </p:nvSpPr>
        <p:spPr bwMode="auto">
          <a:xfrm>
            <a:off x="6325969" y="2749535"/>
            <a:ext cx="0" cy="20729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87" name="Line 18"/>
          <p:cNvSpPr>
            <a:spLocks noChangeShapeType="1"/>
          </p:cNvSpPr>
          <p:nvPr/>
        </p:nvSpPr>
        <p:spPr bwMode="auto">
          <a:xfrm>
            <a:off x="6325969" y="3195793"/>
            <a:ext cx="0" cy="20873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88" name="Line 19"/>
          <p:cNvSpPr>
            <a:spLocks noChangeShapeType="1"/>
          </p:cNvSpPr>
          <p:nvPr/>
        </p:nvSpPr>
        <p:spPr bwMode="auto">
          <a:xfrm>
            <a:off x="7967897" y="4223630"/>
            <a:ext cx="0" cy="20729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89" name="Line 20"/>
          <p:cNvSpPr>
            <a:spLocks noChangeShapeType="1"/>
          </p:cNvSpPr>
          <p:nvPr/>
        </p:nvSpPr>
        <p:spPr bwMode="auto">
          <a:xfrm>
            <a:off x="6331401" y="4223630"/>
            <a:ext cx="0" cy="20729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90" name="Line 21"/>
          <p:cNvSpPr>
            <a:spLocks noChangeShapeType="1"/>
          </p:cNvSpPr>
          <p:nvPr/>
        </p:nvSpPr>
        <p:spPr bwMode="auto">
          <a:xfrm>
            <a:off x="7132673" y="4223630"/>
            <a:ext cx="0" cy="20729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91" name="Line 22"/>
          <p:cNvSpPr>
            <a:spLocks noChangeShapeType="1"/>
          </p:cNvSpPr>
          <p:nvPr/>
        </p:nvSpPr>
        <p:spPr bwMode="auto">
          <a:xfrm>
            <a:off x="5464942" y="4223630"/>
            <a:ext cx="0" cy="20729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92" name="Line 23"/>
          <p:cNvSpPr>
            <a:spLocks noChangeShapeType="1"/>
          </p:cNvSpPr>
          <p:nvPr/>
        </p:nvSpPr>
        <p:spPr bwMode="auto">
          <a:xfrm>
            <a:off x="5464943" y="4223630"/>
            <a:ext cx="2502955" cy="1440"/>
          </a:xfrm>
          <a:prstGeom prst="line">
            <a:avLst/>
          </a:prstGeom>
          <a:noFill/>
          <a:ln w="3810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0155" tIns="40078" rIns="80155" bIns="40078"/>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grpSp>
        <p:nvGrpSpPr>
          <p:cNvPr id="7193" name="Group 24"/>
          <p:cNvGrpSpPr>
            <a:grpSpLocks/>
          </p:cNvGrpSpPr>
          <p:nvPr/>
        </p:nvGrpSpPr>
        <p:grpSpPr bwMode="auto">
          <a:xfrm>
            <a:off x="7533782" y="2526409"/>
            <a:ext cx="1235726" cy="1174671"/>
            <a:chOff x="5590" y="2571"/>
            <a:chExt cx="1035" cy="816"/>
          </a:xfrm>
        </p:grpSpPr>
        <p:sp>
          <p:nvSpPr>
            <p:cNvPr id="7233" name="Text Box 25"/>
            <p:cNvSpPr txBox="1">
              <a:spLocks noChangeArrowheads="1"/>
            </p:cNvSpPr>
            <p:nvPr/>
          </p:nvSpPr>
          <p:spPr bwMode="auto">
            <a:xfrm>
              <a:off x="5590" y="2571"/>
              <a:ext cx="971" cy="184"/>
            </a:xfrm>
            <a:prstGeom prst="rect">
              <a:avLst/>
            </a:prstGeom>
            <a:solidFill>
              <a:srgbClr val="FF9900">
                <a:alpha val="39999"/>
              </a:srgbClr>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1100">
                  <a:solidFill>
                    <a:prstClr val="black"/>
                  </a:solidFill>
                </a:rPr>
                <a:t>Act 103 of 1977</a:t>
              </a:r>
            </a:p>
          </p:txBody>
        </p:sp>
        <p:sp>
          <p:nvSpPr>
            <p:cNvPr id="7234" name="Text Box 26"/>
            <p:cNvSpPr txBox="1">
              <a:spLocks noChangeArrowheads="1"/>
            </p:cNvSpPr>
            <p:nvPr/>
          </p:nvSpPr>
          <p:spPr bwMode="auto">
            <a:xfrm>
              <a:off x="5606" y="2875"/>
              <a:ext cx="968" cy="182"/>
            </a:xfrm>
            <a:prstGeom prst="rect">
              <a:avLst/>
            </a:prstGeom>
            <a:solidFill>
              <a:srgbClr val="99CC00">
                <a:alpha val="70195"/>
              </a:srgbClr>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1100">
                  <a:solidFill>
                    <a:prstClr val="black"/>
                  </a:solidFill>
                </a:rPr>
                <a:t>Regulation </a:t>
              </a:r>
              <a:r>
                <a:rPr lang="en-ZA" sz="900">
                  <a:solidFill>
                    <a:prstClr val="black"/>
                  </a:solidFill>
                </a:rPr>
                <a:t>2008</a:t>
              </a:r>
            </a:p>
          </p:txBody>
        </p:sp>
        <p:sp>
          <p:nvSpPr>
            <p:cNvPr id="7235" name="Text Box 27"/>
            <p:cNvSpPr txBox="1">
              <a:spLocks noChangeArrowheads="1"/>
            </p:cNvSpPr>
            <p:nvPr/>
          </p:nvSpPr>
          <p:spPr bwMode="auto">
            <a:xfrm>
              <a:off x="5670" y="3227"/>
              <a:ext cx="955" cy="160"/>
            </a:xfrm>
            <a:prstGeom prst="rect">
              <a:avLst/>
            </a:prstGeom>
            <a:solidFill>
              <a:srgbClr val="FFFF00">
                <a:alpha val="70195"/>
              </a:srgbClr>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900">
                  <a:solidFill>
                    <a:prstClr val="black"/>
                  </a:solidFill>
                </a:rPr>
                <a:t>SANS 10400 2010</a:t>
              </a:r>
            </a:p>
          </p:txBody>
        </p:sp>
      </p:grpSp>
      <p:sp>
        <p:nvSpPr>
          <p:cNvPr id="7194" name="AutoShape 28"/>
          <p:cNvSpPr>
            <a:spLocks/>
          </p:cNvSpPr>
          <p:nvPr/>
        </p:nvSpPr>
        <p:spPr bwMode="auto">
          <a:xfrm rot="-5400000">
            <a:off x="6459255" y="4383109"/>
            <a:ext cx="161229" cy="1405620"/>
          </a:xfrm>
          <a:prstGeom prst="leftBrace">
            <a:avLst>
              <a:gd name="adj1" fmla="val 46377"/>
              <a:gd name="adj2" fmla="val 50000"/>
            </a:avLst>
          </a:prstGeom>
          <a:solidFill>
            <a:srgbClr val="FF9900">
              <a:alpha val="59999"/>
            </a:srgbClr>
          </a:solidFill>
          <a:ln w="4699">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195" name="Text Box 29"/>
          <p:cNvSpPr txBox="1">
            <a:spLocks noChangeArrowheads="1"/>
          </p:cNvSpPr>
          <p:nvPr/>
        </p:nvSpPr>
        <p:spPr bwMode="auto">
          <a:xfrm>
            <a:off x="5689482" y="4507222"/>
            <a:ext cx="998643" cy="450271"/>
          </a:xfrm>
          <a:prstGeom prst="rect">
            <a:avLst/>
          </a:prstGeom>
          <a:solidFill>
            <a:srgbClr val="FF00FF">
              <a:alpha val="20000"/>
            </a:srgbClr>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1200">
                <a:solidFill>
                  <a:prstClr val="black"/>
                </a:solidFill>
              </a:rPr>
              <a:t>Rational </a:t>
            </a:r>
          </a:p>
          <a:p>
            <a:pPr algn="ctr" defTabSz="456442" eaLnBrk="1" hangingPunct="1"/>
            <a:r>
              <a:rPr lang="en-ZA" sz="1200">
                <a:solidFill>
                  <a:prstClr val="black"/>
                </a:solidFill>
              </a:rPr>
              <a:t>Assessment</a:t>
            </a:r>
          </a:p>
        </p:txBody>
      </p:sp>
      <p:sp>
        <p:nvSpPr>
          <p:cNvPr id="7196" name="Text Box 30"/>
          <p:cNvSpPr txBox="1">
            <a:spLocks noChangeArrowheads="1"/>
          </p:cNvSpPr>
          <p:nvPr/>
        </p:nvSpPr>
        <p:spPr bwMode="auto">
          <a:xfrm>
            <a:off x="6684504" y="4507222"/>
            <a:ext cx="897696" cy="450271"/>
          </a:xfrm>
          <a:prstGeom prst="rect">
            <a:avLst/>
          </a:prstGeom>
          <a:solidFill>
            <a:srgbClr val="FF00FF">
              <a:alpha val="20000"/>
            </a:srgbClr>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1200">
                <a:solidFill>
                  <a:prstClr val="black"/>
                </a:solidFill>
              </a:rPr>
              <a:t>Rational </a:t>
            </a:r>
          </a:p>
          <a:p>
            <a:pPr algn="ctr" defTabSz="456442" eaLnBrk="1" hangingPunct="1"/>
            <a:r>
              <a:rPr lang="en-ZA" sz="1200">
                <a:solidFill>
                  <a:prstClr val="black"/>
                </a:solidFill>
              </a:rPr>
              <a:t>Design</a:t>
            </a:r>
          </a:p>
        </p:txBody>
      </p:sp>
      <p:sp>
        <p:nvSpPr>
          <p:cNvPr id="7197" name="Text Box 31"/>
          <p:cNvSpPr txBox="1">
            <a:spLocks noChangeArrowheads="1"/>
          </p:cNvSpPr>
          <p:nvPr/>
        </p:nvSpPr>
        <p:spPr bwMode="auto">
          <a:xfrm>
            <a:off x="6073365" y="5166534"/>
            <a:ext cx="1025356" cy="450271"/>
          </a:xfrm>
          <a:prstGeom prst="rect">
            <a:avLst/>
          </a:prstGeom>
          <a:solidFill>
            <a:srgbClr val="FF9999"/>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1200">
                <a:solidFill>
                  <a:prstClr val="black"/>
                </a:solidFill>
              </a:rPr>
              <a:t>Competent Person</a:t>
            </a:r>
          </a:p>
        </p:txBody>
      </p:sp>
      <p:sp>
        <p:nvSpPr>
          <p:cNvPr id="7198" name="Text Box 32"/>
          <p:cNvSpPr txBox="1">
            <a:spLocks noChangeArrowheads="1"/>
          </p:cNvSpPr>
          <p:nvPr/>
        </p:nvSpPr>
        <p:spPr bwMode="auto">
          <a:xfrm>
            <a:off x="4621571" y="4466915"/>
            <a:ext cx="1025355" cy="819603"/>
          </a:xfrm>
          <a:prstGeom prst="rect">
            <a:avLst/>
          </a:prstGeom>
          <a:solidFill>
            <a:srgbClr val="00CCFF"/>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ZA" sz="1200">
                <a:solidFill>
                  <a:prstClr val="black"/>
                </a:solidFill>
              </a:rPr>
              <a:t>“Deemed to Satisfy”</a:t>
            </a:r>
          </a:p>
          <a:p>
            <a:pPr algn="ctr" defTabSz="456442" eaLnBrk="1" hangingPunct="1"/>
            <a:r>
              <a:rPr lang="en-ZA" sz="1200">
                <a:solidFill>
                  <a:prstClr val="black"/>
                </a:solidFill>
              </a:rPr>
              <a:t>the regulations</a:t>
            </a:r>
          </a:p>
        </p:txBody>
      </p:sp>
      <p:sp>
        <p:nvSpPr>
          <p:cNvPr id="7199" name="Text Box 33"/>
          <p:cNvSpPr txBox="1">
            <a:spLocks noChangeArrowheads="1"/>
          </p:cNvSpPr>
          <p:nvPr/>
        </p:nvSpPr>
        <p:spPr bwMode="auto">
          <a:xfrm>
            <a:off x="7628376" y="4466913"/>
            <a:ext cx="1025355" cy="665714"/>
          </a:xfrm>
          <a:prstGeom prst="rect">
            <a:avLst/>
          </a:prstGeom>
          <a:solidFill>
            <a:srgbClr val="008000"/>
          </a:solidFill>
          <a:ln w="4699" algn="ctr">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endParaRPr lang="en-ZA" sz="700">
              <a:solidFill>
                <a:prstClr val="black"/>
              </a:solidFill>
            </a:endParaRPr>
          </a:p>
          <a:p>
            <a:pPr algn="ctr" defTabSz="456442" eaLnBrk="1" hangingPunct="1"/>
            <a:r>
              <a:rPr lang="en-ZA" sz="1200">
                <a:solidFill>
                  <a:prstClr val="white"/>
                </a:solidFill>
              </a:rPr>
              <a:t>Agr</a:t>
            </a:r>
            <a:r>
              <a:rPr lang="en-US" sz="1200">
                <a:solidFill>
                  <a:prstClr val="white"/>
                </a:solidFill>
              </a:rPr>
              <a:t>ément certificate</a:t>
            </a:r>
          </a:p>
          <a:p>
            <a:pPr algn="ctr" defTabSz="456442" eaLnBrk="1" hangingPunct="1"/>
            <a:endParaRPr lang="en-US" sz="700">
              <a:solidFill>
                <a:prstClr val="black"/>
              </a:solidFill>
            </a:endParaRPr>
          </a:p>
        </p:txBody>
      </p:sp>
      <p:sp>
        <p:nvSpPr>
          <p:cNvPr id="7200" name="AutoShape 34"/>
          <p:cNvSpPr>
            <a:spLocks noChangeArrowheads="1"/>
          </p:cNvSpPr>
          <p:nvPr/>
        </p:nvSpPr>
        <p:spPr bwMode="auto">
          <a:xfrm rot="5400000">
            <a:off x="1698975" y="1140442"/>
            <a:ext cx="791751" cy="3730664"/>
          </a:xfrm>
          <a:prstGeom prst="roundRect">
            <a:avLst>
              <a:gd name="adj" fmla="val 16667"/>
            </a:avLst>
          </a:prstGeom>
          <a:solidFill>
            <a:srgbClr val="FF9933">
              <a:alpha val="10196"/>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defTabSz="456442"/>
            <a:endParaRPr lang="en-US" sz="900">
              <a:solidFill>
                <a:prstClr val="black"/>
              </a:solidFill>
              <a:latin typeface="Arial Unicode MS" pitchFamily="34" charset="-128"/>
              <a:ea typeface="Arial Unicode MS" pitchFamily="34" charset="-128"/>
              <a:cs typeface="Arial Unicode MS" pitchFamily="34" charset="-128"/>
            </a:endParaRPr>
          </a:p>
          <a:p>
            <a:pPr defTabSz="456442"/>
            <a:endParaRPr lang="en-GB" sz="700">
              <a:solidFill>
                <a:prstClr val="black"/>
              </a:solidFill>
              <a:latin typeface="Arial Unicode MS" pitchFamily="34" charset="-128"/>
              <a:ea typeface="Arial Unicode MS" pitchFamily="34" charset="-128"/>
              <a:cs typeface="Arial Unicode MS" pitchFamily="34" charset="-128"/>
            </a:endParaRPr>
          </a:p>
        </p:txBody>
      </p:sp>
      <p:sp>
        <p:nvSpPr>
          <p:cNvPr id="7201" name="AutoShape 35"/>
          <p:cNvSpPr>
            <a:spLocks noChangeArrowheads="1"/>
          </p:cNvSpPr>
          <p:nvPr/>
        </p:nvSpPr>
        <p:spPr bwMode="auto">
          <a:xfrm rot="5400000">
            <a:off x="1636355" y="180984"/>
            <a:ext cx="916991" cy="3730664"/>
          </a:xfrm>
          <a:prstGeom prst="roundRect">
            <a:avLst>
              <a:gd name="adj" fmla="val 16667"/>
            </a:avLst>
          </a:prstGeom>
          <a:solidFill>
            <a:srgbClr val="FFFF00">
              <a:alpha val="54901"/>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defTabSz="456442"/>
            <a:endParaRPr lang="en-US" sz="900">
              <a:solidFill>
                <a:prstClr val="black"/>
              </a:solidFill>
              <a:latin typeface="Arial Unicode MS" pitchFamily="34" charset="-128"/>
              <a:ea typeface="Arial Unicode MS" pitchFamily="34" charset="-128"/>
              <a:cs typeface="Arial Unicode MS" pitchFamily="34" charset="-128"/>
            </a:endParaRPr>
          </a:p>
          <a:p>
            <a:pPr defTabSz="456442"/>
            <a:endParaRPr lang="en-GB" sz="700">
              <a:solidFill>
                <a:prstClr val="black"/>
              </a:solidFill>
              <a:latin typeface="Arial Unicode MS" pitchFamily="34" charset="-128"/>
              <a:ea typeface="Arial Unicode MS" pitchFamily="34" charset="-128"/>
              <a:cs typeface="Arial Unicode MS" pitchFamily="34" charset="-128"/>
            </a:endParaRPr>
          </a:p>
        </p:txBody>
      </p:sp>
      <p:sp>
        <p:nvSpPr>
          <p:cNvPr id="7202" name="AutoShape 36"/>
          <p:cNvSpPr>
            <a:spLocks noChangeArrowheads="1"/>
          </p:cNvSpPr>
          <p:nvPr/>
        </p:nvSpPr>
        <p:spPr bwMode="auto">
          <a:xfrm>
            <a:off x="1105484" y="1947708"/>
            <a:ext cx="2694445" cy="476489"/>
          </a:xfrm>
          <a:prstGeom prst="roundRect">
            <a:avLst>
              <a:gd name="adj" fmla="val 16667"/>
            </a:avLst>
          </a:prstGeom>
          <a:solidFill>
            <a:srgbClr val="993366">
              <a:alpha val="59999"/>
            </a:srgbClr>
          </a:solidFill>
          <a:ln w="9525">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1200" b="1">
              <a:solidFill>
                <a:prstClr val="black"/>
              </a:solidFill>
              <a:latin typeface="Arial Unicode MS" pitchFamily="34" charset="-128"/>
              <a:ea typeface="Arial Unicode MS" pitchFamily="34" charset="-128"/>
              <a:cs typeface="Arial Unicode MS" pitchFamily="34" charset="-128"/>
            </a:endParaRPr>
          </a:p>
        </p:txBody>
      </p:sp>
      <p:sp>
        <p:nvSpPr>
          <p:cNvPr id="7203" name="Text Box 37"/>
          <p:cNvSpPr txBox="1">
            <a:spLocks noChangeArrowheads="1"/>
          </p:cNvSpPr>
          <p:nvPr/>
        </p:nvSpPr>
        <p:spPr bwMode="auto">
          <a:xfrm>
            <a:off x="1140794" y="1587822"/>
            <a:ext cx="2251708" cy="359850"/>
          </a:xfrm>
          <a:prstGeom prst="rect">
            <a:avLst/>
          </a:prstGeom>
          <a:noFill/>
          <a:ln>
            <a:noFill/>
          </a:ln>
          <a:effectLst/>
          <a:extLst>
            <a:ext uri="{909E8E84-426E-40DD-AFC4-6F175D3DCCD1}">
              <a14:hiddenFill xmlns:a14="http://schemas.microsoft.com/office/drawing/2010/main" xmlns="">
                <a:solidFill>
                  <a:srgbClr val="FF6600">
                    <a:alpha val="54901"/>
                  </a:srgbClr>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8893" tIns="41025" rIns="78893" bIns="41025">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800" dirty="0">
                <a:solidFill>
                  <a:prstClr val="black"/>
                </a:solidFill>
              </a:rPr>
              <a:t>Act 103 0f 1977</a:t>
            </a:r>
            <a:endParaRPr lang="en-ZA" sz="1800" dirty="0">
              <a:solidFill>
                <a:prstClr val="black"/>
              </a:solidFill>
            </a:endParaRPr>
          </a:p>
        </p:txBody>
      </p:sp>
      <p:sp>
        <p:nvSpPr>
          <p:cNvPr id="7204" name="AutoShape 38"/>
          <p:cNvSpPr>
            <a:spLocks noChangeArrowheads="1"/>
          </p:cNvSpPr>
          <p:nvPr/>
        </p:nvSpPr>
        <p:spPr bwMode="auto">
          <a:xfrm>
            <a:off x="1049803" y="2714986"/>
            <a:ext cx="2890009" cy="333975"/>
          </a:xfrm>
          <a:prstGeom prst="roundRect">
            <a:avLst>
              <a:gd name="adj" fmla="val 16667"/>
            </a:avLst>
          </a:prstGeom>
          <a:solidFill>
            <a:srgbClr val="FF99FF">
              <a:alpha val="50195"/>
            </a:srgbClr>
          </a:solidFill>
          <a:ln w="9525">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1200" b="1">
              <a:solidFill>
                <a:prstClr val="black"/>
              </a:solidFill>
              <a:latin typeface="Arial Unicode MS" pitchFamily="34" charset="-128"/>
              <a:ea typeface="Arial Unicode MS" pitchFamily="34" charset="-128"/>
              <a:cs typeface="Arial Unicode MS" pitchFamily="34" charset="-128"/>
            </a:endParaRPr>
          </a:p>
        </p:txBody>
      </p:sp>
      <p:sp>
        <p:nvSpPr>
          <p:cNvPr id="7205" name="Rectangle 39"/>
          <p:cNvSpPr>
            <a:spLocks noChangeArrowheads="1"/>
          </p:cNvSpPr>
          <p:nvPr/>
        </p:nvSpPr>
        <p:spPr bwMode="auto">
          <a:xfrm>
            <a:off x="1071531" y="2725062"/>
            <a:ext cx="2845192" cy="5733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p>
            <a:pPr defTabSz="456442"/>
            <a:r>
              <a:rPr lang="en-US" b="1" dirty="0">
                <a:solidFill>
                  <a:prstClr val="black"/>
                </a:solidFill>
                <a:latin typeface="Arial Unicode MS" pitchFamily="34" charset="-128"/>
                <a:ea typeface="Arial Unicode MS" pitchFamily="34" charset="-128"/>
                <a:cs typeface="Arial Unicode MS" pitchFamily="34" charset="-128"/>
              </a:rPr>
              <a:t>NRCS: </a:t>
            </a:r>
            <a:r>
              <a:rPr lang="en-US" sz="1400" b="1" dirty="0">
                <a:solidFill>
                  <a:prstClr val="white"/>
                </a:solidFill>
                <a:latin typeface="Arial Unicode MS" pitchFamily="34" charset="-128"/>
                <a:ea typeface="Arial Unicode MS" pitchFamily="34" charset="-128"/>
                <a:cs typeface="Arial Unicode MS" pitchFamily="34" charset="-128"/>
              </a:rPr>
              <a:t>REGULATION</a:t>
            </a:r>
            <a:r>
              <a:rPr lang="en-US" sz="1400" b="1" dirty="0">
                <a:solidFill>
                  <a:prstClr val="black"/>
                </a:solidFill>
                <a:latin typeface="Arial Unicode MS" pitchFamily="34" charset="-128"/>
                <a:ea typeface="Arial Unicode MS" pitchFamily="34" charset="-128"/>
                <a:cs typeface="Arial Unicode MS" pitchFamily="34" charset="-128"/>
              </a:rPr>
              <a:t> KEEPER</a:t>
            </a:r>
            <a:endParaRPr lang="en-US" sz="900" b="1" dirty="0">
              <a:solidFill>
                <a:prstClr val="black"/>
              </a:solidFill>
              <a:latin typeface="Arial Unicode MS" pitchFamily="34" charset="-128"/>
              <a:ea typeface="Arial Unicode MS" pitchFamily="34" charset="-128"/>
              <a:cs typeface="Arial Unicode MS" pitchFamily="34" charset="-128"/>
            </a:endParaRPr>
          </a:p>
        </p:txBody>
      </p:sp>
      <p:sp>
        <p:nvSpPr>
          <p:cNvPr id="7206" name="Text Box 40"/>
          <p:cNvSpPr txBox="1">
            <a:spLocks noChangeArrowheads="1"/>
          </p:cNvSpPr>
          <p:nvPr/>
        </p:nvSpPr>
        <p:spPr bwMode="auto">
          <a:xfrm>
            <a:off x="1140794" y="1897323"/>
            <a:ext cx="2376652" cy="532243"/>
          </a:xfrm>
          <a:prstGeom prst="rect">
            <a:avLst/>
          </a:prstGeom>
          <a:noFill/>
          <a:ln>
            <a:noFill/>
          </a:ln>
          <a:effectLst/>
          <a:extLst>
            <a:ext uri="{909E8E84-426E-40DD-AFC4-6F175D3DCCD1}">
              <a14:hiddenFill xmlns:a14="http://schemas.microsoft.com/office/drawing/2010/main" xmlns="">
                <a:solidFill>
                  <a:srgbClr val="FF6600">
                    <a:alpha val="54901"/>
                  </a:srgbClr>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8893" tIns="41025" rIns="78893" bIns="41025">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400">
                <a:solidFill>
                  <a:prstClr val="white"/>
                </a:solidFill>
                <a:latin typeface="Arial Narrow" pitchFamily="34" charset="0"/>
              </a:rPr>
              <a:t>Building Industry is to be REGULATED</a:t>
            </a:r>
            <a:endParaRPr lang="en-ZA" sz="1400">
              <a:solidFill>
                <a:prstClr val="white"/>
              </a:solidFill>
              <a:latin typeface="Arial Narrow" pitchFamily="34" charset="0"/>
            </a:endParaRPr>
          </a:p>
        </p:txBody>
      </p:sp>
      <p:sp>
        <p:nvSpPr>
          <p:cNvPr id="7207" name="Text Box 41"/>
          <p:cNvSpPr txBox="1">
            <a:spLocks noChangeArrowheads="1"/>
          </p:cNvSpPr>
          <p:nvPr/>
        </p:nvSpPr>
        <p:spPr bwMode="auto">
          <a:xfrm>
            <a:off x="555647" y="1679951"/>
            <a:ext cx="575451" cy="973491"/>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5800">
                <a:solidFill>
                  <a:srgbClr val="FF0000"/>
                </a:solidFill>
              </a:rPr>
              <a:t>1</a:t>
            </a:r>
          </a:p>
        </p:txBody>
      </p:sp>
      <p:sp>
        <p:nvSpPr>
          <p:cNvPr id="7208" name="Text Box 42"/>
          <p:cNvSpPr txBox="1">
            <a:spLocks noChangeArrowheads="1"/>
          </p:cNvSpPr>
          <p:nvPr/>
        </p:nvSpPr>
        <p:spPr bwMode="auto">
          <a:xfrm>
            <a:off x="555647" y="2484658"/>
            <a:ext cx="575451" cy="973491"/>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5800">
                <a:solidFill>
                  <a:srgbClr val="FF0000"/>
                </a:solidFill>
              </a:rPr>
              <a:t>2</a:t>
            </a:r>
          </a:p>
        </p:txBody>
      </p:sp>
      <p:sp>
        <p:nvSpPr>
          <p:cNvPr id="7209" name="AutoShape 43"/>
          <p:cNvSpPr>
            <a:spLocks noChangeAspect="1" noChangeArrowheads="1"/>
          </p:cNvSpPr>
          <p:nvPr/>
        </p:nvSpPr>
        <p:spPr bwMode="auto">
          <a:xfrm>
            <a:off x="266185" y="1600776"/>
            <a:ext cx="537802" cy="1681390"/>
          </a:xfrm>
          <a:prstGeom prst="upDownArrow">
            <a:avLst>
              <a:gd name="adj1" fmla="val 50000"/>
              <a:gd name="adj2" fmla="val 58990"/>
            </a:avLst>
          </a:prstGeom>
          <a:solidFill>
            <a:srgbClr val="FF0000">
              <a:alpha val="50195"/>
            </a:srgbClr>
          </a:solidFill>
          <a:ln w="4699"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2800" b="1">
              <a:solidFill>
                <a:prstClr val="black"/>
              </a:solidFill>
              <a:latin typeface="Arial Unicode MS" pitchFamily="34" charset="-128"/>
              <a:ea typeface="Arial Unicode MS" pitchFamily="34" charset="-128"/>
              <a:cs typeface="Arial Unicode MS" pitchFamily="34" charset="-128"/>
            </a:endParaRPr>
          </a:p>
        </p:txBody>
      </p:sp>
      <p:sp>
        <p:nvSpPr>
          <p:cNvPr id="7210" name="AutoShape 44"/>
          <p:cNvSpPr>
            <a:spLocks noChangeArrowheads="1"/>
          </p:cNvSpPr>
          <p:nvPr/>
        </p:nvSpPr>
        <p:spPr bwMode="auto">
          <a:xfrm rot="5400000">
            <a:off x="1581420" y="2185065"/>
            <a:ext cx="866607" cy="3570410"/>
          </a:xfrm>
          <a:prstGeom prst="roundRect">
            <a:avLst>
              <a:gd name="adj" fmla="val 16667"/>
            </a:avLst>
          </a:prstGeom>
          <a:solidFill>
            <a:srgbClr val="DDDDDD">
              <a:alpha val="10196"/>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defTabSz="456442"/>
            <a:endParaRPr lang="en-US" sz="900">
              <a:solidFill>
                <a:prstClr val="black"/>
              </a:solidFill>
              <a:latin typeface="Arial Unicode MS" pitchFamily="34" charset="-128"/>
              <a:ea typeface="Arial Unicode MS" pitchFamily="34" charset="-128"/>
              <a:cs typeface="Arial Unicode MS" pitchFamily="34" charset="-128"/>
            </a:endParaRPr>
          </a:p>
          <a:p>
            <a:pPr defTabSz="456442"/>
            <a:endParaRPr lang="en-GB" sz="700">
              <a:solidFill>
                <a:prstClr val="black"/>
              </a:solidFill>
              <a:latin typeface="Arial Unicode MS" pitchFamily="34" charset="-128"/>
              <a:ea typeface="Arial Unicode MS" pitchFamily="34" charset="-128"/>
              <a:cs typeface="Arial Unicode MS" pitchFamily="34" charset="-128"/>
            </a:endParaRPr>
          </a:p>
        </p:txBody>
      </p:sp>
      <p:sp>
        <p:nvSpPr>
          <p:cNvPr id="7211" name="AutoShape 45"/>
          <p:cNvSpPr>
            <a:spLocks noChangeArrowheads="1"/>
          </p:cNvSpPr>
          <p:nvPr/>
        </p:nvSpPr>
        <p:spPr bwMode="auto">
          <a:xfrm>
            <a:off x="332732" y="3603186"/>
            <a:ext cx="2470360" cy="631961"/>
          </a:xfrm>
          <a:prstGeom prst="roundRect">
            <a:avLst>
              <a:gd name="adj" fmla="val 16667"/>
            </a:avLst>
          </a:prstGeom>
          <a:solidFill>
            <a:srgbClr val="CC99FF">
              <a:alpha val="39999"/>
            </a:srgbClr>
          </a:solidFill>
          <a:ln w="9525">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1200" b="1">
              <a:solidFill>
                <a:prstClr val="black"/>
              </a:solidFill>
              <a:latin typeface="Arial Unicode MS" pitchFamily="34" charset="-128"/>
              <a:ea typeface="Arial Unicode MS" pitchFamily="34" charset="-128"/>
              <a:cs typeface="Arial Unicode MS" pitchFamily="34" charset="-128"/>
            </a:endParaRPr>
          </a:p>
        </p:txBody>
      </p:sp>
      <p:sp>
        <p:nvSpPr>
          <p:cNvPr id="7212" name="Rectangle 46"/>
          <p:cNvSpPr>
            <a:spLocks noChangeArrowheads="1"/>
          </p:cNvSpPr>
          <p:nvPr/>
        </p:nvSpPr>
        <p:spPr bwMode="auto">
          <a:xfrm>
            <a:off x="332732" y="3603187"/>
            <a:ext cx="2470360" cy="634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p>
            <a:pPr defTabSz="456442"/>
            <a:r>
              <a:rPr lang="en-US" b="1" dirty="0">
                <a:solidFill>
                  <a:prstClr val="black"/>
                </a:solidFill>
                <a:latin typeface="Arial Unicode MS" pitchFamily="34" charset="-128"/>
                <a:ea typeface="Arial Unicode MS" pitchFamily="34" charset="-128"/>
                <a:cs typeface="Arial Unicode MS" pitchFamily="34" charset="-128"/>
              </a:rPr>
              <a:t>South African National </a:t>
            </a:r>
            <a:r>
              <a:rPr lang="en-US" b="1" dirty="0">
                <a:solidFill>
                  <a:prstClr val="white"/>
                </a:solidFill>
                <a:latin typeface="Arial Unicode MS" pitchFamily="34" charset="-128"/>
                <a:ea typeface="Arial Unicode MS" pitchFamily="34" charset="-128"/>
                <a:cs typeface="Arial Unicode MS" pitchFamily="34" charset="-128"/>
              </a:rPr>
              <a:t>Standards</a:t>
            </a:r>
            <a:r>
              <a:rPr lang="en-US" b="1" dirty="0">
                <a:solidFill>
                  <a:prstClr val="black"/>
                </a:solidFill>
                <a:latin typeface="Arial Unicode MS" pitchFamily="34" charset="-128"/>
                <a:ea typeface="Arial Unicode MS" pitchFamily="34" charset="-128"/>
                <a:cs typeface="Arial Unicode MS" pitchFamily="34" charset="-128"/>
              </a:rPr>
              <a:t>: </a:t>
            </a:r>
            <a:r>
              <a:rPr lang="en-US" sz="1100" dirty="0">
                <a:solidFill>
                  <a:prstClr val="black"/>
                </a:solidFill>
                <a:latin typeface="Arial Unicode MS" pitchFamily="34" charset="-128"/>
                <a:ea typeface="Arial Unicode MS" pitchFamily="34" charset="-128"/>
                <a:cs typeface="Arial Unicode MS" pitchFamily="34" charset="-128"/>
              </a:rPr>
              <a:t> </a:t>
            </a:r>
            <a:r>
              <a:rPr lang="en-US" sz="1200" dirty="0">
                <a:solidFill>
                  <a:prstClr val="black"/>
                </a:solidFill>
                <a:latin typeface="Arial Unicode MS" pitchFamily="34" charset="-128"/>
                <a:ea typeface="Arial Unicode MS" pitchFamily="34" charset="-128"/>
                <a:cs typeface="Arial Unicode MS" pitchFamily="34" charset="-128"/>
              </a:rPr>
              <a:t>SANS 10400</a:t>
            </a:r>
            <a:endParaRPr lang="en-ZA" sz="1200" dirty="0">
              <a:solidFill>
                <a:prstClr val="black"/>
              </a:solidFill>
              <a:latin typeface="Arial Unicode MS" pitchFamily="34" charset="-128"/>
              <a:ea typeface="Arial Unicode MS" pitchFamily="34" charset="-128"/>
              <a:cs typeface="Arial Unicode MS" pitchFamily="34" charset="-128"/>
            </a:endParaRPr>
          </a:p>
        </p:txBody>
      </p:sp>
      <p:sp>
        <p:nvSpPr>
          <p:cNvPr id="7213" name="AutoShape 47"/>
          <p:cNvSpPr>
            <a:spLocks noChangeArrowheads="1"/>
          </p:cNvSpPr>
          <p:nvPr/>
        </p:nvSpPr>
        <p:spPr bwMode="auto">
          <a:xfrm rot="5400000">
            <a:off x="1671392" y="3091261"/>
            <a:ext cx="686663" cy="3570410"/>
          </a:xfrm>
          <a:prstGeom prst="roundRect">
            <a:avLst>
              <a:gd name="adj" fmla="val 16667"/>
            </a:avLst>
          </a:prstGeom>
          <a:solidFill>
            <a:srgbClr val="DDDDDD">
              <a:alpha val="10196"/>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47337" tIns="9467" rIns="47337" bIns="9467" anchor="ctr"/>
          <a:lstStyle/>
          <a:p>
            <a:pPr defTabSz="456442"/>
            <a:endParaRPr lang="en-US" sz="900">
              <a:solidFill>
                <a:prstClr val="black"/>
              </a:solidFill>
              <a:latin typeface="Arial Unicode MS" pitchFamily="34" charset="-128"/>
              <a:ea typeface="Arial Unicode MS" pitchFamily="34" charset="-128"/>
              <a:cs typeface="Arial Unicode MS" pitchFamily="34" charset="-128"/>
            </a:endParaRPr>
          </a:p>
          <a:p>
            <a:pPr defTabSz="456442"/>
            <a:endParaRPr lang="en-GB" sz="700">
              <a:solidFill>
                <a:prstClr val="black"/>
              </a:solidFill>
              <a:latin typeface="Arial Unicode MS" pitchFamily="34" charset="-128"/>
              <a:ea typeface="Arial Unicode MS" pitchFamily="34" charset="-128"/>
              <a:cs typeface="Arial Unicode MS" pitchFamily="34" charset="-128"/>
            </a:endParaRPr>
          </a:p>
        </p:txBody>
      </p:sp>
      <p:sp>
        <p:nvSpPr>
          <p:cNvPr id="7214" name="AutoShape 48"/>
          <p:cNvSpPr>
            <a:spLocks noChangeArrowheads="1"/>
          </p:cNvSpPr>
          <p:nvPr/>
        </p:nvSpPr>
        <p:spPr bwMode="auto">
          <a:xfrm>
            <a:off x="332733" y="4619505"/>
            <a:ext cx="2162074" cy="522555"/>
          </a:xfrm>
          <a:prstGeom prst="roundRect">
            <a:avLst>
              <a:gd name="adj" fmla="val 16667"/>
            </a:avLst>
          </a:prstGeom>
          <a:solidFill>
            <a:srgbClr val="CC99FF">
              <a:alpha val="30196"/>
            </a:srgbClr>
          </a:solidFill>
          <a:ln w="9525">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1200" b="1">
              <a:solidFill>
                <a:prstClr val="black"/>
              </a:solidFill>
              <a:latin typeface="Arial Unicode MS" pitchFamily="34" charset="-128"/>
              <a:ea typeface="Arial Unicode MS" pitchFamily="34" charset="-128"/>
              <a:cs typeface="Arial Unicode MS" pitchFamily="34" charset="-128"/>
            </a:endParaRPr>
          </a:p>
        </p:txBody>
      </p:sp>
      <p:sp>
        <p:nvSpPr>
          <p:cNvPr id="7215" name="Rectangle 49"/>
          <p:cNvSpPr>
            <a:spLocks noChangeArrowheads="1"/>
          </p:cNvSpPr>
          <p:nvPr/>
        </p:nvSpPr>
        <p:spPr bwMode="auto">
          <a:xfrm>
            <a:off x="323226" y="4703000"/>
            <a:ext cx="2163433" cy="413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p>
            <a:pPr defTabSz="456442">
              <a:lnSpc>
                <a:spcPct val="90000"/>
              </a:lnSpc>
            </a:pPr>
            <a:r>
              <a:rPr lang="en-US" sz="1200" b="1">
                <a:solidFill>
                  <a:prstClr val="black"/>
                </a:solidFill>
                <a:latin typeface="Arial Unicode MS" pitchFamily="34" charset="-128"/>
                <a:ea typeface="Arial Unicode MS" pitchFamily="34" charset="-128"/>
                <a:cs typeface="Arial Unicode MS" pitchFamily="34" charset="-128"/>
              </a:rPr>
              <a:t>Other SANS documents:</a:t>
            </a:r>
            <a:r>
              <a:rPr lang="en-US" sz="1100" b="1">
                <a:solidFill>
                  <a:prstClr val="black"/>
                </a:solidFill>
                <a:latin typeface="Arial Unicode MS" pitchFamily="34" charset="-128"/>
                <a:ea typeface="Arial Unicode MS" pitchFamily="34" charset="-128"/>
                <a:cs typeface="Arial Unicode MS" pitchFamily="34" charset="-128"/>
              </a:rPr>
              <a:t> </a:t>
            </a:r>
            <a:r>
              <a:rPr lang="en-US" sz="1200" b="1">
                <a:solidFill>
                  <a:prstClr val="black"/>
                </a:solidFill>
                <a:latin typeface="Arial Unicode MS" pitchFamily="34" charset="-128"/>
                <a:ea typeface="Arial Unicode MS" pitchFamily="34" charset="-128"/>
                <a:cs typeface="Arial Unicode MS" pitchFamily="34" charset="-128"/>
              </a:rPr>
              <a:t>SANS 204, SANS 10252</a:t>
            </a:r>
            <a:endParaRPr lang="en-ZA" sz="1200" b="1">
              <a:solidFill>
                <a:prstClr val="black"/>
              </a:solidFill>
              <a:latin typeface="Arial Unicode MS" pitchFamily="34" charset="-128"/>
              <a:ea typeface="Arial Unicode MS" pitchFamily="34" charset="-128"/>
              <a:cs typeface="Arial Unicode MS" pitchFamily="34" charset="-128"/>
            </a:endParaRPr>
          </a:p>
        </p:txBody>
      </p:sp>
      <p:sp>
        <p:nvSpPr>
          <p:cNvPr id="7216" name="Text Box 50"/>
          <p:cNvSpPr txBox="1">
            <a:spLocks noChangeArrowheads="1"/>
          </p:cNvSpPr>
          <p:nvPr/>
        </p:nvSpPr>
        <p:spPr bwMode="auto">
          <a:xfrm>
            <a:off x="2655062" y="3542725"/>
            <a:ext cx="497060" cy="996166"/>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5800">
                <a:solidFill>
                  <a:srgbClr val="FF0000"/>
                </a:solidFill>
              </a:rPr>
              <a:t>3</a:t>
            </a:r>
          </a:p>
        </p:txBody>
      </p:sp>
      <p:sp>
        <p:nvSpPr>
          <p:cNvPr id="7217" name="AutoShape 51"/>
          <p:cNvSpPr>
            <a:spLocks noChangeArrowheads="1"/>
          </p:cNvSpPr>
          <p:nvPr/>
        </p:nvSpPr>
        <p:spPr bwMode="auto">
          <a:xfrm>
            <a:off x="3152121" y="3737064"/>
            <a:ext cx="482120" cy="1482733"/>
          </a:xfrm>
          <a:prstGeom prst="upDownArrow">
            <a:avLst>
              <a:gd name="adj1" fmla="val 50000"/>
              <a:gd name="adj2" fmla="val 58028"/>
            </a:avLst>
          </a:prstGeom>
          <a:solidFill>
            <a:srgbClr val="008000">
              <a:alpha val="39999"/>
            </a:srgbClr>
          </a:solidFill>
          <a:ln w="4699"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0" rIns="80155" bIns="0" anchor="ctr"/>
          <a:lstStyle/>
          <a:p>
            <a:pPr algn="ctr" defTabSz="456442"/>
            <a:endParaRPr lang="en-ZA" sz="1200" b="1">
              <a:solidFill>
                <a:prstClr val="black"/>
              </a:solidFill>
              <a:latin typeface="Arial Unicode MS" pitchFamily="34" charset="-128"/>
              <a:ea typeface="Arial Unicode MS" pitchFamily="34" charset="-128"/>
              <a:cs typeface="Arial Unicode MS" pitchFamily="34" charset="-128"/>
            </a:endParaRPr>
          </a:p>
        </p:txBody>
      </p:sp>
      <p:sp>
        <p:nvSpPr>
          <p:cNvPr id="7218" name="Text Box 52"/>
          <p:cNvSpPr txBox="1">
            <a:spLocks noChangeArrowheads="1"/>
          </p:cNvSpPr>
          <p:nvPr/>
        </p:nvSpPr>
        <p:spPr bwMode="auto">
          <a:xfrm rot="-5400000">
            <a:off x="2763026" y="4333386"/>
            <a:ext cx="1248086" cy="265615"/>
          </a:xfrm>
          <a:prstGeom prst="rect">
            <a:avLst/>
          </a:prstGeom>
          <a:noFill/>
          <a:ln>
            <a:noFill/>
          </a:ln>
          <a:effectLst/>
          <a:extLst>
            <a:ext uri="{909E8E84-426E-40DD-AFC4-6F175D3DCCD1}">
              <a14:hiddenFill xmlns:a14="http://schemas.microsoft.com/office/drawing/2010/main" xmlns="">
                <a:solidFill>
                  <a:srgbClr val="FF6600">
                    <a:alpha val="20000"/>
                  </a:srgbClr>
                </a:solidFill>
              </a14:hiddenFill>
            </a:ext>
            <a:ext uri="{91240B29-F687-4F45-9708-019B960494DF}">
              <a14:hiddenLine xmlns:a14="http://schemas.microsoft.com/office/drawing/2010/main" xmlns="" w="4699"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200">
                <a:solidFill>
                  <a:srgbClr val="FFFF00"/>
                </a:solidFill>
              </a:rPr>
              <a:t>Voluntary</a:t>
            </a:r>
          </a:p>
        </p:txBody>
      </p:sp>
      <p:sp>
        <p:nvSpPr>
          <p:cNvPr id="7219" name="Text Box 53"/>
          <p:cNvSpPr txBox="1">
            <a:spLocks noChangeArrowheads="1"/>
          </p:cNvSpPr>
          <p:nvPr/>
        </p:nvSpPr>
        <p:spPr bwMode="auto">
          <a:xfrm rot="-5400000">
            <a:off x="-257764" y="2243164"/>
            <a:ext cx="1550392" cy="265615"/>
          </a:xfrm>
          <a:prstGeom prst="rect">
            <a:avLst/>
          </a:prstGeom>
          <a:noFill/>
          <a:ln>
            <a:noFill/>
          </a:ln>
          <a:effectLst/>
          <a:extLst>
            <a:ext uri="{909E8E84-426E-40DD-AFC4-6F175D3DCCD1}">
              <a14:hiddenFill xmlns:a14="http://schemas.microsoft.com/office/drawing/2010/main" xmlns="">
                <a:solidFill>
                  <a:srgbClr val="FF6600">
                    <a:alpha val="20000"/>
                  </a:srgbClr>
                </a:solidFill>
              </a14:hiddenFill>
            </a:ext>
            <a:ext uri="{91240B29-F687-4F45-9708-019B960494DF}">
              <a14:hiddenLine xmlns:a14="http://schemas.microsoft.com/office/drawing/2010/main" xmlns="" w="4699"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200">
                <a:solidFill>
                  <a:prstClr val="black"/>
                </a:solidFill>
              </a:rPr>
              <a:t>Mandatory</a:t>
            </a:r>
          </a:p>
        </p:txBody>
      </p:sp>
      <p:sp>
        <p:nvSpPr>
          <p:cNvPr id="7220" name="AutoShape 54"/>
          <p:cNvSpPr>
            <a:spLocks noChangeArrowheads="1"/>
          </p:cNvSpPr>
          <p:nvPr/>
        </p:nvSpPr>
        <p:spPr bwMode="auto">
          <a:xfrm rot="5400000">
            <a:off x="1748502" y="3909546"/>
            <a:ext cx="577258" cy="3615228"/>
          </a:xfrm>
          <a:prstGeom prst="roundRect">
            <a:avLst>
              <a:gd name="adj" fmla="val 16667"/>
            </a:avLst>
          </a:prstGeom>
          <a:solidFill>
            <a:srgbClr val="00CC66">
              <a:alpha val="39999"/>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47337" tIns="9467" rIns="47337" bIns="9467" anchor="ctr"/>
          <a:lstStyle/>
          <a:p>
            <a:pPr defTabSz="456442"/>
            <a:endParaRPr lang="en-US" sz="900">
              <a:solidFill>
                <a:prstClr val="black"/>
              </a:solidFill>
              <a:latin typeface="Arial Unicode MS" pitchFamily="34" charset="-128"/>
              <a:ea typeface="Arial Unicode MS" pitchFamily="34" charset="-128"/>
              <a:cs typeface="Arial Unicode MS" pitchFamily="34" charset="-128"/>
            </a:endParaRPr>
          </a:p>
          <a:p>
            <a:pPr defTabSz="456442"/>
            <a:endParaRPr lang="en-GB" sz="700">
              <a:solidFill>
                <a:prstClr val="black"/>
              </a:solidFill>
              <a:latin typeface="Arial Unicode MS" pitchFamily="34" charset="-128"/>
              <a:ea typeface="Arial Unicode MS" pitchFamily="34" charset="-128"/>
              <a:cs typeface="Arial Unicode MS" pitchFamily="34" charset="-128"/>
            </a:endParaRPr>
          </a:p>
        </p:txBody>
      </p:sp>
      <p:sp>
        <p:nvSpPr>
          <p:cNvPr id="7221" name="AutoShape 55"/>
          <p:cNvSpPr>
            <a:spLocks noChangeArrowheads="1"/>
          </p:cNvSpPr>
          <p:nvPr/>
        </p:nvSpPr>
        <p:spPr bwMode="auto">
          <a:xfrm>
            <a:off x="270261" y="5473156"/>
            <a:ext cx="2799017" cy="506720"/>
          </a:xfrm>
          <a:prstGeom prst="roundRect">
            <a:avLst>
              <a:gd name="adj" fmla="val 16667"/>
            </a:avLst>
          </a:prstGeom>
          <a:solidFill>
            <a:srgbClr val="33CC33">
              <a:alpha val="50195"/>
            </a:srgbClr>
          </a:solidFill>
          <a:ln w="9525">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nchor="ctr"/>
          <a:lstStyle/>
          <a:p>
            <a:pPr algn="ctr" defTabSz="456442"/>
            <a:endParaRPr lang="en-GB" sz="1200" b="1">
              <a:solidFill>
                <a:prstClr val="black"/>
              </a:solidFill>
              <a:latin typeface="Arial Unicode MS" pitchFamily="34" charset="-128"/>
              <a:ea typeface="Arial Unicode MS" pitchFamily="34" charset="-128"/>
              <a:cs typeface="Arial Unicode MS" pitchFamily="34" charset="-128"/>
            </a:endParaRPr>
          </a:p>
        </p:txBody>
      </p:sp>
      <p:sp>
        <p:nvSpPr>
          <p:cNvPr id="57" name="Rectangle 56"/>
          <p:cNvSpPr>
            <a:spLocks noChangeArrowheads="1"/>
          </p:cNvSpPr>
          <p:nvPr/>
        </p:nvSpPr>
        <p:spPr bwMode="auto">
          <a:xfrm>
            <a:off x="266185" y="5473158"/>
            <a:ext cx="2527400" cy="8288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p>
            <a:pPr defTabSz="456442">
              <a:lnSpc>
                <a:spcPct val="90000"/>
              </a:lnSpc>
              <a:defRPr/>
            </a:pPr>
            <a:r>
              <a:rPr lang="en-US" b="1">
                <a:solidFill>
                  <a:prstClr val="black"/>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Local Authority: Enforcer of </a:t>
            </a:r>
            <a:r>
              <a:rPr lang="en-US" b="1">
                <a:solidFill>
                  <a:prstClr val="white"/>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REGULATIONS</a:t>
            </a:r>
            <a:endParaRPr lang="en-ZA" sz="1100" b="1">
              <a:solidFill>
                <a:prstClr val="white"/>
              </a:solidFill>
              <a:latin typeface="Arial Unicode MS" pitchFamily="34" charset="-128"/>
              <a:ea typeface="Arial Unicode MS" pitchFamily="34" charset="-128"/>
              <a:cs typeface="Arial Unicode MS" pitchFamily="34" charset="-128"/>
            </a:endParaRPr>
          </a:p>
        </p:txBody>
      </p:sp>
      <p:sp>
        <p:nvSpPr>
          <p:cNvPr id="7223" name="Text Box 57"/>
          <p:cNvSpPr txBox="1">
            <a:spLocks noChangeArrowheads="1"/>
          </p:cNvSpPr>
          <p:nvPr/>
        </p:nvSpPr>
        <p:spPr bwMode="auto">
          <a:xfrm>
            <a:off x="229517" y="1187627"/>
            <a:ext cx="3737455" cy="265605"/>
          </a:xfrm>
          <a:prstGeom prst="rect">
            <a:avLst/>
          </a:prstGeom>
          <a:solidFill>
            <a:schemeClr val="bg1"/>
          </a:solidFill>
          <a:ln w="9525">
            <a:solidFill>
              <a:srgbClr val="8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spcBef>
                <a:spcPct val="50000"/>
              </a:spcBef>
            </a:pPr>
            <a:r>
              <a:rPr lang="en-US" sz="1200">
                <a:solidFill>
                  <a:prstClr val="black"/>
                </a:solidFill>
                <a:latin typeface="Arial" pitchFamily="34" charset="0"/>
                <a:ea typeface="ＭＳ Ｐゴシック" pitchFamily="34" charset="-128"/>
                <a:cs typeface="Arial" pitchFamily="34" charset="0"/>
              </a:rPr>
              <a:t>LEVELS OF LEGISLATION</a:t>
            </a:r>
            <a:endParaRPr lang="en-GB" sz="1200">
              <a:solidFill>
                <a:prstClr val="black"/>
              </a:solidFill>
              <a:latin typeface="Arial" pitchFamily="34" charset="0"/>
              <a:ea typeface="ＭＳ Ｐゴシック" pitchFamily="34" charset="-128"/>
              <a:cs typeface="Times New Roman" pitchFamily="18" charset="0"/>
            </a:endParaRPr>
          </a:p>
        </p:txBody>
      </p:sp>
      <p:sp>
        <p:nvSpPr>
          <p:cNvPr id="7224" name="Text Box 58"/>
          <p:cNvSpPr txBox="1">
            <a:spLocks noChangeArrowheads="1"/>
          </p:cNvSpPr>
          <p:nvPr/>
        </p:nvSpPr>
        <p:spPr bwMode="auto">
          <a:xfrm>
            <a:off x="4990970" y="1187627"/>
            <a:ext cx="3198294" cy="450271"/>
          </a:xfrm>
          <a:prstGeom prst="rect">
            <a:avLst/>
          </a:prstGeom>
          <a:solidFill>
            <a:srgbClr val="FFCC99">
              <a:alpha val="23137"/>
            </a:srgbClr>
          </a:solidFill>
          <a:ln w="9525">
            <a:solidFill>
              <a:srgbClr val="8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spcBef>
                <a:spcPct val="50000"/>
              </a:spcBef>
            </a:pPr>
            <a:r>
              <a:rPr lang="en-US" sz="1200">
                <a:solidFill>
                  <a:prstClr val="black"/>
                </a:solidFill>
                <a:latin typeface="Arial" pitchFamily="34" charset="0"/>
                <a:ea typeface="ＭＳ Ｐゴシック" pitchFamily="34" charset="-128"/>
                <a:cs typeface="Arial" pitchFamily="34" charset="0"/>
              </a:rPr>
              <a:t>SOLUTIONS TO SATISFY THE REGULATIONS </a:t>
            </a:r>
            <a:endParaRPr lang="en-GB" sz="1200">
              <a:solidFill>
                <a:prstClr val="black"/>
              </a:solidFill>
              <a:latin typeface="Arial" pitchFamily="34" charset="0"/>
              <a:ea typeface="ＭＳ Ｐゴシック" pitchFamily="34" charset="-128"/>
              <a:cs typeface="Times New Roman" pitchFamily="18" charset="0"/>
            </a:endParaRPr>
          </a:p>
        </p:txBody>
      </p:sp>
      <p:sp>
        <p:nvSpPr>
          <p:cNvPr id="7225" name="Text Box 59"/>
          <p:cNvSpPr txBox="1">
            <a:spLocks noChangeArrowheads="1"/>
          </p:cNvSpPr>
          <p:nvPr/>
        </p:nvSpPr>
        <p:spPr bwMode="auto">
          <a:xfrm>
            <a:off x="3338178" y="5405499"/>
            <a:ext cx="461750" cy="787031"/>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lnSpc>
                <a:spcPct val="80000"/>
              </a:lnSpc>
            </a:pPr>
            <a:r>
              <a:rPr lang="en-US" sz="5500">
                <a:solidFill>
                  <a:prstClr val="white"/>
                </a:solidFill>
              </a:rPr>
              <a:t>5</a:t>
            </a:r>
          </a:p>
        </p:txBody>
      </p:sp>
      <p:sp>
        <p:nvSpPr>
          <p:cNvPr id="7226" name="Text Box 60"/>
          <p:cNvSpPr txBox="1">
            <a:spLocks noChangeArrowheads="1"/>
          </p:cNvSpPr>
          <p:nvPr/>
        </p:nvSpPr>
        <p:spPr bwMode="auto">
          <a:xfrm>
            <a:off x="2503144" y="4415091"/>
            <a:ext cx="575451" cy="973491"/>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5800">
                <a:solidFill>
                  <a:srgbClr val="FF0000"/>
                </a:solidFill>
              </a:rPr>
              <a:t>4</a:t>
            </a:r>
          </a:p>
        </p:txBody>
      </p:sp>
      <p:sp>
        <p:nvSpPr>
          <p:cNvPr id="7227" name="Text Box 61"/>
          <p:cNvSpPr txBox="1">
            <a:spLocks noChangeArrowheads="1"/>
          </p:cNvSpPr>
          <p:nvPr/>
        </p:nvSpPr>
        <p:spPr bwMode="auto">
          <a:xfrm>
            <a:off x="4967462" y="5352235"/>
            <a:ext cx="290116" cy="357938"/>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800">
                <a:solidFill>
                  <a:srgbClr val="FF0000"/>
                </a:solidFill>
              </a:rPr>
              <a:t>1</a:t>
            </a:r>
          </a:p>
        </p:txBody>
      </p:sp>
      <p:sp>
        <p:nvSpPr>
          <p:cNvPr id="7228" name="Text Box 62"/>
          <p:cNvSpPr txBox="1">
            <a:spLocks noChangeArrowheads="1"/>
          </p:cNvSpPr>
          <p:nvPr/>
        </p:nvSpPr>
        <p:spPr bwMode="auto">
          <a:xfrm>
            <a:off x="6476296" y="5645902"/>
            <a:ext cx="290116" cy="357938"/>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800">
                <a:solidFill>
                  <a:srgbClr val="FF0000"/>
                </a:solidFill>
              </a:rPr>
              <a:t>2</a:t>
            </a:r>
          </a:p>
        </p:txBody>
      </p:sp>
      <p:sp>
        <p:nvSpPr>
          <p:cNvPr id="7229" name="Text Box 63"/>
          <p:cNvSpPr txBox="1">
            <a:spLocks noChangeArrowheads="1"/>
          </p:cNvSpPr>
          <p:nvPr/>
        </p:nvSpPr>
        <p:spPr bwMode="auto">
          <a:xfrm>
            <a:off x="7962043" y="5219796"/>
            <a:ext cx="290116" cy="357938"/>
          </a:xfrm>
          <a:prstGeom prst="rect">
            <a:avLst/>
          </a:prstGeom>
          <a:noFill/>
          <a:ln>
            <a:noFill/>
          </a:ln>
          <a:effectLst/>
          <a:extLst>
            <a:ext uri="{909E8E84-426E-40DD-AFC4-6F175D3DCCD1}">
              <a14:hiddenFill xmlns:a14="http://schemas.microsoft.com/office/drawing/2010/main" xmlns="">
                <a:solidFill>
                  <a:srgbClr val="FF9900">
                    <a:alpha val="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55" tIns="40078" rIns="80155" bIns="40078">
            <a:spAutoFit/>
          </a:bodyPr>
          <a:lstStyle>
            <a:lvl1pPr eaLnBrk="0" hangingPunct="0">
              <a:defRPr sz="3200" b="1">
                <a:solidFill>
                  <a:schemeClr val="tx1"/>
                </a:solidFill>
                <a:latin typeface="Arial Unicode MS" pitchFamily="34" charset="-128"/>
                <a:ea typeface="Arial Unicode MS" pitchFamily="34" charset="-128"/>
                <a:cs typeface="Arial Unicode MS" pitchFamily="34" charset="-128"/>
              </a:defRPr>
            </a:lvl1pPr>
            <a:lvl2pPr marL="742950" indent="-285750" eaLnBrk="0" hangingPunct="0">
              <a:defRPr sz="3200" b="1">
                <a:solidFill>
                  <a:schemeClr val="tx1"/>
                </a:solidFill>
                <a:latin typeface="Arial Unicode MS" pitchFamily="34" charset="-128"/>
                <a:ea typeface="Arial Unicode MS" pitchFamily="34" charset="-128"/>
                <a:cs typeface="Arial Unicode MS" pitchFamily="34" charset="-128"/>
              </a:defRPr>
            </a:lvl2pPr>
            <a:lvl3pPr marL="1143000" indent="-228600" eaLnBrk="0" hangingPunct="0">
              <a:defRPr sz="3200" b="1">
                <a:solidFill>
                  <a:schemeClr val="tx1"/>
                </a:solidFill>
                <a:latin typeface="Arial Unicode MS" pitchFamily="34" charset="-128"/>
                <a:ea typeface="Arial Unicode MS" pitchFamily="34" charset="-128"/>
                <a:cs typeface="Arial Unicode MS" pitchFamily="34" charset="-128"/>
              </a:defRPr>
            </a:lvl3pPr>
            <a:lvl4pPr marL="1600200" indent="-228600" eaLnBrk="0" hangingPunct="0">
              <a:defRPr sz="3200" b="1">
                <a:solidFill>
                  <a:schemeClr val="tx1"/>
                </a:solidFill>
                <a:latin typeface="Arial Unicode MS" pitchFamily="34" charset="-128"/>
                <a:ea typeface="Arial Unicode MS" pitchFamily="34" charset="-128"/>
                <a:cs typeface="Arial Unicode MS" pitchFamily="34" charset="-128"/>
              </a:defRPr>
            </a:lvl4pPr>
            <a:lvl5pPr marL="2057400" indent="-228600" eaLnBrk="0" hangingPunct="0">
              <a:defRPr sz="3200" b="1">
                <a:solidFill>
                  <a:schemeClr val="tx1"/>
                </a:solidFill>
                <a:latin typeface="Arial Unicode MS" pitchFamily="34" charset="-128"/>
                <a:ea typeface="Arial Unicode MS" pitchFamily="34" charset="-128"/>
                <a:cs typeface="Arial Unicode MS" pitchFamily="34" charset="-128"/>
              </a:defRPr>
            </a:lvl5pPr>
            <a:lvl6pPr marL="25146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6pPr>
            <a:lvl7pPr marL="29718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7pPr>
            <a:lvl8pPr marL="34290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8pPr>
            <a:lvl9pPr marL="3886200" indent="-228600" algn="ctr" defTabSz="520700" eaLnBrk="0" fontAlgn="base" hangingPunct="0">
              <a:spcBef>
                <a:spcPct val="0"/>
              </a:spcBef>
              <a:spcAft>
                <a:spcPct val="0"/>
              </a:spcAft>
              <a:defRPr sz="3200" b="1">
                <a:solidFill>
                  <a:schemeClr val="tx1"/>
                </a:solidFill>
                <a:latin typeface="Arial Unicode MS" pitchFamily="34" charset="-128"/>
                <a:ea typeface="Arial Unicode MS" pitchFamily="34" charset="-128"/>
                <a:cs typeface="Arial Unicode MS" pitchFamily="34" charset="-128"/>
              </a:defRPr>
            </a:lvl9pPr>
          </a:lstStyle>
          <a:p>
            <a:pPr algn="ctr" defTabSz="456442" eaLnBrk="1" hangingPunct="1"/>
            <a:r>
              <a:rPr lang="en-US" sz="1800">
                <a:solidFill>
                  <a:srgbClr val="FF0000"/>
                </a:solidFill>
              </a:rPr>
              <a:t>3</a:t>
            </a:r>
          </a:p>
        </p:txBody>
      </p:sp>
      <p:pic>
        <p:nvPicPr>
          <p:cNvPr id="7230" name="Picture 6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0267" y="3151168"/>
            <a:ext cx="2074477" cy="348364"/>
          </a:xfrm>
          <a:prstGeom prst="rect">
            <a:avLst/>
          </a:prstGeom>
          <a:noFill/>
          <a:ln>
            <a:noFill/>
          </a:ln>
          <a:effectLst/>
          <a:extLst>
            <a:ext uri="{909E8E84-426E-40DD-AFC4-6F175D3DCCD1}">
              <a14:hiddenFill xmlns:a14="http://schemas.microsoft.com/office/drawing/2010/main" xmlns="">
                <a:solidFill>
                  <a:srgbClr val="FF6600">
                    <a:alpha val="20000"/>
                  </a:srgbClr>
                </a:solidFill>
              </a14:hiddenFill>
            </a:ext>
            <a:ext uri="{91240B29-F687-4F45-9708-019B960494DF}">
              <a14:hiddenLine xmlns:a14="http://schemas.microsoft.com/office/drawing/2010/main" xmlns="" w="4699"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231" name="Picture 6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1151" y="4207796"/>
            <a:ext cx="1878235" cy="237525"/>
          </a:xfrm>
          <a:prstGeom prst="rect">
            <a:avLst/>
          </a:prstGeom>
          <a:noFill/>
          <a:ln>
            <a:noFill/>
          </a:ln>
          <a:effectLst/>
          <a:extLst>
            <a:ext uri="{909E8E84-426E-40DD-AFC4-6F175D3DCCD1}">
              <a14:hiddenFill xmlns:a14="http://schemas.microsoft.com/office/drawing/2010/main" xmlns="">
                <a:solidFill>
                  <a:srgbClr val="FF6600">
                    <a:alpha val="20000"/>
                  </a:srgbClr>
                </a:solidFill>
              </a14:hiddenFill>
            </a:ext>
            <a:ext uri="{91240B29-F687-4F45-9708-019B960494DF}">
              <a14:hiddenLine xmlns:a14="http://schemas.microsoft.com/office/drawing/2010/main" xmlns="" w="4699"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3" name="Straight Connector 2"/>
          <p:cNvCxnSpPr/>
          <p:nvPr/>
        </p:nvCxnSpPr>
        <p:spPr>
          <a:xfrm flipV="1">
            <a:off x="4496626" y="3826315"/>
            <a:ext cx="4264393" cy="12956"/>
          </a:xfrm>
          <a:prstGeom prst="line">
            <a:avLst/>
          </a:prstGeom>
          <a:ln w="57150">
            <a:solidFill>
              <a:srgbClr val="CC6600"/>
            </a:solidFill>
            <a:prstDash val="sys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448368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itre 1"/>
          <p:cNvSpPr>
            <a:spLocks noGrp="1"/>
          </p:cNvSpPr>
          <p:nvPr>
            <p:ph type="title" idx="4294967295"/>
          </p:nvPr>
        </p:nvSpPr>
        <p:spPr>
          <a:xfrm>
            <a:off x="0" y="549275"/>
            <a:ext cx="8229600" cy="576263"/>
          </a:xfrm>
        </p:spPr>
        <p:txBody>
          <a:bodyPr/>
          <a:lstStyle/>
          <a:p>
            <a:pPr eaLnBrk="1" hangingPunct="1"/>
            <a:r>
              <a:rPr lang="en-US" sz="3600" dirty="0" smtClean="0">
                <a:solidFill>
                  <a:srgbClr val="669900"/>
                </a:solidFill>
                <a:latin typeface="Calibri" pitchFamily="34" charset="0"/>
              </a:rPr>
              <a:t>Typical Product Development Cycle</a:t>
            </a:r>
            <a:endParaRPr lang="fr-FR" sz="3600" dirty="0" smtClean="0">
              <a:solidFill>
                <a:srgbClr val="669900"/>
              </a:solidFill>
              <a:latin typeface="Calibri" pitchFamily="34" charset="0"/>
            </a:endParaRPr>
          </a:p>
        </p:txBody>
      </p:sp>
      <p:sp>
        <p:nvSpPr>
          <p:cNvPr id="83971" name="Espace réservé du contenu 2"/>
          <p:cNvSpPr>
            <a:spLocks noGrp="1"/>
          </p:cNvSpPr>
          <p:nvPr>
            <p:ph idx="4294967295"/>
          </p:nvPr>
        </p:nvSpPr>
        <p:spPr>
          <a:xfrm>
            <a:off x="0" y="1341438"/>
            <a:ext cx="8713788" cy="4392612"/>
          </a:xfrm>
        </p:spPr>
        <p:txBody>
          <a:bodyPr/>
          <a:lstStyle/>
          <a:p>
            <a:pPr algn="just" eaLnBrk="1" hangingPunct="1">
              <a:buFontTx/>
              <a:buNone/>
            </a:pPr>
            <a:r>
              <a:rPr lang="en-ZA" sz="2000" smtClean="0">
                <a:latin typeface="Arial Narrow" pitchFamily="34" charset="0"/>
              </a:rPr>
              <a:t>      </a:t>
            </a:r>
            <a:endParaRPr lang="en-GB" sz="2400" smtClean="0">
              <a:latin typeface="Arial Narrow" pitchFamily="34" charset="0"/>
            </a:endParaRPr>
          </a:p>
        </p:txBody>
      </p:sp>
      <p:sp>
        <p:nvSpPr>
          <p:cNvPr id="83972" name="Date Placeholder 3"/>
          <p:cNvSpPr txBox="1">
            <a:spLocks noGrp="1"/>
          </p:cNvSpPr>
          <p:nvPr/>
        </p:nvSpPr>
        <p:spPr bwMode="auto">
          <a:xfrm>
            <a:off x="3779838" y="6092825"/>
            <a:ext cx="1655762"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7AE756-D980-4C12-A111-C797DA4FB820}" type="datetime2">
              <a:rPr lang="en-GB" sz="1200">
                <a:solidFill>
                  <a:srgbClr val="5F5F5F"/>
                </a:solidFill>
              </a:rPr>
              <a:pPr eaLnBrk="1" hangingPunct="1"/>
              <a:t>Friday, 08 April 2016</a:t>
            </a:fld>
            <a:endParaRPr lang="en-GB" sz="1200">
              <a:solidFill>
                <a:srgbClr val="5F5F5F"/>
              </a:solidFill>
            </a:endParaRPr>
          </a:p>
        </p:txBody>
      </p:sp>
      <p:pic>
        <p:nvPicPr>
          <p:cNvPr id="83973" name="Picture 3" descr="pdc"/>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0825" y="1052513"/>
            <a:ext cx="8351838" cy="4502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3974" name="Text Box 5"/>
          <p:cNvSpPr txBox="1">
            <a:spLocks noChangeArrowheads="1"/>
          </p:cNvSpPr>
          <p:nvPr/>
        </p:nvSpPr>
        <p:spPr bwMode="auto">
          <a:xfrm>
            <a:off x="1115616" y="5516563"/>
            <a:ext cx="7344816" cy="457200"/>
          </a:xfrm>
          <a:prstGeom prst="rect">
            <a:avLst/>
          </a:prstGeom>
          <a:solidFill>
            <a:schemeClr val="bg1"/>
          </a:solidFill>
          <a:ln w="44450">
            <a:solidFill>
              <a:srgbClr val="FF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dirty="0" smtClean="0">
                <a:solidFill>
                  <a:srgbClr val="000000"/>
                </a:solidFill>
                <a:latin typeface="Times New Roman" pitchFamily="18" charset="0"/>
              </a:rPr>
              <a:t>No Duplication of roles.  Only Collaborative Synergies</a:t>
            </a:r>
            <a:endParaRPr lang="en-GB" sz="2400" dirty="0">
              <a:solidFill>
                <a:srgbClr val="000000"/>
              </a:solidFill>
              <a:latin typeface="Times New Roman" pitchFamily="18" charset="0"/>
            </a:endParaRPr>
          </a:p>
        </p:txBody>
      </p:sp>
    </p:spTree>
    <p:extLst>
      <p:ext uri="{BB962C8B-B14F-4D97-AF65-F5344CB8AC3E}">
        <p14:creationId xmlns:p14="http://schemas.microsoft.com/office/powerpoint/2010/main" xmlns="" val="19010275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800" decel="100000"/>
                                        <p:tgtEl>
                                          <p:spTgt spid="24578"/>
                                        </p:tgtEl>
                                      </p:cBhvr>
                                    </p:animEffect>
                                    <p:anim calcmode="lin" valueType="num">
                                      <p:cBhvr>
                                        <p:cTn id="8" dur="800" decel="100000" fill="hold"/>
                                        <p:tgtEl>
                                          <p:spTgt spid="24578"/>
                                        </p:tgtEl>
                                        <p:attrNameLst>
                                          <p:attrName>style.rotation</p:attrName>
                                        </p:attrNameLst>
                                      </p:cBhvr>
                                      <p:tavLst>
                                        <p:tav tm="0">
                                          <p:val>
                                            <p:fltVal val="-90"/>
                                          </p:val>
                                        </p:tav>
                                        <p:tav tm="100000">
                                          <p:val>
                                            <p:fltVal val="0"/>
                                          </p:val>
                                        </p:tav>
                                      </p:tavLst>
                                    </p:anim>
                                    <p:anim calcmode="lin" valueType="num">
                                      <p:cBhvr>
                                        <p:cTn id="9" dur="800" decel="100000" fill="hold"/>
                                        <p:tgtEl>
                                          <p:spTgt spid="24578"/>
                                        </p:tgtEl>
                                        <p:attrNameLst>
                                          <p:attrName>ppt_x</p:attrName>
                                        </p:attrNameLst>
                                      </p:cBhvr>
                                      <p:tavLst>
                                        <p:tav tm="0">
                                          <p:val>
                                            <p:strVal val="#ppt_x+0.4"/>
                                          </p:val>
                                        </p:tav>
                                        <p:tav tm="100000">
                                          <p:val>
                                            <p:strVal val="#ppt_x-0.05"/>
                                          </p:val>
                                        </p:tav>
                                      </p:tavLst>
                                    </p:anim>
                                    <p:anim calcmode="lin" valueType="num">
                                      <p:cBhvr>
                                        <p:cTn id="10" dur="800" decel="100000" fill="hold"/>
                                        <p:tgtEl>
                                          <p:spTgt spid="245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45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457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539552" y="296763"/>
            <a:ext cx="8001000" cy="576064"/>
          </a:xfrm>
        </p:spPr>
        <p:txBody>
          <a:bodyPr/>
          <a:lstStyle/>
          <a:p>
            <a:pPr eaLnBrk="1" hangingPunct="1"/>
            <a:r>
              <a:rPr lang="en-ZA" sz="3600" dirty="0">
                <a:solidFill>
                  <a:srgbClr val="669900"/>
                </a:solidFill>
                <a:latin typeface="Calibri" panose="020F0502020204030204" pitchFamily="34" charset="0"/>
              </a:rPr>
              <a:t>Presentation </a:t>
            </a:r>
            <a:r>
              <a:rPr lang="en-ZA" sz="3600" dirty="0" smtClean="0">
                <a:solidFill>
                  <a:srgbClr val="669900"/>
                </a:solidFill>
                <a:latin typeface="Calibri" panose="020F0502020204030204" pitchFamily="34" charset="0"/>
              </a:rPr>
              <a:t>Outline</a:t>
            </a:r>
            <a:endParaRPr lang="en-GB" sz="3600" dirty="0" smtClean="0">
              <a:solidFill>
                <a:srgbClr val="00B050"/>
              </a:solidFill>
              <a:latin typeface="Calibri" pitchFamily="34" charset="0"/>
            </a:endParaRPr>
          </a:p>
        </p:txBody>
      </p:sp>
      <p:sp>
        <p:nvSpPr>
          <p:cNvPr id="68611" name="Rectangle 3"/>
          <p:cNvSpPr>
            <a:spLocks noGrp="1" noChangeArrowheads="1"/>
          </p:cNvSpPr>
          <p:nvPr>
            <p:ph type="body" idx="1"/>
          </p:nvPr>
        </p:nvSpPr>
        <p:spPr>
          <a:xfrm>
            <a:off x="468313" y="1052513"/>
            <a:ext cx="8280400" cy="4948237"/>
          </a:xfrm>
        </p:spPr>
        <p:txBody>
          <a:bodyPr/>
          <a:lstStyle/>
          <a:p>
            <a:pPr eaLnBrk="1" hangingPunct="1">
              <a:buFont typeface="Wingdings" pitchFamily="2" charset="2"/>
              <a:buChar char="Ø"/>
            </a:pPr>
            <a:r>
              <a:rPr lang="en-US" sz="2200" dirty="0" smtClean="0">
                <a:latin typeface="Calibri" pitchFamily="34" charset="0"/>
              </a:rPr>
              <a:t>Annual </a:t>
            </a:r>
            <a:r>
              <a:rPr lang="en-US" sz="2200" dirty="0">
                <a:latin typeface="Calibri" pitchFamily="34" charset="0"/>
              </a:rPr>
              <a:t>Performance </a:t>
            </a:r>
            <a:r>
              <a:rPr lang="en-US" sz="2200" dirty="0" smtClean="0">
                <a:latin typeface="Calibri" pitchFamily="34" charset="0"/>
              </a:rPr>
              <a:t>Plan</a:t>
            </a:r>
          </a:p>
          <a:p>
            <a:pPr eaLnBrk="1" hangingPunct="1">
              <a:buFont typeface="Wingdings" pitchFamily="2" charset="2"/>
              <a:buChar char="Ø"/>
            </a:pPr>
            <a:r>
              <a:rPr lang="en-US" sz="2200" dirty="0" smtClean="0">
                <a:latin typeface="Calibri" pitchFamily="34" charset="0"/>
              </a:rPr>
              <a:t>Vision, Mission &amp; Values</a:t>
            </a:r>
          </a:p>
          <a:p>
            <a:pPr eaLnBrk="1" hangingPunct="1">
              <a:buFont typeface="Wingdings" pitchFamily="2" charset="2"/>
              <a:buChar char="Ø"/>
            </a:pPr>
            <a:r>
              <a:rPr lang="en-US" sz="2200" dirty="0" smtClean="0">
                <a:latin typeface="Calibri" pitchFamily="34" charset="0"/>
              </a:rPr>
              <a:t>Regulations </a:t>
            </a:r>
          </a:p>
          <a:p>
            <a:pPr eaLnBrk="1" hangingPunct="1">
              <a:buFont typeface="Wingdings" pitchFamily="2" charset="2"/>
              <a:buChar char="Ø"/>
            </a:pPr>
            <a:r>
              <a:rPr lang="en-US" sz="2200" dirty="0">
                <a:latin typeface="Calibri" pitchFamily="34" charset="0"/>
              </a:rPr>
              <a:t>Situation </a:t>
            </a:r>
            <a:r>
              <a:rPr lang="en-US" sz="2200" dirty="0" smtClean="0">
                <a:latin typeface="Calibri" pitchFamily="34" charset="0"/>
              </a:rPr>
              <a:t>analysis</a:t>
            </a:r>
          </a:p>
          <a:p>
            <a:pPr eaLnBrk="1" hangingPunct="1">
              <a:buFont typeface="Wingdings" pitchFamily="2" charset="2"/>
              <a:buChar char="Ø"/>
            </a:pPr>
            <a:r>
              <a:rPr lang="en-US" sz="2200" dirty="0">
                <a:latin typeface="Calibri" pitchFamily="34" charset="0"/>
              </a:rPr>
              <a:t>Performance </a:t>
            </a:r>
            <a:r>
              <a:rPr lang="en-US" sz="2200" dirty="0" smtClean="0">
                <a:latin typeface="Calibri" pitchFamily="34" charset="0"/>
              </a:rPr>
              <a:t>&amp; </a:t>
            </a:r>
            <a:r>
              <a:rPr lang="en-US" sz="2200" dirty="0">
                <a:latin typeface="Calibri" pitchFamily="34" charset="0"/>
              </a:rPr>
              <a:t>Organisational </a:t>
            </a:r>
            <a:r>
              <a:rPr lang="en-US" sz="2200" dirty="0" smtClean="0">
                <a:latin typeface="Calibri" pitchFamily="34" charset="0"/>
              </a:rPr>
              <a:t>environment</a:t>
            </a:r>
          </a:p>
          <a:p>
            <a:pPr eaLnBrk="1" hangingPunct="1">
              <a:buFont typeface="Wingdings" pitchFamily="2" charset="2"/>
              <a:buChar char="Ø"/>
            </a:pPr>
            <a:r>
              <a:rPr lang="en-US" sz="2200" dirty="0">
                <a:latin typeface="Calibri" pitchFamily="34" charset="0"/>
              </a:rPr>
              <a:t>Organisational </a:t>
            </a:r>
            <a:r>
              <a:rPr lang="en-US" sz="2200" dirty="0" smtClean="0">
                <a:latin typeface="Calibri" pitchFamily="34" charset="0"/>
              </a:rPr>
              <a:t>structure</a:t>
            </a:r>
          </a:p>
          <a:p>
            <a:pPr eaLnBrk="1" hangingPunct="1">
              <a:buFont typeface="Wingdings" pitchFamily="2" charset="2"/>
              <a:buChar char="Ø"/>
            </a:pPr>
            <a:r>
              <a:rPr lang="en-US" sz="2200" dirty="0" smtClean="0">
                <a:latin typeface="Calibri" panose="020F0502020204030204" pitchFamily="34" charset="0"/>
                <a:ea typeface="Arial Unicode MS" pitchFamily="34" charset="-128"/>
                <a:cs typeface="Arial Unicode MS" pitchFamily="34" charset="-128"/>
              </a:rPr>
              <a:t>Contribution towards achieving </a:t>
            </a:r>
            <a:r>
              <a:rPr lang="en-US" sz="2200" dirty="0">
                <a:latin typeface="Calibri" panose="020F0502020204030204" pitchFamily="34" charset="0"/>
                <a:ea typeface="Arial Unicode MS" pitchFamily="34" charset="-128"/>
                <a:cs typeface="Arial Unicode MS" pitchFamily="34" charset="-128"/>
              </a:rPr>
              <a:t>National </a:t>
            </a:r>
            <a:r>
              <a:rPr lang="en-US" sz="2200" dirty="0" smtClean="0">
                <a:latin typeface="Calibri" panose="020F0502020204030204" pitchFamily="34" charset="0"/>
                <a:ea typeface="Arial Unicode MS" pitchFamily="34" charset="-128"/>
                <a:cs typeface="Arial Unicode MS" pitchFamily="34" charset="-128"/>
              </a:rPr>
              <a:t>Outcomes</a:t>
            </a:r>
          </a:p>
          <a:p>
            <a:pPr eaLnBrk="1" hangingPunct="1">
              <a:buFont typeface="Wingdings" pitchFamily="2" charset="2"/>
              <a:buChar char="Ø"/>
            </a:pPr>
            <a:r>
              <a:rPr lang="en-US" sz="2200" dirty="0" smtClean="0">
                <a:latin typeface="Calibri" panose="020F0502020204030204" pitchFamily="34" charset="0"/>
                <a:ea typeface="Arial Unicode MS" pitchFamily="34" charset="-128"/>
                <a:cs typeface="Arial Unicode MS" pitchFamily="34" charset="-128"/>
              </a:rPr>
              <a:t>Stakeholders</a:t>
            </a:r>
          </a:p>
          <a:p>
            <a:pPr eaLnBrk="1" hangingPunct="1">
              <a:buFont typeface="Wingdings" pitchFamily="2" charset="2"/>
              <a:buChar char="Ø"/>
            </a:pPr>
            <a:r>
              <a:rPr lang="en-US" sz="2200" dirty="0">
                <a:latin typeface="Calibri" pitchFamily="34" charset="0"/>
              </a:rPr>
              <a:t>Strategic Intent or </a:t>
            </a:r>
            <a:r>
              <a:rPr lang="en-US" sz="2200" dirty="0" smtClean="0">
                <a:latin typeface="Calibri" pitchFamily="34" charset="0"/>
              </a:rPr>
              <a:t>Goals &amp; </a:t>
            </a:r>
            <a:r>
              <a:rPr lang="en-US" sz="2200" dirty="0" smtClean="0">
                <a:latin typeface="Calibri" panose="020F0502020204030204" pitchFamily="34" charset="0"/>
                <a:ea typeface="Arial Unicode MS" pitchFamily="34" charset="-128"/>
                <a:cs typeface="Arial Unicode MS" pitchFamily="34" charset="-128"/>
              </a:rPr>
              <a:t>Strategic Objectives</a:t>
            </a:r>
          </a:p>
          <a:p>
            <a:pPr eaLnBrk="1" hangingPunct="1">
              <a:buFont typeface="Wingdings" pitchFamily="2" charset="2"/>
              <a:buChar char="Ø"/>
            </a:pPr>
            <a:r>
              <a:rPr lang="en-US" sz="2200" dirty="0" smtClean="0">
                <a:latin typeface="Calibri" panose="020F0502020204030204" pitchFamily="34" charset="0"/>
                <a:ea typeface="Arial Unicode MS" pitchFamily="34" charset="-128"/>
                <a:cs typeface="Arial Unicode MS" pitchFamily="34" charset="-128"/>
              </a:rPr>
              <a:t>Quality Management Target</a:t>
            </a:r>
          </a:p>
          <a:p>
            <a:pPr eaLnBrk="1" hangingPunct="1">
              <a:buFont typeface="Wingdings" pitchFamily="2" charset="2"/>
              <a:buChar char="Ø"/>
            </a:pPr>
            <a:r>
              <a:rPr lang="en-US" sz="2200" dirty="0" smtClean="0">
                <a:latin typeface="Calibri" panose="020F0502020204030204" pitchFamily="34" charset="0"/>
                <a:ea typeface="Arial Unicode MS" pitchFamily="34" charset="-128"/>
                <a:cs typeface="Arial Unicode MS" pitchFamily="34" charset="-128"/>
              </a:rPr>
              <a:t>Technical Assessments Targets</a:t>
            </a:r>
            <a:endParaRPr lang="en-US" sz="2200" dirty="0">
              <a:latin typeface="Calibri" panose="020F0502020204030204" pitchFamily="34" charset="0"/>
              <a:ea typeface="Arial Unicode MS" pitchFamily="34" charset="-128"/>
              <a:cs typeface="Arial Unicode MS" pitchFamily="34" charset="-128"/>
            </a:endParaRPr>
          </a:p>
          <a:p>
            <a:pPr eaLnBrk="1" hangingPunct="1">
              <a:buFont typeface="Wingdings" pitchFamily="2" charset="2"/>
              <a:buChar char="Ø"/>
            </a:pPr>
            <a:r>
              <a:rPr lang="en-US" sz="2200" dirty="0" smtClean="0">
                <a:latin typeface="Calibri" panose="020F0502020204030204" pitchFamily="34" charset="0"/>
                <a:ea typeface="Arial Unicode MS" pitchFamily="34" charset="-128"/>
                <a:cs typeface="Arial Unicode MS" pitchFamily="34" charset="-128"/>
              </a:rPr>
              <a:t>Governance &amp; Financial Performance Targets.</a:t>
            </a:r>
            <a:endParaRPr lang="en-US" sz="2400" dirty="0" smtClean="0">
              <a:latin typeface="Calibri" panose="020F0502020204030204" pitchFamily="34" charset="0"/>
              <a:ea typeface="Arial Unicode MS" pitchFamily="34" charset="-128"/>
              <a:cs typeface="Arial Unicode MS" pitchFamily="34" charset="-128"/>
            </a:endParaRP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2</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668290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452267811"/>
              </p:ext>
            </p:extLst>
          </p:nvPr>
        </p:nvGraphicFramePr>
        <p:xfrm>
          <a:off x="107504" y="1140586"/>
          <a:ext cx="8856984" cy="4869755"/>
        </p:xfrm>
        <a:graphic>
          <a:graphicData uri="http://schemas.openxmlformats.org/drawingml/2006/table">
            <a:tbl>
              <a:tblPr firstRow="1" firstCol="1" bandRow="1"/>
              <a:tblGrid>
                <a:gridCol w="2500160"/>
                <a:gridCol w="6356824"/>
              </a:tblGrid>
              <a:tr h="396139">
                <a:tc>
                  <a:txBody>
                    <a:bodyPr/>
                    <a:lstStyle/>
                    <a:p>
                      <a:pPr marL="228600" indent="-228600" algn="just">
                        <a:lnSpc>
                          <a:spcPct val="150000"/>
                        </a:lnSpc>
                        <a:spcAft>
                          <a:spcPts val="0"/>
                        </a:spcAft>
                      </a:pPr>
                      <a:r>
                        <a:rPr lang="en-ZA" sz="2000" b="1" dirty="0">
                          <a:solidFill>
                            <a:srgbClr val="FF0000"/>
                          </a:solidFill>
                          <a:effectLst/>
                          <a:latin typeface="Calibri" panose="020F0502020204030204" pitchFamily="34" charset="0"/>
                          <a:ea typeface="Times New Roman"/>
                          <a:cs typeface="Calibri"/>
                        </a:rPr>
                        <a:t>Outcome</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28600" indent="-228600" algn="just">
                        <a:lnSpc>
                          <a:spcPct val="150000"/>
                        </a:lnSpc>
                        <a:spcAft>
                          <a:spcPts val="0"/>
                        </a:spcAft>
                      </a:pPr>
                      <a:r>
                        <a:rPr lang="en-ZA" sz="2000" b="1">
                          <a:solidFill>
                            <a:srgbClr val="FF0000"/>
                          </a:solidFill>
                          <a:effectLst/>
                          <a:latin typeface="Calibri" panose="020F0502020204030204" pitchFamily="34" charset="0"/>
                          <a:ea typeface="Times New Roman"/>
                          <a:cs typeface="Calibri"/>
                        </a:rPr>
                        <a:t>Agrément</a:t>
                      </a:r>
                      <a:r>
                        <a:rPr lang="en-US" sz="2000" b="1">
                          <a:solidFill>
                            <a:srgbClr val="FF0000"/>
                          </a:solidFill>
                          <a:effectLst/>
                          <a:latin typeface="Calibri" panose="020F0502020204030204" pitchFamily="34" charset="0"/>
                          <a:ea typeface="Times New Roman"/>
                          <a:cs typeface="Calibri"/>
                        </a:rPr>
                        <a:t> South Africa’s contribution</a:t>
                      </a:r>
                      <a:endParaRPr lang="en-GB" sz="180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255453">
                <a:tc>
                  <a:txBody>
                    <a:bodyPr/>
                    <a:lstStyle/>
                    <a:p>
                      <a:pPr marL="228600" indent="-228600">
                        <a:spcAft>
                          <a:spcPts val="0"/>
                        </a:spcAft>
                      </a:pPr>
                      <a:r>
                        <a:rPr lang="en-GB" sz="2000" dirty="0">
                          <a:solidFill>
                            <a:srgbClr val="000000"/>
                          </a:solidFill>
                          <a:effectLst/>
                          <a:latin typeface="Calibri" panose="020F0502020204030204" pitchFamily="34" charset="0"/>
                          <a:ea typeface="Times New Roman"/>
                          <a:cs typeface="Calibri"/>
                        </a:rPr>
                        <a:t>A long and healthy </a:t>
                      </a:r>
                      <a:r>
                        <a:rPr lang="en-GB" sz="2000" dirty="0" smtClean="0">
                          <a:solidFill>
                            <a:srgbClr val="000000"/>
                          </a:solidFill>
                          <a:effectLst/>
                          <a:latin typeface="Calibri" panose="020F0502020204030204" pitchFamily="34" charset="0"/>
                          <a:ea typeface="Times New Roman"/>
                          <a:cs typeface="Calibri"/>
                        </a:rPr>
                        <a:t>life</a:t>
                      </a:r>
                      <a:r>
                        <a:rPr lang="en-GB" sz="2000" baseline="0" dirty="0" smtClean="0">
                          <a:solidFill>
                            <a:srgbClr val="000000"/>
                          </a:solidFill>
                          <a:effectLst/>
                          <a:latin typeface="Calibri" panose="020F0502020204030204" pitchFamily="34" charset="0"/>
                          <a:ea typeface="Times New Roman"/>
                          <a:cs typeface="Calibri"/>
                        </a:rPr>
                        <a:t> </a:t>
                      </a:r>
                      <a:r>
                        <a:rPr lang="en-GB" sz="2000" dirty="0" smtClean="0">
                          <a:solidFill>
                            <a:srgbClr val="000000"/>
                          </a:solidFill>
                          <a:effectLst/>
                          <a:latin typeface="Calibri" panose="020F0502020204030204" pitchFamily="34" charset="0"/>
                          <a:ea typeface="Times New Roman"/>
                          <a:cs typeface="Calibri"/>
                        </a:rPr>
                        <a:t>for </a:t>
                      </a:r>
                      <a:r>
                        <a:rPr lang="en-GB" sz="2000" dirty="0">
                          <a:solidFill>
                            <a:srgbClr val="000000"/>
                          </a:solidFill>
                          <a:effectLst/>
                          <a:latin typeface="Calibri" panose="020F0502020204030204" pitchFamily="34" charset="0"/>
                          <a:ea typeface="Times New Roman"/>
                          <a:cs typeface="Calibri"/>
                        </a:rPr>
                        <a:t>all South Africans</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spcAft>
                          <a:spcPts val="0"/>
                        </a:spcAft>
                      </a:pPr>
                      <a:r>
                        <a:rPr lang="en-ZA" sz="2000" dirty="0">
                          <a:solidFill>
                            <a:srgbClr val="000000"/>
                          </a:solidFill>
                          <a:effectLst/>
                          <a:latin typeface="Calibri" panose="020F0502020204030204" pitchFamily="34" charset="0"/>
                          <a:ea typeface="Times New Roman"/>
                          <a:cs typeface="Calibri"/>
                        </a:rPr>
                        <a:t>Technical certification of technologies that improve indoor thermal performance to provide a healthy living environment and contribute towards a long life and a healthier nation.</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7102">
                <a:tc>
                  <a:txBody>
                    <a:bodyPr/>
                    <a:lstStyle/>
                    <a:p>
                      <a:pPr>
                        <a:spcAft>
                          <a:spcPts val="0"/>
                        </a:spcAft>
                      </a:pPr>
                      <a:r>
                        <a:rPr lang="en-GB" sz="2000" dirty="0">
                          <a:effectLst/>
                          <a:latin typeface="Calibri" panose="020F0502020204030204" pitchFamily="34" charset="0"/>
                          <a:ea typeface="Times New Roman"/>
                          <a:cs typeface="Calibri"/>
                        </a:rPr>
                        <a:t>A responsive, accountable and efficient local government system</a:t>
                      </a:r>
                      <a:endParaRPr lang="en-GB" sz="20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effectLst/>
                          <a:latin typeface="Calibri" panose="020F0502020204030204" pitchFamily="34" charset="0"/>
                          <a:ea typeface="Times New Roman"/>
                          <a:cs typeface="Calibri"/>
                        </a:rPr>
                        <a:t>Participate in the activities of </a:t>
                      </a:r>
                      <a:r>
                        <a:rPr lang="en-ZA" sz="2000" dirty="0" smtClean="0">
                          <a:solidFill>
                            <a:srgbClr val="000000"/>
                          </a:solidFill>
                          <a:effectLst/>
                          <a:latin typeface="Calibri" panose="020F0502020204030204" pitchFamily="34" charset="0"/>
                          <a:ea typeface="Times New Roman"/>
                          <a:cs typeface="Calibri"/>
                        </a:rPr>
                        <a:t>government</a:t>
                      </a:r>
                      <a:r>
                        <a:rPr lang="en-ZA" sz="2000" dirty="0">
                          <a:solidFill>
                            <a:srgbClr val="000000"/>
                          </a:solidFill>
                          <a:effectLst/>
                          <a:latin typeface="Calibri" panose="020F0502020204030204" pitchFamily="34" charset="0"/>
                          <a:ea typeface="Times New Roman"/>
                          <a:cs typeface="Calibri"/>
                        </a:rPr>
                        <a:t>, specifically: </a:t>
                      </a:r>
                      <a:endParaRPr lang="en-GB" sz="2000" dirty="0">
                        <a:effectLst/>
                        <a:latin typeface="Calibri" panose="020F0502020204030204" pitchFamily="34" charset="0"/>
                        <a:ea typeface="Times New Roman"/>
                      </a:endParaRPr>
                    </a:p>
                    <a:p>
                      <a:pPr marL="342900" lvl="0" indent="-342900">
                        <a:lnSpc>
                          <a:spcPct val="115000"/>
                        </a:lnSpc>
                        <a:spcAft>
                          <a:spcPts val="0"/>
                        </a:spcAft>
                        <a:buFont typeface="Wingdings"/>
                        <a:buChar char=""/>
                      </a:pPr>
                      <a:r>
                        <a:rPr lang="en-ZA" sz="2000" dirty="0">
                          <a:solidFill>
                            <a:srgbClr val="000000"/>
                          </a:solidFill>
                          <a:effectLst/>
                          <a:latin typeface="Calibri" panose="020F0502020204030204" pitchFamily="34" charset="0"/>
                          <a:ea typeface="Calibri"/>
                          <a:cs typeface="Calibri"/>
                        </a:rPr>
                        <a:t>undertaking </a:t>
                      </a:r>
                      <a:r>
                        <a:rPr lang="en-ZW" sz="2000" dirty="0">
                          <a:effectLst/>
                          <a:latin typeface="Calibri" panose="020F0502020204030204" pitchFamily="34" charset="0"/>
                          <a:ea typeface="Calibri"/>
                          <a:cs typeface="Calibri"/>
                        </a:rPr>
                        <a:t>presentations to local authority building inspectors nationally as well as during the annual building inspector’s convention</a:t>
                      </a:r>
                      <a:endParaRPr lang="en-GB" sz="2000" dirty="0">
                        <a:effectLst/>
                        <a:latin typeface="Calibri" panose="020F0502020204030204" pitchFamily="34" charset="0"/>
                        <a:ea typeface="Calibri"/>
                        <a:cs typeface="Times New Roman"/>
                      </a:endParaRPr>
                    </a:p>
                    <a:p>
                      <a:pPr marL="342900" lvl="0" indent="-342900">
                        <a:lnSpc>
                          <a:spcPct val="115000"/>
                        </a:lnSpc>
                        <a:spcAft>
                          <a:spcPts val="0"/>
                        </a:spcAft>
                        <a:buFont typeface="Wingdings"/>
                        <a:buChar char=""/>
                      </a:pPr>
                      <a:r>
                        <a:rPr lang="en-ZW" sz="2000" dirty="0">
                          <a:effectLst/>
                          <a:latin typeface="Calibri" panose="020F0502020204030204" pitchFamily="34" charset="0"/>
                          <a:ea typeface="Calibri"/>
                          <a:cs typeface="Calibri"/>
                        </a:rPr>
                        <a:t>membership of the advisory council of the National Regulator for compulsory specifications</a:t>
                      </a:r>
                      <a:endParaRPr lang="en-GB" sz="2000" dirty="0">
                        <a:effectLst/>
                        <a:latin typeface="Calibri" panose="020F0502020204030204" pitchFamily="34" charset="0"/>
                        <a:ea typeface="Calibri"/>
                        <a:cs typeface="Times New Roman"/>
                      </a:endParaRPr>
                    </a:p>
                    <a:p>
                      <a:pPr marL="342900" lvl="0" indent="-342900">
                        <a:lnSpc>
                          <a:spcPct val="115000"/>
                        </a:lnSpc>
                        <a:spcAft>
                          <a:spcPts val="0"/>
                        </a:spcAft>
                        <a:buFont typeface="Wingdings"/>
                        <a:buChar char=""/>
                      </a:pPr>
                      <a:r>
                        <a:rPr lang="en-ZW" sz="2000" dirty="0">
                          <a:effectLst/>
                          <a:latin typeface="Calibri" panose="020F0502020204030204" pitchFamily="34" charset="0"/>
                          <a:ea typeface="Calibri"/>
                          <a:cs typeface="Calibri"/>
                        </a:rPr>
                        <a:t>proactive support to building inspectors at local authorities to exercise building control within their areas of jurisdiction.</a:t>
                      </a:r>
                      <a:endParaRPr lang="en-GB" sz="2000" dirty="0">
                        <a:effectLst/>
                        <a:latin typeface="Calibri" panose="020F0502020204030204" pitchFamily="34" charset="0"/>
                        <a:ea typeface="Calibri"/>
                        <a:cs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116013" y="549275"/>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ZA" sz="2400" kern="0" dirty="0" smtClean="0">
                <a:solidFill>
                  <a:srgbClr val="00B050"/>
                </a:solidFill>
                <a:latin typeface="Calibri" pitchFamily="34" charset="0"/>
              </a:rPr>
              <a:t>Contribution </a:t>
            </a:r>
            <a:r>
              <a:rPr lang="en-ZA" sz="2400" kern="0" dirty="0">
                <a:solidFill>
                  <a:srgbClr val="00B050"/>
                </a:solidFill>
                <a:latin typeface="Calibri" pitchFamily="34" charset="0"/>
              </a:rPr>
              <a:t>to achieving National outcomes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1011509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254021288"/>
              </p:ext>
            </p:extLst>
          </p:nvPr>
        </p:nvGraphicFramePr>
        <p:xfrm>
          <a:off x="107504" y="1140586"/>
          <a:ext cx="8856984" cy="4419600"/>
        </p:xfrm>
        <a:graphic>
          <a:graphicData uri="http://schemas.openxmlformats.org/drawingml/2006/table">
            <a:tbl>
              <a:tblPr firstRow="1" firstCol="1" bandRow="1"/>
              <a:tblGrid>
                <a:gridCol w="2500160"/>
                <a:gridCol w="6356824"/>
              </a:tblGrid>
              <a:tr h="396139">
                <a:tc>
                  <a:txBody>
                    <a:bodyPr/>
                    <a:lstStyle/>
                    <a:p>
                      <a:pPr marL="228600" indent="-228600" algn="just">
                        <a:lnSpc>
                          <a:spcPct val="150000"/>
                        </a:lnSpc>
                        <a:spcAft>
                          <a:spcPts val="0"/>
                        </a:spcAft>
                      </a:pPr>
                      <a:r>
                        <a:rPr lang="en-ZA" sz="2000" b="1" dirty="0" smtClean="0">
                          <a:solidFill>
                            <a:srgbClr val="FF0000"/>
                          </a:solidFill>
                          <a:effectLst/>
                          <a:latin typeface="Calibri" panose="020F0502020204030204" pitchFamily="34" charset="0"/>
                          <a:ea typeface="Times New Roman"/>
                          <a:cs typeface="Calibri"/>
                        </a:rPr>
                        <a:t>Outcome</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28600" indent="-228600" algn="just">
                        <a:lnSpc>
                          <a:spcPct val="150000"/>
                        </a:lnSpc>
                        <a:spcAft>
                          <a:spcPts val="0"/>
                        </a:spcAft>
                      </a:pPr>
                      <a:r>
                        <a:rPr lang="en-ZA" sz="2000" b="1" dirty="0">
                          <a:solidFill>
                            <a:srgbClr val="FF0000"/>
                          </a:solidFill>
                          <a:effectLst/>
                          <a:latin typeface="Calibri" panose="020F0502020204030204" pitchFamily="34" charset="0"/>
                          <a:ea typeface="Times New Roman"/>
                          <a:cs typeface="Calibri"/>
                        </a:rPr>
                        <a:t>Agrément</a:t>
                      </a:r>
                      <a:r>
                        <a:rPr lang="en-US" sz="2000" b="1" dirty="0">
                          <a:solidFill>
                            <a:srgbClr val="FF0000"/>
                          </a:solidFill>
                          <a:effectLst/>
                          <a:latin typeface="Calibri" panose="020F0502020204030204" pitchFamily="34" charset="0"/>
                          <a:ea typeface="Times New Roman"/>
                          <a:cs typeface="Calibri"/>
                        </a:rPr>
                        <a:t> South Africa’s contribution</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255453">
                <a:tc>
                  <a:txBody>
                    <a:bodyPr/>
                    <a:lstStyle/>
                    <a:p>
                      <a:pPr marL="228600" indent="-228600">
                        <a:spcAft>
                          <a:spcPts val="0"/>
                        </a:spcAft>
                      </a:pPr>
                      <a:r>
                        <a:rPr lang="en-GB" sz="2000">
                          <a:solidFill>
                            <a:srgbClr val="000000"/>
                          </a:solidFill>
                          <a:effectLst/>
                          <a:latin typeface="Calibri" panose="020F0502020204030204" pitchFamily="34" charset="0"/>
                          <a:ea typeface="Times New Roman"/>
                          <a:cs typeface="Calibri"/>
                        </a:rPr>
                        <a:t>Decent employment through inclusive economic growth</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Wingdings"/>
                        <a:buChar char=""/>
                      </a:pPr>
                      <a:r>
                        <a:rPr lang="en-ZA" sz="2000" dirty="0">
                          <a:solidFill>
                            <a:srgbClr val="000000"/>
                          </a:solidFill>
                          <a:effectLst/>
                          <a:latin typeface="Calibri" panose="020F0502020204030204" pitchFamily="34" charset="0"/>
                          <a:ea typeface="Times New Roman"/>
                          <a:cs typeface="Calibri"/>
                        </a:rPr>
                        <a:t>Undertaking technical certification of several new, labour-intensive construction methods, such as developing criteria for using thin concrete technology in road construction similar to the technology developed and implemented in </a:t>
                      </a:r>
                      <a:r>
                        <a:rPr lang="en-ZA" sz="2000" dirty="0" smtClean="0">
                          <a:solidFill>
                            <a:srgbClr val="000000"/>
                          </a:solidFill>
                          <a:effectLst/>
                          <a:latin typeface="Calibri" panose="020F0502020204030204" pitchFamily="34" charset="0"/>
                          <a:ea typeface="Times New Roman"/>
                          <a:cs typeface="Calibri"/>
                        </a:rPr>
                        <a:t>communities.</a:t>
                      </a:r>
                    </a:p>
                    <a:p>
                      <a:pPr marL="342900" lvl="0" indent="-342900">
                        <a:spcAft>
                          <a:spcPts val="0"/>
                        </a:spcAft>
                        <a:buFont typeface="Wingdings"/>
                        <a:buChar char=""/>
                      </a:pPr>
                      <a:r>
                        <a:rPr lang="en-ZA" sz="2000" dirty="0" smtClean="0">
                          <a:solidFill>
                            <a:srgbClr val="000000"/>
                          </a:solidFill>
                          <a:effectLst/>
                          <a:latin typeface="Calibri" panose="020F0502020204030204" pitchFamily="34" charset="0"/>
                          <a:ea typeface="Times New Roman"/>
                          <a:cs typeface="Calibri"/>
                        </a:rPr>
                        <a:t>Assist </a:t>
                      </a:r>
                      <a:r>
                        <a:rPr lang="en-ZA" sz="2000" dirty="0">
                          <a:solidFill>
                            <a:srgbClr val="000000"/>
                          </a:solidFill>
                          <a:effectLst/>
                          <a:latin typeface="Calibri" panose="020F0502020204030204" pitchFamily="34" charset="0"/>
                          <a:ea typeface="Times New Roman"/>
                          <a:cs typeface="Calibri"/>
                        </a:rPr>
                        <a:t>in facilitating the development of technologies that improve the competitiveness of the construction </a:t>
                      </a:r>
                      <a:r>
                        <a:rPr lang="en-ZA" sz="2000" dirty="0" smtClean="0">
                          <a:solidFill>
                            <a:srgbClr val="000000"/>
                          </a:solidFill>
                          <a:effectLst/>
                          <a:latin typeface="Calibri" panose="020F0502020204030204" pitchFamily="34" charset="0"/>
                          <a:ea typeface="Times New Roman"/>
                          <a:cs typeface="Calibri"/>
                        </a:rPr>
                        <a:t>industry. </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4542">
                <a:tc>
                  <a:txBody>
                    <a:bodyPr/>
                    <a:lstStyle/>
                    <a:p>
                      <a:pPr>
                        <a:spcAft>
                          <a:spcPts val="0"/>
                        </a:spcAft>
                      </a:pPr>
                      <a:r>
                        <a:rPr lang="en-GB" sz="2000">
                          <a:effectLst/>
                          <a:latin typeface="Calibri" panose="020F0502020204030204" pitchFamily="34" charset="0"/>
                          <a:ea typeface="Times New Roman"/>
                          <a:cs typeface="Calibri"/>
                        </a:rPr>
                        <a:t>Environmental assets</a:t>
                      </a:r>
                      <a:endParaRPr lang="en-GB" sz="2000">
                        <a:effectLst/>
                        <a:latin typeface="Calibri" panose="020F0502020204030204" pitchFamily="34" charset="0"/>
                        <a:ea typeface="Times New Roman"/>
                      </a:endParaRPr>
                    </a:p>
                    <a:p>
                      <a:pPr>
                        <a:spcAft>
                          <a:spcPts val="0"/>
                        </a:spcAft>
                      </a:pPr>
                      <a:r>
                        <a:rPr lang="en-GB" sz="2000">
                          <a:effectLst/>
                          <a:latin typeface="Calibri" panose="020F0502020204030204" pitchFamily="34" charset="0"/>
                          <a:ea typeface="Times New Roman"/>
                          <a:cs typeface="Calibri"/>
                        </a:rPr>
                        <a:t>and natural resources</a:t>
                      </a:r>
                      <a:endParaRPr lang="en-GB" sz="2000">
                        <a:effectLst/>
                        <a:latin typeface="Calibri" panose="020F0502020204030204" pitchFamily="34" charset="0"/>
                        <a:ea typeface="Times New Roman"/>
                      </a:endParaRPr>
                    </a:p>
                    <a:p>
                      <a:pPr>
                        <a:spcAft>
                          <a:spcPts val="0"/>
                        </a:spcAft>
                      </a:pPr>
                      <a:r>
                        <a:rPr lang="en-GB" sz="2000">
                          <a:effectLst/>
                          <a:latin typeface="Calibri" panose="020F0502020204030204" pitchFamily="34" charset="0"/>
                          <a:ea typeface="Times New Roman"/>
                          <a:cs typeface="Calibri"/>
                        </a:rPr>
                        <a:t>that are well</a:t>
                      </a:r>
                      <a:endParaRPr lang="en-GB" sz="2000">
                        <a:effectLst/>
                        <a:latin typeface="Calibri" panose="020F0502020204030204" pitchFamily="34" charset="0"/>
                        <a:ea typeface="Times New Roman"/>
                      </a:endParaRPr>
                    </a:p>
                    <a:p>
                      <a:pPr>
                        <a:spcAft>
                          <a:spcPts val="0"/>
                        </a:spcAft>
                      </a:pPr>
                      <a:r>
                        <a:rPr lang="en-GB" sz="2000">
                          <a:effectLst/>
                          <a:latin typeface="Calibri" panose="020F0502020204030204" pitchFamily="34" charset="0"/>
                          <a:ea typeface="Times New Roman"/>
                          <a:cs typeface="Calibri"/>
                        </a:rPr>
                        <a:t>protected and</a:t>
                      </a:r>
                      <a:endParaRPr lang="en-GB" sz="2000">
                        <a:effectLst/>
                        <a:latin typeface="Calibri" panose="020F0502020204030204" pitchFamily="34" charset="0"/>
                        <a:ea typeface="Times New Roman"/>
                      </a:endParaRPr>
                    </a:p>
                    <a:p>
                      <a:pPr>
                        <a:spcAft>
                          <a:spcPts val="0"/>
                        </a:spcAft>
                      </a:pPr>
                      <a:r>
                        <a:rPr lang="en-GB" sz="2000">
                          <a:effectLst/>
                          <a:latin typeface="Calibri" panose="020F0502020204030204" pitchFamily="34" charset="0"/>
                          <a:ea typeface="Times New Roman"/>
                          <a:cs typeface="Calibri"/>
                        </a:rPr>
                        <a:t>continually enhanced</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2000" dirty="0">
                          <a:solidFill>
                            <a:srgbClr val="000000"/>
                          </a:solidFill>
                          <a:effectLst/>
                          <a:latin typeface="Calibri" panose="020F0502020204030204" pitchFamily="34" charset="0"/>
                          <a:ea typeface="Times New Roman"/>
                          <a:cs typeface="Calibri"/>
                        </a:rPr>
                        <a:t>Include environmental assessment as part of contributing towards environmental sustainability, such as thermal </a:t>
                      </a:r>
                      <a:r>
                        <a:rPr lang="en-ZA" sz="2000" dirty="0" smtClean="0">
                          <a:solidFill>
                            <a:srgbClr val="000000"/>
                          </a:solidFill>
                          <a:effectLst/>
                          <a:latin typeface="Calibri" panose="020F0502020204030204" pitchFamily="34" charset="0"/>
                          <a:ea typeface="Times New Roman"/>
                          <a:cs typeface="Calibri"/>
                        </a:rPr>
                        <a:t>performance and energy </a:t>
                      </a:r>
                      <a:r>
                        <a:rPr lang="en-ZA" sz="2000" dirty="0">
                          <a:solidFill>
                            <a:srgbClr val="000000"/>
                          </a:solidFill>
                          <a:effectLst/>
                          <a:latin typeface="Calibri" panose="020F0502020204030204" pitchFamily="34" charset="0"/>
                          <a:ea typeface="Times New Roman"/>
                          <a:cs typeface="Calibri"/>
                        </a:rPr>
                        <a:t>efficiency </a:t>
                      </a:r>
                      <a:r>
                        <a:rPr lang="en-ZA" sz="2000" dirty="0" smtClean="0">
                          <a:solidFill>
                            <a:srgbClr val="000000"/>
                          </a:solidFill>
                          <a:effectLst/>
                          <a:latin typeface="Calibri" panose="020F0502020204030204" pitchFamily="34" charset="0"/>
                          <a:ea typeface="Times New Roman"/>
                          <a:cs typeface="Calibri"/>
                        </a:rPr>
                        <a:t>software</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116013" y="549275"/>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ZA" sz="2400" kern="0" dirty="0" smtClean="0">
                <a:solidFill>
                  <a:srgbClr val="00B050"/>
                </a:solidFill>
                <a:latin typeface="Calibri" pitchFamily="34" charset="0"/>
              </a:rPr>
              <a:t>Contribution </a:t>
            </a:r>
            <a:r>
              <a:rPr lang="en-ZA" sz="2400" kern="0" dirty="0">
                <a:solidFill>
                  <a:srgbClr val="00B050"/>
                </a:solidFill>
                <a:latin typeface="Calibri" pitchFamily="34" charset="0"/>
              </a:rPr>
              <a:t>to achieving National outcomes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782765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665579843"/>
              </p:ext>
            </p:extLst>
          </p:nvPr>
        </p:nvGraphicFramePr>
        <p:xfrm>
          <a:off x="107504" y="1140586"/>
          <a:ext cx="8856984" cy="3614302"/>
        </p:xfrm>
        <a:graphic>
          <a:graphicData uri="http://schemas.openxmlformats.org/drawingml/2006/table">
            <a:tbl>
              <a:tblPr firstRow="1" firstCol="1" bandRow="1"/>
              <a:tblGrid>
                <a:gridCol w="2500160"/>
                <a:gridCol w="6356824"/>
              </a:tblGrid>
              <a:tr h="396139">
                <a:tc>
                  <a:txBody>
                    <a:bodyPr/>
                    <a:lstStyle/>
                    <a:p>
                      <a:pPr marL="228600" indent="-228600" algn="just">
                        <a:lnSpc>
                          <a:spcPct val="150000"/>
                        </a:lnSpc>
                        <a:spcAft>
                          <a:spcPts val="0"/>
                        </a:spcAft>
                      </a:pPr>
                      <a:r>
                        <a:rPr lang="en-ZA" sz="2000" b="1" dirty="0">
                          <a:solidFill>
                            <a:srgbClr val="FF0000"/>
                          </a:solidFill>
                          <a:effectLst/>
                          <a:latin typeface="Calibri" panose="020F0502020204030204" pitchFamily="34" charset="0"/>
                          <a:ea typeface="Times New Roman"/>
                          <a:cs typeface="Calibri"/>
                        </a:rPr>
                        <a:t>Outcome</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28600" indent="-228600" algn="just">
                        <a:lnSpc>
                          <a:spcPct val="150000"/>
                        </a:lnSpc>
                        <a:spcAft>
                          <a:spcPts val="0"/>
                        </a:spcAft>
                      </a:pPr>
                      <a:r>
                        <a:rPr lang="en-ZA" sz="2000" b="1">
                          <a:solidFill>
                            <a:srgbClr val="FF0000"/>
                          </a:solidFill>
                          <a:effectLst/>
                          <a:latin typeface="Calibri" panose="020F0502020204030204" pitchFamily="34" charset="0"/>
                          <a:ea typeface="Times New Roman"/>
                          <a:cs typeface="Calibri"/>
                        </a:rPr>
                        <a:t>Agrément</a:t>
                      </a:r>
                      <a:r>
                        <a:rPr lang="en-US" sz="2000" b="1">
                          <a:solidFill>
                            <a:srgbClr val="FF0000"/>
                          </a:solidFill>
                          <a:effectLst/>
                          <a:latin typeface="Calibri" panose="020F0502020204030204" pitchFamily="34" charset="0"/>
                          <a:ea typeface="Times New Roman"/>
                          <a:cs typeface="Calibri"/>
                        </a:rPr>
                        <a:t> South Africa’s contribution</a:t>
                      </a:r>
                      <a:endParaRPr lang="en-GB" sz="180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157102">
                <a:tc>
                  <a:txBody>
                    <a:bodyPr/>
                    <a:lstStyle/>
                    <a:p>
                      <a:pPr marL="228600" indent="-228600">
                        <a:spcAft>
                          <a:spcPts val="0"/>
                        </a:spcAft>
                      </a:pPr>
                      <a:r>
                        <a:rPr lang="en-GB" sz="2000" dirty="0">
                          <a:solidFill>
                            <a:srgbClr val="000000"/>
                          </a:solidFill>
                          <a:effectLst/>
                          <a:latin typeface="Calibri" panose="020F0502020204030204" pitchFamily="34" charset="0"/>
                          <a:ea typeface="Times New Roman"/>
                          <a:cs typeface="Calibri"/>
                        </a:rPr>
                        <a:t>Sustainable </a:t>
                      </a:r>
                      <a:r>
                        <a:rPr lang="en-GB" sz="2000" dirty="0" smtClean="0">
                          <a:solidFill>
                            <a:srgbClr val="000000"/>
                          </a:solidFill>
                          <a:effectLst/>
                          <a:latin typeface="Calibri" panose="020F0502020204030204" pitchFamily="34" charset="0"/>
                          <a:ea typeface="Times New Roman"/>
                          <a:cs typeface="Calibri"/>
                        </a:rPr>
                        <a:t>human</a:t>
                      </a:r>
                    </a:p>
                    <a:p>
                      <a:pPr marL="228600" indent="-228600">
                        <a:spcAft>
                          <a:spcPts val="0"/>
                        </a:spcAft>
                      </a:pPr>
                      <a:r>
                        <a:rPr lang="en-GB" sz="2000" dirty="0" smtClean="0">
                          <a:solidFill>
                            <a:srgbClr val="000000"/>
                          </a:solidFill>
                          <a:effectLst/>
                          <a:latin typeface="Calibri" panose="020F0502020204030204" pitchFamily="34" charset="0"/>
                          <a:ea typeface="Times New Roman"/>
                          <a:cs typeface="Calibri"/>
                        </a:rPr>
                        <a:t>settlements </a:t>
                      </a:r>
                      <a:r>
                        <a:rPr lang="en-GB" sz="2000" dirty="0">
                          <a:solidFill>
                            <a:srgbClr val="000000"/>
                          </a:solidFill>
                          <a:effectLst/>
                          <a:latin typeface="Calibri" panose="020F0502020204030204" pitchFamily="34" charset="0"/>
                          <a:ea typeface="Times New Roman"/>
                          <a:cs typeface="Calibri"/>
                        </a:rPr>
                        <a:t>and </a:t>
                      </a:r>
                      <a:r>
                        <a:rPr lang="en-GB" sz="2000" dirty="0" smtClean="0">
                          <a:solidFill>
                            <a:srgbClr val="000000"/>
                          </a:solidFill>
                          <a:effectLst/>
                          <a:latin typeface="Calibri" panose="020F0502020204030204" pitchFamily="34" charset="0"/>
                          <a:ea typeface="Times New Roman"/>
                          <a:cs typeface="Calibri"/>
                        </a:rPr>
                        <a:t>an</a:t>
                      </a:r>
                    </a:p>
                    <a:p>
                      <a:pPr marL="228600" indent="-228600">
                        <a:spcAft>
                          <a:spcPts val="0"/>
                        </a:spcAft>
                      </a:pPr>
                      <a:r>
                        <a:rPr lang="en-GB" sz="2000" dirty="0" smtClean="0">
                          <a:solidFill>
                            <a:srgbClr val="000000"/>
                          </a:solidFill>
                          <a:effectLst/>
                          <a:latin typeface="Calibri" panose="020F0502020204030204" pitchFamily="34" charset="0"/>
                          <a:ea typeface="Times New Roman"/>
                          <a:cs typeface="Calibri"/>
                        </a:rPr>
                        <a:t>improved </a:t>
                      </a:r>
                      <a:r>
                        <a:rPr lang="en-GB" sz="2000" dirty="0">
                          <a:solidFill>
                            <a:srgbClr val="000000"/>
                          </a:solidFill>
                          <a:effectLst/>
                          <a:latin typeface="Calibri" panose="020F0502020204030204" pitchFamily="34" charset="0"/>
                          <a:ea typeface="Times New Roman"/>
                          <a:cs typeface="Calibri"/>
                        </a:rPr>
                        <a:t>quality </a:t>
                      </a:r>
                      <a:r>
                        <a:rPr lang="en-GB" sz="2000" dirty="0" smtClean="0">
                          <a:solidFill>
                            <a:srgbClr val="000000"/>
                          </a:solidFill>
                          <a:effectLst/>
                          <a:latin typeface="Calibri" panose="020F0502020204030204" pitchFamily="34" charset="0"/>
                          <a:ea typeface="Times New Roman"/>
                          <a:cs typeface="Calibri"/>
                        </a:rPr>
                        <a:t>of</a:t>
                      </a:r>
                    </a:p>
                    <a:p>
                      <a:pPr marL="228600" indent="-228600">
                        <a:spcAft>
                          <a:spcPts val="0"/>
                        </a:spcAft>
                      </a:pPr>
                      <a:r>
                        <a:rPr lang="en-GB" sz="2000" dirty="0" smtClean="0">
                          <a:solidFill>
                            <a:srgbClr val="000000"/>
                          </a:solidFill>
                          <a:effectLst/>
                          <a:latin typeface="Calibri" panose="020F0502020204030204" pitchFamily="34" charset="0"/>
                          <a:ea typeface="Times New Roman"/>
                          <a:cs typeface="Calibri"/>
                        </a:rPr>
                        <a:t>household </a:t>
                      </a:r>
                      <a:r>
                        <a:rPr lang="en-GB" sz="2000" dirty="0">
                          <a:solidFill>
                            <a:srgbClr val="000000"/>
                          </a:solidFill>
                          <a:effectLst/>
                          <a:latin typeface="Calibri" panose="020F0502020204030204" pitchFamily="34" charset="0"/>
                          <a:ea typeface="Times New Roman"/>
                          <a:cs typeface="Calibri"/>
                        </a:rPr>
                        <a:t>life</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GB" sz="2000" dirty="0">
                          <a:effectLst/>
                          <a:latin typeface="Calibri" panose="020F0502020204030204" pitchFamily="34" charset="0"/>
                          <a:ea typeface="Times New Roman"/>
                          <a:cs typeface="Calibri"/>
                        </a:rPr>
                        <a:t>Participate in the activities of the Department of Human Settlements, including research and development, such as awarding an Agrément South Africa certificate of fitness-for-purpose for a new design for a low-income house. Compared to the standard RDP house, the house has better indoor air quality, utilises ‘zero wastage’ and modular construction approaches and has an innovative thin concrete foundation that saves one tonne of concrete per house significantly reduces construction time. </a:t>
                      </a:r>
                      <a:endParaRPr lang="en-GB" sz="2000" dirty="0">
                        <a:effectLst/>
                        <a:latin typeface="Calibri" panose="020F0502020204030204" pitchFamily="34" charset="0"/>
                        <a:ea typeface="Times New Roman"/>
                      </a:endParaRPr>
                    </a:p>
                    <a:p>
                      <a:pPr>
                        <a:spcAft>
                          <a:spcPts val="600"/>
                        </a:spcAft>
                      </a:pPr>
                      <a:r>
                        <a:rPr lang="en-ZA" sz="2000" dirty="0">
                          <a:solidFill>
                            <a:srgbClr val="000000"/>
                          </a:solidFill>
                          <a:effectLst/>
                          <a:latin typeface="Calibri" panose="020F0502020204030204" pitchFamily="34" charset="0"/>
                          <a:ea typeface="Times New Roman"/>
                          <a:cs typeface="Calibri"/>
                        </a:rPr>
                        <a:t> </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116013" y="549275"/>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ZA" sz="2400" kern="0" dirty="0" smtClean="0">
                <a:solidFill>
                  <a:srgbClr val="00B050"/>
                </a:solidFill>
                <a:latin typeface="Calibri" pitchFamily="34" charset="0"/>
              </a:rPr>
              <a:t>Contribution </a:t>
            </a:r>
            <a:r>
              <a:rPr lang="en-ZA" sz="2400" kern="0" dirty="0">
                <a:solidFill>
                  <a:srgbClr val="00B050"/>
                </a:solidFill>
                <a:latin typeface="Calibri" pitchFamily="34" charset="0"/>
              </a:rPr>
              <a:t>to achieving National outcomes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319026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151620057"/>
              </p:ext>
            </p:extLst>
          </p:nvPr>
        </p:nvGraphicFramePr>
        <p:xfrm>
          <a:off x="179512" y="1700808"/>
          <a:ext cx="8856984" cy="2926080"/>
        </p:xfrm>
        <a:graphic>
          <a:graphicData uri="http://schemas.openxmlformats.org/drawingml/2006/table">
            <a:tbl>
              <a:tblPr firstRow="1" firstCol="1" bandRow="1"/>
              <a:tblGrid>
                <a:gridCol w="2500160"/>
                <a:gridCol w="6356824"/>
              </a:tblGrid>
              <a:tr h="396139">
                <a:tc>
                  <a:txBody>
                    <a:bodyPr/>
                    <a:lstStyle/>
                    <a:p>
                      <a:pPr marL="228600" indent="-228600" algn="just">
                        <a:lnSpc>
                          <a:spcPct val="150000"/>
                        </a:lnSpc>
                        <a:spcAft>
                          <a:spcPts val="0"/>
                        </a:spcAft>
                      </a:pPr>
                      <a:r>
                        <a:rPr lang="en-ZA" sz="2000" b="1" dirty="0">
                          <a:solidFill>
                            <a:srgbClr val="FF0000"/>
                          </a:solidFill>
                          <a:effectLst/>
                          <a:latin typeface="Calibri" panose="020F0502020204030204" pitchFamily="34" charset="0"/>
                          <a:ea typeface="Times New Roman"/>
                          <a:cs typeface="Calibri"/>
                        </a:rPr>
                        <a:t>Outcome</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28600" indent="-228600" algn="just">
                        <a:lnSpc>
                          <a:spcPct val="150000"/>
                        </a:lnSpc>
                        <a:spcAft>
                          <a:spcPts val="0"/>
                        </a:spcAft>
                      </a:pPr>
                      <a:r>
                        <a:rPr lang="en-ZA" sz="2000" b="1" dirty="0">
                          <a:solidFill>
                            <a:srgbClr val="FF0000"/>
                          </a:solidFill>
                          <a:effectLst/>
                          <a:latin typeface="Calibri" panose="020F0502020204030204" pitchFamily="34" charset="0"/>
                          <a:ea typeface="Times New Roman"/>
                          <a:cs typeface="Calibri"/>
                        </a:rPr>
                        <a:t>Agrément</a:t>
                      </a:r>
                      <a:r>
                        <a:rPr lang="en-US" sz="2000" b="1" dirty="0">
                          <a:solidFill>
                            <a:srgbClr val="FF0000"/>
                          </a:solidFill>
                          <a:effectLst/>
                          <a:latin typeface="Calibri" panose="020F0502020204030204" pitchFamily="34" charset="0"/>
                          <a:ea typeface="Times New Roman"/>
                          <a:cs typeface="Calibri"/>
                        </a:rPr>
                        <a:t> South Africa’s contribution</a:t>
                      </a:r>
                      <a:endParaRPr lang="en-GB" sz="1800" dirty="0">
                        <a:effectLst/>
                        <a:latin typeface="Calibri" panose="020F0502020204030204" pitchFamily="34" charset="0"/>
                        <a:ea typeface="Times New Roman"/>
                      </a:endParaRPr>
                    </a:p>
                  </a:txBody>
                  <a:tcPr marL="23479" marR="23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47238">
                <a:tc>
                  <a:txBody>
                    <a:bodyPr/>
                    <a:lstStyle/>
                    <a:p>
                      <a:pPr>
                        <a:spcAft>
                          <a:spcPts val="0"/>
                        </a:spcAft>
                      </a:pPr>
                      <a:r>
                        <a:rPr lang="en-GB" sz="1800" dirty="0">
                          <a:effectLst/>
                          <a:latin typeface="Calibri" panose="020F0502020204030204" pitchFamily="34" charset="0"/>
                          <a:ea typeface="Times New Roman"/>
                          <a:cs typeface="Calibri"/>
                        </a:rPr>
                        <a:t>Vibrant, equitable and sustainable rural communities and food security for all</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800" dirty="0">
                          <a:solidFill>
                            <a:srgbClr val="000000"/>
                          </a:solidFill>
                          <a:effectLst/>
                          <a:latin typeface="Calibri" panose="020F0502020204030204" pitchFamily="34" charset="0"/>
                          <a:ea typeface="Times New Roman"/>
                          <a:cs typeface="Calibri"/>
                        </a:rPr>
                        <a:t>Technically assessing technologies that can improve the performance of dwellings and therefore the living environment in rural areas, such as improved traditional building methods and the use of lightweight building construction technologies and materials that are easier and cheaper to transport than conventional materials and are therefore suitable for remote rural areas.</a:t>
                      </a:r>
                      <a:endParaRPr lang="en-GB" sz="2000" dirty="0">
                        <a:effectLst/>
                        <a:latin typeface="Calibri" panose="020F0502020204030204" pitchFamily="34" charset="0"/>
                        <a:ea typeface="Times New Roman"/>
                      </a:endParaRPr>
                    </a:p>
                    <a:p>
                      <a:pPr>
                        <a:spcAft>
                          <a:spcPts val="0"/>
                        </a:spcAft>
                      </a:pPr>
                      <a:r>
                        <a:rPr lang="en-ZA" sz="1800" dirty="0">
                          <a:solidFill>
                            <a:srgbClr val="000000"/>
                          </a:solidFill>
                          <a:effectLst/>
                          <a:latin typeface="Calibri" panose="020F0502020204030204" pitchFamily="34" charset="0"/>
                          <a:ea typeface="Times New Roman"/>
                          <a:cs typeface="Calibri"/>
                        </a:rPr>
                        <a:t> </a:t>
                      </a:r>
                      <a:endParaRPr lang="en-GB" sz="2000" dirty="0">
                        <a:effectLst/>
                        <a:latin typeface="Calibri" panose="020F0502020204030204" pitchFamily="34" charset="0"/>
                        <a:ea typeface="Times New Roman"/>
                      </a:endParaRPr>
                    </a:p>
                    <a:p>
                      <a:pPr>
                        <a:spcAft>
                          <a:spcPts val="0"/>
                        </a:spcAft>
                      </a:pPr>
                      <a:r>
                        <a:rPr lang="en-GB" sz="1800" dirty="0">
                          <a:effectLst/>
                          <a:latin typeface="Calibri" panose="020F0502020204030204" pitchFamily="34" charset="0"/>
                          <a:ea typeface="Times New Roman"/>
                          <a:cs typeface="Calibri"/>
                        </a:rPr>
                        <a:t> </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116013" y="549275"/>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ZA" sz="2400" kern="0" dirty="0" smtClean="0">
                <a:solidFill>
                  <a:srgbClr val="00B050"/>
                </a:solidFill>
                <a:latin typeface="Calibri" pitchFamily="34" charset="0"/>
              </a:rPr>
              <a:t>Contribution </a:t>
            </a:r>
            <a:r>
              <a:rPr lang="en-ZA" sz="2400" kern="0" dirty="0">
                <a:solidFill>
                  <a:srgbClr val="00B050"/>
                </a:solidFill>
                <a:latin typeface="Calibri" pitchFamily="34" charset="0"/>
              </a:rPr>
              <a:t>to achieving National outcomes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1109457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873572684"/>
              </p:ext>
            </p:extLst>
          </p:nvPr>
        </p:nvGraphicFramePr>
        <p:xfrm>
          <a:off x="251520" y="836712"/>
          <a:ext cx="8568952" cy="4864522"/>
        </p:xfrm>
        <a:graphic>
          <a:graphicData uri="http://schemas.openxmlformats.org/drawingml/2006/table">
            <a:tbl>
              <a:tblPr firstRow="1" firstCol="1" lastRow="1" lastCol="1" bandRow="1" bandCol="1"/>
              <a:tblGrid>
                <a:gridCol w="1893587"/>
                <a:gridCol w="2210869"/>
                <a:gridCol w="4464496"/>
              </a:tblGrid>
              <a:tr h="720080">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STAKEHOLDER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50000"/>
                        </a:lnSpc>
                        <a:spcAft>
                          <a:spcPts val="0"/>
                        </a:spcAft>
                      </a:pPr>
                      <a:r>
                        <a:rPr lang="en-GB" sz="2000" b="1" dirty="0">
                          <a:solidFill>
                            <a:srgbClr val="FF0000"/>
                          </a:solidFill>
                          <a:effectLst/>
                          <a:highlight>
                            <a:srgbClr val="FFFF00"/>
                          </a:highlight>
                          <a:latin typeface="Calibri"/>
                          <a:ea typeface="Times New Roman"/>
                          <a:cs typeface="Calibri"/>
                        </a:rPr>
                        <a:t>NATURE OF INTEREST</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GB" sz="2000" b="1">
                          <a:solidFill>
                            <a:srgbClr val="FF0000"/>
                          </a:solidFill>
                          <a:effectLst/>
                          <a:highlight>
                            <a:srgbClr val="FFFF00"/>
                          </a:highlight>
                          <a:latin typeface="Calibri"/>
                          <a:ea typeface="Times New Roman"/>
                          <a:cs typeface="Calibri"/>
                        </a:rPr>
                        <a:t>SOURCE OF POWER</a:t>
                      </a:r>
                      <a:endParaRPr lang="en-GB" sz="200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582767">
                <a:tc>
                  <a:txBody>
                    <a:bodyPr/>
                    <a:lstStyle/>
                    <a:p>
                      <a:pPr>
                        <a:spcAft>
                          <a:spcPts val="0"/>
                        </a:spcAft>
                      </a:pPr>
                      <a:r>
                        <a:rPr lang="en-GB" sz="2000">
                          <a:solidFill>
                            <a:srgbClr val="000000"/>
                          </a:solidFill>
                          <a:effectLst/>
                          <a:latin typeface="Calibri"/>
                          <a:ea typeface="Times New Roman"/>
                          <a:cs typeface="Calibri"/>
                        </a:rPr>
                        <a:t>Building professionals</a:t>
                      </a:r>
                      <a:endParaRPr lang="en-GB" sz="200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solidFill>
                            <a:srgbClr val="000000"/>
                          </a:solidFill>
                          <a:effectLst/>
                          <a:latin typeface="Calibri"/>
                          <a:ea typeface="Times New Roman"/>
                          <a:cs typeface="Calibri"/>
                        </a:rPr>
                        <a:t>Benefits associated with innovative construction  technologies</a:t>
                      </a:r>
                      <a:endParaRPr lang="en-GB" sz="200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solidFill>
                            <a:srgbClr val="000000"/>
                          </a:solidFill>
                          <a:effectLst/>
                          <a:latin typeface="Calibri"/>
                          <a:ea typeface="Times New Roman"/>
                          <a:cs typeface="Calibri"/>
                        </a:rPr>
                        <a:t>Innovative technology, products and systems are usually not specified</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8155">
                <a:tc>
                  <a:txBody>
                    <a:bodyPr/>
                    <a:lstStyle/>
                    <a:p>
                      <a:pPr>
                        <a:spcAft>
                          <a:spcPts val="0"/>
                        </a:spcAft>
                      </a:pPr>
                      <a:r>
                        <a:rPr lang="en-GB" sz="2000">
                          <a:solidFill>
                            <a:srgbClr val="000000"/>
                          </a:solidFill>
                          <a:effectLst/>
                          <a:latin typeface="Calibri"/>
                          <a:ea typeface="Times New Roman"/>
                          <a:cs typeface="Calibri"/>
                        </a:rPr>
                        <a:t>Certificate holders</a:t>
                      </a:r>
                      <a:endParaRPr lang="en-GB" sz="200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solidFill>
                            <a:srgbClr val="000000"/>
                          </a:solidFill>
                          <a:effectLst/>
                          <a:latin typeface="Calibri"/>
                          <a:ea typeface="Times New Roman"/>
                          <a:cs typeface="Calibri"/>
                        </a:rPr>
                        <a:t>Facilitation of approvals and marketing</a:t>
                      </a:r>
                      <a:endParaRPr lang="en-GB" sz="200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solidFill>
                            <a:srgbClr val="000000"/>
                          </a:solidFill>
                          <a:effectLst/>
                          <a:latin typeface="Calibri"/>
                          <a:ea typeface="Times New Roman"/>
                          <a:cs typeface="Calibri"/>
                        </a:rPr>
                        <a:t>Agrément certification is deemed to satisfy the requirements of the building regulations</a:t>
                      </a:r>
                      <a:endParaRPr lang="en-GB" sz="200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679">
                <a:tc>
                  <a:txBody>
                    <a:bodyPr/>
                    <a:lstStyle/>
                    <a:p>
                      <a:pPr>
                        <a:spcAft>
                          <a:spcPts val="0"/>
                        </a:spcAft>
                      </a:pPr>
                      <a:r>
                        <a:rPr lang="en-GB" sz="2000" dirty="0">
                          <a:solidFill>
                            <a:srgbClr val="000000"/>
                          </a:solidFill>
                          <a:effectLst/>
                          <a:latin typeface="Calibri"/>
                          <a:ea typeface="Times New Roman"/>
                          <a:cs typeface="Calibri"/>
                        </a:rPr>
                        <a:t>Department of Human Settlements (</a:t>
                      </a:r>
                      <a:r>
                        <a:rPr lang="en-GB" sz="2000" dirty="0" err="1" smtClean="0">
                          <a:solidFill>
                            <a:srgbClr val="000000"/>
                          </a:solidFill>
                          <a:effectLst/>
                          <a:latin typeface="Calibri"/>
                          <a:ea typeface="Times New Roman"/>
                          <a:cs typeface="Calibri"/>
                        </a:rPr>
                        <a:t>DoHS</a:t>
                      </a:r>
                      <a:r>
                        <a:rPr lang="en-GB" sz="2000" dirty="0">
                          <a:solidFill>
                            <a:srgbClr val="000000"/>
                          </a:solidFill>
                          <a:effectLst/>
                          <a:latin typeface="Calibri"/>
                          <a:ea typeface="Times New Roman"/>
                          <a:cs typeface="Calibri"/>
                        </a:rPr>
                        <a:t>)</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solidFill>
                            <a:srgbClr val="000000"/>
                          </a:solidFill>
                          <a:effectLst/>
                          <a:latin typeface="Calibri"/>
                          <a:ea typeface="Times New Roman"/>
                          <a:cs typeface="Calibri"/>
                        </a:rPr>
                        <a:t>The provision of subsidy housing</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solidFill>
                            <a:srgbClr val="000000"/>
                          </a:solidFill>
                          <a:effectLst/>
                          <a:latin typeface="Calibri"/>
                          <a:ea typeface="Times New Roman"/>
                          <a:cs typeface="Calibri"/>
                        </a:rPr>
                        <a:t>The Department is mandated to decide where human settlements will be located and which construction technology/ methodology to employ</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smtClean="0">
                <a:solidFill>
                  <a:srgbClr val="00B050"/>
                </a:solidFill>
                <a:latin typeface="Calibri" pitchFamily="34" charset="0"/>
              </a:rPr>
              <a:t>STAKEHOLDERS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1659185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929059194"/>
              </p:ext>
            </p:extLst>
          </p:nvPr>
        </p:nvGraphicFramePr>
        <p:xfrm>
          <a:off x="251520" y="836712"/>
          <a:ext cx="8568952" cy="4615016"/>
        </p:xfrm>
        <a:graphic>
          <a:graphicData uri="http://schemas.openxmlformats.org/drawingml/2006/table">
            <a:tbl>
              <a:tblPr firstRow="1" firstCol="1" lastRow="1" lastCol="1" bandRow="1" bandCol="1"/>
              <a:tblGrid>
                <a:gridCol w="1893587"/>
                <a:gridCol w="3074965"/>
                <a:gridCol w="3600400"/>
              </a:tblGrid>
              <a:tr h="720080">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STAKEHOLDER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50000"/>
                        </a:lnSpc>
                        <a:spcAft>
                          <a:spcPts val="0"/>
                        </a:spcAft>
                      </a:pPr>
                      <a:r>
                        <a:rPr lang="en-GB" sz="2000" b="1" dirty="0">
                          <a:solidFill>
                            <a:srgbClr val="FF0000"/>
                          </a:solidFill>
                          <a:effectLst/>
                          <a:highlight>
                            <a:srgbClr val="FFFF00"/>
                          </a:highlight>
                          <a:latin typeface="Calibri"/>
                          <a:ea typeface="Times New Roman"/>
                          <a:cs typeface="Calibri"/>
                        </a:rPr>
                        <a:t>NATURE OF INTEREST</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SOURCE OF POWER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80120">
                <a:tc>
                  <a:txBody>
                    <a:bodyPr/>
                    <a:lstStyle/>
                    <a:p>
                      <a:pPr>
                        <a:spcAft>
                          <a:spcPts val="0"/>
                        </a:spcAft>
                      </a:pPr>
                      <a:r>
                        <a:rPr lang="en-GB" sz="1800">
                          <a:solidFill>
                            <a:srgbClr val="000000"/>
                          </a:solidFill>
                          <a:effectLst/>
                          <a:latin typeface="Calibri"/>
                          <a:ea typeface="Times New Roman"/>
                          <a:cs typeface="Calibri"/>
                        </a:rPr>
                        <a:t>Department of Public Works (DPW)</a:t>
                      </a:r>
                      <a:endParaRPr lang="en-GB"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solidFill>
                            <a:srgbClr val="000000"/>
                          </a:solidFill>
                          <a:effectLst/>
                          <a:latin typeface="Calibri"/>
                          <a:ea typeface="Times New Roman"/>
                          <a:cs typeface="Calibri"/>
                        </a:rPr>
                        <a:t>Tasked with encouraging the use of innovative products and systems to the benefit of South Africa</a:t>
                      </a:r>
                      <a:endParaRPr lang="en-GB"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solidFill>
                            <a:srgbClr val="000000"/>
                          </a:solidFill>
                          <a:effectLst/>
                          <a:latin typeface="Calibri"/>
                          <a:ea typeface="Times New Roman"/>
                          <a:cs typeface="Calibri"/>
                        </a:rPr>
                        <a:t>Funding the day-to-day costs of maintaining Agrément  South Africa</a:t>
                      </a:r>
                      <a:endParaRPr lang="en-GB"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936">
                <a:tc>
                  <a:txBody>
                    <a:bodyPr/>
                    <a:lstStyle/>
                    <a:p>
                      <a:pPr>
                        <a:spcAft>
                          <a:spcPts val="0"/>
                        </a:spcAft>
                      </a:pPr>
                      <a:r>
                        <a:rPr lang="en-GB" sz="1800">
                          <a:solidFill>
                            <a:srgbClr val="000000"/>
                          </a:solidFill>
                          <a:effectLst/>
                          <a:latin typeface="Calibri"/>
                          <a:ea typeface="Times New Roman"/>
                          <a:cs typeface="Calibri"/>
                        </a:rPr>
                        <a:t>Home owners </a:t>
                      </a:r>
                      <a:endParaRPr lang="en-GB"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solidFill>
                            <a:srgbClr val="000000"/>
                          </a:solidFill>
                          <a:effectLst/>
                          <a:latin typeface="Calibri"/>
                          <a:ea typeface="Times New Roman"/>
                          <a:cs typeface="Calibri"/>
                        </a:rPr>
                        <a:t>Benefits associated with innovative construction  technologies</a:t>
                      </a:r>
                      <a:endParaRPr lang="en-GB"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solidFill>
                            <a:srgbClr val="000000"/>
                          </a:solidFill>
                          <a:effectLst/>
                          <a:latin typeface="Calibri"/>
                          <a:ea typeface="Times New Roman"/>
                          <a:cs typeface="Calibri"/>
                        </a:rPr>
                        <a:t>Financial</a:t>
                      </a:r>
                      <a:endParaRPr lang="en-GB"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679">
                <a:tc>
                  <a:txBody>
                    <a:bodyPr/>
                    <a:lstStyle/>
                    <a:p>
                      <a:pPr>
                        <a:spcAft>
                          <a:spcPts val="0"/>
                        </a:spcAft>
                      </a:pPr>
                      <a:r>
                        <a:rPr lang="en-GB" sz="1600">
                          <a:solidFill>
                            <a:srgbClr val="000000"/>
                          </a:solidFill>
                          <a:effectLst/>
                          <a:latin typeface="Calibri"/>
                          <a:ea typeface="Times New Roman"/>
                          <a:cs typeface="Calibri"/>
                        </a:rPr>
                        <a:t>Local authorities</a:t>
                      </a:r>
                      <a:endParaRPr lang="en-GB"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solidFill>
                            <a:srgbClr val="000000"/>
                          </a:solidFill>
                          <a:effectLst/>
                          <a:latin typeface="Calibri"/>
                          <a:ea typeface="Times New Roman"/>
                          <a:cs typeface="Calibri"/>
                        </a:rPr>
                        <a:t>Plan approval is required by law.  </a:t>
                      </a:r>
                      <a:r>
                        <a:rPr lang="en-GB" sz="1600" dirty="0">
                          <a:effectLst/>
                          <a:latin typeface="Calibri"/>
                          <a:ea typeface="Times New Roman"/>
                          <a:cs typeface="Calibri"/>
                        </a:rPr>
                        <a:t>Promote uniformity in the understanding and implementation of National Building Regulations (NBRs) made in terms of the National Building Regulations &amp; Building Standards Act, 103 of 1977.</a:t>
                      </a:r>
                      <a:endParaRPr lang="en-GB"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solidFill>
                            <a:srgbClr val="000000"/>
                          </a:solidFill>
                          <a:effectLst/>
                          <a:latin typeface="Calibri"/>
                          <a:ea typeface="Times New Roman"/>
                          <a:cs typeface="Calibri"/>
                        </a:rPr>
                        <a:t>The withholding of building plan approval; </a:t>
                      </a:r>
                      <a:r>
                        <a:rPr lang="en-GB" sz="1600" dirty="0">
                          <a:effectLst/>
                          <a:latin typeface="Calibri"/>
                          <a:ea typeface="Times New Roman"/>
                          <a:cs typeface="Calibri"/>
                        </a:rPr>
                        <a:t>when present, professional architects and engineers are required to perform specific functions.</a:t>
                      </a:r>
                      <a:endParaRPr lang="en-GB"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smtClean="0">
                <a:solidFill>
                  <a:srgbClr val="00B050"/>
                </a:solidFill>
                <a:latin typeface="Calibri" pitchFamily="34" charset="0"/>
              </a:rPr>
              <a:t>STAKEHOLDERS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3466163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225555313"/>
              </p:ext>
            </p:extLst>
          </p:nvPr>
        </p:nvGraphicFramePr>
        <p:xfrm>
          <a:off x="251520" y="836712"/>
          <a:ext cx="8568952" cy="4958759"/>
        </p:xfrm>
        <a:graphic>
          <a:graphicData uri="http://schemas.openxmlformats.org/drawingml/2006/table">
            <a:tbl>
              <a:tblPr firstRow="1" firstCol="1" lastRow="1" lastCol="1" bandRow="1" bandCol="1"/>
              <a:tblGrid>
                <a:gridCol w="1893587"/>
                <a:gridCol w="3074965"/>
                <a:gridCol w="3600400"/>
              </a:tblGrid>
              <a:tr h="720080">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STAKEHOLDER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50000"/>
                        </a:lnSpc>
                        <a:spcAft>
                          <a:spcPts val="0"/>
                        </a:spcAft>
                      </a:pPr>
                      <a:r>
                        <a:rPr lang="en-GB" sz="2000" b="1" dirty="0">
                          <a:solidFill>
                            <a:srgbClr val="FF0000"/>
                          </a:solidFill>
                          <a:effectLst/>
                          <a:highlight>
                            <a:srgbClr val="FFFF00"/>
                          </a:highlight>
                          <a:latin typeface="Calibri"/>
                          <a:ea typeface="Times New Roman"/>
                          <a:cs typeface="Calibri"/>
                        </a:rPr>
                        <a:t>NATURE OF INTEREST</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SOURCE OF POWER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80120">
                <a:tc>
                  <a:txBody>
                    <a:bodyPr/>
                    <a:lstStyle/>
                    <a:p>
                      <a:pPr>
                        <a:spcAft>
                          <a:spcPts val="0"/>
                        </a:spcAft>
                      </a:pPr>
                      <a:r>
                        <a:rPr lang="en-GB" sz="2000" dirty="0">
                          <a:solidFill>
                            <a:srgbClr val="000000"/>
                          </a:solidFill>
                          <a:effectLst/>
                          <a:latin typeface="Calibri"/>
                          <a:ea typeface="Times New Roman"/>
                          <a:cs typeface="Calibri"/>
                        </a:rPr>
                        <a:t>National Home Builders Registration Council (NHBRC)</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solidFill>
                            <a:srgbClr val="000000"/>
                          </a:solidFill>
                          <a:effectLst/>
                          <a:latin typeface="Calibri"/>
                          <a:ea typeface="Times New Roman"/>
                          <a:cs typeface="Calibri"/>
                        </a:rPr>
                        <a:t>Management of risk associated with their structural and water penetration warranty scheme </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solidFill>
                            <a:srgbClr val="000000"/>
                          </a:solidFill>
                          <a:effectLst/>
                          <a:latin typeface="Calibri"/>
                          <a:ea typeface="Times New Roman"/>
                          <a:cs typeface="Calibri"/>
                        </a:rPr>
                        <a:t>Refusal to register contractor and building, thereby denying insurance cover</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936">
                <a:tc>
                  <a:txBody>
                    <a:bodyPr/>
                    <a:lstStyle/>
                    <a:p>
                      <a:pPr>
                        <a:spcAft>
                          <a:spcPts val="0"/>
                        </a:spcAft>
                      </a:pPr>
                      <a:r>
                        <a:rPr lang="en-GB" sz="2000">
                          <a:solidFill>
                            <a:srgbClr val="000000"/>
                          </a:solidFill>
                          <a:effectLst/>
                          <a:latin typeface="Calibri"/>
                          <a:ea typeface="Times New Roman"/>
                          <a:cs typeface="Calibri"/>
                        </a:rPr>
                        <a:t>National Regulator for Compulsory Specifications (NRCS)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Calibri"/>
                          <a:ea typeface="Times New Roman"/>
                          <a:cs typeface="Calibri"/>
                        </a:rPr>
                        <a:t>Government is responsible for protecting the health and safety of citizens, the environment and for ensuring fair trade </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Calibri"/>
                          <a:ea typeface="Times New Roman"/>
                          <a:cs typeface="Calibri"/>
                        </a:rPr>
                        <a:t>Government is obliged to ensure that national and international trade is fair and based on reliable measurements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679">
                <a:tc>
                  <a:txBody>
                    <a:bodyPr/>
                    <a:lstStyle/>
                    <a:p>
                      <a:pPr>
                        <a:spcAft>
                          <a:spcPts val="0"/>
                        </a:spcAft>
                      </a:pPr>
                      <a:r>
                        <a:rPr lang="en-GB" sz="2000">
                          <a:solidFill>
                            <a:srgbClr val="000000"/>
                          </a:solidFill>
                          <a:effectLst/>
                          <a:latin typeface="Calibri"/>
                          <a:ea typeface="Times New Roman"/>
                          <a:cs typeface="Calibri"/>
                        </a:rPr>
                        <a:t>Roads Agencies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solidFill>
                            <a:srgbClr val="000000"/>
                          </a:solidFill>
                          <a:effectLst/>
                          <a:latin typeface="Calibri"/>
                          <a:ea typeface="Times New Roman"/>
                          <a:cs typeface="Calibri"/>
                        </a:rPr>
                        <a:t>Benefits associated with innovative construction  technologies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solidFill>
                            <a:srgbClr val="000000"/>
                          </a:solidFill>
                          <a:effectLst/>
                          <a:latin typeface="Calibri"/>
                          <a:ea typeface="Times New Roman"/>
                          <a:cs typeface="Calibri"/>
                        </a:rPr>
                        <a:t>Innovative construction technologies and products and systems are usually not specified</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smtClean="0">
                <a:solidFill>
                  <a:srgbClr val="00B050"/>
                </a:solidFill>
                <a:latin typeface="Calibri" pitchFamily="34" charset="0"/>
              </a:rPr>
              <a:t>STAKEHOLDERS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2168907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55242670"/>
              </p:ext>
            </p:extLst>
          </p:nvPr>
        </p:nvGraphicFramePr>
        <p:xfrm>
          <a:off x="251520" y="836712"/>
          <a:ext cx="8568952" cy="2366000"/>
        </p:xfrm>
        <a:graphic>
          <a:graphicData uri="http://schemas.openxmlformats.org/drawingml/2006/table">
            <a:tbl>
              <a:tblPr firstRow="1" firstCol="1" lastRow="1" lastCol="1" bandRow="1" bandCol="1"/>
              <a:tblGrid>
                <a:gridCol w="1893587"/>
                <a:gridCol w="3074965"/>
                <a:gridCol w="3600400"/>
              </a:tblGrid>
              <a:tr h="720080">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STAKEHOLDER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50000"/>
                        </a:lnSpc>
                        <a:spcAft>
                          <a:spcPts val="0"/>
                        </a:spcAft>
                      </a:pPr>
                      <a:r>
                        <a:rPr lang="en-GB" sz="2000" b="1" dirty="0">
                          <a:solidFill>
                            <a:srgbClr val="FF0000"/>
                          </a:solidFill>
                          <a:effectLst/>
                          <a:highlight>
                            <a:srgbClr val="FFFF00"/>
                          </a:highlight>
                          <a:latin typeface="Calibri"/>
                          <a:ea typeface="Times New Roman"/>
                          <a:cs typeface="Calibri"/>
                        </a:rPr>
                        <a:t>NATURE OF INTEREST</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GB" sz="2000" b="1" dirty="0">
                          <a:solidFill>
                            <a:srgbClr val="FF0000"/>
                          </a:solidFill>
                          <a:effectLst/>
                          <a:highlight>
                            <a:srgbClr val="FFFF00"/>
                          </a:highlight>
                          <a:latin typeface="Calibri"/>
                          <a:ea typeface="Times New Roman"/>
                          <a:cs typeface="Calibri"/>
                        </a:rPr>
                        <a:t>SOURCE OF POWER</a:t>
                      </a:r>
                      <a:endParaRPr lang="en-GB" sz="2000" dirty="0">
                        <a:effectLst/>
                        <a:latin typeface="Times New Roman"/>
                        <a:ea typeface="Times New Roman"/>
                      </a:endParaRPr>
                    </a:p>
                  </a:txBody>
                  <a:tcPr marL="14027" marR="14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80120">
                <a:tc>
                  <a:txBody>
                    <a:bodyPr/>
                    <a:lstStyle/>
                    <a:p>
                      <a:pPr>
                        <a:spcAft>
                          <a:spcPts val="0"/>
                        </a:spcAft>
                      </a:pPr>
                      <a:r>
                        <a:rPr lang="en-GB" sz="1800">
                          <a:solidFill>
                            <a:srgbClr val="000000"/>
                          </a:solidFill>
                          <a:effectLst/>
                          <a:latin typeface="Calibri"/>
                          <a:ea typeface="Times New Roman"/>
                          <a:cs typeface="Calibri"/>
                        </a:rPr>
                        <a:t>South African Bureau of Standards (SABS)</a:t>
                      </a:r>
                      <a:endParaRPr lang="en-GB"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Calibri"/>
                          <a:ea typeface="Times New Roman"/>
                          <a:cs typeface="Calibri"/>
                        </a:rPr>
                        <a:t>Promotes South African national standards to facilitate international trade and enhance South Africa's economic performance and transformation</a:t>
                      </a:r>
                      <a:endParaRPr lang="en-GB"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Calibri"/>
                          <a:ea typeface="Times New Roman"/>
                          <a:cs typeface="Calibri"/>
                        </a:rPr>
                        <a:t>Develops, promotes and maintains standardisation and quality for commodities and the renders related conformity assessment services</a:t>
                      </a:r>
                      <a:endParaRPr lang="en-GB"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smtClean="0">
                <a:latin typeface="ITC Avant Garde Std Bk"/>
              </a:rPr>
              <a:t> </a:t>
            </a:r>
            <a:r>
              <a:rPr lang="en-GB" sz="2400" kern="0" smtClean="0">
                <a:solidFill>
                  <a:srgbClr val="00B050"/>
                </a:solidFill>
                <a:latin typeface="Calibri" pitchFamily="34" charset="0"/>
              </a:rPr>
              <a:t>STAKEHOLDERS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1438771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re 1"/>
          <p:cNvSpPr>
            <a:spLocks noGrp="1"/>
          </p:cNvSpPr>
          <p:nvPr>
            <p:ph type="title" idx="4294967295"/>
          </p:nvPr>
        </p:nvSpPr>
        <p:spPr>
          <a:xfrm>
            <a:off x="1619672" y="395004"/>
            <a:ext cx="7253287" cy="614362"/>
          </a:xfrm>
        </p:spPr>
        <p:txBody>
          <a:bodyPr/>
          <a:lstStyle/>
          <a:p>
            <a:pPr eaLnBrk="1" hangingPunct="1"/>
            <a:r>
              <a:rPr lang="en-US" sz="3600" dirty="0">
                <a:solidFill>
                  <a:srgbClr val="669900"/>
                </a:solidFill>
                <a:latin typeface="Calibri" pitchFamily="34" charset="0"/>
              </a:rPr>
              <a:t>Strategic Intent or Goals</a:t>
            </a:r>
          </a:p>
        </p:txBody>
      </p:sp>
      <p:sp>
        <p:nvSpPr>
          <p:cNvPr id="69635" name="Espace réservé du contenu 2"/>
          <p:cNvSpPr>
            <a:spLocks noGrp="1"/>
          </p:cNvSpPr>
          <p:nvPr>
            <p:ph idx="4294967295"/>
          </p:nvPr>
        </p:nvSpPr>
        <p:spPr>
          <a:xfrm>
            <a:off x="436563" y="765175"/>
            <a:ext cx="8707437" cy="4811876"/>
          </a:xfrm>
        </p:spPr>
        <p:txBody>
          <a:bodyPr/>
          <a:lstStyle/>
          <a:p>
            <a:pPr algn="just" eaLnBrk="1" hangingPunct="1">
              <a:buFontTx/>
              <a:buNone/>
            </a:pPr>
            <a:r>
              <a:rPr lang="en-ZA" sz="2000" dirty="0" smtClean="0">
                <a:latin typeface="Arial Narrow" pitchFamily="34" charset="0"/>
              </a:rPr>
              <a:t>      </a:t>
            </a:r>
            <a:endParaRPr lang="en-GB" sz="2400" dirty="0" smtClean="0">
              <a:latin typeface="Arial Narrow" pitchFamily="34" charset="0"/>
            </a:endParaRPr>
          </a:p>
        </p:txBody>
      </p:sp>
      <p:sp>
        <p:nvSpPr>
          <p:cNvPr id="69636" name="Date Placeholder 3"/>
          <p:cNvSpPr txBox="1">
            <a:spLocks noGrp="1"/>
          </p:cNvSpPr>
          <p:nvPr/>
        </p:nvSpPr>
        <p:spPr bwMode="auto">
          <a:xfrm>
            <a:off x="2268538" y="6453188"/>
            <a:ext cx="2735262" cy="287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5B4D2E1-EEAA-4D69-8AC6-95BF77A99C1B}" type="datetime2">
              <a:rPr lang="en-GB" sz="1200">
                <a:solidFill>
                  <a:srgbClr val="5F5F5F"/>
                </a:solidFill>
              </a:rPr>
              <a:pPr eaLnBrk="1" hangingPunct="1"/>
              <a:t>Friday, 08 April 2016</a:t>
            </a:fld>
            <a:endParaRPr lang="en-GB" sz="1200">
              <a:solidFill>
                <a:srgbClr val="5F5F5F"/>
              </a:solidFill>
            </a:endParaRPr>
          </a:p>
        </p:txBody>
      </p:sp>
      <p:sp>
        <p:nvSpPr>
          <p:cNvPr id="6151" name="Rectangle 7"/>
          <p:cNvSpPr>
            <a:spLocks noChangeArrowheads="1"/>
          </p:cNvSpPr>
          <p:nvPr/>
        </p:nvSpPr>
        <p:spPr bwMode="auto">
          <a:xfrm>
            <a:off x="913066" y="1052736"/>
            <a:ext cx="7344816"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buFont typeface="Wingdings" pitchFamily="2" charset="2"/>
              <a:buChar char="Ø"/>
            </a:pPr>
            <a:r>
              <a:rPr lang="en-ZA" altLang="en-US" sz="2400" dirty="0">
                <a:solidFill>
                  <a:srgbClr val="0000FF"/>
                </a:solidFill>
                <a:latin typeface="Calibri" pitchFamily="34" charset="0"/>
              </a:rPr>
              <a:t>The Board has identified five overarching long-term goals for the next five years. These are to:</a:t>
            </a:r>
          </a:p>
          <a:p>
            <a:pPr marL="342900" indent="-342900">
              <a:buFont typeface="Wingdings" panose="05000000000000000000" pitchFamily="2" charset="2"/>
              <a:buChar char="Ø"/>
            </a:pPr>
            <a:r>
              <a:rPr lang="en-ZA" altLang="en-US" sz="2400" dirty="0">
                <a:solidFill>
                  <a:srgbClr val="0000FF"/>
                </a:solidFill>
                <a:latin typeface="Calibri" pitchFamily="34" charset="0"/>
              </a:rPr>
              <a:t>provide active support to the Minister’s strategic programmes and initiatives, aimed generally at turning around the National Department of Public Works and specifically at increasing South African innovation and emerging creativity development;</a:t>
            </a:r>
          </a:p>
          <a:p>
            <a:pPr marL="342900" indent="-342900">
              <a:buFont typeface="Wingdings" panose="05000000000000000000" pitchFamily="2" charset="2"/>
              <a:buChar char="Ø"/>
            </a:pPr>
            <a:r>
              <a:rPr lang="en-ZA" altLang="en-US" sz="2400" dirty="0">
                <a:solidFill>
                  <a:srgbClr val="0000FF"/>
                </a:solidFill>
                <a:latin typeface="Calibri" pitchFamily="34" charset="0"/>
              </a:rPr>
              <a:t>consolidate Agrément South Africa into a viable and cutting edge organisation with sound corporate governance, risk management profile and world-class processes and systems with a strong technological intellectual base;</a:t>
            </a:r>
          </a:p>
        </p:txBody>
      </p:sp>
      <p:sp>
        <p:nvSpPr>
          <p:cNvPr id="69643" name="Date Placeholder 3"/>
          <p:cNvSpPr txBox="1">
            <a:spLocks noGrp="1"/>
          </p:cNvSpPr>
          <p:nvPr/>
        </p:nvSpPr>
        <p:spPr bwMode="auto">
          <a:xfrm>
            <a:off x="17463" y="6032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GB" sz="1400" dirty="0">
              <a:solidFill>
                <a:srgbClr val="5F5F5F"/>
              </a:solidFill>
              <a:latin typeface="Calibri" pitchFamily="34" charset="0"/>
            </a:endParaRPr>
          </a:p>
        </p:txBody>
      </p:sp>
      <p:sp>
        <p:nvSpPr>
          <p:cNvPr id="2" name="AutoShape 2" descr="data:image/jpeg;base64,/9j/4AAQSkZJRgABAQAAAQABAAD/2wCEAAkGBxQSEhQUEhQVFRUWFxcVFRgWFRYUFBUVFxQXFxcYFxUYHCggGBolHBQUITEiJSkrLi4uGB8zODMsNygtLisBCgoKDg0OGxAQGi0kICUtLCwsLywtLCwsLCwsLCwsLCwsLCwsLCwsLCwsLCwsLCwsLCwsLCwsLCwsLCwsLCwsLP/AABEIAKsBJwMBIgACEQEDEQH/xAAcAAABBQEBAQAAAAAAAAAAAAAEAAEDBQYCBwj/xABGEAACAQIEAwYCBgcGBQQDAAABAgMAEQQSITEFQVEGEyJhcYGRoQcyQlLR8BQjYnKxweEzQ4KSorIVJMLD8VNzk9IWNDX/xAAZAQADAQEBAAAAAAAAAAAAAAAAAQMEAgX/xAAuEQACAgEDAwMDAwQDAAAAAAAAAQIRAxIhMQRB8CJRcRNhgTKh4SOxwdEUFZH/2gAMAwEAAhEDEQA/APWaVcxtcA9QD8RTRyqSQCLjccx6ii0FMkpUBBxEXdX0ZLnyYDp5+VQ4LiQERZzqGYW5nW4+RqP14e/v+xX6E649v3LSuTUWHmvGrvYXAY8gL6/zrtHDAEag7edVUkyTi0NSrNPjCJsUwJACNqPvAqin1vVrwrH51RXP60pnI2upYgH4AG3mKjj6iM5afn+9Fp4JRjfnFlhSpUq0EBqYiuqagDhtq8r4w5ZyL/WY/wCUE/xNencQYiNyPumvL8QQWNthpUc0qRp6WGuRxCm1uWwqww2FOtD4eKrnCDSsJ7apIg7mpHwRtt8Pwo+KMc6ICWoOZSKPDM0J8N8v2lOqkfjVgcUjg2BDW+re3rlJ016HnRfdeV65ODXmvwqkZtEMmOM/kz8uFYXKAMvUD/cv2TTwx3Gunr+FX6YOM3IvfYkE6eR/Cof+HKTYG58zrTcyaxUVQgCncdOf86KwGHMZzAhlNrjcfnepcdw0hSRcWF+d/ah+Hxs4zAgFbBhYag3IYc+Wv9a7g7IZoVuXkcIO3MbHf289/XpUmGcK2U7fZPUX1FQ4aJrZX8Q+dufoanli3U6ncHrbn+9+fSplExCOo5NoNdNeXry9xQPE48klwdCNDzJ6G1Hm0iZTo41B8x/OgeMwlgpvrvbz56ev8KBF/wAMxGdBc3PzI8/PlRdVPBG0A8rnyvbT43q3qqdomxqQpU9MQ4pNStSagB4zpXYqOPapBQA9KlSpgVfC8Z+pU5WbL4TlsTp5X6Wqv4njY3IKh0kGl7ZdPW9cdmpyHK/ZIuegI2+O1aKbDq/1lB9RXnQUs+FJPxd7NzlHBldr/wAfuZDOztc3Y9QLn3tXJjYE5lYA9VI/lWyZlQakKo9FApDEL95df2hrS/4HvLf4K/8AYVxDb5/gy0GKDsDMxyLsORtsD0FX6cSUqWCvlUE3K5V06E7+1EHCJmzZFzdbC9VvaaUiLKOZ8XkBt87VSMJYIyk3f43fyyU8kM8lFKvzsjPwspUltVLd5LbeynwJ6sxPyqaDEOJCxID3DTMfqxR3/s/WwHwA5Gq/DvZhrz+B5GxNri5tejQmgsFK30Lm0Ib7zMdZn9NK8/HJ8rzz/L/G3JFLnzz/AAvbfXg09MgIAvvbXlr6U9e8eIDcQxyQoXkayj4k8gBzJrMYLtgA0jTBrMR3arYhVAO5JFz51r2QHcA+ovWV7DICJ7gaMu4/erPlc9cVF1dnodKsP0Mkpxtqu9cvttsGcV4or4MypcBxZb7i5I5ehrDYOHMbXA0J10v/AFrZ9uDaBQObgfImsZFFc+VcZ72TLdFFbyS2sNw40q4ghsovzoTAYbXTYCjAfgDUEbJPsGKgtXGW+1Qy4gZsvlTxSX/PKh0cKLDY4xtRBSxA3v5dOtDK/SpjNa3rb39q6VE2mLfQC2p9/OpVjABNJU502Ikvzoruzm74IHkup9DeqPgP13W+x06EMb/C/wDEVaYu4U2/80DwOK0rkjw6A6c2On8q6xu2cZl6GWff5Tbca6/d8r8xvrRMi5l033GvOuZ4L35jy320Yftfx9qhJZRrcjkfxHKrnnEMzEeLUHn1A5H+RpSS5jqfw8iK7D5gdQfz/Og2WxsOux5X6X5Un9gD4OICNLkG25PkPyafj/Hu7jHdhs7qDcqf1YOxPLN0FG8IwwKMGFwTsQCCCNqh7Yj/AJVv3k/3U56lBtPsX6b6cssIyje/uVvCe0D2hj7hyPAhe7HoM31ffetWKC4L/wDrw/8Atp/tFG11iUlHd2cdVKEpvTGue7djik2x9KQp2qhmOYDpUi1HDtUgoAenpqemBkOH4yIKED2N7klSoN7AC+u3n1rTYObMLH6w+Y615/iYilrXN9rjKx6nKdbUbwfixWyufDrlbmp6afZ3ry8OTQ6o9TN0+taouzXYzhccpBfMSNvERlNraDYbn41m4uCq0uZCRYZbmxQ2O23UbelWuK40qxXzqM3hQjcnnlB5jqdL1V8Hxccb6gRs1goZ8ysBfn97byvt0q83BzjS3M+PUscm3xSNRCxRPHuNPX01NUXEuIIpPeHU/ZAubba8h7muOJ8atexu4Nh4TlTroedZsoWNydzqxNhc66mp5surZFen6bvILjliuLFyd/F3aD/MzWq04RAZJQxjRgpuzvOszD7oCpoDe245UPwrhDMbDMo0zE3Q25lTZlkH41rcJhVjUKo9TYAsepygC9PB065a8/I+pzpbLnz2JLUrU9KvQPNGrD8G4iMFLNHOGFzcEC/1S1ja+oINbhjYXOw1PkBvVDh+0MOILCOCacJuyRxyJci4UN3n1rW8OhFxcCpZIOTTTpo09PnjCMoTVqVXvT24MV2z7WLJKiqCEVb67ktzsPJaBwHFY3tY6112qZHxXeyxvhw6iySxurDJocxKhOhsrMB1riLhEDjNGy+qsCPkajNb+o2YJbejj2NLhcUBfzFTytlt1rLozQ6Ne3I8qsoMXmYHyqTRtjuGlbyG/kKsY1ttVNjMQQ1xzA/hQE3G5V+ql+tJIcnsbeNRXagXrD4btJLsyEedtKuMLxs2vcEc9NRXRBmojbQ9KBkk39afDYwOt1FRkf1pTewoqiMrm0vzv8N6mihC5+oCH/Iqn43vQ2KiIZWBOUbjr+RepUmuAfvCx9bf0rrER6hOtg0Gxy9Tcep1I+dJF1IGxvp0F6HjlFgb7An31/8Ar/CpOE4oEuW5Xt11/wDFaLMDQPJGFc6WrjEJm135g8xblReOItmHLT2v/Wq6BrMRfc0mBp+Ejwfn89KH7S4RpMO6qLnRgOuUgkDztRfCB+rFFNVHHVGmcwm4TUl2dmMwXabJEkQiZpFAQAbG2g039rVra6K01q5xxlHZuymfLjyO4Rr33uxxScUqZjVDOKLauxUcO1SCgDoUqVqVMCsxOAjldvDa312Xwsx+6WGtutVU/A44zmcluSKqDKOlxmu/pfWrtQ6R3RQ7b2Z8l7/tZTQUGNkmzx4jBui23LLIrehW2vpr6Vn+kpK3yWWacdk9ilm4etizTMxK3F4EJjANtFzaAdNhUOH4IkQIbEPJcZrtDH4NTe7ZgABrodBROLwOUgmcrGrBkMwaJ49RmXvHAzKRpqeQ3oaGMv4WliLCaSQIJBJmvYqzIlyVz3YaHS/WuHgvn7dv5IrO47KL79/PPYOXARkZJHkk2CvkVSpP2c1/F+7YmrWHgqRjMPG45nQMOjKND6kUPwvD92c5WeeYjWRk7sDqEWUrkX0351zwDiONlnmXE4ZYYl/s2DXJNxYXBIfS5uAANqqsS5Z3HLJRUVsvm/Pgs8SboHT7OoHlsRRSMCARz1oVRZ2Tk2o9T+TTcJbwFfum3sfyaIS385Q3HbzuGUqemqxMy30iwq2EIeeWAXNu7Vm7w5GtG4UXyHrtoKP/AOFth1AwdlQbRH6nnY8iferlrc9jofQ71X4DEZVWJz+sRQCDoZAoAzpf6wOhuL2JsdRQBgfpGxzzpCgVo5FZw1+hC7Hobcq83kwkkcjZMxcMCj8wATupBBB030053r0vtLjRNOxvdF8K+g5+5ufeq2DCpq3PpyqDyK2b44G4JXRVcR4iFeys5WTMQpUPlAC3FkUHTU3+XW/7O4uBIs0rLfLmtqrHewUNbxHku+orP/oBnxiqtwkYBYjYlifDf0APuK03HOGsmGkMZt4GUga3UrYn2veo5Gm0jZhjLS9/gk45C4BcJGijQjvXc6nT+7AHLrVNJxURWLogB55m252GTXejuC4+TGYd1mFhdSjBRZg2p5cjb425VVzcIzsQ1840F+n8qNKumOMnJFjh+1eF8QIYhW1IUiyn6rMGtlv0ud+dXeDxuEcAo4ym1iykLc8gxGUn0NYfF9kZHcnUX38JI21Nwa1HC+zCqYwC8agBXYN43Hwtz866qNEk8ltPgvY07s6ag60WRmIPSsxhO0MiRKn6O0sisIwAyKzKq2MjZjYXI671YJFjptCUw6HoO8kt06A+YNcOA/qd0vP7F08i5fFtzJ0HxO1ZvD8ZTO6R3lsQQYwXUdbuPCNPOrFezsK+KUNM195mMmvKysbD2FErEoIsALW0AsCLEW+dCaTHOLcHQBPiGHhC7hifInYfM0uE4nw631PS3qQOnOrQQAm56a253B/GgOKQ2jkMejW8Nv5e38K6lOuCWLAn+olORMxea19CLZrew2qWKZWHhIOosRqD+FQcNX9QL72BNTcOw2aXKuniUe+Uk/IfKuITbkWzdPDRL7F7hOJQwoFdjcb2R2tfbULTSdo8OL+J/wD4Zj/0VeKlgB0rhq3Himbk7W4Ufal9sPiD/wBuoT2zwvWf2wuJP/brTGuCaAKvhPG4sSWEXeeEAnPDLENb2sZFF9uVWTCnNM1AEeHapwKgw40qcGgB6emp6YA004XKL2JIHtp+I+NVPaDGvmihiOVnDyM138MaWH2GUklnHMbGpeKP4tdmTY/UIvckkbEDW32tqreKyZcVIxGiYWMjr9eYt/tFRnNqLorGFtWAImeZo3kcsqq5ORCpB6O+d7i3WiMTgVCs3eSeEEm5WQ6D9tTas9h+GOuMQZyGkgzl8q3D2GawOm4+dWvaHA5cPIQ5sIzmUhSHb750+tuSfTpWduWpeosoquCWDGSRxpiBI7RjI7o2YN3ZIzaK+UEKSbW5Vsp8SFI13NvYg61geFYPu4TG17SYfOQQLK1mzj/UvwrSCQmCBiSGbDpcrrJ4kW+Qczc212vflVoTdMnKCtFhxFrMjD82Nc8MbxyW9fmfxqPHmwTlZdunlS4KviY+QHz/AKVNP+s15wdV/TvzktqanpVsMxT9oYEc4ZZArIcQuYOAVP6qUi4Oh1t8qikEamSOJIzHmgXKFQxxyuz5ioPhV8oj6WLKeetjxOWNUvKhddyBEZbWBNyoBtsda44ZPFLH+rjKxm1leExAggEEIwFxqOVIDzLi2GK4iYRsyASOLEhtmI536cjQhw89r94gA/YN7f5quMYoM0pUADvHsALADMbADlQWLn8QXrvWGT9TPfxQWhfBZdm8JYA8zubanz0rYHCoVKMLm3/n+NVXBZkAHl86s2mDNdTY8q6gkcZG7pcGEeBsBMyg3jBJQkaFGJOQ+huL9LVZySxzgMjAG2vP203qz7Q8KMgvm1F7WPX+VZrC4VJDYqA6m1xobjzpS5KR9S2LjByPsBmHU6CjpYSynvXKrubaC25uRTYHAHIVOnnoXtfk1rj2IovD8LA+842OYlxuDsxPMA+1CJypO9vPwD9nsGqxR+CxKqxJGtyMxB89avG0F6ie4ofFzmm3RNLUyDEPc0NmNODTXAN6jyaFtsGYNSRr0t5Vm+OSuJlUEgDkdiTz/lWjwsoAJ5b+dUPatxljIHiLH4Xv/Ouq2Fi/WHYKbOjdeY5VY9j4CXJP2czH95zlX/SG+VVfCcPaMXFmfU35CtjwDDZIhpYv4vY/V+QHxNd4I3KyfWZVDG4rvt/ssq4YV3TGtp4gO4rgipmFRMKAOKZq6NMaAIsPtU4qKHapKAOhSpCnoAo8Q5MaMCbi6EWzKSR4cy9LgG42oPjCr3kMmhR1bDPzFwbpfyJEg/xCgMH2ngzBCsgR9GZsoC9DYE/x0q6ngUq0cmsclgCHuQqoSsi5tcwKqdCdbVnim4VL4KRywk7g7ozEaSJjXe36p2EZ8V7Hugwa19BcZateNSMIWEYu7WRfJnIW/te/tVbiuGkymOQqJSEN9Qsvdm8c8X7Q2ZfPpYkzi8BISR3RRFd7tcIHtYOeoW5IHW2ulZpbSV9jSt1aAcJAy4QRf3ru+HQg5iWeQqWB6WBc+SmtXjEBKxpewtH4RqLWI8X2Vy3Btqap+A4LuwkrAqFXLh0kOVwjMoknkB2kbNoNwL82IorifEVwi53GaRrrGoY5sha5Ykjw78h03rVGNX99zPkyJep8II4hLmY22GnsKP4TFZL9T8hp+NZnhfGFxEqxpHJdrliWWyqNzcD0HqRWzRQAANhoKWLG9TkxPNCcKgxWpU9K1aSZDi0JjcDUlGAHUlSKpW4bn/QRLHmEaXcHUK4iULmF7GzDTexF+VFdpuKthoVdAhLSxRfrGKIveOFzMwBsBe9UeK7XSRx4sskDthlgbNFMz4dhNJkytJlBVl1JFjoQaAMwxId82hDNcXvY31F+etV+NFyCN/zvU3EZczu2ZGvIxJibPGbsScjfaXXQ1AmrGsLW7Pfxy9K+Ajh8s1wAfeiIMHiGYnvm9mOmvIbW9qk4XbU9NqsuF39Bf5UIbZPh0xIWzujDrrf30t8Kr24cYwXDZiTmY9D0rQxuKkncZTe3S1FWJZGtqIOE4/MBeryDFW5VkcSP0dg392x1P3W8+gNXEM2lxQm0c5IKW5YTyXNBSjSm765pmc9K5kzmKoiA5UPijRMpA+NVuPxIQFidACT7Cplo7ssYpCEtcqTzAvy86ixGCSwJGcrszcvSiOFveJC3McuvO/xrriGLWOMk+w61RK0cuWljYKLOyK327XHRBv8AHb3rZCsp2SiLv3rdDp0J2HsL+5q5wPF1lmkiCkZL5WP1ZMrZXy/usQK1446UeT1Ob6ktuEWlKqrh/FHlIIhITM65jIv2GKk5d91rnDcbLLG7RMscjBVbMh1YkDwg33FUMxaMKhYUO3E9PChZjI8aqCLsUOpudANL1C3EwsUskqPH3QYuGtqFXNdGGjA+XPSgAo0xNB8G4kMTEJArIbsrI/10dTZla3MW+dGNQBzCNKkpoxpXQoAVPSpUwMHxbg/6K7OFLQPe9txzEbN9mMtbUdLHz44ZxV4C0Sjv4UF3FwAhJsREx3FzYA78q3zKCCCLg7g6g1m+I9k1IbuG7sMQShGaMkA281tc+XlXGmuDNPE07gDjiOEmUpJKMl7hJQY3ibrHKv1SPKuUiwiHPJi1mZTeISsrLHbZu7jAzuPvNr0tVZ/+P4mIEdyJLo6goyHxN9sh7HSwqaLATA/q8Gws0JGYxi3daHW/2qSivYaz5u6/ZhGI7TKptDmmlc6SSDKgufsruRcbVSifvCS2aeaXRkIuZFIuuRh/Z5CG8v5XUfZeeUKJCkSqzMuXxyDM5a19ALE6VpOEcFiww/Vr4j9Z21dvU8h5CwppM4ccmR3LjzsCdl+BDCx+Kxle2cjYDkg8h15n2q6pyaGllrrg0xioqkStIBXPfChS1NQdA3H8F+koiXAyzQzG65gwikDlbedre9U/EezbNHiooZEjhxBVxGY8yxTB1Z2UBh4Xyi66a3POtFSO1+Q3PIepoA874zhJFncTGNmdQ5MSGJLar4ULNb6vWs3i8yNpt861XavjmElmiSGdJJVzBgnjXLof7QeG4I2Bvqaz2LW7EVlyKpHsdNLVjT9hsDxTKdyPXSrrC8bB2ZbfEfGqnC4dSNQPerLC8KibdBr6Vw6Nyprkt4eIqRrbysaabiCgaOPQm1dRcJjFvCAfLT+FFf8ACIW0dFYb2YZh86KJS09iGPEiVCjWKnRhvf0qTh0JjGQm628J8uVDtgljvkGUb26eQqxMlwvW1cnP2JcOLV3MaiSSoZpTmGotba2t/XpS7Cp2NLJ+TWX7TSlgI11Lm1vKrfHY0C9vzeqyKG93I8RBHoDv8a5W27KJbBWE40cPCe81Ci5I61V4njgmcMWuOS6WUDrzvQ3bOJocPAx0793Kr1jiC+L0LOtvIedYkPrf861rw49rZ5vWdRqlpj+T1WD6SocKhjETu2S4ZWW1zewKnkNDvzpcB7c4Ith276aIxsVYYhU7rK4vJZ4sxF2sbtppXk8uo1+POh5jZPlWijAfTPZvh0IiWVO5kYmRhNGQ4YO7EWkG+hAqLh/AWiGHdQnex6S3JKsDe5UkaOORsOYr577N8fnwxvBM8V98h0J6sh8Le4NewdnPpVgdQuLBjk0BdFLxt55R4k9NR58qQjXw8PkSzDKXWWZwCxCskrHS9tDa3LlUfFeHT4iPu3ZVDyAtl1KRL4goJFnYsq7i1r1Y8P4nDOM0Esco/YYNb1A1B8jRdAGb4RwuWCectJ3scuWXM2UOJrFXBVFC5Sqx6jmDVs1EyrQ5oA6WnrlK6oAVKkKVMBUqanoAVKlSoAVImnriU6UAQTS0OazPGu32Cw5KmXvXG6wgSWPQvcID5Zr+VY3jH0sStphYVjH35T3jeyLZVO25akB6wBWc4v24wOHJV5w7jQpCDK1xyJXwqfVhXivFO0WKxNxPiJXU7rmKx+ndrZPlVWKYz0Hjn0rYh7rhY1gX772llPnY+BfSzetYfi/GcRiT/wAxPLKN7O5KD0j+qPYUNXDjSgAjgk2SeJjsGA/zeH/qr0N0ub868wB6e1ej4PFd7Ejj7QHseY+NxWfMuGej0Et3EOiHTWj8PEeWlRYOOw1q2wgB5ioWem4pEuHZhoaLSW5tauCo2qWDTejdkmxTRUFY39KLnnG1DFgBe9cs5TOjPYUJisXYUNiJb7GnwsN9aKOtSOEw5bxH4UZhMIZZFjH2jbTkOZ+F67YaVpuxnDrZpm5+Ff5n8+dKEdcqFmy/Txtnm301YsHGwwr9XDwAC2waRrkW/dSL415+Ks+0/Ev0nGYifcSSsVI5xr4I/wDQiVV3r0jwRMaBxx2oyQ6UFOb+xoAfDijYqggjogGgCaOYggjQjYjf2Navgv0hY3D2Al71R9mYd5/rvnH+ashenFAHuXB/pPwkoAnDYd9jcGSO/k6C4H7wFauKdJFDxsro2oZSGU+hGlfMgJqx4PxubDPmhkaM87Hwt+8h0b3FAH0cldV552b+k6NyExaiJjYd4lzET+0urJ/qHUivQIpAyhlIZSLhlIKkdQRoRQI6NKlT0gGp6VKmAq5mlVFLOwVVF2ZiFVQNyWOgFUXbjtIvD8K0tg0jHu4VOzSEE3P7KgFj6W518/cV4/icSW7+eWUEhirOe7BGxWIeBbeQoA9d7RfSxhobrhVOJcaZtY4B/iIzP7Cx+9Xl/aPtfi8dcTynJ/6Sfq4fdAfF/iLGqClToY9NSpqAHpU1KgBGmpU9ICKrrs9xnufA/wBQm4Nr5T6dDVM4phXLSezOoTcHqiepw8SUoGW2Q3Ab7JI0Nm2NF8O4iFNid6b6IcSThHW/1J3HsyI38S1T9rez+QmaMeBj4h9xjv7H5GoSxUj0cPWOUqZYLxNOth50NLxdTopFZQQX0HzvRMXC5OVSpF3KT7F6MXfbWumYnc+1D8P4eykZrkfCtFDh0C3UUrOaZRIn5NG4ZwOdESYcNsNflUnCeBPO9l0UGzv9leqjq3kNudua/VsinpgrkwnhvDjiHsNhYseg/HpVr9IfFRguHS92crMvcQ23zyAjMOpVczf4a0fD8CkKBEGnM8yepNeK/TNxrvsWsCnwYZbN0M0gDN65VyC/UsK14cWhfc8vqM7yv7I87taw5UqRpwtWM5BiH0oeJb7/AJ1qTEtTRLYfnrXIBSV0KS09dAI06iua7AoAVIClXQpAIG1X/ZbtVPgmvGboT44mJ7tupA+y37Q977VQVyzcudAH0X2a7Rw46MvEbMv9pG1s8ZO17bg8mGh8jpSr5+4dxKbDyCSF2jcAgMuhsdCPMeXkOlPQB9M0qVKg5PH/AKeZT3uDXlknbyuWiH8FrypTvXp/08SXxOFX7sMhP+KQAf7DXmC7mgZ3TUqVMYqVKlQA1MaekRQAhSNMpp6QDEUgldAU4oA9G+hoHNil+wBC1ujEyC/wUD4V69hlBGw10YHY9a8r+g8AyYsfsRX/AM0n9fjXpyeBrGgDJ9qOypj/AF0Aug1ZdyvmOq/wqr4fi9K9Tw4B/hWFnXB4rEyBFsg/vYpAPFzLJtlN1ykAk3HWoTw3vE24er07TIe/uNB+FSYMH6pN77AAknyA3PoKjxWL4fBdBNiJGvlJRYyAb2sXcBQb3Gu3Otd2LxeFnRmgVVeNjFKC0ckqkbZnQkEMLNobanmDU1gl3LS6yCXp3IsB2fZyDKSifcWwZvVh9UemvpWmghCKFQBVGgAFgB6VJXDvWiMFHgwZMssj3AO0PFVwmHlnbURoWA2zNsqDzZiB718yYudpHZ3OZ3ZnY/eZiWY+WpNelfTF2kzuuET6qESSn7z6hV9BqfW3SvL2NdkiPLzrmZ7CpXNqEl1NMCBEubmiI0v6cvxpxFpUqaUhjgVyxrq9ROaYDqalqCLeiFoAVdClauJXsPPYUCOZH1sN+flXUaWpoI/jzNS0ANSpUqAPqKlTVXdpMS0WExEkZyukTspsDYhTY2OlIR419Njn/iSg7DDRW95JifnXnxOtW/aDiUuIaF5nLuMNCuYgXsM51sNTcnU61USbig6JKYUr0qYhU16emNAx7U9qQpzQA1I09KkAwpxTU4pgeofQWP1mM1+xBp18c34fOvWsRDmHnyrxr6EJD+mzrfQ4YsR1KzRBT7Z2+Ne1rSYGX7a8Skg4fiGi/tCgjTW39owVmv5KWPqK8Jw897EeG/3fCFsUAs97LlyqBnsBtc617n9IY/5N/VP939K8EwH9nK32o1UoeYPeAa/e0Gl72pAWcEIJVbBi4UhcuYsoDkERjxyjT60bIm5tYWq57J8b/QZ0xMZBjFkxAUoVeDKuazx5YmZL5ggBkv1BoDhcSvLBGwBjkiEjrbwvJ3MrZ2HNrqpv5CuMCe+/QTJ4u/nMcvLMgZQBp9U2G62PnTA+mxIGAKm4IBBGxBFwRQnEsYsMbSObAAnXyF7+2p9qruwv/wDPwo6RhR+6pKqPYAD2qk+liUjByWNvCo9mkVW+I0oQjxbjHEDPPJKb+NiwB3C7KD52A96CHWneuJTpQMileo0XmafnUttKYDKwNPmoObRtNKniOn56UkB1KbC/OoHausTuKjoAniqdahjqdaLAVDocxvyGg/GpMWfCaUA0oAlU016emXnTEOdKVQqbmlQ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 name="AutoShape 4" descr="data:image/jpeg;base64,/9j/4AAQSkZJRgABAQAAAQABAAD/2wCEAAkGBxQSEhQUEhQVFRUWFxcVFRgWFRYUFBUVFxQXFxcYFxUYHCggGBolHBQUITEiJSkrLi4uGB8zODMsNygtLisBCgoKDg0OGxAQGi0kICUtLCwsLywtLCwsLCwsLCwsLCwsLCwsLCwsLCwsLCwsLCwsLCwsLCwsLCwsLCwsLCwsLP/AABEIAKsBJwMBIgACEQEDEQH/xAAcAAABBQEBAQAAAAAAAAAAAAAEAAEDBQYCBwj/xABGEAACAQIEAwYCBgcGBQQDAAABAgMAEQQSITEFQVEGEyJhcYGRoQcyQlLR8BQjYnKxweEzQ4KSorIVJMLD8VNzk9IWNDX/xAAZAQADAQEBAAAAAAAAAAAAAAAAAQMEAgX/xAAuEQACAgEDAwMDAwQDAAAAAAAAAQIRAxIhMQRB8CJRcRNhgTKh4SOxwdEUFZH/2gAMAwEAAhEDEQA/APWaVcxtcA9QD8RTRyqSQCLjccx6ii0FMkpUBBxEXdX0ZLnyYDp5+VQ4LiQERZzqGYW5nW4+RqP14e/v+xX6E649v3LSuTUWHmvGrvYXAY8gL6/zrtHDAEag7edVUkyTi0NSrNPjCJsUwJACNqPvAqin1vVrwrH51RXP60pnI2upYgH4AG3mKjj6iM5afn+9Fp4JRjfnFlhSpUq0EBqYiuqagDhtq8r4w5ZyL/WY/wCUE/xNencQYiNyPumvL8QQWNthpUc0qRp6WGuRxCm1uWwqww2FOtD4eKrnCDSsJ7apIg7mpHwRtt8Pwo+KMc6ICWoOZSKPDM0J8N8v2lOqkfjVgcUjg2BDW+re3rlJ016HnRfdeV65ODXmvwqkZtEMmOM/kz8uFYXKAMvUD/cv2TTwx3Gunr+FX6YOM3IvfYkE6eR/Cof+HKTYG58zrTcyaxUVQgCncdOf86KwGHMZzAhlNrjcfnepcdw0hSRcWF+d/ah+Hxs4zAgFbBhYag3IYc+Wv9a7g7IZoVuXkcIO3MbHf289/XpUmGcK2U7fZPUX1FQ4aJrZX8Q+dufoanli3U6ncHrbn+9+fSplExCOo5NoNdNeXry9xQPE48klwdCNDzJ6G1Hm0iZTo41B8x/OgeMwlgpvrvbz56ev8KBF/wAMxGdBc3PzI8/PlRdVPBG0A8rnyvbT43q3qqdomxqQpU9MQ4pNStSagB4zpXYqOPapBQA9KlSpgVfC8Z+pU5WbL4TlsTp5X6Wqv4njY3IKh0kGl7ZdPW9cdmpyHK/ZIuegI2+O1aKbDq/1lB9RXnQUs+FJPxd7NzlHBldr/wAfuZDOztc3Y9QLn3tXJjYE5lYA9VI/lWyZlQakKo9FApDEL95df2hrS/4HvLf4K/8AYVxDb5/gy0GKDsDMxyLsORtsD0FX6cSUqWCvlUE3K5V06E7+1EHCJmzZFzdbC9VvaaUiLKOZ8XkBt87VSMJYIyk3f43fyyU8kM8lFKvzsjPwspUltVLd5LbeynwJ6sxPyqaDEOJCxID3DTMfqxR3/s/WwHwA5Gq/DvZhrz+B5GxNri5tejQmgsFK30Lm0Ib7zMdZn9NK8/HJ8rzz/L/G3JFLnzz/AAvbfXg09MgIAvvbXlr6U9e8eIDcQxyQoXkayj4k8gBzJrMYLtgA0jTBrMR3arYhVAO5JFz51r2QHcA+ovWV7DICJ7gaMu4/erPlc9cVF1dnodKsP0Mkpxtqu9cvttsGcV4or4MypcBxZb7i5I5ehrDYOHMbXA0J10v/AFrZ9uDaBQObgfImsZFFc+VcZ72TLdFFbyS2sNw40q4ghsovzoTAYbXTYCjAfgDUEbJPsGKgtXGW+1Qy4gZsvlTxSX/PKh0cKLDY4xtRBSxA3v5dOtDK/SpjNa3rb39q6VE2mLfQC2p9/OpVjABNJU502Ikvzoruzm74IHkup9DeqPgP13W+x06EMb/C/wDEVaYu4U2/80DwOK0rkjw6A6c2On8q6xu2cZl6GWff5Tbca6/d8r8xvrRMi5l033GvOuZ4L35jy320Yftfx9qhJZRrcjkfxHKrnnEMzEeLUHn1A5H+RpSS5jqfw8iK7D5gdQfz/Og2WxsOux5X6X5Un9gD4OICNLkG25PkPyafj/Hu7jHdhs7qDcqf1YOxPLN0FG8IwwKMGFwTsQCCCNqh7Yj/AJVv3k/3U56lBtPsX6b6cssIyje/uVvCe0D2hj7hyPAhe7HoM31ffetWKC4L/wDrw/8Atp/tFG11iUlHd2cdVKEpvTGue7djik2x9KQp2qhmOYDpUi1HDtUgoAenpqemBkOH4yIKED2N7klSoN7AC+u3n1rTYObMLH6w+Y615/iYilrXN9rjKx6nKdbUbwfixWyufDrlbmp6afZ3ry8OTQ6o9TN0+taouzXYzhccpBfMSNvERlNraDYbn41m4uCq0uZCRYZbmxQ2O23UbelWuK40qxXzqM3hQjcnnlB5jqdL1V8Hxccb6gRs1goZ8ysBfn97byvt0q83BzjS3M+PUscm3xSNRCxRPHuNPX01NUXEuIIpPeHU/ZAubba8h7muOJ8atexu4Nh4TlTroedZsoWNydzqxNhc66mp5surZFen6bvILjliuLFyd/F3aD/MzWq04RAZJQxjRgpuzvOszD7oCpoDe245UPwrhDMbDMo0zE3Q25lTZlkH41rcJhVjUKo9TYAsepygC9PB065a8/I+pzpbLnz2JLUrU9KvQPNGrD8G4iMFLNHOGFzcEC/1S1ja+oINbhjYXOw1PkBvVDh+0MOILCOCacJuyRxyJci4UN3n1rW8OhFxcCpZIOTTTpo09PnjCMoTVqVXvT24MV2z7WLJKiqCEVb67ktzsPJaBwHFY3tY6112qZHxXeyxvhw6iySxurDJocxKhOhsrMB1riLhEDjNGy+qsCPkajNb+o2YJbejj2NLhcUBfzFTytlt1rLozQ6Ne3I8qsoMXmYHyqTRtjuGlbyG/kKsY1ttVNjMQQ1xzA/hQE3G5V+ql+tJIcnsbeNRXagXrD4btJLsyEedtKuMLxs2vcEc9NRXRBmojbQ9KBkk39afDYwOt1FRkf1pTewoqiMrm0vzv8N6mihC5+oCH/Iqn43vQ2KiIZWBOUbjr+RepUmuAfvCx9bf0rrER6hOtg0Gxy9Tcep1I+dJF1IGxvp0F6HjlFgb7An31/8Ar/CpOE4oEuW5Xt11/wDFaLMDQPJGFc6WrjEJm135g8xblReOItmHLT2v/Wq6BrMRfc0mBp+Ejwfn89KH7S4RpMO6qLnRgOuUgkDztRfCB+rFFNVHHVGmcwm4TUl2dmMwXabJEkQiZpFAQAbG2g039rVra6K01q5xxlHZuymfLjyO4Rr33uxxScUqZjVDOKLauxUcO1SCgDoUqVqVMCsxOAjldvDa312Xwsx+6WGtutVU/A44zmcluSKqDKOlxmu/pfWrtQ6R3RQ7b2Z8l7/tZTQUGNkmzx4jBui23LLIrehW2vpr6Vn+kpK3yWWacdk9ilm4etizTMxK3F4EJjANtFzaAdNhUOH4IkQIbEPJcZrtDH4NTe7ZgABrodBROLwOUgmcrGrBkMwaJ49RmXvHAzKRpqeQ3oaGMv4WliLCaSQIJBJmvYqzIlyVz3YaHS/WuHgvn7dv5IrO47KL79/PPYOXARkZJHkk2CvkVSpP2c1/F+7YmrWHgqRjMPG45nQMOjKND6kUPwvD92c5WeeYjWRk7sDqEWUrkX0351zwDiONlnmXE4ZYYl/s2DXJNxYXBIfS5uAANqqsS5Z3HLJRUVsvm/Pgs8SboHT7OoHlsRRSMCARz1oVRZ2Tk2o9T+TTcJbwFfum3sfyaIS385Q3HbzuGUqemqxMy30iwq2EIeeWAXNu7Vm7w5GtG4UXyHrtoKP/AOFth1AwdlQbRH6nnY8iferlrc9jofQ71X4DEZVWJz+sRQCDoZAoAzpf6wOhuL2JsdRQBgfpGxzzpCgVo5FZw1+hC7Hobcq83kwkkcjZMxcMCj8wATupBBB030053r0vtLjRNOxvdF8K+g5+5ufeq2DCpq3PpyqDyK2b44G4JXRVcR4iFeys5WTMQpUPlAC3FkUHTU3+XW/7O4uBIs0rLfLmtqrHewUNbxHku+orP/oBnxiqtwkYBYjYlifDf0APuK03HOGsmGkMZt4GUga3UrYn2veo5Gm0jZhjLS9/gk45C4BcJGijQjvXc6nT+7AHLrVNJxURWLogB55m252GTXejuC4+TGYd1mFhdSjBRZg2p5cjb425VVzcIzsQ1840F+n8qNKumOMnJFjh+1eF8QIYhW1IUiyn6rMGtlv0ud+dXeDxuEcAo4ym1iykLc8gxGUn0NYfF9kZHcnUX38JI21Nwa1HC+zCqYwC8agBXYN43Hwtz866qNEk8ltPgvY07s6ag60WRmIPSsxhO0MiRKn6O0sisIwAyKzKq2MjZjYXI671YJFjptCUw6HoO8kt06A+YNcOA/qd0vP7F08i5fFtzJ0HxO1ZvD8ZTO6R3lsQQYwXUdbuPCNPOrFezsK+KUNM195mMmvKysbD2FErEoIsALW0AsCLEW+dCaTHOLcHQBPiGHhC7hifInYfM0uE4nw631PS3qQOnOrQQAm56a253B/GgOKQ2jkMejW8Nv5e38K6lOuCWLAn+olORMxea19CLZrew2qWKZWHhIOosRqD+FQcNX9QL72BNTcOw2aXKuniUe+Uk/IfKuITbkWzdPDRL7F7hOJQwoFdjcb2R2tfbULTSdo8OL+J/wD4Zj/0VeKlgB0rhq3Himbk7W4Ufal9sPiD/wBuoT2zwvWf2wuJP/brTGuCaAKvhPG4sSWEXeeEAnPDLENb2sZFF9uVWTCnNM1AEeHapwKgw40qcGgB6emp6YA004XKL2JIHtp+I+NVPaDGvmihiOVnDyM138MaWH2GUklnHMbGpeKP4tdmTY/UIvckkbEDW32tqreKyZcVIxGiYWMjr9eYt/tFRnNqLorGFtWAImeZo3kcsqq5ORCpB6O+d7i3WiMTgVCs3eSeEEm5WQ6D9tTas9h+GOuMQZyGkgzl8q3D2GawOm4+dWvaHA5cPIQ5sIzmUhSHb750+tuSfTpWduWpeosoquCWDGSRxpiBI7RjI7o2YN3ZIzaK+UEKSbW5Vsp8SFI13NvYg61geFYPu4TG17SYfOQQLK1mzj/UvwrSCQmCBiSGbDpcrrJ4kW+Qczc212vflVoTdMnKCtFhxFrMjD82Nc8MbxyW9fmfxqPHmwTlZdunlS4KviY+QHz/AKVNP+s15wdV/TvzktqanpVsMxT9oYEc4ZZArIcQuYOAVP6qUi4Oh1t8qikEamSOJIzHmgXKFQxxyuz5ioPhV8oj6WLKeetjxOWNUvKhddyBEZbWBNyoBtsda44ZPFLH+rjKxm1leExAggEEIwFxqOVIDzLi2GK4iYRsyASOLEhtmI536cjQhw89r94gA/YN7f5quMYoM0pUADvHsALADMbADlQWLn8QXrvWGT9TPfxQWhfBZdm8JYA8zubanz0rYHCoVKMLm3/n+NVXBZkAHl86s2mDNdTY8q6gkcZG7pcGEeBsBMyg3jBJQkaFGJOQ+huL9LVZySxzgMjAG2vP203qz7Q8KMgvm1F7WPX+VZrC4VJDYqA6m1xobjzpS5KR9S2LjByPsBmHU6CjpYSynvXKrubaC25uRTYHAHIVOnnoXtfk1rj2IovD8LA+842OYlxuDsxPMA+1CJypO9vPwD9nsGqxR+CxKqxJGtyMxB89avG0F6ie4ofFzmm3RNLUyDEPc0NmNODTXAN6jyaFtsGYNSRr0t5Vm+OSuJlUEgDkdiTz/lWjwsoAJ5b+dUPatxljIHiLH4Xv/Ouq2Fi/WHYKbOjdeY5VY9j4CXJP2czH95zlX/SG+VVfCcPaMXFmfU35CtjwDDZIhpYv4vY/V+QHxNd4I3KyfWZVDG4rvt/ssq4YV3TGtp4gO4rgipmFRMKAOKZq6NMaAIsPtU4qKHapKAOhSpCnoAo8Q5MaMCbi6EWzKSR4cy9LgG42oPjCr3kMmhR1bDPzFwbpfyJEg/xCgMH2ngzBCsgR9GZsoC9DYE/x0q6ngUq0cmsclgCHuQqoSsi5tcwKqdCdbVnim4VL4KRywk7g7ozEaSJjXe36p2EZ8V7Hugwa19BcZateNSMIWEYu7WRfJnIW/te/tVbiuGkymOQqJSEN9Qsvdm8c8X7Q2ZfPpYkzi8BISR3RRFd7tcIHtYOeoW5IHW2ulZpbSV9jSt1aAcJAy4QRf3ru+HQg5iWeQqWB6WBc+SmtXjEBKxpewtH4RqLWI8X2Vy3Btqap+A4LuwkrAqFXLh0kOVwjMoknkB2kbNoNwL82IorifEVwi53GaRrrGoY5sha5Ykjw78h03rVGNX99zPkyJep8II4hLmY22GnsKP4TFZL9T8hp+NZnhfGFxEqxpHJdrliWWyqNzcD0HqRWzRQAANhoKWLG9TkxPNCcKgxWpU9K1aSZDi0JjcDUlGAHUlSKpW4bn/QRLHmEaXcHUK4iULmF7GzDTexF+VFdpuKthoVdAhLSxRfrGKIveOFzMwBsBe9UeK7XSRx4sskDthlgbNFMz4dhNJkytJlBVl1JFjoQaAMwxId82hDNcXvY31F+etV+NFyCN/zvU3EZczu2ZGvIxJibPGbsScjfaXXQ1AmrGsLW7Pfxy9K+Ajh8s1wAfeiIMHiGYnvm9mOmvIbW9qk4XbU9NqsuF39Bf5UIbZPh0xIWzujDrrf30t8Kr24cYwXDZiTmY9D0rQxuKkncZTe3S1FWJZGtqIOE4/MBeryDFW5VkcSP0dg392x1P3W8+gNXEM2lxQm0c5IKW5YTyXNBSjSm765pmc9K5kzmKoiA5UPijRMpA+NVuPxIQFidACT7Cplo7ssYpCEtcqTzAvy86ixGCSwJGcrszcvSiOFveJC3McuvO/xrriGLWOMk+w61RK0cuWljYKLOyK327XHRBv8AHb3rZCsp2SiLv3rdDp0J2HsL+5q5wPF1lmkiCkZL5WP1ZMrZXy/usQK1446UeT1Ob6ktuEWlKqrh/FHlIIhITM65jIv2GKk5d91rnDcbLLG7RMscjBVbMh1YkDwg33FUMxaMKhYUO3E9PChZjI8aqCLsUOpudANL1C3EwsUskqPH3QYuGtqFXNdGGjA+XPSgAo0xNB8G4kMTEJArIbsrI/10dTZla3MW+dGNQBzCNKkpoxpXQoAVPSpUwMHxbg/6K7OFLQPe9txzEbN9mMtbUdLHz44ZxV4C0Sjv4UF3FwAhJsREx3FzYA78q3zKCCCLg7g6g1m+I9k1IbuG7sMQShGaMkA281tc+XlXGmuDNPE07gDjiOEmUpJKMl7hJQY3ibrHKv1SPKuUiwiHPJi1mZTeISsrLHbZu7jAzuPvNr0tVZ/+P4mIEdyJLo6goyHxN9sh7HSwqaLATA/q8Gws0JGYxi3daHW/2qSivYaz5u6/ZhGI7TKptDmmlc6SSDKgufsruRcbVSifvCS2aeaXRkIuZFIuuRh/Z5CG8v5XUfZeeUKJCkSqzMuXxyDM5a19ALE6VpOEcFiww/Vr4j9Z21dvU8h5CwppM4ccmR3LjzsCdl+BDCx+Kxle2cjYDkg8h15n2q6pyaGllrrg0xioqkStIBXPfChS1NQdA3H8F+koiXAyzQzG65gwikDlbedre9U/EezbNHiooZEjhxBVxGY8yxTB1Z2UBh4Xyi66a3POtFSO1+Q3PIepoA874zhJFncTGNmdQ5MSGJLar4ULNb6vWs3i8yNpt861XavjmElmiSGdJJVzBgnjXLof7QeG4I2Bvqaz2LW7EVlyKpHsdNLVjT9hsDxTKdyPXSrrC8bB2ZbfEfGqnC4dSNQPerLC8KibdBr6Vw6Nyprkt4eIqRrbysaabiCgaOPQm1dRcJjFvCAfLT+FFf8ACIW0dFYb2YZh86KJS09iGPEiVCjWKnRhvf0qTh0JjGQm628J8uVDtgljvkGUb26eQqxMlwvW1cnP2JcOLV3MaiSSoZpTmGotba2t/XpS7Cp2NLJ+TWX7TSlgI11Lm1vKrfHY0C9vzeqyKG93I8RBHoDv8a5W27KJbBWE40cPCe81Ci5I61V4njgmcMWuOS6WUDrzvQ3bOJocPAx0793Kr1jiC+L0LOtvIedYkPrf861rw49rZ5vWdRqlpj+T1WD6SocKhjETu2S4ZWW1zewKnkNDvzpcB7c4Ith276aIxsVYYhU7rK4vJZ4sxF2sbtppXk8uo1+POh5jZPlWijAfTPZvh0IiWVO5kYmRhNGQ4YO7EWkG+hAqLh/AWiGHdQnex6S3JKsDe5UkaOORsOYr577N8fnwxvBM8V98h0J6sh8Le4NewdnPpVgdQuLBjk0BdFLxt55R4k9NR58qQjXw8PkSzDKXWWZwCxCskrHS9tDa3LlUfFeHT4iPu3ZVDyAtl1KRL4goJFnYsq7i1r1Y8P4nDOM0Esco/YYNb1A1B8jRdAGb4RwuWCectJ3scuWXM2UOJrFXBVFC5Sqx6jmDVs1EyrQ5oA6WnrlK6oAVKkKVMBUqanoAVKlSoAVImnriU6UAQTS0OazPGu32Cw5KmXvXG6wgSWPQvcID5Zr+VY3jH0sStphYVjH35T3jeyLZVO25akB6wBWc4v24wOHJV5w7jQpCDK1xyJXwqfVhXivFO0WKxNxPiJXU7rmKx+ndrZPlVWKYz0Hjn0rYh7rhY1gX772llPnY+BfSzetYfi/GcRiT/wAxPLKN7O5KD0j+qPYUNXDjSgAjgk2SeJjsGA/zeH/qr0N0ub868wB6e1ej4PFd7Ejj7QHseY+NxWfMuGej0Et3EOiHTWj8PEeWlRYOOw1q2wgB5ioWem4pEuHZhoaLSW5tauCo2qWDTejdkmxTRUFY39KLnnG1DFgBe9cs5TOjPYUJisXYUNiJb7GnwsN9aKOtSOEw5bxH4UZhMIZZFjH2jbTkOZ+F67YaVpuxnDrZpm5+Ff5n8+dKEdcqFmy/Txtnm301YsHGwwr9XDwAC2waRrkW/dSL415+Ks+0/Ev0nGYifcSSsVI5xr4I/wDQiVV3r0jwRMaBxx2oyQ6UFOb+xoAfDijYqggjogGgCaOYggjQjYjf2Navgv0hY3D2Al71R9mYd5/rvnH+ashenFAHuXB/pPwkoAnDYd9jcGSO/k6C4H7wFauKdJFDxsro2oZSGU+hGlfMgJqx4PxubDPmhkaM87Hwt+8h0b3FAH0cldV552b+k6NyExaiJjYd4lzET+0urJ/qHUivQIpAyhlIZSLhlIKkdQRoRQI6NKlT0gGp6VKmAq5mlVFLOwVVF2ZiFVQNyWOgFUXbjtIvD8K0tg0jHu4VOzSEE3P7KgFj6W518/cV4/icSW7+eWUEhirOe7BGxWIeBbeQoA9d7RfSxhobrhVOJcaZtY4B/iIzP7Cx+9Xl/aPtfi8dcTynJ/6Sfq4fdAfF/iLGqClToY9NSpqAHpU1KgBGmpU9ICKrrs9xnufA/wBQm4Nr5T6dDVM4phXLSezOoTcHqiepw8SUoGW2Q3Ab7JI0Nm2NF8O4iFNid6b6IcSThHW/1J3HsyI38S1T9rez+QmaMeBj4h9xjv7H5GoSxUj0cPWOUqZYLxNOth50NLxdTopFZQQX0HzvRMXC5OVSpF3KT7F6MXfbWumYnc+1D8P4eykZrkfCtFDh0C3UUrOaZRIn5NG4ZwOdESYcNsNflUnCeBPO9l0UGzv9leqjq3kNudua/VsinpgrkwnhvDjiHsNhYseg/HpVr9IfFRguHS92crMvcQ23zyAjMOpVczf4a0fD8CkKBEGnM8yepNeK/TNxrvsWsCnwYZbN0M0gDN65VyC/UsK14cWhfc8vqM7yv7I87taw5UqRpwtWM5BiH0oeJb7/AJ1qTEtTRLYfnrXIBSV0KS09dAI06iua7AoAVIClXQpAIG1X/ZbtVPgmvGboT44mJ7tupA+y37Q977VQVyzcudAH0X2a7Rw46MvEbMv9pG1s8ZO17bg8mGh8jpSr5+4dxKbDyCSF2jcAgMuhsdCPMeXkOlPQB9M0qVKg5PH/AKeZT3uDXlknbyuWiH8FrypTvXp/08SXxOFX7sMhP+KQAf7DXmC7mgZ3TUqVMYqVKlQA1MaekRQAhSNMpp6QDEUgldAU4oA9G+hoHNil+wBC1ujEyC/wUD4V69hlBGw10YHY9a8r+g8AyYsfsRX/AM0n9fjXpyeBrGgDJ9qOypj/AF0Aug1ZdyvmOq/wqr4fi9K9Tw4B/hWFnXB4rEyBFsg/vYpAPFzLJtlN1ykAk3HWoTw3vE24er07TIe/uNB+FSYMH6pN77AAknyA3PoKjxWL4fBdBNiJGvlJRYyAb2sXcBQb3Gu3Otd2LxeFnRmgVVeNjFKC0ckqkbZnQkEMLNobanmDU1gl3LS6yCXp3IsB2fZyDKSifcWwZvVh9UemvpWmghCKFQBVGgAFgB6VJXDvWiMFHgwZMssj3AO0PFVwmHlnbURoWA2zNsqDzZiB718yYudpHZ3OZ3ZnY/eZiWY+WpNelfTF2kzuuET6qESSn7z6hV9BqfW3SvL2NdkiPLzrmZ7CpXNqEl1NMCBEubmiI0v6cvxpxFpUqaUhjgVyxrq9ROaYDqalqCLeiFoAVdClauJXsPPYUCOZH1sN+flXUaWpoI/jzNS0ANSpUqAPqKlTVXdpMS0WExEkZyukTspsDYhTY2OlIR419Njn/iSg7DDRW95JifnXnxOtW/aDiUuIaF5nLuMNCuYgXsM51sNTcnU61USbig6JKYUr0qYhU16emNAx7U9qQpzQA1I09KkAwpxTU4pgeofQWP1mM1+xBp18c34fOvWsRDmHnyrxr6EJD+mzrfQ4YsR1KzRBT7Z2+Ne1rSYGX7a8Skg4fiGi/tCgjTW39owVmv5KWPqK8Jw897EeG/3fCFsUAs97LlyqBnsBtc617n9IY/5N/VP939K8EwH9nK32o1UoeYPeAa/e0Gl72pAWcEIJVbBi4UhcuYsoDkERjxyjT60bIm5tYWq57J8b/QZ0xMZBjFkxAUoVeDKuazx5YmZL5ggBkv1BoDhcSvLBGwBjkiEjrbwvJ3MrZ2HNrqpv5CuMCe+/QTJ4u/nMcvLMgZQBp9U2G62PnTA+mxIGAKm4IBBGxBFwRQnEsYsMbSObAAnXyF7+2p9qruwv/wDPwo6RhR+6pKqPYAD2qk+liUjByWNvCo9mkVW+I0oQjxbjHEDPPJKb+NiwB3C7KD52A96CHWneuJTpQMileo0XmafnUttKYDKwNPmoObRtNKniOn56UkB1KbC/OoHausTuKjoAniqdahjqdaLAVDocxvyGg/GpMWfCaUA0oAlU016emXnTEOdKVQqbmlQB/9k="/>
          <p:cNvSpPr>
            <a:spLocks noChangeAspect="1" noChangeArrowheads="1"/>
          </p:cNvSpPr>
          <p:nvPr/>
        </p:nvSpPr>
        <p:spPr bwMode="auto">
          <a:xfrm>
            <a:off x="155575" y="-1265238"/>
            <a:ext cx="4562475" cy="264795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 name="AutoShape 6" descr="data:image/jpeg;base64,/9j/4AAQSkZJRgABAQAAAQABAAD/2wCEAAkGBxQSEhQUEhQVFRUWFxcVFRgWFRYUFBUVFxQXFxcYFxUYHCggGBolHBQUITEiJSkrLi4uGB8zODMsNygtLisBCgoKDg0OGxAQGi0kICUtLCwsLywtLCwsLCwsLCwsLCwsLCwsLCwsLCwsLCwsLCwsLCwsLCwsLCwsLCwsLCwsLP/AABEIAKsBJwMBIgACEQEDEQH/xAAcAAABBQEBAQAAAAAAAAAAAAAEAAEDBQYCBwj/xABGEAACAQIEAwYCBgcGBQQDAAABAgMAEQQSITEFQVEGEyJhcYGRoQcyQlLR8BQjYnKxweEzQ4KSorIVJMLD8VNzk9IWNDX/xAAZAQADAQEBAAAAAAAAAAAAAAAAAQMEAgX/xAAuEQACAgEDAwMDAwQDAAAAAAAAAQIRAxIhMQRB8CJRcRNhgTKh4SOxwdEUFZH/2gAMAwEAAhEDEQA/APWaVcxtcA9QD8RTRyqSQCLjccx6ii0FMkpUBBxEXdX0ZLnyYDp5+VQ4LiQERZzqGYW5nW4+RqP14e/v+xX6E649v3LSuTUWHmvGrvYXAY8gL6/zrtHDAEag7edVUkyTi0NSrNPjCJsUwJACNqPvAqin1vVrwrH51RXP60pnI2upYgH4AG3mKjj6iM5afn+9Fp4JRjfnFlhSpUq0EBqYiuqagDhtq8r4w5ZyL/WY/wCUE/xNencQYiNyPumvL8QQWNthpUc0qRp6WGuRxCm1uWwqww2FOtD4eKrnCDSsJ7apIg7mpHwRtt8Pwo+KMc6ICWoOZSKPDM0J8N8v2lOqkfjVgcUjg2BDW+re3rlJ016HnRfdeV65ODXmvwqkZtEMmOM/kz8uFYXKAMvUD/cv2TTwx3Gunr+FX6YOM3IvfYkE6eR/Cof+HKTYG58zrTcyaxUVQgCncdOf86KwGHMZzAhlNrjcfnepcdw0hSRcWF+d/ah+Hxs4zAgFbBhYag3IYc+Wv9a7g7IZoVuXkcIO3MbHf289/XpUmGcK2U7fZPUX1FQ4aJrZX8Q+dufoanli3U6ncHrbn+9+fSplExCOo5NoNdNeXry9xQPE48klwdCNDzJ6G1Hm0iZTo41B8x/OgeMwlgpvrvbz56ev8KBF/wAMxGdBc3PzI8/PlRdVPBG0A8rnyvbT43q3qqdomxqQpU9MQ4pNStSagB4zpXYqOPapBQA9KlSpgVfC8Z+pU5WbL4TlsTp5X6Wqv4njY3IKh0kGl7ZdPW9cdmpyHK/ZIuegI2+O1aKbDq/1lB9RXnQUs+FJPxd7NzlHBldr/wAfuZDOztc3Y9QLn3tXJjYE5lYA9VI/lWyZlQakKo9FApDEL95df2hrS/4HvLf4K/8AYVxDb5/gy0GKDsDMxyLsORtsD0FX6cSUqWCvlUE3K5V06E7+1EHCJmzZFzdbC9VvaaUiLKOZ8XkBt87VSMJYIyk3f43fyyU8kM8lFKvzsjPwspUltVLd5LbeynwJ6sxPyqaDEOJCxID3DTMfqxR3/s/WwHwA5Gq/DvZhrz+B5GxNri5tejQmgsFK30Lm0Ib7zMdZn9NK8/HJ8rzz/L/G3JFLnzz/AAvbfXg09MgIAvvbXlr6U9e8eIDcQxyQoXkayj4k8gBzJrMYLtgA0jTBrMR3arYhVAO5JFz51r2QHcA+ovWV7DICJ7gaMu4/erPlc9cVF1dnodKsP0Mkpxtqu9cvttsGcV4or4MypcBxZb7i5I5ehrDYOHMbXA0J10v/AFrZ9uDaBQObgfImsZFFc+VcZ72TLdFFbyS2sNw40q4ghsovzoTAYbXTYCjAfgDUEbJPsGKgtXGW+1Qy4gZsvlTxSX/PKh0cKLDY4xtRBSxA3v5dOtDK/SpjNa3rb39q6VE2mLfQC2p9/OpVjABNJU502Ikvzoruzm74IHkup9DeqPgP13W+x06EMb/C/wDEVaYu4U2/80DwOK0rkjw6A6c2On8q6xu2cZl6GWff5Tbca6/d8r8xvrRMi5l033GvOuZ4L35jy320Yftfx9qhJZRrcjkfxHKrnnEMzEeLUHn1A5H+RpSS5jqfw8iK7D5gdQfz/Og2WxsOux5X6X5Un9gD4OICNLkG25PkPyafj/Hu7jHdhs7qDcqf1YOxPLN0FG8IwwKMGFwTsQCCCNqh7Yj/AJVv3k/3U56lBtPsX6b6cssIyje/uVvCe0D2hj7hyPAhe7HoM31ffetWKC4L/wDrw/8Atp/tFG11iUlHd2cdVKEpvTGue7djik2x9KQp2qhmOYDpUi1HDtUgoAenpqemBkOH4yIKED2N7klSoN7AC+u3n1rTYObMLH6w+Y615/iYilrXN9rjKx6nKdbUbwfixWyufDrlbmp6afZ3ry8OTQ6o9TN0+taouzXYzhccpBfMSNvERlNraDYbn41m4uCq0uZCRYZbmxQ2O23UbelWuK40qxXzqM3hQjcnnlB5jqdL1V8Hxccb6gRs1goZ8ysBfn97byvt0q83BzjS3M+PUscm3xSNRCxRPHuNPX01NUXEuIIpPeHU/ZAubba8h7muOJ8atexu4Nh4TlTroedZsoWNydzqxNhc66mp5surZFen6bvILjliuLFyd/F3aD/MzWq04RAZJQxjRgpuzvOszD7oCpoDe245UPwrhDMbDMo0zE3Q25lTZlkH41rcJhVjUKo9TYAsepygC9PB065a8/I+pzpbLnz2JLUrU9KvQPNGrD8G4iMFLNHOGFzcEC/1S1ja+oINbhjYXOw1PkBvVDh+0MOILCOCacJuyRxyJci4UN3n1rW8OhFxcCpZIOTTTpo09PnjCMoTVqVXvT24MV2z7WLJKiqCEVb67ktzsPJaBwHFY3tY6112qZHxXeyxvhw6iySxurDJocxKhOhsrMB1riLhEDjNGy+qsCPkajNb+o2YJbejj2NLhcUBfzFTytlt1rLozQ6Ne3I8qsoMXmYHyqTRtjuGlbyG/kKsY1ttVNjMQQ1xzA/hQE3G5V+ql+tJIcnsbeNRXagXrD4btJLsyEedtKuMLxs2vcEc9NRXRBmojbQ9KBkk39afDYwOt1FRkf1pTewoqiMrm0vzv8N6mihC5+oCH/Iqn43vQ2KiIZWBOUbjr+RepUmuAfvCx9bf0rrER6hOtg0Gxy9Tcep1I+dJF1IGxvp0F6HjlFgb7An31/8Ar/CpOE4oEuW5Xt11/wDFaLMDQPJGFc6WrjEJm135g8xblReOItmHLT2v/Wq6BrMRfc0mBp+Ejwfn89KH7S4RpMO6qLnRgOuUgkDztRfCB+rFFNVHHVGmcwm4TUl2dmMwXabJEkQiZpFAQAbG2g039rVra6K01q5xxlHZuymfLjyO4Rr33uxxScUqZjVDOKLauxUcO1SCgDoUqVqVMCsxOAjldvDa312Xwsx+6WGtutVU/A44zmcluSKqDKOlxmu/pfWrtQ6R3RQ7b2Z8l7/tZTQUGNkmzx4jBui23LLIrehW2vpr6Vn+kpK3yWWacdk9ilm4etizTMxK3F4EJjANtFzaAdNhUOH4IkQIbEPJcZrtDH4NTe7ZgABrodBROLwOUgmcrGrBkMwaJ49RmXvHAzKRpqeQ3oaGMv4WliLCaSQIJBJmvYqzIlyVz3YaHS/WuHgvn7dv5IrO47KL79/PPYOXARkZJHkk2CvkVSpP2c1/F+7YmrWHgqRjMPG45nQMOjKND6kUPwvD92c5WeeYjWRk7sDqEWUrkX0351zwDiONlnmXE4ZYYl/s2DXJNxYXBIfS5uAANqqsS5Z3HLJRUVsvm/Pgs8SboHT7OoHlsRRSMCARz1oVRZ2Tk2o9T+TTcJbwFfum3sfyaIS385Q3HbzuGUqemqxMy30iwq2EIeeWAXNu7Vm7w5GtG4UXyHrtoKP/AOFth1AwdlQbRH6nnY8iferlrc9jofQ71X4DEZVWJz+sRQCDoZAoAzpf6wOhuL2JsdRQBgfpGxzzpCgVo5FZw1+hC7Hobcq83kwkkcjZMxcMCj8wATupBBB030053r0vtLjRNOxvdF8K+g5+5ufeq2DCpq3PpyqDyK2b44G4JXRVcR4iFeys5WTMQpUPlAC3FkUHTU3+XW/7O4uBIs0rLfLmtqrHewUNbxHku+orP/oBnxiqtwkYBYjYlifDf0APuK03HOGsmGkMZt4GUga3UrYn2veo5Gm0jZhjLS9/gk45C4BcJGijQjvXc6nT+7AHLrVNJxURWLogB55m252GTXejuC4+TGYd1mFhdSjBRZg2p5cjb425VVzcIzsQ1840F+n8qNKumOMnJFjh+1eF8QIYhW1IUiyn6rMGtlv0ud+dXeDxuEcAo4ym1iykLc8gxGUn0NYfF9kZHcnUX38JI21Nwa1HC+zCqYwC8agBXYN43Hwtz866qNEk8ltPgvY07s6ag60WRmIPSsxhO0MiRKn6O0sisIwAyKzKq2MjZjYXI671YJFjptCUw6HoO8kt06A+YNcOA/qd0vP7F08i5fFtzJ0HxO1ZvD8ZTO6R3lsQQYwXUdbuPCNPOrFezsK+KUNM195mMmvKysbD2FErEoIsALW0AsCLEW+dCaTHOLcHQBPiGHhC7hifInYfM0uE4nw631PS3qQOnOrQQAm56a253B/GgOKQ2jkMejW8Nv5e38K6lOuCWLAn+olORMxea19CLZrew2qWKZWHhIOosRqD+FQcNX9QL72BNTcOw2aXKuniUe+Uk/IfKuITbkWzdPDRL7F7hOJQwoFdjcb2R2tfbULTSdo8OL+J/wD4Zj/0VeKlgB0rhq3Himbk7W4Ufal9sPiD/wBuoT2zwvWf2wuJP/brTGuCaAKvhPG4sSWEXeeEAnPDLENb2sZFF9uVWTCnNM1AEeHapwKgw40qcGgB6emp6YA004XKL2JIHtp+I+NVPaDGvmihiOVnDyM138MaWH2GUklnHMbGpeKP4tdmTY/UIvckkbEDW32tqreKyZcVIxGiYWMjr9eYt/tFRnNqLorGFtWAImeZo3kcsqq5ORCpB6O+d7i3WiMTgVCs3eSeEEm5WQ6D9tTas9h+GOuMQZyGkgzl8q3D2GawOm4+dWvaHA5cPIQ5sIzmUhSHb750+tuSfTpWduWpeosoquCWDGSRxpiBI7RjI7o2YN3ZIzaK+UEKSbW5Vsp8SFI13NvYg61geFYPu4TG17SYfOQQLK1mzj/UvwrSCQmCBiSGbDpcrrJ4kW+Qczc212vflVoTdMnKCtFhxFrMjD82Nc8MbxyW9fmfxqPHmwTlZdunlS4KviY+QHz/AKVNP+s15wdV/TvzktqanpVsMxT9oYEc4ZZArIcQuYOAVP6qUi4Oh1t8qikEamSOJIzHmgXKFQxxyuz5ioPhV8oj6WLKeetjxOWNUvKhddyBEZbWBNyoBtsda44ZPFLH+rjKxm1leExAggEEIwFxqOVIDzLi2GK4iYRsyASOLEhtmI536cjQhw89r94gA/YN7f5quMYoM0pUADvHsALADMbADlQWLn8QXrvWGT9TPfxQWhfBZdm8JYA8zubanz0rYHCoVKMLm3/n+NVXBZkAHl86s2mDNdTY8q6gkcZG7pcGEeBsBMyg3jBJQkaFGJOQ+huL9LVZySxzgMjAG2vP203qz7Q8KMgvm1F7WPX+VZrC4VJDYqA6m1xobjzpS5KR9S2LjByPsBmHU6CjpYSynvXKrubaC25uRTYHAHIVOnnoXtfk1rj2IovD8LA+842OYlxuDsxPMA+1CJypO9vPwD9nsGqxR+CxKqxJGtyMxB89avG0F6ie4ofFzmm3RNLUyDEPc0NmNODTXAN6jyaFtsGYNSRr0t5Vm+OSuJlUEgDkdiTz/lWjwsoAJ5b+dUPatxljIHiLH4Xv/Ouq2Fi/WHYKbOjdeY5VY9j4CXJP2czH95zlX/SG+VVfCcPaMXFmfU35CtjwDDZIhpYv4vY/V+QHxNd4I3KyfWZVDG4rvt/ssq4YV3TGtp4gO4rgipmFRMKAOKZq6NMaAIsPtU4qKHapKAOhSpCnoAo8Q5MaMCbi6EWzKSR4cy9LgG42oPjCr3kMmhR1bDPzFwbpfyJEg/xCgMH2ngzBCsgR9GZsoC9DYE/x0q6ngUq0cmsclgCHuQqoSsi5tcwKqdCdbVnim4VL4KRywk7g7ozEaSJjXe36p2EZ8V7Hugwa19BcZateNSMIWEYu7WRfJnIW/te/tVbiuGkymOQqJSEN9Qsvdm8c8X7Q2ZfPpYkzi8BISR3RRFd7tcIHtYOeoW5IHW2ulZpbSV9jSt1aAcJAy4QRf3ru+HQg5iWeQqWB6WBc+SmtXjEBKxpewtH4RqLWI8X2Vy3Btqap+A4LuwkrAqFXLh0kOVwjMoknkB2kbNoNwL82IorifEVwi53GaRrrGoY5sha5Ykjw78h03rVGNX99zPkyJep8II4hLmY22GnsKP4TFZL9T8hp+NZnhfGFxEqxpHJdrliWWyqNzcD0HqRWzRQAANhoKWLG9TkxPNCcKgxWpU9K1aSZDi0JjcDUlGAHUlSKpW4bn/QRLHmEaXcHUK4iULmF7GzDTexF+VFdpuKthoVdAhLSxRfrGKIveOFzMwBsBe9UeK7XSRx4sskDthlgbNFMz4dhNJkytJlBVl1JFjoQaAMwxId82hDNcXvY31F+etV+NFyCN/zvU3EZczu2ZGvIxJibPGbsScjfaXXQ1AmrGsLW7Pfxy9K+Ajh8s1wAfeiIMHiGYnvm9mOmvIbW9qk4XbU9NqsuF39Bf5UIbZPh0xIWzujDrrf30t8Kr24cYwXDZiTmY9D0rQxuKkncZTe3S1FWJZGtqIOE4/MBeryDFW5VkcSP0dg392x1P3W8+gNXEM2lxQm0c5IKW5YTyXNBSjSm765pmc9K5kzmKoiA5UPijRMpA+NVuPxIQFidACT7Cplo7ssYpCEtcqTzAvy86ixGCSwJGcrszcvSiOFveJC3McuvO/xrriGLWOMk+w61RK0cuWljYKLOyK327XHRBv8AHb3rZCsp2SiLv3rdDp0J2HsL+5q5wPF1lmkiCkZL5WP1ZMrZXy/usQK1446UeT1Ob6ktuEWlKqrh/FHlIIhITM65jIv2GKk5d91rnDcbLLG7RMscjBVbMh1YkDwg33FUMxaMKhYUO3E9PChZjI8aqCLsUOpudANL1C3EwsUskqPH3QYuGtqFXNdGGjA+XPSgAo0xNB8G4kMTEJArIbsrI/10dTZla3MW+dGNQBzCNKkpoxpXQoAVPSpUwMHxbg/6K7OFLQPe9txzEbN9mMtbUdLHz44ZxV4C0Sjv4UF3FwAhJsREx3FzYA78q3zKCCCLg7g6g1m+I9k1IbuG7sMQShGaMkA281tc+XlXGmuDNPE07gDjiOEmUpJKMl7hJQY3ibrHKv1SPKuUiwiHPJi1mZTeISsrLHbZu7jAzuPvNr0tVZ/+P4mIEdyJLo6goyHxN9sh7HSwqaLATA/q8Gws0JGYxi3daHW/2qSivYaz5u6/ZhGI7TKptDmmlc6SSDKgufsruRcbVSifvCS2aeaXRkIuZFIuuRh/Z5CG8v5XUfZeeUKJCkSqzMuXxyDM5a19ALE6VpOEcFiww/Vr4j9Z21dvU8h5CwppM4ccmR3LjzsCdl+BDCx+Kxle2cjYDkg8h15n2q6pyaGllrrg0xioqkStIBXPfChS1NQdA3H8F+koiXAyzQzG65gwikDlbedre9U/EezbNHiooZEjhxBVxGY8yxTB1Z2UBh4Xyi66a3POtFSO1+Q3PIepoA874zhJFncTGNmdQ5MSGJLar4ULNb6vWs3i8yNpt861XavjmElmiSGdJJVzBgnjXLof7QeG4I2Bvqaz2LW7EVlyKpHsdNLVjT9hsDxTKdyPXSrrC8bB2ZbfEfGqnC4dSNQPerLC8KibdBr6Vw6Nyprkt4eIqRrbysaabiCgaOPQm1dRcJjFvCAfLT+FFf8ACIW0dFYb2YZh86KJS09iGPEiVCjWKnRhvf0qTh0JjGQm628J8uVDtgljvkGUb26eQqxMlwvW1cnP2JcOLV3MaiSSoZpTmGotba2t/XpS7Cp2NLJ+TWX7TSlgI11Lm1vKrfHY0C9vzeqyKG93I8RBHoDv8a5W27KJbBWE40cPCe81Ci5I61V4njgmcMWuOS6WUDrzvQ3bOJocPAx0793Kr1jiC+L0LOtvIedYkPrf861rw49rZ5vWdRqlpj+T1WD6SocKhjETu2S4ZWW1zewKnkNDvzpcB7c4Ith276aIxsVYYhU7rK4vJZ4sxF2sbtppXk8uo1+POh5jZPlWijAfTPZvh0IiWVO5kYmRhNGQ4YO7EWkG+hAqLh/AWiGHdQnex6S3JKsDe5UkaOORsOYr577N8fnwxvBM8V98h0J6sh8Le4NewdnPpVgdQuLBjk0BdFLxt55R4k9NR58qQjXw8PkSzDKXWWZwCxCskrHS9tDa3LlUfFeHT4iPu3ZVDyAtl1KRL4goJFnYsq7i1r1Y8P4nDOM0Esco/YYNb1A1B8jRdAGb4RwuWCectJ3scuWXM2UOJrFXBVFC5Sqx6jmDVs1EyrQ5oA6WnrlK6oAVKkKVMBUqanoAVKlSoAVImnriU6UAQTS0OazPGu32Cw5KmXvXG6wgSWPQvcID5Zr+VY3jH0sStphYVjH35T3jeyLZVO25akB6wBWc4v24wOHJV5w7jQpCDK1xyJXwqfVhXivFO0WKxNxPiJXU7rmKx+ndrZPlVWKYz0Hjn0rYh7rhY1gX772llPnY+BfSzetYfi/GcRiT/wAxPLKN7O5KD0j+qPYUNXDjSgAjgk2SeJjsGA/zeH/qr0N0ub868wB6e1ej4PFd7Ejj7QHseY+NxWfMuGej0Et3EOiHTWj8PEeWlRYOOw1q2wgB5ioWem4pEuHZhoaLSW5tauCo2qWDTejdkmxTRUFY39KLnnG1DFgBe9cs5TOjPYUJisXYUNiJb7GnwsN9aKOtSOEw5bxH4UZhMIZZFjH2jbTkOZ+F67YaVpuxnDrZpm5+Ff5n8+dKEdcqFmy/Txtnm301YsHGwwr9XDwAC2waRrkW/dSL415+Ks+0/Ev0nGYifcSSsVI5xr4I/wDQiVV3r0jwRMaBxx2oyQ6UFOb+xoAfDijYqggjogGgCaOYggjQjYjf2Navgv0hY3D2Al71R9mYd5/rvnH+ashenFAHuXB/pPwkoAnDYd9jcGSO/k6C4H7wFauKdJFDxsro2oZSGU+hGlfMgJqx4PxubDPmhkaM87Hwt+8h0b3FAH0cldV552b+k6NyExaiJjYd4lzET+0urJ/qHUivQIpAyhlIZSLhlIKkdQRoRQI6NKlT0gGp6VKmAq5mlVFLOwVVF2ZiFVQNyWOgFUXbjtIvD8K0tg0jHu4VOzSEE3P7KgFj6W518/cV4/icSW7+eWUEhirOe7BGxWIeBbeQoA9d7RfSxhobrhVOJcaZtY4B/iIzP7Cx+9Xl/aPtfi8dcTynJ/6Sfq4fdAfF/iLGqClToY9NSpqAHpU1KgBGmpU9ICKrrs9xnufA/wBQm4Nr5T6dDVM4phXLSezOoTcHqiepw8SUoGW2Q3Ab7JI0Nm2NF8O4iFNid6b6IcSThHW/1J3HsyI38S1T9rez+QmaMeBj4h9xjv7H5GoSxUj0cPWOUqZYLxNOth50NLxdTopFZQQX0HzvRMXC5OVSpF3KT7F6MXfbWumYnc+1D8P4eykZrkfCtFDh0C3UUrOaZRIn5NG4ZwOdESYcNsNflUnCeBPO9l0UGzv9leqjq3kNudua/VsinpgrkwnhvDjiHsNhYseg/HpVr9IfFRguHS92crMvcQ23zyAjMOpVczf4a0fD8CkKBEGnM8yepNeK/TNxrvsWsCnwYZbN0M0gDN65VyC/UsK14cWhfc8vqM7yv7I87taw5UqRpwtWM5BiH0oeJb7/AJ1qTEtTRLYfnrXIBSV0KS09dAI06iua7AoAVIClXQpAIG1X/ZbtVPgmvGboT44mJ7tupA+y37Q977VQVyzcudAH0X2a7Rw46MvEbMv9pG1s8ZO17bg8mGh8jpSr5+4dxKbDyCSF2jcAgMuhsdCPMeXkOlPQB9M0qVKg5PH/AKeZT3uDXlknbyuWiH8FrypTvXp/08SXxOFX7sMhP+KQAf7DXmC7mgZ3TUqVMYqVKlQA1MaekRQAhSNMpp6QDEUgldAU4oA9G+hoHNil+wBC1ujEyC/wUD4V69hlBGw10YHY9a8r+g8AyYsfsRX/AM0n9fjXpyeBrGgDJ9qOypj/AF0Aug1ZdyvmOq/wqr4fi9K9Tw4B/hWFnXB4rEyBFsg/vYpAPFzLJtlN1ykAk3HWoTw3vE24er07TIe/uNB+FSYMH6pN77AAknyA3PoKjxWL4fBdBNiJGvlJRYyAb2sXcBQb3Gu3Otd2LxeFnRmgVVeNjFKC0ckqkbZnQkEMLNobanmDU1gl3LS6yCXp3IsB2fZyDKSifcWwZvVh9UemvpWmghCKFQBVGgAFgB6VJXDvWiMFHgwZMssj3AO0PFVwmHlnbURoWA2zNsqDzZiB718yYudpHZ3OZ3ZnY/eZiWY+WpNelfTF2kzuuET6qESSn7z6hV9BqfW3SvL2NdkiPLzrmZ7CpXNqEl1NMCBEubmiI0v6cvxpxFpUqaUhjgVyxrq9ROaYDqalqCLeiFoAVdClauJXsPPYUCOZH1sN+flXUaWpoI/jzNS0ANSpUqAPqKlTVXdpMS0WExEkZyukTspsDYhTY2OlIR419Njn/iSg7DDRW95JifnXnxOtW/aDiUuIaF5nLuMNCuYgXsM51sNTcnU61USbig6JKYUr0qYhU16emNAx7U9qQpzQA1I09KkAwpxTU4pgeofQWP1mM1+xBp18c34fOvWsRDmHnyrxr6EJD+mzrfQ4YsR1KzRBT7Z2+Ne1rSYGX7a8Skg4fiGi/tCgjTW39owVmv5KWPqK8Jw897EeG/3fCFsUAs97LlyqBnsBtc617n9IY/5N/VP939K8EwH9nK32o1UoeYPeAa/e0Gl72pAWcEIJVbBi4UhcuYsoDkERjxyjT60bIm5tYWq57J8b/QZ0xMZBjFkxAUoVeDKuazx5YmZL5ggBkv1BoDhcSvLBGwBjkiEjrbwvJ3MrZ2HNrqpv5CuMCe+/QTJ4u/nMcvLMgZQBp9U2G62PnTA+mxIGAKm4IBBGxBFwRQnEsYsMbSObAAnXyF7+2p9qruwv/wDPwo6RhR+6pKqPYAD2qk+liUjByWNvCo9mkVW+I0oQjxbjHEDPPJKb+NiwB3C7KD52A96CHWneuJTpQMileo0XmafnUttKYDKwNPmoObRtNKniOn56UkB1KbC/OoHausTuKjoAniqdahjqdaLAVDocxvyGg/GpMWfCaUA0oAlU016emXnTEOdKVQqbmlQB/9k="/>
          <p:cNvSpPr>
            <a:spLocks noChangeAspect="1" noChangeArrowheads="1"/>
          </p:cNvSpPr>
          <p:nvPr/>
        </p:nvSpPr>
        <p:spPr bwMode="auto">
          <a:xfrm>
            <a:off x="307975" y="-1112838"/>
            <a:ext cx="4562475" cy="264795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Tree>
    <p:extLst>
      <p:ext uri="{BB962C8B-B14F-4D97-AF65-F5344CB8AC3E}">
        <p14:creationId xmlns:p14="http://schemas.microsoft.com/office/powerpoint/2010/main" xmlns="" val="15900928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800" decel="100000"/>
                                        <p:tgtEl>
                                          <p:spTgt spid="30722"/>
                                        </p:tgtEl>
                                      </p:cBhvr>
                                    </p:animEffect>
                                    <p:anim calcmode="lin" valueType="num">
                                      <p:cBhvr>
                                        <p:cTn id="8" dur="800" decel="100000" fill="hold"/>
                                        <p:tgtEl>
                                          <p:spTgt spid="30722"/>
                                        </p:tgtEl>
                                        <p:attrNameLst>
                                          <p:attrName>style.rotation</p:attrName>
                                        </p:attrNameLst>
                                      </p:cBhvr>
                                      <p:tavLst>
                                        <p:tav tm="0">
                                          <p:val>
                                            <p:fltVal val="-90"/>
                                          </p:val>
                                        </p:tav>
                                        <p:tav tm="100000">
                                          <p:val>
                                            <p:fltVal val="0"/>
                                          </p:val>
                                        </p:tav>
                                      </p:tavLst>
                                    </p:anim>
                                    <p:anim calcmode="lin" valueType="num">
                                      <p:cBhvr>
                                        <p:cTn id="9" dur="800" decel="100000" fill="hold"/>
                                        <p:tgtEl>
                                          <p:spTgt spid="30722"/>
                                        </p:tgtEl>
                                        <p:attrNameLst>
                                          <p:attrName>ppt_x</p:attrName>
                                        </p:attrNameLst>
                                      </p:cBhvr>
                                      <p:tavLst>
                                        <p:tav tm="0">
                                          <p:val>
                                            <p:strVal val="#ppt_x+0.4"/>
                                          </p:val>
                                        </p:tav>
                                        <p:tav tm="100000">
                                          <p:val>
                                            <p:strVal val="#ppt_x-0.05"/>
                                          </p:val>
                                        </p:tav>
                                      </p:tavLst>
                                    </p:anim>
                                    <p:anim calcmode="lin" valueType="num">
                                      <p:cBhvr>
                                        <p:cTn id="10" dur="800" decel="100000" fill="hold"/>
                                        <p:tgtEl>
                                          <p:spTgt spid="307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2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51">
                                            <p:txEl>
                                              <p:pRg st="0" end="0"/>
                                            </p:txEl>
                                          </p:spTgt>
                                        </p:tgtEl>
                                        <p:attrNameLst>
                                          <p:attrName>style.visibility</p:attrName>
                                        </p:attrNameLst>
                                      </p:cBhvr>
                                      <p:to>
                                        <p:strVal val="visible"/>
                                      </p:to>
                                    </p:set>
                                    <p:anim calcmode="lin" valueType="num">
                                      <p:cBhvr additive="base">
                                        <p:cTn id="17" dur="500" fill="hold"/>
                                        <p:tgtEl>
                                          <p:spTgt spid="615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151">
                                            <p:txEl>
                                              <p:pRg st="1" end="1"/>
                                            </p:txEl>
                                          </p:spTgt>
                                        </p:tgtEl>
                                        <p:attrNameLst>
                                          <p:attrName>style.visibility</p:attrName>
                                        </p:attrNameLst>
                                      </p:cBhvr>
                                      <p:to>
                                        <p:strVal val="visible"/>
                                      </p:to>
                                    </p:set>
                                    <p:anim calcmode="lin" valueType="num">
                                      <p:cBhvr additive="base">
                                        <p:cTn id="23" dur="500" fill="hold"/>
                                        <p:tgtEl>
                                          <p:spTgt spid="615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151">
                                            <p:txEl>
                                              <p:pRg st="2" end="2"/>
                                            </p:txEl>
                                          </p:spTgt>
                                        </p:tgtEl>
                                        <p:attrNameLst>
                                          <p:attrName>style.visibility</p:attrName>
                                        </p:attrNameLst>
                                      </p:cBhvr>
                                      <p:to>
                                        <p:strVal val="visible"/>
                                      </p:to>
                                    </p:set>
                                    <p:anim calcmode="lin" valueType="num">
                                      <p:cBhvr additive="base">
                                        <p:cTn id="29" dur="500" fill="hold"/>
                                        <p:tgtEl>
                                          <p:spTgt spid="6151">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6151"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Espace réservé du contenu 2"/>
          <p:cNvSpPr>
            <a:spLocks noGrp="1"/>
          </p:cNvSpPr>
          <p:nvPr>
            <p:ph idx="4294967295"/>
          </p:nvPr>
        </p:nvSpPr>
        <p:spPr>
          <a:xfrm>
            <a:off x="516731" y="1418147"/>
            <a:ext cx="8707437" cy="2946400"/>
          </a:xfrm>
        </p:spPr>
        <p:txBody>
          <a:bodyPr/>
          <a:lstStyle/>
          <a:p>
            <a:pPr algn="just" eaLnBrk="1" hangingPunct="1">
              <a:buFontTx/>
              <a:buNone/>
            </a:pPr>
            <a:r>
              <a:rPr lang="en-ZA" sz="2000" smtClean="0">
                <a:latin typeface="Arial Narrow" pitchFamily="34" charset="0"/>
              </a:rPr>
              <a:t>      </a:t>
            </a:r>
            <a:endParaRPr lang="en-GB" sz="2400" smtClean="0">
              <a:latin typeface="Arial Narrow" pitchFamily="34" charset="0"/>
            </a:endParaRPr>
          </a:p>
        </p:txBody>
      </p:sp>
      <p:sp>
        <p:nvSpPr>
          <p:cNvPr id="69636" name="Date Placeholder 3"/>
          <p:cNvSpPr txBox="1">
            <a:spLocks noGrp="1"/>
          </p:cNvSpPr>
          <p:nvPr/>
        </p:nvSpPr>
        <p:spPr bwMode="auto">
          <a:xfrm>
            <a:off x="2268538" y="6453188"/>
            <a:ext cx="2735262" cy="287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5B4D2E1-EEAA-4D69-8AC6-95BF77A99C1B}" type="datetime2">
              <a:rPr lang="en-GB" sz="1200">
                <a:solidFill>
                  <a:srgbClr val="5F5F5F"/>
                </a:solidFill>
              </a:rPr>
              <a:pPr eaLnBrk="1" hangingPunct="1"/>
              <a:t>Friday, 08 April 2016</a:t>
            </a:fld>
            <a:endParaRPr lang="en-GB" sz="1200">
              <a:solidFill>
                <a:srgbClr val="5F5F5F"/>
              </a:solidFill>
            </a:endParaRPr>
          </a:p>
        </p:txBody>
      </p:sp>
      <p:sp>
        <p:nvSpPr>
          <p:cNvPr id="6151" name="Rectangle 7"/>
          <p:cNvSpPr>
            <a:spLocks noChangeArrowheads="1"/>
          </p:cNvSpPr>
          <p:nvPr/>
        </p:nvSpPr>
        <p:spPr bwMode="auto">
          <a:xfrm>
            <a:off x="343882" y="730429"/>
            <a:ext cx="8626365"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342900" indent="-342900">
              <a:buFont typeface="Wingdings" panose="05000000000000000000" pitchFamily="2" charset="2"/>
              <a:buChar char="Ø"/>
            </a:pPr>
            <a:r>
              <a:rPr lang="en-ZA" altLang="en-US" sz="2400" dirty="0" smtClean="0">
                <a:solidFill>
                  <a:srgbClr val="0000FF"/>
                </a:solidFill>
                <a:latin typeface="Calibri" pitchFamily="34" charset="0"/>
              </a:rPr>
              <a:t>drive </a:t>
            </a:r>
            <a:r>
              <a:rPr lang="en-ZA" altLang="en-US" sz="2400" dirty="0">
                <a:solidFill>
                  <a:srgbClr val="0000FF"/>
                </a:solidFill>
                <a:latin typeface="Calibri" pitchFamily="34" charset="0"/>
              </a:rPr>
              <a:t>the growth and progress of Agrément South Africa as a                    leading state-owned, internationally acknowledged centre </a:t>
            </a:r>
            <a:r>
              <a:rPr lang="en-ZA" altLang="en-US" sz="2400" dirty="0" smtClean="0">
                <a:solidFill>
                  <a:srgbClr val="0000FF"/>
                </a:solidFill>
                <a:latin typeface="Calibri" pitchFamily="34" charset="0"/>
              </a:rPr>
              <a:t>for </a:t>
            </a:r>
            <a:r>
              <a:rPr lang="en-ZA" altLang="en-US" sz="2400" dirty="0">
                <a:solidFill>
                  <a:srgbClr val="0000FF"/>
                </a:solidFill>
                <a:latin typeface="Calibri" pitchFamily="34" charset="0"/>
              </a:rPr>
              <a:t>the assessment and certification of non-standardised </a:t>
            </a:r>
            <a:r>
              <a:rPr lang="en-ZA" altLang="en-US" sz="2400" dirty="0" smtClean="0">
                <a:solidFill>
                  <a:srgbClr val="0000FF"/>
                </a:solidFill>
                <a:latin typeface="Calibri" pitchFamily="34" charset="0"/>
              </a:rPr>
              <a:t>construction </a:t>
            </a:r>
            <a:r>
              <a:rPr lang="en-ZA" altLang="en-US" sz="2400" dirty="0">
                <a:solidFill>
                  <a:srgbClr val="0000FF"/>
                </a:solidFill>
                <a:latin typeface="Calibri" pitchFamily="34" charset="0"/>
              </a:rPr>
              <a:t>products;</a:t>
            </a:r>
          </a:p>
          <a:p>
            <a:pPr marL="342900" indent="-342900">
              <a:buFont typeface="Wingdings" panose="05000000000000000000" pitchFamily="2" charset="2"/>
              <a:buChar char="Ø"/>
            </a:pPr>
            <a:r>
              <a:rPr lang="en-ZA" altLang="en-US" sz="2400" dirty="0">
                <a:solidFill>
                  <a:srgbClr val="0000FF"/>
                </a:solidFill>
                <a:latin typeface="Calibri" pitchFamily="34" charset="0"/>
              </a:rPr>
              <a:t>build a centre that enhances SA’s position, leadership and strong global presence through innovation, research and development;</a:t>
            </a:r>
          </a:p>
          <a:p>
            <a:pPr marL="342900" indent="-342900">
              <a:buFont typeface="Wingdings" panose="05000000000000000000" pitchFamily="2" charset="2"/>
              <a:buChar char="Ø"/>
            </a:pPr>
            <a:r>
              <a:rPr lang="en-ZA" altLang="en-US" sz="2400" dirty="0">
                <a:solidFill>
                  <a:srgbClr val="0000FF"/>
                </a:solidFill>
                <a:latin typeface="Calibri" pitchFamily="34" charset="0"/>
              </a:rPr>
              <a:t>promote a human capital strategy that enables Agrément South Africa to address its current and future human resource challenges, including the shortage of critical skills in the construction industry.</a:t>
            </a:r>
          </a:p>
        </p:txBody>
      </p:sp>
      <p:sp>
        <p:nvSpPr>
          <p:cNvPr id="69643" name="Date Placeholder 3"/>
          <p:cNvSpPr txBox="1">
            <a:spLocks noGrp="1"/>
          </p:cNvSpPr>
          <p:nvPr/>
        </p:nvSpPr>
        <p:spPr bwMode="auto">
          <a:xfrm>
            <a:off x="17463" y="6032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2" name="AutoShape 2" descr="data:image/jpeg;base64,/9j/4AAQSkZJRgABAQAAAQABAAD/2wCEAAkGBxQSEhQUEhQVFRUWFxcVFRgWFRYUFBUVFxQXFxcYFxUYHCggGBolHBQUITEiJSkrLi4uGB8zODMsNygtLisBCgoKDg0OGxAQGi0kICUtLCwsLywtLCwsLCwsLCwsLCwsLCwsLCwsLCwsLCwsLCwsLCwsLCwsLCwsLCwsLCwsLP/AABEIAKsBJwMBIgACEQEDEQH/xAAcAAABBQEBAQAAAAAAAAAAAAAEAAEDBQYCBwj/xABGEAACAQIEAwYCBgcGBQQDAAABAgMAEQQSITEFQVEGEyJhcYGRoQcyQlLR8BQjYnKxweEzQ4KSorIVJMLD8VNzk9IWNDX/xAAZAQADAQEBAAAAAAAAAAAAAAAAAQMEAgX/xAAuEQACAgEDAwMDAwQDAAAAAAAAAQIRAxIhMQRB8CJRcRNhgTKh4SOxwdEUFZH/2gAMAwEAAhEDEQA/APWaVcxtcA9QD8RTRyqSQCLjccx6ii0FMkpUBBxEXdX0ZLnyYDp5+VQ4LiQERZzqGYW5nW4+RqP14e/v+xX6E649v3LSuTUWHmvGrvYXAY8gL6/zrtHDAEag7edVUkyTi0NSrNPjCJsUwJACNqPvAqin1vVrwrH51RXP60pnI2upYgH4AG3mKjj6iM5afn+9Fp4JRjfnFlhSpUq0EBqYiuqagDhtq8r4w5ZyL/WY/wCUE/xNencQYiNyPumvL8QQWNthpUc0qRp6WGuRxCm1uWwqww2FOtD4eKrnCDSsJ7apIg7mpHwRtt8Pwo+KMc6ICWoOZSKPDM0J8N8v2lOqkfjVgcUjg2BDW+re3rlJ016HnRfdeV65ODXmvwqkZtEMmOM/kz8uFYXKAMvUD/cv2TTwx3Gunr+FX6YOM3IvfYkE6eR/Cof+HKTYG58zrTcyaxUVQgCncdOf86KwGHMZzAhlNrjcfnepcdw0hSRcWF+d/ah+Hxs4zAgFbBhYag3IYc+Wv9a7g7IZoVuXkcIO3MbHf289/XpUmGcK2U7fZPUX1FQ4aJrZX8Q+dufoanli3U6ncHrbn+9+fSplExCOo5NoNdNeXry9xQPE48klwdCNDzJ6G1Hm0iZTo41B8x/OgeMwlgpvrvbz56ev8KBF/wAMxGdBc3PzI8/PlRdVPBG0A8rnyvbT43q3qqdomxqQpU9MQ4pNStSagB4zpXYqOPapBQA9KlSpgVfC8Z+pU5WbL4TlsTp5X6Wqv4njY3IKh0kGl7ZdPW9cdmpyHK/ZIuegI2+O1aKbDq/1lB9RXnQUs+FJPxd7NzlHBldr/wAfuZDOztc3Y9QLn3tXJjYE5lYA9VI/lWyZlQakKo9FApDEL95df2hrS/4HvLf4K/8AYVxDb5/gy0GKDsDMxyLsORtsD0FX6cSUqWCvlUE3K5V06E7+1EHCJmzZFzdbC9VvaaUiLKOZ8XkBt87VSMJYIyk3f43fyyU8kM8lFKvzsjPwspUltVLd5LbeynwJ6sxPyqaDEOJCxID3DTMfqxR3/s/WwHwA5Gq/DvZhrz+B5GxNri5tejQmgsFK30Lm0Ib7zMdZn9NK8/HJ8rzz/L/G3JFLnzz/AAvbfXg09MgIAvvbXlr6U9e8eIDcQxyQoXkayj4k8gBzJrMYLtgA0jTBrMR3arYhVAO5JFz51r2QHcA+ovWV7DICJ7gaMu4/erPlc9cVF1dnodKsP0Mkpxtqu9cvttsGcV4or4MypcBxZb7i5I5ehrDYOHMbXA0J10v/AFrZ9uDaBQObgfImsZFFc+VcZ72TLdFFbyS2sNw40q4ghsovzoTAYbXTYCjAfgDUEbJPsGKgtXGW+1Qy4gZsvlTxSX/PKh0cKLDY4xtRBSxA3v5dOtDK/SpjNa3rb39q6VE2mLfQC2p9/OpVjABNJU502Ikvzoruzm74IHkup9DeqPgP13W+x06EMb/C/wDEVaYu4U2/80DwOK0rkjw6A6c2On8q6xu2cZl6GWff5Tbca6/d8r8xvrRMi5l033GvOuZ4L35jy320Yftfx9qhJZRrcjkfxHKrnnEMzEeLUHn1A5H+RpSS5jqfw8iK7D5gdQfz/Og2WxsOux5X6X5Un9gD4OICNLkG25PkPyafj/Hu7jHdhs7qDcqf1YOxPLN0FG8IwwKMGFwTsQCCCNqh7Yj/AJVv3k/3U56lBtPsX6b6cssIyje/uVvCe0D2hj7hyPAhe7HoM31ffetWKC4L/wDrw/8Atp/tFG11iUlHd2cdVKEpvTGue7djik2x9KQp2qhmOYDpUi1HDtUgoAenpqemBkOH4yIKED2N7klSoN7AC+u3n1rTYObMLH6w+Y615/iYilrXN9rjKx6nKdbUbwfixWyufDrlbmp6afZ3ry8OTQ6o9TN0+taouzXYzhccpBfMSNvERlNraDYbn41m4uCq0uZCRYZbmxQ2O23UbelWuK40qxXzqM3hQjcnnlB5jqdL1V8Hxccb6gRs1goZ8ysBfn97byvt0q83BzjS3M+PUscm3xSNRCxRPHuNPX01NUXEuIIpPeHU/ZAubba8h7muOJ8atexu4Nh4TlTroedZsoWNydzqxNhc66mp5surZFen6bvILjliuLFyd/F3aD/MzWq04RAZJQxjRgpuzvOszD7oCpoDe245UPwrhDMbDMo0zE3Q25lTZlkH41rcJhVjUKo9TYAsepygC9PB065a8/I+pzpbLnz2JLUrU9KvQPNGrD8G4iMFLNHOGFzcEC/1S1ja+oINbhjYXOw1PkBvVDh+0MOILCOCacJuyRxyJci4UN3n1rW8OhFxcCpZIOTTTpo09PnjCMoTVqVXvT24MV2z7WLJKiqCEVb67ktzsPJaBwHFY3tY6112qZHxXeyxvhw6iySxurDJocxKhOhsrMB1riLhEDjNGy+qsCPkajNb+o2YJbejj2NLhcUBfzFTytlt1rLozQ6Ne3I8qsoMXmYHyqTRtjuGlbyG/kKsY1ttVNjMQQ1xzA/hQE3G5V+ql+tJIcnsbeNRXagXrD4btJLsyEedtKuMLxs2vcEc9NRXRBmojbQ9KBkk39afDYwOt1FRkf1pTewoqiMrm0vzv8N6mihC5+oCH/Iqn43vQ2KiIZWBOUbjr+RepUmuAfvCx9bf0rrER6hOtg0Gxy9Tcep1I+dJF1IGxvp0F6HjlFgb7An31/8Ar/CpOE4oEuW5Xt11/wDFaLMDQPJGFc6WrjEJm135g8xblReOItmHLT2v/Wq6BrMRfc0mBp+Ejwfn89KH7S4RpMO6qLnRgOuUgkDztRfCB+rFFNVHHVGmcwm4TUl2dmMwXabJEkQiZpFAQAbG2g039rVra6K01q5xxlHZuymfLjyO4Rr33uxxScUqZjVDOKLauxUcO1SCgDoUqVqVMCsxOAjldvDa312Xwsx+6WGtutVU/A44zmcluSKqDKOlxmu/pfWrtQ6R3RQ7b2Z8l7/tZTQUGNkmzx4jBui23LLIrehW2vpr6Vn+kpK3yWWacdk9ilm4etizTMxK3F4EJjANtFzaAdNhUOH4IkQIbEPJcZrtDH4NTe7ZgABrodBROLwOUgmcrGrBkMwaJ49RmXvHAzKRpqeQ3oaGMv4WliLCaSQIJBJmvYqzIlyVz3YaHS/WuHgvn7dv5IrO47KL79/PPYOXARkZJHkk2CvkVSpP2c1/F+7YmrWHgqRjMPG45nQMOjKND6kUPwvD92c5WeeYjWRk7sDqEWUrkX0351zwDiONlnmXE4ZYYl/s2DXJNxYXBIfS5uAANqqsS5Z3HLJRUVsvm/Pgs8SboHT7OoHlsRRSMCARz1oVRZ2Tk2o9T+TTcJbwFfum3sfyaIS385Q3HbzuGUqemqxMy30iwq2EIeeWAXNu7Vm7w5GtG4UXyHrtoKP/AOFth1AwdlQbRH6nnY8iferlrc9jofQ71X4DEZVWJz+sRQCDoZAoAzpf6wOhuL2JsdRQBgfpGxzzpCgVo5FZw1+hC7Hobcq83kwkkcjZMxcMCj8wATupBBB030053r0vtLjRNOxvdF8K+g5+5ufeq2DCpq3PpyqDyK2b44G4JXRVcR4iFeys5WTMQpUPlAC3FkUHTU3+XW/7O4uBIs0rLfLmtqrHewUNbxHku+orP/oBnxiqtwkYBYjYlifDf0APuK03HOGsmGkMZt4GUga3UrYn2veo5Gm0jZhjLS9/gk45C4BcJGijQjvXc6nT+7AHLrVNJxURWLogB55m252GTXejuC4+TGYd1mFhdSjBRZg2p5cjb425VVzcIzsQ1840F+n8qNKumOMnJFjh+1eF8QIYhW1IUiyn6rMGtlv0ud+dXeDxuEcAo4ym1iykLc8gxGUn0NYfF9kZHcnUX38JI21Nwa1HC+zCqYwC8agBXYN43Hwtz866qNEk8ltPgvY07s6ag60WRmIPSsxhO0MiRKn6O0sisIwAyKzKq2MjZjYXI671YJFjptCUw6HoO8kt06A+YNcOA/qd0vP7F08i5fFtzJ0HxO1ZvD8ZTO6R3lsQQYwXUdbuPCNPOrFezsK+KUNM195mMmvKysbD2FErEoIsALW0AsCLEW+dCaTHOLcHQBPiGHhC7hifInYfM0uE4nw631PS3qQOnOrQQAm56a253B/GgOKQ2jkMejW8Nv5e38K6lOuCWLAn+olORMxea19CLZrew2qWKZWHhIOosRqD+FQcNX9QL72BNTcOw2aXKuniUe+Uk/IfKuITbkWzdPDRL7F7hOJQwoFdjcb2R2tfbULTSdo8OL+J/wD4Zj/0VeKlgB0rhq3Himbk7W4Ufal9sPiD/wBuoT2zwvWf2wuJP/brTGuCaAKvhPG4sSWEXeeEAnPDLENb2sZFF9uVWTCnNM1AEeHapwKgw40qcGgB6emp6YA004XKL2JIHtp+I+NVPaDGvmihiOVnDyM138MaWH2GUklnHMbGpeKP4tdmTY/UIvckkbEDW32tqreKyZcVIxGiYWMjr9eYt/tFRnNqLorGFtWAImeZo3kcsqq5ORCpB6O+d7i3WiMTgVCs3eSeEEm5WQ6D9tTas9h+GOuMQZyGkgzl8q3D2GawOm4+dWvaHA5cPIQ5sIzmUhSHb750+tuSfTpWduWpeosoquCWDGSRxpiBI7RjI7o2YN3ZIzaK+UEKSbW5Vsp8SFI13NvYg61geFYPu4TG17SYfOQQLK1mzj/UvwrSCQmCBiSGbDpcrrJ4kW+Qczc212vflVoTdMnKCtFhxFrMjD82Nc8MbxyW9fmfxqPHmwTlZdunlS4KviY+QHz/AKVNP+s15wdV/TvzktqanpVsMxT9oYEc4ZZArIcQuYOAVP6qUi4Oh1t8qikEamSOJIzHmgXKFQxxyuz5ioPhV8oj6WLKeetjxOWNUvKhddyBEZbWBNyoBtsda44ZPFLH+rjKxm1leExAggEEIwFxqOVIDzLi2GK4iYRsyASOLEhtmI536cjQhw89r94gA/YN7f5quMYoM0pUADvHsALADMbADlQWLn8QXrvWGT9TPfxQWhfBZdm8JYA8zubanz0rYHCoVKMLm3/n+NVXBZkAHl86s2mDNdTY8q6gkcZG7pcGEeBsBMyg3jBJQkaFGJOQ+huL9LVZySxzgMjAG2vP203qz7Q8KMgvm1F7WPX+VZrC4VJDYqA6m1xobjzpS5KR9S2LjByPsBmHU6CjpYSynvXKrubaC25uRTYHAHIVOnnoXtfk1rj2IovD8LA+842OYlxuDsxPMA+1CJypO9vPwD9nsGqxR+CxKqxJGtyMxB89avG0F6ie4ofFzmm3RNLUyDEPc0NmNODTXAN6jyaFtsGYNSRr0t5Vm+OSuJlUEgDkdiTz/lWjwsoAJ5b+dUPatxljIHiLH4Xv/Ouq2Fi/WHYKbOjdeY5VY9j4CXJP2czH95zlX/SG+VVfCcPaMXFmfU35CtjwDDZIhpYv4vY/V+QHxNd4I3KyfWZVDG4rvt/ssq4YV3TGtp4gO4rgipmFRMKAOKZq6NMaAIsPtU4qKHapKAOhSpCnoAo8Q5MaMCbi6EWzKSR4cy9LgG42oPjCr3kMmhR1bDPzFwbpfyJEg/xCgMH2ngzBCsgR9GZsoC9DYE/x0q6ngUq0cmsclgCHuQqoSsi5tcwKqdCdbVnim4VL4KRywk7g7ozEaSJjXe36p2EZ8V7Hugwa19BcZateNSMIWEYu7WRfJnIW/te/tVbiuGkymOQqJSEN9Qsvdm8c8X7Q2ZfPpYkzi8BISR3RRFd7tcIHtYOeoW5IHW2ulZpbSV9jSt1aAcJAy4QRf3ru+HQg5iWeQqWB6WBc+SmtXjEBKxpewtH4RqLWI8X2Vy3Btqap+A4LuwkrAqFXLh0kOVwjMoknkB2kbNoNwL82IorifEVwi53GaRrrGoY5sha5Ykjw78h03rVGNX99zPkyJep8II4hLmY22GnsKP4TFZL9T8hp+NZnhfGFxEqxpHJdrliWWyqNzcD0HqRWzRQAANhoKWLG9TkxPNCcKgxWpU9K1aSZDi0JjcDUlGAHUlSKpW4bn/QRLHmEaXcHUK4iULmF7GzDTexF+VFdpuKthoVdAhLSxRfrGKIveOFzMwBsBe9UeK7XSRx4sskDthlgbNFMz4dhNJkytJlBVl1JFjoQaAMwxId82hDNcXvY31F+etV+NFyCN/zvU3EZczu2ZGvIxJibPGbsScjfaXXQ1AmrGsLW7Pfxy9K+Ajh8s1wAfeiIMHiGYnvm9mOmvIbW9qk4XbU9NqsuF39Bf5UIbZPh0xIWzujDrrf30t8Kr24cYwXDZiTmY9D0rQxuKkncZTe3S1FWJZGtqIOE4/MBeryDFW5VkcSP0dg392x1P3W8+gNXEM2lxQm0c5IKW5YTyXNBSjSm765pmc9K5kzmKoiA5UPijRMpA+NVuPxIQFidACT7Cplo7ssYpCEtcqTzAvy86ixGCSwJGcrszcvSiOFveJC3McuvO/xrriGLWOMk+w61RK0cuWljYKLOyK327XHRBv8AHb3rZCsp2SiLv3rdDp0J2HsL+5q5wPF1lmkiCkZL5WP1ZMrZXy/usQK1446UeT1Ob6ktuEWlKqrh/FHlIIhITM65jIv2GKk5d91rnDcbLLG7RMscjBVbMh1YkDwg33FUMxaMKhYUO3E9PChZjI8aqCLsUOpudANL1C3EwsUskqPH3QYuGtqFXNdGGjA+XPSgAo0xNB8G4kMTEJArIbsrI/10dTZla3MW+dGNQBzCNKkpoxpXQoAVPSpUwMHxbg/6K7OFLQPe9txzEbN9mMtbUdLHz44ZxV4C0Sjv4UF3FwAhJsREx3FzYA78q3zKCCCLg7g6g1m+I9k1IbuG7sMQShGaMkA281tc+XlXGmuDNPE07gDjiOEmUpJKMl7hJQY3ibrHKv1SPKuUiwiHPJi1mZTeISsrLHbZu7jAzuPvNr0tVZ/+P4mIEdyJLo6goyHxN9sh7HSwqaLATA/q8Gws0JGYxi3daHW/2qSivYaz5u6/ZhGI7TKptDmmlc6SSDKgufsruRcbVSifvCS2aeaXRkIuZFIuuRh/Z5CG8v5XUfZeeUKJCkSqzMuXxyDM5a19ALE6VpOEcFiww/Vr4j9Z21dvU8h5CwppM4ccmR3LjzsCdl+BDCx+Kxle2cjYDkg8h15n2q6pyaGllrrg0xioqkStIBXPfChS1NQdA3H8F+koiXAyzQzG65gwikDlbedre9U/EezbNHiooZEjhxBVxGY8yxTB1Z2UBh4Xyi66a3POtFSO1+Q3PIepoA874zhJFncTGNmdQ5MSGJLar4ULNb6vWs3i8yNpt861XavjmElmiSGdJJVzBgnjXLof7QeG4I2Bvqaz2LW7EVlyKpHsdNLVjT9hsDxTKdyPXSrrC8bB2ZbfEfGqnC4dSNQPerLC8KibdBr6Vw6Nyprkt4eIqRrbysaabiCgaOPQm1dRcJjFvCAfLT+FFf8ACIW0dFYb2YZh86KJS09iGPEiVCjWKnRhvf0qTh0JjGQm628J8uVDtgljvkGUb26eQqxMlwvW1cnP2JcOLV3MaiSSoZpTmGotba2t/XpS7Cp2NLJ+TWX7TSlgI11Lm1vKrfHY0C9vzeqyKG93I8RBHoDv8a5W27KJbBWE40cPCe81Ci5I61V4njgmcMWuOS6WUDrzvQ3bOJocPAx0793Kr1jiC+L0LOtvIedYkPrf861rw49rZ5vWdRqlpj+T1WD6SocKhjETu2S4ZWW1zewKnkNDvzpcB7c4Ith276aIxsVYYhU7rK4vJZ4sxF2sbtppXk8uo1+POh5jZPlWijAfTPZvh0IiWVO5kYmRhNGQ4YO7EWkG+hAqLh/AWiGHdQnex6S3JKsDe5UkaOORsOYr577N8fnwxvBM8V98h0J6sh8Le4NewdnPpVgdQuLBjk0BdFLxt55R4k9NR58qQjXw8PkSzDKXWWZwCxCskrHS9tDa3LlUfFeHT4iPu3ZVDyAtl1KRL4goJFnYsq7i1r1Y8P4nDOM0Esco/YYNb1A1B8jRdAGb4RwuWCectJ3scuWXM2UOJrFXBVFC5Sqx6jmDVs1EyrQ5oA6WnrlK6oAVKkKVMBUqanoAVKlSoAVImnriU6UAQTS0OazPGu32Cw5KmXvXG6wgSWPQvcID5Zr+VY3jH0sStphYVjH35T3jeyLZVO25akB6wBWc4v24wOHJV5w7jQpCDK1xyJXwqfVhXivFO0WKxNxPiJXU7rmKx+ndrZPlVWKYz0Hjn0rYh7rhY1gX772llPnY+BfSzetYfi/GcRiT/wAxPLKN7O5KD0j+qPYUNXDjSgAjgk2SeJjsGA/zeH/qr0N0ub868wB6e1ej4PFd7Ejj7QHseY+NxWfMuGej0Et3EOiHTWj8PEeWlRYOOw1q2wgB5ioWem4pEuHZhoaLSW5tauCo2qWDTejdkmxTRUFY39KLnnG1DFgBe9cs5TOjPYUJisXYUNiJb7GnwsN9aKOtSOEw5bxH4UZhMIZZFjH2jbTkOZ+F67YaVpuxnDrZpm5+Ff5n8+dKEdcqFmy/Txtnm301YsHGwwr9XDwAC2waRrkW/dSL415+Ks+0/Ev0nGYifcSSsVI5xr4I/wDQiVV3r0jwRMaBxx2oyQ6UFOb+xoAfDijYqggjogGgCaOYggjQjYjf2Navgv0hY3D2Al71R9mYd5/rvnH+ashenFAHuXB/pPwkoAnDYd9jcGSO/k6C4H7wFauKdJFDxsro2oZSGU+hGlfMgJqx4PxubDPmhkaM87Hwt+8h0b3FAH0cldV552b+k6NyExaiJjYd4lzET+0urJ/qHUivQIpAyhlIZSLhlIKkdQRoRQI6NKlT0gGp6VKmAq5mlVFLOwVVF2ZiFVQNyWOgFUXbjtIvD8K0tg0jHu4VOzSEE3P7KgFj6W518/cV4/icSW7+eWUEhirOe7BGxWIeBbeQoA9d7RfSxhobrhVOJcaZtY4B/iIzP7Cx+9Xl/aPtfi8dcTynJ/6Sfq4fdAfF/iLGqClToY9NSpqAHpU1KgBGmpU9ICKrrs9xnufA/wBQm4Nr5T6dDVM4phXLSezOoTcHqiepw8SUoGW2Q3Ab7JI0Nm2NF8O4iFNid6b6IcSThHW/1J3HsyI38S1T9rez+QmaMeBj4h9xjv7H5GoSxUj0cPWOUqZYLxNOth50NLxdTopFZQQX0HzvRMXC5OVSpF3KT7F6MXfbWumYnc+1D8P4eykZrkfCtFDh0C3UUrOaZRIn5NG4ZwOdESYcNsNflUnCeBPO9l0UGzv9leqjq3kNudua/VsinpgrkwnhvDjiHsNhYseg/HpVr9IfFRguHS92crMvcQ23zyAjMOpVczf4a0fD8CkKBEGnM8yepNeK/TNxrvsWsCnwYZbN0M0gDN65VyC/UsK14cWhfc8vqM7yv7I87taw5UqRpwtWM5BiH0oeJb7/AJ1qTEtTRLYfnrXIBSV0KS09dAI06iua7AoAVIClXQpAIG1X/ZbtVPgmvGboT44mJ7tupA+y37Q977VQVyzcudAH0X2a7Rw46MvEbMv9pG1s8ZO17bg8mGh8jpSr5+4dxKbDyCSF2jcAgMuhsdCPMeXkOlPQB9M0qVKg5PH/AKeZT3uDXlknbyuWiH8FrypTvXp/08SXxOFX7sMhP+KQAf7DXmC7mgZ3TUqVMYqVKlQA1MaekRQAhSNMpp6QDEUgldAU4oA9G+hoHNil+wBC1ujEyC/wUD4V69hlBGw10YHY9a8r+g8AyYsfsRX/AM0n9fjXpyeBrGgDJ9qOypj/AF0Aug1ZdyvmOq/wqr4fi9K9Tw4B/hWFnXB4rEyBFsg/vYpAPFzLJtlN1ykAk3HWoTw3vE24er07TIe/uNB+FSYMH6pN77AAknyA3PoKjxWL4fBdBNiJGvlJRYyAb2sXcBQb3Gu3Otd2LxeFnRmgVVeNjFKC0ckqkbZnQkEMLNobanmDU1gl3LS6yCXp3IsB2fZyDKSifcWwZvVh9UemvpWmghCKFQBVGgAFgB6VJXDvWiMFHgwZMssj3AO0PFVwmHlnbURoWA2zNsqDzZiB718yYudpHZ3OZ3ZnY/eZiWY+WpNelfTF2kzuuET6qESSn7z6hV9BqfW3SvL2NdkiPLzrmZ7CpXNqEl1NMCBEubmiI0v6cvxpxFpUqaUhjgVyxrq9ROaYDqalqCLeiFoAVdClauJXsPPYUCOZH1sN+flXUaWpoI/jzNS0ANSpUqAPqKlTVXdpMS0WExEkZyukTspsDYhTY2OlIR419Njn/iSg7DDRW95JifnXnxOtW/aDiUuIaF5nLuMNCuYgXsM51sNTcnU61USbig6JKYUr0qYhU16emNAx7U9qQpzQA1I09KkAwpxTU4pgeofQWP1mM1+xBp18c34fOvWsRDmHnyrxr6EJD+mzrfQ4YsR1KzRBT7Z2+Ne1rSYGX7a8Skg4fiGi/tCgjTW39owVmv5KWPqK8Jw897EeG/3fCFsUAs97LlyqBnsBtc617n9IY/5N/VP939K8EwH9nK32o1UoeYPeAa/e0Gl72pAWcEIJVbBi4UhcuYsoDkERjxyjT60bIm5tYWq57J8b/QZ0xMZBjFkxAUoVeDKuazx5YmZL5ggBkv1BoDhcSvLBGwBjkiEjrbwvJ3MrZ2HNrqpv5CuMCe+/QTJ4u/nMcvLMgZQBp9U2G62PnTA+mxIGAKm4IBBGxBFwRQnEsYsMbSObAAnXyF7+2p9qruwv/wDPwo6RhR+6pKqPYAD2qk+liUjByWNvCo9mkVW+I0oQjxbjHEDPPJKb+NiwB3C7KD52A96CHWneuJTpQMileo0XmafnUttKYDKwNPmoObRtNKniOn56UkB1KbC/OoHausTuKjoAniqdahjqdaLAVDocxvyGg/GpMWfCaUA0oAlU016emXnTEOdKVQqbmlQ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 name="AutoShape 4" descr="data:image/jpeg;base64,/9j/4AAQSkZJRgABAQAAAQABAAD/2wCEAAkGBxQSEhQUEhQVFRUWFxcVFRgWFRYUFBUVFxQXFxcYFxUYHCggGBolHBQUITEiJSkrLi4uGB8zODMsNygtLisBCgoKDg0OGxAQGi0kICUtLCwsLywtLCwsLCwsLCwsLCwsLCwsLCwsLCwsLCwsLCwsLCwsLCwsLCwsLCwsLCwsLP/AABEIAKsBJwMBIgACEQEDEQH/xAAcAAABBQEBAQAAAAAAAAAAAAAEAAEDBQYCBwj/xABGEAACAQIEAwYCBgcGBQQDAAABAgMAEQQSITEFQVEGEyJhcYGRoQcyQlLR8BQjYnKxweEzQ4KSorIVJMLD8VNzk9IWNDX/xAAZAQADAQEBAAAAAAAAAAAAAAAAAQMEAgX/xAAuEQACAgEDAwMDAwQDAAAAAAAAAQIRAxIhMQRB8CJRcRNhgTKh4SOxwdEUFZH/2gAMAwEAAhEDEQA/APWaVcxtcA9QD8RTRyqSQCLjccx6ii0FMkpUBBxEXdX0ZLnyYDp5+VQ4LiQERZzqGYW5nW4+RqP14e/v+xX6E649v3LSuTUWHmvGrvYXAY8gL6/zrtHDAEag7edVUkyTi0NSrNPjCJsUwJACNqPvAqin1vVrwrH51RXP60pnI2upYgH4AG3mKjj6iM5afn+9Fp4JRjfnFlhSpUq0EBqYiuqagDhtq8r4w5ZyL/WY/wCUE/xNencQYiNyPumvL8QQWNthpUc0qRp6WGuRxCm1uWwqww2FOtD4eKrnCDSsJ7apIg7mpHwRtt8Pwo+KMc6ICWoOZSKPDM0J8N8v2lOqkfjVgcUjg2BDW+re3rlJ016HnRfdeV65ODXmvwqkZtEMmOM/kz8uFYXKAMvUD/cv2TTwx3Gunr+FX6YOM3IvfYkE6eR/Cof+HKTYG58zrTcyaxUVQgCncdOf86KwGHMZzAhlNrjcfnepcdw0hSRcWF+d/ah+Hxs4zAgFbBhYag3IYc+Wv9a7g7IZoVuXkcIO3MbHf289/XpUmGcK2U7fZPUX1FQ4aJrZX8Q+dufoanli3U6ncHrbn+9+fSplExCOo5NoNdNeXry9xQPE48klwdCNDzJ6G1Hm0iZTo41B8x/OgeMwlgpvrvbz56ev8KBF/wAMxGdBc3PzI8/PlRdVPBG0A8rnyvbT43q3qqdomxqQpU9MQ4pNStSagB4zpXYqOPapBQA9KlSpgVfC8Z+pU5WbL4TlsTp5X6Wqv4njY3IKh0kGl7ZdPW9cdmpyHK/ZIuegI2+O1aKbDq/1lB9RXnQUs+FJPxd7NzlHBldr/wAfuZDOztc3Y9QLn3tXJjYE5lYA9VI/lWyZlQakKo9FApDEL95df2hrS/4HvLf4K/8AYVxDb5/gy0GKDsDMxyLsORtsD0FX6cSUqWCvlUE3K5V06E7+1EHCJmzZFzdbC9VvaaUiLKOZ8XkBt87VSMJYIyk3f43fyyU8kM8lFKvzsjPwspUltVLd5LbeynwJ6sxPyqaDEOJCxID3DTMfqxR3/s/WwHwA5Gq/DvZhrz+B5GxNri5tejQmgsFK30Lm0Ib7zMdZn9NK8/HJ8rzz/L/G3JFLnzz/AAvbfXg09MgIAvvbXlr6U9e8eIDcQxyQoXkayj4k8gBzJrMYLtgA0jTBrMR3arYhVAO5JFz51r2QHcA+ovWV7DICJ7gaMu4/erPlc9cVF1dnodKsP0Mkpxtqu9cvttsGcV4or4MypcBxZb7i5I5ehrDYOHMbXA0J10v/AFrZ9uDaBQObgfImsZFFc+VcZ72TLdFFbyS2sNw40q4ghsovzoTAYbXTYCjAfgDUEbJPsGKgtXGW+1Qy4gZsvlTxSX/PKh0cKLDY4xtRBSxA3v5dOtDK/SpjNa3rb39q6VE2mLfQC2p9/OpVjABNJU502Ikvzoruzm74IHkup9DeqPgP13W+x06EMb/C/wDEVaYu4U2/80DwOK0rkjw6A6c2On8q6xu2cZl6GWff5Tbca6/d8r8xvrRMi5l033GvOuZ4L35jy320Yftfx9qhJZRrcjkfxHKrnnEMzEeLUHn1A5H+RpSS5jqfw8iK7D5gdQfz/Og2WxsOux5X6X5Un9gD4OICNLkG25PkPyafj/Hu7jHdhs7qDcqf1YOxPLN0FG8IwwKMGFwTsQCCCNqh7Yj/AJVv3k/3U56lBtPsX6b6cssIyje/uVvCe0D2hj7hyPAhe7HoM31ffetWKC4L/wDrw/8Atp/tFG11iUlHd2cdVKEpvTGue7djik2x9KQp2qhmOYDpUi1HDtUgoAenpqemBkOH4yIKED2N7klSoN7AC+u3n1rTYObMLH6w+Y615/iYilrXN9rjKx6nKdbUbwfixWyufDrlbmp6afZ3ry8OTQ6o9TN0+taouzXYzhccpBfMSNvERlNraDYbn41m4uCq0uZCRYZbmxQ2O23UbelWuK40qxXzqM3hQjcnnlB5jqdL1V8Hxccb6gRs1goZ8ysBfn97byvt0q83BzjS3M+PUscm3xSNRCxRPHuNPX01NUXEuIIpPeHU/ZAubba8h7muOJ8atexu4Nh4TlTroedZsoWNydzqxNhc66mp5surZFen6bvILjliuLFyd/F3aD/MzWq04RAZJQxjRgpuzvOszD7oCpoDe245UPwrhDMbDMo0zE3Q25lTZlkH41rcJhVjUKo9TYAsepygC9PB065a8/I+pzpbLnz2JLUrU9KvQPNGrD8G4iMFLNHOGFzcEC/1S1ja+oINbhjYXOw1PkBvVDh+0MOILCOCacJuyRxyJci4UN3n1rW8OhFxcCpZIOTTTpo09PnjCMoTVqVXvT24MV2z7WLJKiqCEVb67ktzsPJaBwHFY3tY6112qZHxXeyxvhw6iySxurDJocxKhOhsrMB1riLhEDjNGy+qsCPkajNb+o2YJbejj2NLhcUBfzFTytlt1rLozQ6Ne3I8qsoMXmYHyqTRtjuGlbyG/kKsY1ttVNjMQQ1xzA/hQE3G5V+ql+tJIcnsbeNRXagXrD4btJLsyEedtKuMLxs2vcEc9NRXRBmojbQ9KBkk39afDYwOt1FRkf1pTewoqiMrm0vzv8N6mihC5+oCH/Iqn43vQ2KiIZWBOUbjr+RepUmuAfvCx9bf0rrER6hOtg0Gxy9Tcep1I+dJF1IGxvp0F6HjlFgb7An31/8Ar/CpOE4oEuW5Xt11/wDFaLMDQPJGFc6WrjEJm135g8xblReOItmHLT2v/Wq6BrMRfc0mBp+Ejwfn89KH7S4RpMO6qLnRgOuUgkDztRfCB+rFFNVHHVGmcwm4TUl2dmMwXabJEkQiZpFAQAbG2g039rVra6K01q5xxlHZuymfLjyO4Rr33uxxScUqZjVDOKLauxUcO1SCgDoUqVqVMCsxOAjldvDa312Xwsx+6WGtutVU/A44zmcluSKqDKOlxmu/pfWrtQ6R3RQ7b2Z8l7/tZTQUGNkmzx4jBui23LLIrehW2vpr6Vn+kpK3yWWacdk9ilm4etizTMxK3F4EJjANtFzaAdNhUOH4IkQIbEPJcZrtDH4NTe7ZgABrodBROLwOUgmcrGrBkMwaJ49RmXvHAzKRpqeQ3oaGMv4WliLCaSQIJBJmvYqzIlyVz3YaHS/WuHgvn7dv5IrO47KL79/PPYOXARkZJHkk2CvkVSpP2c1/F+7YmrWHgqRjMPG45nQMOjKND6kUPwvD92c5WeeYjWRk7sDqEWUrkX0351zwDiONlnmXE4ZYYl/s2DXJNxYXBIfS5uAANqqsS5Z3HLJRUVsvm/Pgs8SboHT7OoHlsRRSMCARz1oVRZ2Tk2o9T+TTcJbwFfum3sfyaIS385Q3HbzuGUqemqxMy30iwq2EIeeWAXNu7Vm7w5GtG4UXyHrtoKP/AOFth1AwdlQbRH6nnY8iferlrc9jofQ71X4DEZVWJz+sRQCDoZAoAzpf6wOhuL2JsdRQBgfpGxzzpCgVo5FZw1+hC7Hobcq83kwkkcjZMxcMCj8wATupBBB030053r0vtLjRNOxvdF8K+g5+5ufeq2DCpq3PpyqDyK2b44G4JXRVcR4iFeys5WTMQpUPlAC3FkUHTU3+XW/7O4uBIs0rLfLmtqrHewUNbxHku+orP/oBnxiqtwkYBYjYlifDf0APuK03HOGsmGkMZt4GUga3UrYn2veo5Gm0jZhjLS9/gk45C4BcJGijQjvXc6nT+7AHLrVNJxURWLogB55m252GTXejuC4+TGYd1mFhdSjBRZg2p5cjb425VVzcIzsQ1840F+n8qNKumOMnJFjh+1eF8QIYhW1IUiyn6rMGtlv0ud+dXeDxuEcAo4ym1iykLc8gxGUn0NYfF9kZHcnUX38JI21Nwa1HC+zCqYwC8agBXYN43Hwtz866qNEk8ltPgvY07s6ag60WRmIPSsxhO0MiRKn6O0sisIwAyKzKq2MjZjYXI671YJFjptCUw6HoO8kt06A+YNcOA/qd0vP7F08i5fFtzJ0HxO1ZvD8ZTO6R3lsQQYwXUdbuPCNPOrFezsK+KUNM195mMmvKysbD2FErEoIsALW0AsCLEW+dCaTHOLcHQBPiGHhC7hifInYfM0uE4nw631PS3qQOnOrQQAm56a253B/GgOKQ2jkMejW8Nv5e38K6lOuCWLAn+olORMxea19CLZrew2qWKZWHhIOosRqD+FQcNX9QL72BNTcOw2aXKuniUe+Uk/IfKuITbkWzdPDRL7F7hOJQwoFdjcb2R2tfbULTSdo8OL+J/wD4Zj/0VeKlgB0rhq3Himbk7W4Ufal9sPiD/wBuoT2zwvWf2wuJP/brTGuCaAKvhPG4sSWEXeeEAnPDLENb2sZFF9uVWTCnNM1AEeHapwKgw40qcGgB6emp6YA004XKL2JIHtp+I+NVPaDGvmihiOVnDyM138MaWH2GUklnHMbGpeKP4tdmTY/UIvckkbEDW32tqreKyZcVIxGiYWMjr9eYt/tFRnNqLorGFtWAImeZo3kcsqq5ORCpB6O+d7i3WiMTgVCs3eSeEEm5WQ6D9tTas9h+GOuMQZyGkgzl8q3D2GawOm4+dWvaHA5cPIQ5sIzmUhSHb750+tuSfTpWduWpeosoquCWDGSRxpiBI7RjI7o2YN3ZIzaK+UEKSbW5Vsp8SFI13NvYg61geFYPu4TG17SYfOQQLK1mzj/UvwrSCQmCBiSGbDpcrrJ4kW+Qczc212vflVoTdMnKCtFhxFrMjD82Nc8MbxyW9fmfxqPHmwTlZdunlS4KviY+QHz/AKVNP+s15wdV/TvzktqanpVsMxT9oYEc4ZZArIcQuYOAVP6qUi4Oh1t8qikEamSOJIzHmgXKFQxxyuz5ioPhV8oj6WLKeetjxOWNUvKhddyBEZbWBNyoBtsda44ZPFLH+rjKxm1leExAggEEIwFxqOVIDzLi2GK4iYRsyASOLEhtmI536cjQhw89r94gA/YN7f5quMYoM0pUADvHsALADMbADlQWLn8QXrvWGT9TPfxQWhfBZdm8JYA8zubanz0rYHCoVKMLm3/n+NVXBZkAHl86s2mDNdTY8q6gkcZG7pcGEeBsBMyg3jBJQkaFGJOQ+huL9LVZySxzgMjAG2vP203qz7Q8KMgvm1F7WPX+VZrC4VJDYqA6m1xobjzpS5KR9S2LjByPsBmHU6CjpYSynvXKrubaC25uRTYHAHIVOnnoXtfk1rj2IovD8LA+842OYlxuDsxPMA+1CJypO9vPwD9nsGqxR+CxKqxJGtyMxB89avG0F6ie4ofFzmm3RNLUyDEPc0NmNODTXAN6jyaFtsGYNSRr0t5Vm+OSuJlUEgDkdiTz/lWjwsoAJ5b+dUPatxljIHiLH4Xv/Ouq2Fi/WHYKbOjdeY5VY9j4CXJP2czH95zlX/SG+VVfCcPaMXFmfU35CtjwDDZIhpYv4vY/V+QHxNd4I3KyfWZVDG4rvt/ssq4YV3TGtp4gO4rgipmFRMKAOKZq6NMaAIsPtU4qKHapKAOhSpCnoAo8Q5MaMCbi6EWzKSR4cy9LgG42oPjCr3kMmhR1bDPzFwbpfyJEg/xCgMH2ngzBCsgR9GZsoC9DYE/x0q6ngUq0cmsclgCHuQqoSsi5tcwKqdCdbVnim4VL4KRywk7g7ozEaSJjXe36p2EZ8V7Hugwa19BcZateNSMIWEYu7WRfJnIW/te/tVbiuGkymOQqJSEN9Qsvdm8c8X7Q2ZfPpYkzi8BISR3RRFd7tcIHtYOeoW5IHW2ulZpbSV9jSt1aAcJAy4QRf3ru+HQg5iWeQqWB6WBc+SmtXjEBKxpewtH4RqLWI8X2Vy3Btqap+A4LuwkrAqFXLh0kOVwjMoknkB2kbNoNwL82IorifEVwi53GaRrrGoY5sha5Ykjw78h03rVGNX99zPkyJep8II4hLmY22GnsKP4TFZL9T8hp+NZnhfGFxEqxpHJdrliWWyqNzcD0HqRWzRQAANhoKWLG9TkxPNCcKgxWpU9K1aSZDi0JjcDUlGAHUlSKpW4bn/QRLHmEaXcHUK4iULmF7GzDTexF+VFdpuKthoVdAhLSxRfrGKIveOFzMwBsBe9UeK7XSRx4sskDthlgbNFMz4dhNJkytJlBVl1JFjoQaAMwxId82hDNcXvY31F+etV+NFyCN/zvU3EZczu2ZGvIxJibPGbsScjfaXXQ1AmrGsLW7Pfxy9K+Ajh8s1wAfeiIMHiGYnvm9mOmvIbW9qk4XbU9NqsuF39Bf5UIbZPh0xIWzujDrrf30t8Kr24cYwXDZiTmY9D0rQxuKkncZTe3S1FWJZGtqIOE4/MBeryDFW5VkcSP0dg392x1P3W8+gNXEM2lxQm0c5IKW5YTyXNBSjSm765pmc9K5kzmKoiA5UPijRMpA+NVuPxIQFidACT7Cplo7ssYpCEtcqTzAvy86ixGCSwJGcrszcvSiOFveJC3McuvO/xrriGLWOMk+w61RK0cuWljYKLOyK327XHRBv8AHb3rZCsp2SiLv3rdDp0J2HsL+5q5wPF1lmkiCkZL5WP1ZMrZXy/usQK1446UeT1Ob6ktuEWlKqrh/FHlIIhITM65jIv2GKk5d91rnDcbLLG7RMscjBVbMh1YkDwg33FUMxaMKhYUO3E9PChZjI8aqCLsUOpudANL1C3EwsUskqPH3QYuGtqFXNdGGjA+XPSgAo0xNB8G4kMTEJArIbsrI/10dTZla3MW+dGNQBzCNKkpoxpXQoAVPSpUwMHxbg/6K7OFLQPe9txzEbN9mMtbUdLHz44ZxV4C0Sjv4UF3FwAhJsREx3FzYA78q3zKCCCLg7g6g1m+I9k1IbuG7sMQShGaMkA281tc+XlXGmuDNPE07gDjiOEmUpJKMl7hJQY3ibrHKv1SPKuUiwiHPJi1mZTeISsrLHbZu7jAzuPvNr0tVZ/+P4mIEdyJLo6goyHxN9sh7HSwqaLATA/q8Gws0JGYxi3daHW/2qSivYaz5u6/ZhGI7TKptDmmlc6SSDKgufsruRcbVSifvCS2aeaXRkIuZFIuuRh/Z5CG8v5XUfZeeUKJCkSqzMuXxyDM5a19ALE6VpOEcFiww/Vr4j9Z21dvU8h5CwppM4ccmR3LjzsCdl+BDCx+Kxle2cjYDkg8h15n2q6pyaGllrrg0xioqkStIBXPfChS1NQdA3H8F+koiXAyzQzG65gwikDlbedre9U/EezbNHiooZEjhxBVxGY8yxTB1Z2UBh4Xyi66a3POtFSO1+Q3PIepoA874zhJFncTGNmdQ5MSGJLar4ULNb6vWs3i8yNpt861XavjmElmiSGdJJVzBgnjXLof7QeG4I2Bvqaz2LW7EVlyKpHsdNLVjT9hsDxTKdyPXSrrC8bB2ZbfEfGqnC4dSNQPerLC8KibdBr6Vw6Nyprkt4eIqRrbysaabiCgaOPQm1dRcJjFvCAfLT+FFf8ACIW0dFYb2YZh86KJS09iGPEiVCjWKnRhvf0qTh0JjGQm628J8uVDtgljvkGUb26eQqxMlwvW1cnP2JcOLV3MaiSSoZpTmGotba2t/XpS7Cp2NLJ+TWX7TSlgI11Lm1vKrfHY0C9vzeqyKG93I8RBHoDv8a5W27KJbBWE40cPCe81Ci5I61V4njgmcMWuOS6WUDrzvQ3bOJocPAx0793Kr1jiC+L0LOtvIedYkPrf861rw49rZ5vWdRqlpj+T1WD6SocKhjETu2S4ZWW1zewKnkNDvzpcB7c4Ith276aIxsVYYhU7rK4vJZ4sxF2sbtppXk8uo1+POh5jZPlWijAfTPZvh0IiWVO5kYmRhNGQ4YO7EWkG+hAqLh/AWiGHdQnex6S3JKsDe5UkaOORsOYr577N8fnwxvBM8V98h0J6sh8Le4NewdnPpVgdQuLBjk0BdFLxt55R4k9NR58qQjXw8PkSzDKXWWZwCxCskrHS9tDa3LlUfFeHT4iPu3ZVDyAtl1KRL4goJFnYsq7i1r1Y8P4nDOM0Esco/YYNb1A1B8jRdAGb4RwuWCectJ3scuWXM2UOJrFXBVFC5Sqx6jmDVs1EyrQ5oA6WnrlK6oAVKkKVMBUqanoAVKlSoAVImnriU6UAQTS0OazPGu32Cw5KmXvXG6wgSWPQvcID5Zr+VY3jH0sStphYVjH35T3jeyLZVO25akB6wBWc4v24wOHJV5w7jQpCDK1xyJXwqfVhXivFO0WKxNxPiJXU7rmKx+ndrZPlVWKYz0Hjn0rYh7rhY1gX772llPnY+BfSzetYfi/GcRiT/wAxPLKN7O5KD0j+qPYUNXDjSgAjgk2SeJjsGA/zeH/qr0N0ub868wB6e1ej4PFd7Ejj7QHseY+NxWfMuGej0Et3EOiHTWj8PEeWlRYOOw1q2wgB5ioWem4pEuHZhoaLSW5tauCo2qWDTejdkmxTRUFY39KLnnG1DFgBe9cs5TOjPYUJisXYUNiJb7GnwsN9aKOtSOEw5bxH4UZhMIZZFjH2jbTkOZ+F67YaVpuxnDrZpm5+Ff5n8+dKEdcqFmy/Txtnm301YsHGwwr9XDwAC2waRrkW/dSL415+Ks+0/Ev0nGYifcSSsVI5xr4I/wDQiVV3r0jwRMaBxx2oyQ6UFOb+xoAfDijYqggjogGgCaOYggjQjYjf2Navgv0hY3D2Al71R9mYd5/rvnH+ashenFAHuXB/pPwkoAnDYd9jcGSO/k6C4H7wFauKdJFDxsro2oZSGU+hGlfMgJqx4PxubDPmhkaM87Hwt+8h0b3FAH0cldV552b+k6NyExaiJjYd4lzET+0urJ/qHUivQIpAyhlIZSLhlIKkdQRoRQI6NKlT0gGp6VKmAq5mlVFLOwVVF2ZiFVQNyWOgFUXbjtIvD8K0tg0jHu4VOzSEE3P7KgFj6W518/cV4/icSW7+eWUEhirOe7BGxWIeBbeQoA9d7RfSxhobrhVOJcaZtY4B/iIzP7Cx+9Xl/aPtfi8dcTynJ/6Sfq4fdAfF/iLGqClToY9NSpqAHpU1KgBGmpU9ICKrrs9xnufA/wBQm4Nr5T6dDVM4phXLSezOoTcHqiepw8SUoGW2Q3Ab7JI0Nm2NF8O4iFNid6b6IcSThHW/1J3HsyI38S1T9rez+QmaMeBj4h9xjv7H5GoSxUj0cPWOUqZYLxNOth50NLxdTopFZQQX0HzvRMXC5OVSpF3KT7F6MXfbWumYnc+1D8P4eykZrkfCtFDh0C3UUrOaZRIn5NG4ZwOdESYcNsNflUnCeBPO9l0UGzv9leqjq3kNudua/VsinpgrkwnhvDjiHsNhYseg/HpVr9IfFRguHS92crMvcQ23zyAjMOpVczf4a0fD8CkKBEGnM8yepNeK/TNxrvsWsCnwYZbN0M0gDN65VyC/UsK14cWhfc8vqM7yv7I87taw5UqRpwtWM5BiH0oeJb7/AJ1qTEtTRLYfnrXIBSV0KS09dAI06iua7AoAVIClXQpAIG1X/ZbtVPgmvGboT44mJ7tupA+y37Q977VQVyzcudAH0X2a7Rw46MvEbMv9pG1s8ZO17bg8mGh8jpSr5+4dxKbDyCSF2jcAgMuhsdCPMeXkOlPQB9M0qVKg5PH/AKeZT3uDXlknbyuWiH8FrypTvXp/08SXxOFX7sMhP+KQAf7DXmC7mgZ3TUqVMYqVKlQA1MaekRQAhSNMpp6QDEUgldAU4oA9G+hoHNil+wBC1ujEyC/wUD4V69hlBGw10YHY9a8r+g8AyYsfsRX/AM0n9fjXpyeBrGgDJ9qOypj/AF0Aug1ZdyvmOq/wqr4fi9K9Tw4B/hWFnXB4rEyBFsg/vYpAPFzLJtlN1ykAk3HWoTw3vE24er07TIe/uNB+FSYMH6pN77AAknyA3PoKjxWL4fBdBNiJGvlJRYyAb2sXcBQb3Gu3Otd2LxeFnRmgVVeNjFKC0ckqkbZnQkEMLNobanmDU1gl3LS6yCXp3IsB2fZyDKSifcWwZvVh9UemvpWmghCKFQBVGgAFgB6VJXDvWiMFHgwZMssj3AO0PFVwmHlnbURoWA2zNsqDzZiB718yYudpHZ3OZ3ZnY/eZiWY+WpNelfTF2kzuuET6qESSn7z6hV9BqfW3SvL2NdkiPLzrmZ7CpXNqEl1NMCBEubmiI0v6cvxpxFpUqaUhjgVyxrq9ROaYDqalqCLeiFoAVdClauJXsPPYUCOZH1sN+flXUaWpoI/jzNS0ANSpUqAPqKlTVXdpMS0WExEkZyukTspsDYhTY2OlIR419Njn/iSg7DDRW95JifnXnxOtW/aDiUuIaF5nLuMNCuYgXsM51sNTcnU61USbig6JKYUr0qYhU16emNAx7U9qQpzQA1I09KkAwpxTU4pgeofQWP1mM1+xBp18c34fOvWsRDmHnyrxr6EJD+mzrfQ4YsR1KzRBT7Z2+Ne1rSYGX7a8Skg4fiGi/tCgjTW39owVmv5KWPqK8Jw897EeG/3fCFsUAs97LlyqBnsBtc617n9IY/5N/VP939K8EwH9nK32o1UoeYPeAa/e0Gl72pAWcEIJVbBi4UhcuYsoDkERjxyjT60bIm5tYWq57J8b/QZ0xMZBjFkxAUoVeDKuazx5YmZL5ggBkv1BoDhcSvLBGwBjkiEjrbwvJ3MrZ2HNrqpv5CuMCe+/QTJ4u/nMcvLMgZQBp9U2G62PnTA+mxIGAKm4IBBGxBFwRQnEsYsMbSObAAnXyF7+2p9qruwv/wDPwo6RhR+6pKqPYAD2qk+liUjByWNvCo9mkVW+I0oQjxbjHEDPPJKb+NiwB3C7KD52A96CHWneuJTpQMileo0XmafnUttKYDKwNPmoObRtNKniOn56UkB1KbC/OoHausTuKjoAniqdahjqdaLAVDocxvyGg/GpMWfCaUA0oAlU016emXnTEOdKVQqbmlQB/9k="/>
          <p:cNvSpPr>
            <a:spLocks noChangeAspect="1" noChangeArrowheads="1"/>
          </p:cNvSpPr>
          <p:nvPr/>
        </p:nvSpPr>
        <p:spPr bwMode="auto">
          <a:xfrm>
            <a:off x="155575" y="-1265238"/>
            <a:ext cx="4562475" cy="264795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 name="AutoShape 6" descr="data:image/jpeg;base64,/9j/4AAQSkZJRgABAQAAAQABAAD/2wCEAAkGBxQSEhQUEhQVFRUWFxcVFRgWFRYUFBUVFxQXFxcYFxUYHCggGBolHBQUITEiJSkrLi4uGB8zODMsNygtLisBCgoKDg0OGxAQGi0kICUtLCwsLywtLCwsLCwsLCwsLCwsLCwsLCwsLCwsLCwsLCwsLCwsLCwsLCwsLCwsLCwsLP/AABEIAKsBJwMBIgACEQEDEQH/xAAcAAABBQEBAQAAAAAAAAAAAAAEAAEDBQYCBwj/xABGEAACAQIEAwYCBgcGBQQDAAABAgMAEQQSITEFQVEGEyJhcYGRoQcyQlLR8BQjYnKxweEzQ4KSorIVJMLD8VNzk9IWNDX/xAAZAQADAQEBAAAAAAAAAAAAAAAAAQMEAgX/xAAuEQACAgEDAwMDAwQDAAAAAAAAAQIRAxIhMQRB8CJRcRNhgTKh4SOxwdEUFZH/2gAMAwEAAhEDEQA/APWaVcxtcA9QD8RTRyqSQCLjccx6ii0FMkpUBBxEXdX0ZLnyYDp5+VQ4LiQERZzqGYW5nW4+RqP14e/v+xX6E649v3LSuTUWHmvGrvYXAY8gL6/zrtHDAEag7edVUkyTi0NSrNPjCJsUwJACNqPvAqin1vVrwrH51RXP60pnI2upYgH4AG3mKjj6iM5afn+9Fp4JRjfnFlhSpUq0EBqYiuqagDhtq8r4w5ZyL/WY/wCUE/xNencQYiNyPumvL8QQWNthpUc0qRp6WGuRxCm1uWwqww2FOtD4eKrnCDSsJ7apIg7mpHwRtt8Pwo+KMc6ICWoOZSKPDM0J8N8v2lOqkfjVgcUjg2BDW+re3rlJ016HnRfdeV65ODXmvwqkZtEMmOM/kz8uFYXKAMvUD/cv2TTwx3Gunr+FX6YOM3IvfYkE6eR/Cof+HKTYG58zrTcyaxUVQgCncdOf86KwGHMZzAhlNrjcfnepcdw0hSRcWF+d/ah+Hxs4zAgFbBhYag3IYc+Wv9a7g7IZoVuXkcIO3MbHf289/XpUmGcK2U7fZPUX1FQ4aJrZX8Q+dufoanli3U6ncHrbn+9+fSplExCOo5NoNdNeXry9xQPE48klwdCNDzJ6G1Hm0iZTo41B8x/OgeMwlgpvrvbz56ev8KBF/wAMxGdBc3PzI8/PlRdVPBG0A8rnyvbT43q3qqdomxqQpU9MQ4pNStSagB4zpXYqOPapBQA9KlSpgVfC8Z+pU5WbL4TlsTp5X6Wqv4njY3IKh0kGl7ZdPW9cdmpyHK/ZIuegI2+O1aKbDq/1lB9RXnQUs+FJPxd7NzlHBldr/wAfuZDOztc3Y9QLn3tXJjYE5lYA9VI/lWyZlQakKo9FApDEL95df2hrS/4HvLf4K/8AYVxDb5/gy0GKDsDMxyLsORtsD0FX6cSUqWCvlUE3K5V06E7+1EHCJmzZFzdbC9VvaaUiLKOZ8XkBt87VSMJYIyk3f43fyyU8kM8lFKvzsjPwspUltVLd5LbeynwJ6sxPyqaDEOJCxID3DTMfqxR3/s/WwHwA5Gq/DvZhrz+B5GxNri5tejQmgsFK30Lm0Ib7zMdZn9NK8/HJ8rzz/L/G3JFLnzz/AAvbfXg09MgIAvvbXlr6U9e8eIDcQxyQoXkayj4k8gBzJrMYLtgA0jTBrMR3arYhVAO5JFz51r2QHcA+ovWV7DICJ7gaMu4/erPlc9cVF1dnodKsP0Mkpxtqu9cvttsGcV4or4MypcBxZb7i5I5ehrDYOHMbXA0J10v/AFrZ9uDaBQObgfImsZFFc+VcZ72TLdFFbyS2sNw40q4ghsovzoTAYbXTYCjAfgDUEbJPsGKgtXGW+1Qy4gZsvlTxSX/PKh0cKLDY4xtRBSxA3v5dOtDK/SpjNa3rb39q6VE2mLfQC2p9/OpVjABNJU502Ikvzoruzm74IHkup9DeqPgP13W+x06EMb/C/wDEVaYu4U2/80DwOK0rkjw6A6c2On8q6xu2cZl6GWff5Tbca6/d8r8xvrRMi5l033GvOuZ4L35jy320Yftfx9qhJZRrcjkfxHKrnnEMzEeLUHn1A5H+RpSS5jqfw8iK7D5gdQfz/Og2WxsOux5X6X5Un9gD4OICNLkG25PkPyafj/Hu7jHdhs7qDcqf1YOxPLN0FG8IwwKMGFwTsQCCCNqh7Yj/AJVv3k/3U56lBtPsX6b6cssIyje/uVvCe0D2hj7hyPAhe7HoM31ffetWKC4L/wDrw/8Atp/tFG11iUlHd2cdVKEpvTGue7djik2x9KQp2qhmOYDpUi1HDtUgoAenpqemBkOH4yIKED2N7klSoN7AC+u3n1rTYObMLH6w+Y615/iYilrXN9rjKx6nKdbUbwfixWyufDrlbmp6afZ3ry8OTQ6o9TN0+taouzXYzhccpBfMSNvERlNraDYbn41m4uCq0uZCRYZbmxQ2O23UbelWuK40qxXzqM3hQjcnnlB5jqdL1V8Hxccb6gRs1goZ8ysBfn97byvt0q83BzjS3M+PUscm3xSNRCxRPHuNPX01NUXEuIIpPeHU/ZAubba8h7muOJ8atexu4Nh4TlTroedZsoWNydzqxNhc66mp5surZFen6bvILjliuLFyd/F3aD/MzWq04RAZJQxjRgpuzvOszD7oCpoDe245UPwrhDMbDMo0zE3Q25lTZlkH41rcJhVjUKo9TYAsepygC9PB065a8/I+pzpbLnz2JLUrU9KvQPNGrD8G4iMFLNHOGFzcEC/1S1ja+oINbhjYXOw1PkBvVDh+0MOILCOCacJuyRxyJci4UN3n1rW8OhFxcCpZIOTTTpo09PnjCMoTVqVXvT24MV2z7WLJKiqCEVb67ktzsPJaBwHFY3tY6112qZHxXeyxvhw6iySxurDJocxKhOhsrMB1riLhEDjNGy+qsCPkajNb+o2YJbejj2NLhcUBfzFTytlt1rLozQ6Ne3I8qsoMXmYHyqTRtjuGlbyG/kKsY1ttVNjMQQ1xzA/hQE3G5V+ql+tJIcnsbeNRXagXrD4btJLsyEedtKuMLxs2vcEc9NRXRBmojbQ9KBkk39afDYwOt1FRkf1pTewoqiMrm0vzv8N6mihC5+oCH/Iqn43vQ2KiIZWBOUbjr+RepUmuAfvCx9bf0rrER6hOtg0Gxy9Tcep1I+dJF1IGxvp0F6HjlFgb7An31/8Ar/CpOE4oEuW5Xt11/wDFaLMDQPJGFc6WrjEJm135g8xblReOItmHLT2v/Wq6BrMRfc0mBp+Ejwfn89KH7S4RpMO6qLnRgOuUgkDztRfCB+rFFNVHHVGmcwm4TUl2dmMwXabJEkQiZpFAQAbG2g039rVra6K01q5xxlHZuymfLjyO4Rr33uxxScUqZjVDOKLauxUcO1SCgDoUqVqVMCsxOAjldvDa312Xwsx+6WGtutVU/A44zmcluSKqDKOlxmu/pfWrtQ6R3RQ7b2Z8l7/tZTQUGNkmzx4jBui23LLIrehW2vpr6Vn+kpK3yWWacdk9ilm4etizTMxK3F4EJjANtFzaAdNhUOH4IkQIbEPJcZrtDH4NTe7ZgABrodBROLwOUgmcrGrBkMwaJ49RmXvHAzKRpqeQ3oaGMv4WliLCaSQIJBJmvYqzIlyVz3YaHS/WuHgvn7dv5IrO47KL79/PPYOXARkZJHkk2CvkVSpP2c1/F+7YmrWHgqRjMPG45nQMOjKND6kUPwvD92c5WeeYjWRk7sDqEWUrkX0351zwDiONlnmXE4ZYYl/s2DXJNxYXBIfS5uAANqqsS5Z3HLJRUVsvm/Pgs8SboHT7OoHlsRRSMCARz1oVRZ2Tk2o9T+TTcJbwFfum3sfyaIS385Q3HbzuGUqemqxMy30iwq2EIeeWAXNu7Vm7w5GtG4UXyHrtoKP/AOFth1AwdlQbRH6nnY8iferlrc9jofQ71X4DEZVWJz+sRQCDoZAoAzpf6wOhuL2JsdRQBgfpGxzzpCgVo5FZw1+hC7Hobcq83kwkkcjZMxcMCj8wATupBBB030053r0vtLjRNOxvdF8K+g5+5ufeq2DCpq3PpyqDyK2b44G4JXRVcR4iFeys5WTMQpUPlAC3FkUHTU3+XW/7O4uBIs0rLfLmtqrHewUNbxHku+orP/oBnxiqtwkYBYjYlifDf0APuK03HOGsmGkMZt4GUga3UrYn2veo5Gm0jZhjLS9/gk45C4BcJGijQjvXc6nT+7AHLrVNJxURWLogB55m252GTXejuC4+TGYd1mFhdSjBRZg2p5cjb425VVzcIzsQ1840F+n8qNKumOMnJFjh+1eF8QIYhW1IUiyn6rMGtlv0ud+dXeDxuEcAo4ym1iykLc8gxGUn0NYfF9kZHcnUX38JI21Nwa1HC+zCqYwC8agBXYN43Hwtz866qNEk8ltPgvY07s6ag60WRmIPSsxhO0MiRKn6O0sisIwAyKzKq2MjZjYXI671YJFjptCUw6HoO8kt06A+YNcOA/qd0vP7F08i5fFtzJ0HxO1ZvD8ZTO6R3lsQQYwXUdbuPCNPOrFezsK+KUNM195mMmvKysbD2FErEoIsALW0AsCLEW+dCaTHOLcHQBPiGHhC7hifInYfM0uE4nw631PS3qQOnOrQQAm56a253B/GgOKQ2jkMejW8Nv5e38K6lOuCWLAn+olORMxea19CLZrew2qWKZWHhIOosRqD+FQcNX9QL72BNTcOw2aXKuniUe+Uk/IfKuITbkWzdPDRL7F7hOJQwoFdjcb2R2tfbULTSdo8OL+J/wD4Zj/0VeKlgB0rhq3Himbk7W4Ufal9sPiD/wBuoT2zwvWf2wuJP/brTGuCaAKvhPG4sSWEXeeEAnPDLENb2sZFF9uVWTCnNM1AEeHapwKgw40qcGgB6emp6YA004XKL2JIHtp+I+NVPaDGvmihiOVnDyM138MaWH2GUklnHMbGpeKP4tdmTY/UIvckkbEDW32tqreKyZcVIxGiYWMjr9eYt/tFRnNqLorGFtWAImeZo3kcsqq5ORCpB6O+d7i3WiMTgVCs3eSeEEm5WQ6D9tTas9h+GOuMQZyGkgzl8q3D2GawOm4+dWvaHA5cPIQ5sIzmUhSHb750+tuSfTpWduWpeosoquCWDGSRxpiBI7RjI7o2YN3ZIzaK+UEKSbW5Vsp8SFI13NvYg61geFYPu4TG17SYfOQQLK1mzj/UvwrSCQmCBiSGbDpcrrJ4kW+Qczc212vflVoTdMnKCtFhxFrMjD82Nc8MbxyW9fmfxqPHmwTlZdunlS4KviY+QHz/AKVNP+s15wdV/TvzktqanpVsMxT9oYEc4ZZArIcQuYOAVP6qUi4Oh1t8qikEamSOJIzHmgXKFQxxyuz5ioPhV8oj6WLKeetjxOWNUvKhddyBEZbWBNyoBtsda44ZPFLH+rjKxm1leExAggEEIwFxqOVIDzLi2GK4iYRsyASOLEhtmI536cjQhw89r94gA/YN7f5quMYoM0pUADvHsALADMbADlQWLn8QXrvWGT9TPfxQWhfBZdm8JYA8zubanz0rYHCoVKMLm3/n+NVXBZkAHl86s2mDNdTY8q6gkcZG7pcGEeBsBMyg3jBJQkaFGJOQ+huL9LVZySxzgMjAG2vP203qz7Q8KMgvm1F7WPX+VZrC4VJDYqA6m1xobjzpS5KR9S2LjByPsBmHU6CjpYSynvXKrubaC25uRTYHAHIVOnnoXtfk1rj2IovD8LA+842OYlxuDsxPMA+1CJypO9vPwD9nsGqxR+CxKqxJGtyMxB89avG0F6ie4ofFzmm3RNLUyDEPc0NmNODTXAN6jyaFtsGYNSRr0t5Vm+OSuJlUEgDkdiTz/lWjwsoAJ5b+dUPatxljIHiLH4Xv/Ouq2Fi/WHYKbOjdeY5VY9j4CXJP2czH95zlX/SG+VVfCcPaMXFmfU35CtjwDDZIhpYv4vY/V+QHxNd4I3KyfWZVDG4rvt/ssq4YV3TGtp4gO4rgipmFRMKAOKZq6NMaAIsPtU4qKHapKAOhSpCnoAo8Q5MaMCbi6EWzKSR4cy9LgG42oPjCr3kMmhR1bDPzFwbpfyJEg/xCgMH2ngzBCsgR9GZsoC9DYE/x0q6ngUq0cmsclgCHuQqoSsi5tcwKqdCdbVnim4VL4KRywk7g7ozEaSJjXe36p2EZ8V7Hugwa19BcZateNSMIWEYu7WRfJnIW/te/tVbiuGkymOQqJSEN9Qsvdm8c8X7Q2ZfPpYkzi8BISR3RRFd7tcIHtYOeoW5IHW2ulZpbSV9jSt1aAcJAy4QRf3ru+HQg5iWeQqWB6WBc+SmtXjEBKxpewtH4RqLWI8X2Vy3Btqap+A4LuwkrAqFXLh0kOVwjMoknkB2kbNoNwL82IorifEVwi53GaRrrGoY5sha5Ykjw78h03rVGNX99zPkyJep8II4hLmY22GnsKP4TFZL9T8hp+NZnhfGFxEqxpHJdrliWWyqNzcD0HqRWzRQAANhoKWLG9TkxPNCcKgxWpU9K1aSZDi0JjcDUlGAHUlSKpW4bn/QRLHmEaXcHUK4iULmF7GzDTexF+VFdpuKthoVdAhLSxRfrGKIveOFzMwBsBe9UeK7XSRx4sskDthlgbNFMz4dhNJkytJlBVl1JFjoQaAMwxId82hDNcXvY31F+etV+NFyCN/zvU3EZczu2ZGvIxJibPGbsScjfaXXQ1AmrGsLW7Pfxy9K+Ajh8s1wAfeiIMHiGYnvm9mOmvIbW9qk4XbU9NqsuF39Bf5UIbZPh0xIWzujDrrf30t8Kr24cYwXDZiTmY9D0rQxuKkncZTe3S1FWJZGtqIOE4/MBeryDFW5VkcSP0dg392x1P3W8+gNXEM2lxQm0c5IKW5YTyXNBSjSm765pmc9K5kzmKoiA5UPijRMpA+NVuPxIQFidACT7Cplo7ssYpCEtcqTzAvy86ixGCSwJGcrszcvSiOFveJC3McuvO/xrriGLWOMk+w61RK0cuWljYKLOyK327XHRBv8AHb3rZCsp2SiLv3rdDp0J2HsL+5q5wPF1lmkiCkZL5WP1ZMrZXy/usQK1446UeT1Ob6ktuEWlKqrh/FHlIIhITM65jIv2GKk5d91rnDcbLLG7RMscjBVbMh1YkDwg33FUMxaMKhYUO3E9PChZjI8aqCLsUOpudANL1C3EwsUskqPH3QYuGtqFXNdGGjA+XPSgAo0xNB8G4kMTEJArIbsrI/10dTZla3MW+dGNQBzCNKkpoxpXQoAVPSpUwMHxbg/6K7OFLQPe9txzEbN9mMtbUdLHz44ZxV4C0Sjv4UF3FwAhJsREx3FzYA78q3zKCCCLg7g6g1m+I9k1IbuG7sMQShGaMkA281tc+XlXGmuDNPE07gDjiOEmUpJKMl7hJQY3ibrHKv1SPKuUiwiHPJi1mZTeISsrLHbZu7jAzuPvNr0tVZ/+P4mIEdyJLo6goyHxN9sh7HSwqaLATA/q8Gws0JGYxi3daHW/2qSivYaz5u6/ZhGI7TKptDmmlc6SSDKgufsruRcbVSifvCS2aeaXRkIuZFIuuRh/Z5CG8v5XUfZeeUKJCkSqzMuXxyDM5a19ALE6VpOEcFiww/Vr4j9Z21dvU8h5CwppM4ccmR3LjzsCdl+BDCx+Kxle2cjYDkg8h15n2q6pyaGllrrg0xioqkStIBXPfChS1NQdA3H8F+koiXAyzQzG65gwikDlbedre9U/EezbNHiooZEjhxBVxGY8yxTB1Z2UBh4Xyi66a3POtFSO1+Q3PIepoA874zhJFncTGNmdQ5MSGJLar4ULNb6vWs3i8yNpt861XavjmElmiSGdJJVzBgnjXLof7QeG4I2Bvqaz2LW7EVlyKpHsdNLVjT9hsDxTKdyPXSrrC8bB2ZbfEfGqnC4dSNQPerLC8KibdBr6Vw6Nyprkt4eIqRrbysaabiCgaOPQm1dRcJjFvCAfLT+FFf8ACIW0dFYb2YZh86KJS09iGPEiVCjWKnRhvf0qTh0JjGQm628J8uVDtgljvkGUb26eQqxMlwvW1cnP2JcOLV3MaiSSoZpTmGotba2t/XpS7Cp2NLJ+TWX7TSlgI11Lm1vKrfHY0C9vzeqyKG93I8RBHoDv8a5W27KJbBWE40cPCe81Ci5I61V4njgmcMWuOS6WUDrzvQ3bOJocPAx0793Kr1jiC+L0LOtvIedYkPrf861rw49rZ5vWdRqlpj+T1WD6SocKhjETu2S4ZWW1zewKnkNDvzpcB7c4Ith276aIxsVYYhU7rK4vJZ4sxF2sbtppXk8uo1+POh5jZPlWijAfTPZvh0IiWVO5kYmRhNGQ4YO7EWkG+hAqLh/AWiGHdQnex6S3JKsDe5UkaOORsOYr577N8fnwxvBM8V98h0J6sh8Le4NewdnPpVgdQuLBjk0BdFLxt55R4k9NR58qQjXw8PkSzDKXWWZwCxCskrHS9tDa3LlUfFeHT4iPu3ZVDyAtl1KRL4goJFnYsq7i1r1Y8P4nDOM0Esco/YYNb1A1B8jRdAGb4RwuWCectJ3scuWXM2UOJrFXBVFC5Sqx6jmDVs1EyrQ5oA6WnrlK6oAVKkKVMBUqanoAVKlSoAVImnriU6UAQTS0OazPGu32Cw5KmXvXG6wgSWPQvcID5Zr+VY3jH0sStphYVjH35T3jeyLZVO25akB6wBWc4v24wOHJV5w7jQpCDK1xyJXwqfVhXivFO0WKxNxPiJXU7rmKx+ndrZPlVWKYz0Hjn0rYh7rhY1gX772llPnY+BfSzetYfi/GcRiT/wAxPLKN7O5KD0j+qPYUNXDjSgAjgk2SeJjsGA/zeH/qr0N0ub868wB6e1ej4PFd7Ejj7QHseY+NxWfMuGej0Et3EOiHTWj8PEeWlRYOOw1q2wgB5ioWem4pEuHZhoaLSW5tauCo2qWDTejdkmxTRUFY39KLnnG1DFgBe9cs5TOjPYUJisXYUNiJb7GnwsN9aKOtSOEw5bxH4UZhMIZZFjH2jbTkOZ+F67YaVpuxnDrZpm5+Ff5n8+dKEdcqFmy/Txtnm301YsHGwwr9XDwAC2waRrkW/dSL415+Ks+0/Ev0nGYifcSSsVI5xr4I/wDQiVV3r0jwRMaBxx2oyQ6UFOb+xoAfDijYqggjogGgCaOYggjQjYjf2Navgv0hY3D2Al71R9mYd5/rvnH+ashenFAHuXB/pPwkoAnDYd9jcGSO/k6C4H7wFauKdJFDxsro2oZSGU+hGlfMgJqx4PxubDPmhkaM87Hwt+8h0b3FAH0cldV552b+k6NyExaiJjYd4lzET+0urJ/qHUivQIpAyhlIZSLhlIKkdQRoRQI6NKlT0gGp6VKmAq5mlVFLOwVVF2ZiFVQNyWOgFUXbjtIvD8K0tg0jHu4VOzSEE3P7KgFj6W518/cV4/icSW7+eWUEhirOe7BGxWIeBbeQoA9d7RfSxhobrhVOJcaZtY4B/iIzP7Cx+9Xl/aPtfi8dcTynJ/6Sfq4fdAfF/iLGqClToY9NSpqAHpU1KgBGmpU9ICKrrs9xnufA/wBQm4Nr5T6dDVM4phXLSezOoTcHqiepw8SUoGW2Q3Ab7JI0Nm2NF8O4iFNid6b6IcSThHW/1J3HsyI38S1T9rez+QmaMeBj4h9xjv7H5GoSxUj0cPWOUqZYLxNOth50NLxdTopFZQQX0HzvRMXC5OVSpF3KT7F6MXfbWumYnc+1D8P4eykZrkfCtFDh0C3UUrOaZRIn5NG4ZwOdESYcNsNflUnCeBPO9l0UGzv9leqjq3kNudua/VsinpgrkwnhvDjiHsNhYseg/HpVr9IfFRguHS92crMvcQ23zyAjMOpVczf4a0fD8CkKBEGnM8yepNeK/TNxrvsWsCnwYZbN0M0gDN65VyC/UsK14cWhfc8vqM7yv7I87taw5UqRpwtWM5BiH0oeJb7/AJ1qTEtTRLYfnrXIBSV0KS09dAI06iua7AoAVIClXQpAIG1X/ZbtVPgmvGboT44mJ7tupA+y37Q977VQVyzcudAH0X2a7Rw46MvEbMv9pG1s8ZO17bg8mGh8jpSr5+4dxKbDyCSF2jcAgMuhsdCPMeXkOlPQB9M0qVKg5PH/AKeZT3uDXlknbyuWiH8FrypTvXp/08SXxOFX7sMhP+KQAf7DXmC7mgZ3TUqVMYqVKlQA1MaekRQAhSNMpp6QDEUgldAU4oA9G+hoHNil+wBC1ujEyC/wUD4V69hlBGw10YHY9a8r+g8AyYsfsRX/AM0n9fjXpyeBrGgDJ9qOypj/AF0Aug1ZdyvmOq/wqr4fi9K9Tw4B/hWFnXB4rEyBFsg/vYpAPFzLJtlN1ykAk3HWoTw3vE24er07TIe/uNB+FSYMH6pN77AAknyA3PoKjxWL4fBdBNiJGvlJRYyAb2sXcBQb3Gu3Otd2LxeFnRmgVVeNjFKC0ckqkbZnQkEMLNobanmDU1gl3LS6yCXp3IsB2fZyDKSifcWwZvVh9UemvpWmghCKFQBVGgAFgB6VJXDvWiMFHgwZMssj3AO0PFVwmHlnbURoWA2zNsqDzZiB718yYudpHZ3OZ3ZnY/eZiWY+WpNelfTF2kzuuET6qESSn7z6hV9BqfW3SvL2NdkiPLzrmZ7CpXNqEl1NMCBEubmiI0v6cvxpxFpUqaUhjgVyxrq9ROaYDqalqCLeiFoAVdClauJXsPPYUCOZH1sN+flXUaWpoI/jzNS0ANSpUqAPqKlTVXdpMS0WExEkZyukTspsDYhTY2OlIR419Njn/iSg7DDRW95JifnXnxOtW/aDiUuIaF5nLuMNCuYgXsM51sNTcnU61USbig6JKYUr0qYhU16emNAx7U9qQpzQA1I09KkAwpxTU4pgeofQWP1mM1+xBp18c34fOvWsRDmHnyrxr6EJD+mzrfQ4YsR1KzRBT7Z2+Ne1rSYGX7a8Skg4fiGi/tCgjTW39owVmv5KWPqK8Jw897EeG/3fCFsUAs97LlyqBnsBtc617n9IY/5N/VP939K8EwH9nK32o1UoeYPeAa/e0Gl72pAWcEIJVbBi4UhcuYsoDkERjxyjT60bIm5tYWq57J8b/QZ0xMZBjFkxAUoVeDKuazx5YmZL5ggBkv1BoDhcSvLBGwBjkiEjrbwvJ3MrZ2HNrqpv5CuMCe+/QTJ4u/nMcvLMgZQBp9U2G62PnTA+mxIGAKm4IBBGxBFwRQnEsYsMbSObAAnXyF7+2p9qruwv/wDPwo6RhR+6pKqPYAD2qk+liUjByWNvCo9mkVW+I0oQjxbjHEDPPJKb+NiwB3C7KD52A96CHWneuJTpQMileo0XmafnUttKYDKwNPmoObRtNKniOn56UkB1KbC/OoHausTuKjoAniqdahjqdaLAVDocxvyGg/GpMWfCaUA0oAlU016emXnTEOdKVQqbmlQB/9k="/>
          <p:cNvSpPr>
            <a:spLocks noChangeAspect="1" noChangeArrowheads="1"/>
          </p:cNvSpPr>
          <p:nvPr/>
        </p:nvSpPr>
        <p:spPr bwMode="auto">
          <a:xfrm>
            <a:off x="307975" y="-1112838"/>
            <a:ext cx="4562475" cy="264795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15" name="Titre 1"/>
          <p:cNvSpPr txBox="1">
            <a:spLocks/>
          </p:cNvSpPr>
          <p:nvPr/>
        </p:nvSpPr>
        <p:spPr bwMode="auto">
          <a:xfrm>
            <a:off x="1243806" y="164381"/>
            <a:ext cx="7253288" cy="614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kern="0" dirty="0" smtClean="0">
                <a:solidFill>
                  <a:srgbClr val="669900"/>
                </a:solidFill>
                <a:latin typeface="Calibri" pitchFamily="34" charset="0"/>
              </a:rPr>
              <a:t>Strategic Intent or Goals</a:t>
            </a:r>
            <a:endParaRPr lang="en-US" sz="3600" kern="0" dirty="0">
              <a:solidFill>
                <a:srgbClr val="669900"/>
              </a:solidFill>
              <a:latin typeface="Calibri" pitchFamily="34" charset="0"/>
            </a:endParaRPr>
          </a:p>
        </p:txBody>
      </p:sp>
    </p:spTree>
    <p:extLst>
      <p:ext uri="{BB962C8B-B14F-4D97-AF65-F5344CB8AC3E}">
        <p14:creationId xmlns:p14="http://schemas.microsoft.com/office/powerpoint/2010/main" xmlns="" val="29693061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 calcmode="lin" valueType="num">
                                      <p:cBhvr additive="base">
                                        <p:cTn id="7" dur="500" fill="hold"/>
                                        <p:tgtEl>
                                          <p:spTgt spid="61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51">
                                            <p:txEl>
                                              <p:pRg st="1" end="1"/>
                                            </p:txEl>
                                          </p:spTgt>
                                        </p:tgtEl>
                                        <p:attrNameLst>
                                          <p:attrName>style.visibility</p:attrName>
                                        </p:attrNameLst>
                                      </p:cBhvr>
                                      <p:to>
                                        <p:strVal val="visible"/>
                                      </p:to>
                                    </p:set>
                                    <p:anim calcmode="lin" valueType="num">
                                      <p:cBhvr additive="base">
                                        <p:cTn id="13" dur="500" fill="hold"/>
                                        <p:tgtEl>
                                          <p:spTgt spid="61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51">
                                            <p:txEl>
                                              <p:pRg st="2" end="2"/>
                                            </p:txEl>
                                          </p:spTgt>
                                        </p:tgtEl>
                                        <p:attrNameLst>
                                          <p:attrName>style.visibility</p:attrName>
                                        </p:attrNameLst>
                                      </p:cBhvr>
                                      <p:to>
                                        <p:strVal val="visible"/>
                                      </p:to>
                                    </p:set>
                                    <p:anim calcmode="lin" valueType="num">
                                      <p:cBhvr additive="base">
                                        <p:cTn id="19" dur="500" fill="hold"/>
                                        <p:tgtEl>
                                          <p:spTgt spid="61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1">
                                            <p:txEl>
                                              <p:pRg st="2" end="2"/>
                                            </p:txEl>
                                          </p:spTgt>
                                        </p:tgtEl>
                                        <p:attrNameLst>
                                          <p:attrName>ppt_y</p:attrName>
                                        </p:attrNameLst>
                                      </p:cBhvr>
                                      <p:tavLst>
                                        <p:tav tm="0">
                                          <p:val>
                                            <p:strVal val="1+#ppt_h/2"/>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800" decel="100000"/>
                                        <p:tgtEl>
                                          <p:spTgt spid="15"/>
                                        </p:tgtEl>
                                      </p:cBhvr>
                                    </p:animEffect>
                                    <p:anim calcmode="lin" valueType="num">
                                      <p:cBhvr>
                                        <p:cTn id="24" dur="800" decel="100000" fill="hold"/>
                                        <p:tgtEl>
                                          <p:spTgt spid="15"/>
                                        </p:tgtEl>
                                        <p:attrNameLst>
                                          <p:attrName>style.rotation</p:attrName>
                                        </p:attrNameLst>
                                      </p:cBhvr>
                                      <p:tavLst>
                                        <p:tav tm="0">
                                          <p:val>
                                            <p:fltVal val="-90"/>
                                          </p:val>
                                        </p:tav>
                                        <p:tav tm="100000">
                                          <p:val>
                                            <p:fltVal val="0"/>
                                          </p:val>
                                        </p:tav>
                                      </p:tavLst>
                                    </p:anim>
                                    <p:anim calcmode="lin" valueType="num">
                                      <p:cBhvr>
                                        <p:cTn id="25" dur="800" decel="100000" fill="hold"/>
                                        <p:tgtEl>
                                          <p:spTgt spid="15"/>
                                        </p:tgtEl>
                                        <p:attrNameLst>
                                          <p:attrName>ppt_x</p:attrName>
                                        </p:attrNameLst>
                                      </p:cBhvr>
                                      <p:tavLst>
                                        <p:tav tm="0">
                                          <p:val>
                                            <p:strVal val="#ppt_x+0.4"/>
                                          </p:val>
                                        </p:tav>
                                        <p:tav tm="100000">
                                          <p:val>
                                            <p:strVal val="#ppt_x-0.05"/>
                                          </p:val>
                                        </p:tav>
                                      </p:tavLst>
                                    </p:anim>
                                    <p:anim calcmode="lin" valueType="num">
                                      <p:cBhvr>
                                        <p:cTn id="26" dur="800" decel="100000" fill="hold"/>
                                        <p:tgtEl>
                                          <p:spTgt spid="15"/>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build="allAtOnce"/>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7624" y="260648"/>
            <a:ext cx="7344816" cy="561975"/>
          </a:xfrm>
        </p:spPr>
        <p:txBody>
          <a:bodyPr>
            <a:noAutofit/>
          </a:bodyPr>
          <a:lstStyle/>
          <a:p>
            <a:r>
              <a:rPr lang="en-ZA" sz="2800" dirty="0" smtClean="0">
                <a:solidFill>
                  <a:srgbClr val="00B050"/>
                </a:solidFill>
                <a:latin typeface="Calibri" panose="020F0502020204030204" pitchFamily="34" charset="0"/>
              </a:rPr>
              <a:t>Annual Performance Plan</a:t>
            </a:r>
            <a:endParaRPr lang="en-ZA" sz="2800" dirty="0">
              <a:solidFill>
                <a:srgbClr val="00B050"/>
              </a:solidFill>
              <a:latin typeface="Calibri" panose="020F0502020204030204" pitchFamily="34" charset="0"/>
            </a:endParaRPr>
          </a:p>
        </p:txBody>
      </p:sp>
      <p:sp>
        <p:nvSpPr>
          <p:cNvPr id="3" name="Content Placeholder 2"/>
          <p:cNvSpPr>
            <a:spLocks noGrp="1"/>
          </p:cNvSpPr>
          <p:nvPr>
            <p:ph idx="4294967295"/>
          </p:nvPr>
        </p:nvSpPr>
        <p:spPr>
          <a:xfrm>
            <a:off x="539552" y="980728"/>
            <a:ext cx="8229600" cy="5256212"/>
          </a:xfrm>
        </p:spPr>
        <p:txBody>
          <a:bodyPr>
            <a:normAutofit/>
          </a:bodyPr>
          <a:lstStyle/>
          <a:p>
            <a:pPr>
              <a:buFont typeface="Wingdings" panose="05000000000000000000" pitchFamily="2" charset="2"/>
              <a:buChar char="Ø"/>
            </a:pPr>
            <a:r>
              <a:rPr lang="en-ZA" sz="2400" dirty="0">
                <a:latin typeface="Calibri" panose="020F0502020204030204" pitchFamily="34" charset="0"/>
              </a:rPr>
              <a:t>The Annual Performance Plan (APP) of Agrément South Africa which is an entity of the Department of Public Works sets out the strategic </a:t>
            </a:r>
            <a:r>
              <a:rPr lang="en-ZA" sz="2400" dirty="0" smtClean="0">
                <a:latin typeface="Calibri" panose="020F0502020204030204" pitchFamily="34" charset="0"/>
              </a:rPr>
              <a:t>outcomes </a:t>
            </a:r>
            <a:r>
              <a:rPr lang="en-ZA" sz="2400" dirty="0">
                <a:latin typeface="Calibri" panose="020F0502020204030204" pitchFamily="34" charset="0"/>
              </a:rPr>
              <a:t>for the period 2016/2017.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strategic outcomes are goal oriented and are aligned to the APP of the </a:t>
            </a:r>
            <a:r>
              <a:rPr lang="en-ZA" sz="2400" dirty="0" smtClean="0">
                <a:latin typeface="Calibri" panose="020F0502020204030204" pitchFamily="34" charset="0"/>
              </a:rPr>
              <a:t>Department, </a:t>
            </a:r>
            <a:r>
              <a:rPr lang="en-ZA" sz="2400" dirty="0">
                <a:latin typeface="Calibri" panose="020F0502020204030204" pitchFamily="34" charset="0"/>
              </a:rPr>
              <a:t>which in turn has aligned its APP to the National Treasury requirements and to the overall Medium Term Strategic Framework of the Government</a:t>
            </a:r>
            <a:r>
              <a:rPr lang="en-ZA" sz="2400" dirty="0" smtClean="0">
                <a:latin typeface="Calibri" panose="020F0502020204030204" pitchFamily="34" charset="0"/>
              </a:rPr>
              <a:t>.</a:t>
            </a:r>
            <a:r>
              <a:rPr lang="en-GB" sz="2400" dirty="0" smtClean="0">
                <a:latin typeface="Calibri" panose="020F0502020204030204" pitchFamily="34" charset="0"/>
              </a:rPr>
              <a:t> </a:t>
            </a:r>
          </a:p>
          <a:p>
            <a:pPr>
              <a:buFont typeface="Wingdings" panose="05000000000000000000" pitchFamily="2" charset="2"/>
              <a:buChar char="Ø"/>
            </a:pPr>
            <a:r>
              <a:rPr lang="en-ZA" sz="2400" dirty="0">
                <a:latin typeface="Calibri" panose="020F0502020204030204" pitchFamily="34" charset="0"/>
              </a:rPr>
              <a:t>Outcomes-based priorities are therefore </a:t>
            </a:r>
            <a:r>
              <a:rPr lang="en-ZA" sz="2400" dirty="0" smtClean="0">
                <a:latin typeface="Calibri" panose="020F0502020204030204" pitchFamily="34" charset="0"/>
              </a:rPr>
              <a:t>reflected, </a:t>
            </a:r>
            <a:r>
              <a:rPr lang="en-ZA" sz="2400" dirty="0">
                <a:latin typeface="Calibri" panose="020F0502020204030204" pitchFamily="34" charset="0"/>
              </a:rPr>
              <a:t>as well as the short, medium and long-term planning initiatives of the national </a:t>
            </a:r>
            <a:r>
              <a:rPr lang="en-ZA" sz="2400" dirty="0" smtClean="0">
                <a:latin typeface="Calibri" panose="020F0502020204030204" pitchFamily="34" charset="0"/>
              </a:rPr>
              <a:t>Government</a:t>
            </a:r>
            <a:r>
              <a:rPr lang="en-ZA" sz="2400" dirty="0">
                <a:latin typeface="Calibri" panose="020F0502020204030204" pitchFamily="34" charset="0"/>
              </a:rPr>
              <a:t>. </a:t>
            </a:r>
            <a:endParaRPr lang="en-ZA" sz="2400" dirty="0" smtClean="0">
              <a:latin typeface="Calibri" panose="020F0502020204030204" pitchFamily="34" charset="0"/>
            </a:endParaRPr>
          </a:p>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policy priorities of Agrément South Africa are also reflected in its day to day operational plans</a:t>
            </a:r>
            <a:r>
              <a:rPr lang="en-ZA" sz="2400" dirty="0" smtClean="0">
                <a:latin typeface="Calibri" panose="020F0502020204030204" pitchFamily="34" charset="0"/>
              </a:rPr>
              <a:t>.</a:t>
            </a:r>
            <a:r>
              <a:rPr lang="en-GB" sz="2400" dirty="0" smtClean="0">
                <a:latin typeface="Calibri" panose="020F0502020204030204" pitchFamily="34" charset="0"/>
              </a:rPr>
              <a:t> </a:t>
            </a:r>
          </a:p>
          <a:p>
            <a:pPr algn="just">
              <a:lnSpc>
                <a:spcPct val="150000"/>
              </a:lnSpc>
              <a:spcAft>
                <a:spcPts val="1000"/>
              </a:spcAft>
            </a:pPr>
            <a:endParaRPr lang="en-GB" sz="2400" dirty="0" smtClean="0"/>
          </a:p>
          <a:p>
            <a:pPr algn="just">
              <a:lnSpc>
                <a:spcPct val="150000"/>
              </a:lnSpc>
              <a:spcAft>
                <a:spcPts val="1000"/>
              </a:spcAft>
            </a:pPr>
            <a:endParaRPr lang="en-GB" sz="2400" dirty="0" smtClean="0">
              <a:ea typeface="Calibri"/>
              <a:cs typeface="Calibri"/>
            </a:endParaRPr>
          </a:p>
          <a:p>
            <a:pPr algn="just">
              <a:lnSpc>
                <a:spcPct val="150000"/>
              </a:lnSpc>
              <a:spcAft>
                <a:spcPts val="1000"/>
              </a:spcAft>
            </a:pPr>
            <a:endParaRPr lang="en-GB" sz="2400" dirty="0" smtClean="0">
              <a:ea typeface="Calibri"/>
              <a:cs typeface="Times New Roman"/>
            </a:endParaRPr>
          </a:p>
          <a:p>
            <a:endParaRPr lang="en-GB" dirty="0"/>
          </a:p>
        </p:txBody>
      </p:sp>
    </p:spTree>
    <p:extLst>
      <p:ext uri="{BB962C8B-B14F-4D97-AF65-F5344CB8AC3E}">
        <p14:creationId xmlns:p14="http://schemas.microsoft.com/office/powerpoint/2010/main" xmlns="" val="1061002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670106311"/>
              </p:ext>
            </p:extLst>
          </p:nvPr>
        </p:nvGraphicFramePr>
        <p:xfrm>
          <a:off x="251520" y="908720"/>
          <a:ext cx="8640961" cy="3529978"/>
        </p:xfrm>
        <a:graphic>
          <a:graphicData uri="http://schemas.openxmlformats.org/drawingml/2006/table">
            <a:tbl>
              <a:tblPr firstRow="1" firstCol="1" lastRow="1" lastCol="1" bandRow="1" bandCol="1"/>
              <a:tblGrid>
                <a:gridCol w="2592289"/>
                <a:gridCol w="4406890"/>
                <a:gridCol w="1641782"/>
              </a:tblGrid>
              <a:tr h="447084">
                <a:tc>
                  <a:txBody>
                    <a:bodyPr/>
                    <a:lstStyle/>
                    <a:p>
                      <a:pPr algn="l">
                        <a:lnSpc>
                          <a:spcPct val="115000"/>
                        </a:lnSpc>
                        <a:spcAft>
                          <a:spcPts val="1000"/>
                        </a:spcAft>
                      </a:pPr>
                      <a:r>
                        <a:rPr lang="en-ZA" sz="1400" b="1" dirty="0">
                          <a:solidFill>
                            <a:srgbClr val="FF0000"/>
                          </a:solidFill>
                          <a:effectLst/>
                          <a:latin typeface="Calibri" panose="020F0502020204030204" pitchFamily="34" charset="0"/>
                          <a:ea typeface="Calibri"/>
                        </a:rPr>
                        <a:t>STRATEGIC OBJECTIVE</a:t>
                      </a:r>
                      <a:endParaRPr lang="en-GB" sz="1600" dirty="0">
                        <a:effectLst/>
                        <a:latin typeface="Calibri" panose="020F0502020204030204" pitchFamily="34" charset="0"/>
                        <a:ea typeface="Times New Roman"/>
                      </a:endParaRPr>
                    </a:p>
                  </a:txBody>
                  <a:tcPr marL="56230" marR="5623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400" b="1">
                          <a:solidFill>
                            <a:srgbClr val="FF0000"/>
                          </a:solidFill>
                          <a:effectLst/>
                          <a:latin typeface="Calibri" panose="020F0502020204030204" pitchFamily="34" charset="0"/>
                          <a:ea typeface="Calibri"/>
                        </a:rPr>
                        <a:t>STRATEGIC PLAN TARGET</a:t>
                      </a:r>
                      <a:endParaRPr lang="en-GB" sz="1600">
                        <a:effectLst/>
                        <a:latin typeface="Calibri" panose="020F0502020204030204" pitchFamily="34" charset="0"/>
                        <a:ea typeface="Times New Roman"/>
                      </a:endParaRPr>
                    </a:p>
                  </a:txBody>
                  <a:tcPr marL="56230" marR="5623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400" b="1" dirty="0">
                          <a:solidFill>
                            <a:srgbClr val="FF0000"/>
                          </a:solidFill>
                          <a:effectLst/>
                          <a:latin typeface="Calibri" panose="020F0502020204030204" pitchFamily="34" charset="0"/>
                          <a:ea typeface="Calibri"/>
                        </a:rPr>
                        <a:t>TARGET </a:t>
                      </a:r>
                      <a:r>
                        <a:rPr lang="en-ZA" sz="1400" b="1" dirty="0" smtClean="0">
                          <a:solidFill>
                            <a:srgbClr val="FF0000"/>
                          </a:solidFill>
                          <a:effectLst/>
                          <a:latin typeface="Calibri" panose="020F0502020204030204" pitchFamily="34" charset="0"/>
                          <a:ea typeface="Calibri"/>
                        </a:rPr>
                        <a:t>2016/2017</a:t>
                      </a:r>
                      <a:endParaRPr lang="en-GB" sz="1600" dirty="0">
                        <a:effectLst/>
                        <a:latin typeface="Calibri" panose="020F0502020204030204" pitchFamily="34" charset="0"/>
                        <a:ea typeface="Times New Roman"/>
                      </a:endParaRPr>
                    </a:p>
                  </a:txBody>
                  <a:tcPr marL="56230" marR="5623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35010">
                <a:tc rowSpan="5">
                  <a:txBody>
                    <a:bodyPr/>
                    <a:lstStyle/>
                    <a:p>
                      <a:pPr algn="l">
                        <a:lnSpc>
                          <a:spcPct val="115000"/>
                        </a:lnSpc>
                        <a:spcAft>
                          <a:spcPts val="1000"/>
                        </a:spcAft>
                      </a:pPr>
                      <a:r>
                        <a:rPr lang="en-ZA" sz="1400" b="1" dirty="0">
                          <a:effectLst/>
                          <a:latin typeface="Calibri" panose="020F0502020204030204" pitchFamily="34" charset="0"/>
                          <a:ea typeface="Calibri"/>
                        </a:rPr>
                        <a:t>Ensure effective corporate governance processes and sound resource management and increase technical assessment outputs. </a:t>
                      </a:r>
                      <a:r>
                        <a:rPr lang="en-US" sz="1400" b="1"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p>
                      <a:pPr algn="l">
                        <a:lnSpc>
                          <a:spcPct val="115000"/>
                        </a:lnSpc>
                        <a:spcAft>
                          <a:spcPts val="1000"/>
                        </a:spcAft>
                      </a:pPr>
                      <a:r>
                        <a:rPr lang="en-US" sz="1400" b="1"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p>
                      <a:pPr algn="l">
                        <a:lnSpc>
                          <a:spcPct val="115000"/>
                        </a:lnSpc>
                        <a:spcAft>
                          <a:spcPts val="1000"/>
                        </a:spcAft>
                      </a:pPr>
                      <a:r>
                        <a:rPr lang="en-US" sz="1400" b="1"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p>
                      <a:pPr algn="l">
                        <a:lnSpc>
                          <a:spcPct val="115000"/>
                        </a:lnSpc>
                        <a:spcAft>
                          <a:spcPts val="1000"/>
                        </a:spcAft>
                      </a:pPr>
                      <a:r>
                        <a:rPr lang="en-US" sz="1400" b="1"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a:effectLst/>
                          <a:latin typeface="Calibri" panose="020F0502020204030204" pitchFamily="34" charset="0"/>
                          <a:ea typeface="Calibri"/>
                        </a:rPr>
                        <a:t> % amount of revenue collected.</a:t>
                      </a:r>
                      <a:endParaRPr lang="en-GB" sz="160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a:effectLst/>
                          <a:latin typeface="Calibri" panose="020F0502020204030204" pitchFamily="34" charset="0"/>
                          <a:ea typeface="Calibri"/>
                        </a:rPr>
                        <a:t> 100% revenue collection.</a:t>
                      </a:r>
                      <a:endParaRPr lang="en-GB" sz="160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092">
                <a:tc vMerge="1">
                  <a:txBody>
                    <a:bodyPr/>
                    <a:lstStyle/>
                    <a:p>
                      <a:endParaRPr lang="en-GB"/>
                    </a:p>
                  </a:txBody>
                  <a:tcPr/>
                </a:tc>
                <a:tc>
                  <a:txBody>
                    <a:bodyPr/>
                    <a:lstStyle/>
                    <a:p>
                      <a:pPr algn="l">
                        <a:lnSpc>
                          <a:spcPct val="115000"/>
                        </a:lnSpc>
                        <a:spcAft>
                          <a:spcPts val="1000"/>
                        </a:spcAft>
                      </a:pPr>
                      <a:r>
                        <a:rPr lang="en-ZA" sz="1400" dirty="0">
                          <a:effectLst/>
                          <a:latin typeface="Calibri" panose="020F0502020204030204" pitchFamily="34" charset="0"/>
                          <a:ea typeface="Calibri"/>
                        </a:rPr>
                        <a:t>Manage all debtors to ensure payments are received </a:t>
                      </a:r>
                      <a:r>
                        <a:rPr lang="en-ZA" sz="1400" dirty="0" smtClean="0">
                          <a:effectLst/>
                          <a:latin typeface="Calibri" panose="020F0502020204030204" pitchFamily="34" charset="0"/>
                          <a:ea typeface="Calibri"/>
                        </a:rPr>
                        <a:t>prior to undertaking any work at risk.</a:t>
                      </a:r>
                      <a:endParaRPr lang="en-GB" sz="1600" dirty="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a:effectLst/>
                          <a:latin typeface="Calibri" panose="020F0502020204030204" pitchFamily="34" charset="0"/>
                          <a:ea typeface="Calibri"/>
                        </a:rPr>
                        <a:t>Comply  100% </a:t>
                      </a:r>
                      <a:endParaRPr lang="en-GB" sz="160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672">
                <a:tc vMerge="1">
                  <a:txBody>
                    <a:bodyPr/>
                    <a:lstStyle/>
                    <a:p>
                      <a:endParaRPr lang="en-GB"/>
                    </a:p>
                  </a:txBody>
                  <a:tcPr/>
                </a:tc>
                <a:tc>
                  <a:txBody>
                    <a:bodyPr/>
                    <a:lstStyle/>
                    <a:p>
                      <a:pPr algn="l">
                        <a:lnSpc>
                          <a:spcPct val="115000"/>
                        </a:lnSpc>
                        <a:spcAft>
                          <a:spcPts val="1000"/>
                        </a:spcAft>
                      </a:pPr>
                      <a:r>
                        <a:rPr lang="en-ZA" sz="1400" dirty="0">
                          <a:effectLst/>
                          <a:latin typeface="Calibri" panose="020F0502020204030204" pitchFamily="34" charset="0"/>
                          <a:ea typeface="Calibri"/>
                        </a:rPr>
                        <a:t>Payments done within </a:t>
                      </a:r>
                      <a:r>
                        <a:rPr lang="en-ZA" sz="1400" dirty="0" smtClean="0">
                          <a:effectLst/>
                          <a:latin typeface="Calibri" panose="020F0502020204030204" pitchFamily="34" charset="0"/>
                          <a:ea typeface="Calibri"/>
                        </a:rPr>
                        <a:t>30 </a:t>
                      </a:r>
                      <a:r>
                        <a:rPr lang="en-ZA" sz="1400" dirty="0">
                          <a:effectLst/>
                          <a:latin typeface="Calibri" panose="020F0502020204030204" pitchFamily="34" charset="0"/>
                          <a:ea typeface="Calibri"/>
                        </a:rPr>
                        <a:t>days.</a:t>
                      </a:r>
                      <a:endParaRPr lang="en-GB" sz="1600" dirty="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dirty="0">
                          <a:effectLst/>
                          <a:latin typeface="Calibri" panose="020F0502020204030204" pitchFamily="34" charset="0"/>
                          <a:ea typeface="Calibri"/>
                        </a:rPr>
                        <a:t>Comply  100% </a:t>
                      </a:r>
                      <a:endParaRPr lang="en-GB" sz="1600" dirty="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90">
                <a:tc vMerge="1">
                  <a:txBody>
                    <a:bodyPr/>
                    <a:lstStyle/>
                    <a:p>
                      <a:endParaRPr lang="en-GB"/>
                    </a:p>
                  </a:txBody>
                  <a:tcPr/>
                </a:tc>
                <a:tc>
                  <a:txBody>
                    <a:bodyPr/>
                    <a:lstStyle/>
                    <a:p>
                      <a:pPr algn="l">
                        <a:lnSpc>
                          <a:spcPct val="115000"/>
                        </a:lnSpc>
                        <a:spcAft>
                          <a:spcPts val="1000"/>
                        </a:spcAft>
                      </a:pPr>
                      <a:r>
                        <a:rPr lang="en-ZA" sz="1400">
                          <a:effectLst/>
                          <a:latin typeface="Calibri" panose="020F0502020204030204" pitchFamily="34" charset="0"/>
                          <a:ea typeface="Calibri"/>
                        </a:rPr>
                        <a:t>Expenditure to income ratio equal or better than budget.</a:t>
                      </a:r>
                      <a:endParaRPr lang="en-GB" sz="160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a:effectLst/>
                          <a:latin typeface="Calibri" panose="020F0502020204030204" pitchFamily="34" charset="0"/>
                          <a:ea typeface="Calibri"/>
                        </a:rPr>
                        <a:t>Comply  100% </a:t>
                      </a:r>
                      <a:endParaRPr lang="en-GB" sz="160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730">
                <a:tc vMerge="1">
                  <a:txBody>
                    <a:bodyPr/>
                    <a:lstStyle/>
                    <a:p>
                      <a:endParaRPr lang="en-GB"/>
                    </a:p>
                  </a:txBody>
                  <a:tcPr/>
                </a:tc>
                <a:tc>
                  <a:txBody>
                    <a:bodyPr/>
                    <a:lstStyle/>
                    <a:p>
                      <a:pPr algn="l">
                        <a:lnSpc>
                          <a:spcPct val="115000"/>
                        </a:lnSpc>
                        <a:spcAft>
                          <a:spcPts val="1000"/>
                        </a:spcAft>
                      </a:pPr>
                      <a:r>
                        <a:rPr lang="en-ZA" sz="1400" dirty="0">
                          <a:effectLst/>
                          <a:latin typeface="Calibri" panose="020F0502020204030204" pitchFamily="34" charset="0"/>
                          <a:ea typeface="Calibri"/>
                        </a:rPr>
                        <a:t>Investments in terms of approved Investment policy and strategy.</a:t>
                      </a:r>
                      <a:r>
                        <a:rPr lang="en-US" sz="1400"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dirty="0">
                          <a:effectLst/>
                          <a:latin typeface="Calibri" panose="020F0502020204030204" pitchFamily="34" charset="0"/>
                          <a:ea typeface="Calibri"/>
                        </a:rPr>
                        <a:t>Investment benchmark as approved by   Agrément South </a:t>
                      </a:r>
                      <a:r>
                        <a:rPr lang="en-ZA" sz="1400" dirty="0" smtClean="0">
                          <a:effectLst/>
                          <a:latin typeface="Calibri" panose="020F0502020204030204" pitchFamily="34" charset="0"/>
                          <a:ea typeface="Calibri"/>
                        </a:rPr>
                        <a:t>Africa.</a:t>
                      </a:r>
                      <a:endParaRPr lang="en-GB" sz="1600" dirty="0">
                        <a:effectLst/>
                        <a:latin typeface="Calibri" panose="020F0502020204030204" pitchFamily="34" charset="0"/>
                        <a:ea typeface="Times New Roman"/>
                      </a:endParaRPr>
                    </a:p>
                  </a:txBody>
                  <a:tcPr marL="56230" marR="56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a:solidFill>
                  <a:srgbClr val="00B050"/>
                </a:solidFill>
                <a:latin typeface="Calibri" pitchFamily="34" charset="0"/>
              </a:rPr>
              <a:t>STRATEGIC </a:t>
            </a:r>
            <a:r>
              <a:rPr lang="en-GB" sz="2400" kern="0" dirty="0" smtClean="0">
                <a:solidFill>
                  <a:srgbClr val="00B050"/>
                </a:solidFill>
                <a:latin typeface="Calibri" pitchFamily="34" charset="0"/>
              </a:rPr>
              <a:t>OBJECTIVES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999312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63990553"/>
              </p:ext>
            </p:extLst>
          </p:nvPr>
        </p:nvGraphicFramePr>
        <p:xfrm>
          <a:off x="251520" y="836712"/>
          <a:ext cx="8568952" cy="4306824"/>
        </p:xfrm>
        <a:graphic>
          <a:graphicData uri="http://schemas.openxmlformats.org/drawingml/2006/table">
            <a:tbl>
              <a:tblPr firstRow="1" firstCol="1" lastRow="1" lastCol="1" bandRow="1" bandCol="1"/>
              <a:tblGrid>
                <a:gridCol w="3528392"/>
                <a:gridCol w="3672408"/>
                <a:gridCol w="1368152"/>
              </a:tblGrid>
              <a:tr h="0">
                <a:tc>
                  <a:txBody>
                    <a:bodyPr/>
                    <a:lstStyle/>
                    <a:p>
                      <a:pPr algn="l">
                        <a:lnSpc>
                          <a:spcPct val="115000"/>
                        </a:lnSpc>
                        <a:spcAft>
                          <a:spcPts val="1000"/>
                        </a:spcAft>
                      </a:pPr>
                      <a:r>
                        <a:rPr lang="en-ZA" sz="1600" b="1" dirty="0">
                          <a:solidFill>
                            <a:srgbClr val="FF0000"/>
                          </a:solidFill>
                          <a:effectLst/>
                          <a:latin typeface="Calibri" panose="020F0502020204030204" pitchFamily="34" charset="0"/>
                          <a:ea typeface="Calibri"/>
                        </a:rPr>
                        <a:t>STRATEGIC OBJECTIVE</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600" b="1">
                          <a:solidFill>
                            <a:srgbClr val="FF0000"/>
                          </a:solidFill>
                          <a:effectLst/>
                          <a:latin typeface="Calibri" panose="020F0502020204030204" pitchFamily="34" charset="0"/>
                          <a:ea typeface="Calibri"/>
                        </a:rPr>
                        <a:t>STRATEGIC PLAN TARGET</a:t>
                      </a:r>
                      <a:endParaRPr lang="en-GB" sz="1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600" b="1" dirty="0">
                          <a:solidFill>
                            <a:srgbClr val="FF0000"/>
                          </a:solidFill>
                          <a:effectLst/>
                          <a:latin typeface="Calibri" panose="020F0502020204030204" pitchFamily="34" charset="0"/>
                          <a:ea typeface="Calibri"/>
                        </a:rPr>
                        <a:t>TARGET </a:t>
                      </a:r>
                      <a:r>
                        <a:rPr lang="en-ZA" sz="1600" b="1" dirty="0" smtClean="0">
                          <a:solidFill>
                            <a:srgbClr val="FF0000"/>
                          </a:solidFill>
                          <a:effectLst/>
                          <a:latin typeface="Calibri" panose="020F0502020204030204" pitchFamily="34" charset="0"/>
                          <a:ea typeface="Calibri"/>
                        </a:rPr>
                        <a:t>2016/2017</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rowSpan="3">
                  <a:txBody>
                    <a:bodyPr/>
                    <a:lstStyle/>
                    <a:p>
                      <a:pPr algn="l">
                        <a:lnSpc>
                          <a:spcPct val="115000"/>
                        </a:lnSpc>
                        <a:spcAft>
                          <a:spcPts val="1000"/>
                        </a:spcAft>
                      </a:pPr>
                      <a:r>
                        <a:rPr lang="en-ZA" sz="1600" b="1" dirty="0">
                          <a:effectLst/>
                          <a:latin typeface="Calibri" panose="020F0502020204030204" pitchFamily="34" charset="0"/>
                          <a:ea typeface="Calibri"/>
                        </a:rPr>
                        <a:t>Certification of products and systems as being fit for purpose.</a:t>
                      </a:r>
                      <a:endParaRPr lang="en-GB" sz="1800" dirty="0">
                        <a:effectLst/>
                        <a:latin typeface="Calibri" panose="020F0502020204030204" pitchFamily="34" charset="0"/>
                        <a:ea typeface="Times New Roman"/>
                      </a:endParaRPr>
                    </a:p>
                    <a:p>
                      <a:pPr algn="l">
                        <a:lnSpc>
                          <a:spcPct val="115000"/>
                        </a:lnSpc>
                        <a:spcAft>
                          <a:spcPts val="1000"/>
                        </a:spcAft>
                      </a:pPr>
                      <a:r>
                        <a:rPr lang="en-ZA" sz="1600" b="1" dirty="0">
                          <a:effectLst/>
                          <a:latin typeface="Calibri" panose="020F0502020204030204" pitchFamily="34" charset="0"/>
                          <a:ea typeface="Calibri"/>
                        </a:rPr>
                        <a:t> </a:t>
                      </a:r>
                      <a:endParaRPr lang="en-GB" sz="1800" dirty="0">
                        <a:effectLst/>
                        <a:latin typeface="Calibri" panose="020F0502020204030204" pitchFamily="34" charset="0"/>
                        <a:ea typeface="Times New Roman"/>
                      </a:endParaRPr>
                    </a:p>
                    <a:p>
                      <a:pPr algn="l">
                        <a:lnSpc>
                          <a:spcPct val="115000"/>
                        </a:lnSpc>
                        <a:spcAft>
                          <a:spcPts val="1000"/>
                        </a:spcAft>
                      </a:pPr>
                      <a:r>
                        <a:rPr lang="en-US" sz="1600" b="1" dirty="0">
                          <a:effectLst/>
                          <a:latin typeface="Calibri" panose="020F0502020204030204" pitchFamily="34" charset="0"/>
                          <a:ea typeface="Calibri"/>
                        </a:rPr>
                        <a:t>[% of certificates processed = number of applications /offers/ certificates processed (approved or rejected) within specified period divided by total number of applications received in a year].</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600">
                          <a:effectLst/>
                          <a:latin typeface="Calibri" panose="020F0502020204030204" pitchFamily="34" charset="0"/>
                          <a:ea typeface="Calibri"/>
                        </a:rPr>
                        <a:t>% of Evaluation offers </a:t>
                      </a:r>
                      <a:r>
                        <a:rPr lang="en-US" sz="1600">
                          <a:effectLst/>
                          <a:latin typeface="Calibri" panose="020F0502020204030204" pitchFamily="34" charset="0"/>
                          <a:ea typeface="Calibri"/>
                        </a:rPr>
                        <a:t>processed and accepted / rejected within seven days from date of receipt.  Excludes in-completed submissions.</a:t>
                      </a:r>
                      <a:endParaRPr lang="en-GB" sz="1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600">
                          <a:effectLst/>
                          <a:latin typeface="Calibri" panose="020F0502020204030204" pitchFamily="34" charset="0"/>
                          <a:ea typeface="Calibri"/>
                        </a:rPr>
                        <a:t>90%</a:t>
                      </a:r>
                      <a:endParaRPr lang="en-GB" sz="1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a:txBody>
                    <a:bodyPr/>
                    <a:lstStyle/>
                    <a:p>
                      <a:pPr algn="l">
                        <a:lnSpc>
                          <a:spcPct val="115000"/>
                        </a:lnSpc>
                        <a:spcAft>
                          <a:spcPts val="1000"/>
                        </a:spcAft>
                      </a:pPr>
                      <a:r>
                        <a:rPr lang="en-US" sz="1600" dirty="0">
                          <a:effectLst/>
                          <a:latin typeface="Calibri" panose="020F0502020204030204" pitchFamily="34" charset="0"/>
                          <a:ea typeface="Calibri"/>
                        </a:rPr>
                        <a:t>% of </a:t>
                      </a:r>
                      <a:r>
                        <a:rPr lang="en-ZA" sz="1600" dirty="0">
                          <a:effectLst/>
                          <a:latin typeface="Calibri" panose="020F0502020204030204" pitchFamily="34" charset="0"/>
                          <a:ea typeface="Calibri"/>
                        </a:rPr>
                        <a:t>Agrément</a:t>
                      </a:r>
                      <a:r>
                        <a:rPr lang="en-US" sz="1600" dirty="0">
                          <a:effectLst/>
                          <a:latin typeface="Calibri" panose="020F0502020204030204" pitchFamily="34" charset="0"/>
                          <a:ea typeface="Calibri"/>
                        </a:rPr>
                        <a:t> offers issued within 15 working days of receiving such applications.</a:t>
                      </a:r>
                      <a:endParaRPr lang="en-GB" sz="1800" dirty="0">
                        <a:effectLst/>
                        <a:latin typeface="Calibri" panose="020F0502020204030204" pitchFamily="34" charset="0"/>
                        <a:ea typeface="Times New Roman"/>
                      </a:endParaRPr>
                    </a:p>
                    <a:p>
                      <a:pPr algn="l">
                        <a:lnSpc>
                          <a:spcPct val="115000"/>
                        </a:lnSpc>
                        <a:spcAft>
                          <a:spcPts val="1000"/>
                        </a:spcAft>
                      </a:pPr>
                      <a:r>
                        <a:rPr lang="en-US" sz="1600" dirty="0">
                          <a:effectLst/>
                          <a:latin typeface="Calibri" panose="020F0502020204030204" pitchFamily="34" charset="0"/>
                          <a:ea typeface="Calibri"/>
                        </a:rPr>
                        <a:t> </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600">
                          <a:effectLst/>
                          <a:latin typeface="Calibri" panose="020F0502020204030204" pitchFamily="34" charset="0"/>
                          <a:ea typeface="Calibri"/>
                        </a:rPr>
                        <a:t>90%</a:t>
                      </a:r>
                      <a:endParaRPr lang="en-GB" sz="1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a:txBody>
                    <a:bodyPr/>
                    <a:lstStyle/>
                    <a:p>
                      <a:pPr algn="l">
                        <a:lnSpc>
                          <a:spcPct val="115000"/>
                        </a:lnSpc>
                        <a:spcAft>
                          <a:spcPts val="1000"/>
                        </a:spcAft>
                      </a:pPr>
                      <a:r>
                        <a:rPr lang="en-US" sz="1600" dirty="0">
                          <a:effectLst/>
                          <a:latin typeface="Calibri" panose="020F0502020204030204" pitchFamily="34" charset="0"/>
                          <a:ea typeface="Calibri"/>
                        </a:rPr>
                        <a:t>% of </a:t>
                      </a:r>
                      <a:r>
                        <a:rPr lang="en-ZA" sz="1600" dirty="0">
                          <a:effectLst/>
                          <a:latin typeface="Calibri" panose="020F0502020204030204" pitchFamily="34" charset="0"/>
                          <a:ea typeface="Calibri"/>
                        </a:rPr>
                        <a:t>Agrément</a:t>
                      </a:r>
                      <a:r>
                        <a:rPr lang="en-US" sz="1600" dirty="0">
                          <a:effectLst/>
                          <a:latin typeface="Calibri" panose="020F0502020204030204" pitchFamily="34" charset="0"/>
                          <a:ea typeface="Calibri"/>
                        </a:rPr>
                        <a:t> certificates issued within Board approved contract period.</a:t>
                      </a:r>
                      <a:endParaRPr lang="en-GB" sz="1800" dirty="0">
                        <a:effectLst/>
                        <a:latin typeface="Calibri" panose="020F0502020204030204" pitchFamily="34" charset="0"/>
                        <a:ea typeface="Times New Roman"/>
                      </a:endParaRPr>
                    </a:p>
                    <a:p>
                      <a:pPr algn="l">
                        <a:lnSpc>
                          <a:spcPct val="115000"/>
                        </a:lnSpc>
                        <a:spcAft>
                          <a:spcPts val="1000"/>
                        </a:spcAft>
                      </a:pPr>
                      <a:r>
                        <a:rPr lang="en-US" sz="1600" dirty="0">
                          <a:effectLst/>
                          <a:latin typeface="Calibri" panose="020F0502020204030204" pitchFamily="34" charset="0"/>
                          <a:ea typeface="Calibri"/>
                        </a:rPr>
                        <a:t> </a:t>
                      </a:r>
                      <a:endParaRPr lang="en-GB" sz="1800" dirty="0">
                        <a:effectLst/>
                        <a:latin typeface="Calibri" panose="020F0502020204030204" pitchFamily="34" charset="0"/>
                        <a:ea typeface="Times New Roman"/>
                      </a:endParaRPr>
                    </a:p>
                    <a:p>
                      <a:pPr algn="l">
                        <a:lnSpc>
                          <a:spcPct val="115000"/>
                        </a:lnSpc>
                        <a:spcAft>
                          <a:spcPts val="1000"/>
                        </a:spcAft>
                      </a:pPr>
                      <a:r>
                        <a:rPr lang="en-US" sz="1600" dirty="0">
                          <a:effectLst/>
                          <a:latin typeface="Calibri" panose="020F0502020204030204" pitchFamily="34" charset="0"/>
                          <a:ea typeface="Calibri"/>
                        </a:rPr>
                        <a:t> </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600" dirty="0">
                          <a:effectLst/>
                          <a:latin typeface="Calibri" panose="020F0502020204030204" pitchFamily="34" charset="0"/>
                          <a:ea typeface="Calibri"/>
                        </a:rPr>
                        <a:t>90%</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a:solidFill>
                  <a:srgbClr val="00B050"/>
                </a:solidFill>
                <a:latin typeface="Calibri" pitchFamily="34" charset="0"/>
              </a:rPr>
              <a:t>STRATEGIC </a:t>
            </a:r>
            <a:r>
              <a:rPr lang="en-GB" sz="2400" kern="0" dirty="0" smtClean="0">
                <a:solidFill>
                  <a:srgbClr val="00B050"/>
                </a:solidFill>
                <a:latin typeface="Calibri" pitchFamily="34" charset="0"/>
              </a:rPr>
              <a:t>OBJECTIVES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2162505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a:solidFill>
                  <a:srgbClr val="00B050"/>
                </a:solidFill>
                <a:latin typeface="Calibri" pitchFamily="34" charset="0"/>
              </a:rPr>
              <a:t>STRATEGIC </a:t>
            </a:r>
            <a:r>
              <a:rPr lang="en-GB" sz="2400" kern="0" dirty="0" smtClean="0">
                <a:solidFill>
                  <a:srgbClr val="00B050"/>
                </a:solidFill>
                <a:latin typeface="Calibri" pitchFamily="34" charset="0"/>
              </a:rPr>
              <a:t>OBJECTIVES</a:t>
            </a:r>
            <a:endParaRPr lang="en-GB" sz="2400" kern="0" dirty="0">
              <a:solidFill>
                <a:srgbClr val="00B050"/>
              </a:solidFill>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146535671"/>
              </p:ext>
            </p:extLst>
          </p:nvPr>
        </p:nvGraphicFramePr>
        <p:xfrm>
          <a:off x="251520" y="438312"/>
          <a:ext cx="8280920" cy="3942501"/>
        </p:xfrm>
        <a:graphic>
          <a:graphicData uri="http://schemas.openxmlformats.org/drawingml/2006/table">
            <a:tbl>
              <a:tblPr firstRow="1" firstCol="1" lastRow="1" lastCol="1" bandRow="1" bandCol="1"/>
              <a:tblGrid>
                <a:gridCol w="2057400"/>
                <a:gridCol w="3775248"/>
                <a:gridCol w="2448272"/>
              </a:tblGrid>
              <a:tr h="0">
                <a:tc>
                  <a:txBody>
                    <a:bodyPr/>
                    <a:lstStyle/>
                    <a:p>
                      <a:pPr algn="l">
                        <a:lnSpc>
                          <a:spcPct val="115000"/>
                        </a:lnSpc>
                        <a:spcAft>
                          <a:spcPts val="1000"/>
                        </a:spcAft>
                      </a:pPr>
                      <a:r>
                        <a:rPr lang="en-ZA" sz="1800" b="1" dirty="0">
                          <a:solidFill>
                            <a:srgbClr val="FF0000"/>
                          </a:solidFill>
                          <a:effectLst/>
                          <a:latin typeface="Calibri" panose="020F0502020204030204" pitchFamily="34" charset="0"/>
                          <a:ea typeface="Calibri"/>
                        </a:rPr>
                        <a:t>STRATEGIC OBJECTIVE</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800" b="1">
                          <a:solidFill>
                            <a:srgbClr val="FF0000"/>
                          </a:solidFill>
                          <a:effectLst/>
                          <a:latin typeface="Calibri" panose="020F0502020204030204" pitchFamily="34" charset="0"/>
                          <a:ea typeface="Calibri"/>
                        </a:rPr>
                        <a:t>STRATEGIC PLAN TARGET</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800" b="1" dirty="0">
                          <a:solidFill>
                            <a:srgbClr val="FF0000"/>
                          </a:solidFill>
                          <a:effectLst/>
                          <a:latin typeface="Calibri" panose="020F0502020204030204" pitchFamily="34" charset="0"/>
                          <a:ea typeface="Calibri"/>
                        </a:rPr>
                        <a:t>TARGET </a:t>
                      </a:r>
                      <a:r>
                        <a:rPr lang="en-ZA" sz="1800" b="1" dirty="0" smtClean="0">
                          <a:solidFill>
                            <a:srgbClr val="FF0000"/>
                          </a:solidFill>
                          <a:effectLst/>
                          <a:latin typeface="Calibri" panose="020F0502020204030204" pitchFamily="34" charset="0"/>
                          <a:ea typeface="Calibri"/>
                        </a:rPr>
                        <a:t>2016/2017</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91285">
                <a:tc>
                  <a:txBody>
                    <a:bodyPr/>
                    <a:lstStyle/>
                    <a:p>
                      <a:pPr algn="l">
                        <a:lnSpc>
                          <a:spcPct val="115000"/>
                        </a:lnSpc>
                        <a:spcAft>
                          <a:spcPts val="1000"/>
                        </a:spcAft>
                      </a:pPr>
                      <a:r>
                        <a:rPr lang="en-ZA" sz="1800" b="1">
                          <a:effectLst/>
                          <a:latin typeface="Calibri" panose="020F0502020204030204" pitchFamily="34" charset="0"/>
                          <a:ea typeface="Calibri"/>
                        </a:rPr>
                        <a:t>Human Capital Development.</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US" sz="1800">
                          <a:effectLst/>
                          <a:latin typeface="Calibri" panose="020F0502020204030204" pitchFamily="34" charset="0"/>
                          <a:ea typeface="Calibri"/>
                        </a:rPr>
                        <a:t> % improvement in employee satisfaction.</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US" sz="1800" dirty="0">
                          <a:effectLst/>
                          <a:latin typeface="Calibri" panose="020F0502020204030204" pitchFamily="34" charset="0"/>
                          <a:ea typeface="Calibri"/>
                        </a:rPr>
                        <a:t>Conduct employee satisfaction </a:t>
                      </a:r>
                      <a:r>
                        <a:rPr lang="en-US" sz="1800" dirty="0" smtClean="0">
                          <a:effectLst/>
                          <a:latin typeface="Calibri" panose="020F0502020204030204" pitchFamily="34" charset="0"/>
                          <a:ea typeface="Calibri"/>
                        </a:rPr>
                        <a:t>survey.</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815">
                <a:tc rowSpan="2">
                  <a:txBody>
                    <a:bodyPr/>
                    <a:lstStyle/>
                    <a:p>
                      <a:pPr algn="l">
                        <a:lnSpc>
                          <a:spcPct val="115000"/>
                        </a:lnSpc>
                        <a:spcAft>
                          <a:spcPts val="1000"/>
                        </a:spcAft>
                      </a:pPr>
                      <a:r>
                        <a:rPr lang="en-ZA" sz="1800" b="1">
                          <a:effectLst/>
                          <a:latin typeface="Calibri" panose="020F0502020204030204" pitchFamily="34" charset="0"/>
                          <a:ea typeface="Calibri"/>
                        </a:rPr>
                        <a:t>Ensure sustainability and stability of the Agrément South Africa technical agency.</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US" sz="1800">
                          <a:effectLst/>
                          <a:latin typeface="Calibri" panose="020F0502020204030204" pitchFamily="34" charset="0"/>
                          <a:ea typeface="Calibri"/>
                        </a:rPr>
                        <a:t>Assemble Board Technical Committee including industry experts as per Board approved schedule.</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800">
                          <a:effectLst/>
                          <a:latin typeface="Calibri" panose="020F0502020204030204" pitchFamily="34" charset="0"/>
                          <a:ea typeface="Calibri"/>
                        </a:rPr>
                        <a:t>Comply  100% </a:t>
                      </a:r>
                      <a:endParaRPr lang="en-GB" sz="20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465">
                <a:tc vMerge="1">
                  <a:txBody>
                    <a:bodyPr/>
                    <a:lstStyle/>
                    <a:p>
                      <a:endParaRPr lang="en-GB"/>
                    </a:p>
                  </a:txBody>
                  <a:tcPr/>
                </a:tc>
                <a:tc>
                  <a:txBody>
                    <a:bodyPr/>
                    <a:lstStyle/>
                    <a:p>
                      <a:pPr algn="l">
                        <a:lnSpc>
                          <a:spcPct val="115000"/>
                        </a:lnSpc>
                        <a:spcAft>
                          <a:spcPts val="1000"/>
                        </a:spcAft>
                      </a:pPr>
                      <a:r>
                        <a:rPr lang="en-US" sz="1800" dirty="0">
                          <a:effectLst/>
                          <a:latin typeface="Calibri" panose="020F0502020204030204" pitchFamily="34" charset="0"/>
                          <a:ea typeface="Calibri"/>
                        </a:rPr>
                        <a:t>Review and make reference to latest national standards and technical requirements</a:t>
                      </a:r>
                      <a:r>
                        <a:rPr lang="en-ZA" sz="1800" dirty="0" smtClean="0">
                          <a:effectLst/>
                          <a:latin typeface="Calibri" panose="020F0502020204030204" pitchFamily="34" charset="0"/>
                          <a:ea typeface="Calibri"/>
                        </a:rPr>
                        <a:t>.</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800" dirty="0">
                          <a:effectLst/>
                          <a:latin typeface="Calibri" panose="020F0502020204030204" pitchFamily="34" charset="0"/>
                          <a:ea typeface="Calibri"/>
                        </a:rPr>
                        <a:t>Comply  100% </a:t>
                      </a:r>
                      <a:endParaRPr lang="en-GB" sz="20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82286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GB" sz="2400" kern="0" dirty="0">
                <a:solidFill>
                  <a:srgbClr val="00B050"/>
                </a:solidFill>
                <a:latin typeface="Calibri" pitchFamily="34" charset="0"/>
              </a:rPr>
              <a:t>STRATEGIC </a:t>
            </a:r>
            <a:r>
              <a:rPr lang="en-GB" sz="2400" kern="0" dirty="0" smtClean="0">
                <a:solidFill>
                  <a:srgbClr val="00B050"/>
                </a:solidFill>
                <a:latin typeface="Calibri" pitchFamily="34" charset="0"/>
              </a:rPr>
              <a:t>OBJECTIVES</a:t>
            </a:r>
            <a:endParaRPr lang="en-GB" sz="2400" kern="0" dirty="0">
              <a:solidFill>
                <a:srgbClr val="00B050"/>
              </a:solidFill>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88214104"/>
              </p:ext>
            </p:extLst>
          </p:nvPr>
        </p:nvGraphicFramePr>
        <p:xfrm>
          <a:off x="359482" y="748587"/>
          <a:ext cx="8568952" cy="2278380"/>
        </p:xfrm>
        <a:graphic>
          <a:graphicData uri="http://schemas.openxmlformats.org/drawingml/2006/table">
            <a:tbl>
              <a:tblPr firstRow="1" firstCol="1" lastRow="1" lastCol="1" bandRow="1" bandCol="1"/>
              <a:tblGrid>
                <a:gridCol w="3708462"/>
                <a:gridCol w="3240360"/>
                <a:gridCol w="1620130"/>
              </a:tblGrid>
              <a:tr h="0">
                <a:tc>
                  <a:txBody>
                    <a:bodyPr/>
                    <a:lstStyle/>
                    <a:p>
                      <a:pPr algn="l">
                        <a:lnSpc>
                          <a:spcPct val="115000"/>
                        </a:lnSpc>
                        <a:spcAft>
                          <a:spcPts val="1000"/>
                        </a:spcAft>
                      </a:pPr>
                      <a:r>
                        <a:rPr lang="en-ZA" sz="1600" b="1" dirty="0">
                          <a:solidFill>
                            <a:srgbClr val="FF0000"/>
                          </a:solidFill>
                          <a:effectLst/>
                          <a:latin typeface="Calibri" panose="020F0502020204030204" pitchFamily="34" charset="0"/>
                          <a:ea typeface="Calibri"/>
                        </a:rPr>
                        <a:t>STRATEGIC OBJECTIVE</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600" b="1">
                          <a:solidFill>
                            <a:srgbClr val="FF0000"/>
                          </a:solidFill>
                          <a:effectLst/>
                          <a:latin typeface="Calibri" panose="020F0502020204030204" pitchFamily="34" charset="0"/>
                          <a:ea typeface="Calibri"/>
                        </a:rPr>
                        <a:t>STRATEGIC PLAN TARGET</a:t>
                      </a:r>
                      <a:endParaRPr lang="en-GB" sz="1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600" b="1" dirty="0">
                          <a:solidFill>
                            <a:srgbClr val="FF0000"/>
                          </a:solidFill>
                          <a:effectLst/>
                          <a:latin typeface="Calibri" panose="020F0502020204030204" pitchFamily="34" charset="0"/>
                          <a:ea typeface="Calibri"/>
                        </a:rPr>
                        <a:t>TARGET </a:t>
                      </a:r>
                      <a:r>
                        <a:rPr lang="en-ZA" sz="1600" b="1" dirty="0" smtClean="0">
                          <a:solidFill>
                            <a:srgbClr val="FF0000"/>
                          </a:solidFill>
                          <a:effectLst/>
                          <a:latin typeface="Calibri" panose="020F0502020204030204" pitchFamily="34" charset="0"/>
                          <a:ea typeface="Calibri"/>
                        </a:rPr>
                        <a:t>2016/2017</a:t>
                      </a:r>
                      <a:endParaRPr lang="en-GB" sz="1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l">
                        <a:lnSpc>
                          <a:spcPct val="115000"/>
                        </a:lnSpc>
                        <a:spcAft>
                          <a:spcPts val="1000"/>
                        </a:spcAft>
                      </a:pPr>
                      <a:r>
                        <a:rPr lang="en-ZA" sz="1400" b="1" dirty="0">
                          <a:effectLst/>
                          <a:latin typeface="Calibri" panose="020F0502020204030204" pitchFamily="34" charset="0"/>
                          <a:ea typeface="Calibri"/>
                        </a:rPr>
                        <a:t>Improve technical assessments through participation in the World Federation of Technical Assessments Organization (WFTAO) and international research organizations to contribute towards Study tours and active participation in projects undertaken by other developmental states</a:t>
                      </a:r>
                      <a:r>
                        <a:rPr lang="en-ZA" sz="1400" b="1" dirty="0" smtClean="0">
                          <a:effectLst/>
                          <a:latin typeface="Calibri" panose="020F0502020204030204" pitchFamily="34" charset="0"/>
                          <a:ea typeface="Calibri"/>
                        </a:rPr>
                        <a:t>.</a:t>
                      </a:r>
                      <a:r>
                        <a:rPr lang="en-ZA" sz="1400" b="1"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dirty="0">
                          <a:effectLst/>
                          <a:latin typeface="Calibri" panose="020F0502020204030204" pitchFamily="34" charset="0"/>
                          <a:ea typeface="Calibri"/>
                        </a:rPr>
                        <a:t>Devise innovative construction technologies suitable for fast-tracking rural development in South Africa by introducing appropriate systems which have been used successfully in other parts of the world. Target of at least one system annually</a:t>
                      </a:r>
                      <a:r>
                        <a:rPr lang="en-ZA" sz="1400" dirty="0" smtClean="0">
                          <a:effectLst/>
                          <a:latin typeface="Calibri" panose="020F0502020204030204" pitchFamily="34" charset="0"/>
                          <a:ea typeface="Calibri"/>
                        </a:rPr>
                        <a:t>.</a:t>
                      </a:r>
                      <a:r>
                        <a:rPr lang="en-US" sz="1400"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dirty="0" smtClean="0">
                          <a:effectLst/>
                          <a:latin typeface="Calibri" panose="020F0502020204030204" pitchFamily="34" charset="0"/>
                          <a:ea typeface="Calibri"/>
                        </a:rPr>
                        <a:t>Participate </a:t>
                      </a:r>
                      <a:r>
                        <a:rPr lang="en-ZA" sz="1400" dirty="0">
                          <a:effectLst/>
                          <a:latin typeface="Calibri" panose="020F0502020204030204" pitchFamily="34" charset="0"/>
                          <a:ea typeface="Calibri"/>
                        </a:rPr>
                        <a:t>in the </a:t>
                      </a:r>
                      <a:r>
                        <a:rPr lang="en-ZA" sz="1400" dirty="0" smtClean="0">
                          <a:effectLst/>
                          <a:latin typeface="Calibri" panose="020F0502020204030204" pitchFamily="34" charset="0"/>
                          <a:ea typeface="Calibri"/>
                        </a:rPr>
                        <a:t>19</a:t>
                      </a:r>
                      <a:r>
                        <a:rPr lang="en-ZA" sz="1400" baseline="30000" dirty="0" smtClean="0">
                          <a:effectLst/>
                          <a:latin typeface="Calibri" panose="020F0502020204030204" pitchFamily="34" charset="0"/>
                          <a:ea typeface="Calibri"/>
                        </a:rPr>
                        <a:t>th</a:t>
                      </a:r>
                      <a:r>
                        <a:rPr lang="en-ZA" sz="1400" dirty="0" smtClean="0">
                          <a:effectLst/>
                          <a:latin typeface="Calibri" panose="020F0502020204030204" pitchFamily="34" charset="0"/>
                          <a:ea typeface="Calibri"/>
                        </a:rPr>
                        <a:t> </a:t>
                      </a:r>
                      <a:r>
                        <a:rPr lang="en-ZA" sz="1400" dirty="0">
                          <a:effectLst/>
                          <a:latin typeface="Calibri" panose="020F0502020204030204" pitchFamily="34" charset="0"/>
                          <a:ea typeface="Calibri"/>
                        </a:rPr>
                        <a:t>Annual General Meeting of the WFTAO.</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126246955"/>
              </p:ext>
            </p:extLst>
          </p:nvPr>
        </p:nvGraphicFramePr>
        <p:xfrm>
          <a:off x="359482" y="2996953"/>
          <a:ext cx="8568952" cy="2716276"/>
        </p:xfrm>
        <a:graphic>
          <a:graphicData uri="http://schemas.openxmlformats.org/drawingml/2006/table">
            <a:tbl>
              <a:tblPr firstRow="1" firstCol="1" lastRow="1" lastCol="1" bandRow="1" bandCol="1"/>
              <a:tblGrid>
                <a:gridCol w="3708462"/>
                <a:gridCol w="3240360"/>
                <a:gridCol w="1620130"/>
              </a:tblGrid>
              <a:tr h="975543">
                <a:tc>
                  <a:txBody>
                    <a:bodyPr/>
                    <a:lstStyle/>
                    <a:p>
                      <a:pPr algn="l">
                        <a:lnSpc>
                          <a:spcPct val="115000"/>
                        </a:lnSpc>
                        <a:spcAft>
                          <a:spcPts val="1000"/>
                        </a:spcAft>
                      </a:pPr>
                      <a:r>
                        <a:rPr lang="en-ZA" sz="1400" b="1" dirty="0">
                          <a:effectLst/>
                          <a:latin typeface="Calibri" panose="020F0502020204030204" pitchFamily="34" charset="0"/>
                          <a:ea typeface="Calibri"/>
                        </a:rPr>
                        <a:t>Effective business management solutions for enhanced implementation of Agrément’s mandate</a:t>
                      </a:r>
                      <a:r>
                        <a:rPr lang="en-ZA" sz="1400" b="1" dirty="0" smtClean="0">
                          <a:effectLst/>
                          <a:latin typeface="Calibri" panose="020F0502020204030204" pitchFamily="34" charset="0"/>
                          <a:ea typeface="Calibri"/>
                        </a:rPr>
                        <a:t>.</a:t>
                      </a:r>
                      <a:endParaRPr lang="en-GB" sz="1600" dirty="0">
                        <a:effectLst/>
                        <a:latin typeface="Calibri" panose="020F0502020204030204" pitchFamily="34" charset="0"/>
                        <a:ea typeface="Times New Roman"/>
                      </a:endParaRPr>
                    </a:p>
                    <a:p>
                      <a:pPr algn="l">
                        <a:lnSpc>
                          <a:spcPct val="115000"/>
                        </a:lnSpc>
                        <a:spcAft>
                          <a:spcPts val="1000"/>
                        </a:spcAft>
                      </a:pPr>
                      <a:r>
                        <a:rPr lang="en-US" sz="1400" b="1" dirty="0">
                          <a:effectLst/>
                          <a:latin typeface="Calibri" panose="020F0502020204030204" pitchFamily="34" charset="0"/>
                          <a:ea typeface="Calibri"/>
                        </a:rPr>
                        <a:t> </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US" sz="1400" dirty="0">
                          <a:effectLst/>
                          <a:latin typeface="Calibri" panose="020F0502020204030204" pitchFamily="34" charset="0"/>
                          <a:ea typeface="Calibri"/>
                        </a:rPr>
                        <a:t>Effective use of People-soft Enterprise Resource Planning Solution for financial, human resources and project management</a:t>
                      </a:r>
                      <a:r>
                        <a:rPr lang="en-US" sz="1400" dirty="0" smtClean="0">
                          <a:effectLst/>
                          <a:latin typeface="Calibri" panose="020F0502020204030204" pitchFamily="34" charset="0"/>
                          <a:ea typeface="Calibri"/>
                        </a:rPr>
                        <a:t>.</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dirty="0">
                          <a:effectLst/>
                          <a:latin typeface="Calibri" panose="020F0502020204030204" pitchFamily="34" charset="0"/>
                          <a:ea typeface="Calibri"/>
                        </a:rPr>
                        <a:t>Comply  100% </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629">
                <a:tc rowSpan="2">
                  <a:txBody>
                    <a:bodyPr/>
                    <a:lstStyle/>
                    <a:p>
                      <a:pPr algn="l">
                        <a:lnSpc>
                          <a:spcPct val="115000"/>
                        </a:lnSpc>
                        <a:spcAft>
                          <a:spcPts val="1000"/>
                        </a:spcAft>
                      </a:pPr>
                      <a:r>
                        <a:rPr lang="en-ZA" sz="1400" b="1">
                          <a:effectLst/>
                          <a:latin typeface="Calibri" panose="020F0502020204030204" pitchFamily="34" charset="0"/>
                          <a:ea typeface="Calibri"/>
                        </a:rPr>
                        <a:t>Ensure improved service delivery to meet client expectations and leverage stakeholder relations.</a:t>
                      </a:r>
                      <a:endParaRPr lang="en-GB" sz="1600">
                        <a:effectLst/>
                        <a:latin typeface="Calibri" panose="020F0502020204030204" pitchFamily="34" charset="0"/>
                        <a:ea typeface="Times New Roman"/>
                      </a:endParaRPr>
                    </a:p>
                    <a:p>
                      <a:pPr algn="l">
                        <a:lnSpc>
                          <a:spcPct val="115000"/>
                        </a:lnSpc>
                        <a:spcAft>
                          <a:spcPts val="1000"/>
                        </a:spcAft>
                      </a:pPr>
                      <a:r>
                        <a:rPr lang="en-ZA" sz="1400" b="1">
                          <a:effectLst/>
                          <a:latin typeface="Calibri" panose="020F0502020204030204" pitchFamily="34" charset="0"/>
                          <a:ea typeface="Calibri"/>
                        </a:rPr>
                        <a:t> </a:t>
                      </a:r>
                      <a:endParaRPr lang="en-GB" sz="1600">
                        <a:effectLst/>
                        <a:latin typeface="Calibri" panose="020F0502020204030204" pitchFamily="34" charset="0"/>
                        <a:ea typeface="Times New Roman"/>
                      </a:endParaRPr>
                    </a:p>
                    <a:p>
                      <a:pPr algn="l">
                        <a:lnSpc>
                          <a:spcPct val="115000"/>
                        </a:lnSpc>
                        <a:spcAft>
                          <a:spcPts val="1000"/>
                        </a:spcAft>
                      </a:pPr>
                      <a:r>
                        <a:rPr lang="en-ZA" sz="1400" b="1">
                          <a:effectLst/>
                          <a:latin typeface="Calibri" panose="020F0502020204030204" pitchFamily="34" charset="0"/>
                          <a:ea typeface="Calibri"/>
                        </a:rPr>
                        <a:t> </a:t>
                      </a:r>
                      <a:endParaRPr lang="en-GB" sz="1600">
                        <a:effectLst/>
                        <a:latin typeface="Calibri" panose="020F0502020204030204" pitchFamily="34" charset="0"/>
                        <a:ea typeface="Times New Roman"/>
                      </a:endParaRPr>
                    </a:p>
                    <a:p>
                      <a:pPr algn="l">
                        <a:lnSpc>
                          <a:spcPct val="115000"/>
                        </a:lnSpc>
                        <a:spcAft>
                          <a:spcPts val="1000"/>
                        </a:spcAft>
                      </a:pPr>
                      <a:r>
                        <a:rPr lang="en-ZA" sz="1400" b="1">
                          <a:effectLst/>
                          <a:latin typeface="Calibri" panose="020F0502020204030204" pitchFamily="34" charset="0"/>
                          <a:ea typeface="Calibri"/>
                        </a:rPr>
                        <a:t> </a:t>
                      </a:r>
                      <a:endParaRPr lang="en-GB" sz="16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US" sz="1400">
                          <a:effectLst/>
                          <a:latin typeface="Calibri" panose="020F0502020204030204" pitchFamily="34" charset="0"/>
                          <a:ea typeface="Calibri"/>
                        </a:rPr>
                        <a:t>% improvement in customer satisfaction.</a:t>
                      </a:r>
                      <a:endParaRPr lang="en-GB" sz="16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US" sz="1400" dirty="0">
                          <a:effectLst/>
                          <a:latin typeface="Calibri" panose="020F0502020204030204" pitchFamily="34" charset="0"/>
                          <a:ea typeface="Calibri"/>
                        </a:rPr>
                        <a:t>Conduct customer satisfaction </a:t>
                      </a:r>
                      <a:r>
                        <a:rPr lang="en-US" sz="1400" dirty="0" smtClean="0">
                          <a:effectLst/>
                          <a:latin typeface="Calibri" panose="020F0502020204030204" pitchFamily="34" charset="0"/>
                          <a:ea typeface="Calibri"/>
                        </a:rPr>
                        <a:t>survey</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083">
                <a:tc vMerge="1">
                  <a:txBody>
                    <a:bodyPr/>
                    <a:lstStyle/>
                    <a:p>
                      <a:endParaRPr lang="en-GB"/>
                    </a:p>
                  </a:txBody>
                  <a:tcPr/>
                </a:tc>
                <a:tc>
                  <a:txBody>
                    <a:bodyPr/>
                    <a:lstStyle/>
                    <a:p>
                      <a:pPr algn="l">
                        <a:lnSpc>
                          <a:spcPct val="115000"/>
                        </a:lnSpc>
                        <a:spcAft>
                          <a:spcPts val="1000"/>
                        </a:spcAft>
                      </a:pPr>
                      <a:r>
                        <a:rPr lang="en-ZA" sz="1400" dirty="0">
                          <a:effectLst/>
                          <a:latin typeface="Calibri" panose="020F0502020204030204" pitchFamily="34" charset="0"/>
                          <a:ea typeface="Calibri"/>
                        </a:rPr>
                        <a:t>% of certificate holders subjected to quality audit.</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400" dirty="0">
                          <a:effectLst/>
                          <a:latin typeface="Calibri" panose="020F0502020204030204" pitchFamily="34" charset="0"/>
                          <a:ea typeface="Calibri"/>
                        </a:rPr>
                        <a:t>100%</a:t>
                      </a:r>
                      <a:endParaRPr lang="en-GB" sz="16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6572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994972026"/>
              </p:ext>
            </p:extLst>
          </p:nvPr>
        </p:nvGraphicFramePr>
        <p:xfrm>
          <a:off x="539552" y="908720"/>
          <a:ext cx="8229600" cy="4937760"/>
        </p:xfrm>
        <a:graphic>
          <a:graphicData uri="http://schemas.openxmlformats.org/drawingml/2006/table">
            <a:tbl>
              <a:tblPr firstRow="1" firstCol="1" lastRow="1" lastCol="1" bandRow="1" bandCol="1"/>
              <a:tblGrid>
                <a:gridCol w="4114800"/>
                <a:gridCol w="4114800"/>
              </a:tblGrid>
              <a:tr h="0">
                <a:tc>
                  <a:txBody>
                    <a:bodyPr/>
                    <a:lstStyle/>
                    <a:p>
                      <a:pPr>
                        <a:lnSpc>
                          <a:spcPct val="150000"/>
                        </a:lnSpc>
                        <a:spcAft>
                          <a:spcPts val="0"/>
                        </a:spcAft>
                        <a:tabLst>
                          <a:tab pos="2062480" algn="l"/>
                        </a:tabLst>
                      </a:pPr>
                      <a:r>
                        <a:rPr lang="en-GB" sz="1800" b="1" dirty="0">
                          <a:solidFill>
                            <a:srgbClr val="FF0000"/>
                          </a:solidFill>
                          <a:effectLst/>
                          <a:latin typeface="Calibri" panose="020F0502020204030204" pitchFamily="34" charset="0"/>
                          <a:ea typeface="Times New Roman"/>
                          <a:cs typeface="Calibri"/>
                        </a:rPr>
                        <a:t>OBJECTIVE STATEMENT</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tabLst>
                          <a:tab pos="2062480" algn="l"/>
                        </a:tabLst>
                      </a:pPr>
                      <a:r>
                        <a:rPr lang="en-GB" sz="1800" b="1" dirty="0">
                          <a:solidFill>
                            <a:srgbClr val="FF0000"/>
                          </a:solidFill>
                          <a:effectLst/>
                          <a:latin typeface="Calibri" panose="020F0502020204030204" pitchFamily="34" charset="0"/>
                          <a:ea typeface="Times New Roman"/>
                          <a:cs typeface="Calibri"/>
                        </a:rPr>
                        <a:t>ANNUAL TARGET OUTPUTS </a:t>
                      </a:r>
                      <a:r>
                        <a:rPr lang="en-GB" sz="1800" b="1" dirty="0" smtClean="0">
                          <a:solidFill>
                            <a:srgbClr val="FF0000"/>
                          </a:solidFill>
                          <a:effectLst/>
                          <a:latin typeface="Calibri" panose="020F0502020204030204" pitchFamily="34" charset="0"/>
                          <a:ea typeface="Times New Roman"/>
                          <a:cs typeface="Calibri"/>
                        </a:rPr>
                        <a:t>(2016/2017)</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05840">
                <a:tc>
                  <a:txBody>
                    <a:bodyPr/>
                    <a:lstStyle/>
                    <a:p>
                      <a:pPr>
                        <a:lnSpc>
                          <a:spcPct val="150000"/>
                        </a:lnSpc>
                        <a:spcAft>
                          <a:spcPts val="0"/>
                        </a:spcAft>
                        <a:tabLst>
                          <a:tab pos="2062480" algn="l"/>
                        </a:tabLst>
                      </a:pPr>
                      <a:r>
                        <a:rPr lang="en-GB" sz="1800" dirty="0">
                          <a:effectLst/>
                          <a:latin typeface="Calibri" panose="020F0502020204030204" pitchFamily="34" charset="0"/>
                          <a:ea typeface="Times New Roman"/>
                          <a:cs typeface="Calibri"/>
                        </a:rPr>
                        <a:t>Facilitate and monitor the implementation of the Quality inspections on all </a:t>
                      </a:r>
                      <a:r>
                        <a:rPr lang="en-ZA" sz="1800" dirty="0">
                          <a:effectLst/>
                          <a:latin typeface="Calibri" panose="020F0502020204030204" pitchFamily="34" charset="0"/>
                          <a:ea typeface="Times New Roman"/>
                          <a:cs typeface="Calibri"/>
                        </a:rPr>
                        <a:t>Agrément</a:t>
                      </a:r>
                      <a:r>
                        <a:rPr lang="en-GB" sz="1800" dirty="0">
                          <a:effectLst/>
                          <a:latin typeface="Calibri" panose="020F0502020204030204" pitchFamily="34" charset="0"/>
                          <a:ea typeface="Times New Roman"/>
                          <a:cs typeface="Calibri"/>
                        </a:rPr>
                        <a:t> South Africa’s Certificate Holders.</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800">
                          <a:solidFill>
                            <a:srgbClr val="000000"/>
                          </a:solidFill>
                          <a:effectLst/>
                          <a:latin typeface="Calibri" panose="020F0502020204030204" pitchFamily="34" charset="0"/>
                          <a:ea typeface="Times New Roman"/>
                          <a:cs typeface="Calibri"/>
                        </a:rPr>
                        <a:t>Completion and monitoring</a:t>
                      </a:r>
                      <a:r>
                        <a:rPr lang="en-ZA" sz="1800">
                          <a:effectLst/>
                          <a:latin typeface="Calibri" panose="020F0502020204030204" pitchFamily="34" charset="0"/>
                          <a:ea typeface="Times New Roman"/>
                          <a:cs typeface="Calibri"/>
                        </a:rPr>
                        <a:t> of Quality Inspection Implementation Plan.</a:t>
                      </a:r>
                      <a:endParaRPr lang="en-GB" sz="2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800" dirty="0">
                          <a:effectLst/>
                          <a:latin typeface="Calibri" panose="020F0502020204030204" pitchFamily="34" charset="0"/>
                          <a:ea typeface="Times New Roman"/>
                          <a:cs typeface="Calibri"/>
                        </a:rPr>
                        <a:t>Monitoring of previous</a:t>
                      </a:r>
                      <a:endParaRPr lang="en-GB" sz="2800" dirty="0">
                        <a:effectLst/>
                        <a:latin typeface="Calibri" panose="020F0502020204030204" pitchFamily="34" charset="0"/>
                        <a:ea typeface="Times New Roman"/>
                      </a:endParaRPr>
                    </a:p>
                    <a:p>
                      <a:pPr>
                        <a:lnSpc>
                          <a:spcPct val="150000"/>
                        </a:lnSpc>
                        <a:spcAft>
                          <a:spcPts val="0"/>
                        </a:spcAft>
                        <a:tabLst>
                          <a:tab pos="2062480" algn="l"/>
                        </a:tabLst>
                      </a:pPr>
                      <a:r>
                        <a:rPr lang="en-GB" sz="1800" dirty="0">
                          <a:effectLst/>
                          <a:latin typeface="Calibri" panose="020F0502020204030204" pitchFamily="34" charset="0"/>
                          <a:ea typeface="Times New Roman"/>
                          <a:cs typeface="Calibri"/>
                        </a:rPr>
                        <a:t>Quality Records and manuals.</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800" dirty="0">
                          <a:effectLst/>
                          <a:latin typeface="Calibri" panose="020F0502020204030204" pitchFamily="34" charset="0"/>
                          <a:ea typeface="Times New Roman"/>
                          <a:cs typeface="Calibri"/>
                        </a:rPr>
                        <a:t>Monitoring of previous</a:t>
                      </a:r>
                      <a:endParaRPr lang="en-GB" sz="2800" dirty="0">
                        <a:effectLst/>
                        <a:latin typeface="Calibri" panose="020F0502020204030204" pitchFamily="34" charset="0"/>
                        <a:ea typeface="Times New Roman"/>
                      </a:endParaRPr>
                    </a:p>
                    <a:p>
                      <a:pPr>
                        <a:lnSpc>
                          <a:spcPct val="150000"/>
                        </a:lnSpc>
                        <a:spcAft>
                          <a:spcPts val="0"/>
                        </a:spcAft>
                      </a:pPr>
                      <a:r>
                        <a:rPr lang="en-ZA" sz="1800" dirty="0">
                          <a:effectLst/>
                          <a:latin typeface="Calibri" panose="020F0502020204030204" pitchFamily="34" charset="0"/>
                          <a:ea typeface="Times New Roman"/>
                          <a:cs typeface="Calibri"/>
                        </a:rPr>
                        <a:t>Quality Records and manuals.</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800">
                          <a:effectLst/>
                          <a:latin typeface="Calibri" panose="020F0502020204030204" pitchFamily="34" charset="0"/>
                          <a:ea typeface="Times New Roman"/>
                          <a:cs typeface="Calibri"/>
                        </a:rPr>
                        <a:t>Conduct and monitor Annual quality inspections and annual fees.</a:t>
                      </a:r>
                      <a:endParaRPr lang="en-GB" sz="2800">
                        <a:effectLst/>
                        <a:latin typeface="Calibri" panose="020F0502020204030204" pitchFamily="34" charset="0"/>
                        <a:ea typeface="Times New Roman"/>
                      </a:endParaRPr>
                    </a:p>
                    <a:p>
                      <a:pPr>
                        <a:lnSpc>
                          <a:spcPct val="150000"/>
                        </a:lnSpc>
                        <a:spcAft>
                          <a:spcPts val="0"/>
                        </a:spcAft>
                        <a:tabLst>
                          <a:tab pos="2062480" algn="l"/>
                        </a:tabLst>
                      </a:pPr>
                      <a:r>
                        <a:rPr lang="en-GB" sz="1800">
                          <a:effectLst/>
                          <a:latin typeface="Calibri" panose="020F0502020204030204" pitchFamily="34" charset="0"/>
                          <a:ea typeface="Times New Roman"/>
                          <a:cs typeface="Calibri"/>
                        </a:rPr>
                        <a:t> </a:t>
                      </a:r>
                      <a:endParaRPr lang="en-GB" sz="28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800" dirty="0">
                          <a:effectLst/>
                          <a:latin typeface="Calibri" panose="020F0502020204030204" pitchFamily="34" charset="0"/>
                          <a:ea typeface="Times New Roman"/>
                          <a:cs typeface="Calibri"/>
                        </a:rPr>
                        <a:t>Compilation of all annual Quality Inspection.</a:t>
                      </a:r>
                      <a:endParaRPr lang="en-GB" sz="2800" dirty="0">
                        <a:effectLst/>
                        <a:latin typeface="Calibri" panose="020F0502020204030204" pitchFamily="34" charset="0"/>
                        <a:ea typeface="Times New Roman"/>
                      </a:endParaRPr>
                    </a:p>
                    <a:p>
                      <a:pPr>
                        <a:lnSpc>
                          <a:spcPct val="150000"/>
                        </a:lnSpc>
                        <a:spcAft>
                          <a:spcPts val="0"/>
                        </a:spcAft>
                      </a:pPr>
                      <a:r>
                        <a:rPr lang="en-ZA" sz="1800" dirty="0">
                          <a:effectLst/>
                          <a:latin typeface="Calibri" panose="020F0502020204030204" pitchFamily="34" charset="0"/>
                          <a:ea typeface="Times New Roman"/>
                          <a:cs typeface="Calibri"/>
                        </a:rPr>
                        <a:t>Monitoring the payment of the annual fee by the certificate holder</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800" dirty="0">
                          <a:effectLst/>
                          <a:latin typeface="Calibri"/>
                          <a:ea typeface="Times New Roman"/>
                          <a:cs typeface="Calibri"/>
                        </a:rPr>
                        <a:t>Approval of the certificate holder’s licensees or qualified installers.</a:t>
                      </a:r>
                      <a:endParaRPr lang="en-GB"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800" dirty="0">
                          <a:effectLst/>
                          <a:latin typeface="Calibri"/>
                          <a:ea typeface="Times New Roman"/>
                          <a:cs typeface="Calibri"/>
                        </a:rPr>
                        <a:t>Monitoring the registration of licensees and qualified installers </a:t>
                      </a:r>
                      <a:endParaRPr lang="en-GB"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ZA" sz="2400" kern="0" dirty="0">
                <a:solidFill>
                  <a:srgbClr val="00B050"/>
                </a:solidFill>
                <a:latin typeface="Calibri" pitchFamily="34" charset="0"/>
              </a:rPr>
              <a:t>QUALITY MANAGEMENT </a:t>
            </a:r>
            <a:r>
              <a:rPr lang="en-ZA" sz="2400" kern="0" dirty="0" smtClean="0">
                <a:solidFill>
                  <a:srgbClr val="00B050"/>
                </a:solidFill>
                <a:latin typeface="Calibri" pitchFamily="34" charset="0"/>
              </a:rPr>
              <a:t>TARGETS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3668720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44912475"/>
              </p:ext>
            </p:extLst>
          </p:nvPr>
        </p:nvGraphicFramePr>
        <p:xfrm>
          <a:off x="539552" y="908720"/>
          <a:ext cx="8229600" cy="4434840"/>
        </p:xfrm>
        <a:graphic>
          <a:graphicData uri="http://schemas.openxmlformats.org/drawingml/2006/table">
            <a:tbl>
              <a:tblPr firstRow="1" firstCol="1" lastRow="1" lastCol="1" bandRow="1" bandCol="1"/>
              <a:tblGrid>
                <a:gridCol w="4114800"/>
                <a:gridCol w="4114800"/>
              </a:tblGrid>
              <a:tr h="0">
                <a:tc>
                  <a:txBody>
                    <a:bodyPr/>
                    <a:lstStyle/>
                    <a:p>
                      <a:pPr>
                        <a:lnSpc>
                          <a:spcPct val="150000"/>
                        </a:lnSpc>
                        <a:spcAft>
                          <a:spcPts val="0"/>
                        </a:spcAft>
                        <a:tabLst>
                          <a:tab pos="2062480" algn="l"/>
                        </a:tabLst>
                      </a:pPr>
                      <a:r>
                        <a:rPr lang="en-GB" sz="1800" b="1" dirty="0">
                          <a:solidFill>
                            <a:srgbClr val="FF0000"/>
                          </a:solidFill>
                          <a:effectLst/>
                          <a:latin typeface="Calibri" panose="020F0502020204030204" pitchFamily="34" charset="0"/>
                          <a:ea typeface="Times New Roman"/>
                          <a:cs typeface="Calibri"/>
                        </a:rPr>
                        <a:t>OBJECTIVE STATEMENT</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tabLst>
                          <a:tab pos="2062480" algn="l"/>
                        </a:tabLst>
                      </a:pPr>
                      <a:r>
                        <a:rPr lang="en-GB" sz="1800" b="1" dirty="0">
                          <a:solidFill>
                            <a:srgbClr val="FF0000"/>
                          </a:solidFill>
                          <a:effectLst/>
                          <a:latin typeface="Calibri" panose="020F0502020204030204" pitchFamily="34" charset="0"/>
                          <a:ea typeface="Times New Roman"/>
                          <a:cs typeface="Calibri"/>
                        </a:rPr>
                        <a:t>ANNUAL TARGET OUTPUTS </a:t>
                      </a:r>
                      <a:r>
                        <a:rPr lang="en-GB" sz="1800" b="1" dirty="0" smtClean="0">
                          <a:solidFill>
                            <a:srgbClr val="FF0000"/>
                          </a:solidFill>
                          <a:effectLst/>
                          <a:latin typeface="Calibri" panose="020F0502020204030204" pitchFamily="34" charset="0"/>
                          <a:ea typeface="Times New Roman"/>
                          <a:cs typeface="Calibri"/>
                        </a:rPr>
                        <a:t>(2016/2017)</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nSpc>
                          <a:spcPct val="150000"/>
                        </a:lnSpc>
                        <a:spcAft>
                          <a:spcPts val="0"/>
                        </a:spcAft>
                      </a:pPr>
                      <a:r>
                        <a:rPr lang="en-ZA" sz="1600" dirty="0">
                          <a:effectLst/>
                          <a:latin typeface="Calibri"/>
                          <a:ea typeface="Times New Roman"/>
                          <a:cs typeface="Calibri"/>
                        </a:rPr>
                        <a:t>Facilitate the approval of the certificate holder’s quality manual based on the quality management system and implementation.</a:t>
                      </a:r>
                      <a:endParaRPr lang="en-GB"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600">
                          <a:solidFill>
                            <a:srgbClr val="000000"/>
                          </a:solidFill>
                          <a:effectLst/>
                          <a:latin typeface="Calibri"/>
                          <a:ea typeface="Times New Roman"/>
                          <a:cs typeface="Calibri"/>
                        </a:rPr>
                        <a:t>Ensure all certificate holder implement quality plan based on </a:t>
                      </a:r>
                      <a:r>
                        <a:rPr lang="en-ZA" sz="1600">
                          <a:effectLst/>
                          <a:latin typeface="Calibri"/>
                          <a:ea typeface="Times New Roman"/>
                          <a:cs typeface="Calibri"/>
                        </a:rPr>
                        <a:t>quality management system and implementation.</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600">
                          <a:effectLst/>
                          <a:latin typeface="Calibri"/>
                          <a:ea typeface="Times New Roman"/>
                          <a:cs typeface="Calibri"/>
                        </a:rPr>
                        <a:t>Facilitate and monitor the resources required.</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600">
                          <a:solidFill>
                            <a:srgbClr val="000000"/>
                          </a:solidFill>
                          <a:effectLst/>
                          <a:latin typeface="Calibri"/>
                          <a:ea typeface="Times New Roman"/>
                          <a:cs typeface="Calibri"/>
                        </a:rPr>
                        <a:t>Ensure that there is resource for the quality management.</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tabLst>
                          <a:tab pos="2062480" algn="l"/>
                        </a:tabLst>
                      </a:pPr>
                      <a:r>
                        <a:rPr lang="en-GB" sz="1600">
                          <a:effectLst/>
                          <a:latin typeface="Calibri"/>
                          <a:ea typeface="Times New Roman"/>
                          <a:cs typeface="Calibri"/>
                        </a:rPr>
                        <a:t>Facilitate and monitor the use of Agrément certificates by certificate Holders and licensees.</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062480" algn="l"/>
                        </a:tabLst>
                      </a:pPr>
                      <a:r>
                        <a:rPr lang="en-GB" sz="1600" b="1">
                          <a:effectLst/>
                          <a:latin typeface="Calibri"/>
                          <a:ea typeface="Times New Roman"/>
                          <a:cs typeface="Calibri"/>
                        </a:rPr>
                        <a:t>EXTERNAL FOCUS: </a:t>
                      </a:r>
                      <a:r>
                        <a:rPr lang="en-GB" sz="1600">
                          <a:effectLst/>
                          <a:latin typeface="Calibri"/>
                          <a:ea typeface="Times New Roman"/>
                          <a:cs typeface="Calibri"/>
                        </a:rPr>
                        <a:t>Completed project registration documents.</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tabLst>
                          <a:tab pos="2062480" algn="l"/>
                        </a:tabLst>
                      </a:pPr>
                      <a:r>
                        <a:rPr lang="en-GB" sz="1600">
                          <a:effectLst/>
                          <a:latin typeface="Calibri"/>
                          <a:ea typeface="Times New Roman"/>
                          <a:cs typeface="Calibri"/>
                        </a:rPr>
                        <a:t>Following up on certificates.</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600">
                          <a:effectLst/>
                          <a:latin typeface="Calibri"/>
                          <a:ea typeface="Times New Roman"/>
                          <a:cs typeface="Calibri"/>
                        </a:rPr>
                        <a:t>Follow up on issues concerning the use of Agrément certificates.</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600">
                          <a:effectLst/>
                          <a:latin typeface="Calibri"/>
                          <a:ea typeface="Times New Roman"/>
                          <a:cs typeface="Calibri"/>
                        </a:rPr>
                        <a:t>Facilitate and monitor the three yearly validity reviews.</a:t>
                      </a:r>
                      <a:endParaRPr lang="en-GB"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600" dirty="0">
                          <a:effectLst/>
                          <a:latin typeface="Calibri"/>
                          <a:ea typeface="Times New Roman"/>
                          <a:cs typeface="Calibri"/>
                        </a:rPr>
                        <a:t>Compilation of all validity review schedules.</a:t>
                      </a:r>
                      <a:endParaRPr lang="en-GB"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ZA" sz="2400" kern="0" dirty="0">
                <a:solidFill>
                  <a:srgbClr val="00B050"/>
                </a:solidFill>
                <a:latin typeface="Calibri" pitchFamily="34" charset="0"/>
              </a:rPr>
              <a:t>QUALITY MANAGEMENT </a:t>
            </a:r>
            <a:r>
              <a:rPr lang="en-ZA" sz="2400" kern="0" dirty="0" smtClean="0">
                <a:solidFill>
                  <a:srgbClr val="00B050"/>
                </a:solidFill>
                <a:latin typeface="Calibri" pitchFamily="34" charset="0"/>
              </a:rPr>
              <a:t>TARGETS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2881580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386798798"/>
              </p:ext>
            </p:extLst>
          </p:nvPr>
        </p:nvGraphicFramePr>
        <p:xfrm>
          <a:off x="529158" y="744840"/>
          <a:ext cx="8229600" cy="5212080"/>
        </p:xfrm>
        <a:graphic>
          <a:graphicData uri="http://schemas.openxmlformats.org/drawingml/2006/table">
            <a:tbl>
              <a:tblPr firstRow="1" firstCol="1" lastRow="1" lastCol="1" bandRow="1" bandCol="1"/>
              <a:tblGrid>
                <a:gridCol w="4032448"/>
                <a:gridCol w="4197152"/>
              </a:tblGrid>
              <a:tr h="0">
                <a:tc>
                  <a:txBody>
                    <a:bodyPr/>
                    <a:lstStyle/>
                    <a:p>
                      <a:pPr>
                        <a:lnSpc>
                          <a:spcPct val="150000"/>
                        </a:lnSpc>
                        <a:spcAft>
                          <a:spcPts val="0"/>
                        </a:spcAft>
                        <a:tabLst>
                          <a:tab pos="2062480" algn="l"/>
                        </a:tabLst>
                      </a:pPr>
                      <a:r>
                        <a:rPr lang="en-GB" sz="1800" b="1" dirty="0">
                          <a:solidFill>
                            <a:srgbClr val="FF0000"/>
                          </a:solidFill>
                          <a:effectLst/>
                          <a:latin typeface="Calibri" panose="020F0502020204030204" pitchFamily="34" charset="0"/>
                          <a:ea typeface="Times New Roman"/>
                          <a:cs typeface="Calibri"/>
                        </a:rPr>
                        <a:t>OBJECTIVE STATEMENT</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tabLst>
                          <a:tab pos="2062480" algn="l"/>
                        </a:tabLst>
                      </a:pPr>
                      <a:r>
                        <a:rPr lang="en-GB" sz="1800" b="1" dirty="0">
                          <a:solidFill>
                            <a:srgbClr val="FF0000"/>
                          </a:solidFill>
                          <a:effectLst/>
                          <a:latin typeface="Calibri" panose="020F0502020204030204" pitchFamily="34" charset="0"/>
                          <a:ea typeface="Times New Roman"/>
                          <a:cs typeface="Calibri"/>
                        </a:rPr>
                        <a:t>ANNUAL TARGET OUTPUTS (</a:t>
                      </a:r>
                      <a:r>
                        <a:rPr lang="en-GB" sz="1800" b="1" dirty="0" smtClean="0">
                          <a:solidFill>
                            <a:srgbClr val="FF0000"/>
                          </a:solidFill>
                          <a:effectLst/>
                          <a:latin typeface="Calibri" panose="020F0502020204030204" pitchFamily="34" charset="0"/>
                          <a:ea typeface="Times New Roman"/>
                          <a:cs typeface="Calibri"/>
                        </a:rPr>
                        <a:t>2016/2017)</a:t>
                      </a:r>
                      <a:endParaRPr lang="en-GB" sz="28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nSpc>
                          <a:spcPct val="150000"/>
                        </a:lnSpc>
                        <a:spcAft>
                          <a:spcPts val="0"/>
                        </a:spcAft>
                        <a:tabLst>
                          <a:tab pos="2062480" algn="l"/>
                        </a:tabLst>
                      </a:pPr>
                      <a:r>
                        <a:rPr lang="en-GB" sz="1500">
                          <a:effectLst/>
                          <a:latin typeface="Calibri" panose="020F0502020204030204" pitchFamily="34" charset="0"/>
                          <a:ea typeface="Times New Roman"/>
                          <a:cs typeface="Calibri"/>
                        </a:rPr>
                        <a:t>Facilitate and monitor the implementation of the technical assessments on all </a:t>
                      </a:r>
                      <a:r>
                        <a:rPr lang="en-ZA" sz="1500">
                          <a:effectLst/>
                          <a:latin typeface="Calibri" panose="020F0502020204030204" pitchFamily="34" charset="0"/>
                          <a:ea typeface="Times New Roman"/>
                          <a:cs typeface="Calibri"/>
                        </a:rPr>
                        <a:t>Agrément</a:t>
                      </a:r>
                      <a:r>
                        <a:rPr lang="en-GB" sz="1500">
                          <a:effectLst/>
                          <a:latin typeface="Calibri" panose="020F0502020204030204" pitchFamily="34" charset="0"/>
                          <a:ea typeface="Times New Roman"/>
                          <a:cs typeface="Calibri"/>
                        </a:rPr>
                        <a:t> South Africa’s Certificate applicants.</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500">
                          <a:solidFill>
                            <a:srgbClr val="000000"/>
                          </a:solidFill>
                          <a:effectLst/>
                          <a:latin typeface="Calibri" panose="020F0502020204030204" pitchFamily="34" charset="0"/>
                          <a:ea typeface="Times New Roman"/>
                          <a:cs typeface="Calibri"/>
                        </a:rPr>
                        <a:t>Completion and monitoring</a:t>
                      </a:r>
                      <a:r>
                        <a:rPr lang="en-ZA" sz="1500">
                          <a:effectLst/>
                          <a:latin typeface="Calibri" panose="020F0502020204030204" pitchFamily="34" charset="0"/>
                          <a:ea typeface="Times New Roman"/>
                          <a:cs typeface="Calibri"/>
                        </a:rPr>
                        <a:t> of technical assessment Implementation Plan.</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500">
                          <a:effectLst/>
                          <a:latin typeface="Calibri" panose="020F0502020204030204" pitchFamily="34" charset="0"/>
                          <a:ea typeface="Times New Roman"/>
                          <a:cs typeface="Calibri"/>
                        </a:rPr>
                        <a:t>Monitoring of previous</a:t>
                      </a:r>
                      <a:endParaRPr lang="en-GB" sz="1500">
                        <a:effectLst/>
                        <a:latin typeface="Calibri" panose="020F0502020204030204" pitchFamily="34" charset="0"/>
                        <a:ea typeface="Times New Roman"/>
                      </a:endParaRPr>
                    </a:p>
                    <a:p>
                      <a:pPr>
                        <a:lnSpc>
                          <a:spcPct val="150000"/>
                        </a:lnSpc>
                        <a:spcAft>
                          <a:spcPts val="0"/>
                        </a:spcAft>
                        <a:tabLst>
                          <a:tab pos="2062480" algn="l"/>
                        </a:tabLst>
                      </a:pPr>
                      <a:r>
                        <a:rPr lang="en-GB" sz="1500">
                          <a:effectLst/>
                          <a:latin typeface="Calibri" panose="020F0502020204030204" pitchFamily="34" charset="0"/>
                          <a:ea typeface="Times New Roman"/>
                          <a:cs typeface="Calibri"/>
                        </a:rPr>
                        <a:t>Technical assessment Records and certificates.</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500" dirty="0">
                          <a:effectLst/>
                          <a:latin typeface="Calibri" panose="020F0502020204030204" pitchFamily="34" charset="0"/>
                          <a:ea typeface="Times New Roman"/>
                          <a:cs typeface="Calibri"/>
                        </a:rPr>
                        <a:t>Monitoring of previous</a:t>
                      </a:r>
                      <a:endParaRPr lang="en-GB" sz="1500" dirty="0">
                        <a:effectLst/>
                        <a:latin typeface="Calibri" panose="020F0502020204030204" pitchFamily="34" charset="0"/>
                        <a:ea typeface="Times New Roman"/>
                      </a:endParaRPr>
                    </a:p>
                    <a:p>
                      <a:pPr>
                        <a:lnSpc>
                          <a:spcPct val="150000"/>
                        </a:lnSpc>
                        <a:spcAft>
                          <a:spcPts val="0"/>
                        </a:spcAft>
                      </a:pPr>
                      <a:r>
                        <a:rPr lang="en-ZA" sz="1500" dirty="0">
                          <a:effectLst/>
                          <a:latin typeface="Calibri" panose="020F0502020204030204" pitchFamily="34" charset="0"/>
                          <a:ea typeface="Times New Roman"/>
                          <a:cs typeface="Calibri"/>
                        </a:rPr>
                        <a:t>Technical assessment Records and certificates.</a:t>
                      </a:r>
                      <a:endParaRPr lang="en-GB" sz="15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500" dirty="0">
                          <a:effectLst/>
                          <a:latin typeface="Calibri" panose="020F0502020204030204" pitchFamily="34" charset="0"/>
                          <a:ea typeface="Times New Roman"/>
                          <a:cs typeface="Calibri"/>
                        </a:rPr>
                        <a:t>Conduct and monitor Technical assessment</a:t>
                      </a:r>
                      <a:r>
                        <a:rPr lang="en-ZA" sz="1500" dirty="0" smtClean="0">
                          <a:effectLst/>
                          <a:latin typeface="Calibri" panose="020F0502020204030204" pitchFamily="34" charset="0"/>
                          <a:ea typeface="Times New Roman"/>
                          <a:cs typeface="Calibri"/>
                        </a:rPr>
                        <a:t>.</a:t>
                      </a:r>
                      <a:r>
                        <a:rPr lang="en-GB" sz="1500" dirty="0">
                          <a:effectLst/>
                          <a:latin typeface="Calibri" panose="020F0502020204030204" pitchFamily="34" charset="0"/>
                          <a:ea typeface="Times New Roman"/>
                          <a:cs typeface="Calibri"/>
                        </a:rPr>
                        <a:t> </a:t>
                      </a:r>
                      <a:endParaRPr lang="en-GB" sz="15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500">
                          <a:effectLst/>
                          <a:latin typeface="Calibri" panose="020F0502020204030204" pitchFamily="34" charset="0"/>
                          <a:ea typeface="Times New Roman"/>
                          <a:cs typeface="Calibri"/>
                        </a:rPr>
                        <a:t>Compilation of all Technical assessment reports.</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500" dirty="0">
                          <a:effectLst/>
                          <a:latin typeface="Calibri" panose="020F0502020204030204" pitchFamily="34" charset="0"/>
                          <a:ea typeface="Times New Roman"/>
                          <a:cs typeface="Calibri"/>
                        </a:rPr>
                        <a:t>Facilitate the approval of the certificate holder’s quality manual based on the quality management system and implementation.</a:t>
                      </a:r>
                      <a:endParaRPr lang="en-GB" sz="15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500" dirty="0">
                          <a:solidFill>
                            <a:srgbClr val="000000"/>
                          </a:solidFill>
                          <a:effectLst/>
                          <a:latin typeface="Calibri" panose="020F0502020204030204" pitchFamily="34" charset="0"/>
                          <a:ea typeface="Times New Roman"/>
                          <a:cs typeface="Calibri"/>
                        </a:rPr>
                        <a:t>Ensure all certificate holder implement quality plan based on </a:t>
                      </a:r>
                      <a:r>
                        <a:rPr lang="en-ZA" sz="1500" dirty="0">
                          <a:effectLst/>
                          <a:latin typeface="Calibri" panose="020F0502020204030204" pitchFamily="34" charset="0"/>
                          <a:ea typeface="Times New Roman"/>
                          <a:cs typeface="Calibri"/>
                        </a:rPr>
                        <a:t>quality management system and implementation.</a:t>
                      </a:r>
                      <a:endParaRPr lang="en-GB" sz="15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ZA" sz="1500">
                          <a:effectLst/>
                          <a:latin typeface="Calibri" panose="020F0502020204030204" pitchFamily="34" charset="0"/>
                          <a:ea typeface="Times New Roman"/>
                          <a:cs typeface="Calibri"/>
                        </a:rPr>
                        <a:t>Publish certificates. </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500">
                          <a:effectLst/>
                          <a:latin typeface="Calibri" panose="020F0502020204030204" pitchFamily="34" charset="0"/>
                          <a:ea typeface="Times New Roman"/>
                          <a:cs typeface="Calibri"/>
                        </a:rPr>
                        <a:t>Publish synopsis of the certificates on Agrément South Africa Web site, government gazette and the Agrément South Africa Annual Report. </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tabLst>
                          <a:tab pos="2062480" algn="l"/>
                        </a:tabLst>
                      </a:pPr>
                      <a:r>
                        <a:rPr lang="en-GB" sz="1500">
                          <a:effectLst/>
                          <a:latin typeface="Calibri" panose="020F0502020204030204" pitchFamily="34" charset="0"/>
                          <a:ea typeface="Times New Roman"/>
                          <a:cs typeface="Calibri"/>
                        </a:rPr>
                        <a:t>Following up on certificates.</a:t>
                      </a:r>
                      <a:endParaRPr lang="en-GB" sz="150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500" dirty="0">
                          <a:effectLst/>
                          <a:latin typeface="Calibri" panose="020F0502020204030204" pitchFamily="34" charset="0"/>
                          <a:ea typeface="Times New Roman"/>
                          <a:cs typeface="Calibri"/>
                        </a:rPr>
                        <a:t>Follow up on issues concerning the use of Agrément certificates.</a:t>
                      </a:r>
                      <a:endParaRPr lang="en-GB" sz="1500" dirty="0">
                        <a:effectLst/>
                        <a:latin typeface="Calibri" panose="020F0502020204030204"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bwMode="auto">
          <a:xfrm>
            <a:off x="1331640" y="313040"/>
            <a:ext cx="662463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1050" kern="0" dirty="0" smtClean="0">
                <a:latin typeface="ITC Avant Garde Std Bk"/>
              </a:rPr>
              <a:t> </a:t>
            </a:r>
            <a:r>
              <a:rPr lang="en-ZA" sz="2400" kern="0" dirty="0">
                <a:solidFill>
                  <a:srgbClr val="00B050"/>
                </a:solidFill>
                <a:latin typeface="Calibri" pitchFamily="34" charset="0"/>
              </a:rPr>
              <a:t>TECHNICAL </a:t>
            </a:r>
            <a:r>
              <a:rPr lang="en-ZA" sz="2400" kern="0" dirty="0" smtClean="0">
                <a:solidFill>
                  <a:srgbClr val="00B050"/>
                </a:solidFill>
                <a:latin typeface="Calibri" pitchFamily="34" charset="0"/>
              </a:rPr>
              <a:t>ASSESSMENTS </a:t>
            </a:r>
            <a:r>
              <a:rPr lang="en-ZA" sz="2400" kern="0" dirty="0">
                <a:solidFill>
                  <a:srgbClr val="00B050"/>
                </a:solidFill>
                <a:latin typeface="Calibri" pitchFamily="34" charset="0"/>
              </a:rPr>
              <a:t>TARGETS</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18481747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ChangeArrowheads="1"/>
          </p:cNvSpPr>
          <p:nvPr/>
        </p:nvSpPr>
        <p:spPr bwMode="auto">
          <a:xfrm>
            <a:off x="208893" y="1311004"/>
            <a:ext cx="8568630"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a:buFont typeface="Wingdings" pitchFamily="2" charset="2"/>
              <a:buChar char="Ø"/>
            </a:pPr>
            <a:r>
              <a:rPr lang="en-ZA" sz="2400" dirty="0" smtClean="0">
                <a:solidFill>
                  <a:srgbClr val="00B050"/>
                </a:solidFill>
                <a:latin typeface="Calibri" pitchFamily="34" charset="0"/>
              </a:rPr>
              <a:t>The </a:t>
            </a:r>
            <a:r>
              <a:rPr lang="en-ZA" sz="2400" dirty="0">
                <a:solidFill>
                  <a:srgbClr val="00B050"/>
                </a:solidFill>
                <a:latin typeface="Calibri" pitchFamily="34" charset="0"/>
              </a:rPr>
              <a:t>Minister of </a:t>
            </a:r>
            <a:r>
              <a:rPr lang="en-ZA" sz="2400" dirty="0" smtClean="0">
                <a:solidFill>
                  <a:srgbClr val="00B050"/>
                </a:solidFill>
                <a:latin typeface="Calibri" pitchFamily="34" charset="0"/>
              </a:rPr>
              <a:t>Public </a:t>
            </a:r>
            <a:r>
              <a:rPr lang="en-ZA" sz="2400" dirty="0">
                <a:solidFill>
                  <a:srgbClr val="00B050"/>
                </a:solidFill>
                <a:latin typeface="Calibri" pitchFamily="34" charset="0"/>
              </a:rPr>
              <a:t>Works approved the Agrément South Africa’s </a:t>
            </a:r>
            <a:r>
              <a:rPr lang="en-ZA" sz="2400" dirty="0" smtClean="0">
                <a:solidFill>
                  <a:srgbClr val="00B050"/>
                </a:solidFill>
                <a:latin typeface="Calibri" pitchFamily="34" charset="0"/>
              </a:rPr>
              <a:t>2016/17 Annual performance plan</a:t>
            </a:r>
            <a:r>
              <a:rPr lang="en-ZA" sz="2400" dirty="0">
                <a:solidFill>
                  <a:srgbClr val="00B050"/>
                </a:solidFill>
                <a:latin typeface="Calibri" pitchFamily="34" charset="0"/>
              </a:rPr>
              <a:t>.</a:t>
            </a:r>
          </a:p>
          <a:p>
            <a:pPr algn="just">
              <a:buFont typeface="Wingdings" pitchFamily="2" charset="2"/>
              <a:buChar char="Ø"/>
            </a:pPr>
            <a:r>
              <a:rPr lang="en-ZA" sz="2400" dirty="0" smtClean="0">
                <a:solidFill>
                  <a:srgbClr val="00B050"/>
                </a:solidFill>
                <a:latin typeface="Calibri" pitchFamily="34" charset="0"/>
              </a:rPr>
              <a:t>The Annual </a:t>
            </a:r>
            <a:r>
              <a:rPr lang="en-ZA" sz="2400" dirty="0">
                <a:solidFill>
                  <a:srgbClr val="00B050"/>
                </a:solidFill>
                <a:latin typeface="Calibri" pitchFamily="34" charset="0"/>
              </a:rPr>
              <a:t>Performance Plan </a:t>
            </a:r>
            <a:r>
              <a:rPr lang="en-ZA" sz="2400" dirty="0" smtClean="0">
                <a:solidFill>
                  <a:srgbClr val="00B050"/>
                </a:solidFill>
                <a:latin typeface="Calibri" pitchFamily="34" charset="0"/>
              </a:rPr>
              <a:t>2016/17 was </a:t>
            </a:r>
            <a:r>
              <a:rPr lang="en-ZA" sz="2400" dirty="0">
                <a:solidFill>
                  <a:srgbClr val="00B050"/>
                </a:solidFill>
                <a:latin typeface="Calibri" pitchFamily="34" charset="0"/>
              </a:rPr>
              <a:t>delivered to the Parliamentary </a:t>
            </a:r>
            <a:r>
              <a:rPr lang="en-ZA" sz="2400" dirty="0" smtClean="0">
                <a:solidFill>
                  <a:srgbClr val="00B050"/>
                </a:solidFill>
                <a:latin typeface="Calibri" pitchFamily="34" charset="0"/>
              </a:rPr>
              <a:t>stores by 9 March 2016 </a:t>
            </a:r>
            <a:r>
              <a:rPr lang="en-ZA" sz="2400" dirty="0">
                <a:solidFill>
                  <a:srgbClr val="00B050"/>
                </a:solidFill>
                <a:latin typeface="Calibri" pitchFamily="34" charset="0"/>
              </a:rPr>
              <a:t>for tabling.</a:t>
            </a:r>
          </a:p>
          <a:p>
            <a:pPr algn="just">
              <a:buFont typeface="Wingdings" pitchFamily="2" charset="2"/>
              <a:buChar char="Ø"/>
            </a:pPr>
            <a:r>
              <a:rPr lang="en-ZA" sz="2400" dirty="0">
                <a:solidFill>
                  <a:srgbClr val="000000"/>
                </a:solidFill>
                <a:latin typeface="Calibri" pitchFamily="34" charset="0"/>
              </a:rPr>
              <a:t>By undertaking technical assessments of innovative systems for and on behalf of the Government, Agrément South Africa has </a:t>
            </a:r>
            <a:r>
              <a:rPr lang="en-ZA" sz="2400" dirty="0">
                <a:solidFill>
                  <a:srgbClr val="0070C0"/>
                </a:solidFill>
                <a:latin typeface="Calibri" pitchFamily="34" charset="0"/>
              </a:rPr>
              <a:t>made a great contribution in the safe introduction of innovative technologies in the country with commensurate benefits.</a:t>
            </a:r>
          </a:p>
        </p:txBody>
      </p:sp>
      <p:sp>
        <p:nvSpPr>
          <p:cNvPr id="73731" name="Rectangle 3">
            <a:hlinkClick r:id="" action="ppaction://noaction" highlightClick="1"/>
          </p:cNvPr>
          <p:cNvSpPr>
            <a:spLocks noChangeArrowheads="1"/>
          </p:cNvSpPr>
          <p:nvPr/>
        </p:nvSpPr>
        <p:spPr bwMode="auto">
          <a:xfrm>
            <a:off x="208893" y="4334641"/>
            <a:ext cx="8424863" cy="1200329"/>
          </a:xfrm>
          <a:prstGeom prst="rect">
            <a:avLst/>
          </a:prstGeom>
          <a:solidFill>
            <a:srgbClr val="FFFF00"/>
          </a:solidFill>
          <a:ln w="9525">
            <a:solidFill>
              <a:srgbClr val="000000"/>
            </a:solidFill>
            <a:miter lim="800000"/>
            <a:headEnd/>
            <a:tailEnd/>
          </a:ln>
          <a:extLst/>
        </p:spPr>
        <p:txBody>
          <a:bodyPr>
            <a:spAutoFit/>
          </a:bodyPr>
          <a:lstStyle/>
          <a:p>
            <a:pPr algn="ctr"/>
            <a:r>
              <a:rPr lang="en-ZA" sz="2400" i="1" dirty="0">
                <a:solidFill>
                  <a:srgbClr val="FF0000"/>
                </a:solidFill>
                <a:latin typeface="Calibri" panose="020F0502020204030204" pitchFamily="34" charset="0"/>
              </a:rPr>
              <a:t>Innovative systems have potential to teach people the ways and gives them the means to take control over their own future accommodation by allowing them to build their own houses.</a:t>
            </a:r>
          </a:p>
        </p:txBody>
      </p:sp>
      <p:sp>
        <p:nvSpPr>
          <p:cNvPr id="6" name="Title 1"/>
          <p:cNvSpPr txBox="1">
            <a:spLocks/>
          </p:cNvSpPr>
          <p:nvPr/>
        </p:nvSpPr>
        <p:spPr bwMode="auto">
          <a:xfrm>
            <a:off x="1116011" y="549275"/>
            <a:ext cx="6624637" cy="431800"/>
          </a:xfrm>
          <a:prstGeom prst="rect">
            <a:avLst/>
          </a:prstGeom>
          <a:noFill/>
          <a:ln w="9525">
            <a:noFill/>
            <a:miter lim="800000"/>
            <a:headEnd/>
            <a:tailEnd/>
          </a:ln>
        </p:spPr>
        <p:txBody>
          <a:bodyPr anchor="ctr"/>
          <a:lstStyle/>
          <a:p>
            <a:pPr algn="ctr" eaLnBrk="0" hangingPunct="0">
              <a:defRPr/>
            </a:pPr>
            <a:r>
              <a:rPr lang="en-GB" sz="1050" kern="0" dirty="0" smtClean="0">
                <a:solidFill>
                  <a:srgbClr val="000000"/>
                </a:solidFill>
                <a:latin typeface="ITC Avant Garde Std Bk"/>
              </a:rPr>
              <a:t> </a:t>
            </a:r>
            <a:r>
              <a:rPr lang="en-GB" sz="3600" kern="0" dirty="0" smtClean="0">
                <a:solidFill>
                  <a:srgbClr val="00B050"/>
                </a:solidFill>
                <a:latin typeface="Calibri" pitchFamily="34" charset="0"/>
              </a:rPr>
              <a:t>Governance</a:t>
            </a:r>
            <a:endParaRPr lang="en-GB" sz="2400" kern="0" dirty="0">
              <a:solidFill>
                <a:srgbClr val="00B050"/>
              </a:solidFill>
              <a:latin typeface="Calibri" pitchFamily="34" charset="0"/>
            </a:endParaRPr>
          </a:p>
        </p:txBody>
      </p:sp>
    </p:spTree>
    <p:extLst>
      <p:ext uri="{BB962C8B-B14F-4D97-AF65-F5344CB8AC3E}">
        <p14:creationId xmlns:p14="http://schemas.microsoft.com/office/powerpoint/2010/main" xmlns="" val="374788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nodeType="clickEffect">
                                  <p:stCondLst>
                                    <p:cond delay="0"/>
                                  </p:stCondLst>
                                  <p:childTnLst>
                                    <p:anim calcmode="discrete" valueType="str">
                                      <p:cBhvr override="childStyle">
                                        <p:cTn id="14" dur="2000" fill="hold"/>
                                        <p:tgtEl>
                                          <p:spTgt spid="73731">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1" nodeType="clickEffect">
                                  <p:stCondLst>
                                    <p:cond delay="0"/>
                                  </p:stCondLst>
                                  <p:childTnLst>
                                    <p:set>
                                      <p:cBhvr>
                                        <p:cTn id="18" dur="1" fill="hold">
                                          <p:stCondLst>
                                            <p:cond delay="0"/>
                                          </p:stCondLst>
                                        </p:cTn>
                                        <p:tgtEl>
                                          <p:spTgt spid="73731">
                                            <p:bg/>
                                          </p:spTgt>
                                        </p:tgtEl>
                                        <p:attrNameLst>
                                          <p:attrName>style.visibility</p:attrName>
                                        </p:attrNameLst>
                                      </p:cBhvr>
                                      <p:to>
                                        <p:strVal val="visible"/>
                                      </p:to>
                                    </p:set>
                                    <p:anim calcmode="lin" valueType="num">
                                      <p:cBhvr>
                                        <p:cTn id="19" dur="1000" fill="hold"/>
                                        <p:tgtEl>
                                          <p:spTgt spid="73731">
                                            <p:bg/>
                                          </p:spTgt>
                                        </p:tgtEl>
                                        <p:attrNameLst>
                                          <p:attrName>ppt_w</p:attrName>
                                        </p:attrNameLst>
                                      </p:cBhvr>
                                      <p:tavLst>
                                        <p:tav tm="0">
                                          <p:val>
                                            <p:strVal val="#ppt_w*0.70"/>
                                          </p:val>
                                        </p:tav>
                                        <p:tav tm="100000">
                                          <p:val>
                                            <p:strVal val="#ppt_w"/>
                                          </p:val>
                                        </p:tav>
                                      </p:tavLst>
                                    </p:anim>
                                    <p:anim calcmode="lin" valueType="num">
                                      <p:cBhvr>
                                        <p:cTn id="20" dur="1000" fill="hold"/>
                                        <p:tgtEl>
                                          <p:spTgt spid="73731">
                                            <p:bg/>
                                          </p:spTgt>
                                        </p:tgtEl>
                                        <p:attrNameLst>
                                          <p:attrName>ppt_h</p:attrName>
                                        </p:attrNameLst>
                                      </p:cBhvr>
                                      <p:tavLst>
                                        <p:tav tm="0">
                                          <p:val>
                                            <p:strVal val="#ppt_h"/>
                                          </p:val>
                                        </p:tav>
                                        <p:tav tm="100000">
                                          <p:val>
                                            <p:strVal val="#ppt_h"/>
                                          </p:val>
                                        </p:tav>
                                      </p:tavLst>
                                    </p:anim>
                                    <p:animEffect transition="in" filter="fade">
                                      <p:cBhvr>
                                        <p:cTn id="21" dur="1000"/>
                                        <p:tgtEl>
                                          <p:spTgt spid="73731">
                                            <p:bg/>
                                          </p:spTgt>
                                        </p:tgtEl>
                                      </p:cBhvr>
                                    </p:animEffect>
                                  </p:childTnLst>
                                </p:cTn>
                              </p:par>
                              <p:par>
                                <p:cTn id="22" presetID="55" presetClass="entr" presetSubtype="0" fill="hold" grpId="1" nodeType="withEffect">
                                  <p:stCondLst>
                                    <p:cond delay="0"/>
                                  </p:stCondLst>
                                  <p:childTnLst>
                                    <p:set>
                                      <p:cBhvr>
                                        <p:cTn id="23" dur="1" fill="hold">
                                          <p:stCondLst>
                                            <p:cond delay="0"/>
                                          </p:stCondLst>
                                        </p:cTn>
                                        <p:tgtEl>
                                          <p:spTgt spid="73731">
                                            <p:txEl>
                                              <p:pRg st="0" end="0"/>
                                            </p:txEl>
                                          </p:spTgt>
                                        </p:tgtEl>
                                        <p:attrNameLst>
                                          <p:attrName>style.visibility</p:attrName>
                                        </p:attrNameLst>
                                      </p:cBhvr>
                                      <p:to>
                                        <p:strVal val="visible"/>
                                      </p:to>
                                    </p:set>
                                    <p:anim calcmode="lin" valueType="num">
                                      <p:cBhvr>
                                        <p:cTn id="24" dur="1000" fill="hold"/>
                                        <p:tgtEl>
                                          <p:spTgt spid="73731">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73731">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7373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73731">
                                            <p:bg/>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3" nodeType="clickEffect">
                                  <p:stCondLst>
                                    <p:cond delay="0"/>
                                  </p:stCondLst>
                                  <p:childTnLst>
                                    <p:set>
                                      <p:cBhvr>
                                        <p:cTn id="36" dur="1" fill="hold">
                                          <p:stCondLst>
                                            <p:cond delay="0"/>
                                          </p:stCondLst>
                                        </p:cTn>
                                        <p:tgtEl>
                                          <p:spTgt spid="73731">
                                            <p:bg/>
                                          </p:spTgt>
                                        </p:tgtEl>
                                        <p:attrNameLst>
                                          <p:attrName>style.visibility</p:attrName>
                                        </p:attrNameLst>
                                      </p:cBhvr>
                                      <p:to>
                                        <p:strVal val="visible"/>
                                      </p:to>
                                    </p:set>
                                    <p:anim calcmode="lin" valueType="num">
                                      <p:cBhvr>
                                        <p:cTn id="37" dur="1000" fill="hold"/>
                                        <p:tgtEl>
                                          <p:spTgt spid="73731">
                                            <p:bg/>
                                          </p:spTgt>
                                        </p:tgtEl>
                                        <p:attrNameLst>
                                          <p:attrName>ppt_w</p:attrName>
                                        </p:attrNameLst>
                                      </p:cBhvr>
                                      <p:tavLst>
                                        <p:tav tm="0">
                                          <p:val>
                                            <p:fltVal val="0"/>
                                          </p:val>
                                        </p:tav>
                                        <p:tav tm="100000">
                                          <p:val>
                                            <p:strVal val="#ppt_w"/>
                                          </p:val>
                                        </p:tav>
                                      </p:tavLst>
                                    </p:anim>
                                    <p:anim calcmode="lin" valueType="num">
                                      <p:cBhvr>
                                        <p:cTn id="38" dur="1000" fill="hold"/>
                                        <p:tgtEl>
                                          <p:spTgt spid="73731">
                                            <p:bg/>
                                          </p:spTgt>
                                        </p:tgtEl>
                                        <p:attrNameLst>
                                          <p:attrName>ppt_h</p:attrName>
                                        </p:attrNameLst>
                                      </p:cBhvr>
                                      <p:tavLst>
                                        <p:tav tm="0">
                                          <p:val>
                                            <p:fltVal val="0"/>
                                          </p:val>
                                        </p:tav>
                                        <p:tav tm="100000">
                                          <p:val>
                                            <p:strVal val="#ppt_h"/>
                                          </p:val>
                                        </p:tav>
                                      </p:tavLst>
                                    </p:anim>
                                    <p:anim calcmode="lin" valueType="num">
                                      <p:cBhvr>
                                        <p:cTn id="39" dur="1000" fill="hold"/>
                                        <p:tgtEl>
                                          <p:spTgt spid="73731">
                                            <p:bg/>
                                          </p:spTgt>
                                        </p:tgtEl>
                                        <p:attrNameLst>
                                          <p:attrName>style.rotation</p:attrName>
                                        </p:attrNameLst>
                                      </p:cBhvr>
                                      <p:tavLst>
                                        <p:tav tm="0">
                                          <p:val>
                                            <p:fltVal val="90"/>
                                          </p:val>
                                        </p:tav>
                                        <p:tav tm="100000">
                                          <p:val>
                                            <p:fltVal val="0"/>
                                          </p:val>
                                        </p:tav>
                                      </p:tavLst>
                                    </p:anim>
                                    <p:animEffect transition="in" filter="fade">
                                      <p:cBhvr>
                                        <p:cTn id="40" dur="1000"/>
                                        <p:tgtEl>
                                          <p:spTgt spid="73731">
                                            <p:bg/>
                                          </p:spTgt>
                                        </p:tgtEl>
                                      </p:cBhvr>
                                    </p:animEffect>
                                  </p:childTnLst>
                                </p:cTn>
                              </p:par>
                              <p:par>
                                <p:cTn id="41" presetID="31" presetClass="entr" presetSubtype="0" fill="hold" grpId="3" nodeType="withEffect">
                                  <p:stCondLst>
                                    <p:cond delay="0"/>
                                  </p:stCondLst>
                                  <p:childTnLst>
                                    <p:set>
                                      <p:cBhvr>
                                        <p:cTn id="42" dur="1" fill="hold">
                                          <p:stCondLst>
                                            <p:cond delay="0"/>
                                          </p:stCondLst>
                                        </p:cTn>
                                        <p:tgtEl>
                                          <p:spTgt spid="73731">
                                            <p:txEl>
                                              <p:pRg st="0" end="0"/>
                                            </p:txEl>
                                          </p:spTgt>
                                        </p:tgtEl>
                                        <p:attrNameLst>
                                          <p:attrName>style.visibility</p:attrName>
                                        </p:attrNameLst>
                                      </p:cBhvr>
                                      <p:to>
                                        <p:strVal val="visible"/>
                                      </p:to>
                                    </p:set>
                                    <p:anim calcmode="lin" valueType="num">
                                      <p:cBhvr>
                                        <p:cTn id="43" dur="1000" fill="hold"/>
                                        <p:tgtEl>
                                          <p:spTgt spid="73731">
                                            <p:txEl>
                                              <p:pRg st="0" end="0"/>
                                            </p:txEl>
                                          </p:spTgt>
                                        </p:tgtEl>
                                        <p:attrNameLst>
                                          <p:attrName>ppt_w</p:attrName>
                                        </p:attrNameLst>
                                      </p:cBhvr>
                                      <p:tavLst>
                                        <p:tav tm="0">
                                          <p:val>
                                            <p:fltVal val="0"/>
                                          </p:val>
                                        </p:tav>
                                        <p:tav tm="100000">
                                          <p:val>
                                            <p:strVal val="#ppt_w"/>
                                          </p:val>
                                        </p:tav>
                                      </p:tavLst>
                                    </p:anim>
                                    <p:anim calcmode="lin" valueType="num">
                                      <p:cBhvr>
                                        <p:cTn id="44" dur="1000" fill="hold"/>
                                        <p:tgtEl>
                                          <p:spTgt spid="73731">
                                            <p:txEl>
                                              <p:pRg st="0" end="0"/>
                                            </p:txEl>
                                          </p:spTgt>
                                        </p:tgtEl>
                                        <p:attrNameLst>
                                          <p:attrName>ppt_h</p:attrName>
                                        </p:attrNameLst>
                                      </p:cBhvr>
                                      <p:tavLst>
                                        <p:tav tm="0">
                                          <p:val>
                                            <p:fltVal val="0"/>
                                          </p:val>
                                        </p:tav>
                                        <p:tav tm="100000">
                                          <p:val>
                                            <p:strVal val="#ppt_h"/>
                                          </p:val>
                                        </p:tav>
                                      </p:tavLst>
                                    </p:anim>
                                    <p:anim calcmode="lin" valueType="num">
                                      <p:cBhvr>
                                        <p:cTn id="45" dur="1000" fill="hold"/>
                                        <p:tgtEl>
                                          <p:spTgt spid="73731">
                                            <p:txEl>
                                              <p:pRg st="0" end="0"/>
                                            </p:txEl>
                                          </p:spTgt>
                                        </p:tgtEl>
                                        <p:attrNameLst>
                                          <p:attrName>style.rotation</p:attrName>
                                        </p:attrNameLst>
                                      </p:cBhvr>
                                      <p:tavLst>
                                        <p:tav tm="0">
                                          <p:val>
                                            <p:fltVal val="90"/>
                                          </p:val>
                                        </p:tav>
                                        <p:tav tm="100000">
                                          <p:val>
                                            <p:fltVal val="0"/>
                                          </p:val>
                                        </p:tav>
                                      </p:tavLst>
                                    </p:anim>
                                    <p:animEffect transition="in" filter="fade">
                                      <p:cBhvr>
                                        <p:cTn id="46" dur="1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P spid="73731" grpId="1" build="allAtOnce" animBg="1"/>
      <p:bldP spid="73731" grpId="2" build="allAtOnce" animBg="1"/>
      <p:bldP spid="73731" grpId="3" build="allAtOnce"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idx="4294967295"/>
          </p:nvPr>
        </p:nvSpPr>
        <p:spPr>
          <a:xfrm>
            <a:off x="755576" y="692696"/>
            <a:ext cx="8244408" cy="535707"/>
          </a:xfrm>
        </p:spPr>
        <p:txBody>
          <a:bodyPr/>
          <a:lstStyle/>
          <a:p>
            <a:r>
              <a:rPr lang="en-ZA" sz="3600" dirty="0" smtClean="0">
                <a:solidFill>
                  <a:srgbClr val="669900"/>
                </a:solidFill>
                <a:latin typeface="Calibri" pitchFamily="34" charset="0"/>
              </a:rPr>
              <a:t>Governance Matters: Values</a:t>
            </a:r>
            <a:endParaRPr lang="en-GB" sz="3600" dirty="0" smtClean="0">
              <a:solidFill>
                <a:srgbClr val="669900"/>
              </a:solidFill>
              <a:latin typeface="Calibri" pitchFamily="34" charset="0"/>
            </a:endParaRPr>
          </a:p>
        </p:txBody>
      </p:sp>
      <p:sp>
        <p:nvSpPr>
          <p:cNvPr id="79875" name="Content Placeholder 2"/>
          <p:cNvSpPr>
            <a:spLocks noGrp="1"/>
          </p:cNvSpPr>
          <p:nvPr>
            <p:ph idx="4294967295"/>
          </p:nvPr>
        </p:nvSpPr>
        <p:spPr>
          <a:xfrm>
            <a:off x="179512" y="1196752"/>
            <a:ext cx="8533011" cy="3600400"/>
          </a:xfrm>
        </p:spPr>
        <p:txBody>
          <a:bodyPr/>
          <a:lstStyle/>
          <a:p>
            <a:pPr algn="just">
              <a:buFont typeface="Wingdings" pitchFamily="2" charset="2"/>
              <a:buChar char="Ø"/>
            </a:pPr>
            <a:r>
              <a:rPr lang="en-US" sz="2400" dirty="0" smtClean="0">
                <a:solidFill>
                  <a:srgbClr val="002060"/>
                </a:solidFill>
                <a:latin typeface="Calibri" pitchFamily="34" charset="0"/>
              </a:rPr>
              <a:t>Agrément South Africa has excellent support systems, business enterprise processes &amp; very strong linkages with global best practice organizations, processes and individuals.</a:t>
            </a:r>
          </a:p>
          <a:p>
            <a:pPr algn="just">
              <a:buFont typeface="Wingdings" pitchFamily="2" charset="2"/>
              <a:buChar char="Ø"/>
            </a:pPr>
            <a:r>
              <a:rPr lang="en-US" sz="2400" dirty="0">
                <a:solidFill>
                  <a:srgbClr val="002060"/>
                </a:solidFill>
                <a:latin typeface="Calibri" pitchFamily="34" charset="0"/>
              </a:rPr>
              <a:t>Agrément </a:t>
            </a:r>
            <a:r>
              <a:rPr lang="en-US" sz="2400" dirty="0" smtClean="0">
                <a:solidFill>
                  <a:srgbClr val="002060"/>
                </a:solidFill>
                <a:latin typeface="Calibri" pitchFamily="34" charset="0"/>
              </a:rPr>
              <a:t>South Africa is very well governed with strong internal control processes and systems. </a:t>
            </a:r>
          </a:p>
          <a:p>
            <a:pPr algn="just">
              <a:buFont typeface="Wingdings" pitchFamily="2" charset="2"/>
              <a:buChar char="Ø"/>
            </a:pPr>
            <a:r>
              <a:rPr lang="en-ZA" sz="2400" dirty="0" smtClean="0">
                <a:solidFill>
                  <a:srgbClr val="002060"/>
                </a:solidFill>
                <a:latin typeface="Calibri" pitchFamily="34" charset="0"/>
              </a:rPr>
              <a:t>The Board addresses issues of corporate governance to ensure compliance with treasury &amp; national requirements.</a:t>
            </a:r>
          </a:p>
          <a:p>
            <a:pPr algn="just">
              <a:buFont typeface="Wingdings" pitchFamily="2" charset="2"/>
              <a:buChar char="Ø"/>
            </a:pPr>
            <a:r>
              <a:rPr lang="en-ZA" sz="2400" dirty="0" smtClean="0">
                <a:solidFill>
                  <a:srgbClr val="002060"/>
                </a:solidFill>
                <a:latin typeface="Calibri" pitchFamily="34" charset="0"/>
              </a:rPr>
              <a:t> This ensures proper fiduciary management within the Agrément South Africa.</a:t>
            </a:r>
          </a:p>
          <a:p>
            <a:pPr algn="just">
              <a:buFont typeface="Wingdings" pitchFamily="2" charset="2"/>
              <a:buChar char="Ø"/>
            </a:pPr>
            <a:r>
              <a:rPr lang="en-ZA" sz="2400" dirty="0" smtClean="0">
                <a:solidFill>
                  <a:srgbClr val="FF0000"/>
                </a:solidFill>
                <a:latin typeface="Calibri" pitchFamily="34" charset="0"/>
              </a:rPr>
              <a:t>Agrément is making </a:t>
            </a:r>
            <a:r>
              <a:rPr lang="en-ZA" sz="2400" dirty="0">
                <a:solidFill>
                  <a:srgbClr val="FF0000"/>
                </a:solidFill>
                <a:latin typeface="Calibri" pitchFamily="34" charset="0"/>
              </a:rPr>
              <a:t>a contribution to build a </a:t>
            </a:r>
            <a:r>
              <a:rPr lang="en-ZA" sz="2400" dirty="0" smtClean="0">
                <a:solidFill>
                  <a:srgbClr val="FF0000"/>
                </a:solidFill>
                <a:latin typeface="Calibri" pitchFamily="34" charset="0"/>
              </a:rPr>
              <a:t>better South </a:t>
            </a:r>
            <a:r>
              <a:rPr lang="en-ZA" sz="2400" dirty="0">
                <a:solidFill>
                  <a:srgbClr val="FF0000"/>
                </a:solidFill>
                <a:latin typeface="Calibri" pitchFamily="34" charset="0"/>
              </a:rPr>
              <a:t>Africa!</a:t>
            </a:r>
            <a:endParaRPr lang="en-US" sz="2400" dirty="0" smtClean="0">
              <a:solidFill>
                <a:srgbClr val="FF0000"/>
              </a:solidFill>
              <a:latin typeface="Calibri" pitchFamily="34" charset="0"/>
            </a:endParaRPr>
          </a:p>
          <a:p>
            <a:pPr algn="just">
              <a:buFontTx/>
              <a:buNone/>
            </a:pPr>
            <a:endParaRPr lang="en-ZA" sz="2400" dirty="0" smtClean="0">
              <a:latin typeface="Calibri" pitchFamily="34" charset="0"/>
            </a:endParaRPr>
          </a:p>
        </p:txBody>
      </p:sp>
    </p:spTree>
    <p:extLst>
      <p:ext uri="{BB962C8B-B14F-4D97-AF65-F5344CB8AC3E}">
        <p14:creationId xmlns:p14="http://schemas.microsoft.com/office/powerpoint/2010/main" xmlns="" val="17849140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20" y="476672"/>
            <a:ext cx="6048672" cy="369332"/>
          </a:xfrm>
          <a:prstGeom prst="rect">
            <a:avLst/>
          </a:prstGeom>
        </p:spPr>
        <p:txBody>
          <a:bodyPr wrap="square">
            <a:spAutoFit/>
          </a:bodyPr>
          <a:lstStyle/>
          <a:p>
            <a:pPr fontAlgn="auto">
              <a:spcBef>
                <a:spcPts val="0"/>
              </a:spcBef>
              <a:spcAft>
                <a:spcPts val="0"/>
              </a:spcAft>
            </a:pPr>
            <a:r>
              <a:rPr lang="en-ZA" altLang="en-US" b="1" dirty="0" smtClean="0">
                <a:solidFill>
                  <a:srgbClr val="FF0000"/>
                </a:solidFill>
                <a:latin typeface="Calibri"/>
                <a:ea typeface="Times New Roman" pitchFamily="18" charset="0"/>
                <a:cs typeface="Calibri" pitchFamily="34" charset="0"/>
              </a:rPr>
              <a:t>ANNUAL</a:t>
            </a:r>
            <a:r>
              <a:rPr lang="en-ZA" altLang="en-US" b="1" dirty="0" smtClean="0">
                <a:solidFill>
                  <a:srgbClr val="000000"/>
                </a:solidFill>
                <a:latin typeface="Calibri"/>
                <a:ea typeface="Times New Roman" pitchFamily="18" charset="0"/>
                <a:cs typeface="Calibri" pitchFamily="34" charset="0"/>
              </a:rPr>
              <a:t> FINANCIAL PERFORMANCE </a:t>
            </a:r>
            <a:r>
              <a:rPr lang="en-ZA" altLang="en-US" b="1" dirty="0">
                <a:solidFill>
                  <a:srgbClr val="000000"/>
                </a:solidFill>
                <a:latin typeface="Calibri"/>
                <a:ea typeface="Times New Roman" pitchFamily="18" charset="0"/>
                <a:cs typeface="Calibri" pitchFamily="34" charset="0"/>
              </a:rPr>
              <a:t>TARGETS </a:t>
            </a:r>
            <a:endParaRPr lang="en-GB" dirty="0">
              <a:solidFill>
                <a:prstClr val="black"/>
              </a:solidFill>
              <a:latin typeface="Calibri"/>
            </a:endParaRPr>
          </a:p>
        </p:txBody>
      </p:sp>
      <p:graphicFrame>
        <p:nvGraphicFramePr>
          <p:cNvPr id="8" name="Table 7"/>
          <p:cNvGraphicFramePr>
            <a:graphicFrameLocks noGrp="1"/>
          </p:cNvGraphicFramePr>
          <p:nvPr>
            <p:extLst>
              <p:ext uri="{D42A27DB-BD31-4B8C-83A1-F6EECF244321}">
                <p14:modId xmlns:p14="http://schemas.microsoft.com/office/powerpoint/2010/main" xmlns="" val="3749555293"/>
              </p:ext>
            </p:extLst>
          </p:nvPr>
        </p:nvGraphicFramePr>
        <p:xfrm>
          <a:off x="1331641" y="980729"/>
          <a:ext cx="6192687" cy="4911373"/>
        </p:xfrm>
        <a:graphic>
          <a:graphicData uri="http://schemas.openxmlformats.org/drawingml/2006/table">
            <a:tbl>
              <a:tblPr firstRow="1" firstCol="1" bandRow="1"/>
              <a:tblGrid>
                <a:gridCol w="3744415"/>
                <a:gridCol w="2448272"/>
              </a:tblGrid>
              <a:tr h="616169">
                <a:tc rowSpan="2">
                  <a:txBody>
                    <a:bodyPr/>
                    <a:lstStyle/>
                    <a:p>
                      <a:pPr algn="ctr" rtl="0" fontAlgn="ctr"/>
                      <a:r>
                        <a:rPr lang="en-GB" sz="1600" b="1" i="0" u="sng" strike="noStrike" dirty="0">
                          <a:solidFill>
                            <a:srgbClr val="000000"/>
                          </a:solidFill>
                          <a:effectLst/>
                          <a:latin typeface="Calibri"/>
                        </a:rPr>
                        <a:t>Agrément South Africa    [R'000]</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GB" sz="1600" b="1" i="0" u="none" strike="noStrike" dirty="0" smtClean="0">
                          <a:solidFill>
                            <a:schemeClr val="tx1"/>
                          </a:solidFill>
                          <a:effectLst/>
                          <a:latin typeface="Calibri"/>
                        </a:rPr>
                        <a:t>Financial</a:t>
                      </a:r>
                      <a:r>
                        <a:rPr lang="en-GB" sz="1600" b="1" i="0" u="none" strike="noStrike" baseline="0" dirty="0" smtClean="0">
                          <a:solidFill>
                            <a:schemeClr val="tx1"/>
                          </a:solidFill>
                          <a:effectLst/>
                          <a:latin typeface="Calibri"/>
                        </a:rPr>
                        <a:t> period</a:t>
                      </a:r>
                      <a:r>
                        <a:rPr lang="en-GB" sz="1600" b="1" i="0" u="none" strike="noStrike" dirty="0">
                          <a:solidFill>
                            <a:schemeClr val="tx1"/>
                          </a:solidFill>
                          <a:effectLst/>
                          <a:latin typeface="Calibri"/>
                        </a:rPr>
                        <a:t> </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02862">
                <a:tc vMerge="1">
                  <a:txBody>
                    <a:bodyPr/>
                    <a:lstStyle/>
                    <a:p>
                      <a:endParaRPr lang="en-GB"/>
                    </a:p>
                  </a:txBody>
                  <a:tcPr/>
                </a:tc>
                <a:tc>
                  <a:txBody>
                    <a:bodyPr/>
                    <a:lstStyle/>
                    <a:p>
                      <a:pPr algn="ctr" rtl="0" fontAlgn="ctr"/>
                      <a:r>
                        <a:rPr lang="en-GB" sz="1600" b="1" i="0" u="none" strike="noStrike" dirty="0">
                          <a:solidFill>
                            <a:srgbClr val="000000"/>
                          </a:solidFill>
                          <a:effectLst/>
                          <a:latin typeface="Calibri"/>
                        </a:rPr>
                        <a:t>2016/17</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02862">
                <a:tc>
                  <a:txBody>
                    <a:bodyPr/>
                    <a:lstStyle/>
                    <a:p>
                      <a:pPr algn="l" rtl="0" fontAlgn="ctr"/>
                      <a:r>
                        <a:rPr lang="en-GB" sz="1600" b="0" i="1" u="none" strike="noStrike">
                          <a:solidFill>
                            <a:srgbClr val="000000"/>
                          </a:solidFill>
                          <a:effectLst/>
                          <a:latin typeface="Calibri"/>
                        </a:rPr>
                        <a:t>External Income</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smtClean="0">
                          <a:solidFill>
                            <a:srgbClr val="000000"/>
                          </a:solidFill>
                          <a:effectLst/>
                          <a:latin typeface="Calibri"/>
                        </a:rPr>
                        <a:t>12 383</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GB" sz="1600" b="0" i="1" u="none" strike="noStrike" dirty="0">
                          <a:solidFill>
                            <a:srgbClr val="000000"/>
                          </a:solidFill>
                          <a:effectLst/>
                          <a:latin typeface="Calibri"/>
                        </a:rPr>
                        <a:t>Other Income</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smtClean="0">
                          <a:solidFill>
                            <a:srgbClr val="000000"/>
                          </a:solidFill>
                          <a:effectLst/>
                          <a:latin typeface="Calibri"/>
                        </a:rPr>
                        <a:t>2 436</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GB" sz="1600" b="1" i="0" u="none" strike="noStrike" dirty="0">
                          <a:solidFill>
                            <a:srgbClr val="000000"/>
                          </a:solidFill>
                          <a:effectLst/>
                          <a:latin typeface="Calibri"/>
                        </a:rPr>
                        <a:t> Total Income</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GB" sz="1600" b="1" i="0" u="none" strike="noStrike" dirty="0" smtClean="0">
                          <a:solidFill>
                            <a:srgbClr val="000000"/>
                          </a:solidFill>
                          <a:effectLst/>
                          <a:latin typeface="Calibri"/>
                        </a:rPr>
                        <a:t>14 819</a:t>
                      </a:r>
                      <a:endParaRPr lang="en-GB" sz="1600" b="1"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r>
              <a:tr h="302862">
                <a:tc>
                  <a:txBody>
                    <a:bodyPr/>
                    <a:lstStyle/>
                    <a:p>
                      <a:pPr algn="l" rtl="0" fontAlgn="ctr"/>
                      <a:r>
                        <a:rPr lang="en-GB" sz="1600" b="1" i="0" u="none" strike="noStrike" dirty="0">
                          <a:solidFill>
                            <a:srgbClr val="FF0000"/>
                          </a:solidFill>
                          <a:effectLst/>
                          <a:latin typeface="Calibri"/>
                        </a:rPr>
                        <a:t> </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1" i="0" u="none" strike="noStrike" dirty="0">
                          <a:solidFill>
                            <a:srgbClr val="FF0000"/>
                          </a:solidFill>
                          <a:effectLst/>
                          <a:latin typeface="Calibri"/>
                        </a:rPr>
                        <a:t> </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GB" sz="1600" b="0" i="1" u="none" strike="noStrike">
                          <a:solidFill>
                            <a:srgbClr val="000000"/>
                          </a:solidFill>
                          <a:effectLst/>
                          <a:latin typeface="Calibri"/>
                        </a:rPr>
                        <a:t>Human Resources </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smtClean="0">
                          <a:solidFill>
                            <a:srgbClr val="000000"/>
                          </a:solidFill>
                          <a:effectLst/>
                          <a:latin typeface="Calibri"/>
                        </a:rPr>
                        <a:t>7 712</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GB" sz="1600" b="0" i="1" u="none" strike="noStrike">
                          <a:solidFill>
                            <a:srgbClr val="000000"/>
                          </a:solidFill>
                          <a:effectLst/>
                          <a:latin typeface="Calibri"/>
                        </a:rPr>
                        <a:t>Running Costs</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smtClean="0">
                          <a:solidFill>
                            <a:srgbClr val="000000"/>
                          </a:solidFill>
                          <a:effectLst/>
                          <a:latin typeface="Calibri"/>
                        </a:rPr>
                        <a:t>3 648</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GB" sz="1600" b="0" i="1" u="none" strike="noStrike">
                          <a:solidFill>
                            <a:srgbClr val="000000"/>
                          </a:solidFill>
                          <a:effectLst/>
                          <a:latin typeface="Calibri"/>
                        </a:rPr>
                        <a:t>Other Costs</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smtClean="0">
                          <a:solidFill>
                            <a:srgbClr val="000000"/>
                          </a:solidFill>
                          <a:effectLst/>
                          <a:latin typeface="Calibri"/>
                        </a:rPr>
                        <a:t>3 133</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GB" sz="1600" b="1" i="0" u="none" strike="noStrike">
                          <a:solidFill>
                            <a:srgbClr val="000000"/>
                          </a:solidFill>
                          <a:effectLst/>
                          <a:latin typeface="Calibri"/>
                        </a:rPr>
                        <a:t>Total Costs</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GB" sz="1600" b="1" i="0" u="none" strike="noStrike" dirty="0" smtClean="0">
                          <a:solidFill>
                            <a:srgbClr val="000000"/>
                          </a:solidFill>
                          <a:effectLst/>
                          <a:latin typeface="Calibri"/>
                        </a:rPr>
                        <a:t>14 493</a:t>
                      </a:r>
                      <a:endParaRPr lang="en-GB" sz="1600" b="1"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r>
              <a:tr h="368441">
                <a:tc>
                  <a:txBody>
                    <a:bodyPr/>
                    <a:lstStyle/>
                    <a:p>
                      <a:pPr algn="l" rtl="0" fontAlgn="ctr"/>
                      <a:r>
                        <a:rPr lang="en-GB" sz="1600" b="0" i="0" u="none" strike="noStrike">
                          <a:solidFill>
                            <a:srgbClr val="000000"/>
                          </a:solidFill>
                          <a:effectLst/>
                          <a:latin typeface="Calibri"/>
                        </a:rPr>
                        <a:t>Surplus (loss) </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GB" sz="1600" b="0" i="0" u="none" strike="noStrike" dirty="0" smtClean="0">
                          <a:solidFill>
                            <a:srgbClr val="000000"/>
                          </a:solidFill>
                          <a:effectLst/>
                          <a:latin typeface="Calibri"/>
                        </a:rPr>
                        <a:t>326</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02862">
                <a:tc>
                  <a:txBody>
                    <a:bodyPr/>
                    <a:lstStyle/>
                    <a:p>
                      <a:pPr algn="l" rtl="0" fontAlgn="ctr"/>
                      <a:r>
                        <a:rPr lang="en-GB" sz="1600" b="0" i="1" u="none" strike="noStrike" dirty="0">
                          <a:solidFill>
                            <a:srgbClr val="000000"/>
                          </a:solidFill>
                          <a:effectLst/>
                          <a:latin typeface="Calibri"/>
                        </a:rPr>
                        <a:t>Interest Income</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smtClean="0">
                          <a:solidFill>
                            <a:srgbClr val="000000"/>
                          </a:solidFill>
                          <a:effectLst/>
                          <a:latin typeface="Calibri"/>
                        </a:rPr>
                        <a:t>160</a:t>
                      </a:r>
                      <a:endParaRPr lang="en-GB" sz="1600" b="0"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862">
                <a:tc>
                  <a:txBody>
                    <a:bodyPr/>
                    <a:lstStyle/>
                    <a:p>
                      <a:pPr algn="l" rtl="0" fontAlgn="ctr"/>
                      <a:r>
                        <a:rPr lang="en-ZA" sz="1600" b="0" i="1" u="none" strike="noStrike" dirty="0" smtClean="0">
                          <a:solidFill>
                            <a:srgbClr val="000000"/>
                          </a:solidFill>
                          <a:effectLst/>
                          <a:latin typeface="Calibri"/>
                        </a:rPr>
                        <a:t>Employee remunerations</a:t>
                      </a:r>
                      <a:endParaRPr lang="en-GB" sz="1600" b="0" i="1"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dirty="0" smtClean="0">
                          <a:solidFill>
                            <a:srgbClr val="000000"/>
                          </a:solidFill>
                          <a:effectLst/>
                          <a:latin typeface="Calibri"/>
                        </a:rPr>
                        <a:t>136</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281">
                <a:tc>
                  <a:txBody>
                    <a:bodyPr/>
                    <a:lstStyle/>
                    <a:p>
                      <a:pPr algn="l" rtl="0" fontAlgn="ctr"/>
                      <a:r>
                        <a:rPr lang="en-GB" sz="1600" b="0" i="0" u="none" strike="noStrike" dirty="0">
                          <a:solidFill>
                            <a:srgbClr val="000000"/>
                          </a:solidFill>
                          <a:effectLst/>
                          <a:latin typeface="Calibri"/>
                        </a:rPr>
                        <a:t>NET MARGIN AFTER INTEREST</a:t>
                      </a: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GB" sz="1600" b="1" i="0" u="none" strike="noStrike" dirty="0" smtClean="0">
                          <a:solidFill>
                            <a:srgbClr val="000000"/>
                          </a:solidFill>
                          <a:effectLst/>
                          <a:latin typeface="Calibri"/>
                        </a:rPr>
                        <a:t>350</a:t>
                      </a:r>
                      <a:endParaRPr lang="en-GB" sz="1600" b="1" i="0" u="none" strike="noStrike" dirty="0">
                        <a:solidFill>
                          <a:srgbClr val="000000"/>
                        </a:solidFill>
                        <a:effectLst/>
                        <a:latin typeface="Calibri"/>
                      </a:endParaRPr>
                    </a:p>
                  </a:txBody>
                  <a:tcPr marL="9449" marR="9449" marT="9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xmlns="" val="393626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7624" y="260648"/>
            <a:ext cx="7344816" cy="561975"/>
          </a:xfrm>
        </p:spPr>
        <p:txBody>
          <a:bodyPr>
            <a:noAutofit/>
          </a:bodyPr>
          <a:lstStyle/>
          <a:p>
            <a:r>
              <a:rPr lang="en-ZA" sz="2800" dirty="0" smtClean="0">
                <a:solidFill>
                  <a:srgbClr val="00B050"/>
                </a:solidFill>
                <a:latin typeface="Calibri" panose="020F0502020204030204" pitchFamily="34" charset="0"/>
              </a:rPr>
              <a:t>Annual Performance Plan</a:t>
            </a:r>
            <a:endParaRPr lang="en-ZA" sz="2800" dirty="0">
              <a:solidFill>
                <a:srgbClr val="00B050"/>
              </a:solidFill>
              <a:latin typeface="Calibri" panose="020F0502020204030204" pitchFamily="34" charset="0"/>
            </a:endParaRPr>
          </a:p>
        </p:txBody>
      </p:sp>
      <p:sp>
        <p:nvSpPr>
          <p:cNvPr id="3" name="Content Placeholder 2"/>
          <p:cNvSpPr>
            <a:spLocks noGrp="1"/>
          </p:cNvSpPr>
          <p:nvPr>
            <p:ph idx="4294967295"/>
          </p:nvPr>
        </p:nvSpPr>
        <p:spPr>
          <a:xfrm>
            <a:off x="539552" y="980728"/>
            <a:ext cx="8229600" cy="5256212"/>
          </a:xfrm>
        </p:spPr>
        <p:txBody>
          <a:bodyPr>
            <a:normAutofit/>
          </a:bodyPr>
          <a:lstStyle/>
          <a:p>
            <a:pPr>
              <a:buFont typeface="Wingdings" panose="05000000000000000000" pitchFamily="2" charset="2"/>
              <a:buChar char="Ø"/>
            </a:pPr>
            <a:r>
              <a:rPr lang="en-GB" sz="2400" dirty="0">
                <a:latin typeface="Calibri" panose="020F0502020204030204" pitchFamily="34" charset="0"/>
              </a:rPr>
              <a:t>The </a:t>
            </a:r>
            <a:r>
              <a:rPr lang="en-GB" sz="2400" dirty="0" smtClean="0">
                <a:latin typeface="Calibri" panose="020F0502020204030204" pitchFamily="34" charset="0"/>
              </a:rPr>
              <a:t>idea </a:t>
            </a:r>
            <a:r>
              <a:rPr lang="en-GB" sz="2400" dirty="0">
                <a:latin typeface="Calibri" panose="020F0502020204030204" pitchFamily="34" charset="0"/>
              </a:rPr>
              <a:t>is to keep same status quo regarding the physical location and laboratories so as to minimise the possible unintended adverse consequences of the formation of the new entity.</a:t>
            </a:r>
          </a:p>
          <a:p>
            <a:pPr>
              <a:buFont typeface="Wingdings" panose="05000000000000000000" pitchFamily="2" charset="2"/>
              <a:buChar char="Ø"/>
            </a:pPr>
            <a:r>
              <a:rPr lang="en-ZA" sz="2400" dirty="0" smtClean="0">
                <a:latin typeface="Calibri" panose="020F0502020204030204" pitchFamily="34" charset="0"/>
              </a:rPr>
              <a:t>Agrément </a:t>
            </a:r>
            <a:r>
              <a:rPr lang="en-ZA" sz="2400" dirty="0">
                <a:latin typeface="Calibri" panose="020F0502020204030204" pitchFamily="34" charset="0"/>
              </a:rPr>
              <a:t>South Africa’s 2016/2017 annual performance plan is based on the broad frameworks set by the Government’s National Development Plan, the Medium-Term Strategic Framework and the Minister of Public Work’s policy </a:t>
            </a:r>
            <a:r>
              <a:rPr lang="en-ZA" sz="2400" dirty="0" smtClean="0">
                <a:latin typeface="Calibri" panose="020F0502020204030204" pitchFamily="34" charset="0"/>
              </a:rPr>
              <a:t>statement.  </a:t>
            </a:r>
          </a:p>
          <a:p>
            <a:pPr>
              <a:buFont typeface="Wingdings" panose="05000000000000000000" pitchFamily="2" charset="2"/>
              <a:buChar char="Ø"/>
            </a:pPr>
            <a:r>
              <a:rPr lang="en-ZA" sz="2400" dirty="0" smtClean="0">
                <a:latin typeface="Calibri" panose="020F0502020204030204" pitchFamily="34" charset="0"/>
              </a:rPr>
              <a:t>Agrément </a:t>
            </a:r>
            <a:r>
              <a:rPr lang="en-ZA" sz="2400" dirty="0">
                <a:latin typeface="Calibri" panose="020F0502020204030204" pitchFamily="34" charset="0"/>
              </a:rPr>
              <a:t>South Africa carefully </a:t>
            </a:r>
            <a:r>
              <a:rPr lang="en-ZA" sz="2400" dirty="0" err="1">
                <a:latin typeface="Calibri" panose="020F0502020204030204" pitchFamily="34" charset="0"/>
              </a:rPr>
              <a:t>analyzed</a:t>
            </a:r>
            <a:r>
              <a:rPr lang="en-ZA" sz="2400" dirty="0">
                <a:latin typeface="Calibri" panose="020F0502020204030204" pitchFamily="34" charset="0"/>
              </a:rPr>
              <a:t> what had changed in the last year and incorporated what needs to be done differently. </a:t>
            </a:r>
            <a:endParaRPr lang="en-GB" sz="2400" dirty="0" smtClean="0"/>
          </a:p>
          <a:p>
            <a:pPr marL="0" indent="0" algn="just">
              <a:lnSpc>
                <a:spcPct val="150000"/>
              </a:lnSpc>
              <a:spcAft>
                <a:spcPts val="1000"/>
              </a:spcAft>
              <a:buNone/>
            </a:pPr>
            <a:endParaRPr lang="en-GB" sz="2400" dirty="0" smtClean="0">
              <a:ea typeface="Calibri"/>
              <a:cs typeface="Calibri"/>
            </a:endParaRPr>
          </a:p>
        </p:txBody>
      </p:sp>
    </p:spTree>
    <p:extLst>
      <p:ext uri="{BB962C8B-B14F-4D97-AF65-F5344CB8AC3E}">
        <p14:creationId xmlns:p14="http://schemas.microsoft.com/office/powerpoint/2010/main" xmlns="" val="30403052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ChangeArrowheads="1"/>
          </p:cNvSpPr>
          <p:nvPr/>
        </p:nvSpPr>
        <p:spPr bwMode="auto">
          <a:xfrm>
            <a:off x="205617" y="1196752"/>
            <a:ext cx="8707543"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buFont typeface="Wingdings" pitchFamily="2" charset="2"/>
              <a:buChar char="Ø"/>
            </a:pPr>
            <a:r>
              <a:rPr lang="en-US" sz="2400" dirty="0">
                <a:latin typeface="Calibri" pitchFamily="34" charset="0"/>
              </a:rPr>
              <a:t>Agrément South Africa </a:t>
            </a:r>
            <a:r>
              <a:rPr lang="en-US" sz="2400" dirty="0" smtClean="0">
                <a:latin typeface="Calibri" pitchFamily="34" charset="0"/>
              </a:rPr>
              <a:t>has operated for 46 years </a:t>
            </a:r>
            <a:r>
              <a:rPr lang="en-US" sz="2400" dirty="0">
                <a:latin typeface="Calibri" pitchFamily="34" charset="0"/>
              </a:rPr>
              <a:t>under ministerial delegation of authority from the Minister of Public </a:t>
            </a:r>
            <a:r>
              <a:rPr lang="en-US" sz="2400" dirty="0" smtClean="0">
                <a:latin typeface="Calibri" pitchFamily="34" charset="0"/>
              </a:rPr>
              <a:t>Works.</a:t>
            </a:r>
            <a:endParaRPr lang="en-US" sz="2400" dirty="0">
              <a:latin typeface="Calibri" pitchFamily="34" charset="0"/>
            </a:endParaRPr>
          </a:p>
          <a:p>
            <a:pPr>
              <a:buFont typeface="Wingdings" pitchFamily="2" charset="2"/>
              <a:buChar char="Ø"/>
            </a:pPr>
            <a:r>
              <a:rPr lang="en-US" sz="2400" dirty="0">
                <a:latin typeface="Calibri" pitchFamily="34" charset="0"/>
              </a:rPr>
              <a:t>The </a:t>
            </a:r>
            <a:r>
              <a:rPr lang="en-US" sz="2400" dirty="0" smtClean="0">
                <a:latin typeface="Calibri" pitchFamily="34" charset="0"/>
              </a:rPr>
              <a:t>annual grant </a:t>
            </a:r>
            <a:r>
              <a:rPr lang="en-US" sz="2400" dirty="0">
                <a:latin typeface="Calibri" pitchFamily="34" charset="0"/>
              </a:rPr>
              <a:t>funding </a:t>
            </a:r>
            <a:r>
              <a:rPr lang="en-US" sz="2400" dirty="0" smtClean="0">
                <a:latin typeface="Calibri" pitchFamily="34" charset="0"/>
              </a:rPr>
              <a:t>is </a:t>
            </a:r>
            <a:r>
              <a:rPr lang="en-US" sz="2400" dirty="0">
                <a:latin typeface="Calibri" pitchFamily="34" charset="0"/>
              </a:rPr>
              <a:t>channeled from the Department of Public Works (DPW</a:t>
            </a:r>
            <a:r>
              <a:rPr lang="en-US" sz="2400" dirty="0" smtClean="0">
                <a:latin typeface="Calibri" pitchFamily="34" charset="0"/>
              </a:rPr>
              <a:t>).</a:t>
            </a:r>
            <a:endParaRPr lang="en-US" sz="2400" dirty="0">
              <a:latin typeface="Calibri" pitchFamily="34" charset="0"/>
            </a:endParaRPr>
          </a:p>
          <a:p>
            <a:pPr>
              <a:buFont typeface="Wingdings" pitchFamily="2" charset="2"/>
              <a:buChar char="Ø"/>
            </a:pPr>
            <a:r>
              <a:rPr lang="en-US" sz="2400" dirty="0">
                <a:latin typeface="Calibri" pitchFamily="34" charset="0"/>
              </a:rPr>
              <a:t>The funds are ring </a:t>
            </a:r>
            <a:r>
              <a:rPr lang="en-US" sz="2400" dirty="0" smtClean="0">
                <a:latin typeface="Calibri" pitchFamily="34" charset="0"/>
              </a:rPr>
              <a:t>fenced &amp; only used for Agrément South Africa.</a:t>
            </a:r>
            <a:endParaRPr lang="en-US" sz="2400" dirty="0">
              <a:latin typeface="Calibri" pitchFamily="34" charset="0"/>
            </a:endParaRPr>
          </a:p>
          <a:p>
            <a:pPr>
              <a:buFont typeface="Wingdings" pitchFamily="2" charset="2"/>
              <a:buChar char="Ø"/>
            </a:pPr>
            <a:r>
              <a:rPr lang="en-US" sz="2400" dirty="0">
                <a:latin typeface="Calibri" pitchFamily="34" charset="0"/>
              </a:rPr>
              <a:t>The </a:t>
            </a:r>
            <a:r>
              <a:rPr lang="en-US" sz="2400" dirty="0" smtClean="0">
                <a:latin typeface="Calibri" pitchFamily="34" charset="0"/>
              </a:rPr>
              <a:t>transactions </a:t>
            </a:r>
            <a:r>
              <a:rPr lang="en-US" sz="2400" dirty="0">
                <a:latin typeface="Calibri" pitchFamily="34" charset="0"/>
              </a:rPr>
              <a:t>are subject to the policies, procedures and governance processes </a:t>
            </a:r>
            <a:r>
              <a:rPr lang="en-US" sz="2400" dirty="0" smtClean="0">
                <a:latin typeface="Calibri" pitchFamily="34" charset="0"/>
              </a:rPr>
              <a:t>as per treasury regulations.</a:t>
            </a:r>
            <a:endParaRPr lang="en-US" sz="2400" dirty="0">
              <a:latin typeface="Calibri" pitchFamily="34" charset="0"/>
            </a:endParaRPr>
          </a:p>
          <a:p>
            <a:pPr>
              <a:buFont typeface="Wingdings" pitchFamily="2" charset="2"/>
              <a:buChar char="Ø"/>
            </a:pPr>
            <a:r>
              <a:rPr lang="en-US" sz="2400" dirty="0" smtClean="0">
                <a:latin typeface="Calibri" pitchFamily="34" charset="0"/>
              </a:rPr>
              <a:t>Finances are audited </a:t>
            </a:r>
            <a:r>
              <a:rPr lang="en-US" sz="2400" dirty="0">
                <a:latin typeface="Calibri" pitchFamily="34" charset="0"/>
              </a:rPr>
              <a:t>as </a:t>
            </a:r>
            <a:r>
              <a:rPr lang="en-US" sz="2400" dirty="0" smtClean="0">
                <a:latin typeface="Calibri" pitchFamily="34" charset="0"/>
              </a:rPr>
              <a:t>required by treasury regulations.  </a:t>
            </a:r>
            <a:endParaRPr lang="en-US" sz="2400" dirty="0">
              <a:latin typeface="Calibri" pitchFamily="34" charset="0"/>
            </a:endParaRPr>
          </a:p>
        </p:txBody>
      </p:sp>
      <p:sp>
        <p:nvSpPr>
          <p:cNvPr id="73731" name="Rectangle 3">
            <a:hlinkClick r:id="" action="ppaction://noaction" highlightClick="1"/>
          </p:cNvPr>
          <p:cNvSpPr>
            <a:spLocks noChangeArrowheads="1"/>
          </p:cNvSpPr>
          <p:nvPr/>
        </p:nvSpPr>
        <p:spPr bwMode="auto">
          <a:xfrm>
            <a:off x="215899" y="4509120"/>
            <a:ext cx="8424863" cy="1200329"/>
          </a:xfrm>
          <a:prstGeom prst="rect">
            <a:avLst/>
          </a:prstGeom>
          <a:solidFill>
            <a:srgbClr val="FFFF00"/>
          </a:solidFill>
          <a:ln w="9525">
            <a:solidFill>
              <a:srgbClr val="000000"/>
            </a:solidFill>
            <a:miter lim="800000"/>
            <a:headEnd/>
            <a:tailEnd/>
          </a:ln>
          <a:extLst/>
        </p:spPr>
        <p:txBody>
          <a:bodyPr>
            <a:spAutoFit/>
          </a:bodyPr>
          <a:lstStyle/>
          <a:p>
            <a:pPr algn="ctr"/>
            <a:r>
              <a:rPr lang="en-ZA" sz="2400" i="1" dirty="0">
                <a:solidFill>
                  <a:srgbClr val="FF0000"/>
                </a:solidFill>
                <a:latin typeface="Calibri" panose="020F0502020204030204" pitchFamily="34" charset="0"/>
              </a:rPr>
              <a:t>The CSIR has received an unqualified audit report for the last few years and has been hailed as an example of good financial management.</a:t>
            </a:r>
          </a:p>
        </p:txBody>
      </p:sp>
      <p:sp>
        <p:nvSpPr>
          <p:cNvPr id="6" name="Title 1"/>
          <p:cNvSpPr txBox="1">
            <a:spLocks/>
          </p:cNvSpPr>
          <p:nvPr/>
        </p:nvSpPr>
        <p:spPr bwMode="auto">
          <a:xfrm>
            <a:off x="899592" y="549275"/>
            <a:ext cx="6624637" cy="431800"/>
          </a:xfrm>
          <a:prstGeom prst="rect">
            <a:avLst/>
          </a:prstGeom>
          <a:noFill/>
          <a:ln w="9525">
            <a:noFill/>
            <a:miter lim="800000"/>
            <a:headEnd/>
            <a:tailEnd/>
          </a:ln>
        </p:spPr>
        <p:txBody>
          <a:bodyPr anchor="ctr"/>
          <a:lstStyle/>
          <a:p>
            <a:pPr algn="ctr">
              <a:defRPr/>
            </a:pPr>
            <a:r>
              <a:rPr lang="en-GB" sz="1050" kern="0" dirty="0" smtClean="0">
                <a:solidFill>
                  <a:srgbClr val="000000"/>
                </a:solidFill>
                <a:latin typeface="ITC Avant Garde Std Bk"/>
              </a:rPr>
              <a:t> </a:t>
            </a:r>
            <a:r>
              <a:rPr lang="en-US" sz="2400" b="1" kern="0" dirty="0">
                <a:solidFill>
                  <a:srgbClr val="669900"/>
                </a:solidFill>
                <a:latin typeface="Calibri" pitchFamily="34" charset="0"/>
              </a:rPr>
              <a:t>Financial </a:t>
            </a:r>
            <a:r>
              <a:rPr lang="en-US" sz="2400" b="1" kern="0" dirty="0" smtClean="0">
                <a:solidFill>
                  <a:srgbClr val="669900"/>
                </a:solidFill>
                <a:latin typeface="Calibri" pitchFamily="34" charset="0"/>
              </a:rPr>
              <a:t>Comments </a:t>
            </a:r>
            <a:endParaRPr lang="en-GB" sz="2400" b="1" kern="0" dirty="0">
              <a:solidFill>
                <a:srgbClr val="669900"/>
              </a:solidFill>
              <a:latin typeface="Calibri" pitchFamily="34" charset="0"/>
            </a:endParaRPr>
          </a:p>
        </p:txBody>
      </p:sp>
    </p:spTree>
    <p:extLst>
      <p:ext uri="{BB962C8B-B14F-4D97-AF65-F5344CB8AC3E}">
        <p14:creationId xmlns:p14="http://schemas.microsoft.com/office/powerpoint/2010/main" xmlns="" val="388251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nodeType="clickEffect">
                                  <p:stCondLst>
                                    <p:cond delay="0"/>
                                  </p:stCondLst>
                                  <p:childTnLst>
                                    <p:anim calcmode="discrete" valueType="str">
                                      <p:cBhvr override="childStyle">
                                        <p:cTn id="14" dur="2000" fill="hold"/>
                                        <p:tgtEl>
                                          <p:spTgt spid="73731">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1" nodeType="clickEffect">
                                  <p:stCondLst>
                                    <p:cond delay="0"/>
                                  </p:stCondLst>
                                  <p:childTnLst>
                                    <p:set>
                                      <p:cBhvr>
                                        <p:cTn id="18" dur="1" fill="hold">
                                          <p:stCondLst>
                                            <p:cond delay="0"/>
                                          </p:stCondLst>
                                        </p:cTn>
                                        <p:tgtEl>
                                          <p:spTgt spid="73731">
                                            <p:bg/>
                                          </p:spTgt>
                                        </p:tgtEl>
                                        <p:attrNameLst>
                                          <p:attrName>style.visibility</p:attrName>
                                        </p:attrNameLst>
                                      </p:cBhvr>
                                      <p:to>
                                        <p:strVal val="visible"/>
                                      </p:to>
                                    </p:set>
                                    <p:anim calcmode="lin" valueType="num">
                                      <p:cBhvr>
                                        <p:cTn id="19" dur="1000" fill="hold"/>
                                        <p:tgtEl>
                                          <p:spTgt spid="73731">
                                            <p:bg/>
                                          </p:spTgt>
                                        </p:tgtEl>
                                        <p:attrNameLst>
                                          <p:attrName>ppt_w</p:attrName>
                                        </p:attrNameLst>
                                      </p:cBhvr>
                                      <p:tavLst>
                                        <p:tav tm="0">
                                          <p:val>
                                            <p:strVal val="#ppt_w*0.70"/>
                                          </p:val>
                                        </p:tav>
                                        <p:tav tm="100000">
                                          <p:val>
                                            <p:strVal val="#ppt_w"/>
                                          </p:val>
                                        </p:tav>
                                      </p:tavLst>
                                    </p:anim>
                                    <p:anim calcmode="lin" valueType="num">
                                      <p:cBhvr>
                                        <p:cTn id="20" dur="1000" fill="hold"/>
                                        <p:tgtEl>
                                          <p:spTgt spid="73731">
                                            <p:bg/>
                                          </p:spTgt>
                                        </p:tgtEl>
                                        <p:attrNameLst>
                                          <p:attrName>ppt_h</p:attrName>
                                        </p:attrNameLst>
                                      </p:cBhvr>
                                      <p:tavLst>
                                        <p:tav tm="0">
                                          <p:val>
                                            <p:strVal val="#ppt_h"/>
                                          </p:val>
                                        </p:tav>
                                        <p:tav tm="100000">
                                          <p:val>
                                            <p:strVal val="#ppt_h"/>
                                          </p:val>
                                        </p:tav>
                                      </p:tavLst>
                                    </p:anim>
                                    <p:animEffect transition="in" filter="fade">
                                      <p:cBhvr>
                                        <p:cTn id="21" dur="1000"/>
                                        <p:tgtEl>
                                          <p:spTgt spid="73731">
                                            <p:bg/>
                                          </p:spTgt>
                                        </p:tgtEl>
                                      </p:cBhvr>
                                    </p:animEffect>
                                  </p:childTnLst>
                                </p:cTn>
                              </p:par>
                              <p:par>
                                <p:cTn id="22" presetID="55" presetClass="entr" presetSubtype="0" fill="hold" grpId="1" nodeType="withEffect">
                                  <p:stCondLst>
                                    <p:cond delay="0"/>
                                  </p:stCondLst>
                                  <p:childTnLst>
                                    <p:set>
                                      <p:cBhvr>
                                        <p:cTn id="23" dur="1" fill="hold">
                                          <p:stCondLst>
                                            <p:cond delay="0"/>
                                          </p:stCondLst>
                                        </p:cTn>
                                        <p:tgtEl>
                                          <p:spTgt spid="73731">
                                            <p:txEl>
                                              <p:pRg st="0" end="0"/>
                                            </p:txEl>
                                          </p:spTgt>
                                        </p:tgtEl>
                                        <p:attrNameLst>
                                          <p:attrName>style.visibility</p:attrName>
                                        </p:attrNameLst>
                                      </p:cBhvr>
                                      <p:to>
                                        <p:strVal val="visible"/>
                                      </p:to>
                                    </p:set>
                                    <p:anim calcmode="lin" valueType="num">
                                      <p:cBhvr>
                                        <p:cTn id="24" dur="1000" fill="hold"/>
                                        <p:tgtEl>
                                          <p:spTgt spid="73731">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73731">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7373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73731">
                                            <p:bg/>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3" nodeType="clickEffect">
                                  <p:stCondLst>
                                    <p:cond delay="0"/>
                                  </p:stCondLst>
                                  <p:childTnLst>
                                    <p:set>
                                      <p:cBhvr>
                                        <p:cTn id="36" dur="1" fill="hold">
                                          <p:stCondLst>
                                            <p:cond delay="0"/>
                                          </p:stCondLst>
                                        </p:cTn>
                                        <p:tgtEl>
                                          <p:spTgt spid="73731">
                                            <p:bg/>
                                          </p:spTgt>
                                        </p:tgtEl>
                                        <p:attrNameLst>
                                          <p:attrName>style.visibility</p:attrName>
                                        </p:attrNameLst>
                                      </p:cBhvr>
                                      <p:to>
                                        <p:strVal val="visible"/>
                                      </p:to>
                                    </p:set>
                                    <p:anim calcmode="lin" valueType="num">
                                      <p:cBhvr>
                                        <p:cTn id="37" dur="1000" fill="hold"/>
                                        <p:tgtEl>
                                          <p:spTgt spid="73731">
                                            <p:bg/>
                                          </p:spTgt>
                                        </p:tgtEl>
                                        <p:attrNameLst>
                                          <p:attrName>ppt_w</p:attrName>
                                        </p:attrNameLst>
                                      </p:cBhvr>
                                      <p:tavLst>
                                        <p:tav tm="0">
                                          <p:val>
                                            <p:fltVal val="0"/>
                                          </p:val>
                                        </p:tav>
                                        <p:tav tm="100000">
                                          <p:val>
                                            <p:strVal val="#ppt_w"/>
                                          </p:val>
                                        </p:tav>
                                      </p:tavLst>
                                    </p:anim>
                                    <p:anim calcmode="lin" valueType="num">
                                      <p:cBhvr>
                                        <p:cTn id="38" dur="1000" fill="hold"/>
                                        <p:tgtEl>
                                          <p:spTgt spid="73731">
                                            <p:bg/>
                                          </p:spTgt>
                                        </p:tgtEl>
                                        <p:attrNameLst>
                                          <p:attrName>ppt_h</p:attrName>
                                        </p:attrNameLst>
                                      </p:cBhvr>
                                      <p:tavLst>
                                        <p:tav tm="0">
                                          <p:val>
                                            <p:fltVal val="0"/>
                                          </p:val>
                                        </p:tav>
                                        <p:tav tm="100000">
                                          <p:val>
                                            <p:strVal val="#ppt_h"/>
                                          </p:val>
                                        </p:tav>
                                      </p:tavLst>
                                    </p:anim>
                                    <p:anim calcmode="lin" valueType="num">
                                      <p:cBhvr>
                                        <p:cTn id="39" dur="1000" fill="hold"/>
                                        <p:tgtEl>
                                          <p:spTgt spid="73731">
                                            <p:bg/>
                                          </p:spTgt>
                                        </p:tgtEl>
                                        <p:attrNameLst>
                                          <p:attrName>style.rotation</p:attrName>
                                        </p:attrNameLst>
                                      </p:cBhvr>
                                      <p:tavLst>
                                        <p:tav tm="0">
                                          <p:val>
                                            <p:fltVal val="90"/>
                                          </p:val>
                                        </p:tav>
                                        <p:tav tm="100000">
                                          <p:val>
                                            <p:fltVal val="0"/>
                                          </p:val>
                                        </p:tav>
                                      </p:tavLst>
                                    </p:anim>
                                    <p:animEffect transition="in" filter="fade">
                                      <p:cBhvr>
                                        <p:cTn id="40" dur="1000"/>
                                        <p:tgtEl>
                                          <p:spTgt spid="73731">
                                            <p:bg/>
                                          </p:spTgt>
                                        </p:tgtEl>
                                      </p:cBhvr>
                                    </p:animEffect>
                                  </p:childTnLst>
                                </p:cTn>
                              </p:par>
                              <p:par>
                                <p:cTn id="41" presetID="31" presetClass="entr" presetSubtype="0" fill="hold" grpId="3" nodeType="withEffect">
                                  <p:stCondLst>
                                    <p:cond delay="0"/>
                                  </p:stCondLst>
                                  <p:childTnLst>
                                    <p:set>
                                      <p:cBhvr>
                                        <p:cTn id="42" dur="1" fill="hold">
                                          <p:stCondLst>
                                            <p:cond delay="0"/>
                                          </p:stCondLst>
                                        </p:cTn>
                                        <p:tgtEl>
                                          <p:spTgt spid="73731">
                                            <p:txEl>
                                              <p:pRg st="0" end="0"/>
                                            </p:txEl>
                                          </p:spTgt>
                                        </p:tgtEl>
                                        <p:attrNameLst>
                                          <p:attrName>style.visibility</p:attrName>
                                        </p:attrNameLst>
                                      </p:cBhvr>
                                      <p:to>
                                        <p:strVal val="visible"/>
                                      </p:to>
                                    </p:set>
                                    <p:anim calcmode="lin" valueType="num">
                                      <p:cBhvr>
                                        <p:cTn id="43" dur="1000" fill="hold"/>
                                        <p:tgtEl>
                                          <p:spTgt spid="73731">
                                            <p:txEl>
                                              <p:pRg st="0" end="0"/>
                                            </p:txEl>
                                          </p:spTgt>
                                        </p:tgtEl>
                                        <p:attrNameLst>
                                          <p:attrName>ppt_w</p:attrName>
                                        </p:attrNameLst>
                                      </p:cBhvr>
                                      <p:tavLst>
                                        <p:tav tm="0">
                                          <p:val>
                                            <p:fltVal val="0"/>
                                          </p:val>
                                        </p:tav>
                                        <p:tav tm="100000">
                                          <p:val>
                                            <p:strVal val="#ppt_w"/>
                                          </p:val>
                                        </p:tav>
                                      </p:tavLst>
                                    </p:anim>
                                    <p:anim calcmode="lin" valueType="num">
                                      <p:cBhvr>
                                        <p:cTn id="44" dur="1000" fill="hold"/>
                                        <p:tgtEl>
                                          <p:spTgt spid="73731">
                                            <p:txEl>
                                              <p:pRg st="0" end="0"/>
                                            </p:txEl>
                                          </p:spTgt>
                                        </p:tgtEl>
                                        <p:attrNameLst>
                                          <p:attrName>ppt_h</p:attrName>
                                        </p:attrNameLst>
                                      </p:cBhvr>
                                      <p:tavLst>
                                        <p:tav tm="0">
                                          <p:val>
                                            <p:fltVal val="0"/>
                                          </p:val>
                                        </p:tav>
                                        <p:tav tm="100000">
                                          <p:val>
                                            <p:strVal val="#ppt_h"/>
                                          </p:val>
                                        </p:tav>
                                      </p:tavLst>
                                    </p:anim>
                                    <p:anim calcmode="lin" valueType="num">
                                      <p:cBhvr>
                                        <p:cTn id="45" dur="1000" fill="hold"/>
                                        <p:tgtEl>
                                          <p:spTgt spid="73731">
                                            <p:txEl>
                                              <p:pRg st="0" end="0"/>
                                            </p:txEl>
                                          </p:spTgt>
                                        </p:tgtEl>
                                        <p:attrNameLst>
                                          <p:attrName>style.rotation</p:attrName>
                                        </p:attrNameLst>
                                      </p:cBhvr>
                                      <p:tavLst>
                                        <p:tav tm="0">
                                          <p:val>
                                            <p:fltVal val="90"/>
                                          </p:val>
                                        </p:tav>
                                        <p:tav tm="100000">
                                          <p:val>
                                            <p:fltVal val="0"/>
                                          </p:val>
                                        </p:tav>
                                      </p:tavLst>
                                    </p:anim>
                                    <p:animEffect transition="in" filter="fade">
                                      <p:cBhvr>
                                        <p:cTn id="46" dur="1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P spid="73731" grpId="1" build="allAtOnce" animBg="1"/>
      <p:bldP spid="73731" grpId="2" build="allAtOnce" animBg="1"/>
      <p:bldP spid="73731" grpId="3" build="allAtOnce"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2"/>
          <p:cNvSpPr>
            <a:spLocks noGrp="1"/>
          </p:cNvSpPr>
          <p:nvPr>
            <p:ph type="title"/>
          </p:nvPr>
        </p:nvSpPr>
        <p:spPr>
          <a:xfrm>
            <a:off x="525973" y="1124744"/>
            <a:ext cx="8001000" cy="1143000"/>
          </a:xfrm>
        </p:spPr>
        <p:txBody>
          <a:bodyPr/>
          <a:lstStyle/>
          <a:p>
            <a:r>
              <a:rPr lang="en-US" sz="3200" dirty="0">
                <a:solidFill>
                  <a:srgbClr val="00B050"/>
                </a:solidFill>
                <a:latin typeface="Calibri" pitchFamily="34" charset="0"/>
              </a:rPr>
              <a:t>Thank you… for Achieving excellent results</a:t>
            </a:r>
            <a:br>
              <a:rPr lang="en-US" sz="3200" dirty="0">
                <a:solidFill>
                  <a:srgbClr val="00B050"/>
                </a:solidFill>
                <a:latin typeface="Calibri" pitchFamily="34" charset="0"/>
              </a:rPr>
            </a:br>
            <a:r>
              <a:rPr lang="en-US" sz="3200" dirty="0">
                <a:solidFill>
                  <a:srgbClr val="00B050"/>
                </a:solidFill>
                <a:latin typeface="Calibri" pitchFamily="34" charset="0"/>
              </a:rPr>
              <a:t>TEAM</a:t>
            </a:r>
            <a:r>
              <a:rPr lang="en-US" sz="3200" dirty="0">
                <a:solidFill>
                  <a:srgbClr val="0070C0"/>
                </a:solidFill>
                <a:latin typeface="Calibri" pitchFamily="34" charset="0"/>
              </a:rPr>
              <a:t>: </a:t>
            </a:r>
            <a:r>
              <a:rPr lang="en-US" sz="3200" dirty="0">
                <a:solidFill>
                  <a:srgbClr val="00B050"/>
                </a:solidFill>
                <a:latin typeface="Calibri" pitchFamily="34" charset="0"/>
              </a:rPr>
              <a:t>T</a:t>
            </a:r>
            <a:r>
              <a:rPr lang="en-US" sz="3200" dirty="0">
                <a:solidFill>
                  <a:srgbClr val="0070C0"/>
                </a:solidFill>
                <a:latin typeface="Calibri" pitchFamily="34" charset="0"/>
              </a:rPr>
              <a:t>ogether </a:t>
            </a:r>
            <a:r>
              <a:rPr lang="en-US" sz="3200" dirty="0">
                <a:solidFill>
                  <a:srgbClr val="00B050"/>
                </a:solidFill>
                <a:latin typeface="Calibri" pitchFamily="34" charset="0"/>
              </a:rPr>
              <a:t>E</a:t>
            </a:r>
            <a:r>
              <a:rPr lang="en-US" sz="3200" dirty="0">
                <a:solidFill>
                  <a:srgbClr val="0070C0"/>
                </a:solidFill>
                <a:latin typeface="Calibri" pitchFamily="34" charset="0"/>
              </a:rPr>
              <a:t>veryone </a:t>
            </a:r>
            <a:r>
              <a:rPr lang="en-US" sz="3200" dirty="0">
                <a:solidFill>
                  <a:srgbClr val="00B050"/>
                </a:solidFill>
                <a:latin typeface="Calibri" pitchFamily="34" charset="0"/>
              </a:rPr>
              <a:t>A</a:t>
            </a:r>
            <a:r>
              <a:rPr lang="en-US" sz="3200" dirty="0">
                <a:solidFill>
                  <a:srgbClr val="0070C0"/>
                </a:solidFill>
                <a:latin typeface="Calibri" pitchFamily="34" charset="0"/>
              </a:rPr>
              <a:t>chieves </a:t>
            </a:r>
            <a:r>
              <a:rPr lang="en-US" sz="3200" dirty="0">
                <a:solidFill>
                  <a:srgbClr val="00B050"/>
                </a:solidFill>
                <a:latin typeface="Calibri" pitchFamily="34" charset="0"/>
              </a:rPr>
              <a:t>M</a:t>
            </a:r>
            <a:r>
              <a:rPr lang="en-US" sz="3200" dirty="0">
                <a:solidFill>
                  <a:srgbClr val="0070C0"/>
                </a:solidFill>
                <a:latin typeface="Calibri" pitchFamily="34" charset="0"/>
              </a:rPr>
              <a:t>ore</a:t>
            </a:r>
            <a:endParaRPr lang="en-GB" sz="3200" dirty="0" smtClean="0">
              <a:solidFill>
                <a:srgbClr val="00B050"/>
              </a:solidFill>
            </a:endParaRPr>
          </a:p>
        </p:txBody>
      </p:sp>
      <p:grpSp>
        <p:nvGrpSpPr>
          <p:cNvPr id="2" name="Diagram 2"/>
          <p:cNvGrpSpPr>
            <a:grpSpLocks/>
          </p:cNvGrpSpPr>
          <p:nvPr/>
        </p:nvGrpSpPr>
        <p:grpSpPr bwMode="auto">
          <a:xfrm>
            <a:off x="683569" y="2561130"/>
            <a:ext cx="7416824" cy="3504708"/>
            <a:chOff x="431" y="1223"/>
            <a:chExt cx="4853" cy="2585"/>
          </a:xfrm>
        </p:grpSpPr>
        <p:sp>
          <p:nvSpPr>
            <p:cNvPr id="3" name="_s2052"/>
            <p:cNvSpPr>
              <a:spLocks noChangeArrowheads="1" noTextEdit="1"/>
            </p:cNvSpPr>
            <p:nvPr/>
          </p:nvSpPr>
          <p:spPr bwMode="auto">
            <a:xfrm>
              <a:off x="1860" y="1825"/>
              <a:ext cx="1380" cy="138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00FF"/>
            </a:solidFill>
            <a:ln w="9525">
              <a:solidFill>
                <a:schemeClr val="tx1"/>
              </a:solidFill>
              <a:round/>
              <a:headEnd/>
              <a:tailEnd/>
            </a:ln>
          </p:spPr>
          <p:txBody>
            <a:bodyPr vert="horz" wrap="square" lIns="0" tIns="0" rIns="0" bIns="0" numCol="1" anchor="t" anchorCtr="0" compatLnSpc="1">
              <a:prstTxWarp prst="textNoShape">
                <a:avLst/>
              </a:prstTxWarp>
            </a:bodyPr>
            <a:lstStyle/>
            <a:p>
              <a:endParaRPr lang="en-GB"/>
            </a:p>
          </p:txBody>
        </p:sp>
        <p:sp>
          <p:nvSpPr>
            <p:cNvPr id="4" name="_s2053"/>
            <p:cNvSpPr>
              <a:spLocks/>
            </p:cNvSpPr>
            <p:nvPr/>
          </p:nvSpPr>
          <p:spPr bwMode="auto">
            <a:xfrm>
              <a:off x="3718" y="1901"/>
              <a:ext cx="368" cy="307"/>
            </a:xfrm>
            <a:prstGeom prst="callout2">
              <a:avLst>
                <a:gd name="adj1" fmla="val 23454"/>
                <a:gd name="adj2" fmla="val -13042"/>
                <a:gd name="adj3" fmla="val 23454"/>
                <a:gd name="adj4" fmla="val -21194"/>
                <a:gd name="adj5" fmla="val 200000"/>
                <a:gd name="adj6" fmla="val -161144"/>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accent2"/>
                  </a:solidFill>
                  <a:effectLst/>
                  <a:latin typeface="Times New Roman" pitchFamily="18" charset="0"/>
                </a:rPr>
                <a:t>SUPPORT</a:t>
              </a:r>
            </a:p>
          </p:txBody>
        </p:sp>
        <p:sp>
          <p:nvSpPr>
            <p:cNvPr id="5" name="_s2054"/>
            <p:cNvSpPr>
              <a:spLocks noChangeArrowheads="1" noTextEdit="1"/>
            </p:cNvSpPr>
            <p:nvPr/>
          </p:nvSpPr>
          <p:spPr bwMode="auto">
            <a:xfrm>
              <a:off x="2090" y="2055"/>
              <a:ext cx="920" cy="92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vert="horz" wrap="square" lIns="0" tIns="0" rIns="0" bIns="0" numCol="1" anchor="t" anchorCtr="0" compatLnSpc="1">
              <a:prstTxWarp prst="textNoShape">
                <a:avLst/>
              </a:prstTxWarp>
            </a:bodyPr>
            <a:lstStyle/>
            <a:p>
              <a:endParaRPr lang="en-GB"/>
            </a:p>
          </p:txBody>
        </p:sp>
        <p:sp>
          <p:nvSpPr>
            <p:cNvPr id="6" name="_s2055"/>
            <p:cNvSpPr>
              <a:spLocks/>
            </p:cNvSpPr>
            <p:nvPr/>
          </p:nvSpPr>
          <p:spPr bwMode="auto">
            <a:xfrm>
              <a:off x="3718" y="1594"/>
              <a:ext cx="368" cy="307"/>
            </a:xfrm>
            <a:prstGeom prst="callout2">
              <a:avLst>
                <a:gd name="adj1" fmla="val 23454"/>
                <a:gd name="adj2" fmla="val -13042"/>
                <a:gd name="adj3" fmla="val 23454"/>
                <a:gd name="adj4" fmla="val -21194"/>
                <a:gd name="adj5" fmla="val 300000"/>
                <a:gd name="adj6" fmla="val -223644"/>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1E7B0B"/>
                  </a:solidFill>
                  <a:effectLst/>
                  <a:latin typeface="Times New Roman" pitchFamily="18" charset="0"/>
                </a:rPr>
                <a:t>EFFORT</a:t>
              </a:r>
            </a:p>
          </p:txBody>
        </p:sp>
        <p:sp>
          <p:nvSpPr>
            <p:cNvPr id="7" name="_s2056"/>
            <p:cNvSpPr>
              <a:spLocks noChangeArrowheads="1" noTextEdit="1"/>
            </p:cNvSpPr>
            <p:nvPr/>
          </p:nvSpPr>
          <p:spPr bwMode="auto">
            <a:xfrm>
              <a:off x="2320" y="2285"/>
              <a:ext cx="460" cy="460"/>
            </a:xfrm>
            <a:prstGeom prst="ellipse">
              <a:avLst/>
            </a:prstGeom>
            <a:solidFill>
              <a:srgbClr val="FF0000"/>
            </a:solidFill>
            <a:ln w="9525">
              <a:solidFill>
                <a:schemeClr val="tx1"/>
              </a:solidFill>
              <a:round/>
              <a:headEnd/>
              <a:tailEnd/>
            </a:ln>
          </p:spPr>
          <p:txBody>
            <a:bodyPr vert="horz" wrap="square" lIns="0" tIns="0" rIns="0" bIns="0" numCol="1" anchor="t" anchorCtr="0" compatLnSpc="1">
              <a:prstTxWarp prst="textNoShape">
                <a:avLst/>
              </a:prstTxWarp>
            </a:bodyPr>
            <a:lstStyle/>
            <a:p>
              <a:endParaRPr lang="en-GB"/>
            </a:p>
          </p:txBody>
        </p:sp>
        <p:sp>
          <p:nvSpPr>
            <p:cNvPr id="8" name="_s2057"/>
            <p:cNvSpPr>
              <a:spLocks/>
            </p:cNvSpPr>
            <p:nvPr/>
          </p:nvSpPr>
          <p:spPr bwMode="auto">
            <a:xfrm>
              <a:off x="3718" y="1287"/>
              <a:ext cx="368" cy="307"/>
            </a:xfrm>
            <a:prstGeom prst="callout2">
              <a:avLst>
                <a:gd name="adj1" fmla="val 23454"/>
                <a:gd name="adj2" fmla="val -13042"/>
                <a:gd name="adj3" fmla="val 23454"/>
                <a:gd name="adj4" fmla="val -21194"/>
                <a:gd name="adj5" fmla="val 400000"/>
                <a:gd name="adj6" fmla="val -317394"/>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CC0000"/>
                  </a:solidFill>
                  <a:effectLst/>
                  <a:latin typeface="Times New Roman" pitchFamily="18" charset="0"/>
                </a:rPr>
                <a:t>GOAL</a:t>
              </a:r>
            </a:p>
          </p:txBody>
        </p:sp>
      </p:grpSp>
      <p:pic>
        <p:nvPicPr>
          <p:cNvPr id="2060"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63" y="5997575"/>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61"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048125" y="5974253"/>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62"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65837"/>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63"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28BE078-3871-41D7-A5D2-67622330F4D8}" type="datetime2">
              <a:rPr lang="en-GB" sz="1400">
                <a:solidFill>
                  <a:srgbClr val="5F5F5F"/>
                </a:solidFill>
                <a:latin typeface="Calibri" pitchFamily="34" charset="0"/>
              </a:rPr>
              <a:pPr eaLnBrk="1" hangingPunct="1"/>
              <a:t>Friday, 08 April 2016</a:t>
            </a:fld>
            <a:endParaRPr lang="en-GB" sz="1400" dirty="0">
              <a:solidFill>
                <a:srgbClr val="5F5F5F"/>
              </a:solidFill>
              <a:latin typeface="Calibri" pitchFamily="34" charset="0"/>
            </a:endParaRPr>
          </a:p>
          <a:p>
            <a:pPr eaLnBrk="1" hangingPunct="1"/>
            <a:r>
              <a:rPr lang="en-ZA" sz="1400" b="1" dirty="0">
                <a:solidFill>
                  <a:srgbClr val="C00000"/>
                </a:solidFill>
                <a:latin typeface="Calibri" pitchFamily="34" charset="0"/>
              </a:rPr>
              <a:t>www.agrement.co.za</a:t>
            </a:r>
          </a:p>
          <a:p>
            <a:pPr eaLnBrk="1" hangingPunct="1"/>
            <a:endParaRPr lang="en-GB" sz="1400" dirty="0">
              <a:solidFill>
                <a:srgbClr val="5F5F5F"/>
              </a:solidFill>
              <a:latin typeface="Calibri" pitchFamily="34" charset="0"/>
            </a:endParaRPr>
          </a:p>
        </p:txBody>
      </p:sp>
      <p:sp>
        <p:nvSpPr>
          <p:cNvPr id="2064" name="Rectangle 9"/>
          <p:cNvSpPr>
            <a:spLocks noChangeArrowheads="1"/>
          </p:cNvSpPr>
          <p:nvPr/>
        </p:nvSpPr>
        <p:spPr bwMode="auto">
          <a:xfrm>
            <a:off x="7358063" y="142875"/>
            <a:ext cx="75693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29BF3DFE-763F-408E-A631-1C1BB20A0E63}" type="slidenum">
              <a:rPr lang="en-GB" sz="1400" smtClean="0">
                <a:solidFill>
                  <a:srgbClr val="5F5F5F"/>
                </a:solidFill>
                <a:latin typeface="Calibri" pitchFamily="34" charset="0"/>
              </a:rPr>
              <a:pPr/>
              <a:t>41</a:t>
            </a:fld>
            <a:endParaRPr lang="en-GB" sz="1400" dirty="0" smtClean="0">
              <a:solidFill>
                <a:srgbClr val="5F5F5F"/>
              </a:solidFill>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7624" y="260648"/>
            <a:ext cx="7344816" cy="561975"/>
          </a:xfrm>
        </p:spPr>
        <p:txBody>
          <a:bodyPr>
            <a:noAutofit/>
          </a:bodyPr>
          <a:lstStyle/>
          <a:p>
            <a:r>
              <a:rPr lang="en-ZA" sz="2800" dirty="0" smtClean="0">
                <a:solidFill>
                  <a:srgbClr val="00B050"/>
                </a:solidFill>
                <a:latin typeface="Calibri" panose="020F0502020204030204" pitchFamily="34" charset="0"/>
              </a:rPr>
              <a:t>Annual Performance Plan</a:t>
            </a:r>
            <a:endParaRPr lang="en-ZA" sz="2800" dirty="0">
              <a:solidFill>
                <a:srgbClr val="00B050"/>
              </a:solidFill>
              <a:latin typeface="Calibri" panose="020F0502020204030204" pitchFamily="34" charset="0"/>
            </a:endParaRPr>
          </a:p>
        </p:txBody>
      </p:sp>
      <p:sp>
        <p:nvSpPr>
          <p:cNvPr id="3" name="Content Placeholder 2"/>
          <p:cNvSpPr>
            <a:spLocks noGrp="1"/>
          </p:cNvSpPr>
          <p:nvPr>
            <p:ph idx="4294967295"/>
          </p:nvPr>
        </p:nvSpPr>
        <p:spPr>
          <a:xfrm>
            <a:off x="539552" y="980728"/>
            <a:ext cx="8229600" cy="5256212"/>
          </a:xfrm>
        </p:spPr>
        <p:txBody>
          <a:bodyPr>
            <a:normAutofit lnSpcReduction="10000"/>
          </a:bodyPr>
          <a:lstStyle/>
          <a:p>
            <a:pPr>
              <a:buFont typeface="Wingdings" panose="05000000000000000000" pitchFamily="2" charset="2"/>
              <a:buChar char="Ø"/>
            </a:pPr>
            <a:r>
              <a:rPr lang="en-ZA" sz="2400" dirty="0" smtClean="0">
                <a:latin typeface="Calibri" panose="020F0502020204030204" pitchFamily="34" charset="0"/>
              </a:rPr>
              <a:t>The </a:t>
            </a:r>
            <a:r>
              <a:rPr lang="en-ZA" sz="2400" dirty="0">
                <a:latin typeface="Calibri" panose="020F0502020204030204" pitchFamily="34" charset="0"/>
              </a:rPr>
              <a:t>Board of Agrément South Africa is mandated to, among others, assess the fitness-for-purpose of non-standardised construction related products or systems for use in the construction industry, and for which a national standards do not exist</a:t>
            </a:r>
            <a:r>
              <a:rPr lang="en-ZA" sz="2400" dirty="0" smtClean="0">
                <a:latin typeface="Calibri" panose="020F0502020204030204" pitchFamily="34" charset="0"/>
              </a:rPr>
              <a:t>.</a:t>
            </a:r>
          </a:p>
          <a:p>
            <a:pPr>
              <a:buFont typeface="Wingdings" panose="05000000000000000000" pitchFamily="2" charset="2"/>
              <a:buChar char="Ø"/>
            </a:pPr>
            <a:r>
              <a:rPr lang="en-ZA" sz="2400" dirty="0">
                <a:latin typeface="Calibri" panose="020F0502020204030204" pitchFamily="34" charset="0"/>
              </a:rPr>
              <a:t>Certification of products and systems found to be fit-for-purpose will contribute to their acceptance and use and assist in the creation of a dynamic and innovative construction </a:t>
            </a:r>
            <a:r>
              <a:rPr lang="en-ZA" sz="2400" dirty="0" smtClean="0">
                <a:latin typeface="Calibri" panose="020F0502020204030204" pitchFamily="34" charset="0"/>
              </a:rPr>
              <a:t>industry</a:t>
            </a:r>
            <a:r>
              <a:rPr lang="en-ZA" sz="2400" dirty="0">
                <a:latin typeface="Calibri" panose="020F0502020204030204" pitchFamily="34" charset="0"/>
                <a:ea typeface="Calibri"/>
                <a:cs typeface="Calibri"/>
              </a:rPr>
              <a:t>. </a:t>
            </a:r>
            <a:endParaRPr lang="en-ZA" sz="2400" dirty="0" smtClean="0">
              <a:latin typeface="Calibri" panose="020F0502020204030204" pitchFamily="34" charset="0"/>
              <a:ea typeface="Calibri"/>
              <a:cs typeface="Calibri"/>
            </a:endParaRPr>
          </a:p>
          <a:p>
            <a:pPr>
              <a:buFont typeface="Wingdings" panose="05000000000000000000" pitchFamily="2" charset="2"/>
              <a:buChar char="Ø"/>
            </a:pPr>
            <a:r>
              <a:rPr lang="en-ZA" sz="2400" dirty="0" smtClean="0">
                <a:latin typeface="Calibri" panose="020F0502020204030204" pitchFamily="34" charset="0"/>
                <a:ea typeface="Calibri"/>
                <a:cs typeface="Calibri"/>
              </a:rPr>
              <a:t>Agrément </a:t>
            </a:r>
            <a:r>
              <a:rPr lang="en-ZA" sz="2400" dirty="0">
                <a:latin typeface="Calibri" panose="020F0502020204030204" pitchFamily="34" charset="0"/>
                <a:ea typeface="Calibri"/>
                <a:cs typeface="Calibri"/>
              </a:rPr>
              <a:t>South Africa is committed to sustainable construction and provides assurance of fit-for-purpose of innovative and non-standard products and systems not covered or fully covered by a South African Bureau of Standards (SABS) or generally accepted codes of practice. </a:t>
            </a:r>
            <a:endParaRPr lang="en-ZA" sz="2400" dirty="0" smtClean="0">
              <a:latin typeface="Calibri" panose="020F0502020204030204" pitchFamily="34" charset="0"/>
              <a:ea typeface="Calibri"/>
              <a:cs typeface="Calibri"/>
            </a:endParaRPr>
          </a:p>
        </p:txBody>
      </p:sp>
    </p:spTree>
    <p:extLst>
      <p:ext uri="{BB962C8B-B14F-4D97-AF65-F5344CB8AC3E}">
        <p14:creationId xmlns:p14="http://schemas.microsoft.com/office/powerpoint/2010/main" xmlns="" val="1847953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7624" y="260648"/>
            <a:ext cx="7344816" cy="561975"/>
          </a:xfrm>
        </p:spPr>
        <p:txBody>
          <a:bodyPr>
            <a:noAutofit/>
          </a:bodyPr>
          <a:lstStyle/>
          <a:p>
            <a:r>
              <a:rPr lang="en-ZA" sz="2800" dirty="0" smtClean="0">
                <a:solidFill>
                  <a:srgbClr val="00B050"/>
                </a:solidFill>
                <a:latin typeface="Calibri" panose="020F0502020204030204" pitchFamily="34" charset="0"/>
              </a:rPr>
              <a:t>Annual Performance Plan</a:t>
            </a:r>
            <a:endParaRPr lang="en-ZA" sz="2800" dirty="0">
              <a:solidFill>
                <a:srgbClr val="00B050"/>
              </a:solidFill>
              <a:latin typeface="Calibri" panose="020F0502020204030204" pitchFamily="34" charset="0"/>
            </a:endParaRPr>
          </a:p>
        </p:txBody>
      </p:sp>
      <p:sp>
        <p:nvSpPr>
          <p:cNvPr id="3" name="Content Placeholder 2"/>
          <p:cNvSpPr>
            <a:spLocks noGrp="1"/>
          </p:cNvSpPr>
          <p:nvPr>
            <p:ph idx="4294967295"/>
          </p:nvPr>
        </p:nvSpPr>
        <p:spPr>
          <a:xfrm>
            <a:off x="539552" y="980728"/>
            <a:ext cx="8229600" cy="5256212"/>
          </a:xfrm>
        </p:spPr>
        <p:txBody>
          <a:bodyPr>
            <a:normAutofit lnSpcReduction="10000"/>
          </a:bodyPr>
          <a:lstStyle/>
          <a:p>
            <a:pPr>
              <a:buFont typeface="Wingdings" panose="05000000000000000000" pitchFamily="2" charset="2"/>
              <a:buChar char="Ø"/>
            </a:pPr>
            <a:r>
              <a:rPr lang="en-ZA" sz="2400" dirty="0">
                <a:latin typeface="Calibri" panose="020F0502020204030204" pitchFamily="34" charset="0"/>
              </a:rPr>
              <a:t>Agrément certificates demonstrate compliance with national building regulations, as specified in the certificate and enjoy deemed-to satisfy status in the National Building Regulations</a:t>
            </a:r>
            <a:r>
              <a:rPr lang="en-ZA" sz="2400" dirty="0" smtClean="0">
                <a:latin typeface="Calibri" panose="020F0502020204030204" pitchFamily="34" charset="0"/>
              </a:rPr>
              <a:t>.</a:t>
            </a:r>
          </a:p>
          <a:p>
            <a:pPr>
              <a:buFont typeface="Wingdings" panose="05000000000000000000" pitchFamily="2" charset="2"/>
              <a:buChar char="Ø"/>
            </a:pPr>
            <a:r>
              <a:rPr lang="en-ZA" sz="2400" dirty="0">
                <a:latin typeface="Calibri" panose="020F0502020204030204" pitchFamily="34" charset="0"/>
              </a:rPr>
              <a:t>The key strategic objectives of Agrément South Africa outlined in the Annual Performance Plan are to:</a:t>
            </a:r>
          </a:p>
          <a:p>
            <a:pPr lvl="1">
              <a:buFont typeface="Wingdings" panose="05000000000000000000" pitchFamily="2" charset="2"/>
              <a:buChar char="Ø"/>
            </a:pPr>
            <a:r>
              <a:rPr lang="en-ZA" sz="2400" dirty="0" smtClean="0">
                <a:latin typeface="Calibri" panose="020F0502020204030204" pitchFamily="34" charset="0"/>
              </a:rPr>
              <a:t>support </a:t>
            </a:r>
            <a:r>
              <a:rPr lang="en-ZA" sz="2400" dirty="0">
                <a:latin typeface="Calibri" panose="020F0502020204030204" pitchFamily="34" charset="0"/>
              </a:rPr>
              <a:t>and promote the process of integrated socio-economic development in South </a:t>
            </a:r>
            <a:r>
              <a:rPr lang="en-ZA" sz="2400" dirty="0" smtClean="0">
                <a:latin typeface="Calibri" panose="020F0502020204030204" pitchFamily="34" charset="0"/>
              </a:rPr>
              <a:t>Africa;</a:t>
            </a:r>
          </a:p>
          <a:p>
            <a:pPr lvl="1">
              <a:buFont typeface="Wingdings" panose="05000000000000000000" pitchFamily="2" charset="2"/>
              <a:buChar char="Ø"/>
            </a:pPr>
            <a:r>
              <a:rPr lang="en-ZA" sz="2400" dirty="0" smtClean="0">
                <a:latin typeface="Calibri" panose="020F0502020204030204" pitchFamily="34" charset="0"/>
              </a:rPr>
              <a:t>facilitate </a:t>
            </a:r>
            <a:r>
              <a:rPr lang="en-ZA" sz="2400" dirty="0">
                <a:latin typeface="Calibri" panose="020F0502020204030204" pitchFamily="34" charset="0"/>
              </a:rPr>
              <a:t>the introduction, application and utilisation of satisfactory innovation and technology development and at the same time minimising associated </a:t>
            </a:r>
            <a:r>
              <a:rPr lang="en-ZA" sz="2400" dirty="0" smtClean="0">
                <a:latin typeface="Calibri" panose="020F0502020204030204" pitchFamily="34" charset="0"/>
              </a:rPr>
              <a:t>risks;</a:t>
            </a:r>
          </a:p>
          <a:p>
            <a:pPr lvl="1">
              <a:buFont typeface="Wingdings" panose="05000000000000000000" pitchFamily="2" charset="2"/>
              <a:buChar char="Ø"/>
            </a:pPr>
            <a:r>
              <a:rPr lang="en-ZA" sz="2400" dirty="0" smtClean="0">
                <a:latin typeface="Calibri" panose="020F0502020204030204" pitchFamily="34" charset="0"/>
              </a:rPr>
              <a:t>enhance </a:t>
            </a:r>
            <a:r>
              <a:rPr lang="en-ZA" sz="2400" dirty="0">
                <a:latin typeface="Calibri" panose="020F0502020204030204" pitchFamily="34" charset="0"/>
              </a:rPr>
              <a:t>Agrément South Africa’s position as the internationally acknowledged, objective South African centre for the assessment and certification of non-standardised construction products.</a:t>
            </a:r>
          </a:p>
        </p:txBody>
      </p:sp>
    </p:spTree>
    <p:extLst>
      <p:ext uri="{BB962C8B-B14F-4D97-AF65-F5344CB8AC3E}">
        <p14:creationId xmlns:p14="http://schemas.microsoft.com/office/powerpoint/2010/main" xmlns="" val="253218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a:solidFill>
                  <a:srgbClr val="00B050"/>
                </a:solidFill>
                <a:latin typeface="Calibri" panose="020F0502020204030204" pitchFamily="34" charset="0"/>
              </a:rPr>
              <a:t>The process followed and salient issues</a:t>
            </a:r>
            <a:endParaRPr lang="en-GB" sz="2800" dirty="0" smtClean="0">
              <a:solidFill>
                <a:srgbClr val="00B050"/>
              </a:solidFill>
              <a:latin typeface="Calibri" pitchFamily="34" charset="0"/>
            </a:endParaRPr>
          </a:p>
        </p:txBody>
      </p:sp>
      <p:sp>
        <p:nvSpPr>
          <p:cNvPr id="68611" name="Rectangle 3"/>
          <p:cNvSpPr>
            <a:spLocks noGrp="1" noChangeArrowheads="1"/>
          </p:cNvSpPr>
          <p:nvPr>
            <p:ph type="body" idx="1"/>
          </p:nvPr>
        </p:nvSpPr>
        <p:spPr>
          <a:xfrm>
            <a:off x="404837" y="1268760"/>
            <a:ext cx="8343627" cy="4464496"/>
          </a:xfrm>
        </p:spPr>
        <p:txBody>
          <a:bodyPr/>
          <a:lstStyle/>
          <a:p>
            <a:pPr eaLnBrk="1" hangingPunct="1">
              <a:buFont typeface="Wingdings" panose="05000000000000000000" pitchFamily="2" charset="2"/>
              <a:buChar char="Ø"/>
            </a:pPr>
            <a:r>
              <a:rPr lang="en-ZA" sz="2400" dirty="0" smtClean="0">
                <a:latin typeface="Calibri" panose="020F0502020204030204" pitchFamily="34" charset="0"/>
                <a:ea typeface="Arial Unicode MS" pitchFamily="34" charset="-128"/>
                <a:cs typeface="Arial Unicode MS" pitchFamily="34" charset="-128"/>
              </a:rPr>
              <a:t>The operation of Agrement will proceed as a going concern in its current form and operating environment.</a:t>
            </a:r>
          </a:p>
          <a:p>
            <a:pPr eaLnBrk="1" hangingPunct="1">
              <a:buFont typeface="Wingdings" panose="05000000000000000000" pitchFamily="2" charset="2"/>
              <a:buChar char="Ø"/>
            </a:pPr>
            <a:r>
              <a:rPr lang="en-ZA" sz="2400" dirty="0" smtClean="0">
                <a:latin typeface="Calibri" panose="020F0502020204030204" pitchFamily="34" charset="0"/>
                <a:ea typeface="Arial Unicode MS" pitchFamily="34" charset="-128"/>
                <a:cs typeface="Arial Unicode MS" pitchFamily="34" charset="-128"/>
              </a:rPr>
              <a:t>The vision, mission and mandate of Agrement South Africa were re-affirmed and remained the same as in the previous year.</a:t>
            </a:r>
          </a:p>
          <a:p>
            <a:pPr eaLnBrk="1" hangingPunct="1">
              <a:buFont typeface="Wingdings" panose="05000000000000000000" pitchFamily="2" charset="2"/>
              <a:buChar char="Ø"/>
            </a:pPr>
            <a:r>
              <a:rPr lang="en-ZA" sz="2400" dirty="0" smtClean="0">
                <a:latin typeface="Calibri" panose="020F0502020204030204" pitchFamily="34" charset="0"/>
                <a:ea typeface="Arial Unicode MS" pitchFamily="34" charset="-128"/>
                <a:cs typeface="Arial Unicode MS" pitchFamily="34" charset="-128"/>
              </a:rPr>
              <a:t>The plan is </a:t>
            </a:r>
            <a:r>
              <a:rPr lang="en-ZA" sz="2400" dirty="0">
                <a:latin typeface="Calibri" panose="020F0502020204030204" pitchFamily="34" charset="0"/>
                <a:ea typeface="Arial Unicode MS" pitchFamily="34" charset="-128"/>
                <a:cs typeface="Arial Unicode MS" pitchFamily="34" charset="-128"/>
              </a:rPr>
              <a:t>compiled with the latest available information from departmental and other sources.</a:t>
            </a:r>
            <a:endParaRPr lang="en-ZA" sz="2400" dirty="0" smtClean="0">
              <a:latin typeface="Calibri" panose="020F0502020204030204" pitchFamily="34" charset="0"/>
              <a:ea typeface="Arial Unicode MS" pitchFamily="34" charset="-128"/>
              <a:cs typeface="Arial Unicode MS" pitchFamily="34" charset="-128"/>
            </a:endParaRPr>
          </a:p>
          <a:p>
            <a:pPr eaLnBrk="1" hangingPunct="1">
              <a:buFont typeface="Wingdings" panose="05000000000000000000" pitchFamily="2" charset="2"/>
              <a:buChar char="Ø"/>
            </a:pPr>
            <a:r>
              <a:rPr lang="en-ZA" sz="2400" dirty="0" smtClean="0">
                <a:latin typeface="Calibri" panose="020F0502020204030204" pitchFamily="34" charset="0"/>
                <a:ea typeface="Arial Unicode MS" pitchFamily="34" charset="-128"/>
                <a:cs typeface="Arial Unicode MS" pitchFamily="34" charset="-128"/>
              </a:rPr>
              <a:t>The new entity will only come into effect on 01 April 2017 and will therefore form part of the 2017/2018 Annual performance plan.</a:t>
            </a:r>
          </a:p>
          <a:p>
            <a:pPr marL="0" indent="0" eaLnBrk="1" hangingPunct="1">
              <a:buNone/>
            </a:pPr>
            <a:endParaRPr lang="en-ZA" sz="2400" dirty="0">
              <a:latin typeface="Calibri" panose="020F0502020204030204" pitchFamily="34" charset="0"/>
              <a:ea typeface="Arial Unicode MS" pitchFamily="34" charset="-128"/>
              <a:cs typeface="Arial Unicode MS" pitchFamily="34" charset="-128"/>
            </a:endParaRPr>
          </a:p>
          <a:p>
            <a:pPr marL="0" indent="0" eaLnBrk="1" hangingPunct="1">
              <a:buNone/>
            </a:pPr>
            <a:r>
              <a:rPr lang="en-ZA" sz="2400" dirty="0" smtClean="0">
                <a:latin typeface="Calibri" panose="020F0502020204030204" pitchFamily="34" charset="0"/>
                <a:ea typeface="Arial Unicode MS" pitchFamily="34" charset="-128"/>
                <a:cs typeface="Arial Unicode MS" pitchFamily="34" charset="-128"/>
              </a:rPr>
              <a:t> </a:t>
            </a:r>
            <a:endParaRPr lang="en-ZA" sz="2400" dirty="0">
              <a:latin typeface="Calibri" panose="020F0502020204030204" pitchFamily="34" charset="0"/>
              <a:ea typeface="Arial Unicode MS" pitchFamily="34" charset="-128"/>
              <a:cs typeface="Arial Unicode MS" pitchFamily="34" charset="-128"/>
            </a:endParaRPr>
          </a:p>
          <a:p>
            <a:pPr marL="0" indent="0" eaLnBrk="1" hangingPunct="1">
              <a:buNone/>
            </a:pPr>
            <a:endParaRPr lang="en-US" sz="2400" dirty="0" smtClean="0">
              <a:latin typeface="Calibri" panose="020F0502020204030204" pitchFamily="34" charset="0"/>
              <a:ea typeface="Arial Unicode MS" pitchFamily="34" charset="-128"/>
              <a:cs typeface="Arial Unicode MS" pitchFamily="34" charset="-128"/>
            </a:endParaRPr>
          </a:p>
          <a:p>
            <a:pPr eaLnBrk="1" hangingPunct="1">
              <a:buFont typeface="Wingdings" pitchFamily="2" charset="2"/>
              <a:buChar char="Ø"/>
            </a:pPr>
            <a:endParaRPr lang="en-US" sz="2400" dirty="0" smtClean="0">
              <a:latin typeface="Calibri" panose="020F0502020204030204" pitchFamily="34" charset="0"/>
              <a:ea typeface="Arial Unicode MS" pitchFamily="34" charset="-128"/>
              <a:cs typeface="Arial Unicode MS" pitchFamily="34" charset="-128"/>
            </a:endParaRPr>
          </a:p>
          <a:p>
            <a:pPr eaLnBrk="1" hangingPunct="1">
              <a:buFont typeface="Wingdings" pitchFamily="2" charset="2"/>
              <a:buChar char="Ø"/>
            </a:pPr>
            <a:endParaRPr lang="en-US" sz="2400" dirty="0" smtClean="0">
              <a:latin typeface="Calibri" panose="020F0502020204030204" pitchFamily="34" charset="0"/>
              <a:ea typeface="Arial Unicode MS" pitchFamily="34" charset="-128"/>
              <a:cs typeface="Arial Unicode MS" pitchFamily="34" charset="-128"/>
            </a:endParaRP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7</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942744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539552" y="620688"/>
            <a:ext cx="8001000" cy="576064"/>
          </a:xfrm>
        </p:spPr>
        <p:txBody>
          <a:bodyPr/>
          <a:lstStyle/>
          <a:p>
            <a:pPr eaLnBrk="1" hangingPunct="1"/>
            <a:r>
              <a:rPr lang="en-ZA" sz="2800" dirty="0" smtClean="0">
                <a:solidFill>
                  <a:srgbClr val="00B050"/>
                </a:solidFill>
                <a:latin typeface="Calibri" panose="020F0502020204030204" pitchFamily="34" charset="0"/>
              </a:rPr>
              <a:t>Vision &amp; Mission</a:t>
            </a:r>
            <a:endParaRPr lang="en-GB" sz="2800" dirty="0" smtClean="0">
              <a:solidFill>
                <a:srgbClr val="00B050"/>
              </a:solidFill>
              <a:latin typeface="Calibri" pitchFamily="34" charset="0"/>
            </a:endParaRPr>
          </a:p>
        </p:txBody>
      </p:sp>
      <p:sp>
        <p:nvSpPr>
          <p:cNvPr id="68611" name="Rectangle 3"/>
          <p:cNvSpPr>
            <a:spLocks noGrp="1" noChangeArrowheads="1"/>
          </p:cNvSpPr>
          <p:nvPr>
            <p:ph type="body" idx="1"/>
          </p:nvPr>
        </p:nvSpPr>
        <p:spPr>
          <a:xfrm>
            <a:off x="467544" y="1412776"/>
            <a:ext cx="8343627" cy="3432544"/>
          </a:xfrm>
        </p:spPr>
        <p:txBody>
          <a:bodyPr/>
          <a:lstStyle/>
          <a:p>
            <a:pPr lvl="0">
              <a:buFont typeface="Wingdings" panose="05000000000000000000" pitchFamily="2" charset="2"/>
              <a:buChar char="Ø"/>
            </a:pPr>
            <a:r>
              <a:rPr lang="en-ZA" sz="2400" b="1" dirty="0" smtClean="0">
                <a:latin typeface="Calibri" panose="020F0502020204030204" pitchFamily="34" charset="0"/>
              </a:rPr>
              <a:t>VISION: </a:t>
            </a:r>
            <a:r>
              <a:rPr lang="en-ZA" sz="2400" dirty="0" smtClean="0">
                <a:latin typeface="Calibri" panose="020F0502020204030204" pitchFamily="34" charset="0"/>
              </a:rPr>
              <a:t>Agrément </a:t>
            </a:r>
            <a:r>
              <a:rPr lang="en-ZA" sz="2400" dirty="0">
                <a:latin typeface="Calibri" panose="020F0502020204030204" pitchFamily="34" charset="0"/>
              </a:rPr>
              <a:t>South Africa`s vision is to be a world-class Technical Assessment Agency</a:t>
            </a:r>
            <a:r>
              <a:rPr lang="en-ZA" sz="2400" dirty="0" smtClean="0">
                <a:latin typeface="Calibri" panose="020F0502020204030204" pitchFamily="34" charset="0"/>
              </a:rPr>
              <a:t>.</a:t>
            </a:r>
            <a:endParaRPr lang="en-GB" sz="2400" dirty="0">
              <a:latin typeface="Calibri" panose="020F0502020204030204" pitchFamily="34" charset="0"/>
            </a:endParaRPr>
          </a:p>
          <a:p>
            <a:pPr lvl="0">
              <a:buFont typeface="Wingdings" panose="05000000000000000000" pitchFamily="2" charset="2"/>
              <a:buChar char="Ø"/>
            </a:pPr>
            <a:r>
              <a:rPr lang="en-ZA" sz="2400" b="1" dirty="0" smtClean="0">
                <a:latin typeface="Calibri" panose="020F0502020204030204" pitchFamily="34" charset="0"/>
              </a:rPr>
              <a:t>MISSION</a:t>
            </a:r>
            <a:r>
              <a:rPr lang="en-GB" sz="2400" b="1" dirty="0" smtClean="0">
                <a:latin typeface="Calibri" panose="020F0502020204030204" pitchFamily="34" charset="0"/>
              </a:rPr>
              <a:t>: </a:t>
            </a:r>
            <a:r>
              <a:rPr lang="en-GB" sz="2400" dirty="0" smtClean="0">
                <a:latin typeface="Calibri" panose="020F0502020204030204" pitchFamily="34" charset="0"/>
              </a:rPr>
              <a:t>Agrément </a:t>
            </a:r>
            <a:r>
              <a:rPr lang="en-GB" sz="2400" dirty="0">
                <a:latin typeface="Calibri" panose="020F0502020204030204" pitchFamily="34" charset="0"/>
              </a:rPr>
              <a:t>South Africa’s mission is to promote the use of innovative construction products and systems in the country through its certification scheme in order to contribute to the </a:t>
            </a:r>
            <a:r>
              <a:rPr lang="en-GB" sz="2400" dirty="0" smtClean="0">
                <a:latin typeface="Calibri" panose="020F0502020204030204" pitchFamily="34" charset="0"/>
              </a:rPr>
              <a:t>Government’s </a:t>
            </a:r>
            <a:r>
              <a:rPr lang="en-GB" sz="2400" dirty="0">
                <a:latin typeface="Calibri" panose="020F0502020204030204" pitchFamily="34" charset="0"/>
              </a:rPr>
              <a:t>overall objectives of economic development, good governance and raising living standards and prosperity in South Africa</a:t>
            </a:r>
            <a:r>
              <a:rPr lang="en-GB" sz="2400" dirty="0" smtClean="0">
                <a:latin typeface="Calibri" panose="020F0502020204030204" pitchFamily="34" charset="0"/>
              </a:rPr>
              <a:t>.</a:t>
            </a: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ZA" sz="1400" b="1" dirty="0" smtClean="0">
                <a:solidFill>
                  <a:srgbClr val="C00000"/>
                </a:solidFill>
                <a:latin typeface="Calibri" pitchFamily="34" charset="0"/>
              </a:rPr>
              <a:t>www.agrement.co.za</a:t>
            </a:r>
            <a:endParaRPr lang="en-ZA" sz="1400" b="1" dirty="0">
              <a:solidFill>
                <a:srgbClr val="C00000"/>
              </a:solidFill>
              <a:latin typeface="Calibri" pitchFamily="34" charset="0"/>
            </a:endParaRP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8</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719420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Dark horizontal"/>
          <p:cNvSpPr>
            <a:spLocks noGrp="1" noChangeArrowheads="1"/>
          </p:cNvSpPr>
          <p:nvPr>
            <p:ph type="title"/>
          </p:nvPr>
        </p:nvSpPr>
        <p:spPr>
          <a:xfrm>
            <a:off x="468313" y="620688"/>
            <a:ext cx="8001000" cy="576064"/>
          </a:xfrm>
        </p:spPr>
        <p:txBody>
          <a:bodyPr/>
          <a:lstStyle/>
          <a:p>
            <a:pPr eaLnBrk="1" hangingPunct="1"/>
            <a:r>
              <a:rPr lang="en-ZA" sz="2800" dirty="0" smtClean="0">
                <a:solidFill>
                  <a:srgbClr val="00B050"/>
                </a:solidFill>
                <a:latin typeface="Calibri" panose="020F0502020204030204" pitchFamily="34" charset="0"/>
              </a:rPr>
              <a:t>Values</a:t>
            </a:r>
            <a:endParaRPr lang="en-GB" sz="2800" dirty="0" smtClean="0">
              <a:solidFill>
                <a:srgbClr val="00B050"/>
              </a:solidFill>
              <a:latin typeface="Calibri" pitchFamily="34" charset="0"/>
            </a:endParaRPr>
          </a:p>
        </p:txBody>
      </p:sp>
      <p:sp>
        <p:nvSpPr>
          <p:cNvPr id="68611" name="Rectangle 3"/>
          <p:cNvSpPr>
            <a:spLocks noGrp="1" noChangeArrowheads="1"/>
          </p:cNvSpPr>
          <p:nvPr>
            <p:ph type="body" idx="1"/>
          </p:nvPr>
        </p:nvSpPr>
        <p:spPr>
          <a:xfrm>
            <a:off x="404837" y="1268760"/>
            <a:ext cx="8343627" cy="4464496"/>
          </a:xfrm>
        </p:spPr>
        <p:txBody>
          <a:bodyPr/>
          <a:lstStyle/>
          <a:p>
            <a:pPr marL="0" indent="0">
              <a:buNone/>
            </a:pPr>
            <a:r>
              <a:rPr lang="en-ZA" sz="2400" dirty="0" smtClean="0">
                <a:latin typeface="Calibri" panose="020F0502020204030204" pitchFamily="34" charset="0"/>
              </a:rPr>
              <a:t>The </a:t>
            </a:r>
            <a:r>
              <a:rPr lang="en-ZA" sz="2400" dirty="0">
                <a:latin typeface="Calibri" panose="020F0502020204030204" pitchFamily="34" charset="0"/>
              </a:rPr>
              <a:t>values are:</a:t>
            </a:r>
            <a:endParaRPr lang="en-GB" sz="2400" dirty="0">
              <a:latin typeface="Calibri" panose="020F0502020204030204" pitchFamily="34" charset="0"/>
            </a:endParaRPr>
          </a:p>
          <a:p>
            <a:pPr>
              <a:buFont typeface="Wingdings" panose="05000000000000000000" pitchFamily="2" charset="2"/>
              <a:buChar char="Ø"/>
            </a:pPr>
            <a:r>
              <a:rPr lang="en-AU" sz="2400" b="1" dirty="0">
                <a:latin typeface="Calibri" panose="020F0502020204030204" pitchFamily="34" charset="0"/>
              </a:rPr>
              <a:t>People</a:t>
            </a:r>
            <a:r>
              <a:rPr lang="en-AU" sz="2400" dirty="0">
                <a:latin typeface="Calibri" panose="020F0502020204030204" pitchFamily="34" charset="0"/>
              </a:rPr>
              <a:t> – striving to attain full potential in support of science.</a:t>
            </a:r>
            <a:endParaRPr lang="en-GB" sz="2400" dirty="0">
              <a:latin typeface="Calibri" panose="020F0502020204030204" pitchFamily="34" charset="0"/>
            </a:endParaRPr>
          </a:p>
          <a:p>
            <a:pPr>
              <a:buFont typeface="Wingdings" panose="05000000000000000000" pitchFamily="2" charset="2"/>
              <a:buChar char="Ø"/>
            </a:pPr>
            <a:r>
              <a:rPr lang="en-AU" sz="2400" b="1" dirty="0">
                <a:latin typeface="Calibri" panose="020F0502020204030204" pitchFamily="34" charset="0"/>
              </a:rPr>
              <a:t>Reputation</a:t>
            </a:r>
            <a:r>
              <a:rPr lang="en-AU" sz="2400" dirty="0">
                <a:latin typeface="Calibri" panose="020F0502020204030204" pitchFamily="34" charset="0"/>
              </a:rPr>
              <a:t> – enhancing relevance, integrity, quality and delivery.</a:t>
            </a:r>
            <a:endParaRPr lang="en-GB" sz="2400" dirty="0">
              <a:latin typeface="Calibri" panose="020F0502020204030204" pitchFamily="34" charset="0"/>
            </a:endParaRPr>
          </a:p>
          <a:p>
            <a:pPr>
              <a:buFont typeface="Wingdings" panose="05000000000000000000" pitchFamily="2" charset="2"/>
              <a:buChar char="Ø"/>
            </a:pPr>
            <a:r>
              <a:rPr lang="en-AU" sz="2400" b="1" dirty="0">
                <a:latin typeface="Calibri" panose="020F0502020204030204" pitchFamily="34" charset="0"/>
              </a:rPr>
              <a:t>Ingenuity</a:t>
            </a:r>
            <a:r>
              <a:rPr lang="en-AU" sz="2400" dirty="0">
                <a:latin typeface="Calibri" panose="020F0502020204030204" pitchFamily="34" charset="0"/>
              </a:rPr>
              <a:t> – realising the full intellect of our people in creating solutions.</a:t>
            </a:r>
            <a:endParaRPr lang="en-GB" sz="2400" dirty="0">
              <a:latin typeface="Calibri" panose="020F0502020204030204" pitchFamily="34" charset="0"/>
            </a:endParaRPr>
          </a:p>
          <a:p>
            <a:pPr>
              <a:buFont typeface="Wingdings" panose="05000000000000000000" pitchFamily="2" charset="2"/>
              <a:buChar char="Ø"/>
            </a:pPr>
            <a:r>
              <a:rPr lang="en-AU" sz="2400" b="1" dirty="0">
                <a:latin typeface="Calibri" panose="020F0502020204030204" pitchFamily="34" charset="0"/>
              </a:rPr>
              <a:t>Diversity</a:t>
            </a:r>
            <a:r>
              <a:rPr lang="en-AU" sz="2400" dirty="0">
                <a:latin typeface="Calibri" panose="020F0502020204030204" pitchFamily="34" charset="0"/>
              </a:rPr>
              <a:t> – embracing an environment that respects the individual and multi-cultural heritage.</a:t>
            </a:r>
            <a:endParaRPr lang="en-GB" sz="2400" dirty="0">
              <a:latin typeface="Calibri" panose="020F0502020204030204" pitchFamily="34" charset="0"/>
            </a:endParaRPr>
          </a:p>
          <a:p>
            <a:pPr>
              <a:buFont typeface="Wingdings" panose="05000000000000000000" pitchFamily="2" charset="2"/>
              <a:buChar char="Ø"/>
            </a:pPr>
            <a:r>
              <a:rPr lang="en-GB" sz="2400" b="1" dirty="0">
                <a:latin typeface="Calibri" panose="020F0502020204030204" pitchFamily="34" charset="0"/>
              </a:rPr>
              <a:t>Energy</a:t>
            </a:r>
            <a:r>
              <a:rPr lang="en-GB" sz="2400" dirty="0">
                <a:latin typeface="Calibri" panose="020F0502020204030204" pitchFamily="34" charset="0"/>
              </a:rPr>
              <a:t> – working together to achieve impact through passion, drive and agility.</a:t>
            </a:r>
          </a:p>
          <a:p>
            <a:pPr lvl="0">
              <a:buFont typeface="Wingdings" panose="05000000000000000000" pitchFamily="2" charset="2"/>
              <a:buChar char="Ø"/>
            </a:pPr>
            <a:endParaRPr lang="en-GB" sz="2400" dirty="0" smtClean="0">
              <a:latin typeface="Calibri" panose="020F0502020204030204" pitchFamily="34" charset="0"/>
            </a:endParaRPr>
          </a:p>
          <a:p>
            <a:pPr lvl="0">
              <a:buFont typeface="Wingdings" panose="05000000000000000000" pitchFamily="2" charset="2"/>
              <a:buChar char="Ø"/>
            </a:pPr>
            <a:endParaRPr lang="en-US" sz="2400" dirty="0" smtClean="0">
              <a:latin typeface="Calibri" panose="020F0502020204030204" pitchFamily="34" charset="0"/>
              <a:ea typeface="Arial Unicode MS" pitchFamily="34" charset="-128"/>
              <a:cs typeface="Arial Unicode MS" pitchFamily="34" charset="-128"/>
            </a:endParaRPr>
          </a:p>
        </p:txBody>
      </p:sp>
      <p:pic>
        <p:nvPicPr>
          <p:cNvPr id="6861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00750"/>
            <a:ext cx="220027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4" name="Picture 4" descr="Wfta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51920" y="6094589"/>
            <a:ext cx="1223962" cy="69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5" name="Picture 91" descr="thumb05">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28013" y="6043788"/>
            <a:ext cx="91598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8616" name="Date Placeholder 3"/>
          <p:cNvSpPr txBox="1">
            <a:spLocks noGrp="1"/>
          </p:cNvSpPr>
          <p:nvPr/>
        </p:nvSpPr>
        <p:spPr bwMode="auto">
          <a:xfrm>
            <a:off x="285750" y="142875"/>
            <a:ext cx="228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D2F370C-7D57-4A28-94B9-676F4726F111}" type="datetime2">
              <a:rPr lang="en-GB" sz="1400">
                <a:solidFill>
                  <a:srgbClr val="5F5F5F"/>
                </a:solidFill>
                <a:latin typeface="Calibri" pitchFamily="34" charset="0"/>
              </a:rPr>
              <a:pPr eaLnBrk="1" hangingPunct="1"/>
              <a:t>Friday, 08 April 2016</a:t>
            </a:fld>
            <a:endParaRPr lang="en-GB" sz="1400" dirty="0">
              <a:solidFill>
                <a:srgbClr val="5F5F5F"/>
              </a:solidFill>
              <a:latin typeface="Calibri" pitchFamily="34" charset="0"/>
            </a:endParaRPr>
          </a:p>
          <a:p>
            <a:pPr eaLnBrk="1" hangingPunct="1"/>
            <a:r>
              <a:rPr lang="en-ZA" sz="1400" b="1" dirty="0">
                <a:solidFill>
                  <a:srgbClr val="C00000"/>
                </a:solidFill>
                <a:latin typeface="Calibri" pitchFamily="34" charset="0"/>
              </a:rPr>
              <a:t>www.agrement.co.za</a:t>
            </a:r>
          </a:p>
          <a:p>
            <a:pPr eaLnBrk="1" hangingPunct="1"/>
            <a:endParaRPr lang="en-GB" sz="1400" dirty="0">
              <a:solidFill>
                <a:srgbClr val="5F5F5F"/>
              </a:solidFill>
              <a:latin typeface="Calibri" pitchFamily="34" charset="0"/>
            </a:endParaRPr>
          </a:p>
        </p:txBody>
      </p:sp>
      <p:sp>
        <p:nvSpPr>
          <p:cNvPr id="68617" name="Rectangle 11"/>
          <p:cNvSpPr>
            <a:spLocks noChangeArrowheads="1"/>
          </p:cNvSpPr>
          <p:nvPr/>
        </p:nvSpPr>
        <p:spPr bwMode="auto">
          <a:xfrm>
            <a:off x="7358063" y="142875"/>
            <a:ext cx="66556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GB" sz="1400" dirty="0">
                <a:solidFill>
                  <a:srgbClr val="5F5F5F"/>
                </a:solidFill>
                <a:latin typeface="Calibri" pitchFamily="34" charset="0"/>
              </a:rPr>
              <a:t>Slide </a:t>
            </a:r>
            <a:fld id="{08B00224-2389-461A-B7F9-646AEFB95CFB}" type="slidenum">
              <a:rPr lang="en-GB" sz="1400" smtClean="0">
                <a:solidFill>
                  <a:srgbClr val="5F5F5F"/>
                </a:solidFill>
                <a:latin typeface="Calibri" pitchFamily="34" charset="0"/>
              </a:rPr>
              <a:pPr/>
              <a:t>9</a:t>
            </a:fld>
            <a:endParaRPr lang="en-GB" sz="1400" dirty="0">
              <a:solidFill>
                <a:srgbClr val="5F5F5F"/>
              </a:solidFill>
              <a:latin typeface="Calibri" pitchFamily="34" charset="0"/>
            </a:endParaRPr>
          </a:p>
        </p:txBody>
      </p:sp>
    </p:spTree>
    <p:extLst>
      <p:ext uri="{BB962C8B-B14F-4D97-AF65-F5344CB8AC3E}">
        <p14:creationId xmlns:p14="http://schemas.microsoft.com/office/powerpoint/2010/main" xmlns="" val="3883772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7102</TotalTime>
  <Words>3468</Words>
  <Application>Microsoft Office PowerPoint</Application>
  <PresentationFormat>On-screen Show (4:3)</PresentationFormat>
  <Paragraphs>493</Paragraphs>
  <Slides>41</Slides>
  <Notes>38</Notes>
  <HiddenSlides>0</HiddenSlides>
  <MMClips>0</MMClips>
  <ScaleCrop>false</ScaleCrop>
  <HeadingPairs>
    <vt:vector size="4" baseType="variant">
      <vt:variant>
        <vt:lpstr>Theme</vt:lpstr>
      </vt:variant>
      <vt:variant>
        <vt:i4>8</vt:i4>
      </vt:variant>
      <vt:variant>
        <vt:lpstr>Slide Titles</vt:lpstr>
      </vt:variant>
      <vt:variant>
        <vt:i4>41</vt:i4>
      </vt:variant>
    </vt:vector>
  </HeadingPairs>
  <TitlesOfParts>
    <vt:vector size="49" baseType="lpstr">
      <vt:lpstr>Default Design</vt:lpstr>
      <vt:lpstr>2_Custom Design</vt:lpstr>
      <vt:lpstr>Custom Design</vt:lpstr>
      <vt:lpstr>1_Custom Design</vt:lpstr>
      <vt:lpstr>3_Custom Design</vt:lpstr>
      <vt:lpstr>2_Default Design</vt:lpstr>
      <vt:lpstr>Office Theme</vt:lpstr>
      <vt:lpstr>1_Office Theme</vt:lpstr>
      <vt:lpstr>Agrément South Africa</vt:lpstr>
      <vt:lpstr>Presentation Outline</vt:lpstr>
      <vt:lpstr>Annual Performance Plan</vt:lpstr>
      <vt:lpstr>Annual Performance Plan</vt:lpstr>
      <vt:lpstr>Annual Performance Plan</vt:lpstr>
      <vt:lpstr>Annual Performance Plan</vt:lpstr>
      <vt:lpstr>The process followed and salient issues</vt:lpstr>
      <vt:lpstr>Vision &amp; Mission</vt:lpstr>
      <vt:lpstr>Values</vt:lpstr>
      <vt:lpstr>Regulations</vt:lpstr>
      <vt:lpstr>Situation analysis </vt:lpstr>
      <vt:lpstr>Performance environment</vt:lpstr>
      <vt:lpstr>Performance environment</vt:lpstr>
      <vt:lpstr>Organisational environment</vt:lpstr>
      <vt:lpstr>Organisational structure</vt:lpstr>
      <vt:lpstr>Organisational structure</vt:lpstr>
      <vt:lpstr>Organisational structure</vt:lpstr>
      <vt:lpstr>Slide 18</vt:lpstr>
      <vt:lpstr>Typical Product Development Cycle</vt:lpstr>
      <vt:lpstr>Slide 20</vt:lpstr>
      <vt:lpstr>Slide 21</vt:lpstr>
      <vt:lpstr>Slide 22</vt:lpstr>
      <vt:lpstr>Slide 23</vt:lpstr>
      <vt:lpstr>Slide 24</vt:lpstr>
      <vt:lpstr>Slide 25</vt:lpstr>
      <vt:lpstr>Slide 26</vt:lpstr>
      <vt:lpstr>Slide 27</vt:lpstr>
      <vt:lpstr>Strategic Intent or Goals</vt:lpstr>
      <vt:lpstr>Slide 29</vt:lpstr>
      <vt:lpstr>Slide 30</vt:lpstr>
      <vt:lpstr>Slide 31</vt:lpstr>
      <vt:lpstr>Slide 32</vt:lpstr>
      <vt:lpstr>Slide 33</vt:lpstr>
      <vt:lpstr>Slide 34</vt:lpstr>
      <vt:lpstr>Slide 35</vt:lpstr>
      <vt:lpstr>Slide 36</vt:lpstr>
      <vt:lpstr>Slide 37</vt:lpstr>
      <vt:lpstr>Governance Matters: Values</vt:lpstr>
      <vt:lpstr>Slide 39</vt:lpstr>
      <vt:lpstr>Slide 40</vt:lpstr>
      <vt:lpstr>Thank you… for Achieving excellent results TEAM: Together Everyone Achieves More</vt:lpstr>
    </vt:vector>
  </TitlesOfParts>
  <Company>CSIR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 Odhiambo</dc:creator>
  <cp:lastModifiedBy>PUMZA</cp:lastModifiedBy>
  <cp:revision>373</cp:revision>
  <cp:lastPrinted>2015-03-11T14:10:10Z</cp:lastPrinted>
  <dcterms:created xsi:type="dcterms:W3CDTF">2009-07-09T10:24:56Z</dcterms:created>
  <dcterms:modified xsi:type="dcterms:W3CDTF">2016-04-08T12:19:38Z</dcterms:modified>
</cp:coreProperties>
</file>