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handoutMasterIdLst>
    <p:handoutMasterId r:id="rId23"/>
  </p:handoutMasterIdLst>
  <p:sldIdLst>
    <p:sldId id="256" r:id="rId2"/>
    <p:sldId id="404" r:id="rId3"/>
    <p:sldId id="405" r:id="rId4"/>
    <p:sldId id="411" r:id="rId5"/>
    <p:sldId id="365" r:id="rId6"/>
    <p:sldId id="396" r:id="rId7"/>
    <p:sldId id="397" r:id="rId8"/>
    <p:sldId id="398" r:id="rId9"/>
    <p:sldId id="399" r:id="rId10"/>
    <p:sldId id="412" r:id="rId11"/>
    <p:sldId id="402" r:id="rId12"/>
    <p:sldId id="410" r:id="rId13"/>
    <p:sldId id="408" r:id="rId14"/>
    <p:sldId id="406" r:id="rId15"/>
    <p:sldId id="409" r:id="rId16"/>
    <p:sldId id="377" r:id="rId17"/>
    <p:sldId id="390" r:id="rId18"/>
    <p:sldId id="391" r:id="rId19"/>
    <p:sldId id="393" r:id="rId20"/>
    <p:sldId id="290" r:id="rId21"/>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5915" autoAdjust="0"/>
  </p:normalViewPr>
  <p:slideViewPr>
    <p:cSldViewPr>
      <p:cViewPr>
        <p:scale>
          <a:sx n="104" d="100"/>
          <a:sy n="104" d="100"/>
        </p:scale>
        <p:origin x="-1824" y="-816"/>
      </p:cViewPr>
      <p:guideLst>
        <p:guide orient="horz" pos="162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98" y="300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7587" name="Rectangle 3"/>
          <p:cNvSpPr>
            <a:spLocks noGrp="1" noChangeArrowheads="1"/>
          </p:cNvSpPr>
          <p:nvPr>
            <p:ph type="dt" sz="quarter" idx="1"/>
          </p:nvPr>
        </p:nvSpPr>
        <p:spPr bwMode="auto">
          <a:xfrm>
            <a:off x="3970159"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67588" name="Rectangle 4"/>
          <p:cNvSpPr>
            <a:spLocks noGrp="1" noChangeArrowheads="1"/>
          </p:cNvSpPr>
          <p:nvPr>
            <p:ph type="ftr" sz="quarter" idx="2"/>
          </p:nvPr>
        </p:nvSpPr>
        <p:spPr bwMode="auto">
          <a:xfrm>
            <a:off x="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7589" name="Rectangle 5"/>
          <p:cNvSpPr>
            <a:spLocks noGrp="1" noChangeArrowheads="1"/>
          </p:cNvSpPr>
          <p:nvPr>
            <p:ph type="sldNum" sz="quarter" idx="3"/>
          </p:nvPr>
        </p:nvSpPr>
        <p:spPr bwMode="auto">
          <a:xfrm>
            <a:off x="3970159"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5771A4-A8B6-463B-B02A-CE0887F6E775}" type="slidenum">
              <a:rPr lang="en-US"/>
              <a:pPr>
                <a:defRPr/>
              </a:pPr>
              <a:t>‹#›</a:t>
            </a:fld>
            <a:endParaRPr lang="en-US"/>
          </a:p>
        </p:txBody>
      </p:sp>
    </p:spTree>
    <p:extLst>
      <p:ext uri="{BB962C8B-B14F-4D97-AF65-F5344CB8AC3E}">
        <p14:creationId xmlns:p14="http://schemas.microsoft.com/office/powerpoint/2010/main" xmlns="" val="229856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7107" name="Rectangle 3"/>
          <p:cNvSpPr>
            <a:spLocks noGrp="1" noChangeArrowheads="1"/>
          </p:cNvSpPr>
          <p:nvPr>
            <p:ph type="dt" idx="1"/>
          </p:nvPr>
        </p:nvSpPr>
        <p:spPr bwMode="auto">
          <a:xfrm>
            <a:off x="3970159"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406400" y="696913"/>
            <a:ext cx="6199188"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9" name="Rectangle 5"/>
          <p:cNvSpPr>
            <a:spLocks noGrp="1" noChangeArrowheads="1"/>
          </p:cNvSpPr>
          <p:nvPr>
            <p:ph type="body" sz="quarter" idx="3"/>
          </p:nvPr>
        </p:nvSpPr>
        <p:spPr bwMode="auto">
          <a:xfrm>
            <a:off x="702350" y="4417017"/>
            <a:ext cx="5605701" cy="41821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7111" name="Rectangle 7"/>
          <p:cNvSpPr>
            <a:spLocks noGrp="1" noChangeArrowheads="1"/>
          </p:cNvSpPr>
          <p:nvPr>
            <p:ph type="sldNum" sz="quarter" idx="5"/>
          </p:nvPr>
        </p:nvSpPr>
        <p:spPr bwMode="auto">
          <a:xfrm>
            <a:off x="3970159" y="8829573"/>
            <a:ext cx="3038604" cy="46534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9A8DA2-1610-4C82-979A-2B9C8A0503EE}" type="slidenum">
              <a:rPr lang="en-US"/>
              <a:pPr>
                <a:defRPr/>
              </a:pPr>
              <a:t>‹#›</a:t>
            </a:fld>
            <a:endParaRPr lang="en-US"/>
          </a:p>
        </p:txBody>
      </p:sp>
    </p:spTree>
    <p:extLst>
      <p:ext uri="{BB962C8B-B14F-4D97-AF65-F5344CB8AC3E}">
        <p14:creationId xmlns:p14="http://schemas.microsoft.com/office/powerpoint/2010/main" xmlns="" val="3564576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A9BBAE-B461-4831-A0E9-D688064F1C58}" type="slidenum">
              <a:rPr lang="en-US" smtClean="0"/>
              <a:pPr/>
              <a:t>1</a:t>
            </a:fld>
            <a:endParaRPr lang="en-US" smtClean="0"/>
          </a:p>
        </p:txBody>
      </p:sp>
      <p:sp>
        <p:nvSpPr>
          <p:cNvPr id="23555" name="Rectangle 2"/>
          <p:cNvSpPr>
            <a:spLocks noGrp="1" noRot="1" noChangeAspect="1" noChangeArrowheads="1" noTextEdit="1"/>
          </p:cNvSpPr>
          <p:nvPr>
            <p:ph type="sldImg"/>
          </p:nvPr>
        </p:nvSpPr>
        <p:spPr>
          <a:xfrm>
            <a:off x="406400" y="696913"/>
            <a:ext cx="6199188" cy="348615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xmlns="" val="29363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6913"/>
            <a:ext cx="6199188"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E8593-464A-414A-821F-3FE44FD1EA2E}" type="slidenum">
              <a:rPr lang="en-US" smtClean="0">
                <a:solidFill>
                  <a:srgbClr val="000000"/>
                </a:solidFill>
              </a:rPr>
              <a:pPr/>
              <a:t>2</a:t>
            </a:fld>
            <a:endParaRPr lang="en-US" smtClean="0">
              <a:solidFill>
                <a:srgbClr val="000000"/>
              </a:solidFill>
            </a:endParaRPr>
          </a:p>
        </p:txBody>
      </p:sp>
    </p:spTree>
    <p:extLst>
      <p:ext uri="{BB962C8B-B14F-4D97-AF65-F5344CB8AC3E}">
        <p14:creationId xmlns:p14="http://schemas.microsoft.com/office/powerpoint/2010/main" xmlns="" val="110760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6913"/>
            <a:ext cx="6199188"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E8593-464A-414A-821F-3FE44FD1EA2E}" type="slidenum">
              <a:rPr lang="en-US" smtClean="0"/>
              <a:pPr/>
              <a:t>5</a:t>
            </a:fld>
            <a:endParaRPr lang="en-US" smtClean="0"/>
          </a:p>
        </p:txBody>
      </p:sp>
    </p:spTree>
    <p:extLst>
      <p:ext uri="{BB962C8B-B14F-4D97-AF65-F5344CB8AC3E}">
        <p14:creationId xmlns:p14="http://schemas.microsoft.com/office/powerpoint/2010/main" xmlns="" val="346059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6913"/>
            <a:ext cx="6199188"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E8593-464A-414A-821F-3FE44FD1EA2E}" type="slidenum">
              <a:rPr lang="en-US" smtClean="0"/>
              <a:pPr/>
              <a:t>17</a:t>
            </a:fld>
            <a:endParaRPr lang="en-US" smtClean="0"/>
          </a:p>
        </p:txBody>
      </p:sp>
    </p:spTree>
    <p:extLst>
      <p:ext uri="{BB962C8B-B14F-4D97-AF65-F5344CB8AC3E}">
        <p14:creationId xmlns:p14="http://schemas.microsoft.com/office/powerpoint/2010/main" xmlns="" val="24282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6913"/>
            <a:ext cx="6199188"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E8593-464A-414A-821F-3FE44FD1EA2E}" type="slidenum">
              <a:rPr lang="en-US" smtClean="0"/>
              <a:pPr/>
              <a:t>18</a:t>
            </a:fld>
            <a:endParaRPr lang="en-US" smtClean="0"/>
          </a:p>
        </p:txBody>
      </p:sp>
    </p:spTree>
    <p:extLst>
      <p:ext uri="{BB962C8B-B14F-4D97-AF65-F5344CB8AC3E}">
        <p14:creationId xmlns:p14="http://schemas.microsoft.com/office/powerpoint/2010/main" xmlns="" val="24282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6913"/>
            <a:ext cx="6199188" cy="3486150"/>
          </a:xfrm>
          <a:ln/>
        </p:spPr>
      </p:sp>
      <p:sp>
        <p:nvSpPr>
          <p:cNvPr id="245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9E8593-464A-414A-821F-3FE44FD1EA2E}" type="slidenum">
              <a:rPr lang="en-US" smtClean="0"/>
              <a:pPr/>
              <a:t>19</a:t>
            </a:fld>
            <a:endParaRPr lang="en-US" smtClean="0"/>
          </a:p>
        </p:txBody>
      </p:sp>
    </p:spTree>
    <p:extLst>
      <p:ext uri="{BB962C8B-B14F-4D97-AF65-F5344CB8AC3E}">
        <p14:creationId xmlns:p14="http://schemas.microsoft.com/office/powerpoint/2010/main" xmlns="" val="2428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735E1B-D857-4D11-8C35-D0B2648857D1}" type="slidenum">
              <a:rPr lang="en-US" smtClean="0"/>
              <a:pPr/>
              <a:t>20</a:t>
            </a:fld>
            <a:endParaRPr lang="en-US" smtClean="0"/>
          </a:p>
        </p:txBody>
      </p:sp>
      <p:sp>
        <p:nvSpPr>
          <p:cNvPr id="36867" name="Rectangle 2"/>
          <p:cNvSpPr>
            <a:spLocks noGrp="1" noRot="1" noChangeAspect="1" noChangeArrowheads="1" noTextEdit="1"/>
          </p:cNvSpPr>
          <p:nvPr>
            <p:ph type="sldImg"/>
          </p:nvPr>
        </p:nvSpPr>
        <p:spPr>
          <a:xfrm>
            <a:off x="406400" y="696913"/>
            <a:ext cx="6199188" cy="3486150"/>
          </a:xfrm>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xmlns="" val="239996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51435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eaLnBrk="1" hangingPunct="1"/>
              <a:endParaRPr kumimoji="1" lang="en-US" sz="2400">
                <a:latin typeface="Times New Roman" pitchFamily="18" charset="0"/>
              </a:endParaRPr>
            </a:p>
          </p:txBody>
        </p:sp>
      </p:grpSp>
      <p:sp>
        <p:nvSpPr>
          <p:cNvPr id="11272" name="Rectangle 8"/>
          <p:cNvSpPr>
            <a:spLocks noGrp="1" noChangeArrowheads="1"/>
          </p:cNvSpPr>
          <p:nvPr>
            <p:ph type="subTitle" idx="1"/>
          </p:nvPr>
        </p:nvSpPr>
        <p:spPr>
          <a:xfrm>
            <a:off x="4673600" y="2195512"/>
            <a:ext cx="4013200" cy="1366838"/>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1276" name="AutoShape 12"/>
          <p:cNvSpPr>
            <a:spLocks noGrp="1" noChangeArrowheads="1"/>
          </p:cNvSpPr>
          <p:nvPr>
            <p:ph type="ctrTitle" sz="quarter"/>
          </p:nvPr>
        </p:nvSpPr>
        <p:spPr>
          <a:xfrm>
            <a:off x="685800" y="742950"/>
            <a:ext cx="8229600" cy="142875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extLst>
      <p:ext uri="{BB962C8B-B14F-4D97-AF65-F5344CB8AC3E}">
        <p14:creationId xmlns:p14="http://schemas.microsoft.com/office/powerpoint/2010/main" xmlns="" val="4123294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9DD29D7-2BBD-4A2E-957E-C526CD42CDE7}" type="slidenum">
              <a:rPr lang="en-US"/>
              <a:pPr>
                <a:defRPr/>
              </a:pPr>
              <a:t>‹#›</a:t>
            </a:fld>
            <a:endParaRPr lang="en-US"/>
          </a:p>
        </p:txBody>
      </p:sp>
    </p:spTree>
    <p:extLst>
      <p:ext uri="{BB962C8B-B14F-4D97-AF65-F5344CB8AC3E}">
        <p14:creationId xmlns:p14="http://schemas.microsoft.com/office/powerpoint/2010/main" xmlns="" val="189255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571501"/>
            <a:ext cx="1981200" cy="39933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71501"/>
            <a:ext cx="5791200" cy="39933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B414325-C8D5-4602-9E8E-A6A8CD77767B}" type="slidenum">
              <a:rPr lang="en-US"/>
              <a:pPr>
                <a:defRPr/>
              </a:pPr>
              <a:t>‹#›</a:t>
            </a:fld>
            <a:endParaRPr lang="en-US"/>
          </a:p>
        </p:txBody>
      </p:sp>
    </p:spTree>
    <p:extLst>
      <p:ext uri="{BB962C8B-B14F-4D97-AF65-F5344CB8AC3E}">
        <p14:creationId xmlns:p14="http://schemas.microsoft.com/office/powerpoint/2010/main" xmlns="" val="748882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A68F92E-61DC-4A8D-866E-499870BCCCBE}" type="slidenum">
              <a:rPr lang="en-US"/>
              <a:pPr>
                <a:defRPr/>
              </a:pPr>
              <a:t>‹#›</a:t>
            </a:fld>
            <a:endParaRPr lang="en-US"/>
          </a:p>
        </p:txBody>
      </p:sp>
    </p:spTree>
    <p:extLst>
      <p:ext uri="{BB962C8B-B14F-4D97-AF65-F5344CB8AC3E}">
        <p14:creationId xmlns:p14="http://schemas.microsoft.com/office/powerpoint/2010/main" xmlns="" val="21418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52F1EE4-5EA5-4B2D-8661-C4747E8339D4}" type="slidenum">
              <a:rPr lang="en-US"/>
              <a:pPr>
                <a:defRPr/>
              </a:pPr>
              <a:t>‹#›</a:t>
            </a:fld>
            <a:endParaRPr lang="en-US"/>
          </a:p>
        </p:txBody>
      </p:sp>
    </p:spTree>
    <p:extLst>
      <p:ext uri="{BB962C8B-B14F-4D97-AF65-F5344CB8AC3E}">
        <p14:creationId xmlns:p14="http://schemas.microsoft.com/office/powerpoint/2010/main" xmlns="" val="320276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771651"/>
            <a:ext cx="3770313" cy="2793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1771651"/>
            <a:ext cx="3770312" cy="27932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2667671-337A-49B0-B478-8916338BF195}" type="slidenum">
              <a:rPr lang="en-US"/>
              <a:pPr>
                <a:defRPr/>
              </a:pPr>
              <a:t>‹#›</a:t>
            </a:fld>
            <a:endParaRPr lang="en-US"/>
          </a:p>
        </p:txBody>
      </p:sp>
    </p:spTree>
    <p:extLst>
      <p:ext uri="{BB962C8B-B14F-4D97-AF65-F5344CB8AC3E}">
        <p14:creationId xmlns:p14="http://schemas.microsoft.com/office/powerpoint/2010/main" xmlns="" val="268370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16A39F7-A92E-4AC4-AD32-17BA2E813583}" type="slidenum">
              <a:rPr lang="en-US"/>
              <a:pPr>
                <a:defRPr/>
              </a:pPr>
              <a:t>‹#›</a:t>
            </a:fld>
            <a:endParaRPr lang="en-US"/>
          </a:p>
        </p:txBody>
      </p:sp>
    </p:spTree>
    <p:extLst>
      <p:ext uri="{BB962C8B-B14F-4D97-AF65-F5344CB8AC3E}">
        <p14:creationId xmlns:p14="http://schemas.microsoft.com/office/powerpoint/2010/main" xmlns="" val="19477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228EA2B-C984-4FDC-A707-DC0352DA9364}" type="slidenum">
              <a:rPr lang="en-US"/>
              <a:pPr>
                <a:defRPr/>
              </a:pPr>
              <a:t>‹#›</a:t>
            </a:fld>
            <a:endParaRPr lang="en-US"/>
          </a:p>
        </p:txBody>
      </p:sp>
    </p:spTree>
    <p:extLst>
      <p:ext uri="{BB962C8B-B14F-4D97-AF65-F5344CB8AC3E}">
        <p14:creationId xmlns:p14="http://schemas.microsoft.com/office/powerpoint/2010/main" xmlns="" val="197580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83C1135-8EAE-4174-8F6D-C2A3426C655F}" type="slidenum">
              <a:rPr lang="en-US"/>
              <a:pPr>
                <a:defRPr/>
              </a:pPr>
              <a:t>‹#›</a:t>
            </a:fld>
            <a:endParaRPr lang="en-US"/>
          </a:p>
        </p:txBody>
      </p:sp>
    </p:spTree>
    <p:extLst>
      <p:ext uri="{BB962C8B-B14F-4D97-AF65-F5344CB8AC3E}">
        <p14:creationId xmlns:p14="http://schemas.microsoft.com/office/powerpoint/2010/main" xmlns="" val="232483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282C16A-B35C-48C4-AFA1-8AF4A9E8AFA9}" type="slidenum">
              <a:rPr lang="en-US"/>
              <a:pPr>
                <a:defRPr/>
              </a:pPr>
              <a:t>‹#›</a:t>
            </a:fld>
            <a:endParaRPr lang="en-US"/>
          </a:p>
        </p:txBody>
      </p:sp>
    </p:spTree>
    <p:extLst>
      <p:ext uri="{BB962C8B-B14F-4D97-AF65-F5344CB8AC3E}">
        <p14:creationId xmlns:p14="http://schemas.microsoft.com/office/powerpoint/2010/main" xmlns="" val="166677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C41A4E9-6662-4123-B29E-9EF5CEF94BF3}" type="slidenum">
              <a:rPr lang="en-US"/>
              <a:pPr>
                <a:defRPr/>
              </a:pPr>
              <a:t>‹#›</a:t>
            </a:fld>
            <a:endParaRPr lang="en-US"/>
          </a:p>
        </p:txBody>
      </p:sp>
    </p:spTree>
    <p:extLst>
      <p:ext uri="{BB962C8B-B14F-4D97-AF65-F5344CB8AC3E}">
        <p14:creationId xmlns:p14="http://schemas.microsoft.com/office/powerpoint/2010/main" xmlns="" val="174546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51435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xmlns="" w="9525" cap="flat" cmpd="sng">
                    <a:solidFill>
                      <a:srgbClr val="000000"/>
                    </a:solidFill>
                    <a:prstDash val="solid"/>
                    <a:miter lim="800000"/>
                    <a:headEnd type="none" w="med" len="med"/>
                    <a:tailEnd type="none" w="med" len="med"/>
                  </a14:hiddenLine>
                </a:ext>
              </a:extLst>
            </p:spPr>
            <p:txBody>
              <a:bodyPr wrap="none"/>
              <a:lstStyle/>
              <a:p>
                <a:endParaRPr lang="en-GB"/>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grpSp>
      </p:grpSp>
      <p:sp>
        <p:nvSpPr>
          <p:cNvPr id="1027" name="AutoShape 9"/>
          <p:cNvSpPr>
            <a:spLocks noGrp="1" noChangeArrowheads="1"/>
          </p:cNvSpPr>
          <p:nvPr>
            <p:ph type="title"/>
          </p:nvPr>
        </p:nvSpPr>
        <p:spPr bwMode="auto">
          <a:xfrm>
            <a:off x="762000" y="571500"/>
            <a:ext cx="7924800" cy="857250"/>
          </a:xfrm>
          <a:prstGeom prst="roundRect">
            <a:avLst>
              <a:gd name="adj" fmla="val 21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1" y="1771651"/>
            <a:ext cx="7693025" cy="2793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1" name="Rectangle 11"/>
          <p:cNvSpPr>
            <a:spLocks noGrp="1" noChangeArrowheads="1"/>
          </p:cNvSpPr>
          <p:nvPr>
            <p:ph type="dt" sz="half" idx="2"/>
          </p:nvPr>
        </p:nvSpPr>
        <p:spPr bwMode="auto">
          <a:xfrm>
            <a:off x="2438401" y="4686301"/>
            <a:ext cx="2130425" cy="35599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10252" name="Rectangle 12"/>
          <p:cNvSpPr>
            <a:spLocks noGrp="1" noChangeArrowheads="1"/>
          </p:cNvSpPr>
          <p:nvPr>
            <p:ph type="ftr" sz="quarter" idx="3"/>
          </p:nvPr>
        </p:nvSpPr>
        <p:spPr bwMode="auto">
          <a:xfrm>
            <a:off x="5791200" y="4686301"/>
            <a:ext cx="2897188" cy="35599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0253" name="Rectangle 13"/>
          <p:cNvSpPr>
            <a:spLocks noGrp="1" noChangeArrowheads="1"/>
          </p:cNvSpPr>
          <p:nvPr>
            <p:ph type="sldNum" sz="quarter" idx="4"/>
          </p:nvPr>
        </p:nvSpPr>
        <p:spPr bwMode="auto">
          <a:xfrm>
            <a:off x="84139" y="4681537"/>
            <a:ext cx="587375" cy="366713"/>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A36D2A2B-4DAF-45BB-AC9A-991DB106D5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42"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algn="l" eaLnBrk="1" hangingPunct="1"/>
            <a:r>
              <a:rPr lang="en-US" dirty="0" smtClean="0">
                <a:latin typeface="Calibri" pitchFamily="34" charset="0"/>
                <a:cs typeface="Calibri" pitchFamily="34" charset="0"/>
              </a:rPr>
              <a:t>	State Diamond Trader</a:t>
            </a:r>
          </a:p>
        </p:txBody>
      </p:sp>
      <p:pic>
        <p:nvPicPr>
          <p:cNvPr id="3075"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6" name="Picture 1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388" y="2680097"/>
            <a:ext cx="4248150" cy="212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TextBox 1"/>
          <p:cNvSpPr txBox="1">
            <a:spLocks noChangeArrowheads="1"/>
          </p:cNvSpPr>
          <p:nvPr/>
        </p:nvSpPr>
        <p:spPr bwMode="auto">
          <a:xfrm>
            <a:off x="4828600" y="2719388"/>
            <a:ext cx="4055368"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3600" dirty="0" smtClean="0">
                <a:latin typeface="Calibri" pitchFamily="34" charset="0"/>
                <a:cs typeface="Calibri" pitchFamily="34" charset="0"/>
              </a:rPr>
              <a:t>Annual Performance Plan &amp; Budget 2016/17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latin typeface="Calibri" pitchFamily="34" charset="0"/>
                <a:cs typeface="Calibri" pitchFamily="34" charset="0"/>
              </a:rPr>
              <a:t>Key Activities 2016/17 </a:t>
            </a:r>
            <a:endParaRPr lang="en-ZA" sz="3200" dirty="0"/>
          </a:p>
        </p:txBody>
      </p:sp>
      <p:sp>
        <p:nvSpPr>
          <p:cNvPr id="3" name="Content Placeholder 2"/>
          <p:cNvSpPr>
            <a:spLocks noGrp="1"/>
          </p:cNvSpPr>
          <p:nvPr>
            <p:ph idx="1"/>
          </p:nvPr>
        </p:nvSpPr>
        <p:spPr/>
        <p:txBody>
          <a:bodyPr/>
          <a:lstStyle/>
          <a:p>
            <a:pPr marL="0" indent="0">
              <a:buNone/>
              <a:defRPr/>
            </a:pPr>
            <a:r>
              <a:rPr lang="en-ZA" sz="2400" b="1" dirty="0" smtClean="0">
                <a:latin typeface="Calibri" panose="020F0502020204030204" pitchFamily="34" charset="0"/>
              </a:rPr>
              <a:t>5. </a:t>
            </a:r>
            <a:r>
              <a:rPr lang="en-ZA" sz="2400" b="1" dirty="0">
                <a:latin typeface="Calibri" panose="020F0502020204030204" pitchFamily="34" charset="0"/>
              </a:rPr>
              <a:t>Develop Youth Enterprises in diamond beneficiation</a:t>
            </a:r>
          </a:p>
          <a:p>
            <a:pPr>
              <a:defRPr/>
            </a:pPr>
            <a:r>
              <a:rPr lang="en-ZA" sz="2000" dirty="0">
                <a:latin typeface="Calibri" panose="020F0502020204030204" pitchFamily="34" charset="0"/>
              </a:rPr>
              <a:t>The SDT commenced with its three year Enterprise Development Programme for the youth in 2015.  This is set to continue in 2016/17</a:t>
            </a:r>
          </a:p>
          <a:p>
            <a:pPr>
              <a:defRPr/>
            </a:pPr>
            <a:r>
              <a:rPr lang="en-ZA" sz="2000" dirty="0">
                <a:latin typeface="Calibri" panose="020F0502020204030204" pitchFamily="34" charset="0"/>
              </a:rPr>
              <a:t>Industry partners have expressed an interest and excitement in further partnering with the SDT.  </a:t>
            </a:r>
          </a:p>
          <a:p>
            <a:pPr>
              <a:defRPr/>
            </a:pPr>
            <a:r>
              <a:rPr lang="en-ZA" sz="2000" dirty="0">
                <a:latin typeface="Calibri" panose="020F0502020204030204" pitchFamily="34" charset="0"/>
              </a:rPr>
              <a:t>The SDT is looking at a success rate of 75% which will be participants establishing their own beneficiation enterprises starting in 2018/19.</a:t>
            </a:r>
          </a:p>
          <a:p>
            <a:endParaRPr lang="en-ZA"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10</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8128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b="1" dirty="0"/>
              <a:t>6</a:t>
            </a:r>
            <a:r>
              <a:rPr lang="en-US" sz="2400" b="1" dirty="0" smtClean="0"/>
              <a:t>. Conduct Provincial Promotional Activities with partners – State and private sector</a:t>
            </a:r>
          </a:p>
          <a:p>
            <a:r>
              <a:rPr lang="en-US" sz="2000" dirty="0" smtClean="0"/>
              <a:t>The SDT began visiting provinces in 2014/15 and continued with this task in 2015/16</a:t>
            </a:r>
          </a:p>
          <a:p>
            <a:r>
              <a:rPr lang="en-US" sz="2000" dirty="0" smtClean="0"/>
              <a:t>Thereby marketing both diamond beneficiation and the SDT </a:t>
            </a:r>
          </a:p>
          <a:p>
            <a:r>
              <a:rPr lang="en-US" sz="2000" dirty="0" smtClean="0"/>
              <a:t>The SDT plans to conduct five Provincial Promotional Activities throughout the country</a:t>
            </a:r>
            <a:endParaRPr lang="en-US" sz="2000"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11</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1055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ZA" sz="3200" dirty="0"/>
          </a:p>
        </p:txBody>
      </p:sp>
      <p:sp>
        <p:nvSpPr>
          <p:cNvPr id="3" name="Content Placeholder 2"/>
          <p:cNvSpPr>
            <a:spLocks noGrp="1"/>
          </p:cNvSpPr>
          <p:nvPr>
            <p:ph idx="1"/>
          </p:nvPr>
        </p:nvSpPr>
        <p:spPr/>
        <p:txBody>
          <a:bodyPr/>
          <a:lstStyle/>
          <a:p>
            <a:pPr marL="0" indent="0">
              <a:buNone/>
            </a:pPr>
            <a:r>
              <a:rPr lang="en-US" sz="2400" b="1" dirty="0" smtClean="0"/>
              <a:t>7. </a:t>
            </a:r>
            <a:r>
              <a:rPr lang="en-US" sz="2400" b="1" dirty="0"/>
              <a:t>Pilot the establishment of “Diamonds SA” brand </a:t>
            </a:r>
          </a:p>
          <a:p>
            <a:r>
              <a:rPr lang="en-US" sz="2000" dirty="0"/>
              <a:t>Messages from international of diamonds being synonymous with South Africa</a:t>
            </a:r>
          </a:p>
          <a:p>
            <a:r>
              <a:rPr lang="en-US" sz="2000" dirty="0"/>
              <a:t>Intention to build on this sentiment and extend potential for new entrant businesses</a:t>
            </a:r>
          </a:p>
          <a:p>
            <a:r>
              <a:rPr lang="en-US" sz="2000" dirty="0"/>
              <a:t>Enhance local knowledge on diamonds and </a:t>
            </a:r>
            <a:r>
              <a:rPr lang="en-US" sz="2000" dirty="0" err="1"/>
              <a:t>jewellery</a:t>
            </a:r>
            <a:endParaRPr lang="en-US" sz="2000" dirty="0"/>
          </a:p>
          <a:p>
            <a:r>
              <a:rPr lang="en-US" sz="2000" dirty="0"/>
              <a:t>Increase local diamond </a:t>
            </a:r>
            <a:r>
              <a:rPr lang="en-US" sz="2000" dirty="0" err="1"/>
              <a:t>jewellery</a:t>
            </a:r>
            <a:r>
              <a:rPr lang="en-US" sz="2000" dirty="0"/>
              <a:t> consumption</a:t>
            </a:r>
          </a:p>
          <a:p>
            <a:endParaRPr lang="en-ZA"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12</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1165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b="1" dirty="0" smtClean="0"/>
              <a:t>8. </a:t>
            </a:r>
            <a:r>
              <a:rPr lang="en-US" sz="2400" b="1" dirty="0"/>
              <a:t>C</a:t>
            </a:r>
            <a:r>
              <a:rPr lang="en-US" sz="2400" b="1" dirty="0" smtClean="0"/>
              <a:t>ontinue with the implementation of approved sales strategy by:</a:t>
            </a:r>
            <a:endParaRPr lang="en-US" sz="1800" b="1" dirty="0" smtClean="0"/>
          </a:p>
          <a:p>
            <a:pPr lvl="1"/>
            <a:r>
              <a:rPr lang="en-US" sz="2000" dirty="0" smtClean="0"/>
              <a:t>Increasing the amount of overall sales to HDSA </a:t>
            </a:r>
            <a:r>
              <a:rPr lang="en-US" sz="2000" dirty="0" err="1" smtClean="0"/>
              <a:t>beneficiators</a:t>
            </a:r>
            <a:r>
              <a:rPr lang="en-US" sz="2000" dirty="0" smtClean="0"/>
              <a:t> to a minimum of R50 million;</a:t>
            </a:r>
          </a:p>
          <a:p>
            <a:pPr lvl="1"/>
            <a:r>
              <a:rPr lang="en-US" sz="2000" dirty="0" smtClean="0"/>
              <a:t>Increasing the number of actively trading HDSA clients;</a:t>
            </a:r>
          </a:p>
          <a:p>
            <a:pPr lvl="1"/>
            <a:r>
              <a:rPr lang="en-US" sz="2000" dirty="0" smtClean="0"/>
              <a:t>Increasing total purchases of inspected SA diamond production</a:t>
            </a:r>
          </a:p>
          <a:p>
            <a:pPr lvl="1"/>
            <a:r>
              <a:rPr lang="en-US" sz="2000" dirty="0" smtClean="0"/>
              <a:t>Increasing overall sales</a:t>
            </a:r>
          </a:p>
          <a:p>
            <a:pPr lvl="1"/>
            <a:endParaRPr lang="en-US"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13</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9990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b="1" dirty="0" smtClean="0"/>
              <a:t>9. Employ and train youth with disabilities on rough diamond valuations</a:t>
            </a:r>
          </a:p>
          <a:p>
            <a:r>
              <a:rPr lang="en-US" sz="2000" dirty="0" smtClean="0"/>
              <a:t>The SDT will continue with work done in  2015/16 preparing for the employment of youth with disabilities </a:t>
            </a:r>
          </a:p>
          <a:p>
            <a:r>
              <a:rPr lang="en-US" sz="2000" dirty="0" smtClean="0"/>
              <a:t>Training is scheduled to start in quarter two for a period of 3 years.</a:t>
            </a:r>
          </a:p>
          <a:p>
            <a:r>
              <a:rPr lang="en-US" sz="2000" dirty="0" smtClean="0"/>
              <a:t>The training is for employment by the SDT once completed.</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14</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5040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ZA" sz="3200" dirty="0"/>
          </a:p>
        </p:txBody>
      </p:sp>
      <p:sp>
        <p:nvSpPr>
          <p:cNvPr id="3" name="Content Placeholder 2"/>
          <p:cNvSpPr>
            <a:spLocks noGrp="1"/>
          </p:cNvSpPr>
          <p:nvPr>
            <p:ph idx="1"/>
          </p:nvPr>
        </p:nvSpPr>
        <p:spPr/>
        <p:txBody>
          <a:bodyPr/>
          <a:lstStyle/>
          <a:p>
            <a:pPr marL="0" indent="0">
              <a:buNone/>
            </a:pPr>
            <a:r>
              <a:rPr lang="en-US" sz="2400" b="1" dirty="0"/>
              <a:t>10. Launch short term </a:t>
            </a:r>
            <a:r>
              <a:rPr lang="en-US" sz="2400" b="1" dirty="0" err="1"/>
              <a:t>learnership</a:t>
            </a:r>
            <a:r>
              <a:rPr lang="en-US" sz="2400" b="1" dirty="0"/>
              <a:t> </a:t>
            </a:r>
            <a:r>
              <a:rPr lang="en-US" sz="2400" b="1" dirty="0" err="1"/>
              <a:t>programme</a:t>
            </a:r>
            <a:r>
              <a:rPr lang="en-US" sz="2400" b="1" dirty="0"/>
              <a:t> on general diamond </a:t>
            </a:r>
            <a:r>
              <a:rPr lang="en-US" sz="2400" b="1" dirty="0" smtClean="0"/>
              <a:t>skills</a:t>
            </a:r>
          </a:p>
          <a:p>
            <a:pPr marL="0" indent="0">
              <a:buNone/>
            </a:pPr>
            <a:endParaRPr lang="en-US" sz="2400" b="1" dirty="0"/>
          </a:p>
          <a:p>
            <a:r>
              <a:rPr lang="en-US" sz="2000" dirty="0"/>
              <a:t>Two young people at a time will benefit from this </a:t>
            </a:r>
            <a:r>
              <a:rPr lang="en-US" sz="2000" dirty="0" err="1"/>
              <a:t>programme</a:t>
            </a:r>
            <a:r>
              <a:rPr lang="en-US" sz="2000" dirty="0"/>
              <a:t>, with therefore six youth benefiting for the year</a:t>
            </a:r>
          </a:p>
          <a:p>
            <a:r>
              <a:rPr lang="en-US" sz="2000" dirty="0"/>
              <a:t>It is expected that a new possibility for them will be established thereby</a:t>
            </a:r>
          </a:p>
          <a:p>
            <a:endParaRPr lang="en-ZA"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15</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11973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dirty="0" smtClean="0">
                <a:latin typeface="Calibri" pitchFamily="34" charset="0"/>
              </a:rPr>
              <a:t> APP 2016/17 - </a:t>
            </a:r>
            <a:r>
              <a:rPr lang="en-ZA" sz="2400" b="0" dirty="0" smtClean="0">
                <a:latin typeface="Calibri" pitchFamily="34" charset="0"/>
              </a:rPr>
              <a:t>Strategic objectives  linked to </a:t>
            </a:r>
            <a:br>
              <a:rPr lang="en-ZA" sz="2400" b="0" dirty="0" smtClean="0">
                <a:latin typeface="Calibri" pitchFamily="34" charset="0"/>
              </a:rPr>
            </a:br>
            <a:r>
              <a:rPr lang="en-ZA" sz="2400" b="0" dirty="0" smtClean="0">
                <a:latin typeface="Calibri" pitchFamily="34" charset="0"/>
              </a:rPr>
              <a:t>DMR and National outcomes</a:t>
            </a:r>
            <a:endParaRPr lang="en-ZA" sz="2400" b="0" dirty="0">
              <a:latin typeface="Calibri"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13052644"/>
              </p:ext>
            </p:extLst>
          </p:nvPr>
        </p:nvGraphicFramePr>
        <p:xfrm>
          <a:off x="827584" y="1419622"/>
          <a:ext cx="6840760" cy="3531671"/>
        </p:xfrm>
        <a:graphic>
          <a:graphicData uri="http://schemas.openxmlformats.org/drawingml/2006/table">
            <a:tbl>
              <a:tblPr firstRow="1" firstCol="1" bandRow="1">
                <a:tableStyleId>{5C22544A-7EE6-4342-B048-85BDC9FD1C3A}</a:tableStyleId>
              </a:tblPr>
              <a:tblGrid>
                <a:gridCol w="2703347"/>
                <a:gridCol w="1857935"/>
                <a:gridCol w="2279478"/>
              </a:tblGrid>
              <a:tr h="429365">
                <a:tc>
                  <a:txBody>
                    <a:bodyPr/>
                    <a:lstStyle/>
                    <a:p>
                      <a:pPr algn="ctr">
                        <a:spcAft>
                          <a:spcPts val="0"/>
                        </a:spcAft>
                      </a:pPr>
                      <a:r>
                        <a:rPr lang="en-GB" sz="800" dirty="0">
                          <a:effectLst/>
                        </a:rPr>
                        <a:t>National Outcome</a:t>
                      </a:r>
                      <a:endParaRPr lang="en-ZA" sz="900" dirty="0">
                        <a:effectLst/>
                        <a:latin typeface="Times New Roman"/>
                        <a:ea typeface="Times New Roman"/>
                      </a:endParaRPr>
                    </a:p>
                  </a:txBody>
                  <a:tcPr marL="51955" marR="51955" marT="0" marB="0"/>
                </a:tc>
                <a:tc>
                  <a:txBody>
                    <a:bodyPr/>
                    <a:lstStyle/>
                    <a:p>
                      <a:pPr algn="ctr">
                        <a:spcAft>
                          <a:spcPts val="0"/>
                        </a:spcAft>
                      </a:pPr>
                      <a:r>
                        <a:rPr lang="en-GB" sz="800" dirty="0">
                          <a:effectLst/>
                        </a:rPr>
                        <a:t>DMR Programme</a:t>
                      </a:r>
                      <a:endParaRPr lang="en-ZA" sz="900" dirty="0">
                        <a:effectLst/>
                        <a:latin typeface="Times New Roman"/>
                        <a:ea typeface="Times New Roman"/>
                      </a:endParaRPr>
                    </a:p>
                  </a:txBody>
                  <a:tcPr marL="51955" marR="51955" marT="0" marB="0"/>
                </a:tc>
                <a:tc>
                  <a:txBody>
                    <a:bodyPr/>
                    <a:lstStyle/>
                    <a:p>
                      <a:pPr algn="ctr">
                        <a:spcAft>
                          <a:spcPts val="0"/>
                        </a:spcAft>
                      </a:pPr>
                      <a:r>
                        <a:rPr lang="en-GB" sz="800" dirty="0">
                          <a:effectLst/>
                        </a:rPr>
                        <a:t>SDT Strategic Objectives</a:t>
                      </a:r>
                      <a:endParaRPr lang="en-ZA" sz="900" dirty="0">
                        <a:effectLst/>
                        <a:latin typeface="Times New Roman"/>
                        <a:ea typeface="Times New Roman"/>
                      </a:endParaRPr>
                    </a:p>
                  </a:txBody>
                  <a:tcPr marL="51955" marR="51955" marT="0" marB="0"/>
                </a:tc>
              </a:tr>
              <a:tr h="794771">
                <a:tc>
                  <a:txBody>
                    <a:bodyPr/>
                    <a:lstStyle/>
                    <a:p>
                      <a:pPr>
                        <a:spcAft>
                          <a:spcPts val="0"/>
                        </a:spcAft>
                      </a:pPr>
                      <a:r>
                        <a:rPr lang="en-GB" sz="800" dirty="0" smtClean="0">
                          <a:effectLst/>
                          <a:latin typeface="Calibri" panose="020F0502020204030204" pitchFamily="34" charset="0"/>
                        </a:rPr>
                        <a:t> Decent</a:t>
                      </a:r>
                      <a:r>
                        <a:rPr lang="en-GB" sz="800" baseline="0" dirty="0" smtClean="0">
                          <a:effectLst/>
                          <a:latin typeface="Calibri" panose="020F0502020204030204" pitchFamily="34" charset="0"/>
                        </a:rPr>
                        <a:t> employment through inclusive economic growth </a:t>
                      </a:r>
                    </a:p>
                    <a:p>
                      <a:pPr>
                        <a:spcAft>
                          <a:spcPts val="0"/>
                        </a:spcAft>
                      </a:pPr>
                      <a:endParaRPr lang="en-GB" sz="800" baseline="0" dirty="0" smtClean="0">
                        <a:effectLst/>
                        <a:latin typeface="Calibri" panose="020F0502020204030204" pitchFamily="34" charset="0"/>
                        <a:ea typeface="Times New Roman"/>
                      </a:endParaRPr>
                    </a:p>
                    <a:p>
                      <a:pPr>
                        <a:spcAft>
                          <a:spcPts val="0"/>
                        </a:spcAft>
                      </a:pPr>
                      <a:endParaRPr lang="en-GB" sz="800" baseline="0" dirty="0" smtClean="0">
                        <a:effectLst/>
                        <a:latin typeface="Calibri" panose="020F0502020204030204" pitchFamily="34" charset="0"/>
                        <a:ea typeface="Times New Roman"/>
                      </a:endParaRPr>
                    </a:p>
                    <a:p>
                      <a:pPr>
                        <a:spcAft>
                          <a:spcPts val="0"/>
                        </a:spcAft>
                      </a:pPr>
                      <a:endParaRPr lang="en-GB" sz="800" baseline="0" dirty="0" smtClean="0">
                        <a:effectLst/>
                        <a:latin typeface="Calibri" panose="020F0502020204030204" pitchFamily="34" charset="0"/>
                        <a:ea typeface="Times New Roman"/>
                      </a:endParaRPr>
                    </a:p>
                    <a:p>
                      <a:pPr>
                        <a:spcAft>
                          <a:spcPts val="0"/>
                        </a:spcAft>
                      </a:pPr>
                      <a:endParaRPr lang="en-GB" sz="800" baseline="0" dirty="0" smtClean="0">
                        <a:effectLst/>
                        <a:latin typeface="Calibri" panose="020F0502020204030204" pitchFamily="34" charset="0"/>
                        <a:ea typeface="Times New Roman"/>
                      </a:endParaRPr>
                    </a:p>
                    <a:p>
                      <a:pPr>
                        <a:spcAft>
                          <a:spcPts val="0"/>
                        </a:spcAft>
                      </a:pPr>
                      <a:r>
                        <a:rPr lang="en-GB" sz="800" baseline="0" dirty="0" smtClean="0">
                          <a:effectLst/>
                          <a:latin typeface="Calibri" panose="020F0502020204030204" pitchFamily="34" charset="0"/>
                          <a:ea typeface="Times New Roman"/>
                        </a:rPr>
                        <a:t>An efficient, competitive and responsive economic infrastructure network</a:t>
                      </a:r>
                    </a:p>
                    <a:p>
                      <a:pPr>
                        <a:spcAft>
                          <a:spcPts val="0"/>
                        </a:spcAft>
                      </a:pPr>
                      <a:endParaRPr lang="en-GB" sz="800" baseline="0" dirty="0" smtClean="0">
                        <a:effectLst/>
                        <a:latin typeface="Calibri" panose="020F0502020204030204" pitchFamily="34" charset="0"/>
                        <a:ea typeface="Times New Roman"/>
                      </a:endParaRPr>
                    </a:p>
                    <a:p>
                      <a:pPr>
                        <a:spcAft>
                          <a:spcPts val="0"/>
                        </a:spcAft>
                      </a:pPr>
                      <a:r>
                        <a:rPr lang="en-GB" sz="800" baseline="0" dirty="0" smtClean="0">
                          <a:effectLst/>
                          <a:latin typeface="Calibri" panose="020F0502020204030204" pitchFamily="34" charset="0"/>
                          <a:ea typeface="Times New Roman"/>
                        </a:rPr>
                        <a:t>Environmental assets and natural resources that are well protected and continually enhanced</a:t>
                      </a:r>
                    </a:p>
                    <a:p>
                      <a:pPr>
                        <a:spcAft>
                          <a:spcPts val="0"/>
                        </a:spcAft>
                      </a:pPr>
                      <a:endParaRPr lang="en-GB" sz="800" baseline="0" dirty="0" smtClean="0">
                        <a:effectLst/>
                        <a:latin typeface="Calibri" panose="020F0502020204030204" pitchFamily="34" charset="0"/>
                        <a:ea typeface="Times New Roman"/>
                      </a:endParaRPr>
                    </a:p>
                    <a:p>
                      <a:pPr>
                        <a:spcAft>
                          <a:spcPts val="0"/>
                        </a:spcAft>
                      </a:pPr>
                      <a:endParaRPr lang="en-GB" sz="800" baseline="0" dirty="0" smtClean="0">
                        <a:effectLst/>
                        <a:latin typeface="Calibri" panose="020F0502020204030204" pitchFamily="34" charset="0"/>
                        <a:ea typeface="Times New Roman"/>
                      </a:endParaRPr>
                    </a:p>
                    <a:p>
                      <a:pPr>
                        <a:spcAft>
                          <a:spcPts val="0"/>
                        </a:spcAft>
                      </a:pPr>
                      <a:endParaRPr lang="en-ZA" sz="800" dirty="0">
                        <a:effectLst/>
                        <a:latin typeface="Calibri" panose="020F0502020204030204" pitchFamily="34" charset="0"/>
                        <a:ea typeface="Times New Roman"/>
                      </a:endParaRPr>
                    </a:p>
                  </a:txBody>
                  <a:tcPr marL="51955" marR="51955" marT="0" marB="0"/>
                </a:tc>
                <a:tc>
                  <a:txBody>
                    <a:bodyPr/>
                    <a:lstStyle/>
                    <a:p>
                      <a:pPr>
                        <a:lnSpc>
                          <a:spcPct val="150000"/>
                        </a:lnSpc>
                        <a:spcAft>
                          <a:spcPts val="0"/>
                        </a:spcAft>
                      </a:pPr>
                      <a:r>
                        <a:rPr lang="en-GB" sz="800" dirty="0" smtClean="0">
                          <a:effectLst/>
                          <a:latin typeface="Calibri" panose="020F0502020204030204" pitchFamily="34" charset="0"/>
                          <a:ea typeface="+mn-ea"/>
                        </a:rPr>
                        <a:t>1.</a:t>
                      </a:r>
                      <a:r>
                        <a:rPr lang="en-GB" sz="800" baseline="0" dirty="0" smtClean="0">
                          <a:effectLst/>
                          <a:latin typeface="Calibri" panose="020F0502020204030204" pitchFamily="34" charset="0"/>
                          <a:ea typeface="+mn-ea"/>
                        </a:rPr>
                        <a:t> Equitable and sustainable benefit from mineral resources </a:t>
                      </a:r>
                      <a:endParaRPr lang="en-ZA" sz="800" dirty="0">
                        <a:effectLst/>
                        <a:latin typeface="Calibri" panose="020F0502020204030204" pitchFamily="34" charset="0"/>
                        <a:ea typeface="Times New Roman"/>
                      </a:endParaRPr>
                    </a:p>
                  </a:txBody>
                  <a:tcPr marL="51955" marR="51955" marT="0" marB="0"/>
                </a:tc>
                <a:tc>
                  <a:txBody>
                    <a:bodyPr/>
                    <a:lstStyle/>
                    <a:p>
                      <a:pPr marL="0" indent="0">
                        <a:spcAft>
                          <a:spcPts val="0"/>
                        </a:spcAft>
                        <a:buNone/>
                      </a:pPr>
                      <a:r>
                        <a:rPr lang="en-GB" sz="800" dirty="0" smtClean="0">
                          <a:effectLst/>
                          <a:latin typeface="Calibri" panose="020F0502020204030204" pitchFamily="34" charset="0"/>
                        </a:rPr>
                        <a:t>Contribute to the growth of the local diamond beneficiation industry</a:t>
                      </a:r>
                    </a:p>
                    <a:p>
                      <a:pPr marL="0" indent="0">
                        <a:spcAft>
                          <a:spcPts val="0"/>
                        </a:spcAft>
                        <a:buNone/>
                      </a:pPr>
                      <a:endParaRPr lang="en-GB" sz="800" dirty="0" smtClean="0">
                        <a:effectLst/>
                        <a:latin typeface="Calibri" panose="020F0502020204030204" pitchFamily="34" charset="0"/>
                      </a:endParaRPr>
                    </a:p>
                    <a:p>
                      <a:pPr marL="0" indent="0">
                        <a:spcAft>
                          <a:spcPts val="0"/>
                        </a:spcAft>
                        <a:buNone/>
                      </a:pPr>
                      <a:endParaRPr lang="en-GB" sz="800" dirty="0" smtClean="0">
                        <a:effectLst/>
                        <a:latin typeface="Calibri" panose="020F0502020204030204" pitchFamily="34" charset="0"/>
                      </a:endParaRPr>
                    </a:p>
                    <a:p>
                      <a:pPr marL="0" indent="0">
                        <a:spcAft>
                          <a:spcPts val="0"/>
                        </a:spcAft>
                        <a:buNone/>
                      </a:pPr>
                      <a:r>
                        <a:rPr lang="en-GB" sz="800" dirty="0" smtClean="0">
                          <a:effectLst/>
                          <a:latin typeface="Calibri" panose="020F0502020204030204" pitchFamily="34" charset="0"/>
                        </a:rPr>
                        <a:t>Increase sales of rough</a:t>
                      </a:r>
                      <a:r>
                        <a:rPr lang="en-GB" sz="800" baseline="0" dirty="0" smtClean="0">
                          <a:effectLst/>
                          <a:latin typeface="Calibri" panose="020F0502020204030204" pitchFamily="34" charset="0"/>
                        </a:rPr>
                        <a:t> Diamonds to HDSA </a:t>
                      </a:r>
                      <a:r>
                        <a:rPr lang="en-GB" sz="800" baseline="0" dirty="0" err="1" smtClean="0">
                          <a:effectLst/>
                          <a:latin typeface="Calibri" panose="020F0502020204030204" pitchFamily="34" charset="0"/>
                        </a:rPr>
                        <a:t>Beneficiators</a:t>
                      </a:r>
                      <a:r>
                        <a:rPr lang="en-GB" sz="800" baseline="0" dirty="0" smtClean="0">
                          <a:effectLst/>
                          <a:latin typeface="Calibri" panose="020F0502020204030204" pitchFamily="34" charset="0"/>
                        </a:rPr>
                        <a:t> </a:t>
                      </a:r>
                      <a:endParaRPr lang="en-GB" sz="800" dirty="0" smtClean="0">
                        <a:effectLst/>
                        <a:latin typeface="Calibri" panose="020F0502020204030204" pitchFamily="34" charset="0"/>
                      </a:endParaRPr>
                    </a:p>
                    <a:p>
                      <a:pPr marL="0" indent="0">
                        <a:spcAft>
                          <a:spcPts val="0"/>
                        </a:spcAft>
                        <a:buNone/>
                      </a:pPr>
                      <a:endParaRPr lang="en-GB" sz="800" dirty="0" smtClean="0">
                        <a:effectLst/>
                        <a:latin typeface="Calibri" panose="020F0502020204030204" pitchFamily="34" charset="0"/>
                      </a:endParaRPr>
                    </a:p>
                    <a:p>
                      <a:pPr marL="0" indent="0">
                        <a:spcAft>
                          <a:spcPts val="0"/>
                        </a:spcAft>
                        <a:buNone/>
                      </a:pPr>
                      <a:endParaRPr lang="en-GB" sz="800" dirty="0" smtClean="0">
                        <a:effectLst/>
                        <a:latin typeface="Calibri" panose="020F0502020204030204" pitchFamily="34" charset="0"/>
                      </a:endParaRPr>
                    </a:p>
                    <a:p>
                      <a:pPr marL="0" indent="0">
                        <a:spcAft>
                          <a:spcPts val="0"/>
                        </a:spcAft>
                        <a:buNone/>
                      </a:pPr>
                      <a:endParaRPr lang="en-ZA" sz="800" dirty="0">
                        <a:effectLst/>
                        <a:latin typeface="Calibri" panose="020F0502020204030204" pitchFamily="34" charset="0"/>
                        <a:ea typeface="Times New Roman"/>
                      </a:endParaRPr>
                    </a:p>
                  </a:txBody>
                  <a:tcPr marL="51955" marR="51955" marT="0" marB="0"/>
                </a:tc>
              </a:tr>
              <a:tr h="941290">
                <a:tc>
                  <a:txBody>
                    <a:bodyPr/>
                    <a:lstStyle/>
                    <a:p>
                      <a:pPr>
                        <a:spcAft>
                          <a:spcPts val="0"/>
                        </a:spcAft>
                      </a:pPr>
                      <a:r>
                        <a:rPr lang="en-GB" sz="800" dirty="0" smtClean="0">
                          <a:effectLst/>
                          <a:latin typeface="Calibri" panose="020F0502020204030204" pitchFamily="34" charset="0"/>
                          <a:ea typeface="+mn-ea"/>
                        </a:rPr>
                        <a:t>Create</a:t>
                      </a:r>
                      <a:r>
                        <a:rPr lang="en-GB" sz="800" baseline="0" dirty="0" smtClean="0">
                          <a:effectLst/>
                          <a:latin typeface="Calibri" panose="020F0502020204030204" pitchFamily="34" charset="0"/>
                          <a:ea typeface="+mn-ea"/>
                        </a:rPr>
                        <a:t> a better South Africa and contribute to a better Africa and a better world </a:t>
                      </a:r>
                      <a:endParaRPr lang="en-ZA" sz="800" dirty="0">
                        <a:effectLst/>
                        <a:latin typeface="Calibri" panose="020F0502020204030204" pitchFamily="34" charset="0"/>
                        <a:ea typeface="Times New Roman"/>
                      </a:endParaRPr>
                    </a:p>
                  </a:txBody>
                  <a:tcPr marL="51955" marR="51955" marT="0" marB="0"/>
                </a:tc>
                <a:tc>
                  <a:txBody>
                    <a:bodyPr/>
                    <a:lstStyle/>
                    <a:p>
                      <a:pPr>
                        <a:spcAft>
                          <a:spcPts val="0"/>
                        </a:spcAft>
                      </a:pPr>
                      <a:r>
                        <a:rPr lang="en-GB" sz="800" dirty="0" smtClean="0">
                          <a:effectLst/>
                          <a:latin typeface="Calibri" panose="020F0502020204030204" pitchFamily="34" charset="0"/>
                          <a:ea typeface="+mn-ea"/>
                        </a:rPr>
                        <a:t>Equitable</a:t>
                      </a:r>
                      <a:r>
                        <a:rPr lang="en-GB" sz="800" baseline="0" dirty="0" smtClean="0">
                          <a:effectLst/>
                          <a:latin typeface="Calibri" panose="020F0502020204030204" pitchFamily="34" charset="0"/>
                          <a:ea typeface="+mn-ea"/>
                        </a:rPr>
                        <a:t> &amp; sustainable benefit from Mineral Resources </a:t>
                      </a:r>
                      <a:endParaRPr lang="en-ZA" sz="800" dirty="0">
                        <a:effectLst/>
                        <a:latin typeface="Calibri" panose="020F0502020204030204" pitchFamily="34" charset="0"/>
                        <a:ea typeface="Times New Roman"/>
                      </a:endParaRPr>
                    </a:p>
                  </a:txBody>
                  <a:tcPr marL="51955" marR="51955" marT="0" marB="0"/>
                </a:tc>
                <a:tc>
                  <a:txBody>
                    <a:bodyPr/>
                    <a:lstStyle/>
                    <a:p>
                      <a:pPr>
                        <a:spcAft>
                          <a:spcPts val="0"/>
                        </a:spcAft>
                      </a:pPr>
                      <a:r>
                        <a:rPr lang="en-ZA" sz="800" baseline="0" dirty="0" smtClean="0">
                          <a:effectLst/>
                          <a:latin typeface="Calibri" panose="020F0502020204030204" pitchFamily="34" charset="0"/>
                          <a:ea typeface="Times New Roman"/>
                        </a:rPr>
                        <a:t>Contribute to the growth of the local diamond beneficiation industry </a:t>
                      </a:r>
                      <a:endParaRPr lang="en-ZA" sz="800" dirty="0">
                        <a:effectLst/>
                        <a:latin typeface="Calibri" panose="020F0502020204030204" pitchFamily="34" charset="0"/>
                        <a:ea typeface="Times New Roman"/>
                      </a:endParaRPr>
                    </a:p>
                  </a:txBody>
                  <a:tcPr marL="51955" marR="51955" marT="0" marB="0"/>
                </a:tc>
              </a:tr>
              <a:tr h="576056">
                <a:tc>
                  <a:txBody>
                    <a:bodyPr/>
                    <a:lstStyle/>
                    <a:p>
                      <a:pPr>
                        <a:spcAft>
                          <a:spcPts val="0"/>
                        </a:spcAft>
                      </a:pPr>
                      <a:r>
                        <a:rPr lang="en-GB" sz="800" dirty="0" smtClean="0">
                          <a:effectLst/>
                          <a:latin typeface="Calibri" panose="020F0502020204030204" pitchFamily="34" charset="0"/>
                        </a:rPr>
                        <a:t> An Efficient, effective and development-orientated</a:t>
                      </a:r>
                      <a:r>
                        <a:rPr lang="en-GB" sz="800" baseline="0" dirty="0" smtClean="0">
                          <a:effectLst/>
                          <a:latin typeface="Calibri" panose="020F0502020204030204" pitchFamily="34" charset="0"/>
                        </a:rPr>
                        <a:t> Public Service </a:t>
                      </a:r>
                      <a:endParaRPr lang="en-ZA" sz="800" dirty="0">
                        <a:effectLst/>
                        <a:latin typeface="Calibri" panose="020F0502020204030204" pitchFamily="34" charset="0"/>
                        <a:ea typeface="Times New Roman"/>
                      </a:endParaRPr>
                    </a:p>
                  </a:txBody>
                  <a:tcPr marL="51955" marR="51955" marT="0" marB="0"/>
                </a:tc>
                <a:tc>
                  <a:txBody>
                    <a:bodyPr/>
                    <a:lstStyle/>
                    <a:p>
                      <a:pPr>
                        <a:lnSpc>
                          <a:spcPct val="150000"/>
                        </a:lnSpc>
                        <a:spcAft>
                          <a:spcPts val="0"/>
                        </a:spcAft>
                      </a:pPr>
                      <a:r>
                        <a:rPr lang="en-ZA" sz="800" baseline="0" dirty="0" smtClean="0">
                          <a:effectLst/>
                          <a:latin typeface="Calibri" panose="020F0502020204030204" pitchFamily="34" charset="0"/>
                          <a:ea typeface="Times New Roman"/>
                        </a:rPr>
                        <a:t> Efficient, effective and development-orientated department </a:t>
                      </a:r>
                      <a:endParaRPr lang="en-ZA" sz="800" dirty="0">
                        <a:effectLst/>
                        <a:latin typeface="Calibri" panose="020F0502020204030204" pitchFamily="34" charset="0"/>
                        <a:ea typeface="Times New Roman"/>
                      </a:endParaRPr>
                    </a:p>
                  </a:txBody>
                  <a:tcPr marL="51955" marR="51955" marT="0" marB="0"/>
                </a:tc>
                <a:tc>
                  <a:txBody>
                    <a:bodyPr/>
                    <a:lstStyle/>
                    <a:p>
                      <a:pPr>
                        <a:spcAft>
                          <a:spcPts val="0"/>
                        </a:spcAft>
                      </a:pPr>
                      <a:r>
                        <a:rPr lang="en-ZA" sz="800" dirty="0" smtClean="0">
                          <a:effectLst/>
                          <a:latin typeface="Calibri" panose="020F0502020204030204" pitchFamily="34" charset="0"/>
                          <a:ea typeface="Times New Roman"/>
                        </a:rPr>
                        <a:t>Contribute</a:t>
                      </a:r>
                      <a:r>
                        <a:rPr lang="en-ZA" sz="800" baseline="0" dirty="0" smtClean="0">
                          <a:effectLst/>
                          <a:latin typeface="Calibri" panose="020F0502020204030204" pitchFamily="34" charset="0"/>
                          <a:ea typeface="Times New Roman"/>
                        </a:rPr>
                        <a:t> towards youth skills development </a:t>
                      </a:r>
                      <a:endParaRPr lang="en-ZA" sz="800" dirty="0">
                        <a:effectLst/>
                        <a:latin typeface="Calibri" panose="020F0502020204030204" pitchFamily="34" charset="0"/>
                        <a:ea typeface="Times New Roman"/>
                      </a:endParaRPr>
                    </a:p>
                  </a:txBody>
                  <a:tcPr marL="51955" marR="51955" marT="0" marB="0"/>
                </a:tc>
              </a:tr>
            </a:tbl>
          </a:graphicData>
        </a:graphic>
      </p:graphicFrame>
      <p:sp>
        <p:nvSpPr>
          <p:cNvPr id="4" name="Slide Number Placeholder 3"/>
          <p:cNvSpPr>
            <a:spLocks noGrp="1"/>
          </p:cNvSpPr>
          <p:nvPr>
            <p:ph type="sldNum" sz="quarter" idx="12"/>
          </p:nvPr>
        </p:nvSpPr>
        <p:spPr/>
        <p:txBody>
          <a:bodyPr/>
          <a:lstStyle/>
          <a:p>
            <a:pPr>
              <a:defRPr/>
            </a:pPr>
            <a:fld id="{FA68F92E-61DC-4A8D-866E-499870BCCCBE}" type="slidenum">
              <a:rPr lang="en-US" smtClean="0">
                <a:solidFill>
                  <a:srgbClr val="FFFFFF"/>
                </a:solidFill>
              </a:rPr>
              <a:pPr>
                <a:defRPr/>
              </a:pPr>
              <a:t>16</a:t>
            </a:fld>
            <a:endParaRPr lang="en-US" dirty="0">
              <a:solidFill>
                <a:srgbClr val="FFFFFF"/>
              </a:solidFill>
            </a:endParaRPr>
          </a:p>
        </p:txBody>
      </p:sp>
      <p:pic>
        <p:nvPicPr>
          <p:cNvPr id="6"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98825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sz="3200" b="0" dirty="0">
                <a:latin typeface="Calibri" pitchFamily="34" charset="0"/>
                <a:cs typeface="Calibri" pitchFamily="34" charset="0"/>
              </a:rPr>
              <a:t>SDT </a:t>
            </a:r>
            <a:r>
              <a:rPr lang="en-ZA" sz="3200" b="0" dirty="0" smtClean="0">
                <a:latin typeface="Calibri" pitchFamily="34" charset="0"/>
                <a:cs typeface="Calibri" pitchFamily="34" charset="0"/>
              </a:rPr>
              <a:t>2016/17 </a:t>
            </a:r>
            <a:r>
              <a:rPr lang="en-ZA" sz="3200" b="0" dirty="0">
                <a:latin typeface="Calibri" pitchFamily="34" charset="0"/>
                <a:cs typeface="Calibri" pitchFamily="34" charset="0"/>
              </a:rPr>
              <a:t>Budget </a:t>
            </a:r>
            <a:endParaRPr lang="en-ZA" sz="3200" b="0" dirty="0" smtClean="0">
              <a:latin typeface="Calibri" pitchFamily="34" charset="0"/>
              <a:cs typeface="Calibri"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222209970"/>
              </p:ext>
            </p:extLst>
          </p:nvPr>
        </p:nvGraphicFramePr>
        <p:xfrm>
          <a:off x="1115619" y="1851674"/>
          <a:ext cx="6483923" cy="3009865"/>
        </p:xfrm>
        <a:graphic>
          <a:graphicData uri="http://schemas.openxmlformats.org/drawingml/2006/table">
            <a:tbl>
              <a:tblPr>
                <a:tableStyleId>{5C22544A-7EE6-4342-B048-85BDC9FD1C3A}</a:tableStyleId>
              </a:tblPr>
              <a:tblGrid>
                <a:gridCol w="2520277"/>
                <a:gridCol w="3938246"/>
                <a:gridCol w="25400"/>
              </a:tblGrid>
              <a:tr h="480053">
                <a:tc>
                  <a:txBody>
                    <a:bodyPr/>
                    <a:lstStyle/>
                    <a:p>
                      <a:pPr algn="l" fontAlgn="b"/>
                      <a:r>
                        <a:rPr lang="en-US" sz="2000" u="none" strike="noStrike" dirty="0">
                          <a:effectLst/>
                        </a:rPr>
                        <a:t>Sales</a:t>
                      </a:r>
                      <a:endParaRPr lang="en-US" sz="2000" b="0" i="0" u="none" strike="noStrike" dirty="0">
                        <a:solidFill>
                          <a:srgbClr val="000000"/>
                        </a:solidFill>
                        <a:effectLst/>
                        <a:latin typeface="Arial"/>
                      </a:endParaRPr>
                    </a:p>
                  </a:txBody>
                  <a:tcPr marL="0" marR="0" marT="0" marB="0" anchor="b"/>
                </a:tc>
                <a:tc>
                  <a:txBody>
                    <a:bodyPr/>
                    <a:lstStyle/>
                    <a:p>
                      <a:pPr algn="l" fontAlgn="b"/>
                      <a:r>
                        <a:rPr lang="en-US" sz="2000" u="none" strike="noStrike" dirty="0">
                          <a:effectLst/>
                        </a:rPr>
                        <a:t>  </a:t>
                      </a:r>
                      <a:r>
                        <a:rPr lang="en-US" sz="2000" u="none" strike="noStrike" dirty="0" smtClean="0">
                          <a:effectLst/>
                        </a:rPr>
                        <a:t>425</a:t>
                      </a:r>
                      <a:r>
                        <a:rPr lang="en-US" sz="2000" u="none" strike="noStrike" baseline="0" dirty="0" smtClean="0">
                          <a:effectLst/>
                        </a:rPr>
                        <a:t> 256 000</a:t>
                      </a:r>
                      <a:endParaRPr lang="en-US" sz="2000" b="0" i="0" u="none" strike="noStrike" dirty="0">
                        <a:solidFill>
                          <a:srgbClr val="000000"/>
                        </a:solidFill>
                        <a:effectLst/>
                        <a:latin typeface="Arial"/>
                      </a:endParaRPr>
                    </a:p>
                  </a:txBody>
                  <a:tcPr marL="0" marR="0" marT="0" marB="0" anchor="b"/>
                </a:tc>
                <a:tc rowSpan="6">
                  <a:txBody>
                    <a:bodyPr/>
                    <a:lstStyle/>
                    <a:p>
                      <a:endParaRPr lang="en-US" dirty="0"/>
                    </a:p>
                  </a:txBody>
                  <a:tcPr marL="0" marR="0" marT="0" marB="0" anchor="b"/>
                </a:tc>
              </a:tr>
              <a:tr h="48005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2000" b="0" i="0" u="none" strike="noStrike" dirty="0" smtClean="0">
                        <a:solidFill>
                          <a:srgbClr val="000000"/>
                        </a:solidFill>
                        <a:effectLst/>
                        <a:latin typeface="+mn-lt"/>
                      </a:endParaRPr>
                    </a:p>
                    <a:p>
                      <a:pPr algn="l" fontAlgn="b"/>
                      <a:endParaRPr lang="en-US" sz="2000" b="0" i="0" u="none" strike="noStrike" dirty="0">
                        <a:solidFill>
                          <a:srgbClr val="000000"/>
                        </a:solidFill>
                        <a:effectLst/>
                        <a:latin typeface="Arial"/>
                      </a:endParaRPr>
                    </a:p>
                  </a:txBody>
                  <a:tcPr marL="0" marR="0" marT="0" marB="0" anchor="b"/>
                </a:tc>
                <a:tc>
                  <a:txBody>
                    <a:bodyPr/>
                    <a:lstStyle/>
                    <a:p>
                      <a:pPr algn="l" fontAlgn="b"/>
                      <a:endParaRPr lang="en-US" sz="2000" b="0" i="0" u="none" strike="noStrike" dirty="0">
                        <a:solidFill>
                          <a:srgbClr val="000000"/>
                        </a:solidFill>
                        <a:effectLst/>
                        <a:latin typeface="Arial"/>
                      </a:endParaRPr>
                    </a:p>
                  </a:txBody>
                  <a:tcPr marL="0" marR="0" marT="0" marB="0" anchor="b"/>
                </a:tc>
                <a:tc vMerge="1">
                  <a:txBody>
                    <a:bodyPr/>
                    <a:lstStyle/>
                    <a:p>
                      <a:endParaRPr lang="en-US"/>
                    </a:p>
                  </a:txBody>
                  <a:tcPr/>
                </a:tc>
              </a:tr>
              <a:tr h="480053">
                <a:tc>
                  <a:txBody>
                    <a:bodyPr/>
                    <a:lstStyle/>
                    <a:p>
                      <a:pPr algn="l" fontAlgn="b"/>
                      <a:r>
                        <a:rPr lang="en-US" sz="2000" u="none" strike="noStrike" dirty="0">
                          <a:effectLst/>
                        </a:rPr>
                        <a:t>Cost of Goods Sold</a:t>
                      </a:r>
                      <a:endParaRPr lang="en-US" sz="2000" b="0" i="0" u="none" strike="noStrike" dirty="0">
                        <a:solidFill>
                          <a:srgbClr val="000000"/>
                        </a:solidFill>
                        <a:effectLst/>
                        <a:latin typeface="Arial"/>
                      </a:endParaRPr>
                    </a:p>
                  </a:txBody>
                  <a:tcPr marL="0" marR="0" marT="0" marB="0" anchor="b"/>
                </a:tc>
                <a:tc>
                  <a:txBody>
                    <a:bodyPr/>
                    <a:lstStyle/>
                    <a:p>
                      <a:pPr algn="l" fontAlgn="b"/>
                      <a:r>
                        <a:rPr lang="en-US" sz="2000" u="none" strike="noStrike" dirty="0">
                          <a:effectLst/>
                        </a:rPr>
                        <a:t>  </a:t>
                      </a:r>
                      <a:r>
                        <a:rPr lang="en-US" sz="2000" u="none" strike="noStrike" dirty="0" smtClean="0">
                          <a:effectLst/>
                        </a:rPr>
                        <a:t>(408 900 000)</a:t>
                      </a:r>
                      <a:endParaRPr lang="en-US" sz="2000" b="0" i="0" u="none" strike="noStrike" dirty="0">
                        <a:solidFill>
                          <a:srgbClr val="000000"/>
                        </a:solidFill>
                        <a:effectLst/>
                        <a:latin typeface="Arial"/>
                      </a:endParaRPr>
                    </a:p>
                  </a:txBody>
                  <a:tcPr marL="0" marR="0" marT="0" marB="0" anchor="b"/>
                </a:tc>
                <a:tc vMerge="1">
                  <a:txBody>
                    <a:bodyPr/>
                    <a:lstStyle/>
                    <a:p>
                      <a:endParaRPr lang="en-US"/>
                    </a:p>
                  </a:txBody>
                  <a:tcPr/>
                </a:tc>
              </a:tr>
              <a:tr h="480053">
                <a:tc>
                  <a:txBody>
                    <a:bodyPr/>
                    <a:lstStyle/>
                    <a:p>
                      <a:pPr algn="l" fontAlgn="b"/>
                      <a:endParaRPr lang="en-US" sz="2000" b="0" i="0" u="none" strike="noStrike" dirty="0">
                        <a:solidFill>
                          <a:srgbClr val="000000"/>
                        </a:solidFill>
                        <a:effectLst/>
                        <a:latin typeface="Arial"/>
                      </a:endParaRPr>
                    </a:p>
                  </a:txBody>
                  <a:tcPr marL="0" marR="0" marT="0" marB="0" anchor="b"/>
                </a:tc>
                <a:tc>
                  <a:txBody>
                    <a:bodyPr/>
                    <a:lstStyle/>
                    <a:p>
                      <a:pPr algn="l" fontAlgn="b"/>
                      <a:r>
                        <a:rPr lang="en-US" sz="2000" u="none" strike="noStrike" dirty="0" smtClean="0">
                          <a:effectLst/>
                        </a:rPr>
                        <a:t>  </a:t>
                      </a:r>
                      <a:endParaRPr lang="en-US" sz="2000" b="0" i="0" u="none" strike="noStrike" dirty="0">
                        <a:solidFill>
                          <a:srgbClr val="000000"/>
                        </a:solidFill>
                        <a:effectLst/>
                        <a:latin typeface="Arial"/>
                      </a:endParaRPr>
                    </a:p>
                  </a:txBody>
                  <a:tcPr marL="0" marR="0" marT="0" marB="0" anchor="b"/>
                </a:tc>
                <a:tc vMerge="1">
                  <a:txBody>
                    <a:bodyPr/>
                    <a:lstStyle/>
                    <a:p>
                      <a:endParaRPr lang="en-US"/>
                    </a:p>
                  </a:txBody>
                  <a:tcPr/>
                </a:tc>
              </a:tr>
              <a:tr h="480053">
                <a:tc>
                  <a:txBody>
                    <a:bodyPr/>
                    <a:lstStyle/>
                    <a:p>
                      <a:pPr algn="l" fontAlgn="b"/>
                      <a:r>
                        <a:rPr lang="en-US" sz="2000" u="none" strike="noStrike" dirty="0">
                          <a:effectLst/>
                        </a:rPr>
                        <a:t>Gross Profit</a:t>
                      </a:r>
                      <a:endParaRPr lang="en-US" sz="2000" b="0" i="0" u="none" strike="noStrike" dirty="0">
                        <a:solidFill>
                          <a:srgbClr val="000000"/>
                        </a:solidFill>
                        <a:effectLst/>
                        <a:latin typeface="Arial"/>
                      </a:endParaRPr>
                    </a:p>
                  </a:txBody>
                  <a:tcPr marL="0" marR="0" marT="0" marB="0" anchor="b"/>
                </a:tc>
                <a:tc>
                  <a:txBody>
                    <a:bodyPr/>
                    <a:lstStyle/>
                    <a:p>
                      <a:pPr algn="l" fontAlgn="b"/>
                      <a:r>
                        <a:rPr lang="en-US" sz="2000" u="none" strike="noStrike" dirty="0">
                          <a:effectLst/>
                        </a:rPr>
                        <a:t>    </a:t>
                      </a:r>
                      <a:r>
                        <a:rPr lang="en-US" sz="2000" u="none" strike="noStrike" dirty="0" smtClean="0">
                          <a:effectLst/>
                        </a:rPr>
                        <a:t>16 356 000 </a:t>
                      </a:r>
                      <a:endParaRPr lang="en-US" sz="2000" b="0" i="0" u="none" strike="noStrike" dirty="0">
                        <a:solidFill>
                          <a:srgbClr val="000000"/>
                        </a:solidFill>
                        <a:effectLst/>
                        <a:latin typeface="Arial"/>
                      </a:endParaRPr>
                    </a:p>
                  </a:txBody>
                  <a:tcPr marL="0" marR="0" marT="0" marB="0" anchor="b"/>
                </a:tc>
                <a:tc vMerge="1">
                  <a:txBody>
                    <a:bodyPr/>
                    <a:lstStyle/>
                    <a:p>
                      <a:endParaRPr lang="en-US"/>
                    </a:p>
                  </a:txBody>
                  <a:tcPr/>
                </a:tc>
              </a:tr>
              <a:tr h="480053">
                <a:tc>
                  <a:txBody>
                    <a:bodyPr/>
                    <a:lstStyle/>
                    <a:p>
                      <a:pPr algn="l" fontAlgn="b"/>
                      <a:endParaRPr lang="en-US" sz="2000" b="0" i="0" u="none" strike="noStrike">
                        <a:solidFill>
                          <a:srgbClr val="000000"/>
                        </a:solidFill>
                        <a:effectLst/>
                        <a:latin typeface="Arial"/>
                      </a:endParaRPr>
                    </a:p>
                  </a:txBody>
                  <a:tcPr marL="0" marR="0" marT="0" marB="0" anchor="b"/>
                </a:tc>
                <a:tc>
                  <a:txBody>
                    <a:bodyPr/>
                    <a:lstStyle/>
                    <a:p>
                      <a:pPr algn="l" fontAlgn="b"/>
                      <a:endParaRPr lang="en-US" sz="2000" b="0" i="0" u="none" strike="noStrike" dirty="0">
                        <a:solidFill>
                          <a:srgbClr val="000000"/>
                        </a:solidFill>
                        <a:effectLst/>
                        <a:latin typeface="Arial"/>
                      </a:endParaRPr>
                    </a:p>
                  </a:txBody>
                  <a:tcPr marL="0" marR="0" marT="0" marB="0" anchor="b"/>
                </a:tc>
                <a:tc vMerge="1">
                  <a:txBody>
                    <a:bodyPr/>
                    <a:lstStyle/>
                    <a:p>
                      <a:endParaRPr lang="en-US"/>
                    </a:p>
                  </a:txBody>
                  <a:tcPr/>
                </a:tc>
              </a:tr>
            </a:tbl>
          </a:graphicData>
        </a:graphic>
      </p:graphicFrame>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EEE870-4B88-4B24-8E9A-1BDAF1E9A77D}" type="slidenum">
              <a:rPr lang="en-US" smtClean="0">
                <a:solidFill>
                  <a:schemeClr val="bg1"/>
                </a:solidFill>
              </a:rPr>
              <a:pPr/>
              <a:t>17</a:t>
            </a:fld>
            <a:endParaRPr lang="en-US" smtClean="0">
              <a:solidFill>
                <a:schemeClr val="bg1"/>
              </a:solidFill>
            </a:endParaRPr>
          </a:p>
        </p:txBody>
      </p:sp>
      <p:pic>
        <p:nvPicPr>
          <p:cNvPr id="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89975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sz="3200" b="0" dirty="0" smtClean="0">
                <a:latin typeface="Calibri" pitchFamily="34" charset="0"/>
                <a:cs typeface="Calibri" pitchFamily="34" charset="0"/>
              </a:rPr>
              <a:t>SDT 2016/17 Budget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386853379"/>
              </p:ext>
            </p:extLst>
          </p:nvPr>
        </p:nvGraphicFramePr>
        <p:xfrm>
          <a:off x="899592" y="1779662"/>
          <a:ext cx="6699733" cy="3024333"/>
        </p:xfrm>
        <a:graphic>
          <a:graphicData uri="http://schemas.openxmlformats.org/drawingml/2006/table">
            <a:tbl>
              <a:tblPr>
                <a:tableStyleId>{5C22544A-7EE6-4342-B048-85BDC9FD1C3A}</a:tableStyleId>
              </a:tblPr>
              <a:tblGrid>
                <a:gridCol w="2664296"/>
                <a:gridCol w="4009191"/>
                <a:gridCol w="26246"/>
              </a:tblGrid>
              <a:tr h="336037">
                <a:tc>
                  <a:txBody>
                    <a:bodyPr/>
                    <a:lstStyle/>
                    <a:p>
                      <a:pPr algn="l" fontAlgn="b"/>
                      <a:r>
                        <a:rPr lang="en-US" sz="1800" u="none" strike="noStrike" dirty="0">
                          <a:effectLst/>
                        </a:rPr>
                        <a:t>Overheads</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(21</a:t>
                      </a:r>
                      <a:r>
                        <a:rPr lang="en-US" sz="1800" u="none" strike="noStrike" baseline="0" dirty="0" smtClean="0">
                          <a:effectLst/>
                        </a:rPr>
                        <a:t> 165 478</a:t>
                      </a:r>
                      <a:r>
                        <a:rPr lang="en-US" sz="1800" u="none" strike="noStrike" dirty="0" smtClean="0">
                          <a:effectLst/>
                        </a:rPr>
                        <a:t>) </a:t>
                      </a:r>
                      <a:endParaRPr lang="en-US" sz="1800" b="0" i="0" u="none" strike="noStrike" dirty="0">
                        <a:solidFill>
                          <a:srgbClr val="000000"/>
                        </a:solidFill>
                        <a:effectLst/>
                        <a:latin typeface="Arial"/>
                      </a:endParaRPr>
                    </a:p>
                  </a:txBody>
                  <a:tcPr marL="0" marR="0" marT="0" marB="0" anchor="b"/>
                </a:tc>
                <a:tc rowSpan="9">
                  <a:txBody>
                    <a:bodyPr/>
                    <a:lstStyle/>
                    <a:p>
                      <a:endParaRPr lang="en-US" dirty="0"/>
                    </a:p>
                  </a:txBody>
                  <a:tcPr marL="0" marR="0" marT="0" marB="0" anchor="b"/>
                </a:tc>
              </a:tr>
              <a:tr h="336037">
                <a:tc>
                  <a:txBody>
                    <a:bodyPr/>
                    <a:lstStyle/>
                    <a:p>
                      <a:pPr algn="l" fontAlgn="b"/>
                      <a:r>
                        <a:rPr lang="en-US" sz="1800" u="none" strike="noStrike">
                          <a:effectLst/>
                        </a:rPr>
                        <a:t>Of which:</a:t>
                      </a:r>
                      <a:endParaRPr lang="en-US" sz="1800" b="0" i="0" u="none" strike="noStrike">
                        <a:solidFill>
                          <a:srgbClr val="000000"/>
                        </a:solidFill>
                        <a:effectLst/>
                        <a:latin typeface="Arial"/>
                      </a:endParaRPr>
                    </a:p>
                  </a:txBody>
                  <a:tcPr marL="0" marR="0" marT="0" marB="0" anchor="b"/>
                </a:tc>
                <a:tc>
                  <a:txBody>
                    <a:bodyPr/>
                    <a:lstStyle/>
                    <a:p>
                      <a:pPr algn="l" fontAlgn="b"/>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a:effectLst/>
                        </a:rPr>
                        <a:t>Salaries</a:t>
                      </a:r>
                      <a:endParaRPr lang="en-US" sz="1800" b="0" i="0" u="none" strike="noStrike">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13 036 071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a:effectLst/>
                        </a:rPr>
                        <a:t>Leases</a:t>
                      </a:r>
                      <a:endParaRPr lang="en-US" sz="1800" b="0" i="0" u="none" strike="noStrike">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666 787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dirty="0">
                          <a:effectLst/>
                        </a:rPr>
                        <a:t>Computer and other IT</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548 837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a:effectLst/>
                        </a:rPr>
                        <a:t>Travel</a:t>
                      </a:r>
                      <a:endParaRPr lang="en-US" sz="1800" b="0" i="0" u="none" strike="noStrike">
                        <a:solidFill>
                          <a:srgbClr val="000000"/>
                        </a:solidFill>
                        <a:effectLst/>
                        <a:latin typeface="Arial"/>
                      </a:endParaRPr>
                    </a:p>
                  </a:txBody>
                  <a:tcPr marL="0" marR="0" marT="0" marB="0" anchor="b"/>
                </a:tc>
                <a:tc>
                  <a:txBody>
                    <a:bodyPr/>
                    <a:lstStyle/>
                    <a:p>
                      <a:pPr algn="l" fontAlgn="b"/>
                      <a:r>
                        <a:rPr lang="en-US" sz="1800" u="none" strike="noStrike" dirty="0">
                          <a:effectLst/>
                        </a:rPr>
                        <a:t>      1 </a:t>
                      </a:r>
                      <a:r>
                        <a:rPr lang="en-US" sz="1800" u="none" strike="noStrike" dirty="0" smtClean="0">
                          <a:effectLst/>
                        </a:rPr>
                        <a:t>927 118</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a:effectLst/>
                        </a:rPr>
                        <a:t>Fees</a:t>
                      </a:r>
                      <a:endParaRPr lang="en-US" sz="1800" b="0" i="0" u="none" strike="noStrike">
                        <a:solidFill>
                          <a:srgbClr val="000000"/>
                        </a:solidFill>
                        <a:effectLst/>
                        <a:latin typeface="Arial"/>
                      </a:endParaRPr>
                    </a:p>
                  </a:txBody>
                  <a:tcPr marL="0" marR="0" marT="0" marB="0" anchor="b"/>
                </a:tc>
                <a:tc>
                  <a:txBody>
                    <a:bodyPr/>
                    <a:lstStyle/>
                    <a:p>
                      <a:pPr algn="l" fontAlgn="b"/>
                      <a:r>
                        <a:rPr lang="en-US" sz="1800" u="none" strike="noStrike" dirty="0">
                          <a:effectLst/>
                        </a:rPr>
                        <a:t>      1 </a:t>
                      </a:r>
                      <a:r>
                        <a:rPr lang="en-US" sz="1800" u="none" strike="noStrike" dirty="0" smtClean="0">
                          <a:effectLst/>
                        </a:rPr>
                        <a:t>977 887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r>
                        <a:rPr lang="en-US" sz="1800" u="none" strike="noStrike" dirty="0">
                          <a:effectLst/>
                        </a:rPr>
                        <a:t>Other</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3 008 778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36037">
                <a:tc>
                  <a:txBody>
                    <a:bodyPr/>
                    <a:lstStyle/>
                    <a:p>
                      <a:pPr algn="l" fontAlgn="b"/>
                      <a:endParaRPr lang="en-US" sz="1400" b="0" i="0" u="none" strike="noStrike">
                        <a:solidFill>
                          <a:srgbClr val="000000"/>
                        </a:solidFill>
                        <a:effectLst/>
                        <a:latin typeface="Arial"/>
                      </a:endParaRPr>
                    </a:p>
                  </a:txBody>
                  <a:tcPr marL="0" marR="0" marT="0" marB="0" anchor="b"/>
                </a:tc>
                <a:tc>
                  <a:txBody>
                    <a:bodyPr/>
                    <a:lstStyle/>
                    <a:p>
                      <a:pPr algn="l" fontAlgn="b"/>
                      <a:endParaRPr lang="en-US" sz="1400" b="0" i="0" u="none" strike="noStrike" dirty="0">
                        <a:solidFill>
                          <a:srgbClr val="000000"/>
                        </a:solidFill>
                        <a:effectLst/>
                        <a:latin typeface="Arial"/>
                      </a:endParaRPr>
                    </a:p>
                  </a:txBody>
                  <a:tcPr marL="0" marR="0" marT="0" marB="0" anchor="b"/>
                </a:tc>
                <a:tc vMerge="1">
                  <a:txBody>
                    <a:bodyPr/>
                    <a:lstStyle/>
                    <a:p>
                      <a:endParaRPr lang="en-US"/>
                    </a:p>
                  </a:txBody>
                  <a:tcPr/>
                </a:tc>
              </a:tr>
            </a:tbl>
          </a:graphicData>
        </a:graphic>
      </p:graphicFrame>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EEE870-4B88-4B24-8E9A-1BDAF1E9A77D}" type="slidenum">
              <a:rPr lang="en-US" smtClean="0">
                <a:solidFill>
                  <a:schemeClr val="bg1"/>
                </a:solidFill>
              </a:rPr>
              <a:pPr/>
              <a:t>18</a:t>
            </a:fld>
            <a:endParaRPr lang="en-US" smtClean="0">
              <a:solidFill>
                <a:schemeClr val="bg1"/>
              </a:solidFill>
            </a:endParaRPr>
          </a:p>
        </p:txBody>
      </p:sp>
      <p:pic>
        <p:nvPicPr>
          <p:cNvPr id="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42796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sz="3200" b="0" dirty="0">
                <a:latin typeface="Calibri" pitchFamily="34" charset="0"/>
                <a:cs typeface="Calibri" pitchFamily="34" charset="0"/>
              </a:rPr>
              <a:t>SDT </a:t>
            </a:r>
            <a:r>
              <a:rPr lang="en-ZA" sz="3200" b="0" dirty="0" smtClean="0">
                <a:latin typeface="Calibri" pitchFamily="34" charset="0"/>
                <a:cs typeface="Calibri" pitchFamily="34" charset="0"/>
              </a:rPr>
              <a:t>2016/17 </a:t>
            </a:r>
            <a:r>
              <a:rPr lang="en-ZA" sz="3200" b="0" dirty="0">
                <a:latin typeface="Calibri" pitchFamily="34" charset="0"/>
                <a:cs typeface="Calibri" pitchFamily="34" charset="0"/>
              </a:rPr>
              <a:t>Budget </a:t>
            </a:r>
            <a:endParaRPr lang="en-ZA" sz="3200" b="0" dirty="0" smtClean="0">
              <a:latin typeface="Calibri" pitchFamily="34" charset="0"/>
              <a:cs typeface="Calibri"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4116890965"/>
              </p:ext>
            </p:extLst>
          </p:nvPr>
        </p:nvGraphicFramePr>
        <p:xfrm>
          <a:off x="1115616" y="1851672"/>
          <a:ext cx="6480719" cy="3024330"/>
        </p:xfrm>
        <a:graphic>
          <a:graphicData uri="http://schemas.openxmlformats.org/drawingml/2006/table">
            <a:tbl>
              <a:tblPr>
                <a:tableStyleId>{5C22544A-7EE6-4342-B048-85BDC9FD1C3A}</a:tableStyleId>
              </a:tblPr>
              <a:tblGrid>
                <a:gridCol w="2664296"/>
                <a:gridCol w="3787115"/>
                <a:gridCol w="29308"/>
              </a:tblGrid>
              <a:tr h="302433">
                <a:tc>
                  <a:txBody>
                    <a:bodyPr/>
                    <a:lstStyle/>
                    <a:p>
                      <a:pPr algn="l" fontAlgn="b"/>
                      <a:r>
                        <a:rPr lang="en-US" sz="1800" u="none" strike="noStrike" dirty="0">
                          <a:effectLst/>
                        </a:rPr>
                        <a:t>EBIT</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(4</a:t>
                      </a:r>
                      <a:r>
                        <a:rPr lang="en-US" sz="1800" u="none" strike="noStrike" baseline="0" dirty="0" smtClean="0">
                          <a:effectLst/>
                        </a:rPr>
                        <a:t> 809 478)</a:t>
                      </a:r>
                      <a:r>
                        <a:rPr lang="en-US" sz="1800" u="none" strike="noStrike" dirty="0" smtClean="0">
                          <a:effectLst/>
                        </a:rPr>
                        <a:t> </a:t>
                      </a:r>
                      <a:endParaRPr lang="en-US" sz="1800" b="0" i="0" u="none" strike="noStrike" dirty="0">
                        <a:solidFill>
                          <a:srgbClr val="000000"/>
                        </a:solidFill>
                        <a:effectLst/>
                        <a:latin typeface="Arial"/>
                      </a:endParaRPr>
                    </a:p>
                  </a:txBody>
                  <a:tcPr marL="0" marR="0" marT="0" marB="0" anchor="b"/>
                </a:tc>
                <a:tc rowSpan="10">
                  <a:txBody>
                    <a:bodyPr/>
                    <a:lstStyle/>
                    <a:p>
                      <a:endParaRPr lang="en-US"/>
                    </a:p>
                  </a:txBody>
                  <a:tcPr marL="0" marR="0" marT="0" marB="0" anchor="b"/>
                </a:tc>
              </a:tr>
              <a:tr h="302433">
                <a:tc>
                  <a:txBody>
                    <a:bodyPr/>
                    <a:lstStyle/>
                    <a:p>
                      <a:pPr algn="l" fontAlgn="b"/>
                      <a:endParaRPr lang="en-US" sz="1800" b="0" i="0" u="none" strike="noStrike" dirty="0">
                        <a:solidFill>
                          <a:srgbClr val="000000"/>
                        </a:solidFill>
                        <a:effectLst/>
                        <a:latin typeface="Arial"/>
                      </a:endParaRPr>
                    </a:p>
                  </a:txBody>
                  <a:tcPr marL="0" marR="0" marT="0" marB="0" anchor="b"/>
                </a:tc>
                <a:tc>
                  <a:txBody>
                    <a:bodyPr/>
                    <a:lstStyle/>
                    <a:p>
                      <a:pPr algn="l" fontAlgn="b"/>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r>
                        <a:rPr lang="en-US" sz="1800" u="none" strike="noStrike" dirty="0">
                          <a:effectLst/>
                        </a:rPr>
                        <a:t>Interest Income</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1 275 180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r>
                        <a:rPr lang="en-US" sz="1800" u="none" strike="noStrike" dirty="0">
                          <a:effectLst/>
                        </a:rPr>
                        <a:t>Interest Expense</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(1 393 409)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endParaRPr lang="en-US" sz="1800" b="0" i="0" u="none" strike="noStrike" dirty="0">
                        <a:solidFill>
                          <a:srgbClr val="000000"/>
                        </a:solidFill>
                        <a:effectLst/>
                        <a:latin typeface="Arial"/>
                      </a:endParaRPr>
                    </a:p>
                  </a:txBody>
                  <a:tcPr marL="0" marR="0" marT="0" marB="0" anchor="b"/>
                </a:tc>
                <a:tc>
                  <a:txBody>
                    <a:bodyPr/>
                    <a:lstStyle/>
                    <a:p>
                      <a:pPr algn="l" fontAlgn="b"/>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r>
                        <a:rPr lang="en-US" sz="1800" u="none" strike="noStrike" dirty="0">
                          <a:effectLst/>
                        </a:rPr>
                        <a:t>Profit before Taxation</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r>
                        <a:rPr lang="en-US" sz="1800" u="none" strike="noStrike" dirty="0" smtClean="0">
                          <a:effectLst/>
                        </a:rPr>
                        <a:t>(4</a:t>
                      </a:r>
                      <a:r>
                        <a:rPr lang="en-US" sz="1800" u="none" strike="noStrike" baseline="0" dirty="0" smtClean="0">
                          <a:effectLst/>
                        </a:rPr>
                        <a:t> 927 707)</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endParaRPr lang="en-US" sz="1800" b="0" i="0" u="none" strike="noStrike" dirty="0">
                        <a:solidFill>
                          <a:srgbClr val="000000"/>
                        </a:solidFill>
                        <a:effectLst/>
                        <a:latin typeface="Arial"/>
                      </a:endParaRPr>
                    </a:p>
                  </a:txBody>
                  <a:tcPr marL="0" marR="0" marT="0" marB="0" anchor="b"/>
                </a:tc>
                <a:tc>
                  <a:txBody>
                    <a:bodyPr/>
                    <a:lstStyle/>
                    <a:p>
                      <a:pPr algn="l" fontAlgn="b"/>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r>
                        <a:rPr lang="en-US" sz="1800" u="none" strike="noStrike" dirty="0">
                          <a:effectLst/>
                        </a:rPr>
                        <a:t>Taxation</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a:effectLst/>
                        </a:rPr>
                        <a:t>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r h="302433">
                <a:tc>
                  <a:txBody>
                    <a:bodyPr/>
                    <a:lstStyle/>
                    <a:p>
                      <a:pPr algn="l" fontAlgn="b"/>
                      <a:r>
                        <a:rPr lang="en-US" sz="1800" u="none" strike="noStrike" dirty="0">
                          <a:effectLst/>
                        </a:rPr>
                        <a:t>Net </a:t>
                      </a:r>
                      <a:r>
                        <a:rPr lang="en-US" sz="1800" u="none" strike="noStrike" dirty="0" smtClean="0">
                          <a:effectLst/>
                        </a:rPr>
                        <a:t>Loss</a:t>
                      </a:r>
                      <a:endParaRPr lang="en-US" sz="1800" b="0" i="0" u="none" strike="noStrike" dirty="0">
                        <a:solidFill>
                          <a:srgbClr val="000000"/>
                        </a:solidFill>
                        <a:effectLst/>
                        <a:latin typeface="Arial"/>
                      </a:endParaRPr>
                    </a:p>
                  </a:txBody>
                  <a:tcPr marL="0" marR="0" marT="0" marB="0" anchor="b"/>
                </a:tc>
                <a:tc>
                  <a:txBody>
                    <a:bodyPr/>
                    <a:lstStyle/>
                    <a:p>
                      <a:pPr algn="l" fontAlgn="b"/>
                      <a:r>
                        <a:rPr lang="en-US" sz="1800" u="none" strike="noStrike" dirty="0" smtClean="0">
                          <a:effectLst/>
                        </a:rPr>
                        <a:t>      (4</a:t>
                      </a:r>
                      <a:r>
                        <a:rPr lang="en-US" sz="1800" u="none" strike="noStrike" baseline="0" dirty="0" smtClean="0">
                          <a:effectLst/>
                        </a:rPr>
                        <a:t> 927 707)</a:t>
                      </a:r>
                      <a:r>
                        <a:rPr lang="en-US" sz="1800" u="none" strike="noStrike" dirty="0" smtClean="0">
                          <a:effectLst/>
                        </a:rPr>
                        <a:t> </a:t>
                      </a:r>
                      <a:endParaRPr lang="en-US" sz="1800" b="0" i="0" u="none" strike="noStrike" dirty="0">
                        <a:solidFill>
                          <a:srgbClr val="000000"/>
                        </a:solidFill>
                        <a:effectLst/>
                        <a:latin typeface="Arial"/>
                      </a:endParaRPr>
                    </a:p>
                  </a:txBody>
                  <a:tcPr marL="0" marR="0" marT="0" marB="0" anchor="b"/>
                </a:tc>
                <a:tc vMerge="1">
                  <a:txBody>
                    <a:bodyPr/>
                    <a:lstStyle/>
                    <a:p>
                      <a:endParaRPr lang="en-US"/>
                    </a:p>
                  </a:txBody>
                  <a:tcPr/>
                </a:tc>
              </a:tr>
            </a:tbl>
          </a:graphicData>
        </a:graphic>
      </p:graphicFrame>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EEE870-4B88-4B24-8E9A-1BDAF1E9A77D}" type="slidenum">
              <a:rPr lang="en-US" smtClean="0">
                <a:solidFill>
                  <a:schemeClr val="bg1"/>
                </a:solidFill>
              </a:rPr>
              <a:pPr/>
              <a:t>19</a:t>
            </a:fld>
            <a:endParaRPr lang="en-US" smtClean="0">
              <a:solidFill>
                <a:schemeClr val="bg1"/>
              </a:solidFill>
            </a:endParaRPr>
          </a:p>
        </p:txBody>
      </p:sp>
      <p:pic>
        <p:nvPicPr>
          <p:cNvPr id="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10603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b="0" dirty="0" smtClean="0">
                <a:latin typeface="Calibri" pitchFamily="34" charset="0"/>
                <a:cs typeface="Calibri" pitchFamily="34" charset="0"/>
              </a:rPr>
              <a:t>Annual Performance Plan 2016/17</a:t>
            </a:r>
          </a:p>
        </p:txBody>
      </p:sp>
      <p:sp>
        <p:nvSpPr>
          <p:cNvPr id="3" name="Content Placeholder 2"/>
          <p:cNvSpPr>
            <a:spLocks noGrp="1"/>
          </p:cNvSpPr>
          <p:nvPr>
            <p:ph idx="1"/>
          </p:nvPr>
        </p:nvSpPr>
        <p:spPr>
          <a:xfrm>
            <a:off x="827089" y="1977629"/>
            <a:ext cx="7693025" cy="2793206"/>
          </a:xfrm>
        </p:spPr>
        <p:txBody>
          <a:bodyPr/>
          <a:lstStyle/>
          <a:p>
            <a:pPr>
              <a:defRPr/>
            </a:pPr>
            <a:r>
              <a:rPr lang="en-ZA" sz="2000" dirty="0" smtClean="0">
                <a:latin typeface="Calibri" panose="020F0502020204030204" pitchFamily="34" charset="0"/>
              </a:rPr>
              <a:t>The State Diamond Trader (SDT) is presenting its plan against the backdrop of a severely affected market performance. </a:t>
            </a:r>
          </a:p>
          <a:p>
            <a:pPr>
              <a:defRPr/>
            </a:pPr>
            <a:r>
              <a:rPr lang="en-ZA" sz="2000" dirty="0" smtClean="0">
                <a:latin typeface="Calibri" panose="020F0502020204030204" pitchFamily="34" charset="0"/>
              </a:rPr>
              <a:t>Since the middle of 2014, the global diamond industry performed negatively and the local industry and SDT were not immune against this negative performance.</a:t>
            </a:r>
          </a:p>
          <a:p>
            <a:pPr>
              <a:defRPr/>
            </a:pPr>
            <a:r>
              <a:rPr lang="en-ZA" sz="2000" dirty="0" smtClean="0">
                <a:latin typeface="Calibri" panose="020F0502020204030204" pitchFamily="34" charset="0"/>
              </a:rPr>
              <a:t>If the slight improvement in the global market recorded since January 2016 carries on, the SDT is confident that its budgeted purchases and sales as well as the loss for the year 2016/17 will change positively through its trading during the course of the year.</a:t>
            </a:r>
            <a:endParaRPr lang="en-ZA" sz="2000" dirty="0">
              <a:latin typeface="Calibri" panose="020F0502020204030204" pitchFamily="34" charset="0"/>
            </a:endParaRPr>
          </a:p>
          <a:p>
            <a:pPr marL="0" indent="0">
              <a:buNone/>
              <a:defRPr/>
            </a:pPr>
            <a:endParaRPr lang="en-ZA" sz="2200" dirty="0" smtClean="0">
              <a:latin typeface="Calibri" panose="020F0502020204030204" pitchFamily="34" charset="0"/>
            </a:endParaRPr>
          </a:p>
          <a:p>
            <a:pPr marL="0" indent="0">
              <a:buNone/>
              <a:defRPr/>
            </a:pPr>
            <a:endParaRPr lang="en-US" dirty="0" smtClean="0">
              <a:latin typeface="Calibri" pitchFamily="34" charset="0"/>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EEE870-4B88-4B24-8E9A-1BDAF1E9A77D}" type="slidenum">
              <a:rPr lang="en-US" smtClean="0">
                <a:solidFill>
                  <a:srgbClr val="FFFFFF"/>
                </a:solidFill>
              </a:rPr>
              <a:pPr/>
              <a:t>2</a:t>
            </a:fld>
            <a:endParaRPr lang="en-US" smtClean="0">
              <a:solidFill>
                <a:srgbClr val="FFFFFF"/>
              </a:solidFill>
            </a:endParaRPr>
          </a:p>
        </p:txBody>
      </p:sp>
      <p:pic>
        <p:nvPicPr>
          <p:cNvPr id="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53212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ctrTitle"/>
          </p:nvPr>
        </p:nvSpPr>
        <p:spPr/>
        <p:txBody>
          <a:bodyPr/>
          <a:lstStyle/>
          <a:p>
            <a:pPr algn="l" eaLnBrk="1" hangingPunct="1"/>
            <a:r>
              <a:rPr lang="en-US" smtClean="0"/>
              <a:t>The State Diamond Trader</a:t>
            </a:r>
          </a:p>
        </p:txBody>
      </p:sp>
      <p:pic>
        <p:nvPicPr>
          <p:cNvPr id="21508" name="Picture 9" descr="SDT-210710-02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80064" y="1869281"/>
            <a:ext cx="2687637" cy="302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58888" y="2356248"/>
            <a:ext cx="2303462" cy="2591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0"/>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State Diamond Trader Strategy </a:t>
            </a:r>
            <a:endParaRPr lang="en-US" sz="3200" dirty="0"/>
          </a:p>
        </p:txBody>
      </p:sp>
      <p:sp>
        <p:nvSpPr>
          <p:cNvPr id="3" name="Content Placeholder 2"/>
          <p:cNvSpPr>
            <a:spLocks noGrp="1"/>
          </p:cNvSpPr>
          <p:nvPr>
            <p:ph idx="1"/>
          </p:nvPr>
        </p:nvSpPr>
        <p:spPr/>
        <p:txBody>
          <a:bodyPr/>
          <a:lstStyle/>
          <a:p>
            <a:pPr marL="0" indent="0">
              <a:buNone/>
            </a:pPr>
            <a:r>
              <a:rPr lang="en-US" sz="2400" b="1" dirty="0" smtClean="0"/>
              <a:t>The Strategic Objectives of the SDT are as follows:</a:t>
            </a:r>
          </a:p>
          <a:p>
            <a:pPr marL="0" indent="0">
              <a:buNone/>
            </a:pPr>
            <a:endParaRPr lang="en-US" sz="2000" dirty="0" smtClean="0"/>
          </a:p>
          <a:p>
            <a:pPr lvl="1"/>
            <a:r>
              <a:rPr lang="en-US" sz="2000" dirty="0" smtClean="0"/>
              <a:t>To contribute to the growth of the local diamond beneficiation industry;</a:t>
            </a:r>
          </a:p>
          <a:p>
            <a:pPr lvl="1"/>
            <a:r>
              <a:rPr lang="en-US" sz="2000" dirty="0" smtClean="0"/>
              <a:t>To increase sales of rough diamonds to HDSA </a:t>
            </a:r>
            <a:r>
              <a:rPr lang="en-US" sz="2000" dirty="0" err="1" smtClean="0"/>
              <a:t>beneficiators</a:t>
            </a:r>
            <a:r>
              <a:rPr lang="en-US" sz="2000" dirty="0" smtClean="0"/>
              <a:t>;</a:t>
            </a:r>
          </a:p>
          <a:p>
            <a:pPr lvl="1"/>
            <a:r>
              <a:rPr lang="en-US" sz="2000" dirty="0" smtClean="0"/>
              <a:t>To </a:t>
            </a:r>
            <a:r>
              <a:rPr lang="en-US" sz="2000" dirty="0"/>
              <a:t>c</a:t>
            </a:r>
            <a:r>
              <a:rPr lang="en-US" sz="2000" dirty="0" smtClean="0"/>
              <a:t>ontribute towards youth skills development. </a:t>
            </a:r>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3</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9324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State Diamond Trader Strategy </a:t>
            </a:r>
            <a:endParaRPr lang="en-US" sz="3200" dirty="0"/>
          </a:p>
        </p:txBody>
      </p:sp>
      <p:sp>
        <p:nvSpPr>
          <p:cNvPr id="3" name="Content Placeholder 2"/>
          <p:cNvSpPr>
            <a:spLocks noGrp="1"/>
          </p:cNvSpPr>
          <p:nvPr>
            <p:ph idx="1"/>
          </p:nvPr>
        </p:nvSpPr>
        <p:spPr/>
        <p:txBody>
          <a:bodyPr/>
          <a:lstStyle/>
          <a:p>
            <a:r>
              <a:rPr lang="en-US" sz="2000" b="1" dirty="0" smtClean="0"/>
              <a:t>Our Strategic Objectives are aimed at the following </a:t>
            </a:r>
            <a:r>
              <a:rPr lang="en-US" sz="2000" b="1" u="sng" dirty="0" smtClean="0"/>
              <a:t>outcomes</a:t>
            </a:r>
            <a:r>
              <a:rPr lang="en-US" sz="2000" b="1" dirty="0" smtClean="0"/>
              <a:t>:</a:t>
            </a:r>
          </a:p>
          <a:p>
            <a:pPr lvl="1"/>
            <a:r>
              <a:rPr lang="en-US" sz="1800" dirty="0" smtClean="0"/>
              <a:t>A sustainable growing and transformed diamond beneficiation industry</a:t>
            </a:r>
          </a:p>
          <a:p>
            <a:pPr lvl="1"/>
            <a:r>
              <a:rPr lang="en-US" sz="1800" dirty="0" smtClean="0"/>
              <a:t>Diamond industry enterprise development</a:t>
            </a:r>
          </a:p>
          <a:p>
            <a:pPr lvl="1"/>
            <a:r>
              <a:rPr lang="en-US" sz="1800" dirty="0" smtClean="0"/>
              <a:t>Large scale SA (HDSA) owned sustainable diamond cutting and polishing companies established</a:t>
            </a:r>
          </a:p>
          <a:p>
            <a:pPr lvl="1"/>
            <a:r>
              <a:rPr lang="en-US" sz="1800" dirty="0" smtClean="0"/>
              <a:t>Be an efficient, innovative and development orientated organization (continuous learning environment) </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4</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274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55576" y="506016"/>
            <a:ext cx="7924800" cy="857250"/>
          </a:xfrm>
        </p:spPr>
        <p:txBody>
          <a:bodyPr/>
          <a:lstStyle/>
          <a:p>
            <a:r>
              <a:rPr lang="en-ZA" sz="3200" dirty="0" smtClean="0">
                <a:latin typeface="Calibri" pitchFamily="34" charset="0"/>
                <a:cs typeface="Calibri" pitchFamily="34" charset="0"/>
              </a:rPr>
              <a:t>Key Activities 2016/17 </a:t>
            </a:r>
          </a:p>
        </p:txBody>
      </p:sp>
      <p:sp>
        <p:nvSpPr>
          <p:cNvPr id="3" name="Content Placeholder 2"/>
          <p:cNvSpPr>
            <a:spLocks noGrp="1"/>
          </p:cNvSpPr>
          <p:nvPr>
            <p:ph idx="1"/>
          </p:nvPr>
        </p:nvSpPr>
        <p:spPr>
          <a:xfrm>
            <a:off x="827089" y="1977629"/>
            <a:ext cx="7693025" cy="2793206"/>
          </a:xfrm>
        </p:spPr>
        <p:txBody>
          <a:bodyPr/>
          <a:lstStyle/>
          <a:p>
            <a:pPr marL="0" indent="0">
              <a:buNone/>
              <a:defRPr/>
            </a:pPr>
            <a:r>
              <a:rPr lang="en-ZA" sz="2400" b="1" dirty="0">
                <a:latin typeface="Calibri" panose="020F0502020204030204" pitchFamily="34" charset="0"/>
              </a:rPr>
              <a:t>1</a:t>
            </a:r>
            <a:r>
              <a:rPr lang="en-ZA" sz="2400" b="1" dirty="0" smtClean="0">
                <a:latin typeface="Calibri" panose="020F0502020204030204" pitchFamily="34" charset="0"/>
              </a:rPr>
              <a:t>. Implement SDT Marketing Strategy </a:t>
            </a:r>
          </a:p>
          <a:p>
            <a:pPr>
              <a:defRPr/>
            </a:pPr>
            <a:r>
              <a:rPr lang="en-ZA" sz="2000" dirty="0">
                <a:latin typeface="Calibri" panose="020F0502020204030204" pitchFamily="34" charset="0"/>
              </a:rPr>
              <a:t>T</a:t>
            </a:r>
            <a:r>
              <a:rPr lang="en-ZA" sz="2000" dirty="0" smtClean="0">
                <a:latin typeface="Calibri" panose="020F0502020204030204" pitchFamily="34" charset="0"/>
              </a:rPr>
              <a:t>he SDT will continue implementing its Marketing Strategy under the prioritised areas:</a:t>
            </a:r>
          </a:p>
          <a:p>
            <a:pPr lvl="1">
              <a:defRPr/>
            </a:pPr>
            <a:r>
              <a:rPr lang="en-ZA" sz="1800" dirty="0" smtClean="0">
                <a:latin typeface="Calibri" panose="020F0502020204030204" pitchFamily="34" charset="0"/>
              </a:rPr>
              <a:t>Conduct Provincial Promotional Activities</a:t>
            </a:r>
          </a:p>
          <a:p>
            <a:pPr lvl="1">
              <a:defRPr/>
            </a:pPr>
            <a:r>
              <a:rPr lang="en-ZA" sz="1800" dirty="0" smtClean="0">
                <a:latin typeface="Calibri" panose="020F0502020204030204" pitchFamily="34" charset="0"/>
              </a:rPr>
              <a:t>Promote enhanced access to local and international markets</a:t>
            </a:r>
          </a:p>
          <a:p>
            <a:pPr lvl="1">
              <a:defRPr/>
            </a:pPr>
            <a:r>
              <a:rPr lang="en-ZA" sz="1800" dirty="0" smtClean="0">
                <a:latin typeface="Calibri" panose="020F0502020204030204" pitchFamily="34" charset="0"/>
              </a:rPr>
              <a:t>Pilot establishment of “Diamonds SA” brand</a:t>
            </a:r>
          </a:p>
          <a:p>
            <a:pPr lvl="1">
              <a:defRPr/>
            </a:pPr>
            <a:endParaRPr lang="en-ZA" sz="2000" dirty="0" smtClean="0">
              <a:latin typeface="Calibri" panose="020F0502020204030204" pitchFamily="34" charset="0"/>
            </a:endParaRPr>
          </a:p>
          <a:p>
            <a:pPr marL="0" indent="0">
              <a:buNone/>
              <a:defRPr/>
            </a:pPr>
            <a:endParaRPr lang="en-ZA" sz="2400" dirty="0" smtClean="0">
              <a:latin typeface="Calibri" panose="020F0502020204030204" pitchFamily="34" charset="0"/>
            </a:endParaRP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EEE870-4B88-4B24-8E9A-1BDAF1E9A77D}" type="slidenum">
              <a:rPr lang="en-US" smtClean="0">
                <a:solidFill>
                  <a:schemeClr val="bg1"/>
                </a:solidFill>
              </a:rPr>
              <a:pPr/>
              <a:t>5</a:t>
            </a:fld>
            <a:endParaRPr lang="en-US" smtClean="0">
              <a:solidFill>
                <a:schemeClr val="bg1"/>
              </a:solidFill>
            </a:endParaRPr>
          </a:p>
        </p:txBody>
      </p:sp>
      <p:pic>
        <p:nvPicPr>
          <p:cNvPr id="6"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88769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alibri" panose="020F0502020204030204" pitchFamily="34" charset="0"/>
              </a:rPr>
              <a:t>Key Activities 2016/17 </a:t>
            </a:r>
            <a:endParaRPr lang="en-US" sz="3200"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b="1" dirty="0"/>
              <a:t>2</a:t>
            </a:r>
            <a:r>
              <a:rPr lang="en-US" sz="2400" b="1" dirty="0" smtClean="0"/>
              <a:t>. </a:t>
            </a:r>
            <a:r>
              <a:rPr lang="en-US" sz="2400" b="1" dirty="0" err="1" smtClean="0"/>
              <a:t>Organise</a:t>
            </a:r>
            <a:r>
              <a:rPr lang="en-US" sz="2400" b="1" dirty="0" smtClean="0"/>
              <a:t> and host the SA Diamond Indaba 2016</a:t>
            </a:r>
          </a:p>
          <a:p>
            <a:r>
              <a:rPr lang="en-US" sz="2000" dirty="0" smtClean="0"/>
              <a:t>The inaugural </a:t>
            </a:r>
            <a:r>
              <a:rPr lang="en-US" sz="2000" dirty="0"/>
              <a:t> </a:t>
            </a:r>
            <a:r>
              <a:rPr lang="en-US" sz="2000" dirty="0" smtClean="0"/>
              <a:t>SA Diamond Indaba 2015 achieved its objective of getting all stakeholders of the Diamond Indaba conversing about the status quo and the future of the SA Diamond Industry</a:t>
            </a:r>
          </a:p>
          <a:p>
            <a:r>
              <a:rPr lang="en-US" sz="2000" dirty="0" smtClean="0"/>
              <a:t>The SDT is building on this success and importantly providing a platform for diamond industry discussions on industry growth, sustainability  and transformation </a:t>
            </a:r>
          </a:p>
          <a:p>
            <a:r>
              <a:rPr lang="en-ZA" sz="2000" dirty="0">
                <a:latin typeface="Calibri" panose="020F0502020204030204" pitchFamily="34" charset="0"/>
              </a:rPr>
              <a:t>The SDT intends to publish an “ABC” guide to </a:t>
            </a:r>
            <a:r>
              <a:rPr lang="en-ZA" sz="2000" dirty="0" smtClean="0">
                <a:latin typeface="Calibri" panose="020F0502020204030204" pitchFamily="34" charset="0"/>
              </a:rPr>
              <a:t>diamonds </a:t>
            </a:r>
            <a:endParaRPr lang="en-US" sz="2000" dirty="0" smtClean="0"/>
          </a:p>
          <a:p>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6</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6145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endParaRPr lang="en-US" sz="2000" dirty="0" smtClean="0"/>
          </a:p>
          <a:p>
            <a:r>
              <a:rPr lang="en-US" sz="2000" dirty="0" smtClean="0"/>
              <a:t>Government and Industry stakeholders are being consulted on the second Indaba</a:t>
            </a:r>
          </a:p>
          <a:p>
            <a:r>
              <a:rPr lang="en-US" sz="2000" dirty="0" smtClean="0"/>
              <a:t>Issues of industry growth and transformation in a competitive environment will be high on the agenda</a:t>
            </a:r>
          </a:p>
          <a:p>
            <a:r>
              <a:rPr lang="en-US" sz="2000" dirty="0" smtClean="0"/>
              <a:t>Youth participation has been identified as core to the growth of the industry and their participation will be key</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7</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710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dirty="0">
              <a:latin typeface="Calibri" panose="020F0502020204030204" pitchFamily="34" charset="0"/>
            </a:endParaRPr>
          </a:p>
        </p:txBody>
      </p:sp>
      <p:sp>
        <p:nvSpPr>
          <p:cNvPr id="3" name="Content Placeholder 2"/>
          <p:cNvSpPr>
            <a:spLocks noGrp="1"/>
          </p:cNvSpPr>
          <p:nvPr>
            <p:ph idx="1"/>
          </p:nvPr>
        </p:nvSpPr>
        <p:spPr>
          <a:xfrm>
            <a:off x="838201" y="1771651"/>
            <a:ext cx="7693025" cy="2672307"/>
          </a:xfrm>
        </p:spPr>
        <p:txBody>
          <a:bodyPr/>
          <a:lstStyle/>
          <a:p>
            <a:pPr marL="0" indent="0">
              <a:buNone/>
            </a:pPr>
            <a:r>
              <a:rPr lang="en-US" sz="2400" b="1" dirty="0"/>
              <a:t>3</a:t>
            </a:r>
            <a:r>
              <a:rPr lang="en-US" sz="2400" b="1" dirty="0" smtClean="0"/>
              <a:t>. Facilitate access to international and local markets</a:t>
            </a:r>
          </a:p>
          <a:p>
            <a:r>
              <a:rPr lang="en-US" sz="2000" dirty="0" smtClean="0"/>
              <a:t>The SDT, in collaboration with the </a:t>
            </a:r>
            <a:r>
              <a:rPr lang="en-US" sz="2000" dirty="0" err="1" smtClean="0"/>
              <a:t>Dti</a:t>
            </a:r>
            <a:r>
              <a:rPr lang="en-US" sz="2000" dirty="0" smtClean="0"/>
              <a:t>, will continue to facilitate participation of its clients, especially HDSA clients, at exhibitions related to diamonds, for example: </a:t>
            </a:r>
          </a:p>
          <a:p>
            <a:pPr lvl="1"/>
            <a:r>
              <a:rPr lang="en-US" sz="1600" dirty="0" smtClean="0"/>
              <a:t>The Hong Kong Gem and </a:t>
            </a:r>
            <a:r>
              <a:rPr lang="en-US" sz="1600" dirty="0" err="1" smtClean="0"/>
              <a:t>Jewellery</a:t>
            </a:r>
            <a:r>
              <a:rPr lang="en-US" sz="1600" dirty="0" smtClean="0"/>
              <a:t> Show</a:t>
            </a:r>
          </a:p>
          <a:p>
            <a:pPr lvl="1"/>
            <a:r>
              <a:rPr lang="en-US" sz="1600" dirty="0" err="1" smtClean="0"/>
              <a:t>Jewellex</a:t>
            </a:r>
            <a:r>
              <a:rPr lang="en-US" sz="1600" dirty="0" smtClean="0"/>
              <a:t> South Africa</a:t>
            </a:r>
          </a:p>
          <a:p>
            <a:pPr lvl="1"/>
            <a:r>
              <a:rPr lang="en-US" sz="1600" dirty="0" smtClean="0"/>
              <a:t>Africa </a:t>
            </a:r>
            <a:r>
              <a:rPr lang="en-US" sz="1600" dirty="0" err="1" smtClean="0"/>
              <a:t>Jewellery</a:t>
            </a:r>
            <a:r>
              <a:rPr lang="en-US" sz="1600" dirty="0" smtClean="0"/>
              <a:t> Show</a:t>
            </a:r>
          </a:p>
          <a:p>
            <a:pPr marL="0" indent="0">
              <a:buNone/>
            </a:pPr>
            <a:r>
              <a:rPr lang="en-US" sz="1600" dirty="0" smtClean="0"/>
              <a:t>	</a:t>
            </a:r>
            <a:endParaRPr lang="en-US" sz="1600" dirty="0">
              <a:solidFill>
                <a:srgbClr val="FF0000"/>
              </a:solidFill>
            </a:endParaRPr>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8</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3408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6666"/>
                </a:solidFill>
                <a:latin typeface="Calibri" panose="020F0502020204030204" pitchFamily="34" charset="0"/>
              </a:rPr>
              <a:t>Key Activities 2016/17 </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2400" b="1" dirty="0"/>
              <a:t>4</a:t>
            </a:r>
            <a:r>
              <a:rPr lang="en-US" sz="2400" b="1" dirty="0" smtClean="0"/>
              <a:t>. </a:t>
            </a:r>
            <a:r>
              <a:rPr lang="en-US" sz="2400" b="1" dirty="0"/>
              <a:t>M</a:t>
            </a:r>
            <a:r>
              <a:rPr lang="en-US" sz="2400" b="1" dirty="0" smtClean="0"/>
              <a:t>easure the impact of SDT marketing initiatives on its client businesses  </a:t>
            </a:r>
          </a:p>
          <a:p>
            <a:r>
              <a:rPr lang="en-US" sz="2000" dirty="0" smtClean="0"/>
              <a:t>Participating client business growth target for 2016/17, target set at 5%</a:t>
            </a:r>
          </a:p>
          <a:p>
            <a:r>
              <a:rPr lang="en-US" sz="2000" dirty="0" smtClean="0"/>
              <a:t>Consultations and surveys to be conducted on participating clients</a:t>
            </a:r>
          </a:p>
          <a:p>
            <a:r>
              <a:rPr lang="en-US" sz="2000" dirty="0" smtClean="0"/>
              <a:t>Results to determine further engagements</a:t>
            </a:r>
            <a:endParaRPr lang="en-US" sz="2000" dirty="0"/>
          </a:p>
        </p:txBody>
      </p:sp>
      <p:sp>
        <p:nvSpPr>
          <p:cNvPr id="4" name="Slide Number Placeholder 3"/>
          <p:cNvSpPr>
            <a:spLocks noGrp="1"/>
          </p:cNvSpPr>
          <p:nvPr>
            <p:ph type="sldNum" sz="quarter" idx="12"/>
          </p:nvPr>
        </p:nvSpPr>
        <p:spPr/>
        <p:txBody>
          <a:bodyPr/>
          <a:lstStyle/>
          <a:p>
            <a:pPr>
              <a:defRPr/>
            </a:pPr>
            <a:fld id="{FA68F92E-61DC-4A8D-866E-499870BCCCBE}" type="slidenum">
              <a:rPr lang="en-US" smtClean="0"/>
              <a:pPr>
                <a:defRPr/>
              </a:pPr>
              <a:t>9</a:t>
            </a:fld>
            <a:endParaRPr lang="en-US"/>
          </a:p>
        </p:txBody>
      </p:sp>
      <p:pic>
        <p:nvPicPr>
          <p:cNvPr id="5"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4368" y="195262"/>
            <a:ext cx="988170" cy="11680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62680054"/>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5334</TotalTime>
  <Words>1063</Words>
  <Application>Microsoft Office PowerPoint</Application>
  <PresentationFormat>On-screen Show (16:9)</PresentationFormat>
  <Paragraphs>168</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Capsules</vt:lpstr>
      <vt:lpstr> State Diamond Trader</vt:lpstr>
      <vt:lpstr>Annual Performance Plan 2016/17</vt:lpstr>
      <vt:lpstr>State Diamond Trader Strategy </vt:lpstr>
      <vt:lpstr>State Diamond Trader Strategy </vt:lpstr>
      <vt:lpstr>Key Activities 2016/17 </vt:lpstr>
      <vt:lpstr>Key Activities 2016/17 </vt:lpstr>
      <vt:lpstr>Key Activities 2016/17 </vt:lpstr>
      <vt:lpstr>Key Activities 2016/17 </vt:lpstr>
      <vt:lpstr>Key Activities 2016/17 </vt:lpstr>
      <vt:lpstr>Key Activities 2016/17 </vt:lpstr>
      <vt:lpstr>Key Activities 2016/17 </vt:lpstr>
      <vt:lpstr>Key Activities 2016/17 </vt:lpstr>
      <vt:lpstr>Key Activities 2016/17 </vt:lpstr>
      <vt:lpstr>Key Activities 2016/17 </vt:lpstr>
      <vt:lpstr>Key Activities 2016/17 </vt:lpstr>
      <vt:lpstr> APP 2016/17 - Strategic objectives  linked to  DMR and National outcomes</vt:lpstr>
      <vt:lpstr>SDT 2016/17 Budget </vt:lpstr>
      <vt:lpstr>SDT 2016/17 Budget </vt:lpstr>
      <vt:lpstr>SDT 2016/17 Budget </vt:lpstr>
      <vt:lpstr>The State Diamond Trader</vt:lpstr>
    </vt:vector>
  </TitlesOfParts>
  <Company>De Beers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VDRosC</dc:creator>
  <cp:lastModifiedBy>PUMZA</cp:lastModifiedBy>
  <cp:revision>289</cp:revision>
  <cp:lastPrinted>2015-04-10T12:09:00Z</cp:lastPrinted>
  <dcterms:created xsi:type="dcterms:W3CDTF">2007-11-27T12:16:38Z</dcterms:created>
  <dcterms:modified xsi:type="dcterms:W3CDTF">2016-04-11T09:30:59Z</dcterms:modified>
</cp:coreProperties>
</file>