
<file path=[Content_Types].xml><?xml version="1.0" encoding="utf-8"?>
<Types xmlns="http://schemas.openxmlformats.org/package/2006/content-types">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diagrams/colors11.xml" ContentType="application/vnd.openxmlformats-officedocument.drawingml.diagramColor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notesSlides/notesSlide35.xml" ContentType="application/vnd.openxmlformats-officedocument.presentationml.notesSlide+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diagrams/drawing8.xml" ContentType="application/vnd.ms-office.drawingml.diagramDrawing+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diagrams/layout4.xml" ContentType="application/vnd.openxmlformats-officedocument.drawingml.diagramLayout+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slides/slide29.xml" ContentType="application/vnd.openxmlformats-officedocument.presentationml.slide+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7" r:id="rId2"/>
  </p:sldMasterIdLst>
  <p:notesMasterIdLst>
    <p:notesMasterId r:id="rId52"/>
  </p:notesMasterIdLst>
  <p:handoutMasterIdLst>
    <p:handoutMasterId r:id="rId53"/>
  </p:handoutMasterIdLst>
  <p:sldIdLst>
    <p:sldId id="319" r:id="rId3"/>
    <p:sldId id="382" r:id="rId4"/>
    <p:sldId id="361" r:id="rId5"/>
    <p:sldId id="424" r:id="rId6"/>
    <p:sldId id="423" r:id="rId7"/>
    <p:sldId id="407" r:id="rId8"/>
    <p:sldId id="358" r:id="rId9"/>
    <p:sldId id="383" r:id="rId10"/>
    <p:sldId id="384" r:id="rId11"/>
    <p:sldId id="386" r:id="rId12"/>
    <p:sldId id="385" r:id="rId13"/>
    <p:sldId id="387" r:id="rId14"/>
    <p:sldId id="323" r:id="rId15"/>
    <p:sldId id="370" r:id="rId16"/>
    <p:sldId id="372" r:id="rId17"/>
    <p:sldId id="371" r:id="rId18"/>
    <p:sldId id="324" r:id="rId19"/>
    <p:sldId id="378" r:id="rId20"/>
    <p:sldId id="408" r:id="rId21"/>
    <p:sldId id="409" r:id="rId22"/>
    <p:sldId id="421" r:id="rId23"/>
    <p:sldId id="422" r:id="rId24"/>
    <p:sldId id="410" r:id="rId25"/>
    <p:sldId id="357" r:id="rId26"/>
    <p:sldId id="310" r:id="rId27"/>
    <p:sldId id="406" r:id="rId28"/>
    <p:sldId id="335" r:id="rId29"/>
    <p:sldId id="336" r:id="rId30"/>
    <p:sldId id="345" r:id="rId31"/>
    <p:sldId id="411" r:id="rId32"/>
    <p:sldId id="412" r:id="rId33"/>
    <p:sldId id="337" r:id="rId34"/>
    <p:sldId id="413" r:id="rId35"/>
    <p:sldId id="414" r:id="rId36"/>
    <p:sldId id="338" r:id="rId37"/>
    <p:sldId id="415" r:id="rId38"/>
    <p:sldId id="416" r:id="rId39"/>
    <p:sldId id="339" r:id="rId40"/>
    <p:sldId id="417" r:id="rId41"/>
    <p:sldId id="418" r:id="rId42"/>
    <p:sldId id="340" r:id="rId43"/>
    <p:sldId id="349" r:id="rId44"/>
    <p:sldId id="419" r:id="rId45"/>
    <p:sldId id="420" r:id="rId46"/>
    <p:sldId id="388" r:id="rId47"/>
    <p:sldId id="404" r:id="rId48"/>
    <p:sldId id="381" r:id="rId49"/>
    <p:sldId id="405" r:id="rId50"/>
    <p:sldId id="356" r:id="rId51"/>
  </p:sldIdLst>
  <p:sldSz cx="12192000" cy="6858000"/>
  <p:notesSz cx="672465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FF6600"/>
    <a:srgbClr val="FF7415"/>
    <a:srgbClr val="FFCC00"/>
    <a:srgbClr val="FF3300"/>
    <a:srgbClr val="BDD6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44" autoAdjust="0"/>
    <p:restoredTop sz="94434" autoAdjust="0"/>
  </p:normalViewPr>
  <p:slideViewPr>
    <p:cSldViewPr snapToGrid="0">
      <p:cViewPr>
        <p:scale>
          <a:sx n="70" d="100"/>
          <a:sy n="70" d="100"/>
        </p:scale>
        <p:origin x="-2640" y="-96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4C32E-3E76-4516-972F-722C3AC1CBC9}" type="doc">
      <dgm:prSet loTypeId="urn:microsoft.com/office/officeart/2005/8/layout/vList5" loCatId="list" qsTypeId="urn:microsoft.com/office/officeart/2005/8/quickstyle/simple1" qsCatId="simple" csTypeId="urn:microsoft.com/office/officeart/2005/8/colors/accent2_5" csCatId="accent2" phldr="1"/>
      <dgm:spPr/>
      <dgm:t>
        <a:bodyPr/>
        <a:lstStyle/>
        <a:p>
          <a:endParaRPr lang="en-ZA"/>
        </a:p>
      </dgm:t>
    </dgm:pt>
    <dgm:pt modelId="{0B56388E-F84B-49E6-8782-A622D52154B9}">
      <dgm:prSet phldrT="[Text]" custT="1"/>
      <dgm:spPr/>
      <dgm:t>
        <a:bodyPr/>
        <a:lstStyle/>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NDP Chapter 3: Economy and employment </a:t>
          </a:r>
          <a:endParaRPr lang="en-ZA"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New Growth Path: Jobs Driver 4 : Investing in Social Capital</a:t>
          </a:r>
          <a:endParaRPr lang="en-ZA"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rPr>
            <a:t>MTSF Outcome 4: Decent employment through inclusive economic growth</a:t>
          </a:r>
          <a:endParaRPr lang="en-ZA" sz="1400" dirty="0">
            <a:solidFill>
              <a:schemeClr val="tx1"/>
            </a:solidFill>
          </a:endParaRPr>
        </a:p>
      </dgm:t>
    </dgm:pt>
    <dgm:pt modelId="{9C0255B4-7D89-42C4-A3BC-4925CCFADCE2}" type="parTrans" cxnId="{CC76251E-C74E-4D6A-A874-97B7547CEA27}">
      <dgm:prSet/>
      <dgm:spPr/>
      <dgm:t>
        <a:bodyPr/>
        <a:lstStyle/>
        <a:p>
          <a:pPr>
            <a:spcAft>
              <a:spcPts val="1200"/>
            </a:spcAft>
          </a:pPr>
          <a:endParaRPr lang="en-ZA">
            <a:solidFill>
              <a:schemeClr val="tx1"/>
            </a:solidFill>
          </a:endParaRPr>
        </a:p>
      </dgm:t>
    </dgm:pt>
    <dgm:pt modelId="{2BA6ADC9-D897-4526-89F3-46908C90A81D}" type="sibTrans" cxnId="{CC76251E-C74E-4D6A-A874-97B7547CEA27}">
      <dgm:prSet/>
      <dgm:spPr/>
      <dgm:t>
        <a:bodyPr/>
        <a:lstStyle/>
        <a:p>
          <a:pPr>
            <a:spcAft>
              <a:spcPts val="1200"/>
            </a:spcAft>
          </a:pPr>
          <a:endParaRPr lang="en-ZA">
            <a:solidFill>
              <a:schemeClr val="tx1"/>
            </a:solidFill>
          </a:endParaRPr>
        </a:p>
      </dgm:t>
    </dgm:pt>
    <dgm:pt modelId="{F99FFD0C-673D-42BC-B52C-38552BE9A3EA}">
      <dgm:prSet phldrT="[Text]"/>
      <dgm:spPr/>
      <dgm:t>
        <a:bodyPr/>
        <a:lstStyle/>
        <a:p>
          <a:pPr algn="just">
            <a:spcAft>
              <a:spcPts val="1200"/>
            </a:spcAft>
          </a:pPr>
          <a:r>
            <a:rPr lang="en-ZA" dirty="0" smtClean="0">
              <a:solidFill>
                <a:schemeClr val="tx1"/>
              </a:solidFill>
              <a:latin typeface="Arial" panose="020B0604020202020204" pitchFamily="34" charset="0"/>
              <a:cs typeface="Arial" panose="020B0604020202020204" pitchFamily="34" charset="0"/>
            </a:rPr>
            <a:t>Phase III of the EPWP, which covers the period 2014/15 to 2018/19, aims to create 6 million work opportunities.  During this phase, the EPWP must continue to deliver assets and services that directly benefit the poor in order to fulfil its transformative and developmental social protection potential.</a:t>
          </a:r>
          <a:endParaRPr lang="en-ZA" dirty="0">
            <a:solidFill>
              <a:schemeClr val="tx1"/>
            </a:solidFill>
            <a:latin typeface="Arial" panose="020B0604020202020204" pitchFamily="34" charset="0"/>
            <a:cs typeface="Arial" panose="020B0604020202020204" pitchFamily="34" charset="0"/>
          </a:endParaRPr>
        </a:p>
      </dgm:t>
    </dgm:pt>
    <dgm:pt modelId="{9BB6D49A-096D-46DC-B30A-722BB433B14B}" type="parTrans" cxnId="{5FC07CC5-6F5A-489F-BE2E-AEFE1E058A8A}">
      <dgm:prSet/>
      <dgm:spPr/>
      <dgm:t>
        <a:bodyPr/>
        <a:lstStyle/>
        <a:p>
          <a:pPr>
            <a:spcAft>
              <a:spcPts val="1200"/>
            </a:spcAft>
          </a:pPr>
          <a:endParaRPr lang="en-ZA">
            <a:solidFill>
              <a:schemeClr val="tx1"/>
            </a:solidFill>
          </a:endParaRPr>
        </a:p>
      </dgm:t>
    </dgm:pt>
    <dgm:pt modelId="{83749E2A-76F7-4D03-9C01-951EBA40FEBC}" type="sibTrans" cxnId="{5FC07CC5-6F5A-489F-BE2E-AEFE1E058A8A}">
      <dgm:prSet/>
      <dgm:spPr/>
      <dgm:t>
        <a:bodyPr/>
        <a:lstStyle/>
        <a:p>
          <a:pPr>
            <a:spcAft>
              <a:spcPts val="1200"/>
            </a:spcAft>
          </a:pPr>
          <a:endParaRPr lang="en-ZA">
            <a:solidFill>
              <a:schemeClr val="tx1"/>
            </a:solidFill>
          </a:endParaRPr>
        </a:p>
      </dgm:t>
    </dgm:pt>
    <dgm:pt modelId="{D24315CA-A245-436C-BBD5-1A37BB708E7F}">
      <dgm:prSet phldrT="[Text]"/>
      <dgm:spPr/>
      <dgm:t>
        <a:bodyPr/>
        <a:lstStyle/>
        <a:p>
          <a:pPr algn="just">
            <a:spcAft>
              <a:spcPts val="1200"/>
            </a:spcAft>
          </a:pPr>
          <a:r>
            <a:rPr lang="en-ZA" dirty="0" smtClean="0">
              <a:solidFill>
                <a:schemeClr val="tx1"/>
              </a:solidFill>
              <a:latin typeface="Arial" panose="020B0604020202020204" pitchFamily="34" charset="0"/>
              <a:cs typeface="Arial" panose="020B0604020202020204" pitchFamily="34" charset="0"/>
            </a:rPr>
            <a:t>The medium-term budget allocation for EPWP (including compensation of employees and goods and services) is R7.4 billion.</a:t>
          </a:r>
          <a:endParaRPr lang="en-ZA" dirty="0">
            <a:solidFill>
              <a:schemeClr val="tx1"/>
            </a:solidFill>
            <a:latin typeface="Arial" panose="020B0604020202020204" pitchFamily="34" charset="0"/>
            <a:cs typeface="Arial" panose="020B0604020202020204" pitchFamily="34" charset="0"/>
          </a:endParaRPr>
        </a:p>
      </dgm:t>
    </dgm:pt>
    <dgm:pt modelId="{735FADB2-1B16-44CF-A2EF-1B1EDC96460C}" type="parTrans" cxnId="{E5F4C5C1-F68F-4682-9703-2D00184BC484}">
      <dgm:prSet/>
      <dgm:spPr/>
      <dgm:t>
        <a:bodyPr/>
        <a:lstStyle/>
        <a:p>
          <a:pPr>
            <a:spcAft>
              <a:spcPts val="1200"/>
            </a:spcAft>
          </a:pPr>
          <a:endParaRPr lang="en-ZA">
            <a:solidFill>
              <a:schemeClr val="tx1"/>
            </a:solidFill>
          </a:endParaRPr>
        </a:p>
      </dgm:t>
    </dgm:pt>
    <dgm:pt modelId="{79126C06-8322-4605-AA53-084DB15565BE}" type="sibTrans" cxnId="{E5F4C5C1-F68F-4682-9703-2D00184BC484}">
      <dgm:prSet/>
      <dgm:spPr/>
      <dgm:t>
        <a:bodyPr/>
        <a:lstStyle/>
        <a:p>
          <a:pPr>
            <a:spcAft>
              <a:spcPts val="1200"/>
            </a:spcAft>
          </a:pPr>
          <a:endParaRPr lang="en-ZA">
            <a:solidFill>
              <a:schemeClr val="tx1"/>
            </a:solidFill>
          </a:endParaRPr>
        </a:p>
      </dgm:t>
    </dgm:pt>
    <dgm:pt modelId="{8E07D16E-44FA-4342-B805-11E625CD89B5}">
      <dgm:prSet phldrT="[Text]" custT="1"/>
      <dgm:spPr/>
      <dgm:t>
        <a:bodyPr/>
        <a:lstStyle/>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NDP Chapter 9: Improving education, training and innovation</a:t>
          </a:r>
          <a:endParaRPr lang="en-ZA"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rPr>
            <a:t>MTSF Outcome 5 - Skilled and capable workforce to support an inclusive growth path. </a:t>
          </a:r>
          <a:endParaRPr lang="en-ZA" sz="1400" dirty="0">
            <a:solidFill>
              <a:schemeClr val="tx1"/>
            </a:solidFill>
          </a:endParaRPr>
        </a:p>
      </dgm:t>
    </dgm:pt>
    <dgm:pt modelId="{2BFBEFD3-BEAF-4CA4-9833-D2DD1512CBF8}" type="parTrans" cxnId="{C61528F1-5C2E-4AFA-8A55-BDFA77F67797}">
      <dgm:prSet/>
      <dgm:spPr/>
      <dgm:t>
        <a:bodyPr/>
        <a:lstStyle/>
        <a:p>
          <a:pPr>
            <a:spcAft>
              <a:spcPts val="1200"/>
            </a:spcAft>
          </a:pPr>
          <a:endParaRPr lang="en-ZA">
            <a:solidFill>
              <a:schemeClr val="tx1"/>
            </a:solidFill>
          </a:endParaRPr>
        </a:p>
      </dgm:t>
    </dgm:pt>
    <dgm:pt modelId="{5AF0E2BF-842F-4901-AE59-E54CBE357111}" type="sibTrans" cxnId="{C61528F1-5C2E-4AFA-8A55-BDFA77F67797}">
      <dgm:prSet/>
      <dgm:spPr/>
      <dgm:t>
        <a:bodyPr/>
        <a:lstStyle/>
        <a:p>
          <a:pPr>
            <a:spcAft>
              <a:spcPts val="1200"/>
            </a:spcAft>
          </a:pPr>
          <a:endParaRPr lang="en-ZA">
            <a:solidFill>
              <a:schemeClr val="tx1"/>
            </a:solidFill>
          </a:endParaRPr>
        </a:p>
      </dgm:t>
    </dgm:pt>
    <dgm:pt modelId="{9CC4D739-067F-4A88-A9C7-6BB3E123E97D}">
      <dgm:prSet phldrT="[Text]"/>
      <dgm:spPr/>
      <dgm:t>
        <a:bodyPr/>
        <a:lstStyle/>
        <a:p>
          <a:pPr algn="just">
            <a:spcAft>
              <a:spcPts val="1200"/>
            </a:spcAft>
          </a:pPr>
          <a:r>
            <a:rPr lang="en-ZA" dirty="0" smtClean="0">
              <a:solidFill>
                <a:schemeClr val="tx1"/>
              </a:solidFill>
              <a:latin typeface="Arial" panose="020B0604020202020204" pitchFamily="34" charset="0"/>
              <a:cs typeface="Arial" panose="020B0604020202020204" pitchFamily="34" charset="0"/>
            </a:rPr>
            <a:t>The Department has a combination of development programmes for built environment professionals and other professions.  The Department has also taken a comprehensive approach to promote sustainable growth of the Built Environment Professionals (</a:t>
          </a:r>
          <a:r>
            <a:rPr lang="en-ZA" dirty="0" err="1" smtClean="0">
              <a:solidFill>
                <a:schemeClr val="tx1"/>
              </a:solidFill>
              <a:latin typeface="Arial" panose="020B0604020202020204" pitchFamily="34" charset="0"/>
              <a:cs typeface="Arial" panose="020B0604020202020204" pitchFamily="34" charset="0"/>
            </a:rPr>
            <a:t>BEPs</a:t>
          </a:r>
          <a:r>
            <a:rPr lang="en-ZA" dirty="0" smtClean="0">
              <a:solidFill>
                <a:schemeClr val="tx1"/>
              </a:solidFill>
              <a:latin typeface="Arial" panose="020B0604020202020204" pitchFamily="34" charset="0"/>
              <a:cs typeface="Arial" panose="020B0604020202020204" pitchFamily="34" charset="0"/>
            </a:rPr>
            <a:t>) through the Council for the Built Environment (CBE).  T</a:t>
          </a:r>
          <a:r>
            <a:rPr lang="en-ZA" dirty="0" smtClean="0">
              <a:latin typeface="Arial" panose="020B0604020202020204" pitchFamily="34" charset="0"/>
              <a:cs typeface="Arial" panose="020B0604020202020204" pitchFamily="34" charset="0"/>
            </a:rPr>
            <a:t>he EPWP will continue its strategic partnerships to fund and provide training to EPWP beneficiaries.</a:t>
          </a:r>
          <a:r>
            <a:rPr lang="en-ZA" dirty="0" smtClean="0">
              <a:solidFill>
                <a:schemeClr val="tx1"/>
              </a:solidFill>
              <a:latin typeface="Arial" panose="020B0604020202020204" pitchFamily="34" charset="0"/>
              <a:cs typeface="Arial" panose="020B0604020202020204" pitchFamily="34" charset="0"/>
            </a:rPr>
            <a:t> </a:t>
          </a:r>
          <a:endParaRPr lang="en-ZA" dirty="0">
            <a:solidFill>
              <a:schemeClr val="tx1"/>
            </a:solidFill>
            <a:latin typeface="Arial" panose="020B0604020202020204" pitchFamily="34" charset="0"/>
            <a:cs typeface="Arial" panose="020B0604020202020204" pitchFamily="34" charset="0"/>
          </a:endParaRPr>
        </a:p>
      </dgm:t>
    </dgm:pt>
    <dgm:pt modelId="{B9C06BCA-C7B8-41BA-8DB6-2914D9DDCC2A}" type="parTrans" cxnId="{3824697D-C923-499B-B313-0C01E324211C}">
      <dgm:prSet/>
      <dgm:spPr/>
      <dgm:t>
        <a:bodyPr/>
        <a:lstStyle/>
        <a:p>
          <a:pPr>
            <a:spcAft>
              <a:spcPts val="1200"/>
            </a:spcAft>
          </a:pPr>
          <a:endParaRPr lang="en-ZA">
            <a:solidFill>
              <a:schemeClr val="tx1"/>
            </a:solidFill>
          </a:endParaRPr>
        </a:p>
      </dgm:t>
    </dgm:pt>
    <dgm:pt modelId="{91CE4996-3134-46DC-AFD1-DEDF94EF68FA}" type="sibTrans" cxnId="{3824697D-C923-499B-B313-0C01E324211C}">
      <dgm:prSet/>
      <dgm:spPr/>
      <dgm:t>
        <a:bodyPr/>
        <a:lstStyle/>
        <a:p>
          <a:pPr>
            <a:spcAft>
              <a:spcPts val="1200"/>
            </a:spcAft>
          </a:pPr>
          <a:endParaRPr lang="en-ZA">
            <a:solidFill>
              <a:schemeClr val="tx1"/>
            </a:solidFill>
          </a:endParaRPr>
        </a:p>
      </dgm:t>
    </dgm:pt>
    <dgm:pt modelId="{8F37B253-69E9-4D6C-85D2-F625513EA4AF}">
      <dgm:prSet phldrT="[Text]"/>
      <dgm:spPr/>
      <dgm:t>
        <a:bodyPr/>
        <a:lstStyle/>
        <a:p>
          <a:pPr algn="just">
            <a:spcAft>
              <a:spcPts val="1200"/>
            </a:spcAft>
          </a:pPr>
          <a:r>
            <a:rPr lang="en-ZA" dirty="0" smtClean="0">
              <a:solidFill>
                <a:schemeClr val="tx1"/>
              </a:solidFill>
              <a:latin typeface="Arial" panose="020B0604020202020204" pitchFamily="34" charset="0"/>
              <a:cs typeface="Arial" panose="020B0604020202020204" pitchFamily="34" charset="0"/>
            </a:rPr>
            <a:t>The medium-term allocation for the various skills development programmes is R170 million</a:t>
          </a:r>
          <a:endParaRPr lang="en-ZA" dirty="0">
            <a:solidFill>
              <a:schemeClr val="tx1"/>
            </a:solidFill>
            <a:latin typeface="Arial" panose="020B0604020202020204" pitchFamily="34" charset="0"/>
            <a:cs typeface="Arial" panose="020B0604020202020204" pitchFamily="34" charset="0"/>
          </a:endParaRPr>
        </a:p>
      </dgm:t>
    </dgm:pt>
    <dgm:pt modelId="{7182D371-60B2-408A-8463-FCF772998FDA}" type="parTrans" cxnId="{A53BEA75-FD62-49E4-B1DA-04E9588A9240}">
      <dgm:prSet/>
      <dgm:spPr/>
      <dgm:t>
        <a:bodyPr/>
        <a:lstStyle/>
        <a:p>
          <a:pPr>
            <a:spcAft>
              <a:spcPts val="1200"/>
            </a:spcAft>
          </a:pPr>
          <a:endParaRPr lang="en-ZA">
            <a:solidFill>
              <a:schemeClr val="tx1"/>
            </a:solidFill>
          </a:endParaRPr>
        </a:p>
      </dgm:t>
    </dgm:pt>
    <dgm:pt modelId="{ECC46E6D-8A63-4085-9948-7B4FF9FF641F}" type="sibTrans" cxnId="{A53BEA75-FD62-49E4-B1DA-04E9588A9240}">
      <dgm:prSet/>
      <dgm:spPr/>
      <dgm:t>
        <a:bodyPr/>
        <a:lstStyle/>
        <a:p>
          <a:pPr>
            <a:spcAft>
              <a:spcPts val="1200"/>
            </a:spcAft>
          </a:pPr>
          <a:endParaRPr lang="en-ZA">
            <a:solidFill>
              <a:schemeClr val="tx1"/>
            </a:solidFill>
          </a:endParaRPr>
        </a:p>
      </dgm:t>
    </dgm:pt>
    <dgm:pt modelId="{14964947-4BA4-46AB-9B36-8BCDF242B3A9}">
      <dgm:prSet phldrT="[Text]" custT="1"/>
      <dgm:spPr/>
      <dgm:t>
        <a:bodyPr/>
        <a:lstStyle/>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NDP Chapter 11: Social protection</a:t>
          </a:r>
          <a:endParaRPr lang="en-ZA" sz="14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200"/>
            </a:spcAft>
          </a:pPr>
          <a:r>
            <a:rPr lang="en-ZA" sz="1400" b="1" dirty="0" smtClean="0">
              <a:solidFill>
                <a:schemeClr val="tx1"/>
              </a:solidFill>
              <a:effectLst/>
              <a:latin typeface="Arial" panose="020B0604020202020204" pitchFamily="34" charset="0"/>
              <a:ea typeface="Times New Roman" panose="02020603050405020304" pitchFamily="18" charset="0"/>
            </a:rPr>
            <a:t>MTSF Outcome 13 – An inclusive and responsive social protection system</a:t>
          </a:r>
          <a:endParaRPr lang="en-ZA" sz="1400" dirty="0">
            <a:solidFill>
              <a:schemeClr val="tx1"/>
            </a:solidFill>
          </a:endParaRPr>
        </a:p>
      </dgm:t>
    </dgm:pt>
    <dgm:pt modelId="{9DA1CCF5-F4A8-4317-8AD6-50D3C9172DD0}" type="parTrans" cxnId="{EE47B811-F4CA-4309-B62F-CA8BBB2B3C60}">
      <dgm:prSet/>
      <dgm:spPr/>
      <dgm:t>
        <a:bodyPr/>
        <a:lstStyle/>
        <a:p>
          <a:pPr>
            <a:spcAft>
              <a:spcPts val="1200"/>
            </a:spcAft>
          </a:pPr>
          <a:endParaRPr lang="en-ZA">
            <a:solidFill>
              <a:schemeClr val="tx1"/>
            </a:solidFill>
          </a:endParaRPr>
        </a:p>
      </dgm:t>
    </dgm:pt>
    <dgm:pt modelId="{1D5D83A4-024D-409A-8EFF-03129C846E48}" type="sibTrans" cxnId="{EE47B811-F4CA-4309-B62F-CA8BBB2B3C60}">
      <dgm:prSet/>
      <dgm:spPr/>
      <dgm:t>
        <a:bodyPr/>
        <a:lstStyle/>
        <a:p>
          <a:pPr>
            <a:spcAft>
              <a:spcPts val="1200"/>
            </a:spcAft>
          </a:pPr>
          <a:endParaRPr lang="en-ZA">
            <a:solidFill>
              <a:schemeClr val="tx1"/>
            </a:solidFill>
          </a:endParaRPr>
        </a:p>
      </dgm:t>
    </dgm:pt>
    <dgm:pt modelId="{54E04AF7-3F7D-4443-AFCF-2A5A67CBE50A}">
      <dgm:prSet phldrT="[Text]"/>
      <dgm:spPr/>
      <dgm:t>
        <a:bodyPr/>
        <a:lstStyle/>
        <a:p>
          <a:pPr algn="just">
            <a:spcAft>
              <a:spcPts val="1200"/>
            </a:spcAft>
          </a:pPr>
          <a:r>
            <a:rPr lang="en-US" dirty="0" smtClean="0">
              <a:latin typeface="Arial" panose="020B0604020202020204" pitchFamily="34" charset="0"/>
              <a:cs typeface="Arial" panose="020B0604020202020204" pitchFamily="34" charset="0"/>
            </a:rPr>
            <a:t>The provision of work opportunities is one of the best forms of social protection, which is in line with the EPWP’s primary objective of providing the unemployed with opportunities to work whilst empowering communities</a:t>
          </a:r>
          <a:endParaRPr lang="en-ZA" dirty="0">
            <a:solidFill>
              <a:schemeClr val="tx1"/>
            </a:solidFill>
            <a:latin typeface="Arial" panose="020B0604020202020204" pitchFamily="34" charset="0"/>
            <a:cs typeface="Arial" panose="020B0604020202020204" pitchFamily="34" charset="0"/>
          </a:endParaRPr>
        </a:p>
      </dgm:t>
    </dgm:pt>
    <dgm:pt modelId="{B6739B62-0A20-4DDF-AC1A-8DD6E2A029F2}" type="parTrans" cxnId="{084E1DEC-701E-4DE9-AE51-E8FC83777B49}">
      <dgm:prSet/>
      <dgm:spPr/>
      <dgm:t>
        <a:bodyPr/>
        <a:lstStyle/>
        <a:p>
          <a:pPr>
            <a:spcAft>
              <a:spcPts val="1200"/>
            </a:spcAft>
          </a:pPr>
          <a:endParaRPr lang="en-ZA">
            <a:solidFill>
              <a:schemeClr val="tx1"/>
            </a:solidFill>
          </a:endParaRPr>
        </a:p>
      </dgm:t>
    </dgm:pt>
    <dgm:pt modelId="{5628E978-B934-4D48-8BB5-5C2B2DAA2797}" type="sibTrans" cxnId="{084E1DEC-701E-4DE9-AE51-E8FC83777B49}">
      <dgm:prSet/>
      <dgm:spPr/>
      <dgm:t>
        <a:bodyPr/>
        <a:lstStyle/>
        <a:p>
          <a:pPr>
            <a:spcAft>
              <a:spcPts val="1200"/>
            </a:spcAft>
          </a:pPr>
          <a:endParaRPr lang="en-ZA">
            <a:solidFill>
              <a:schemeClr val="tx1"/>
            </a:solidFill>
          </a:endParaRPr>
        </a:p>
      </dgm:t>
    </dgm:pt>
    <dgm:pt modelId="{AFC45C5E-8124-45DF-A9D5-ADB9C533050F}">
      <dgm:prSet phldrT="[Text]"/>
      <dgm:spPr/>
      <dgm:t>
        <a:bodyPr/>
        <a:lstStyle/>
        <a:p>
          <a:pPr algn="just">
            <a:spcAft>
              <a:spcPts val="1200"/>
            </a:spcAft>
          </a:pPr>
          <a:r>
            <a:rPr lang="en-ZA" dirty="0" smtClean="0">
              <a:latin typeface="Arial" panose="020B0604020202020204" pitchFamily="34" charset="0"/>
              <a:cs typeface="Arial" panose="020B0604020202020204" pitchFamily="34" charset="0"/>
            </a:rPr>
            <a:t>The medium-term budget allocation for EPWP Social Sector Grant is R359 million.</a:t>
          </a:r>
          <a:endParaRPr lang="en-ZA" dirty="0">
            <a:latin typeface="Arial" panose="020B0604020202020204" pitchFamily="34" charset="0"/>
            <a:cs typeface="Arial" panose="020B0604020202020204" pitchFamily="34" charset="0"/>
          </a:endParaRPr>
        </a:p>
      </dgm:t>
    </dgm:pt>
    <dgm:pt modelId="{C0729F23-B67D-49C1-AA2C-5836BA20A58C}" type="parTrans" cxnId="{0AAFF751-30E7-4F0B-9C22-D1B3B7E594A0}">
      <dgm:prSet/>
      <dgm:spPr/>
      <dgm:t>
        <a:bodyPr/>
        <a:lstStyle/>
        <a:p>
          <a:pPr>
            <a:spcAft>
              <a:spcPts val="1200"/>
            </a:spcAft>
          </a:pPr>
          <a:endParaRPr lang="en-ZA">
            <a:solidFill>
              <a:schemeClr val="tx1"/>
            </a:solidFill>
          </a:endParaRPr>
        </a:p>
      </dgm:t>
    </dgm:pt>
    <dgm:pt modelId="{9840C427-47D1-4D72-A2ED-B81354C3A7DA}" type="sibTrans" cxnId="{0AAFF751-30E7-4F0B-9C22-D1B3B7E594A0}">
      <dgm:prSet/>
      <dgm:spPr/>
      <dgm:t>
        <a:bodyPr/>
        <a:lstStyle/>
        <a:p>
          <a:pPr>
            <a:spcAft>
              <a:spcPts val="1200"/>
            </a:spcAft>
          </a:pPr>
          <a:endParaRPr lang="en-ZA">
            <a:solidFill>
              <a:schemeClr val="tx1"/>
            </a:solidFill>
          </a:endParaRPr>
        </a:p>
      </dgm:t>
    </dgm:pt>
    <dgm:pt modelId="{F7951BF1-75A2-4EFB-85C3-59D6D84D1661}" type="pres">
      <dgm:prSet presAssocID="{0724C32E-3E76-4516-972F-722C3AC1CBC9}" presName="Name0" presStyleCnt="0">
        <dgm:presLayoutVars>
          <dgm:dir/>
          <dgm:animLvl val="lvl"/>
          <dgm:resizeHandles val="exact"/>
        </dgm:presLayoutVars>
      </dgm:prSet>
      <dgm:spPr/>
      <dgm:t>
        <a:bodyPr/>
        <a:lstStyle/>
        <a:p>
          <a:endParaRPr lang="en-ZA"/>
        </a:p>
      </dgm:t>
    </dgm:pt>
    <dgm:pt modelId="{30999534-05DC-482E-8098-763AC03762AB}" type="pres">
      <dgm:prSet presAssocID="{0B56388E-F84B-49E6-8782-A622D52154B9}" presName="linNode" presStyleCnt="0"/>
      <dgm:spPr/>
    </dgm:pt>
    <dgm:pt modelId="{0820F4DF-138D-42F9-B666-C241E4D8432A}" type="pres">
      <dgm:prSet presAssocID="{0B56388E-F84B-49E6-8782-A622D52154B9}" presName="parentText" presStyleLbl="node1" presStyleIdx="0" presStyleCnt="3" custScaleY="80120">
        <dgm:presLayoutVars>
          <dgm:chMax val="1"/>
          <dgm:bulletEnabled val="1"/>
        </dgm:presLayoutVars>
      </dgm:prSet>
      <dgm:spPr/>
      <dgm:t>
        <a:bodyPr/>
        <a:lstStyle/>
        <a:p>
          <a:endParaRPr lang="en-ZA"/>
        </a:p>
      </dgm:t>
    </dgm:pt>
    <dgm:pt modelId="{3362D97E-D479-46BC-B406-A967133BB0E6}" type="pres">
      <dgm:prSet presAssocID="{0B56388E-F84B-49E6-8782-A622D52154B9}" presName="descendantText" presStyleLbl="alignAccFollowNode1" presStyleIdx="0" presStyleCnt="3">
        <dgm:presLayoutVars>
          <dgm:bulletEnabled val="1"/>
        </dgm:presLayoutVars>
      </dgm:prSet>
      <dgm:spPr/>
      <dgm:t>
        <a:bodyPr/>
        <a:lstStyle/>
        <a:p>
          <a:endParaRPr lang="en-ZA"/>
        </a:p>
      </dgm:t>
    </dgm:pt>
    <dgm:pt modelId="{E7BF42A9-570A-455F-93C8-5C6F17FB82D8}" type="pres">
      <dgm:prSet presAssocID="{2BA6ADC9-D897-4526-89F3-46908C90A81D}" presName="sp" presStyleCnt="0"/>
      <dgm:spPr/>
    </dgm:pt>
    <dgm:pt modelId="{DB25CC07-C105-43D0-A6BA-582466DC744A}" type="pres">
      <dgm:prSet presAssocID="{8E07D16E-44FA-4342-B805-11E625CD89B5}" presName="linNode" presStyleCnt="0"/>
      <dgm:spPr/>
    </dgm:pt>
    <dgm:pt modelId="{BAA9FB87-EEAD-45F1-97C0-8E4C346AE4EF}" type="pres">
      <dgm:prSet presAssocID="{8E07D16E-44FA-4342-B805-11E625CD89B5}" presName="parentText" presStyleLbl="node1" presStyleIdx="1" presStyleCnt="3" custScaleY="80120">
        <dgm:presLayoutVars>
          <dgm:chMax val="1"/>
          <dgm:bulletEnabled val="1"/>
        </dgm:presLayoutVars>
      </dgm:prSet>
      <dgm:spPr/>
      <dgm:t>
        <a:bodyPr/>
        <a:lstStyle/>
        <a:p>
          <a:endParaRPr lang="en-ZA"/>
        </a:p>
      </dgm:t>
    </dgm:pt>
    <dgm:pt modelId="{029BDB20-0C20-48D1-B0EC-C2841B64E2FB}" type="pres">
      <dgm:prSet presAssocID="{8E07D16E-44FA-4342-B805-11E625CD89B5}" presName="descendantText" presStyleLbl="alignAccFollowNode1" presStyleIdx="1" presStyleCnt="3">
        <dgm:presLayoutVars>
          <dgm:bulletEnabled val="1"/>
        </dgm:presLayoutVars>
      </dgm:prSet>
      <dgm:spPr/>
      <dgm:t>
        <a:bodyPr/>
        <a:lstStyle/>
        <a:p>
          <a:endParaRPr lang="en-ZA"/>
        </a:p>
      </dgm:t>
    </dgm:pt>
    <dgm:pt modelId="{9B0E7AD8-DFC9-4DB3-8756-8A9EFEA63DC2}" type="pres">
      <dgm:prSet presAssocID="{5AF0E2BF-842F-4901-AE59-E54CBE357111}" presName="sp" presStyleCnt="0"/>
      <dgm:spPr/>
    </dgm:pt>
    <dgm:pt modelId="{804E35FB-39CA-4940-94D1-2DE0D9ADC28E}" type="pres">
      <dgm:prSet presAssocID="{14964947-4BA4-46AB-9B36-8BCDF242B3A9}" presName="linNode" presStyleCnt="0"/>
      <dgm:spPr/>
    </dgm:pt>
    <dgm:pt modelId="{4C6AA045-894E-4108-BEA0-9B67F9E1FDE6}" type="pres">
      <dgm:prSet presAssocID="{14964947-4BA4-46AB-9B36-8BCDF242B3A9}" presName="parentText" presStyleLbl="node1" presStyleIdx="2" presStyleCnt="3" custScaleY="80120">
        <dgm:presLayoutVars>
          <dgm:chMax val="1"/>
          <dgm:bulletEnabled val="1"/>
        </dgm:presLayoutVars>
      </dgm:prSet>
      <dgm:spPr/>
      <dgm:t>
        <a:bodyPr/>
        <a:lstStyle/>
        <a:p>
          <a:endParaRPr lang="en-ZA"/>
        </a:p>
      </dgm:t>
    </dgm:pt>
    <dgm:pt modelId="{D245E945-ED6E-4726-B597-142FB6BCCF7C}" type="pres">
      <dgm:prSet presAssocID="{14964947-4BA4-46AB-9B36-8BCDF242B3A9}" presName="descendantText" presStyleLbl="alignAccFollowNode1" presStyleIdx="2" presStyleCnt="3">
        <dgm:presLayoutVars>
          <dgm:bulletEnabled val="1"/>
        </dgm:presLayoutVars>
      </dgm:prSet>
      <dgm:spPr/>
      <dgm:t>
        <a:bodyPr/>
        <a:lstStyle/>
        <a:p>
          <a:endParaRPr lang="en-ZA"/>
        </a:p>
      </dgm:t>
    </dgm:pt>
  </dgm:ptLst>
  <dgm:cxnLst>
    <dgm:cxn modelId="{8DB332FF-658B-4C0F-A5CF-1C69998FD38D}" type="presOf" srcId="{8E07D16E-44FA-4342-B805-11E625CD89B5}" destId="{BAA9FB87-EEAD-45F1-97C0-8E4C346AE4EF}" srcOrd="0" destOrd="0" presId="urn:microsoft.com/office/officeart/2005/8/layout/vList5"/>
    <dgm:cxn modelId="{DB0BBB2E-6A0A-4EF5-8128-AC2B9B714F71}" type="presOf" srcId="{F99FFD0C-673D-42BC-B52C-38552BE9A3EA}" destId="{3362D97E-D479-46BC-B406-A967133BB0E6}" srcOrd="0" destOrd="0" presId="urn:microsoft.com/office/officeart/2005/8/layout/vList5"/>
    <dgm:cxn modelId="{37D0D95F-AFF1-4A43-8920-822F03744B6A}" type="presOf" srcId="{54E04AF7-3F7D-4443-AFCF-2A5A67CBE50A}" destId="{D245E945-ED6E-4726-B597-142FB6BCCF7C}" srcOrd="0" destOrd="0" presId="urn:microsoft.com/office/officeart/2005/8/layout/vList5"/>
    <dgm:cxn modelId="{C61528F1-5C2E-4AFA-8A55-BDFA77F67797}" srcId="{0724C32E-3E76-4516-972F-722C3AC1CBC9}" destId="{8E07D16E-44FA-4342-B805-11E625CD89B5}" srcOrd="1" destOrd="0" parTransId="{2BFBEFD3-BEAF-4CA4-9833-D2DD1512CBF8}" sibTransId="{5AF0E2BF-842F-4901-AE59-E54CBE357111}"/>
    <dgm:cxn modelId="{04337ADF-2C3B-42F0-8FF3-37950BF33EB4}" type="presOf" srcId="{8F37B253-69E9-4D6C-85D2-F625513EA4AF}" destId="{029BDB20-0C20-48D1-B0EC-C2841B64E2FB}" srcOrd="0" destOrd="1" presId="urn:microsoft.com/office/officeart/2005/8/layout/vList5"/>
    <dgm:cxn modelId="{5263827B-BB9F-4C9F-ACAA-73E6BECB7E83}" type="presOf" srcId="{D24315CA-A245-436C-BBD5-1A37BB708E7F}" destId="{3362D97E-D479-46BC-B406-A967133BB0E6}" srcOrd="0" destOrd="1" presId="urn:microsoft.com/office/officeart/2005/8/layout/vList5"/>
    <dgm:cxn modelId="{CC76251E-C74E-4D6A-A874-97B7547CEA27}" srcId="{0724C32E-3E76-4516-972F-722C3AC1CBC9}" destId="{0B56388E-F84B-49E6-8782-A622D52154B9}" srcOrd="0" destOrd="0" parTransId="{9C0255B4-7D89-42C4-A3BC-4925CCFADCE2}" sibTransId="{2BA6ADC9-D897-4526-89F3-46908C90A81D}"/>
    <dgm:cxn modelId="{EB305FAD-8B24-46F7-AEEF-063E6AB8A657}" type="presOf" srcId="{14964947-4BA4-46AB-9B36-8BCDF242B3A9}" destId="{4C6AA045-894E-4108-BEA0-9B67F9E1FDE6}" srcOrd="0" destOrd="0" presId="urn:microsoft.com/office/officeart/2005/8/layout/vList5"/>
    <dgm:cxn modelId="{084E1DEC-701E-4DE9-AE51-E8FC83777B49}" srcId="{14964947-4BA4-46AB-9B36-8BCDF242B3A9}" destId="{54E04AF7-3F7D-4443-AFCF-2A5A67CBE50A}" srcOrd="0" destOrd="0" parTransId="{B6739B62-0A20-4DDF-AC1A-8DD6E2A029F2}" sibTransId="{5628E978-B934-4D48-8BB5-5C2B2DAA2797}"/>
    <dgm:cxn modelId="{A53BEA75-FD62-49E4-B1DA-04E9588A9240}" srcId="{8E07D16E-44FA-4342-B805-11E625CD89B5}" destId="{8F37B253-69E9-4D6C-85D2-F625513EA4AF}" srcOrd="1" destOrd="0" parTransId="{7182D371-60B2-408A-8463-FCF772998FDA}" sibTransId="{ECC46E6D-8A63-4085-9948-7B4FF9FF641F}"/>
    <dgm:cxn modelId="{E5F4C5C1-F68F-4682-9703-2D00184BC484}" srcId="{0B56388E-F84B-49E6-8782-A622D52154B9}" destId="{D24315CA-A245-436C-BBD5-1A37BB708E7F}" srcOrd="1" destOrd="0" parTransId="{735FADB2-1B16-44CF-A2EF-1B1EDC96460C}" sibTransId="{79126C06-8322-4605-AA53-084DB15565BE}"/>
    <dgm:cxn modelId="{3824697D-C923-499B-B313-0C01E324211C}" srcId="{8E07D16E-44FA-4342-B805-11E625CD89B5}" destId="{9CC4D739-067F-4A88-A9C7-6BB3E123E97D}" srcOrd="0" destOrd="0" parTransId="{B9C06BCA-C7B8-41BA-8DB6-2914D9DDCC2A}" sibTransId="{91CE4996-3134-46DC-AFD1-DEDF94EF68FA}"/>
    <dgm:cxn modelId="{EE47B811-F4CA-4309-B62F-CA8BBB2B3C60}" srcId="{0724C32E-3E76-4516-972F-722C3AC1CBC9}" destId="{14964947-4BA4-46AB-9B36-8BCDF242B3A9}" srcOrd="2" destOrd="0" parTransId="{9DA1CCF5-F4A8-4317-8AD6-50D3C9172DD0}" sibTransId="{1D5D83A4-024D-409A-8EFF-03129C846E48}"/>
    <dgm:cxn modelId="{4D29FD6C-840A-4920-B9B8-226EEBFFCC76}" type="presOf" srcId="{9CC4D739-067F-4A88-A9C7-6BB3E123E97D}" destId="{029BDB20-0C20-48D1-B0EC-C2841B64E2FB}" srcOrd="0" destOrd="0" presId="urn:microsoft.com/office/officeart/2005/8/layout/vList5"/>
    <dgm:cxn modelId="{5FC07CC5-6F5A-489F-BE2E-AEFE1E058A8A}" srcId="{0B56388E-F84B-49E6-8782-A622D52154B9}" destId="{F99FFD0C-673D-42BC-B52C-38552BE9A3EA}" srcOrd="0" destOrd="0" parTransId="{9BB6D49A-096D-46DC-B30A-722BB433B14B}" sibTransId="{83749E2A-76F7-4D03-9C01-951EBA40FEBC}"/>
    <dgm:cxn modelId="{6A5367C0-6B3F-43B2-9A3B-D35D5C6B1A86}" type="presOf" srcId="{0B56388E-F84B-49E6-8782-A622D52154B9}" destId="{0820F4DF-138D-42F9-B666-C241E4D8432A}" srcOrd="0" destOrd="0" presId="urn:microsoft.com/office/officeart/2005/8/layout/vList5"/>
    <dgm:cxn modelId="{0AAFF751-30E7-4F0B-9C22-D1B3B7E594A0}" srcId="{14964947-4BA4-46AB-9B36-8BCDF242B3A9}" destId="{AFC45C5E-8124-45DF-A9D5-ADB9C533050F}" srcOrd="1" destOrd="0" parTransId="{C0729F23-B67D-49C1-AA2C-5836BA20A58C}" sibTransId="{9840C427-47D1-4D72-A2ED-B81354C3A7DA}"/>
    <dgm:cxn modelId="{4A236FBF-B02B-491F-A67B-350813A9C6D7}" type="presOf" srcId="{AFC45C5E-8124-45DF-A9D5-ADB9C533050F}" destId="{D245E945-ED6E-4726-B597-142FB6BCCF7C}" srcOrd="0" destOrd="1" presId="urn:microsoft.com/office/officeart/2005/8/layout/vList5"/>
    <dgm:cxn modelId="{0B8DB758-1766-4D86-846C-EABB18133574}" type="presOf" srcId="{0724C32E-3E76-4516-972F-722C3AC1CBC9}" destId="{F7951BF1-75A2-4EFB-85C3-59D6D84D1661}" srcOrd="0" destOrd="0" presId="urn:microsoft.com/office/officeart/2005/8/layout/vList5"/>
    <dgm:cxn modelId="{34D2B733-0E28-4CFF-8885-F0C8653CE6E5}" type="presParOf" srcId="{F7951BF1-75A2-4EFB-85C3-59D6D84D1661}" destId="{30999534-05DC-482E-8098-763AC03762AB}" srcOrd="0" destOrd="0" presId="urn:microsoft.com/office/officeart/2005/8/layout/vList5"/>
    <dgm:cxn modelId="{E28F791B-A49E-4B41-A6E3-124B60A69CBC}" type="presParOf" srcId="{30999534-05DC-482E-8098-763AC03762AB}" destId="{0820F4DF-138D-42F9-B666-C241E4D8432A}" srcOrd="0" destOrd="0" presId="urn:microsoft.com/office/officeart/2005/8/layout/vList5"/>
    <dgm:cxn modelId="{45D64050-B551-405B-888F-BF3629685A56}" type="presParOf" srcId="{30999534-05DC-482E-8098-763AC03762AB}" destId="{3362D97E-D479-46BC-B406-A967133BB0E6}" srcOrd="1" destOrd="0" presId="urn:microsoft.com/office/officeart/2005/8/layout/vList5"/>
    <dgm:cxn modelId="{8EA40DD2-2100-4E29-AC6D-76C651C0881C}" type="presParOf" srcId="{F7951BF1-75A2-4EFB-85C3-59D6D84D1661}" destId="{E7BF42A9-570A-455F-93C8-5C6F17FB82D8}" srcOrd="1" destOrd="0" presId="urn:microsoft.com/office/officeart/2005/8/layout/vList5"/>
    <dgm:cxn modelId="{48A3846A-F452-4C08-B880-CB0841838A17}" type="presParOf" srcId="{F7951BF1-75A2-4EFB-85C3-59D6D84D1661}" destId="{DB25CC07-C105-43D0-A6BA-582466DC744A}" srcOrd="2" destOrd="0" presId="urn:microsoft.com/office/officeart/2005/8/layout/vList5"/>
    <dgm:cxn modelId="{43704733-653B-41AB-A907-C243B389917C}" type="presParOf" srcId="{DB25CC07-C105-43D0-A6BA-582466DC744A}" destId="{BAA9FB87-EEAD-45F1-97C0-8E4C346AE4EF}" srcOrd="0" destOrd="0" presId="urn:microsoft.com/office/officeart/2005/8/layout/vList5"/>
    <dgm:cxn modelId="{9F5EC77C-5297-47D2-9E41-8B8813F28577}" type="presParOf" srcId="{DB25CC07-C105-43D0-A6BA-582466DC744A}" destId="{029BDB20-0C20-48D1-B0EC-C2841B64E2FB}" srcOrd="1" destOrd="0" presId="urn:microsoft.com/office/officeart/2005/8/layout/vList5"/>
    <dgm:cxn modelId="{2DEBA9B5-60C2-456F-8442-9711FA9665DA}" type="presParOf" srcId="{F7951BF1-75A2-4EFB-85C3-59D6D84D1661}" destId="{9B0E7AD8-DFC9-4DB3-8756-8A9EFEA63DC2}" srcOrd="3" destOrd="0" presId="urn:microsoft.com/office/officeart/2005/8/layout/vList5"/>
    <dgm:cxn modelId="{57828491-1132-4C2A-BBFC-D66AC42A8552}" type="presParOf" srcId="{F7951BF1-75A2-4EFB-85C3-59D6D84D1661}" destId="{804E35FB-39CA-4940-94D1-2DE0D9ADC28E}" srcOrd="4" destOrd="0" presId="urn:microsoft.com/office/officeart/2005/8/layout/vList5"/>
    <dgm:cxn modelId="{B8EA7603-A4F8-497F-B35D-E6968B28D551}" type="presParOf" srcId="{804E35FB-39CA-4940-94D1-2DE0D9ADC28E}" destId="{4C6AA045-894E-4108-BEA0-9B67F9E1FDE6}" srcOrd="0" destOrd="0" presId="urn:microsoft.com/office/officeart/2005/8/layout/vList5"/>
    <dgm:cxn modelId="{6D369976-7879-408C-A9DD-6AEBF6BB7BF7}" type="presParOf" srcId="{804E35FB-39CA-4940-94D1-2DE0D9ADC28E}" destId="{D245E945-ED6E-4726-B597-142FB6BCCF7C}"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transform the construction and property sectors through the development of policy and legislative prescripts.</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55728EEA-4CF1-4954-8EA6-D7378EAB37F4}">
      <dgm:prSet custT="1"/>
      <dgm:spPr/>
      <dgm:t>
        <a:bodyPr/>
        <a:lstStyle/>
        <a:p>
          <a:pPr marL="174625" indent="-174625" rtl="0"/>
          <a:r>
            <a:rPr lang="en-ZA" sz="1200" dirty="0" smtClean="0"/>
            <a:t>To research and develop policies and legislative prescripts for the construction and property sector </a:t>
          </a:r>
          <a:endParaRPr lang="en-US" sz="1200" dirty="0"/>
        </a:p>
      </dgm:t>
    </dgm:pt>
    <dgm:pt modelId="{F9581DE4-5174-41CC-ACE3-BA4D0216030B}" type="parTrans" cxnId="{CC14E861-73EC-4A40-89D2-D5277D80113C}">
      <dgm:prSet/>
      <dgm:spPr/>
      <dgm:t>
        <a:bodyPr/>
        <a:lstStyle/>
        <a:p>
          <a:endParaRPr lang="en-US" sz="2000"/>
        </a:p>
      </dgm:t>
    </dgm:pt>
    <dgm:pt modelId="{62598427-96E4-4079-851F-F0BD2DFD0C1C}" type="sibTrans" cxnId="{CC14E861-73EC-4A40-89D2-D5277D80113C}">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39FDA066-66F6-4A8E-B3F4-47B652E1D18C}">
      <dgm:prSet custT="1"/>
      <dgm:spPr/>
      <dgm:t>
        <a:bodyPr/>
        <a:lstStyle/>
        <a:p>
          <a:pPr marL="174625" indent="-174625" rtl="0"/>
          <a:endParaRPr lang="en-ZA" sz="1200" dirty="0" smtClean="0"/>
        </a:p>
      </dgm:t>
    </dgm:pt>
    <dgm:pt modelId="{516B3898-39FA-45B5-8056-613EEE01622E}" type="parTrans" cxnId="{94647823-44E7-48B1-A6B1-346681071923}">
      <dgm:prSet/>
      <dgm:spPr/>
      <dgm:t>
        <a:bodyPr/>
        <a:lstStyle/>
        <a:p>
          <a:endParaRPr lang="en-ZA"/>
        </a:p>
      </dgm:t>
    </dgm:pt>
    <dgm:pt modelId="{A0BF6BD7-70FD-4339-9C53-1D9C6800727C}" type="sibTrans" cxnId="{94647823-44E7-48B1-A6B1-346681071923}">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Y="-24458">
        <dgm:presLayoutVars>
          <dgm:bulletEnabled val="1"/>
        </dgm:presLayoutVars>
      </dgm:prSet>
      <dgm:spPr/>
      <dgm:t>
        <a:bodyPr/>
        <a:lstStyle/>
        <a:p>
          <a:endParaRPr lang="en-US"/>
        </a:p>
      </dgm:t>
    </dgm:pt>
  </dgm:ptLst>
  <dgm:cxnLst>
    <dgm:cxn modelId="{43C889AA-B9E0-4A55-9123-F678BD3D12B2}" type="presOf" srcId="{AD5C3009-CDD0-4F2C-92F5-589D67837595}" destId="{32816352-3EE3-4B82-A84D-D966EB02AA6C}" srcOrd="1" destOrd="0" presId="urn:microsoft.com/office/officeart/2005/8/layout/list1"/>
    <dgm:cxn modelId="{6F94194D-C423-465E-93F8-D78DEB668615}" type="presOf" srcId="{55728EEA-4CF1-4954-8EA6-D7378EAB37F4}" destId="{82CFBE51-4E74-4ED1-8AB0-A39DC25790F3}" srcOrd="0" destOrd="0"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6B7E820F-1623-4980-B55B-47EE6F4525FC}" srcId="{962BCB68-4FCF-405A-AFC9-FC6F76A26919}" destId="{D1683DC3-4D14-4C14-A5CE-DC4CF856E68B}" srcOrd="8" destOrd="0" parTransId="{7FE828EB-CE6E-42E5-87FD-02B63FF4BCC9}" sibTransId="{B529BF89-15B7-45D0-B191-8B1461475925}"/>
    <dgm:cxn modelId="{94647823-44E7-48B1-A6B1-346681071923}" srcId="{AD5C3009-CDD0-4F2C-92F5-589D67837595}" destId="{39FDA066-66F6-4A8E-B3F4-47B652E1D18C}" srcOrd="1" destOrd="0" parTransId="{516B3898-39FA-45B5-8056-613EEE01622E}" sibTransId="{A0BF6BD7-70FD-4339-9C53-1D9C6800727C}"/>
    <dgm:cxn modelId="{1A8B4DBB-2505-456D-8EBF-10636E11ECCE}" type="presOf" srcId="{579EBB4C-D9C8-492C-89E8-700E3D121D9E}" destId="{B31A85D1-7D95-408E-8757-A354C4FF83DC}" srcOrd="0" destOrd="0" presId="urn:microsoft.com/office/officeart/2005/8/layout/list1"/>
    <dgm:cxn modelId="{5405B576-3029-4229-8840-0652BA79DB10}" srcId="{962BCB68-4FCF-405A-AFC9-FC6F76A26919}" destId="{01D7A227-883A-42EF-A317-7E60460E6820}" srcOrd="12" destOrd="0" parTransId="{CE0ACDE2-D6DB-4212-B8D9-FB944FA489EE}" sibTransId="{F56CC48D-19D9-4DBF-B5AE-D2D53EFB3330}"/>
    <dgm:cxn modelId="{9BD2701B-4506-4D96-8EC1-FC2CAC181491}" srcId="{962BCB68-4FCF-405A-AFC9-FC6F76A26919}" destId="{8DE476D6-0FCD-4281-AA02-9E85B2A0D0FC}" srcOrd="1" destOrd="0" parTransId="{9F626B84-438F-4487-8109-9F98A9CCC005}" sibTransId="{5AB9F31A-86D7-411B-B692-54ED627B994B}"/>
    <dgm:cxn modelId="{E0845BCE-9078-4A7F-9BB5-DBB9A289342C}" srcId="{962BCB68-4FCF-405A-AFC9-FC6F76A26919}" destId="{924BC0ED-D49A-4EE1-AE26-65600EC84487}" srcOrd="5" destOrd="0" parTransId="{417F2A68-A722-4A3C-BB37-9D891AFD1421}" sibTransId="{CE525EE8-CF89-4037-B9F0-7DB58756708B}"/>
    <dgm:cxn modelId="{A52BC326-8F63-43C9-B1ED-83EAD9523316}" type="presOf" srcId="{AD5C3009-CDD0-4F2C-92F5-589D67837595}" destId="{F0C7D8A0-5655-4113-B738-7A4C2DD64734}" srcOrd="0" destOrd="0" presId="urn:microsoft.com/office/officeart/2005/8/layout/list1"/>
    <dgm:cxn modelId="{6C1CA1A1-825A-43C7-A5CE-E7B4BCDF29E7}" srcId="{962BCB68-4FCF-405A-AFC9-FC6F76A26919}" destId="{57CBF91E-6C6B-4C9E-AC0D-C3C6008CECFE}" srcOrd="2" destOrd="0" parTransId="{F9F5BE0F-EFCE-4869-908C-49C4778DFB2B}" sibTransId="{62316FEF-FF9F-4B1B-83F1-1D4B79622475}"/>
    <dgm:cxn modelId="{127C6560-0803-4B68-A1D4-4B9DD618F912}" srcId="{257D47CA-83DC-46DA-BDB4-E24B13771573}" destId="{579EBB4C-D9C8-492C-89E8-700E3D121D9E}" srcOrd="0" destOrd="0" parTransId="{DD67F7C5-B613-4FD7-916D-2CB2F8D691B7}" sibTransId="{890ABF2B-AFE6-4982-BD37-4313BD400512}"/>
    <dgm:cxn modelId="{18D53AC2-2C65-4D22-9082-75BDA12B6880}" type="presOf" srcId="{31F58D22-1216-410D-803B-D32FACB9FA01}" destId="{C6C98353-2EE5-45F0-A1C5-78A972062C85}" srcOrd="0" destOrd="0" presId="urn:microsoft.com/office/officeart/2005/8/layout/list1"/>
    <dgm:cxn modelId="{82008D16-ACBD-40B8-9DEF-06C315E88C6F}" type="presOf" srcId="{580F01B5-9BAF-4783-99CF-A61E253A8B9D}" destId="{67068D10-18D6-473B-B1E7-BD9B7568EEAA}" srcOrd="0" destOrd="10" presId="urn:microsoft.com/office/officeart/2005/8/layout/list1"/>
    <dgm:cxn modelId="{74BD03F2-291E-4DF3-8DDA-F75CD97F69DA}" type="presOf" srcId="{962BCB68-4FCF-405A-AFC9-FC6F76A26919}" destId="{06F447E5-BAC4-429A-946A-07FE58F6730B}" srcOrd="1" destOrd="0" presId="urn:microsoft.com/office/officeart/2005/8/layout/list1"/>
    <dgm:cxn modelId="{63F77CEB-A850-460E-BED8-CB3FB5D5B30B}" type="presOf" srcId="{FE47C4EB-0C76-475D-A70D-69DC835F2B2A}" destId="{67068D10-18D6-473B-B1E7-BD9B7568EEAA}" srcOrd="0" destOrd="3" presId="urn:microsoft.com/office/officeart/2005/8/layout/list1"/>
    <dgm:cxn modelId="{51FEABC1-4539-465D-8B76-BAF3349C2B9D}" type="presOf" srcId="{B9976681-488C-437C-A46D-80A430208B0B}" destId="{67068D10-18D6-473B-B1E7-BD9B7568EEAA}" srcOrd="0" destOrd="0" presId="urn:microsoft.com/office/officeart/2005/8/layout/list1"/>
    <dgm:cxn modelId="{33ACA3A7-4F14-4351-9112-494036790EA3}" type="presOf" srcId="{8DE476D6-0FCD-4281-AA02-9E85B2A0D0FC}" destId="{67068D10-18D6-473B-B1E7-BD9B7568EEAA}" srcOrd="0" destOrd="1" presId="urn:microsoft.com/office/officeart/2005/8/layout/list1"/>
    <dgm:cxn modelId="{034AAD15-5A42-4401-9B7E-1E7B8F19F296}" type="presOf" srcId="{0501706B-4FBE-43B8-9FC8-911741B0308D}" destId="{67068D10-18D6-473B-B1E7-BD9B7568EEAA}" srcOrd="0" destOrd="13" presId="urn:microsoft.com/office/officeart/2005/8/layout/list1"/>
    <dgm:cxn modelId="{73BF1A1F-5A66-4703-8A43-4FBF5A7E24E4}" type="presOf" srcId="{A146AA3C-CC2E-4037-BD88-4321D11B51A4}" destId="{67068D10-18D6-473B-B1E7-BD9B7568EEAA}" srcOrd="0" destOrd="6" presId="urn:microsoft.com/office/officeart/2005/8/layout/list1"/>
    <dgm:cxn modelId="{D77030C5-2AD9-4CB7-B43F-C68B87624F0A}" type="presOf" srcId="{257D47CA-83DC-46DA-BDB4-E24B13771573}" destId="{5AB21E57-AA23-4938-AC3F-20E1D840918F}" srcOrd="0" destOrd="0"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E7D7C504-4A6B-45BD-B6C4-5F1300B1FB22}" srcId="{962BCB68-4FCF-405A-AFC9-FC6F76A26919}" destId="{0501706B-4FBE-43B8-9FC8-911741B0308D}" srcOrd="13" destOrd="0" parTransId="{AC7E079B-6F68-4080-AC23-AFE63A184AE8}" sibTransId="{B771010D-A2CE-4A1F-8B7D-37A7C11A6443}"/>
    <dgm:cxn modelId="{CDFD890D-DDB1-4A6F-929D-8A86E1E14D5C}" type="presOf" srcId="{962BCB68-4FCF-405A-AFC9-FC6F76A26919}" destId="{A694F11D-6589-4800-985D-02D9E2B5E0F6}" srcOrd="0" destOrd="0" presId="urn:microsoft.com/office/officeart/2005/8/layout/list1"/>
    <dgm:cxn modelId="{9AC4C1AF-7F50-4CC7-AA62-4B970C0825CA}" type="presOf" srcId="{6CFC4449-4286-442E-94E2-A8B1ED7AB2A8}" destId="{67068D10-18D6-473B-B1E7-BD9B7568EEAA}" srcOrd="0" destOrd="9" presId="urn:microsoft.com/office/officeart/2005/8/layout/list1"/>
    <dgm:cxn modelId="{B48AF71C-29D3-48F4-9702-4D21779479D0}" type="presOf" srcId="{AE924197-71A7-45B2-A5D1-C3D9B36E3A4A}" destId="{67068D10-18D6-473B-B1E7-BD9B7568EEAA}" srcOrd="0" destOrd="7" presId="urn:microsoft.com/office/officeart/2005/8/layout/list1"/>
    <dgm:cxn modelId="{2A016FC1-95AD-4955-AED5-1C1842A855D6}" srcId="{31F58D22-1216-410D-803B-D32FACB9FA01}" destId="{962BCB68-4FCF-405A-AFC9-FC6F76A26919}" srcOrd="2" destOrd="0" parTransId="{A9AACAC2-3A01-4D62-BB4E-9E325D04F038}" sibTransId="{A185A637-F4C3-4865-BC71-782001200CEC}"/>
    <dgm:cxn modelId="{479935C1-B98F-477E-A230-EDA93A27204A}" type="presOf" srcId="{01D7A227-883A-42EF-A317-7E60460E6820}" destId="{67068D10-18D6-473B-B1E7-BD9B7568EEAA}" srcOrd="0" destOrd="12"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5AA20F38-61F7-4258-8230-78CF3239C644}" srcId="{962BCB68-4FCF-405A-AFC9-FC6F76A26919}" destId="{A146AA3C-CC2E-4037-BD88-4321D11B51A4}" srcOrd="6" destOrd="0" parTransId="{23F19871-EB9D-4CAE-8FD8-DFE0ACFB514A}" sibTransId="{472D15E3-156C-453E-87FF-404CEA2064E0}"/>
    <dgm:cxn modelId="{E4590E8A-3C54-408C-92D7-769A18302705}" type="presOf" srcId="{94B39BC9-D01C-4F21-A977-0B6C73F3861C}" destId="{67068D10-18D6-473B-B1E7-BD9B7568EEAA}" srcOrd="0" destOrd="11" presId="urn:microsoft.com/office/officeart/2005/8/layout/list1"/>
    <dgm:cxn modelId="{392C2E3D-EAFF-4A01-B4FA-B8F0DBB98B69}" type="presOf" srcId="{57CBF91E-6C6B-4C9E-AC0D-C3C6008CECFE}" destId="{67068D10-18D6-473B-B1E7-BD9B7568EEAA}" srcOrd="0" destOrd="2" presId="urn:microsoft.com/office/officeart/2005/8/layout/list1"/>
    <dgm:cxn modelId="{BD0DDB86-8C63-4F87-B1AB-617AAF997F08}" type="presOf" srcId="{39FDA066-66F6-4A8E-B3F4-47B652E1D18C}" destId="{82CFBE51-4E74-4ED1-8AB0-A39DC25790F3}" srcOrd="0" destOrd="1" presId="urn:microsoft.com/office/officeart/2005/8/layout/list1"/>
    <dgm:cxn modelId="{8419AD8A-FF28-42C6-ADF7-6B1AE18ACF6F}" srcId="{31F58D22-1216-410D-803B-D32FACB9FA01}" destId="{257D47CA-83DC-46DA-BDB4-E24B13771573}" srcOrd="0" destOrd="0" parTransId="{1690223B-933E-4C54-BAB4-204CD5C649EC}" sibTransId="{37EA506D-7B25-4839-AA46-A6EE5720E50E}"/>
    <dgm:cxn modelId="{FABC0E45-4A79-4CAE-BD8C-84FF4D7FA32D}" srcId="{962BCB68-4FCF-405A-AFC9-FC6F76A26919}" destId="{FE47C4EB-0C76-475D-A70D-69DC835F2B2A}" srcOrd="3" destOrd="0" parTransId="{54EC2CFD-6E9B-4626-A0D2-4DD8D2B35D7C}" sibTransId="{D7DEFE6C-6A38-4D6E-B61C-5014B341FB09}"/>
    <dgm:cxn modelId="{541DAA67-C992-499E-842D-0F5839A339BD}" srcId="{962BCB68-4FCF-405A-AFC9-FC6F76A26919}" destId="{580F01B5-9BAF-4783-99CF-A61E253A8B9D}" srcOrd="10" destOrd="0" parTransId="{AA42627A-9637-484B-B1D4-4C81CE6F3BB2}" sibTransId="{5083B03F-1242-4946-951B-A56D1B8A1008}"/>
    <dgm:cxn modelId="{C0E1158D-DDA7-46CE-98A8-FF0316E00C54}" type="presOf" srcId="{D1683DC3-4D14-4C14-A5CE-DC4CF856E68B}" destId="{67068D10-18D6-473B-B1E7-BD9B7568EEAA}" srcOrd="0" destOrd="8" presId="urn:microsoft.com/office/officeart/2005/8/layout/list1"/>
    <dgm:cxn modelId="{08E5B498-5769-485E-A5EA-3DBFF13A1032}" type="presOf" srcId="{924BC0ED-D49A-4EE1-AE26-65600EC84487}" destId="{67068D10-18D6-473B-B1E7-BD9B7568EEAA}" srcOrd="0" destOrd="5" presId="urn:microsoft.com/office/officeart/2005/8/layout/list1"/>
    <dgm:cxn modelId="{CE173569-39B9-44E8-827E-F247828903B5}" srcId="{962BCB68-4FCF-405A-AFC9-FC6F76A26919}" destId="{6CFC4449-4286-442E-94E2-A8B1ED7AB2A8}" srcOrd="9" destOrd="0" parTransId="{33ADA4E6-F58A-400F-8E89-F7EC1A13EEAE}" sibTransId="{B3971AA9-4326-40D8-B942-CD3D8889B3F1}"/>
    <dgm:cxn modelId="{EEA20FFE-FBE5-41E4-8279-46B498D3C38A}" type="presOf" srcId="{257D47CA-83DC-46DA-BDB4-E24B13771573}" destId="{066F1311-EA21-4BEB-8838-ACA3CB348AF8}" srcOrd="1" destOrd="0" presId="urn:microsoft.com/office/officeart/2005/8/layout/list1"/>
    <dgm:cxn modelId="{8AE09DF5-20CC-4EEC-B495-1E4FAFF98EB6}" srcId="{31F58D22-1216-410D-803B-D32FACB9FA01}" destId="{AD5C3009-CDD0-4F2C-92F5-589D67837595}" srcOrd="1" destOrd="0" parTransId="{6E149D69-27A7-487F-B655-30646A0F5AD3}" sibTransId="{DFDEA213-E276-48C5-A1B9-02D93CD35B09}"/>
    <dgm:cxn modelId="{CC14E861-73EC-4A40-89D2-D5277D80113C}" srcId="{AD5C3009-CDD0-4F2C-92F5-589D67837595}" destId="{55728EEA-4CF1-4954-8EA6-D7378EAB37F4}" srcOrd="0" destOrd="0" parTransId="{F9581DE4-5174-41CC-ACE3-BA4D0216030B}" sibTransId="{62598427-96E4-4079-851F-F0BD2DFD0C1C}"/>
    <dgm:cxn modelId="{9518D64B-2A18-4867-AC66-930F964F74F2}" srcId="{962BCB68-4FCF-405A-AFC9-FC6F76A26919}" destId="{94B39BC9-D01C-4F21-A977-0B6C73F3861C}" srcOrd="11" destOrd="0" parTransId="{74B57D90-1BA1-44C6-B85A-5C3AD43DF2EC}" sibTransId="{DD7ACC04-5209-43C7-B152-2D077DD42B62}"/>
    <dgm:cxn modelId="{175EDDB6-0972-46FD-8A77-F7BFB033C8CB}" type="presOf" srcId="{9FF493A3-62FC-454D-8F80-E8B72EBC9AF5}" destId="{67068D10-18D6-473B-B1E7-BD9B7568EEAA}" srcOrd="0" destOrd="4" presId="urn:microsoft.com/office/officeart/2005/8/layout/list1"/>
    <dgm:cxn modelId="{01873F7B-768D-4D87-B32E-FD5CE2EE0437}" type="presParOf" srcId="{C6C98353-2EE5-45F0-A1C5-78A972062C85}" destId="{5063380E-791E-49F7-A06E-8FE192C00F84}" srcOrd="0" destOrd="0" presId="urn:microsoft.com/office/officeart/2005/8/layout/list1"/>
    <dgm:cxn modelId="{9F3FBC98-3930-4900-A85B-4A6A30EED2E5}" type="presParOf" srcId="{5063380E-791E-49F7-A06E-8FE192C00F84}" destId="{5AB21E57-AA23-4938-AC3F-20E1D840918F}" srcOrd="0" destOrd="0" presId="urn:microsoft.com/office/officeart/2005/8/layout/list1"/>
    <dgm:cxn modelId="{B7B6463B-608D-4574-B7A8-94352C69902A}" type="presParOf" srcId="{5063380E-791E-49F7-A06E-8FE192C00F84}" destId="{066F1311-EA21-4BEB-8838-ACA3CB348AF8}" srcOrd="1" destOrd="0" presId="urn:microsoft.com/office/officeart/2005/8/layout/list1"/>
    <dgm:cxn modelId="{C30E1DCF-CC90-400A-865A-E44E8BE689BA}" type="presParOf" srcId="{C6C98353-2EE5-45F0-A1C5-78A972062C85}" destId="{CF0455D8-7952-4BFB-8C42-149B267981AF}" srcOrd="1" destOrd="0" presId="urn:microsoft.com/office/officeart/2005/8/layout/list1"/>
    <dgm:cxn modelId="{14E708F5-E4AF-462C-B0A9-8EA51F13BB63}" type="presParOf" srcId="{C6C98353-2EE5-45F0-A1C5-78A972062C85}" destId="{B31A85D1-7D95-408E-8757-A354C4FF83DC}" srcOrd="2" destOrd="0" presId="urn:microsoft.com/office/officeart/2005/8/layout/list1"/>
    <dgm:cxn modelId="{DB45498F-3E9B-440E-82D9-D796C3831378}" type="presParOf" srcId="{C6C98353-2EE5-45F0-A1C5-78A972062C85}" destId="{E0DABA82-DBBF-4C17-A52C-A81B72FC3316}" srcOrd="3" destOrd="0" presId="urn:microsoft.com/office/officeart/2005/8/layout/list1"/>
    <dgm:cxn modelId="{ADA21E4C-BC43-4CDC-ADC8-15448B046029}" type="presParOf" srcId="{C6C98353-2EE5-45F0-A1C5-78A972062C85}" destId="{2F0E80E0-E52B-4698-A3D3-4F46E5AC50D4}" srcOrd="4" destOrd="0" presId="urn:microsoft.com/office/officeart/2005/8/layout/list1"/>
    <dgm:cxn modelId="{D4CD57A2-5C58-4D73-A449-3BB3A94672F9}" type="presParOf" srcId="{2F0E80E0-E52B-4698-A3D3-4F46E5AC50D4}" destId="{F0C7D8A0-5655-4113-B738-7A4C2DD64734}" srcOrd="0" destOrd="0" presId="urn:microsoft.com/office/officeart/2005/8/layout/list1"/>
    <dgm:cxn modelId="{6ABC0D21-ACB0-4CB4-A924-8F2D2EFBD946}" type="presParOf" srcId="{2F0E80E0-E52B-4698-A3D3-4F46E5AC50D4}" destId="{32816352-3EE3-4B82-A84D-D966EB02AA6C}" srcOrd="1" destOrd="0" presId="urn:microsoft.com/office/officeart/2005/8/layout/list1"/>
    <dgm:cxn modelId="{A58CE219-6E90-4DBD-A487-2B0F7A9FF19E}" type="presParOf" srcId="{C6C98353-2EE5-45F0-A1C5-78A972062C85}" destId="{6032C325-3985-4D7C-B48E-4E892933D168}" srcOrd="5" destOrd="0" presId="urn:microsoft.com/office/officeart/2005/8/layout/list1"/>
    <dgm:cxn modelId="{6633736A-3E06-4F4D-9CD1-22CD57775C72}" type="presParOf" srcId="{C6C98353-2EE5-45F0-A1C5-78A972062C85}" destId="{82CFBE51-4E74-4ED1-8AB0-A39DC25790F3}" srcOrd="6" destOrd="0" presId="urn:microsoft.com/office/officeart/2005/8/layout/list1"/>
    <dgm:cxn modelId="{971DCF3B-FE75-4217-8F2C-6343A162DE35}" type="presParOf" srcId="{C6C98353-2EE5-45F0-A1C5-78A972062C85}" destId="{8C68A09F-96B9-483C-BFD0-E03023920A8E}" srcOrd="7" destOrd="0" presId="urn:microsoft.com/office/officeart/2005/8/layout/list1"/>
    <dgm:cxn modelId="{47313772-0CAF-45C1-B60F-15145363B396}" type="presParOf" srcId="{C6C98353-2EE5-45F0-A1C5-78A972062C85}" destId="{69A9F107-84AB-4B21-AF42-0BF46131B622}" srcOrd="8" destOrd="0" presId="urn:microsoft.com/office/officeart/2005/8/layout/list1"/>
    <dgm:cxn modelId="{98904E28-B373-4DC8-B249-B93C702AD5ED}" type="presParOf" srcId="{69A9F107-84AB-4B21-AF42-0BF46131B622}" destId="{A694F11D-6589-4800-985D-02D9E2B5E0F6}" srcOrd="0" destOrd="0" presId="urn:microsoft.com/office/officeart/2005/8/layout/list1"/>
    <dgm:cxn modelId="{38040375-0F7F-484C-B3A1-77FF46551847}" type="presParOf" srcId="{69A9F107-84AB-4B21-AF42-0BF46131B622}" destId="{06F447E5-BAC4-429A-946A-07FE58F6730B}" srcOrd="1" destOrd="0" presId="urn:microsoft.com/office/officeart/2005/8/layout/list1"/>
    <dgm:cxn modelId="{9BE161D1-331D-4D9B-A628-D91687ED4575}" type="presParOf" srcId="{C6C98353-2EE5-45F0-A1C5-78A972062C85}" destId="{84A2650B-10F1-4815-8B04-299C9000E089}" srcOrd="9" destOrd="0" presId="urn:microsoft.com/office/officeart/2005/8/layout/list1"/>
    <dgm:cxn modelId="{6F49E700-413C-47BC-9560-EA628879F316}"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oversee efficient delivery of identified services to prestige clients</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55728EEA-4CF1-4954-8EA6-D7378EAB37F4}">
      <dgm:prSet custT="1"/>
      <dgm:spPr/>
      <dgm:t>
        <a:bodyPr/>
        <a:lstStyle/>
        <a:p>
          <a:pPr marL="174625" indent="-174625" rtl="0"/>
          <a:r>
            <a:rPr lang="en-ZA" sz="1200" dirty="0" smtClean="0">
              <a:latin typeface="+mn-lt"/>
            </a:rPr>
            <a:t> To improve delivery of service to Prestige clients</a:t>
          </a:r>
          <a:endParaRPr lang="en-US" sz="1200" dirty="0">
            <a:latin typeface="+mn-lt"/>
          </a:endParaRPr>
        </a:p>
      </dgm:t>
    </dgm:pt>
    <dgm:pt modelId="{F9581DE4-5174-41CC-ACE3-BA4D0216030B}" type="parTrans" cxnId="{CC14E861-73EC-4A40-89D2-D5277D80113C}">
      <dgm:prSet/>
      <dgm:spPr/>
      <dgm:t>
        <a:bodyPr/>
        <a:lstStyle/>
        <a:p>
          <a:endParaRPr lang="en-US" sz="2000"/>
        </a:p>
      </dgm:t>
    </dgm:pt>
    <dgm:pt modelId="{62598427-96E4-4079-851F-F0BD2DFD0C1C}" type="sibTrans" cxnId="{CC14E861-73EC-4A40-89D2-D5277D80113C}">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Y="-24458">
        <dgm:presLayoutVars>
          <dgm:bulletEnabled val="1"/>
        </dgm:presLayoutVars>
      </dgm:prSet>
      <dgm:spPr/>
      <dgm:t>
        <a:bodyPr/>
        <a:lstStyle/>
        <a:p>
          <a:endParaRPr lang="en-US"/>
        </a:p>
      </dgm:t>
    </dgm:pt>
  </dgm:ptLst>
  <dgm:cxnLst>
    <dgm:cxn modelId="{91574E2B-6640-41EB-AE7A-91A837CB8E38}" srcId="{962BCB68-4FCF-405A-AFC9-FC6F76A26919}" destId="{B9976681-488C-437C-A46D-80A430208B0B}" srcOrd="0" destOrd="0" parTransId="{FBD1CD25-30D5-4AB5-B439-4C51EDB7C126}" sibTransId="{FD46E05D-0D9D-474C-AFEB-DB74275B85B1}"/>
    <dgm:cxn modelId="{6B7E820F-1623-4980-B55B-47EE6F4525FC}" srcId="{962BCB68-4FCF-405A-AFC9-FC6F76A26919}" destId="{D1683DC3-4D14-4C14-A5CE-DC4CF856E68B}" srcOrd="8" destOrd="0" parTransId="{7FE828EB-CE6E-42E5-87FD-02B63FF4BCC9}" sibTransId="{B529BF89-15B7-45D0-B191-8B1461475925}"/>
    <dgm:cxn modelId="{5405B576-3029-4229-8840-0652BA79DB10}" srcId="{962BCB68-4FCF-405A-AFC9-FC6F76A26919}" destId="{01D7A227-883A-42EF-A317-7E60460E6820}" srcOrd="12" destOrd="0" parTransId="{CE0ACDE2-D6DB-4212-B8D9-FB944FA489EE}" sibTransId="{F56CC48D-19D9-4DBF-B5AE-D2D53EFB3330}"/>
    <dgm:cxn modelId="{3557B6F4-DC5B-4E8E-91CD-F20FC68F933A}" type="presOf" srcId="{FE47C4EB-0C76-475D-A70D-69DC835F2B2A}" destId="{67068D10-18D6-473B-B1E7-BD9B7568EEAA}" srcOrd="0" destOrd="3" presId="urn:microsoft.com/office/officeart/2005/8/layout/list1"/>
    <dgm:cxn modelId="{9BD2701B-4506-4D96-8EC1-FC2CAC181491}" srcId="{962BCB68-4FCF-405A-AFC9-FC6F76A26919}" destId="{8DE476D6-0FCD-4281-AA02-9E85B2A0D0FC}" srcOrd="1" destOrd="0" parTransId="{9F626B84-438F-4487-8109-9F98A9CCC005}" sibTransId="{5AB9F31A-86D7-411B-B692-54ED627B994B}"/>
    <dgm:cxn modelId="{B5BC5301-811D-41E4-9CFF-94D0017F639C}" type="presOf" srcId="{962BCB68-4FCF-405A-AFC9-FC6F76A26919}" destId="{A694F11D-6589-4800-985D-02D9E2B5E0F6}" srcOrd="0" destOrd="0"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CADAD545-5D48-469B-B0BB-61492905EC92}" type="presOf" srcId="{57CBF91E-6C6B-4C9E-AC0D-C3C6008CECFE}" destId="{67068D10-18D6-473B-B1E7-BD9B7568EEAA}" srcOrd="0" destOrd="2" presId="urn:microsoft.com/office/officeart/2005/8/layout/list1"/>
    <dgm:cxn modelId="{9E2C2DE7-29B1-4BE6-ADB2-34241C76C0D0}" type="presOf" srcId="{A146AA3C-CC2E-4037-BD88-4321D11B51A4}" destId="{67068D10-18D6-473B-B1E7-BD9B7568EEAA}" srcOrd="0" destOrd="6" presId="urn:microsoft.com/office/officeart/2005/8/layout/list1"/>
    <dgm:cxn modelId="{6C1CA1A1-825A-43C7-A5CE-E7B4BCDF29E7}" srcId="{962BCB68-4FCF-405A-AFC9-FC6F76A26919}" destId="{57CBF91E-6C6B-4C9E-AC0D-C3C6008CECFE}" srcOrd="2" destOrd="0" parTransId="{F9F5BE0F-EFCE-4869-908C-49C4778DFB2B}" sibTransId="{62316FEF-FF9F-4B1B-83F1-1D4B79622475}"/>
    <dgm:cxn modelId="{127C6560-0803-4B68-A1D4-4B9DD618F912}" srcId="{257D47CA-83DC-46DA-BDB4-E24B13771573}" destId="{579EBB4C-D9C8-492C-89E8-700E3D121D9E}" srcOrd="0" destOrd="0" parTransId="{DD67F7C5-B613-4FD7-916D-2CB2F8D691B7}" sibTransId="{890ABF2B-AFE6-4982-BD37-4313BD400512}"/>
    <dgm:cxn modelId="{0ABFEDEF-2F8C-4553-A467-6626066BF7C4}" type="presOf" srcId="{AD5C3009-CDD0-4F2C-92F5-589D67837595}" destId="{32816352-3EE3-4B82-A84D-D966EB02AA6C}" srcOrd="1" destOrd="0" presId="urn:microsoft.com/office/officeart/2005/8/layout/list1"/>
    <dgm:cxn modelId="{1330B461-397F-4CF9-906E-72F55D46489C}" type="presOf" srcId="{962BCB68-4FCF-405A-AFC9-FC6F76A26919}" destId="{06F447E5-BAC4-429A-946A-07FE58F6730B}" srcOrd="1" destOrd="0" presId="urn:microsoft.com/office/officeart/2005/8/layout/list1"/>
    <dgm:cxn modelId="{62262879-4ABC-491F-A959-6D1F012E6FD0}" type="presOf" srcId="{01D7A227-883A-42EF-A317-7E60460E6820}" destId="{67068D10-18D6-473B-B1E7-BD9B7568EEAA}" srcOrd="0" destOrd="12" presId="urn:microsoft.com/office/officeart/2005/8/layout/list1"/>
    <dgm:cxn modelId="{97AB710B-7782-4C1E-B970-2CDF2F993180}" type="presOf" srcId="{B9976681-488C-437C-A46D-80A430208B0B}" destId="{67068D10-18D6-473B-B1E7-BD9B7568EEAA}" srcOrd="0" destOrd="0" presId="urn:microsoft.com/office/officeart/2005/8/layout/list1"/>
    <dgm:cxn modelId="{EC3B82C5-BEEE-4143-9759-58821428A091}" type="presOf" srcId="{580F01B5-9BAF-4783-99CF-A61E253A8B9D}" destId="{67068D10-18D6-473B-B1E7-BD9B7568EEAA}" srcOrd="0" destOrd="10" presId="urn:microsoft.com/office/officeart/2005/8/layout/list1"/>
    <dgm:cxn modelId="{FEA2D45D-DF7C-4D49-8336-083A1B5890BE}" type="presOf" srcId="{257D47CA-83DC-46DA-BDB4-E24B13771573}" destId="{5AB21E57-AA23-4938-AC3F-20E1D840918F}" srcOrd="0" destOrd="0" presId="urn:microsoft.com/office/officeart/2005/8/layout/list1"/>
    <dgm:cxn modelId="{1C4834B5-F40B-4BD4-9FDB-9AE87D8A6D7C}" type="presOf" srcId="{AE924197-71A7-45B2-A5D1-C3D9B36E3A4A}" destId="{67068D10-18D6-473B-B1E7-BD9B7568EEAA}" srcOrd="0" destOrd="7"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E7D7C504-4A6B-45BD-B6C4-5F1300B1FB22}" srcId="{962BCB68-4FCF-405A-AFC9-FC6F76A26919}" destId="{0501706B-4FBE-43B8-9FC8-911741B0308D}" srcOrd="13" destOrd="0" parTransId="{AC7E079B-6F68-4080-AC23-AFE63A184AE8}" sibTransId="{B771010D-A2CE-4A1F-8B7D-37A7C11A6443}"/>
    <dgm:cxn modelId="{94EDFBAB-4A7C-4F82-82B6-DD37B83C8AC9}" type="presOf" srcId="{94B39BC9-D01C-4F21-A977-0B6C73F3861C}" destId="{67068D10-18D6-473B-B1E7-BD9B7568EEAA}" srcOrd="0" destOrd="11" presId="urn:microsoft.com/office/officeart/2005/8/layout/list1"/>
    <dgm:cxn modelId="{943B7D8E-8CA6-48A0-85A6-2A20299C3ECA}" type="presOf" srcId="{257D47CA-83DC-46DA-BDB4-E24B13771573}" destId="{066F1311-EA21-4BEB-8838-ACA3CB348AF8}" srcOrd="1" destOrd="0" presId="urn:microsoft.com/office/officeart/2005/8/layout/list1"/>
    <dgm:cxn modelId="{30CF33CB-A14E-4C66-9BEF-BB771B804D3D}" type="presOf" srcId="{D1683DC3-4D14-4C14-A5CE-DC4CF856E68B}" destId="{67068D10-18D6-473B-B1E7-BD9B7568EEAA}" srcOrd="0" destOrd="8" presId="urn:microsoft.com/office/officeart/2005/8/layout/list1"/>
    <dgm:cxn modelId="{2A016FC1-95AD-4955-AED5-1C1842A855D6}" srcId="{31F58D22-1216-410D-803B-D32FACB9FA01}" destId="{962BCB68-4FCF-405A-AFC9-FC6F76A26919}" srcOrd="2" destOrd="0" parTransId="{A9AACAC2-3A01-4D62-BB4E-9E325D04F038}" sibTransId="{A185A637-F4C3-4865-BC71-782001200CEC}"/>
    <dgm:cxn modelId="{E92CFFD7-E153-42A2-BDD9-BFA2AFFE4C04}" type="presOf" srcId="{31F58D22-1216-410D-803B-D32FACB9FA01}" destId="{C6C98353-2EE5-45F0-A1C5-78A972062C85}" srcOrd="0" destOrd="0" presId="urn:microsoft.com/office/officeart/2005/8/layout/list1"/>
    <dgm:cxn modelId="{9B3E9A08-0522-490F-B9E2-4ECD89874554}" type="presOf" srcId="{AD5C3009-CDD0-4F2C-92F5-589D67837595}" destId="{F0C7D8A0-5655-4113-B738-7A4C2DD64734}" srcOrd="0" destOrd="0" presId="urn:microsoft.com/office/officeart/2005/8/layout/list1"/>
    <dgm:cxn modelId="{75E68C92-8D8F-4957-ABD2-619FC1633A58}" type="presOf" srcId="{924BC0ED-D49A-4EE1-AE26-65600EC84487}" destId="{67068D10-18D6-473B-B1E7-BD9B7568EEAA}" srcOrd="0" destOrd="5"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34093F58-49BC-44F4-8509-ACD340070BF9}" type="presOf" srcId="{9FF493A3-62FC-454D-8F80-E8B72EBC9AF5}" destId="{67068D10-18D6-473B-B1E7-BD9B7568EEAA}" srcOrd="0" destOrd="4" presId="urn:microsoft.com/office/officeart/2005/8/layout/list1"/>
    <dgm:cxn modelId="{2A223CAF-17B4-4F58-8361-3AF5ACDE87B6}" type="presOf" srcId="{6CFC4449-4286-442E-94E2-A8B1ED7AB2A8}" destId="{67068D10-18D6-473B-B1E7-BD9B7568EEAA}" srcOrd="0" destOrd="9" presId="urn:microsoft.com/office/officeart/2005/8/layout/list1"/>
    <dgm:cxn modelId="{5AA20F38-61F7-4258-8230-78CF3239C644}" srcId="{962BCB68-4FCF-405A-AFC9-FC6F76A26919}" destId="{A146AA3C-CC2E-4037-BD88-4321D11B51A4}" srcOrd="6" destOrd="0" parTransId="{23F19871-EB9D-4CAE-8FD8-DFE0ACFB514A}" sibTransId="{472D15E3-156C-453E-87FF-404CEA2064E0}"/>
    <dgm:cxn modelId="{8419AD8A-FF28-42C6-ADF7-6B1AE18ACF6F}" srcId="{31F58D22-1216-410D-803B-D32FACB9FA01}" destId="{257D47CA-83DC-46DA-BDB4-E24B13771573}" srcOrd="0" destOrd="0" parTransId="{1690223B-933E-4C54-BAB4-204CD5C649EC}" sibTransId="{37EA506D-7B25-4839-AA46-A6EE5720E50E}"/>
    <dgm:cxn modelId="{FABC0E45-4A79-4CAE-BD8C-84FF4D7FA32D}" srcId="{962BCB68-4FCF-405A-AFC9-FC6F76A26919}" destId="{FE47C4EB-0C76-475D-A70D-69DC835F2B2A}" srcOrd="3" destOrd="0" parTransId="{54EC2CFD-6E9B-4626-A0D2-4DD8D2B35D7C}" sibTransId="{D7DEFE6C-6A38-4D6E-B61C-5014B341FB09}"/>
    <dgm:cxn modelId="{541DAA67-C992-499E-842D-0F5839A339BD}" srcId="{962BCB68-4FCF-405A-AFC9-FC6F76A26919}" destId="{580F01B5-9BAF-4783-99CF-A61E253A8B9D}" srcOrd="10" destOrd="0" parTransId="{AA42627A-9637-484B-B1D4-4C81CE6F3BB2}" sibTransId="{5083B03F-1242-4946-951B-A56D1B8A1008}"/>
    <dgm:cxn modelId="{BBE1B50A-60E2-4D73-BD67-A8B5C922CA0A}" type="presOf" srcId="{8DE476D6-0FCD-4281-AA02-9E85B2A0D0FC}" destId="{67068D10-18D6-473B-B1E7-BD9B7568EEAA}" srcOrd="0" destOrd="1" presId="urn:microsoft.com/office/officeart/2005/8/layout/list1"/>
    <dgm:cxn modelId="{CE173569-39B9-44E8-827E-F247828903B5}" srcId="{962BCB68-4FCF-405A-AFC9-FC6F76A26919}" destId="{6CFC4449-4286-442E-94E2-A8B1ED7AB2A8}" srcOrd="9" destOrd="0" parTransId="{33ADA4E6-F58A-400F-8E89-F7EC1A13EEAE}" sibTransId="{B3971AA9-4326-40D8-B942-CD3D8889B3F1}"/>
    <dgm:cxn modelId="{8AE09DF5-20CC-4EEC-B495-1E4FAFF98EB6}" srcId="{31F58D22-1216-410D-803B-D32FACB9FA01}" destId="{AD5C3009-CDD0-4F2C-92F5-589D67837595}" srcOrd="1" destOrd="0" parTransId="{6E149D69-27A7-487F-B655-30646A0F5AD3}" sibTransId="{DFDEA213-E276-48C5-A1B9-02D93CD35B09}"/>
    <dgm:cxn modelId="{7649AD4F-E2FE-4007-B3CA-5F649C61C66D}" type="presOf" srcId="{579EBB4C-D9C8-492C-89E8-700E3D121D9E}" destId="{B31A85D1-7D95-408E-8757-A354C4FF83DC}" srcOrd="0" destOrd="0" presId="urn:microsoft.com/office/officeart/2005/8/layout/list1"/>
    <dgm:cxn modelId="{1CB73BD5-7FC4-471B-8D72-E6D39229716E}" type="presOf" srcId="{55728EEA-4CF1-4954-8EA6-D7378EAB37F4}" destId="{82CFBE51-4E74-4ED1-8AB0-A39DC25790F3}" srcOrd="0" destOrd="0" presId="urn:microsoft.com/office/officeart/2005/8/layout/list1"/>
    <dgm:cxn modelId="{CC14E861-73EC-4A40-89D2-D5277D80113C}" srcId="{AD5C3009-CDD0-4F2C-92F5-589D67837595}" destId="{55728EEA-4CF1-4954-8EA6-D7378EAB37F4}" srcOrd="0" destOrd="0" parTransId="{F9581DE4-5174-41CC-ACE3-BA4D0216030B}" sibTransId="{62598427-96E4-4079-851F-F0BD2DFD0C1C}"/>
    <dgm:cxn modelId="{9518D64B-2A18-4867-AC66-930F964F74F2}" srcId="{962BCB68-4FCF-405A-AFC9-FC6F76A26919}" destId="{94B39BC9-D01C-4F21-A977-0B6C73F3861C}" srcOrd="11" destOrd="0" parTransId="{74B57D90-1BA1-44C6-B85A-5C3AD43DF2EC}" sibTransId="{DD7ACC04-5209-43C7-B152-2D077DD42B62}"/>
    <dgm:cxn modelId="{8BEB9F51-8D0E-4C09-9314-C04C61F57A1A}" type="presOf" srcId="{0501706B-4FBE-43B8-9FC8-911741B0308D}" destId="{67068D10-18D6-473B-B1E7-BD9B7568EEAA}" srcOrd="0" destOrd="13" presId="urn:microsoft.com/office/officeart/2005/8/layout/list1"/>
    <dgm:cxn modelId="{933947E6-C5AD-448B-A22F-6046865B1F42}" type="presParOf" srcId="{C6C98353-2EE5-45F0-A1C5-78A972062C85}" destId="{5063380E-791E-49F7-A06E-8FE192C00F84}" srcOrd="0" destOrd="0" presId="urn:microsoft.com/office/officeart/2005/8/layout/list1"/>
    <dgm:cxn modelId="{F448A85E-6C67-4CB8-AE41-BCA309EC22A6}" type="presParOf" srcId="{5063380E-791E-49F7-A06E-8FE192C00F84}" destId="{5AB21E57-AA23-4938-AC3F-20E1D840918F}" srcOrd="0" destOrd="0" presId="urn:microsoft.com/office/officeart/2005/8/layout/list1"/>
    <dgm:cxn modelId="{D99C8188-E2DD-4448-9ED7-3570D84A281C}" type="presParOf" srcId="{5063380E-791E-49F7-A06E-8FE192C00F84}" destId="{066F1311-EA21-4BEB-8838-ACA3CB348AF8}" srcOrd="1" destOrd="0" presId="urn:microsoft.com/office/officeart/2005/8/layout/list1"/>
    <dgm:cxn modelId="{CF691D6E-30F0-4117-AF8B-657FEA361419}" type="presParOf" srcId="{C6C98353-2EE5-45F0-A1C5-78A972062C85}" destId="{CF0455D8-7952-4BFB-8C42-149B267981AF}" srcOrd="1" destOrd="0" presId="urn:microsoft.com/office/officeart/2005/8/layout/list1"/>
    <dgm:cxn modelId="{DDA817BE-A046-4926-9221-C491836E2001}" type="presParOf" srcId="{C6C98353-2EE5-45F0-A1C5-78A972062C85}" destId="{B31A85D1-7D95-408E-8757-A354C4FF83DC}" srcOrd="2" destOrd="0" presId="urn:microsoft.com/office/officeart/2005/8/layout/list1"/>
    <dgm:cxn modelId="{8793FD3C-6194-464F-B4B0-D6949A46A5A3}" type="presParOf" srcId="{C6C98353-2EE5-45F0-A1C5-78A972062C85}" destId="{E0DABA82-DBBF-4C17-A52C-A81B72FC3316}" srcOrd="3" destOrd="0" presId="urn:microsoft.com/office/officeart/2005/8/layout/list1"/>
    <dgm:cxn modelId="{2C2AAC44-DC19-4072-BE07-C5E2C072466C}" type="presParOf" srcId="{C6C98353-2EE5-45F0-A1C5-78A972062C85}" destId="{2F0E80E0-E52B-4698-A3D3-4F46E5AC50D4}" srcOrd="4" destOrd="0" presId="urn:microsoft.com/office/officeart/2005/8/layout/list1"/>
    <dgm:cxn modelId="{D256C366-5A27-4759-AEBA-E9690B8121D5}" type="presParOf" srcId="{2F0E80E0-E52B-4698-A3D3-4F46E5AC50D4}" destId="{F0C7D8A0-5655-4113-B738-7A4C2DD64734}" srcOrd="0" destOrd="0" presId="urn:microsoft.com/office/officeart/2005/8/layout/list1"/>
    <dgm:cxn modelId="{4366C8E2-2761-42AF-BF80-AE021709F0DC}" type="presParOf" srcId="{2F0E80E0-E52B-4698-A3D3-4F46E5AC50D4}" destId="{32816352-3EE3-4B82-A84D-D966EB02AA6C}" srcOrd="1" destOrd="0" presId="urn:microsoft.com/office/officeart/2005/8/layout/list1"/>
    <dgm:cxn modelId="{89872290-6456-4F0C-830A-538433E8B0DE}" type="presParOf" srcId="{C6C98353-2EE5-45F0-A1C5-78A972062C85}" destId="{6032C325-3985-4D7C-B48E-4E892933D168}" srcOrd="5" destOrd="0" presId="urn:microsoft.com/office/officeart/2005/8/layout/list1"/>
    <dgm:cxn modelId="{26B9C213-4753-4DDD-83DB-8A852E2A27E7}" type="presParOf" srcId="{C6C98353-2EE5-45F0-A1C5-78A972062C85}" destId="{82CFBE51-4E74-4ED1-8AB0-A39DC25790F3}" srcOrd="6" destOrd="0" presId="urn:microsoft.com/office/officeart/2005/8/layout/list1"/>
    <dgm:cxn modelId="{F4D8267B-2631-4648-BD88-B026565AC69F}" type="presParOf" srcId="{C6C98353-2EE5-45F0-A1C5-78A972062C85}" destId="{8C68A09F-96B9-483C-BFD0-E03023920A8E}" srcOrd="7" destOrd="0" presId="urn:microsoft.com/office/officeart/2005/8/layout/list1"/>
    <dgm:cxn modelId="{E0DCCE15-7A1A-4587-A61C-DAA31A7B7F82}" type="presParOf" srcId="{C6C98353-2EE5-45F0-A1C5-78A972062C85}" destId="{69A9F107-84AB-4B21-AF42-0BF46131B622}" srcOrd="8" destOrd="0" presId="urn:microsoft.com/office/officeart/2005/8/layout/list1"/>
    <dgm:cxn modelId="{52CC44F9-BBFD-49F5-83D8-0E70C1F4F9C8}" type="presParOf" srcId="{69A9F107-84AB-4B21-AF42-0BF46131B622}" destId="{A694F11D-6589-4800-985D-02D9E2B5E0F6}" srcOrd="0" destOrd="0" presId="urn:microsoft.com/office/officeart/2005/8/layout/list1"/>
    <dgm:cxn modelId="{7D5C6C3F-43FA-4926-BDBE-3441216559BC}" type="presParOf" srcId="{69A9F107-84AB-4B21-AF42-0BF46131B622}" destId="{06F447E5-BAC4-429A-946A-07FE58F6730B}" srcOrd="1" destOrd="0" presId="urn:microsoft.com/office/officeart/2005/8/layout/list1"/>
    <dgm:cxn modelId="{63CD06D7-B9AD-49EB-BD80-0FBCA278E0B5}" type="presParOf" srcId="{C6C98353-2EE5-45F0-A1C5-78A972062C85}" destId="{84A2650B-10F1-4815-8B04-299C9000E089}" srcOrd="9" destOrd="0" presId="urn:microsoft.com/office/officeart/2005/8/layout/list1"/>
    <dgm:cxn modelId="{DF408684-4B56-4FF5-99A6-7B811BD16DB5}"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0" presStyleCnt="1"/>
      <dgm:spPr/>
      <dgm:t>
        <a:bodyPr/>
        <a:lstStyle/>
        <a:p>
          <a:endParaRPr lang="en-US"/>
        </a:p>
      </dgm:t>
    </dgm:pt>
    <dgm:pt modelId="{06F447E5-BAC4-429A-946A-07FE58F6730B}" type="pres">
      <dgm:prSet presAssocID="{962BCB68-4FCF-405A-AFC9-FC6F76A26919}" presName="parentText" presStyleLbl="node1" presStyleIdx="0" presStyleCnt="1"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0" presStyleCnt="1" custLinFactNeighborX="0" custLinFactNeighborY="-30149">
        <dgm:presLayoutVars>
          <dgm:bulletEnabled val="1"/>
        </dgm:presLayoutVars>
      </dgm:prSet>
      <dgm:spPr/>
      <dgm:t>
        <a:bodyPr/>
        <a:lstStyle/>
        <a:p>
          <a:endParaRPr lang="en-US"/>
        </a:p>
      </dgm:t>
    </dgm:pt>
  </dgm:ptLst>
  <dgm:cxnLst>
    <dgm:cxn modelId="{5405B576-3029-4229-8840-0652BA79DB10}" srcId="{962BCB68-4FCF-405A-AFC9-FC6F76A26919}" destId="{01D7A227-883A-42EF-A317-7E60460E6820}" srcOrd="12" destOrd="0" parTransId="{CE0ACDE2-D6DB-4212-B8D9-FB944FA489EE}" sibTransId="{F56CC48D-19D9-4DBF-B5AE-D2D53EFB3330}"/>
    <dgm:cxn modelId="{6B7E820F-1623-4980-B55B-47EE6F4525FC}" srcId="{962BCB68-4FCF-405A-AFC9-FC6F76A26919}" destId="{D1683DC3-4D14-4C14-A5CE-DC4CF856E68B}" srcOrd="8" destOrd="0" parTransId="{7FE828EB-CE6E-42E5-87FD-02B63FF4BCC9}" sibTransId="{B529BF89-15B7-45D0-B191-8B1461475925}"/>
    <dgm:cxn modelId="{447617D6-F620-4340-823D-EB05E192A354}" type="presOf" srcId="{B9976681-488C-437C-A46D-80A430208B0B}" destId="{67068D10-18D6-473B-B1E7-BD9B7568EEAA}" srcOrd="0" destOrd="0" presId="urn:microsoft.com/office/officeart/2005/8/layout/list1"/>
    <dgm:cxn modelId="{5CB6D5B5-6FAD-46B0-8E3D-0CB24C4C76F4}" type="presOf" srcId="{D1683DC3-4D14-4C14-A5CE-DC4CF856E68B}" destId="{67068D10-18D6-473B-B1E7-BD9B7568EEAA}" srcOrd="0" destOrd="8" presId="urn:microsoft.com/office/officeart/2005/8/layout/list1"/>
    <dgm:cxn modelId="{FABC0E45-4A79-4CAE-BD8C-84FF4D7FA32D}" srcId="{962BCB68-4FCF-405A-AFC9-FC6F76A26919}" destId="{FE47C4EB-0C76-475D-A70D-69DC835F2B2A}" srcOrd="3" destOrd="0" parTransId="{54EC2CFD-6E9B-4626-A0D2-4DD8D2B35D7C}" sibTransId="{D7DEFE6C-6A38-4D6E-B61C-5014B341FB09}"/>
    <dgm:cxn modelId="{7B10F53B-8F2F-4CCC-8E16-DEAB0336F407}" type="presOf" srcId="{01D7A227-883A-42EF-A317-7E60460E6820}" destId="{67068D10-18D6-473B-B1E7-BD9B7568EEAA}" srcOrd="0" destOrd="12" presId="urn:microsoft.com/office/officeart/2005/8/layout/list1"/>
    <dgm:cxn modelId="{5AA20F38-61F7-4258-8230-78CF3239C644}" srcId="{962BCB68-4FCF-405A-AFC9-FC6F76A26919}" destId="{A146AA3C-CC2E-4037-BD88-4321D11B51A4}" srcOrd="6" destOrd="0" parTransId="{23F19871-EB9D-4CAE-8FD8-DFE0ACFB514A}" sibTransId="{472D15E3-156C-453E-87FF-404CEA2064E0}"/>
    <dgm:cxn modelId="{3B5ACA3E-474F-4721-A5BD-846C1CBE8A46}" type="presOf" srcId="{962BCB68-4FCF-405A-AFC9-FC6F76A26919}" destId="{06F447E5-BAC4-429A-946A-07FE58F6730B}" srcOrd="1" destOrd="0" presId="urn:microsoft.com/office/officeart/2005/8/layout/list1"/>
    <dgm:cxn modelId="{3FD2AB28-E8A4-4583-8A01-36759452FE44}" type="presOf" srcId="{924BC0ED-D49A-4EE1-AE26-65600EC84487}" destId="{67068D10-18D6-473B-B1E7-BD9B7568EEAA}" srcOrd="0" destOrd="5" presId="urn:microsoft.com/office/officeart/2005/8/layout/list1"/>
    <dgm:cxn modelId="{541DAA67-C992-499E-842D-0F5839A339BD}" srcId="{962BCB68-4FCF-405A-AFC9-FC6F76A26919}" destId="{580F01B5-9BAF-4783-99CF-A61E253A8B9D}" srcOrd="10" destOrd="0" parTransId="{AA42627A-9637-484B-B1D4-4C81CE6F3BB2}" sibTransId="{5083B03F-1242-4946-951B-A56D1B8A1008}"/>
    <dgm:cxn modelId="{28146284-C008-4A0C-9F00-AFF669517054}" type="presOf" srcId="{8DE476D6-0FCD-4281-AA02-9E85B2A0D0FC}" destId="{67068D10-18D6-473B-B1E7-BD9B7568EEAA}" srcOrd="0" destOrd="1" presId="urn:microsoft.com/office/officeart/2005/8/layout/list1"/>
    <dgm:cxn modelId="{D6B02AE2-DF5B-4123-9399-A015FFE7569F}" type="presOf" srcId="{9FF493A3-62FC-454D-8F80-E8B72EBC9AF5}" destId="{67068D10-18D6-473B-B1E7-BD9B7568EEAA}" srcOrd="0" destOrd="4" presId="urn:microsoft.com/office/officeart/2005/8/layout/list1"/>
    <dgm:cxn modelId="{882CF8C0-BCE4-4593-B634-91A94DEE3273}" type="presOf" srcId="{AE924197-71A7-45B2-A5D1-C3D9B36E3A4A}" destId="{67068D10-18D6-473B-B1E7-BD9B7568EEAA}" srcOrd="0" destOrd="7"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14B94E92-3F2B-40F2-BDF9-036D0E495AC9}" type="presOf" srcId="{57CBF91E-6C6B-4C9E-AC0D-C3C6008CECFE}" destId="{67068D10-18D6-473B-B1E7-BD9B7568EEAA}" srcOrd="0" destOrd="2" presId="urn:microsoft.com/office/officeart/2005/8/layout/list1"/>
    <dgm:cxn modelId="{2A016FC1-95AD-4955-AED5-1C1842A855D6}" srcId="{31F58D22-1216-410D-803B-D32FACB9FA01}" destId="{962BCB68-4FCF-405A-AFC9-FC6F76A26919}" srcOrd="0" destOrd="0" parTransId="{A9AACAC2-3A01-4D62-BB4E-9E325D04F038}" sibTransId="{A185A637-F4C3-4865-BC71-782001200CEC}"/>
    <dgm:cxn modelId="{6C1CA1A1-825A-43C7-A5CE-E7B4BCDF29E7}" srcId="{962BCB68-4FCF-405A-AFC9-FC6F76A26919}" destId="{57CBF91E-6C6B-4C9E-AC0D-C3C6008CECFE}" srcOrd="2" destOrd="0" parTransId="{F9F5BE0F-EFCE-4869-908C-49C4778DFB2B}" sibTransId="{62316FEF-FF9F-4B1B-83F1-1D4B79622475}"/>
    <dgm:cxn modelId="{9BD2701B-4506-4D96-8EC1-FC2CAC181491}" srcId="{962BCB68-4FCF-405A-AFC9-FC6F76A26919}" destId="{8DE476D6-0FCD-4281-AA02-9E85B2A0D0FC}" srcOrd="1" destOrd="0" parTransId="{9F626B84-438F-4487-8109-9F98A9CCC005}" sibTransId="{5AB9F31A-86D7-411B-B692-54ED627B994B}"/>
    <dgm:cxn modelId="{E7D7C504-4A6B-45BD-B6C4-5F1300B1FB22}" srcId="{962BCB68-4FCF-405A-AFC9-FC6F76A26919}" destId="{0501706B-4FBE-43B8-9FC8-911741B0308D}" srcOrd="13" destOrd="0" parTransId="{AC7E079B-6F68-4080-AC23-AFE63A184AE8}" sibTransId="{B771010D-A2CE-4A1F-8B7D-37A7C11A6443}"/>
    <dgm:cxn modelId="{B50DA810-E04F-47EC-8950-251E00CD038C}" type="presOf" srcId="{580F01B5-9BAF-4783-99CF-A61E253A8B9D}" destId="{67068D10-18D6-473B-B1E7-BD9B7568EEAA}" srcOrd="0" destOrd="10" presId="urn:microsoft.com/office/officeart/2005/8/layout/list1"/>
    <dgm:cxn modelId="{9518D64B-2A18-4867-AC66-930F964F74F2}" srcId="{962BCB68-4FCF-405A-AFC9-FC6F76A26919}" destId="{94B39BC9-D01C-4F21-A977-0B6C73F3861C}" srcOrd="11" destOrd="0" parTransId="{74B57D90-1BA1-44C6-B85A-5C3AD43DF2EC}" sibTransId="{DD7ACC04-5209-43C7-B152-2D077DD42B62}"/>
    <dgm:cxn modelId="{6B17AEDF-74F1-414F-B7E2-BA44C8D83391}" type="presOf" srcId="{A146AA3C-CC2E-4037-BD88-4321D11B51A4}" destId="{67068D10-18D6-473B-B1E7-BD9B7568EEAA}" srcOrd="0" destOrd="6" presId="urn:microsoft.com/office/officeart/2005/8/layout/list1"/>
    <dgm:cxn modelId="{52B3D5FE-8455-4D93-8AA5-7680CF6903E0}" type="presOf" srcId="{FE47C4EB-0C76-475D-A70D-69DC835F2B2A}" destId="{67068D10-18D6-473B-B1E7-BD9B7568EEAA}" srcOrd="0" destOrd="3" presId="urn:microsoft.com/office/officeart/2005/8/layout/list1"/>
    <dgm:cxn modelId="{D07E5919-CB4D-4137-9124-8C26D1A5D5B6}" type="presOf" srcId="{6CFC4449-4286-442E-94E2-A8B1ED7AB2A8}" destId="{67068D10-18D6-473B-B1E7-BD9B7568EEAA}" srcOrd="0" destOrd="9" presId="urn:microsoft.com/office/officeart/2005/8/layout/list1"/>
    <dgm:cxn modelId="{5CFDA3D0-4E59-40E5-8D47-4E2F65C5E088}" type="presOf" srcId="{94B39BC9-D01C-4F21-A977-0B6C73F3861C}" destId="{67068D10-18D6-473B-B1E7-BD9B7568EEAA}" srcOrd="0" destOrd="11"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7399E900-46DD-4787-A281-6BEBC5C5C50C}" srcId="{962BCB68-4FCF-405A-AFC9-FC6F76A26919}" destId="{9FF493A3-62FC-454D-8F80-E8B72EBC9AF5}" srcOrd="4" destOrd="0" parTransId="{5CBD0DD9-23BC-4BDE-882C-E340ACE87846}" sibTransId="{ACAF4B1B-36C2-4B08-B02A-D1B279CDDB68}"/>
    <dgm:cxn modelId="{4ED49C0F-7508-4FCB-9157-37C6FA4628F1}" srcId="{962BCB68-4FCF-405A-AFC9-FC6F76A26919}" destId="{AE924197-71A7-45B2-A5D1-C3D9B36E3A4A}" srcOrd="7" destOrd="0" parTransId="{F2184764-0A21-4C6A-9CC6-50C08634BC72}" sibTransId="{4BE5B6EA-262D-4B33-8BEB-8D787066A3F5}"/>
    <dgm:cxn modelId="{C4DB711E-2CA1-4C65-B825-697557718F91}" type="presOf" srcId="{0501706B-4FBE-43B8-9FC8-911741B0308D}" destId="{67068D10-18D6-473B-B1E7-BD9B7568EEAA}" srcOrd="0" destOrd="13" presId="urn:microsoft.com/office/officeart/2005/8/layout/list1"/>
    <dgm:cxn modelId="{727C0E19-3F75-4E04-A9A3-E40482D0E281}" type="presOf" srcId="{962BCB68-4FCF-405A-AFC9-FC6F76A26919}" destId="{A694F11D-6589-4800-985D-02D9E2B5E0F6}" srcOrd="0" destOrd="0" presId="urn:microsoft.com/office/officeart/2005/8/layout/list1"/>
    <dgm:cxn modelId="{AC52F45F-D25D-4930-BDBF-B862B6104980}" type="presOf" srcId="{31F58D22-1216-410D-803B-D32FACB9FA01}" destId="{C6C98353-2EE5-45F0-A1C5-78A972062C85}" srcOrd="0" destOrd="0" presId="urn:microsoft.com/office/officeart/2005/8/layout/list1"/>
    <dgm:cxn modelId="{CE173569-39B9-44E8-827E-F247828903B5}" srcId="{962BCB68-4FCF-405A-AFC9-FC6F76A26919}" destId="{6CFC4449-4286-442E-94E2-A8B1ED7AB2A8}" srcOrd="9" destOrd="0" parTransId="{33ADA4E6-F58A-400F-8E89-F7EC1A13EEAE}" sibTransId="{B3971AA9-4326-40D8-B942-CD3D8889B3F1}"/>
    <dgm:cxn modelId="{77C9E909-CDDB-4214-A205-234C7DBF62D8}" type="presParOf" srcId="{C6C98353-2EE5-45F0-A1C5-78A972062C85}" destId="{69A9F107-84AB-4B21-AF42-0BF46131B622}" srcOrd="0" destOrd="0" presId="urn:microsoft.com/office/officeart/2005/8/layout/list1"/>
    <dgm:cxn modelId="{AC351FF8-F3B1-4589-BDCE-E1F0BCA22BD9}" type="presParOf" srcId="{69A9F107-84AB-4B21-AF42-0BF46131B622}" destId="{A694F11D-6589-4800-985D-02D9E2B5E0F6}" srcOrd="0" destOrd="0" presId="urn:microsoft.com/office/officeart/2005/8/layout/list1"/>
    <dgm:cxn modelId="{79E71879-187D-4E75-9F27-062148C8B412}" type="presParOf" srcId="{69A9F107-84AB-4B21-AF42-0BF46131B622}" destId="{06F447E5-BAC4-429A-946A-07FE58F6730B}" srcOrd="1" destOrd="0" presId="urn:microsoft.com/office/officeart/2005/8/layout/list1"/>
    <dgm:cxn modelId="{6FFAD1F4-A399-4D26-9E64-E91F87C11095}" type="presParOf" srcId="{C6C98353-2EE5-45F0-A1C5-78A972062C85}" destId="{84A2650B-10F1-4815-8B04-299C9000E089}" srcOrd="1" destOrd="0" presId="urn:microsoft.com/office/officeart/2005/8/layout/list1"/>
    <dgm:cxn modelId="{680635BE-6E1F-443B-9956-7087BD86ADFB}" type="presParOf" srcId="{C6C98353-2EE5-45F0-A1C5-78A972062C85}" destId="{67068D10-18D6-473B-B1E7-BD9B7568EEA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E0A52D-B02D-446B-99B8-EA949D0AF1B2}"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ZA"/>
        </a:p>
      </dgm:t>
    </dgm:pt>
    <dgm:pt modelId="{E00E5CB6-B2B5-4AED-9ED3-195F6AF9894F}">
      <dgm:prSet phldrT="[Text]"/>
      <dgm:spPr>
        <a:solidFill>
          <a:srgbClr val="FF9933">
            <a:alpha val="50000"/>
          </a:srgbClr>
        </a:solidFill>
      </dgm:spPr>
      <dgm:t>
        <a:bodyPr/>
        <a:lstStyle/>
        <a:p>
          <a:r>
            <a:rPr lang="en-ZA" b="1" u="sng" smtClean="0">
              <a:latin typeface="Arial" panose="020B0604020202020204" pitchFamily="34" charset="0"/>
              <a:ea typeface="Times New Roman" panose="02020603050405020304" pitchFamily="18" charset="0"/>
              <a:cs typeface="Times New Roman" panose="02020603050405020304" pitchFamily="18" charset="0"/>
            </a:rPr>
            <a:t>I</a:t>
          </a:r>
          <a:r>
            <a:rPr lang="en-ZA" u="sng" smtClean="0">
              <a:latin typeface="Arial" panose="020B0604020202020204" pitchFamily="34" charset="0"/>
              <a:ea typeface="Times New Roman" panose="02020603050405020304" pitchFamily="18" charset="0"/>
              <a:cs typeface="Times New Roman" panose="02020603050405020304" pitchFamily="18" charset="0"/>
            </a:rPr>
            <a:t>nnovation</a:t>
          </a:r>
          <a:r>
            <a:rPr lang="en-ZA" smtClean="0">
              <a:latin typeface="Arial" panose="020B0604020202020204" pitchFamily="34" charset="0"/>
              <a:ea typeface="Times New Roman" panose="02020603050405020304" pitchFamily="18" charset="0"/>
              <a:cs typeface="Times New Roman" panose="02020603050405020304" pitchFamily="18" charset="0"/>
            </a:rPr>
            <a:t> </a:t>
          </a:r>
          <a:endParaRPr lang="en-ZA" dirty="0"/>
        </a:p>
      </dgm:t>
    </dgm:pt>
    <dgm:pt modelId="{F07D2AEC-701B-4A2F-BCB7-4E0D825010FC}" type="parTrans" cxnId="{A2D4A2BF-00C7-4AEA-B3D7-FCBB065CAE27}">
      <dgm:prSet/>
      <dgm:spPr/>
      <dgm:t>
        <a:bodyPr/>
        <a:lstStyle/>
        <a:p>
          <a:endParaRPr lang="en-ZA"/>
        </a:p>
      </dgm:t>
    </dgm:pt>
    <dgm:pt modelId="{BBE50EE0-4654-48F6-A8F7-EA51DD567FE7}" type="sibTrans" cxnId="{A2D4A2BF-00C7-4AEA-B3D7-FCBB065CAE27}">
      <dgm:prSet/>
      <dgm:spPr/>
      <dgm:t>
        <a:bodyPr/>
        <a:lstStyle/>
        <a:p>
          <a:endParaRPr lang="en-ZA"/>
        </a:p>
      </dgm:t>
    </dgm:pt>
    <dgm:pt modelId="{6C09C9EC-7483-456D-A56B-5741B8F5AEAD}">
      <dgm:prSet/>
      <dgm:spPr>
        <a:solidFill>
          <a:srgbClr val="FF9933">
            <a:alpha val="50000"/>
          </a:srgbClr>
        </a:solidFill>
      </dgm:spPr>
      <dgm:t>
        <a:bodyPr/>
        <a:lstStyle/>
        <a:p>
          <a:r>
            <a:rPr lang="en-ZA" b="1" u="sng" smtClean="0">
              <a:latin typeface="Arial" panose="020B0604020202020204" pitchFamily="34" charset="0"/>
              <a:ea typeface="Times New Roman" panose="02020603050405020304" pitchFamily="18" charset="0"/>
              <a:cs typeface="Times New Roman" panose="02020603050405020304" pitchFamily="18" charset="0"/>
            </a:rPr>
            <a:t>I</a:t>
          </a:r>
          <a:r>
            <a:rPr lang="en-ZA" u="sng" smtClean="0">
              <a:latin typeface="Arial" panose="020B0604020202020204" pitchFamily="34" charset="0"/>
              <a:ea typeface="Times New Roman" panose="02020603050405020304" pitchFamily="18" charset="0"/>
              <a:cs typeface="Times New Roman" panose="02020603050405020304" pitchFamily="18" charset="0"/>
            </a:rPr>
            <a:t>ntegrity</a:t>
          </a:r>
          <a:endParaRPr lang="en-ZA" dirty="0" smtClean="0">
            <a:latin typeface="Arial" panose="020B0604020202020204" pitchFamily="34" charset="0"/>
            <a:ea typeface="Times New Roman" panose="02020603050405020304" pitchFamily="18" charset="0"/>
            <a:cs typeface="Times New Roman" panose="02020603050405020304" pitchFamily="18" charset="0"/>
          </a:endParaRPr>
        </a:p>
      </dgm:t>
    </dgm:pt>
    <dgm:pt modelId="{D00C29F1-540B-45E8-A1DD-0473D7C69000}" type="parTrans" cxnId="{DE262C72-55DD-4CBD-91D0-A76504DEBFC8}">
      <dgm:prSet/>
      <dgm:spPr/>
      <dgm:t>
        <a:bodyPr/>
        <a:lstStyle/>
        <a:p>
          <a:endParaRPr lang="en-ZA"/>
        </a:p>
      </dgm:t>
    </dgm:pt>
    <dgm:pt modelId="{C4AC5DCA-F887-45C4-81B5-D542D7C38FA4}" type="sibTrans" cxnId="{DE262C72-55DD-4CBD-91D0-A76504DEBFC8}">
      <dgm:prSet/>
      <dgm:spPr/>
      <dgm:t>
        <a:bodyPr/>
        <a:lstStyle/>
        <a:p>
          <a:endParaRPr lang="en-ZA"/>
        </a:p>
      </dgm:t>
    </dgm:pt>
    <dgm:pt modelId="{3773FDE5-A46C-4829-BE0D-155747923B1F}">
      <dgm:prSet/>
      <dgm:spPr>
        <a:solidFill>
          <a:srgbClr val="FF9933">
            <a:alpha val="50000"/>
          </a:srgbClr>
        </a:solidFill>
      </dgm:spPr>
      <dgm:t>
        <a:bodyPr/>
        <a:lstStyle/>
        <a:p>
          <a:r>
            <a:rPr lang="en-ZA" b="1" u="sng" dirty="0" smtClean="0">
              <a:latin typeface="Arial" panose="020B0604020202020204" pitchFamily="34" charset="0"/>
              <a:ea typeface="Times New Roman" panose="02020603050405020304" pitchFamily="18" charset="0"/>
              <a:cs typeface="Times New Roman" panose="02020603050405020304" pitchFamily="18" charset="0"/>
            </a:rPr>
            <a:t>M</a:t>
          </a:r>
          <a:r>
            <a:rPr lang="en-ZA" u="sng" dirty="0" smtClean="0">
              <a:latin typeface="Arial" panose="020B0604020202020204" pitchFamily="34" charset="0"/>
              <a:ea typeface="Times New Roman" panose="02020603050405020304" pitchFamily="18" charset="0"/>
              <a:cs typeface="Times New Roman" panose="02020603050405020304" pitchFamily="18" charset="0"/>
            </a:rPr>
            <a:t>otivation</a:t>
          </a:r>
          <a:endParaRPr lang="en-ZA" dirty="0" smtClean="0">
            <a:latin typeface="Arial" panose="020B0604020202020204" pitchFamily="34" charset="0"/>
            <a:ea typeface="Times New Roman" panose="02020603050405020304" pitchFamily="18" charset="0"/>
            <a:cs typeface="Times New Roman" panose="02020603050405020304" pitchFamily="18" charset="0"/>
          </a:endParaRPr>
        </a:p>
      </dgm:t>
    </dgm:pt>
    <dgm:pt modelId="{2F3B51D5-9202-4F52-9175-586D05C1F033}" type="parTrans" cxnId="{875CC7BB-EDAF-4F07-8BEB-27A93885C263}">
      <dgm:prSet/>
      <dgm:spPr/>
      <dgm:t>
        <a:bodyPr/>
        <a:lstStyle/>
        <a:p>
          <a:endParaRPr lang="en-ZA"/>
        </a:p>
      </dgm:t>
    </dgm:pt>
    <dgm:pt modelId="{DB78607C-9487-4ACC-B81F-3024CB79FD6E}" type="sibTrans" cxnId="{875CC7BB-EDAF-4F07-8BEB-27A93885C263}">
      <dgm:prSet/>
      <dgm:spPr/>
      <dgm:t>
        <a:bodyPr/>
        <a:lstStyle/>
        <a:p>
          <a:endParaRPr lang="en-ZA"/>
        </a:p>
      </dgm:t>
    </dgm:pt>
    <dgm:pt modelId="{5288B61F-250E-4A9D-B1F1-D0E122245DF6}">
      <dgm:prSet/>
      <dgm:spPr>
        <a:solidFill>
          <a:srgbClr val="FF9933">
            <a:alpha val="50000"/>
          </a:srgbClr>
        </a:solidFill>
      </dgm:spPr>
      <dgm:t>
        <a:bodyPr/>
        <a:lstStyle/>
        <a:p>
          <a:r>
            <a:rPr lang="en-ZA" b="1" u="sng" dirty="0" smtClean="0">
              <a:latin typeface="Arial" panose="020B0604020202020204" pitchFamily="34" charset="0"/>
              <a:ea typeface="Times New Roman" panose="02020603050405020304" pitchFamily="18" charset="0"/>
              <a:cs typeface="Times New Roman" panose="02020603050405020304" pitchFamily="18" charset="0"/>
            </a:rPr>
            <a:t>P</a:t>
          </a:r>
          <a:r>
            <a:rPr lang="en-ZA" u="sng" dirty="0" smtClean="0">
              <a:latin typeface="Arial" panose="020B0604020202020204" pitchFamily="34" charset="0"/>
              <a:ea typeface="Times New Roman" panose="02020603050405020304" pitchFamily="18" charset="0"/>
              <a:cs typeface="Times New Roman" panose="02020603050405020304" pitchFamily="18" charset="0"/>
            </a:rPr>
            <a:t>rofessionalism</a:t>
          </a:r>
          <a:endParaRPr lang="en-ZA" dirty="0" smtClean="0">
            <a:latin typeface="Calibri" panose="020F0502020204030204" pitchFamily="34" charset="0"/>
            <a:ea typeface="Times New Roman" panose="02020603050405020304" pitchFamily="18" charset="0"/>
            <a:cs typeface="Times New Roman" panose="02020603050405020304" pitchFamily="18" charset="0"/>
          </a:endParaRPr>
        </a:p>
      </dgm:t>
    </dgm:pt>
    <dgm:pt modelId="{F7024044-E513-4606-9BEC-4B27AC9F2285}" type="parTrans" cxnId="{0A7EBAE4-3B53-464A-BCB3-0C0C74C4AFCE}">
      <dgm:prSet/>
      <dgm:spPr/>
      <dgm:t>
        <a:bodyPr/>
        <a:lstStyle/>
        <a:p>
          <a:endParaRPr lang="en-ZA"/>
        </a:p>
      </dgm:t>
    </dgm:pt>
    <dgm:pt modelId="{06096542-D4FF-484A-894B-2B63FAC0FBC0}" type="sibTrans" cxnId="{0A7EBAE4-3B53-464A-BCB3-0C0C74C4AFCE}">
      <dgm:prSet/>
      <dgm:spPr/>
      <dgm:t>
        <a:bodyPr/>
        <a:lstStyle/>
        <a:p>
          <a:endParaRPr lang="en-ZA"/>
        </a:p>
      </dgm:t>
    </dgm:pt>
    <dgm:pt modelId="{D9FEE65E-2830-4FE9-AF9B-25D526A43FEF}">
      <dgm:prSet/>
      <dgm:spPr>
        <a:solidFill>
          <a:srgbClr val="FF9933">
            <a:alpha val="50000"/>
          </a:srgbClr>
        </a:solidFill>
      </dgm:spPr>
      <dgm:t>
        <a:bodyPr/>
        <a:lstStyle/>
        <a:p>
          <a:r>
            <a:rPr lang="en-ZA" b="1" u="sng" smtClean="0">
              <a:latin typeface="Arial" panose="020B0604020202020204" pitchFamily="34" charset="0"/>
              <a:ea typeface="Times New Roman" panose="02020603050405020304" pitchFamily="18" charset="0"/>
              <a:cs typeface="Times New Roman" panose="02020603050405020304" pitchFamily="18" charset="0"/>
            </a:rPr>
            <a:t>A</a:t>
          </a:r>
          <a:r>
            <a:rPr lang="en-ZA" u="sng" smtClean="0">
              <a:latin typeface="Arial" panose="020B0604020202020204" pitchFamily="34" charset="0"/>
              <a:ea typeface="Times New Roman" panose="02020603050405020304" pitchFamily="18" charset="0"/>
              <a:cs typeface="Times New Roman" panose="02020603050405020304" pitchFamily="18" charset="0"/>
            </a:rPr>
            <a:t>ccountability</a:t>
          </a:r>
          <a:endParaRPr lang="en-ZA" dirty="0" smtClean="0">
            <a:latin typeface="Calibri" panose="020F0502020204030204" pitchFamily="34" charset="0"/>
            <a:ea typeface="Times New Roman" panose="02020603050405020304" pitchFamily="18" charset="0"/>
            <a:cs typeface="Times New Roman" panose="02020603050405020304" pitchFamily="18" charset="0"/>
          </a:endParaRPr>
        </a:p>
      </dgm:t>
    </dgm:pt>
    <dgm:pt modelId="{3D17ACA9-330B-4847-8C6F-7CB129CC29E5}" type="parTrans" cxnId="{919CF063-BB33-4373-8C9C-16BE3EA950B3}">
      <dgm:prSet/>
      <dgm:spPr/>
      <dgm:t>
        <a:bodyPr/>
        <a:lstStyle/>
        <a:p>
          <a:endParaRPr lang="en-ZA"/>
        </a:p>
      </dgm:t>
    </dgm:pt>
    <dgm:pt modelId="{441CA945-3701-4101-B8A0-4C678EEA82D1}" type="sibTrans" cxnId="{919CF063-BB33-4373-8C9C-16BE3EA950B3}">
      <dgm:prSet/>
      <dgm:spPr/>
      <dgm:t>
        <a:bodyPr/>
        <a:lstStyle/>
        <a:p>
          <a:endParaRPr lang="en-ZA"/>
        </a:p>
      </dgm:t>
    </dgm:pt>
    <dgm:pt modelId="{0B799A1A-9A0A-4E5F-998F-9E6C2EA2DF10}">
      <dgm:prSet/>
      <dgm:spPr>
        <a:solidFill>
          <a:srgbClr val="FF9933">
            <a:alpha val="50000"/>
          </a:srgbClr>
        </a:solidFill>
      </dgm:spPr>
      <dgm:t>
        <a:bodyPr/>
        <a:lstStyle/>
        <a:p>
          <a:r>
            <a:rPr lang="en-ZA" b="1" u="sng" dirty="0" smtClean="0">
              <a:latin typeface="Arial" panose="020B0604020202020204" pitchFamily="34" charset="0"/>
              <a:ea typeface="Times New Roman" panose="02020603050405020304" pitchFamily="18" charset="0"/>
              <a:cs typeface="Times New Roman" panose="02020603050405020304" pitchFamily="18" charset="0"/>
            </a:rPr>
            <a:t>R</a:t>
          </a:r>
          <a:r>
            <a:rPr lang="en-ZA" u="sng" dirty="0" smtClean="0">
              <a:latin typeface="Arial" panose="020B0604020202020204" pitchFamily="34" charset="0"/>
              <a:ea typeface="Times New Roman" panose="02020603050405020304" pitchFamily="18" charset="0"/>
              <a:cs typeface="Times New Roman" panose="02020603050405020304" pitchFamily="18" charset="0"/>
            </a:rPr>
            <a:t>esults-orientated</a:t>
          </a:r>
        </a:p>
      </dgm:t>
    </dgm:pt>
    <dgm:pt modelId="{7A758997-9CA8-4B29-9AE8-6D44C6C90225}" type="parTrans" cxnId="{942B3F41-FB14-4348-BF94-E54E53DA11ED}">
      <dgm:prSet/>
      <dgm:spPr/>
      <dgm:t>
        <a:bodyPr/>
        <a:lstStyle/>
        <a:p>
          <a:endParaRPr lang="en-ZA"/>
        </a:p>
      </dgm:t>
    </dgm:pt>
    <dgm:pt modelId="{F4716A78-98BB-456A-88C7-E3517136D33F}" type="sibTrans" cxnId="{942B3F41-FB14-4348-BF94-E54E53DA11ED}">
      <dgm:prSet/>
      <dgm:spPr/>
      <dgm:t>
        <a:bodyPr/>
        <a:lstStyle/>
        <a:p>
          <a:endParaRPr lang="en-ZA"/>
        </a:p>
      </dgm:t>
    </dgm:pt>
    <dgm:pt modelId="{57770DF3-FA13-4192-9A5B-F4E572268787}">
      <dgm:prSet/>
      <dgm:spPr>
        <a:solidFill>
          <a:srgbClr val="FF9933">
            <a:alpha val="50000"/>
          </a:srgbClr>
        </a:solidFill>
      </dgm:spPr>
      <dgm:t>
        <a:bodyPr/>
        <a:lstStyle/>
        <a:p>
          <a:r>
            <a:rPr lang="en-ZA" b="1" u="sng" dirty="0" smtClean="0">
              <a:latin typeface="Arial" panose="020B0604020202020204" pitchFamily="34" charset="0"/>
              <a:ea typeface="Times New Roman" panose="02020603050405020304" pitchFamily="18" charset="0"/>
            </a:rPr>
            <a:t>T</a:t>
          </a:r>
          <a:r>
            <a:rPr lang="en-ZA" u="sng" dirty="0" smtClean="0">
              <a:latin typeface="Arial" panose="020B0604020202020204" pitchFamily="34" charset="0"/>
              <a:ea typeface="Times New Roman" panose="02020603050405020304" pitchFamily="18" charset="0"/>
            </a:rPr>
            <a:t>eamwork</a:t>
          </a:r>
          <a:endParaRPr lang="en-ZA" dirty="0" smtClean="0">
            <a:latin typeface="Arial" panose="020B0604020202020204" pitchFamily="34" charset="0"/>
            <a:ea typeface="Times New Roman" panose="02020603050405020304" pitchFamily="18" charset="0"/>
            <a:cs typeface="Times New Roman" panose="02020603050405020304" pitchFamily="18" charset="0"/>
          </a:endParaRPr>
        </a:p>
      </dgm:t>
    </dgm:pt>
    <dgm:pt modelId="{3793C69C-93DC-42E9-A95B-E9AE4ACBB428}" type="parTrans" cxnId="{D975277C-D7F0-45E9-8C9A-259CA21A1557}">
      <dgm:prSet/>
      <dgm:spPr/>
      <dgm:t>
        <a:bodyPr/>
        <a:lstStyle/>
        <a:p>
          <a:endParaRPr lang="en-ZA"/>
        </a:p>
      </dgm:t>
    </dgm:pt>
    <dgm:pt modelId="{ADD52BD2-1CF6-4746-9618-141005175512}" type="sibTrans" cxnId="{D975277C-D7F0-45E9-8C9A-259CA21A1557}">
      <dgm:prSet/>
      <dgm:spPr/>
      <dgm:t>
        <a:bodyPr/>
        <a:lstStyle/>
        <a:p>
          <a:endParaRPr lang="en-ZA"/>
        </a:p>
      </dgm:t>
    </dgm:pt>
    <dgm:pt modelId="{C9E1354E-9D02-4752-9B7D-F61E216A3FC5}" type="pres">
      <dgm:prSet presAssocID="{0FE0A52D-B02D-446B-99B8-EA949D0AF1B2}" presName="Name0" presStyleCnt="0">
        <dgm:presLayoutVars>
          <dgm:dir/>
          <dgm:resizeHandles val="exact"/>
        </dgm:presLayoutVars>
      </dgm:prSet>
      <dgm:spPr/>
      <dgm:t>
        <a:bodyPr/>
        <a:lstStyle/>
        <a:p>
          <a:endParaRPr lang="en-ZA"/>
        </a:p>
      </dgm:t>
    </dgm:pt>
    <dgm:pt modelId="{8E9CFAEF-43A8-4E1A-9E91-CB84836BD4EF}" type="pres">
      <dgm:prSet presAssocID="{E00E5CB6-B2B5-4AED-9ED3-195F6AF9894F}" presName="Name5" presStyleLbl="vennNode1" presStyleIdx="0" presStyleCnt="7">
        <dgm:presLayoutVars>
          <dgm:bulletEnabled val="1"/>
        </dgm:presLayoutVars>
      </dgm:prSet>
      <dgm:spPr/>
      <dgm:t>
        <a:bodyPr/>
        <a:lstStyle/>
        <a:p>
          <a:endParaRPr lang="en-ZA"/>
        </a:p>
      </dgm:t>
    </dgm:pt>
    <dgm:pt modelId="{4A3DDB60-587D-4B90-B44A-0B4AE1391B15}" type="pres">
      <dgm:prSet presAssocID="{BBE50EE0-4654-48F6-A8F7-EA51DD567FE7}" presName="space" presStyleCnt="0"/>
      <dgm:spPr/>
    </dgm:pt>
    <dgm:pt modelId="{287F4566-509D-4760-806F-2AC4362C8C95}" type="pres">
      <dgm:prSet presAssocID="{6C09C9EC-7483-456D-A56B-5741B8F5AEAD}" presName="Name5" presStyleLbl="vennNode1" presStyleIdx="1" presStyleCnt="7">
        <dgm:presLayoutVars>
          <dgm:bulletEnabled val="1"/>
        </dgm:presLayoutVars>
      </dgm:prSet>
      <dgm:spPr/>
      <dgm:t>
        <a:bodyPr/>
        <a:lstStyle/>
        <a:p>
          <a:endParaRPr lang="en-ZA"/>
        </a:p>
      </dgm:t>
    </dgm:pt>
    <dgm:pt modelId="{73B12D8B-20A3-40D3-8480-431CFD515AE0}" type="pres">
      <dgm:prSet presAssocID="{C4AC5DCA-F887-45C4-81B5-D542D7C38FA4}" presName="space" presStyleCnt="0"/>
      <dgm:spPr/>
    </dgm:pt>
    <dgm:pt modelId="{4E5536B9-4B8C-4EF3-8445-ECD46118AF50}" type="pres">
      <dgm:prSet presAssocID="{3773FDE5-A46C-4829-BE0D-155747923B1F}" presName="Name5" presStyleLbl="vennNode1" presStyleIdx="2" presStyleCnt="7">
        <dgm:presLayoutVars>
          <dgm:bulletEnabled val="1"/>
        </dgm:presLayoutVars>
      </dgm:prSet>
      <dgm:spPr/>
      <dgm:t>
        <a:bodyPr/>
        <a:lstStyle/>
        <a:p>
          <a:endParaRPr lang="en-ZA"/>
        </a:p>
      </dgm:t>
    </dgm:pt>
    <dgm:pt modelId="{7F04C75B-96E0-41D5-B6DB-2D719E98E758}" type="pres">
      <dgm:prSet presAssocID="{DB78607C-9487-4ACC-B81F-3024CB79FD6E}" presName="space" presStyleCnt="0"/>
      <dgm:spPr/>
    </dgm:pt>
    <dgm:pt modelId="{D07E6F88-ACD3-4D75-87AB-31FC45D169BA}" type="pres">
      <dgm:prSet presAssocID="{5288B61F-250E-4A9D-B1F1-D0E122245DF6}" presName="Name5" presStyleLbl="vennNode1" presStyleIdx="3" presStyleCnt="7">
        <dgm:presLayoutVars>
          <dgm:bulletEnabled val="1"/>
        </dgm:presLayoutVars>
      </dgm:prSet>
      <dgm:spPr/>
      <dgm:t>
        <a:bodyPr/>
        <a:lstStyle/>
        <a:p>
          <a:endParaRPr lang="en-ZA"/>
        </a:p>
      </dgm:t>
    </dgm:pt>
    <dgm:pt modelId="{2908375F-91DB-4504-AB0B-39FE4C0A7765}" type="pres">
      <dgm:prSet presAssocID="{06096542-D4FF-484A-894B-2B63FAC0FBC0}" presName="space" presStyleCnt="0"/>
      <dgm:spPr/>
    </dgm:pt>
    <dgm:pt modelId="{BD374DB6-DE55-4751-8147-05BB239DA1B4}" type="pres">
      <dgm:prSet presAssocID="{D9FEE65E-2830-4FE9-AF9B-25D526A43FEF}" presName="Name5" presStyleLbl="vennNode1" presStyleIdx="4" presStyleCnt="7">
        <dgm:presLayoutVars>
          <dgm:bulletEnabled val="1"/>
        </dgm:presLayoutVars>
      </dgm:prSet>
      <dgm:spPr/>
      <dgm:t>
        <a:bodyPr/>
        <a:lstStyle/>
        <a:p>
          <a:endParaRPr lang="en-ZA"/>
        </a:p>
      </dgm:t>
    </dgm:pt>
    <dgm:pt modelId="{FCEE6B12-DD84-45B1-A09F-828D1A556C7D}" type="pres">
      <dgm:prSet presAssocID="{441CA945-3701-4101-B8A0-4C678EEA82D1}" presName="space" presStyleCnt="0"/>
      <dgm:spPr/>
    </dgm:pt>
    <dgm:pt modelId="{2694A409-4082-4F8E-BC5F-86EAFDE8C473}" type="pres">
      <dgm:prSet presAssocID="{0B799A1A-9A0A-4E5F-998F-9E6C2EA2DF10}" presName="Name5" presStyleLbl="vennNode1" presStyleIdx="5" presStyleCnt="7">
        <dgm:presLayoutVars>
          <dgm:bulletEnabled val="1"/>
        </dgm:presLayoutVars>
      </dgm:prSet>
      <dgm:spPr/>
      <dgm:t>
        <a:bodyPr/>
        <a:lstStyle/>
        <a:p>
          <a:endParaRPr lang="en-ZA"/>
        </a:p>
      </dgm:t>
    </dgm:pt>
    <dgm:pt modelId="{BE87F180-ABE9-435F-980D-0176CD13076B}" type="pres">
      <dgm:prSet presAssocID="{F4716A78-98BB-456A-88C7-E3517136D33F}" presName="space" presStyleCnt="0"/>
      <dgm:spPr/>
    </dgm:pt>
    <dgm:pt modelId="{F2BE8953-CB63-4ABA-A9C2-021557423B04}" type="pres">
      <dgm:prSet presAssocID="{57770DF3-FA13-4192-9A5B-F4E572268787}" presName="Name5" presStyleLbl="vennNode1" presStyleIdx="6" presStyleCnt="7">
        <dgm:presLayoutVars>
          <dgm:bulletEnabled val="1"/>
        </dgm:presLayoutVars>
      </dgm:prSet>
      <dgm:spPr/>
      <dgm:t>
        <a:bodyPr/>
        <a:lstStyle/>
        <a:p>
          <a:endParaRPr lang="en-ZA"/>
        </a:p>
      </dgm:t>
    </dgm:pt>
  </dgm:ptLst>
  <dgm:cxnLst>
    <dgm:cxn modelId="{D975277C-D7F0-45E9-8C9A-259CA21A1557}" srcId="{0FE0A52D-B02D-446B-99B8-EA949D0AF1B2}" destId="{57770DF3-FA13-4192-9A5B-F4E572268787}" srcOrd="6" destOrd="0" parTransId="{3793C69C-93DC-42E9-A95B-E9AE4ACBB428}" sibTransId="{ADD52BD2-1CF6-4746-9618-141005175512}"/>
    <dgm:cxn modelId="{31DA1213-B8B0-4A9C-85A5-C803E84B91C7}" type="presOf" srcId="{3773FDE5-A46C-4829-BE0D-155747923B1F}" destId="{4E5536B9-4B8C-4EF3-8445-ECD46118AF50}" srcOrd="0" destOrd="0" presId="urn:microsoft.com/office/officeart/2005/8/layout/venn3"/>
    <dgm:cxn modelId="{EEE1B1DC-3777-439F-8D72-933C068CC2B4}" type="presOf" srcId="{D9FEE65E-2830-4FE9-AF9B-25D526A43FEF}" destId="{BD374DB6-DE55-4751-8147-05BB239DA1B4}" srcOrd="0" destOrd="0" presId="urn:microsoft.com/office/officeart/2005/8/layout/venn3"/>
    <dgm:cxn modelId="{51F6B926-D26C-4CB2-8F62-117E72FEEC29}" type="presOf" srcId="{5288B61F-250E-4A9D-B1F1-D0E122245DF6}" destId="{D07E6F88-ACD3-4D75-87AB-31FC45D169BA}" srcOrd="0" destOrd="0" presId="urn:microsoft.com/office/officeart/2005/8/layout/venn3"/>
    <dgm:cxn modelId="{2D60D898-C37C-4A8E-BF2C-D9BD4E295E5E}" type="presOf" srcId="{0B799A1A-9A0A-4E5F-998F-9E6C2EA2DF10}" destId="{2694A409-4082-4F8E-BC5F-86EAFDE8C473}" srcOrd="0" destOrd="0" presId="urn:microsoft.com/office/officeart/2005/8/layout/venn3"/>
    <dgm:cxn modelId="{DE262C72-55DD-4CBD-91D0-A76504DEBFC8}" srcId="{0FE0A52D-B02D-446B-99B8-EA949D0AF1B2}" destId="{6C09C9EC-7483-456D-A56B-5741B8F5AEAD}" srcOrd="1" destOrd="0" parTransId="{D00C29F1-540B-45E8-A1DD-0473D7C69000}" sibTransId="{C4AC5DCA-F887-45C4-81B5-D542D7C38FA4}"/>
    <dgm:cxn modelId="{0A7EBAE4-3B53-464A-BCB3-0C0C74C4AFCE}" srcId="{0FE0A52D-B02D-446B-99B8-EA949D0AF1B2}" destId="{5288B61F-250E-4A9D-B1F1-D0E122245DF6}" srcOrd="3" destOrd="0" parTransId="{F7024044-E513-4606-9BEC-4B27AC9F2285}" sibTransId="{06096542-D4FF-484A-894B-2B63FAC0FBC0}"/>
    <dgm:cxn modelId="{5B2925C8-D6A1-4E39-819E-493CF3FB027B}" type="presOf" srcId="{0FE0A52D-B02D-446B-99B8-EA949D0AF1B2}" destId="{C9E1354E-9D02-4752-9B7D-F61E216A3FC5}" srcOrd="0" destOrd="0" presId="urn:microsoft.com/office/officeart/2005/8/layout/venn3"/>
    <dgm:cxn modelId="{A2D4A2BF-00C7-4AEA-B3D7-FCBB065CAE27}" srcId="{0FE0A52D-B02D-446B-99B8-EA949D0AF1B2}" destId="{E00E5CB6-B2B5-4AED-9ED3-195F6AF9894F}" srcOrd="0" destOrd="0" parTransId="{F07D2AEC-701B-4A2F-BCB7-4E0D825010FC}" sibTransId="{BBE50EE0-4654-48F6-A8F7-EA51DD567FE7}"/>
    <dgm:cxn modelId="{875CC7BB-EDAF-4F07-8BEB-27A93885C263}" srcId="{0FE0A52D-B02D-446B-99B8-EA949D0AF1B2}" destId="{3773FDE5-A46C-4829-BE0D-155747923B1F}" srcOrd="2" destOrd="0" parTransId="{2F3B51D5-9202-4F52-9175-586D05C1F033}" sibTransId="{DB78607C-9487-4ACC-B81F-3024CB79FD6E}"/>
    <dgm:cxn modelId="{942B3F41-FB14-4348-BF94-E54E53DA11ED}" srcId="{0FE0A52D-B02D-446B-99B8-EA949D0AF1B2}" destId="{0B799A1A-9A0A-4E5F-998F-9E6C2EA2DF10}" srcOrd="5" destOrd="0" parTransId="{7A758997-9CA8-4B29-9AE8-6D44C6C90225}" sibTransId="{F4716A78-98BB-456A-88C7-E3517136D33F}"/>
    <dgm:cxn modelId="{1C1A0613-4D19-479D-855D-6CD26EAAE7F9}" type="presOf" srcId="{6C09C9EC-7483-456D-A56B-5741B8F5AEAD}" destId="{287F4566-509D-4760-806F-2AC4362C8C95}" srcOrd="0" destOrd="0" presId="urn:microsoft.com/office/officeart/2005/8/layout/venn3"/>
    <dgm:cxn modelId="{D70BCFB9-0B9A-4C5F-89A7-3E5FFDF2FC51}" type="presOf" srcId="{E00E5CB6-B2B5-4AED-9ED3-195F6AF9894F}" destId="{8E9CFAEF-43A8-4E1A-9E91-CB84836BD4EF}" srcOrd="0" destOrd="0" presId="urn:microsoft.com/office/officeart/2005/8/layout/venn3"/>
    <dgm:cxn modelId="{DD54F900-A7C2-4D74-A5AF-010C48037F5F}" type="presOf" srcId="{57770DF3-FA13-4192-9A5B-F4E572268787}" destId="{F2BE8953-CB63-4ABA-A9C2-021557423B04}" srcOrd="0" destOrd="0" presId="urn:microsoft.com/office/officeart/2005/8/layout/venn3"/>
    <dgm:cxn modelId="{919CF063-BB33-4373-8C9C-16BE3EA950B3}" srcId="{0FE0A52D-B02D-446B-99B8-EA949D0AF1B2}" destId="{D9FEE65E-2830-4FE9-AF9B-25D526A43FEF}" srcOrd="4" destOrd="0" parTransId="{3D17ACA9-330B-4847-8C6F-7CB129CC29E5}" sibTransId="{441CA945-3701-4101-B8A0-4C678EEA82D1}"/>
    <dgm:cxn modelId="{3C9C22F2-850E-45FF-9DDC-088C3080BD7B}" type="presParOf" srcId="{C9E1354E-9D02-4752-9B7D-F61E216A3FC5}" destId="{8E9CFAEF-43A8-4E1A-9E91-CB84836BD4EF}" srcOrd="0" destOrd="0" presId="urn:microsoft.com/office/officeart/2005/8/layout/venn3"/>
    <dgm:cxn modelId="{AE4A765D-4926-4667-8B90-EE1F847E38BA}" type="presParOf" srcId="{C9E1354E-9D02-4752-9B7D-F61E216A3FC5}" destId="{4A3DDB60-587D-4B90-B44A-0B4AE1391B15}" srcOrd="1" destOrd="0" presId="urn:microsoft.com/office/officeart/2005/8/layout/venn3"/>
    <dgm:cxn modelId="{A8C26111-FFE5-4C75-9031-63802316B90F}" type="presParOf" srcId="{C9E1354E-9D02-4752-9B7D-F61E216A3FC5}" destId="{287F4566-509D-4760-806F-2AC4362C8C95}" srcOrd="2" destOrd="0" presId="urn:microsoft.com/office/officeart/2005/8/layout/venn3"/>
    <dgm:cxn modelId="{6C64183D-7163-46D4-8108-5C6DA080C9F0}" type="presParOf" srcId="{C9E1354E-9D02-4752-9B7D-F61E216A3FC5}" destId="{73B12D8B-20A3-40D3-8480-431CFD515AE0}" srcOrd="3" destOrd="0" presId="urn:microsoft.com/office/officeart/2005/8/layout/venn3"/>
    <dgm:cxn modelId="{40F4217D-54AD-4E57-85FD-CD5D27850FDD}" type="presParOf" srcId="{C9E1354E-9D02-4752-9B7D-F61E216A3FC5}" destId="{4E5536B9-4B8C-4EF3-8445-ECD46118AF50}" srcOrd="4" destOrd="0" presId="urn:microsoft.com/office/officeart/2005/8/layout/venn3"/>
    <dgm:cxn modelId="{780D891A-5958-424D-993F-93F87D079880}" type="presParOf" srcId="{C9E1354E-9D02-4752-9B7D-F61E216A3FC5}" destId="{7F04C75B-96E0-41D5-B6DB-2D719E98E758}" srcOrd="5" destOrd="0" presId="urn:microsoft.com/office/officeart/2005/8/layout/venn3"/>
    <dgm:cxn modelId="{F4BE8B90-6E9B-488F-849C-7279FDA09D2B}" type="presParOf" srcId="{C9E1354E-9D02-4752-9B7D-F61E216A3FC5}" destId="{D07E6F88-ACD3-4D75-87AB-31FC45D169BA}" srcOrd="6" destOrd="0" presId="urn:microsoft.com/office/officeart/2005/8/layout/venn3"/>
    <dgm:cxn modelId="{0698304C-8CB6-495F-94B0-9FA4FA68E9D5}" type="presParOf" srcId="{C9E1354E-9D02-4752-9B7D-F61E216A3FC5}" destId="{2908375F-91DB-4504-AB0B-39FE4C0A7765}" srcOrd="7" destOrd="0" presId="urn:microsoft.com/office/officeart/2005/8/layout/venn3"/>
    <dgm:cxn modelId="{5300E87C-3D99-4792-8304-F1F966B80FC0}" type="presParOf" srcId="{C9E1354E-9D02-4752-9B7D-F61E216A3FC5}" destId="{BD374DB6-DE55-4751-8147-05BB239DA1B4}" srcOrd="8" destOrd="0" presId="urn:microsoft.com/office/officeart/2005/8/layout/venn3"/>
    <dgm:cxn modelId="{3BBD2005-D860-4B0B-B29D-54442699563C}" type="presParOf" srcId="{C9E1354E-9D02-4752-9B7D-F61E216A3FC5}" destId="{FCEE6B12-DD84-45B1-A09F-828D1A556C7D}" srcOrd="9" destOrd="0" presId="urn:microsoft.com/office/officeart/2005/8/layout/venn3"/>
    <dgm:cxn modelId="{26DD9508-19AE-4237-8564-9F827321E0B7}" type="presParOf" srcId="{C9E1354E-9D02-4752-9B7D-F61E216A3FC5}" destId="{2694A409-4082-4F8E-BC5F-86EAFDE8C473}" srcOrd="10" destOrd="0" presId="urn:microsoft.com/office/officeart/2005/8/layout/venn3"/>
    <dgm:cxn modelId="{5A764A66-B298-4E68-9945-E9B4F3297C6E}" type="presParOf" srcId="{C9E1354E-9D02-4752-9B7D-F61E216A3FC5}" destId="{BE87F180-ABE9-435F-980D-0176CD13076B}" srcOrd="11" destOrd="0" presId="urn:microsoft.com/office/officeart/2005/8/layout/venn3"/>
    <dgm:cxn modelId="{D0C06A33-48A4-43E3-99FF-743BB30CC974}" type="presParOf" srcId="{C9E1354E-9D02-4752-9B7D-F61E216A3FC5}" destId="{F2BE8953-CB63-4ABA-A9C2-021557423B04}" srcOrd="12" destOrd="0" presId="urn:microsoft.com/office/officeart/2005/8/layout/venn3"/>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support service delivery in a smart, proactive and business centric manner that is aligned to </a:t>
          </a:r>
          <a:br>
            <a:rPr lang="en-ZA" sz="1200" dirty="0" smtClean="0"/>
          </a:br>
          <a:r>
            <a:rPr lang="en-ZA" sz="1200" dirty="0" smtClean="0"/>
            <a:t>statutory requirements</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55728EEA-4CF1-4954-8EA6-D7378EAB37F4}">
      <dgm:prSet custT="1"/>
      <dgm:spPr/>
      <dgm:t>
        <a:bodyPr/>
        <a:lstStyle/>
        <a:p>
          <a:pPr marL="174625" marR="0" indent="-174625" defTabSz="914400" rtl="0" eaLnBrk="1" fontAlgn="auto" latinLnBrk="0" hangingPunct="1">
            <a:lnSpc>
              <a:spcPct val="100000"/>
            </a:lnSpc>
            <a:spcBef>
              <a:spcPts val="0"/>
            </a:spcBef>
            <a:spcAft>
              <a:spcPts val="0"/>
            </a:spcAft>
            <a:buClrTx/>
            <a:buSzTx/>
            <a:buFontTx/>
            <a:buNone/>
            <a:tabLst/>
            <a:defRPr/>
          </a:pPr>
          <a:r>
            <a:rPr lang="en-ZA" sz="1200" dirty="0" smtClean="0"/>
            <a:t>To improve governance process within the Department and PMTE</a:t>
          </a:r>
          <a:endParaRPr lang="en-US" sz="1200" dirty="0"/>
        </a:p>
      </dgm:t>
    </dgm:pt>
    <dgm:pt modelId="{62598427-96E4-4079-851F-F0BD2DFD0C1C}" type="sibTrans" cxnId="{CC14E861-73EC-4A40-89D2-D5277D80113C}">
      <dgm:prSet/>
      <dgm:spPr/>
      <dgm:t>
        <a:bodyPr/>
        <a:lstStyle/>
        <a:p>
          <a:endParaRPr lang="en-US" sz="2000"/>
        </a:p>
      </dgm:t>
    </dgm:pt>
    <dgm:pt modelId="{F9581DE4-5174-41CC-ACE3-BA4D0216030B}" type="parTrans" cxnId="{CC14E861-73EC-4A40-89D2-D5277D80113C}">
      <dgm:prSet/>
      <dgm:spPr/>
      <dgm:t>
        <a:bodyPr/>
        <a:lstStyle/>
        <a:p>
          <a:endParaRPr lang="en-US" sz="2000"/>
        </a:p>
      </dgm:t>
    </dgm:pt>
    <dgm:pt modelId="{EA557947-43A7-4517-9A5F-9A70E6467052}">
      <dgm:prSet custT="1"/>
      <dgm:spPr/>
      <dgm:t>
        <a:bodyPr/>
        <a:lstStyle/>
        <a:p>
          <a:pPr marL="174625" marR="0" indent="-174625" defTabSz="914400" rtl="0" eaLnBrk="1" fontAlgn="auto" latinLnBrk="0" hangingPunct="1">
            <a:lnSpc>
              <a:spcPct val="100000"/>
            </a:lnSpc>
            <a:spcBef>
              <a:spcPts val="0"/>
            </a:spcBef>
            <a:spcAft>
              <a:spcPts val="0"/>
            </a:spcAft>
            <a:buClrTx/>
            <a:buSzTx/>
            <a:buFontTx/>
            <a:buNone/>
            <a:tabLst/>
            <a:defRPr/>
          </a:pPr>
          <a:r>
            <a:rPr lang="en-ZA" sz="1200" dirty="0" smtClean="0"/>
            <a:t>To combat fraud and corruption within the Department and PMTE</a:t>
          </a:r>
          <a:endParaRPr lang="en-US" sz="1200" dirty="0"/>
        </a:p>
      </dgm:t>
    </dgm:pt>
    <dgm:pt modelId="{F702D2E1-9CE4-4234-A037-20287BFD04F1}" type="parTrans" cxnId="{B2640200-4DEB-42E0-83FA-F65FBC198804}">
      <dgm:prSet/>
      <dgm:spPr/>
      <dgm:t>
        <a:bodyPr/>
        <a:lstStyle/>
        <a:p>
          <a:endParaRPr lang="en-ZA"/>
        </a:p>
      </dgm:t>
    </dgm:pt>
    <dgm:pt modelId="{3D631F96-962F-4FE7-BDEF-0C9E4B93C0CA}" type="sibTrans" cxnId="{B2640200-4DEB-42E0-83FA-F65FBC198804}">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Y="-24458">
        <dgm:presLayoutVars>
          <dgm:bulletEnabled val="1"/>
        </dgm:presLayoutVars>
      </dgm:prSet>
      <dgm:spPr/>
      <dgm:t>
        <a:bodyPr/>
        <a:lstStyle/>
        <a:p>
          <a:endParaRPr lang="en-US"/>
        </a:p>
      </dgm:t>
    </dgm:pt>
  </dgm:ptLst>
  <dgm:cxnLst>
    <dgm:cxn modelId="{8AE09DF5-20CC-4EEC-B495-1E4FAFF98EB6}" srcId="{31F58D22-1216-410D-803B-D32FACB9FA01}" destId="{AD5C3009-CDD0-4F2C-92F5-589D67837595}" srcOrd="1" destOrd="0" parTransId="{6E149D69-27A7-487F-B655-30646A0F5AD3}" sibTransId="{DFDEA213-E276-48C5-A1B9-02D93CD35B09}"/>
    <dgm:cxn modelId="{FABC0E45-4A79-4CAE-BD8C-84FF4D7FA32D}" srcId="{962BCB68-4FCF-405A-AFC9-FC6F76A26919}" destId="{FE47C4EB-0C76-475D-A70D-69DC835F2B2A}" srcOrd="3" destOrd="0" parTransId="{54EC2CFD-6E9B-4626-A0D2-4DD8D2B35D7C}" sibTransId="{D7DEFE6C-6A38-4D6E-B61C-5014B341FB09}"/>
    <dgm:cxn modelId="{71E4E6E4-58E7-4503-8BA5-02C850B27E7D}" type="presOf" srcId="{924BC0ED-D49A-4EE1-AE26-65600EC84487}" destId="{67068D10-18D6-473B-B1E7-BD9B7568EEAA}" srcOrd="0" destOrd="5"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134EC589-A6A8-44B9-A053-9C3FB546492D}" type="presOf" srcId="{FE47C4EB-0C76-475D-A70D-69DC835F2B2A}" destId="{67068D10-18D6-473B-B1E7-BD9B7568EEAA}" srcOrd="0" destOrd="3" presId="urn:microsoft.com/office/officeart/2005/8/layout/list1"/>
    <dgm:cxn modelId="{7ECE0727-FE76-48F5-BEB2-FAF887BAD16B}" type="presOf" srcId="{D1683DC3-4D14-4C14-A5CE-DC4CF856E68B}" destId="{67068D10-18D6-473B-B1E7-BD9B7568EEAA}" srcOrd="0" destOrd="8" presId="urn:microsoft.com/office/officeart/2005/8/layout/list1"/>
    <dgm:cxn modelId="{8419AD8A-FF28-42C6-ADF7-6B1AE18ACF6F}" srcId="{31F58D22-1216-410D-803B-D32FACB9FA01}" destId="{257D47CA-83DC-46DA-BDB4-E24B13771573}" srcOrd="0" destOrd="0" parTransId="{1690223B-933E-4C54-BAB4-204CD5C649EC}" sibTransId="{37EA506D-7B25-4839-AA46-A6EE5720E50E}"/>
    <dgm:cxn modelId="{6B7E820F-1623-4980-B55B-47EE6F4525FC}" srcId="{962BCB68-4FCF-405A-AFC9-FC6F76A26919}" destId="{D1683DC3-4D14-4C14-A5CE-DC4CF856E68B}" srcOrd="8" destOrd="0" parTransId="{7FE828EB-CE6E-42E5-87FD-02B63FF4BCC9}" sibTransId="{B529BF89-15B7-45D0-B191-8B1461475925}"/>
    <dgm:cxn modelId="{CC14E861-73EC-4A40-89D2-D5277D80113C}" srcId="{AD5C3009-CDD0-4F2C-92F5-589D67837595}" destId="{55728EEA-4CF1-4954-8EA6-D7378EAB37F4}" srcOrd="0" destOrd="0" parTransId="{F9581DE4-5174-41CC-ACE3-BA4D0216030B}" sibTransId="{62598427-96E4-4079-851F-F0BD2DFD0C1C}"/>
    <dgm:cxn modelId="{2A016FC1-95AD-4955-AED5-1C1842A855D6}" srcId="{31F58D22-1216-410D-803B-D32FACB9FA01}" destId="{962BCB68-4FCF-405A-AFC9-FC6F76A26919}" srcOrd="2" destOrd="0" parTransId="{A9AACAC2-3A01-4D62-BB4E-9E325D04F038}" sibTransId="{A185A637-F4C3-4865-BC71-782001200CEC}"/>
    <dgm:cxn modelId="{2E094096-5DC0-4060-B9EA-4EC68EB8B97C}" type="presOf" srcId="{0501706B-4FBE-43B8-9FC8-911741B0308D}" destId="{67068D10-18D6-473B-B1E7-BD9B7568EEAA}" srcOrd="0" destOrd="13" presId="urn:microsoft.com/office/officeart/2005/8/layout/list1"/>
    <dgm:cxn modelId="{8B0FBB26-8297-490E-BB57-2DC67B0F5048}" type="presOf" srcId="{6CFC4449-4286-442E-94E2-A8B1ED7AB2A8}" destId="{67068D10-18D6-473B-B1E7-BD9B7568EEAA}" srcOrd="0" destOrd="9" presId="urn:microsoft.com/office/officeart/2005/8/layout/list1"/>
    <dgm:cxn modelId="{DE7900DF-E234-49D9-8442-80C90C421E32}" type="presOf" srcId="{AE924197-71A7-45B2-A5D1-C3D9B36E3A4A}" destId="{67068D10-18D6-473B-B1E7-BD9B7568EEAA}" srcOrd="0" destOrd="7" presId="urn:microsoft.com/office/officeart/2005/8/layout/list1"/>
    <dgm:cxn modelId="{3DA0B57B-3525-4CE9-AFBF-5AFBFBE260F7}" type="presOf" srcId="{B9976681-488C-437C-A46D-80A430208B0B}" destId="{67068D10-18D6-473B-B1E7-BD9B7568EEAA}" srcOrd="0" destOrd="0" presId="urn:microsoft.com/office/officeart/2005/8/layout/list1"/>
    <dgm:cxn modelId="{9BD2701B-4506-4D96-8EC1-FC2CAC181491}" srcId="{962BCB68-4FCF-405A-AFC9-FC6F76A26919}" destId="{8DE476D6-0FCD-4281-AA02-9E85B2A0D0FC}" srcOrd="1" destOrd="0" parTransId="{9F626B84-438F-4487-8109-9F98A9CCC005}" sibTransId="{5AB9F31A-86D7-411B-B692-54ED627B994B}"/>
    <dgm:cxn modelId="{86CBE210-944E-42F4-BC4F-ED92AE331CB1}" type="presOf" srcId="{A146AA3C-CC2E-4037-BD88-4321D11B51A4}" destId="{67068D10-18D6-473B-B1E7-BD9B7568EEAA}" srcOrd="0" destOrd="6" presId="urn:microsoft.com/office/officeart/2005/8/layout/list1"/>
    <dgm:cxn modelId="{CBD26FA8-C184-4A4F-919B-0297DDF3F08F}" type="presOf" srcId="{01D7A227-883A-42EF-A317-7E60460E6820}" destId="{67068D10-18D6-473B-B1E7-BD9B7568EEAA}" srcOrd="0" destOrd="12" presId="urn:microsoft.com/office/officeart/2005/8/layout/list1"/>
    <dgm:cxn modelId="{C689EC90-0535-4B71-8599-02EA5EAF417B}" type="presOf" srcId="{31F58D22-1216-410D-803B-D32FACB9FA01}" destId="{C6C98353-2EE5-45F0-A1C5-78A972062C85}" srcOrd="0" destOrd="0" presId="urn:microsoft.com/office/officeart/2005/8/layout/list1"/>
    <dgm:cxn modelId="{6C1CA1A1-825A-43C7-A5CE-E7B4BCDF29E7}" srcId="{962BCB68-4FCF-405A-AFC9-FC6F76A26919}" destId="{57CBF91E-6C6B-4C9E-AC0D-C3C6008CECFE}" srcOrd="2" destOrd="0" parTransId="{F9F5BE0F-EFCE-4869-908C-49C4778DFB2B}" sibTransId="{62316FEF-FF9F-4B1B-83F1-1D4B79622475}"/>
    <dgm:cxn modelId="{3E2AA726-4448-4347-9BC5-BD083D052113}" type="presOf" srcId="{962BCB68-4FCF-405A-AFC9-FC6F76A26919}" destId="{06F447E5-BAC4-429A-946A-07FE58F6730B}" srcOrd="1" destOrd="0" presId="urn:microsoft.com/office/officeart/2005/8/layout/list1"/>
    <dgm:cxn modelId="{0DBDC2CC-E679-483B-9C49-ACE9BCDF12E8}" type="presOf" srcId="{AD5C3009-CDD0-4F2C-92F5-589D67837595}" destId="{F0C7D8A0-5655-4113-B738-7A4C2DD64734}" srcOrd="0" destOrd="0"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5AA20F38-61F7-4258-8230-78CF3239C644}" srcId="{962BCB68-4FCF-405A-AFC9-FC6F76A26919}" destId="{A146AA3C-CC2E-4037-BD88-4321D11B51A4}" srcOrd="6" destOrd="0" parTransId="{23F19871-EB9D-4CAE-8FD8-DFE0ACFB514A}" sibTransId="{472D15E3-156C-453E-87FF-404CEA2064E0}"/>
    <dgm:cxn modelId="{7D8E4390-A811-40E9-8E20-11EC143CA089}" type="presOf" srcId="{580F01B5-9BAF-4783-99CF-A61E253A8B9D}" destId="{67068D10-18D6-473B-B1E7-BD9B7568EEAA}" srcOrd="0" destOrd="10" presId="urn:microsoft.com/office/officeart/2005/8/layout/list1"/>
    <dgm:cxn modelId="{CE173569-39B9-44E8-827E-F247828903B5}" srcId="{962BCB68-4FCF-405A-AFC9-FC6F76A26919}" destId="{6CFC4449-4286-442E-94E2-A8B1ED7AB2A8}" srcOrd="9" destOrd="0" parTransId="{33ADA4E6-F58A-400F-8E89-F7EC1A13EEAE}" sibTransId="{B3971AA9-4326-40D8-B942-CD3D8889B3F1}"/>
    <dgm:cxn modelId="{3F36AAFC-19D9-4925-BD96-5F30CD283546}" type="presOf" srcId="{55728EEA-4CF1-4954-8EA6-D7378EAB37F4}" destId="{82CFBE51-4E74-4ED1-8AB0-A39DC25790F3}" srcOrd="0" destOrd="0" presId="urn:microsoft.com/office/officeart/2005/8/layout/list1"/>
    <dgm:cxn modelId="{9518D64B-2A18-4867-AC66-930F964F74F2}" srcId="{962BCB68-4FCF-405A-AFC9-FC6F76A26919}" destId="{94B39BC9-D01C-4F21-A977-0B6C73F3861C}" srcOrd="11" destOrd="0" parTransId="{74B57D90-1BA1-44C6-B85A-5C3AD43DF2EC}" sibTransId="{DD7ACC04-5209-43C7-B152-2D077DD42B62}"/>
    <dgm:cxn modelId="{6B4FEABD-E765-43B3-9538-43F014D9888C}" type="presOf" srcId="{257D47CA-83DC-46DA-BDB4-E24B13771573}" destId="{066F1311-EA21-4BEB-8838-ACA3CB348AF8}" srcOrd="1" destOrd="0" presId="urn:microsoft.com/office/officeart/2005/8/layout/list1"/>
    <dgm:cxn modelId="{7B33CCBE-875C-432F-8417-2FAF67BB6E3B}" type="presOf" srcId="{257D47CA-83DC-46DA-BDB4-E24B13771573}" destId="{5AB21E57-AA23-4938-AC3F-20E1D840918F}" srcOrd="0" destOrd="0" presId="urn:microsoft.com/office/officeart/2005/8/layout/list1"/>
    <dgm:cxn modelId="{C3F97EAC-29F8-462F-B830-11BD3C92A3D5}" type="presOf" srcId="{57CBF91E-6C6B-4C9E-AC0D-C3C6008CECFE}" destId="{67068D10-18D6-473B-B1E7-BD9B7568EEAA}" srcOrd="0" destOrd="2" presId="urn:microsoft.com/office/officeart/2005/8/layout/list1"/>
    <dgm:cxn modelId="{0D8CA7FC-0495-4409-957B-3055B96B0002}" type="presOf" srcId="{AD5C3009-CDD0-4F2C-92F5-589D67837595}" destId="{32816352-3EE3-4B82-A84D-D966EB02AA6C}" srcOrd="1" destOrd="0"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541DAA67-C992-499E-842D-0F5839A339BD}" srcId="{962BCB68-4FCF-405A-AFC9-FC6F76A26919}" destId="{580F01B5-9BAF-4783-99CF-A61E253A8B9D}" srcOrd="10" destOrd="0" parTransId="{AA42627A-9637-484B-B1D4-4C81CE6F3BB2}" sibTransId="{5083B03F-1242-4946-951B-A56D1B8A1008}"/>
    <dgm:cxn modelId="{71079E45-54F8-4569-B9B2-0FAC1B03279E}" type="presOf" srcId="{94B39BC9-D01C-4F21-A977-0B6C73F3861C}" destId="{67068D10-18D6-473B-B1E7-BD9B7568EEAA}" srcOrd="0" destOrd="11" presId="urn:microsoft.com/office/officeart/2005/8/layout/list1"/>
    <dgm:cxn modelId="{7A015DC8-77E9-4E96-8602-FB88ED3E4B76}" type="presOf" srcId="{8DE476D6-0FCD-4281-AA02-9E85B2A0D0FC}" destId="{67068D10-18D6-473B-B1E7-BD9B7568EEAA}" srcOrd="0" destOrd="1" presId="urn:microsoft.com/office/officeart/2005/8/layout/list1"/>
    <dgm:cxn modelId="{607FB14B-3371-42C6-94F4-40E131ABE35D}" type="presOf" srcId="{9FF493A3-62FC-454D-8F80-E8B72EBC9AF5}" destId="{67068D10-18D6-473B-B1E7-BD9B7568EEAA}" srcOrd="0" destOrd="4" presId="urn:microsoft.com/office/officeart/2005/8/layout/list1"/>
    <dgm:cxn modelId="{B2640200-4DEB-42E0-83FA-F65FBC198804}" srcId="{AD5C3009-CDD0-4F2C-92F5-589D67837595}" destId="{EA557947-43A7-4517-9A5F-9A70E6467052}" srcOrd="1" destOrd="0" parTransId="{F702D2E1-9CE4-4234-A037-20287BFD04F1}" sibTransId="{3D631F96-962F-4FE7-BDEF-0C9E4B93C0CA}"/>
    <dgm:cxn modelId="{29913F22-C787-4C9A-887D-CCBD7A67687C}" type="presOf" srcId="{579EBB4C-D9C8-492C-89E8-700E3D121D9E}" destId="{B31A85D1-7D95-408E-8757-A354C4FF83DC}" srcOrd="0" destOrd="0" presId="urn:microsoft.com/office/officeart/2005/8/layout/list1"/>
    <dgm:cxn modelId="{77784F83-B1C9-403B-9EA4-147B6F0641A2}" type="presOf" srcId="{962BCB68-4FCF-405A-AFC9-FC6F76A26919}" destId="{A694F11D-6589-4800-985D-02D9E2B5E0F6}" srcOrd="0" destOrd="0" presId="urn:microsoft.com/office/officeart/2005/8/layout/list1"/>
    <dgm:cxn modelId="{2239F706-7F10-4F83-A599-E055ED0E6C7E}" type="presOf" srcId="{EA557947-43A7-4517-9A5F-9A70E6467052}" destId="{82CFBE51-4E74-4ED1-8AB0-A39DC25790F3}" srcOrd="0" destOrd="1" presId="urn:microsoft.com/office/officeart/2005/8/layout/list1"/>
    <dgm:cxn modelId="{127C6560-0803-4B68-A1D4-4B9DD618F912}" srcId="{257D47CA-83DC-46DA-BDB4-E24B13771573}" destId="{579EBB4C-D9C8-492C-89E8-700E3D121D9E}" srcOrd="0" destOrd="0" parTransId="{DD67F7C5-B613-4FD7-916D-2CB2F8D691B7}" sibTransId="{890ABF2B-AFE6-4982-BD37-4313BD400512}"/>
    <dgm:cxn modelId="{E7D7C504-4A6B-45BD-B6C4-5F1300B1FB22}" srcId="{962BCB68-4FCF-405A-AFC9-FC6F76A26919}" destId="{0501706B-4FBE-43B8-9FC8-911741B0308D}" srcOrd="13" destOrd="0" parTransId="{AC7E079B-6F68-4080-AC23-AFE63A184AE8}" sibTransId="{B771010D-A2CE-4A1F-8B7D-37A7C11A6443}"/>
    <dgm:cxn modelId="{5405B576-3029-4229-8840-0652BA79DB10}" srcId="{962BCB68-4FCF-405A-AFC9-FC6F76A26919}" destId="{01D7A227-883A-42EF-A317-7E60460E6820}" srcOrd="12" destOrd="0" parTransId="{CE0ACDE2-D6DB-4212-B8D9-FB944FA489EE}" sibTransId="{F56CC48D-19D9-4DBF-B5AE-D2D53EFB3330}"/>
    <dgm:cxn modelId="{E0845BCE-9078-4A7F-9BB5-DBB9A289342C}" srcId="{962BCB68-4FCF-405A-AFC9-FC6F76A26919}" destId="{924BC0ED-D49A-4EE1-AE26-65600EC84487}" srcOrd="5" destOrd="0" parTransId="{417F2A68-A722-4A3C-BB37-9D891AFD1421}" sibTransId="{CE525EE8-CF89-4037-B9F0-7DB58756708B}"/>
    <dgm:cxn modelId="{25306000-3080-4B1C-B98C-58B8A3B74F29}" type="presParOf" srcId="{C6C98353-2EE5-45F0-A1C5-78A972062C85}" destId="{5063380E-791E-49F7-A06E-8FE192C00F84}" srcOrd="0" destOrd="0" presId="urn:microsoft.com/office/officeart/2005/8/layout/list1"/>
    <dgm:cxn modelId="{59150EF6-D240-43DB-B1E7-89F9A7BF80A7}" type="presParOf" srcId="{5063380E-791E-49F7-A06E-8FE192C00F84}" destId="{5AB21E57-AA23-4938-AC3F-20E1D840918F}" srcOrd="0" destOrd="0" presId="urn:microsoft.com/office/officeart/2005/8/layout/list1"/>
    <dgm:cxn modelId="{2DBDB756-EF7A-4A3D-8AB9-625F9CD1C425}" type="presParOf" srcId="{5063380E-791E-49F7-A06E-8FE192C00F84}" destId="{066F1311-EA21-4BEB-8838-ACA3CB348AF8}" srcOrd="1" destOrd="0" presId="urn:microsoft.com/office/officeart/2005/8/layout/list1"/>
    <dgm:cxn modelId="{46BCB508-312E-46D9-A023-9EC06D981643}" type="presParOf" srcId="{C6C98353-2EE5-45F0-A1C5-78A972062C85}" destId="{CF0455D8-7952-4BFB-8C42-149B267981AF}" srcOrd="1" destOrd="0" presId="urn:microsoft.com/office/officeart/2005/8/layout/list1"/>
    <dgm:cxn modelId="{CCF69F3F-7D43-40BE-BAAB-BDEE10C0CB50}" type="presParOf" srcId="{C6C98353-2EE5-45F0-A1C5-78A972062C85}" destId="{B31A85D1-7D95-408E-8757-A354C4FF83DC}" srcOrd="2" destOrd="0" presId="urn:microsoft.com/office/officeart/2005/8/layout/list1"/>
    <dgm:cxn modelId="{7ACA1FC0-99E1-4C04-9431-3BFE167319E1}" type="presParOf" srcId="{C6C98353-2EE5-45F0-A1C5-78A972062C85}" destId="{E0DABA82-DBBF-4C17-A52C-A81B72FC3316}" srcOrd="3" destOrd="0" presId="urn:microsoft.com/office/officeart/2005/8/layout/list1"/>
    <dgm:cxn modelId="{221A0D6B-4230-4B36-877A-D5BC7EBBFBDB}" type="presParOf" srcId="{C6C98353-2EE5-45F0-A1C5-78A972062C85}" destId="{2F0E80E0-E52B-4698-A3D3-4F46E5AC50D4}" srcOrd="4" destOrd="0" presId="urn:microsoft.com/office/officeart/2005/8/layout/list1"/>
    <dgm:cxn modelId="{7CA23098-C9C1-4799-901F-A557673D5F4B}" type="presParOf" srcId="{2F0E80E0-E52B-4698-A3D3-4F46E5AC50D4}" destId="{F0C7D8A0-5655-4113-B738-7A4C2DD64734}" srcOrd="0" destOrd="0" presId="urn:microsoft.com/office/officeart/2005/8/layout/list1"/>
    <dgm:cxn modelId="{E7267DB4-D906-4F89-99B2-20511FAA4CC2}" type="presParOf" srcId="{2F0E80E0-E52B-4698-A3D3-4F46E5AC50D4}" destId="{32816352-3EE3-4B82-A84D-D966EB02AA6C}" srcOrd="1" destOrd="0" presId="urn:microsoft.com/office/officeart/2005/8/layout/list1"/>
    <dgm:cxn modelId="{AFE4266B-C2FD-449E-8EF2-A06694EEA2B8}" type="presParOf" srcId="{C6C98353-2EE5-45F0-A1C5-78A972062C85}" destId="{6032C325-3985-4D7C-B48E-4E892933D168}" srcOrd="5" destOrd="0" presId="urn:microsoft.com/office/officeart/2005/8/layout/list1"/>
    <dgm:cxn modelId="{BD2B0FE8-688A-4EBF-9238-8809BDD68C90}" type="presParOf" srcId="{C6C98353-2EE5-45F0-A1C5-78A972062C85}" destId="{82CFBE51-4E74-4ED1-8AB0-A39DC25790F3}" srcOrd="6" destOrd="0" presId="urn:microsoft.com/office/officeart/2005/8/layout/list1"/>
    <dgm:cxn modelId="{D0252D37-1A8F-4E7E-B010-A40280B2839D}" type="presParOf" srcId="{C6C98353-2EE5-45F0-A1C5-78A972062C85}" destId="{8C68A09F-96B9-483C-BFD0-E03023920A8E}" srcOrd="7" destOrd="0" presId="urn:microsoft.com/office/officeart/2005/8/layout/list1"/>
    <dgm:cxn modelId="{8D951BF0-8B9F-4E44-96A0-000A5F04F83B}" type="presParOf" srcId="{C6C98353-2EE5-45F0-A1C5-78A972062C85}" destId="{69A9F107-84AB-4B21-AF42-0BF46131B622}" srcOrd="8" destOrd="0" presId="urn:microsoft.com/office/officeart/2005/8/layout/list1"/>
    <dgm:cxn modelId="{415B94CF-350E-4DAD-997A-7DCBD2117EF8}" type="presParOf" srcId="{69A9F107-84AB-4B21-AF42-0BF46131B622}" destId="{A694F11D-6589-4800-985D-02D9E2B5E0F6}" srcOrd="0" destOrd="0" presId="urn:microsoft.com/office/officeart/2005/8/layout/list1"/>
    <dgm:cxn modelId="{A46BB7DD-CDB8-41D6-B64A-E31046B49857}" type="presParOf" srcId="{69A9F107-84AB-4B21-AF42-0BF46131B622}" destId="{06F447E5-BAC4-429A-946A-07FE58F6730B}" srcOrd="1" destOrd="0" presId="urn:microsoft.com/office/officeart/2005/8/layout/list1"/>
    <dgm:cxn modelId="{7CA7AC03-8103-40EF-AA2F-BD2D118C8852}" type="presParOf" srcId="{C6C98353-2EE5-45F0-A1C5-78A972062C85}" destId="{84A2650B-10F1-4815-8B04-299C9000E089}" srcOrd="9" destOrd="0" presId="urn:microsoft.com/office/officeart/2005/8/layout/list1"/>
    <dgm:cxn modelId="{34392153-B1DC-4ABE-A225-5BDE9C07EDB7}"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0" presStyleCnt="1"/>
      <dgm:spPr/>
      <dgm:t>
        <a:bodyPr/>
        <a:lstStyle/>
        <a:p>
          <a:endParaRPr lang="en-US"/>
        </a:p>
      </dgm:t>
    </dgm:pt>
    <dgm:pt modelId="{06F447E5-BAC4-429A-946A-07FE58F6730B}" type="pres">
      <dgm:prSet presAssocID="{962BCB68-4FCF-405A-AFC9-FC6F76A26919}" presName="parentText" presStyleLbl="node1" presStyleIdx="0" presStyleCnt="1"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0" presStyleCnt="1" custLinFactNeighborY="-24458">
        <dgm:presLayoutVars>
          <dgm:bulletEnabled val="1"/>
        </dgm:presLayoutVars>
      </dgm:prSet>
      <dgm:spPr/>
      <dgm:t>
        <a:bodyPr/>
        <a:lstStyle/>
        <a:p>
          <a:endParaRPr lang="en-US"/>
        </a:p>
      </dgm:t>
    </dgm:pt>
  </dgm:ptLst>
  <dgm:cxnLst>
    <dgm:cxn modelId="{5405B576-3029-4229-8840-0652BA79DB10}" srcId="{962BCB68-4FCF-405A-AFC9-FC6F76A26919}" destId="{01D7A227-883A-42EF-A317-7E60460E6820}" srcOrd="12" destOrd="0" parTransId="{CE0ACDE2-D6DB-4212-B8D9-FB944FA489EE}" sibTransId="{F56CC48D-19D9-4DBF-B5AE-D2D53EFB3330}"/>
    <dgm:cxn modelId="{5AF1BBB8-19E5-4E48-B7DB-D6B79031CD58}" type="presOf" srcId="{9FF493A3-62FC-454D-8F80-E8B72EBC9AF5}" destId="{67068D10-18D6-473B-B1E7-BD9B7568EEAA}" srcOrd="0" destOrd="4" presId="urn:microsoft.com/office/officeart/2005/8/layout/list1"/>
    <dgm:cxn modelId="{649019C1-E3A5-4FD7-9F73-9B869DC4242D}" type="presOf" srcId="{962BCB68-4FCF-405A-AFC9-FC6F76A26919}" destId="{A694F11D-6589-4800-985D-02D9E2B5E0F6}" srcOrd="0" destOrd="0" presId="urn:microsoft.com/office/officeart/2005/8/layout/list1"/>
    <dgm:cxn modelId="{67F1C45C-3313-4B57-9EBF-0558CB43A002}" type="presOf" srcId="{8DE476D6-0FCD-4281-AA02-9E85B2A0D0FC}" destId="{67068D10-18D6-473B-B1E7-BD9B7568EEAA}" srcOrd="0" destOrd="1" presId="urn:microsoft.com/office/officeart/2005/8/layout/list1"/>
    <dgm:cxn modelId="{6B7E820F-1623-4980-B55B-47EE6F4525FC}" srcId="{962BCB68-4FCF-405A-AFC9-FC6F76A26919}" destId="{D1683DC3-4D14-4C14-A5CE-DC4CF856E68B}" srcOrd="8" destOrd="0" parTransId="{7FE828EB-CE6E-42E5-87FD-02B63FF4BCC9}" sibTransId="{B529BF89-15B7-45D0-B191-8B1461475925}"/>
    <dgm:cxn modelId="{FABC0E45-4A79-4CAE-BD8C-84FF4D7FA32D}" srcId="{962BCB68-4FCF-405A-AFC9-FC6F76A26919}" destId="{FE47C4EB-0C76-475D-A70D-69DC835F2B2A}" srcOrd="3" destOrd="0" parTransId="{54EC2CFD-6E9B-4626-A0D2-4DD8D2B35D7C}" sibTransId="{D7DEFE6C-6A38-4D6E-B61C-5014B341FB09}"/>
    <dgm:cxn modelId="{5AA20F38-61F7-4258-8230-78CF3239C644}" srcId="{962BCB68-4FCF-405A-AFC9-FC6F76A26919}" destId="{A146AA3C-CC2E-4037-BD88-4321D11B51A4}" srcOrd="6" destOrd="0" parTransId="{23F19871-EB9D-4CAE-8FD8-DFE0ACFB514A}" sibTransId="{472D15E3-156C-453E-87FF-404CEA2064E0}"/>
    <dgm:cxn modelId="{A3298724-F928-42F3-9768-4375533DDF98}" type="presOf" srcId="{962BCB68-4FCF-405A-AFC9-FC6F76A26919}" destId="{06F447E5-BAC4-429A-946A-07FE58F6730B}" srcOrd="1" destOrd="0" presId="urn:microsoft.com/office/officeart/2005/8/layout/list1"/>
    <dgm:cxn modelId="{44C88262-E8A8-4168-8A4C-080D294B0B7F}" type="presOf" srcId="{D1683DC3-4D14-4C14-A5CE-DC4CF856E68B}" destId="{67068D10-18D6-473B-B1E7-BD9B7568EEAA}" srcOrd="0" destOrd="8" presId="urn:microsoft.com/office/officeart/2005/8/layout/list1"/>
    <dgm:cxn modelId="{187A3DBF-75B6-4EA2-863F-0085BAFDEBDE}" type="presOf" srcId="{6CFC4449-4286-442E-94E2-A8B1ED7AB2A8}" destId="{67068D10-18D6-473B-B1E7-BD9B7568EEAA}" srcOrd="0" destOrd="9" presId="urn:microsoft.com/office/officeart/2005/8/layout/list1"/>
    <dgm:cxn modelId="{9D9DF6B0-2F30-4A46-8E56-FE8EC276DD0B}" type="presOf" srcId="{FE47C4EB-0C76-475D-A70D-69DC835F2B2A}" destId="{67068D10-18D6-473B-B1E7-BD9B7568EEAA}" srcOrd="0" destOrd="3" presId="urn:microsoft.com/office/officeart/2005/8/layout/list1"/>
    <dgm:cxn modelId="{541DAA67-C992-499E-842D-0F5839A339BD}" srcId="{962BCB68-4FCF-405A-AFC9-FC6F76A26919}" destId="{580F01B5-9BAF-4783-99CF-A61E253A8B9D}" srcOrd="10" destOrd="0" parTransId="{AA42627A-9637-484B-B1D4-4C81CE6F3BB2}" sibTransId="{5083B03F-1242-4946-951B-A56D1B8A1008}"/>
    <dgm:cxn modelId="{5D0FD879-4348-4F6B-BC44-DF7455198D8F}" type="presOf" srcId="{31F58D22-1216-410D-803B-D32FACB9FA01}" destId="{C6C98353-2EE5-45F0-A1C5-78A972062C85}" srcOrd="0" destOrd="0" presId="urn:microsoft.com/office/officeart/2005/8/layout/list1"/>
    <dgm:cxn modelId="{3CCCBA08-38A6-4B6C-A402-99E76AC1817E}" type="presOf" srcId="{94B39BC9-D01C-4F21-A977-0B6C73F3861C}" destId="{67068D10-18D6-473B-B1E7-BD9B7568EEAA}" srcOrd="0" destOrd="11" presId="urn:microsoft.com/office/officeart/2005/8/layout/list1"/>
    <dgm:cxn modelId="{2E321FD1-15A2-4869-80BE-723654ADAC10}" type="presOf" srcId="{01D7A227-883A-42EF-A317-7E60460E6820}" destId="{67068D10-18D6-473B-B1E7-BD9B7568EEAA}" srcOrd="0" destOrd="12"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2A016FC1-95AD-4955-AED5-1C1842A855D6}" srcId="{31F58D22-1216-410D-803B-D32FACB9FA01}" destId="{962BCB68-4FCF-405A-AFC9-FC6F76A26919}" srcOrd="0" destOrd="0" parTransId="{A9AACAC2-3A01-4D62-BB4E-9E325D04F038}" sibTransId="{A185A637-F4C3-4865-BC71-782001200CEC}"/>
    <dgm:cxn modelId="{DFCEACD6-0153-423C-9BFB-7E92808E235A}" type="presOf" srcId="{57CBF91E-6C6B-4C9E-AC0D-C3C6008CECFE}" destId="{67068D10-18D6-473B-B1E7-BD9B7568EEAA}" srcOrd="0" destOrd="2" presId="urn:microsoft.com/office/officeart/2005/8/layout/list1"/>
    <dgm:cxn modelId="{6C1CA1A1-825A-43C7-A5CE-E7B4BCDF29E7}" srcId="{962BCB68-4FCF-405A-AFC9-FC6F76A26919}" destId="{57CBF91E-6C6B-4C9E-AC0D-C3C6008CECFE}" srcOrd="2" destOrd="0" parTransId="{F9F5BE0F-EFCE-4869-908C-49C4778DFB2B}" sibTransId="{62316FEF-FF9F-4B1B-83F1-1D4B79622475}"/>
    <dgm:cxn modelId="{9BD2701B-4506-4D96-8EC1-FC2CAC181491}" srcId="{962BCB68-4FCF-405A-AFC9-FC6F76A26919}" destId="{8DE476D6-0FCD-4281-AA02-9E85B2A0D0FC}" srcOrd="1" destOrd="0" parTransId="{9F626B84-438F-4487-8109-9F98A9CCC005}" sibTransId="{5AB9F31A-86D7-411B-B692-54ED627B994B}"/>
    <dgm:cxn modelId="{E7D7C504-4A6B-45BD-B6C4-5F1300B1FB22}" srcId="{962BCB68-4FCF-405A-AFC9-FC6F76A26919}" destId="{0501706B-4FBE-43B8-9FC8-911741B0308D}" srcOrd="13" destOrd="0" parTransId="{AC7E079B-6F68-4080-AC23-AFE63A184AE8}" sibTransId="{B771010D-A2CE-4A1F-8B7D-37A7C11A6443}"/>
    <dgm:cxn modelId="{2D4CD7B2-7B04-48EA-BBE0-90F1F900E12E}" type="presOf" srcId="{A146AA3C-CC2E-4037-BD88-4321D11B51A4}" destId="{67068D10-18D6-473B-B1E7-BD9B7568EEAA}" srcOrd="0" destOrd="6" presId="urn:microsoft.com/office/officeart/2005/8/layout/list1"/>
    <dgm:cxn modelId="{258FCBA3-9AF9-41BE-9A93-0576FD2F7D07}" type="presOf" srcId="{580F01B5-9BAF-4783-99CF-A61E253A8B9D}" destId="{67068D10-18D6-473B-B1E7-BD9B7568EEAA}" srcOrd="0" destOrd="10" presId="urn:microsoft.com/office/officeart/2005/8/layout/list1"/>
    <dgm:cxn modelId="{552812BC-DA7F-45DC-984A-6464DEA524EE}" type="presOf" srcId="{924BC0ED-D49A-4EE1-AE26-65600EC84487}" destId="{67068D10-18D6-473B-B1E7-BD9B7568EEAA}" srcOrd="0" destOrd="5" presId="urn:microsoft.com/office/officeart/2005/8/layout/list1"/>
    <dgm:cxn modelId="{9518D64B-2A18-4867-AC66-930F964F74F2}" srcId="{962BCB68-4FCF-405A-AFC9-FC6F76A26919}" destId="{94B39BC9-D01C-4F21-A977-0B6C73F3861C}" srcOrd="11" destOrd="0" parTransId="{74B57D90-1BA1-44C6-B85A-5C3AD43DF2EC}" sibTransId="{DD7ACC04-5209-43C7-B152-2D077DD42B62}"/>
    <dgm:cxn modelId="{65ACA96C-4D61-4997-88FF-704F6E5B9D0E}" type="presOf" srcId="{AE924197-71A7-45B2-A5D1-C3D9B36E3A4A}" destId="{67068D10-18D6-473B-B1E7-BD9B7568EEAA}" srcOrd="0" destOrd="7" presId="urn:microsoft.com/office/officeart/2005/8/layout/list1"/>
    <dgm:cxn modelId="{19A07A54-9E2B-4489-B1A2-163BBD08014A}" type="presOf" srcId="{B9976681-488C-437C-A46D-80A430208B0B}" destId="{67068D10-18D6-473B-B1E7-BD9B7568EEAA}" srcOrd="0" destOrd="0"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7399E900-46DD-4787-A281-6BEBC5C5C50C}" srcId="{962BCB68-4FCF-405A-AFC9-FC6F76A26919}" destId="{9FF493A3-62FC-454D-8F80-E8B72EBC9AF5}" srcOrd="4" destOrd="0" parTransId="{5CBD0DD9-23BC-4BDE-882C-E340ACE87846}" sibTransId="{ACAF4B1B-36C2-4B08-B02A-D1B279CDDB68}"/>
    <dgm:cxn modelId="{4ED49C0F-7508-4FCB-9157-37C6FA4628F1}" srcId="{962BCB68-4FCF-405A-AFC9-FC6F76A26919}" destId="{AE924197-71A7-45B2-A5D1-C3D9B36E3A4A}" srcOrd="7" destOrd="0" parTransId="{F2184764-0A21-4C6A-9CC6-50C08634BC72}" sibTransId="{4BE5B6EA-262D-4B33-8BEB-8D787066A3F5}"/>
    <dgm:cxn modelId="{80957A9D-1C6E-432E-A45F-E7512867BF0F}" type="presOf" srcId="{0501706B-4FBE-43B8-9FC8-911741B0308D}" destId="{67068D10-18D6-473B-B1E7-BD9B7568EEAA}" srcOrd="0" destOrd="13" presId="urn:microsoft.com/office/officeart/2005/8/layout/list1"/>
    <dgm:cxn modelId="{CE173569-39B9-44E8-827E-F247828903B5}" srcId="{962BCB68-4FCF-405A-AFC9-FC6F76A26919}" destId="{6CFC4449-4286-442E-94E2-A8B1ED7AB2A8}" srcOrd="9" destOrd="0" parTransId="{33ADA4E6-F58A-400F-8E89-F7EC1A13EEAE}" sibTransId="{B3971AA9-4326-40D8-B942-CD3D8889B3F1}"/>
    <dgm:cxn modelId="{52869192-BFBC-4744-BBC0-705EFBE34297}" type="presParOf" srcId="{C6C98353-2EE5-45F0-A1C5-78A972062C85}" destId="{69A9F107-84AB-4B21-AF42-0BF46131B622}" srcOrd="0" destOrd="0" presId="urn:microsoft.com/office/officeart/2005/8/layout/list1"/>
    <dgm:cxn modelId="{59BE4F53-6B00-43FA-AE47-F9FE5CEBBC5D}" type="presParOf" srcId="{69A9F107-84AB-4B21-AF42-0BF46131B622}" destId="{A694F11D-6589-4800-985D-02D9E2B5E0F6}" srcOrd="0" destOrd="0" presId="urn:microsoft.com/office/officeart/2005/8/layout/list1"/>
    <dgm:cxn modelId="{193BAE2A-6F2E-410C-B5B6-7C05F5C091B8}" type="presParOf" srcId="{69A9F107-84AB-4B21-AF42-0BF46131B622}" destId="{06F447E5-BAC4-429A-946A-07FE58F6730B}" srcOrd="1" destOrd="0" presId="urn:microsoft.com/office/officeart/2005/8/layout/list1"/>
    <dgm:cxn modelId="{CB123B78-DF30-4BBE-9DD0-9541A0D88278}" type="presParOf" srcId="{C6C98353-2EE5-45F0-A1C5-78A972062C85}" destId="{84A2650B-10F1-4815-8B04-299C9000E089}" srcOrd="1" destOrd="0" presId="urn:microsoft.com/office/officeart/2005/8/layout/list1"/>
    <dgm:cxn modelId="{6B80D755-B63E-4DE9-9643-1B5CBD9C8F26}" type="presParOf" srcId="{C6C98353-2EE5-45F0-A1C5-78A972062C85}" destId="{67068D10-18D6-473B-B1E7-BD9B7568EEA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support service delivery in a smart, proactive and business centric manner that is aligned to</a:t>
          </a:r>
          <a:br>
            <a:rPr lang="en-ZA" sz="1200" dirty="0" smtClean="0"/>
          </a:br>
          <a:r>
            <a:rPr lang="en-ZA" sz="1200" dirty="0" smtClean="0"/>
            <a:t> statutory requirements</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55728EEA-4CF1-4954-8EA6-D7378EAB37F4}">
      <dgm:prSet custT="1"/>
      <dgm:spPr/>
      <dgm:t>
        <a:bodyPr/>
        <a:lstStyle/>
        <a:p>
          <a:pPr marL="174625" indent="-174625" rtl="0"/>
          <a:r>
            <a:rPr lang="en-ZA" sz="1200" b="0" i="0" u="none" dirty="0" smtClean="0"/>
            <a:t>To provide a compliant internal control, financial and supply chain management service</a:t>
          </a:r>
          <a:endParaRPr lang="en-US" sz="1200" dirty="0"/>
        </a:p>
      </dgm:t>
    </dgm:pt>
    <dgm:pt modelId="{F9581DE4-5174-41CC-ACE3-BA4D0216030B}" type="parTrans" cxnId="{CC14E861-73EC-4A40-89D2-D5277D80113C}">
      <dgm:prSet/>
      <dgm:spPr/>
      <dgm:t>
        <a:bodyPr/>
        <a:lstStyle/>
        <a:p>
          <a:endParaRPr lang="en-US" sz="2000"/>
        </a:p>
      </dgm:t>
    </dgm:pt>
    <dgm:pt modelId="{62598427-96E4-4079-851F-F0BD2DFD0C1C}" type="sibTrans" cxnId="{CC14E861-73EC-4A40-89D2-D5277D80113C}">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39FDA066-66F6-4A8E-B3F4-47B652E1D18C}">
      <dgm:prSet custT="1"/>
      <dgm:spPr/>
      <dgm:t>
        <a:bodyPr/>
        <a:lstStyle/>
        <a:p>
          <a:pPr marL="174625" indent="-174625" rtl="0"/>
          <a:endParaRPr lang="en-ZA" sz="1200" dirty="0" smtClean="0"/>
        </a:p>
      </dgm:t>
    </dgm:pt>
    <dgm:pt modelId="{516B3898-39FA-45B5-8056-613EEE01622E}" type="parTrans" cxnId="{94647823-44E7-48B1-A6B1-346681071923}">
      <dgm:prSet/>
      <dgm:spPr/>
      <dgm:t>
        <a:bodyPr/>
        <a:lstStyle/>
        <a:p>
          <a:endParaRPr lang="en-ZA"/>
        </a:p>
      </dgm:t>
    </dgm:pt>
    <dgm:pt modelId="{A0BF6BD7-70FD-4339-9C53-1D9C6800727C}" type="sibTrans" cxnId="{94647823-44E7-48B1-A6B1-346681071923}">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Y="-24458">
        <dgm:presLayoutVars>
          <dgm:bulletEnabled val="1"/>
        </dgm:presLayoutVars>
      </dgm:prSet>
      <dgm:spPr/>
      <dgm:t>
        <a:bodyPr/>
        <a:lstStyle/>
        <a:p>
          <a:endParaRPr lang="en-US"/>
        </a:p>
      </dgm:t>
    </dgm:pt>
  </dgm:ptLst>
  <dgm:cxnLst>
    <dgm:cxn modelId="{91574E2B-6640-41EB-AE7A-91A837CB8E38}" srcId="{962BCB68-4FCF-405A-AFC9-FC6F76A26919}" destId="{B9976681-488C-437C-A46D-80A430208B0B}" srcOrd="0" destOrd="0" parTransId="{FBD1CD25-30D5-4AB5-B439-4C51EDB7C126}" sibTransId="{FD46E05D-0D9D-474C-AFEB-DB74275B85B1}"/>
    <dgm:cxn modelId="{6B7E820F-1623-4980-B55B-47EE6F4525FC}" srcId="{962BCB68-4FCF-405A-AFC9-FC6F76A26919}" destId="{D1683DC3-4D14-4C14-A5CE-DC4CF856E68B}" srcOrd="8" destOrd="0" parTransId="{7FE828EB-CE6E-42E5-87FD-02B63FF4BCC9}" sibTransId="{B529BF89-15B7-45D0-B191-8B1461475925}"/>
    <dgm:cxn modelId="{94647823-44E7-48B1-A6B1-346681071923}" srcId="{AD5C3009-CDD0-4F2C-92F5-589D67837595}" destId="{39FDA066-66F6-4A8E-B3F4-47B652E1D18C}" srcOrd="1" destOrd="0" parTransId="{516B3898-39FA-45B5-8056-613EEE01622E}" sibTransId="{A0BF6BD7-70FD-4339-9C53-1D9C6800727C}"/>
    <dgm:cxn modelId="{CA477FE0-BD97-4416-B0A9-69ACE8746FF3}" type="presOf" srcId="{0501706B-4FBE-43B8-9FC8-911741B0308D}" destId="{67068D10-18D6-473B-B1E7-BD9B7568EEAA}" srcOrd="0" destOrd="13" presId="urn:microsoft.com/office/officeart/2005/8/layout/list1"/>
    <dgm:cxn modelId="{92C8B0E4-811F-47E2-B1B4-58A5FCE4F349}" type="presOf" srcId="{924BC0ED-D49A-4EE1-AE26-65600EC84487}" destId="{67068D10-18D6-473B-B1E7-BD9B7568EEAA}" srcOrd="0" destOrd="5" presId="urn:microsoft.com/office/officeart/2005/8/layout/list1"/>
    <dgm:cxn modelId="{5405B576-3029-4229-8840-0652BA79DB10}" srcId="{962BCB68-4FCF-405A-AFC9-FC6F76A26919}" destId="{01D7A227-883A-42EF-A317-7E60460E6820}" srcOrd="12" destOrd="0" parTransId="{CE0ACDE2-D6DB-4212-B8D9-FB944FA489EE}" sibTransId="{F56CC48D-19D9-4DBF-B5AE-D2D53EFB3330}"/>
    <dgm:cxn modelId="{9BD2701B-4506-4D96-8EC1-FC2CAC181491}" srcId="{962BCB68-4FCF-405A-AFC9-FC6F76A26919}" destId="{8DE476D6-0FCD-4281-AA02-9E85B2A0D0FC}" srcOrd="1" destOrd="0" parTransId="{9F626B84-438F-4487-8109-9F98A9CCC005}" sibTransId="{5AB9F31A-86D7-411B-B692-54ED627B994B}"/>
    <dgm:cxn modelId="{E0845BCE-9078-4A7F-9BB5-DBB9A289342C}" srcId="{962BCB68-4FCF-405A-AFC9-FC6F76A26919}" destId="{924BC0ED-D49A-4EE1-AE26-65600EC84487}" srcOrd="5" destOrd="0" parTransId="{417F2A68-A722-4A3C-BB37-9D891AFD1421}" sibTransId="{CE525EE8-CF89-4037-B9F0-7DB58756708B}"/>
    <dgm:cxn modelId="{6C1CA1A1-825A-43C7-A5CE-E7B4BCDF29E7}" srcId="{962BCB68-4FCF-405A-AFC9-FC6F76A26919}" destId="{57CBF91E-6C6B-4C9E-AC0D-C3C6008CECFE}" srcOrd="2" destOrd="0" parTransId="{F9F5BE0F-EFCE-4869-908C-49C4778DFB2B}" sibTransId="{62316FEF-FF9F-4B1B-83F1-1D4B79622475}"/>
    <dgm:cxn modelId="{127C6560-0803-4B68-A1D4-4B9DD618F912}" srcId="{257D47CA-83DC-46DA-BDB4-E24B13771573}" destId="{579EBB4C-D9C8-492C-89E8-700E3D121D9E}" srcOrd="0" destOrd="0" parTransId="{DD67F7C5-B613-4FD7-916D-2CB2F8D691B7}" sibTransId="{890ABF2B-AFE6-4982-BD37-4313BD400512}"/>
    <dgm:cxn modelId="{8CACF9D9-753A-49A5-B1DC-3C1BED1AD8A7}" type="presOf" srcId="{257D47CA-83DC-46DA-BDB4-E24B13771573}" destId="{066F1311-EA21-4BEB-8838-ACA3CB348AF8}" srcOrd="1" destOrd="0" presId="urn:microsoft.com/office/officeart/2005/8/layout/list1"/>
    <dgm:cxn modelId="{F2DDB02E-BBD5-49A4-8B85-9022B56394F3}" type="presOf" srcId="{AE924197-71A7-45B2-A5D1-C3D9B36E3A4A}" destId="{67068D10-18D6-473B-B1E7-BD9B7568EEAA}" srcOrd="0" destOrd="7" presId="urn:microsoft.com/office/officeart/2005/8/layout/list1"/>
    <dgm:cxn modelId="{9AE9E6C7-744E-4BBD-A221-E3F445174698}" type="presOf" srcId="{94B39BC9-D01C-4F21-A977-0B6C73F3861C}" destId="{67068D10-18D6-473B-B1E7-BD9B7568EEAA}" srcOrd="0" destOrd="11" presId="urn:microsoft.com/office/officeart/2005/8/layout/list1"/>
    <dgm:cxn modelId="{F7B8560E-0499-403C-86B6-D110532B48F5}" type="presOf" srcId="{962BCB68-4FCF-405A-AFC9-FC6F76A26919}" destId="{A694F11D-6589-4800-985D-02D9E2B5E0F6}" srcOrd="0" destOrd="0" presId="urn:microsoft.com/office/officeart/2005/8/layout/list1"/>
    <dgm:cxn modelId="{BFB2708C-F52C-494F-AC53-057851DFEC21}" type="presOf" srcId="{579EBB4C-D9C8-492C-89E8-700E3D121D9E}" destId="{B31A85D1-7D95-408E-8757-A354C4FF83DC}" srcOrd="0" destOrd="0" presId="urn:microsoft.com/office/officeart/2005/8/layout/list1"/>
    <dgm:cxn modelId="{40436BB2-9700-41E2-9901-1374F75B0D18}" type="presOf" srcId="{39FDA066-66F6-4A8E-B3F4-47B652E1D18C}" destId="{82CFBE51-4E74-4ED1-8AB0-A39DC25790F3}" srcOrd="0" destOrd="1"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E7D7C504-4A6B-45BD-B6C4-5F1300B1FB22}" srcId="{962BCB68-4FCF-405A-AFC9-FC6F76A26919}" destId="{0501706B-4FBE-43B8-9FC8-911741B0308D}" srcOrd="13" destOrd="0" parTransId="{AC7E079B-6F68-4080-AC23-AFE63A184AE8}" sibTransId="{B771010D-A2CE-4A1F-8B7D-37A7C11A6443}"/>
    <dgm:cxn modelId="{C919C39E-4CF8-4DD0-8F5A-AF73D6A0AFAB}" type="presOf" srcId="{6CFC4449-4286-442E-94E2-A8B1ED7AB2A8}" destId="{67068D10-18D6-473B-B1E7-BD9B7568EEAA}" srcOrd="0" destOrd="9" presId="urn:microsoft.com/office/officeart/2005/8/layout/list1"/>
    <dgm:cxn modelId="{2A016FC1-95AD-4955-AED5-1C1842A855D6}" srcId="{31F58D22-1216-410D-803B-D32FACB9FA01}" destId="{962BCB68-4FCF-405A-AFC9-FC6F76A26919}" srcOrd="2" destOrd="0" parTransId="{A9AACAC2-3A01-4D62-BB4E-9E325D04F038}" sibTransId="{A185A637-F4C3-4865-BC71-782001200CEC}"/>
    <dgm:cxn modelId="{92741F40-44C6-45EB-8368-ECA80DA8DC30}" type="presOf" srcId="{AD5C3009-CDD0-4F2C-92F5-589D67837595}" destId="{F0C7D8A0-5655-4113-B738-7A4C2DD64734}" srcOrd="0" destOrd="0" presId="urn:microsoft.com/office/officeart/2005/8/layout/list1"/>
    <dgm:cxn modelId="{A2DD2701-3252-4F43-8301-4699F144144B}" type="presOf" srcId="{57CBF91E-6C6B-4C9E-AC0D-C3C6008CECFE}" destId="{67068D10-18D6-473B-B1E7-BD9B7568EEAA}" srcOrd="0" destOrd="2" presId="urn:microsoft.com/office/officeart/2005/8/layout/list1"/>
    <dgm:cxn modelId="{C741DE63-D7C7-4A72-B22C-8CDE813227FE}" type="presOf" srcId="{8DE476D6-0FCD-4281-AA02-9E85B2A0D0FC}" destId="{67068D10-18D6-473B-B1E7-BD9B7568EEAA}" srcOrd="0" destOrd="1" presId="urn:microsoft.com/office/officeart/2005/8/layout/list1"/>
    <dgm:cxn modelId="{37B69E9A-E80E-45C8-ADF6-840E52D501A2}" type="presOf" srcId="{962BCB68-4FCF-405A-AFC9-FC6F76A26919}" destId="{06F447E5-BAC4-429A-946A-07FE58F6730B}" srcOrd="1" destOrd="0"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1AC8AE15-DD8E-4EEE-B8BB-463CDA0F759C}" type="presOf" srcId="{D1683DC3-4D14-4C14-A5CE-DC4CF856E68B}" destId="{67068D10-18D6-473B-B1E7-BD9B7568EEAA}" srcOrd="0" destOrd="8" presId="urn:microsoft.com/office/officeart/2005/8/layout/list1"/>
    <dgm:cxn modelId="{B5341DEB-3712-4610-B736-05ACC6222A78}" type="presOf" srcId="{9FF493A3-62FC-454D-8F80-E8B72EBC9AF5}" destId="{67068D10-18D6-473B-B1E7-BD9B7568EEAA}" srcOrd="0" destOrd="4" presId="urn:microsoft.com/office/officeart/2005/8/layout/list1"/>
    <dgm:cxn modelId="{5AA20F38-61F7-4258-8230-78CF3239C644}" srcId="{962BCB68-4FCF-405A-AFC9-FC6F76A26919}" destId="{A146AA3C-CC2E-4037-BD88-4321D11B51A4}" srcOrd="6" destOrd="0" parTransId="{23F19871-EB9D-4CAE-8FD8-DFE0ACFB514A}" sibTransId="{472D15E3-156C-453E-87FF-404CEA2064E0}"/>
    <dgm:cxn modelId="{60784958-5E1D-43A2-A4BC-18BEC0810AA1}" type="presOf" srcId="{257D47CA-83DC-46DA-BDB4-E24B13771573}" destId="{5AB21E57-AA23-4938-AC3F-20E1D840918F}" srcOrd="0" destOrd="0" presId="urn:microsoft.com/office/officeart/2005/8/layout/list1"/>
    <dgm:cxn modelId="{263463B7-F01A-4943-9AC8-5E925AF11FFB}" type="presOf" srcId="{580F01B5-9BAF-4783-99CF-A61E253A8B9D}" destId="{67068D10-18D6-473B-B1E7-BD9B7568EEAA}" srcOrd="0" destOrd="10" presId="urn:microsoft.com/office/officeart/2005/8/layout/list1"/>
    <dgm:cxn modelId="{C18E16B7-2078-4DAF-9525-62F46D5AEE47}" type="presOf" srcId="{AD5C3009-CDD0-4F2C-92F5-589D67837595}" destId="{32816352-3EE3-4B82-A84D-D966EB02AA6C}" srcOrd="1" destOrd="0" presId="urn:microsoft.com/office/officeart/2005/8/layout/list1"/>
    <dgm:cxn modelId="{8419AD8A-FF28-42C6-ADF7-6B1AE18ACF6F}" srcId="{31F58D22-1216-410D-803B-D32FACB9FA01}" destId="{257D47CA-83DC-46DA-BDB4-E24B13771573}" srcOrd="0" destOrd="0" parTransId="{1690223B-933E-4C54-BAB4-204CD5C649EC}" sibTransId="{37EA506D-7B25-4839-AA46-A6EE5720E50E}"/>
    <dgm:cxn modelId="{FABC0E45-4A79-4CAE-BD8C-84FF4D7FA32D}" srcId="{962BCB68-4FCF-405A-AFC9-FC6F76A26919}" destId="{FE47C4EB-0C76-475D-A70D-69DC835F2B2A}" srcOrd="3" destOrd="0" parTransId="{54EC2CFD-6E9B-4626-A0D2-4DD8D2B35D7C}" sibTransId="{D7DEFE6C-6A38-4D6E-B61C-5014B341FB09}"/>
    <dgm:cxn modelId="{0D5352D3-F315-4A09-8CD4-C63A4AFF5D29}" type="presOf" srcId="{55728EEA-4CF1-4954-8EA6-D7378EAB37F4}" destId="{82CFBE51-4E74-4ED1-8AB0-A39DC25790F3}" srcOrd="0" destOrd="0" presId="urn:microsoft.com/office/officeart/2005/8/layout/list1"/>
    <dgm:cxn modelId="{541DAA67-C992-499E-842D-0F5839A339BD}" srcId="{962BCB68-4FCF-405A-AFC9-FC6F76A26919}" destId="{580F01B5-9BAF-4783-99CF-A61E253A8B9D}" srcOrd="10" destOrd="0" parTransId="{AA42627A-9637-484B-B1D4-4C81CE6F3BB2}" sibTransId="{5083B03F-1242-4946-951B-A56D1B8A1008}"/>
    <dgm:cxn modelId="{8948098B-3B15-491C-A943-4779968FCAC3}" type="presOf" srcId="{01D7A227-883A-42EF-A317-7E60460E6820}" destId="{67068D10-18D6-473B-B1E7-BD9B7568EEAA}" srcOrd="0" destOrd="12" presId="urn:microsoft.com/office/officeart/2005/8/layout/list1"/>
    <dgm:cxn modelId="{CBA53708-8A25-461C-BA7F-63922719D09C}" type="presOf" srcId="{B9976681-488C-437C-A46D-80A430208B0B}" destId="{67068D10-18D6-473B-B1E7-BD9B7568EEAA}" srcOrd="0" destOrd="0" presId="urn:microsoft.com/office/officeart/2005/8/layout/list1"/>
    <dgm:cxn modelId="{1ED6AC35-E938-459A-8CA1-3744E8B297AD}" type="presOf" srcId="{31F58D22-1216-410D-803B-D32FACB9FA01}" destId="{C6C98353-2EE5-45F0-A1C5-78A972062C85}" srcOrd="0" destOrd="0" presId="urn:microsoft.com/office/officeart/2005/8/layout/list1"/>
    <dgm:cxn modelId="{6322B124-37E8-4508-8DF0-CA331135386C}" type="presOf" srcId="{FE47C4EB-0C76-475D-A70D-69DC835F2B2A}" destId="{67068D10-18D6-473B-B1E7-BD9B7568EEAA}" srcOrd="0" destOrd="3" presId="urn:microsoft.com/office/officeart/2005/8/layout/list1"/>
    <dgm:cxn modelId="{8AE09DF5-20CC-4EEC-B495-1E4FAFF98EB6}" srcId="{31F58D22-1216-410D-803B-D32FACB9FA01}" destId="{AD5C3009-CDD0-4F2C-92F5-589D67837595}" srcOrd="1" destOrd="0" parTransId="{6E149D69-27A7-487F-B655-30646A0F5AD3}" sibTransId="{DFDEA213-E276-48C5-A1B9-02D93CD35B09}"/>
    <dgm:cxn modelId="{CE173569-39B9-44E8-827E-F247828903B5}" srcId="{962BCB68-4FCF-405A-AFC9-FC6F76A26919}" destId="{6CFC4449-4286-442E-94E2-A8B1ED7AB2A8}" srcOrd="9" destOrd="0" parTransId="{33ADA4E6-F58A-400F-8E89-F7EC1A13EEAE}" sibTransId="{B3971AA9-4326-40D8-B942-CD3D8889B3F1}"/>
    <dgm:cxn modelId="{CC14E861-73EC-4A40-89D2-D5277D80113C}" srcId="{AD5C3009-CDD0-4F2C-92F5-589D67837595}" destId="{55728EEA-4CF1-4954-8EA6-D7378EAB37F4}" srcOrd="0" destOrd="0" parTransId="{F9581DE4-5174-41CC-ACE3-BA4D0216030B}" sibTransId="{62598427-96E4-4079-851F-F0BD2DFD0C1C}"/>
    <dgm:cxn modelId="{9518D64B-2A18-4867-AC66-930F964F74F2}" srcId="{962BCB68-4FCF-405A-AFC9-FC6F76A26919}" destId="{94B39BC9-D01C-4F21-A977-0B6C73F3861C}" srcOrd="11" destOrd="0" parTransId="{74B57D90-1BA1-44C6-B85A-5C3AD43DF2EC}" sibTransId="{DD7ACC04-5209-43C7-B152-2D077DD42B62}"/>
    <dgm:cxn modelId="{ECE3FF1F-22BB-4A8B-8E26-19119087F133}" type="presOf" srcId="{A146AA3C-CC2E-4037-BD88-4321D11B51A4}" destId="{67068D10-18D6-473B-B1E7-BD9B7568EEAA}" srcOrd="0" destOrd="6" presId="urn:microsoft.com/office/officeart/2005/8/layout/list1"/>
    <dgm:cxn modelId="{BE475053-B5FA-4C04-819F-0420C6DAE29D}" type="presParOf" srcId="{C6C98353-2EE5-45F0-A1C5-78A972062C85}" destId="{5063380E-791E-49F7-A06E-8FE192C00F84}" srcOrd="0" destOrd="0" presId="urn:microsoft.com/office/officeart/2005/8/layout/list1"/>
    <dgm:cxn modelId="{D2FED243-5328-4F28-9180-E28BB53B2B05}" type="presParOf" srcId="{5063380E-791E-49F7-A06E-8FE192C00F84}" destId="{5AB21E57-AA23-4938-AC3F-20E1D840918F}" srcOrd="0" destOrd="0" presId="urn:microsoft.com/office/officeart/2005/8/layout/list1"/>
    <dgm:cxn modelId="{131BE48E-6BBF-49BA-865E-63D925E0CBC2}" type="presParOf" srcId="{5063380E-791E-49F7-A06E-8FE192C00F84}" destId="{066F1311-EA21-4BEB-8838-ACA3CB348AF8}" srcOrd="1" destOrd="0" presId="urn:microsoft.com/office/officeart/2005/8/layout/list1"/>
    <dgm:cxn modelId="{DB20EBEF-77DD-47A3-9F67-6A961C70833F}" type="presParOf" srcId="{C6C98353-2EE5-45F0-A1C5-78A972062C85}" destId="{CF0455D8-7952-4BFB-8C42-149B267981AF}" srcOrd="1" destOrd="0" presId="urn:microsoft.com/office/officeart/2005/8/layout/list1"/>
    <dgm:cxn modelId="{25A08495-9CAB-4E39-8049-A229F0BEBD49}" type="presParOf" srcId="{C6C98353-2EE5-45F0-A1C5-78A972062C85}" destId="{B31A85D1-7D95-408E-8757-A354C4FF83DC}" srcOrd="2" destOrd="0" presId="urn:microsoft.com/office/officeart/2005/8/layout/list1"/>
    <dgm:cxn modelId="{FDA478F6-4715-4485-BF9D-AD4C864B6FA4}" type="presParOf" srcId="{C6C98353-2EE5-45F0-A1C5-78A972062C85}" destId="{E0DABA82-DBBF-4C17-A52C-A81B72FC3316}" srcOrd="3" destOrd="0" presId="urn:microsoft.com/office/officeart/2005/8/layout/list1"/>
    <dgm:cxn modelId="{99FAC8BE-B302-4BF9-9AC5-02AFCB680B6E}" type="presParOf" srcId="{C6C98353-2EE5-45F0-A1C5-78A972062C85}" destId="{2F0E80E0-E52B-4698-A3D3-4F46E5AC50D4}" srcOrd="4" destOrd="0" presId="urn:microsoft.com/office/officeart/2005/8/layout/list1"/>
    <dgm:cxn modelId="{F2C587F4-65EF-4B5F-9C2E-4EB3EFD28835}" type="presParOf" srcId="{2F0E80E0-E52B-4698-A3D3-4F46E5AC50D4}" destId="{F0C7D8A0-5655-4113-B738-7A4C2DD64734}" srcOrd="0" destOrd="0" presId="urn:microsoft.com/office/officeart/2005/8/layout/list1"/>
    <dgm:cxn modelId="{39B8ADE1-2B2C-4E38-ADC2-E441EE4AF046}" type="presParOf" srcId="{2F0E80E0-E52B-4698-A3D3-4F46E5AC50D4}" destId="{32816352-3EE3-4B82-A84D-D966EB02AA6C}" srcOrd="1" destOrd="0" presId="urn:microsoft.com/office/officeart/2005/8/layout/list1"/>
    <dgm:cxn modelId="{B35B57A2-5180-4FE4-B28E-4C8CD737D4DE}" type="presParOf" srcId="{C6C98353-2EE5-45F0-A1C5-78A972062C85}" destId="{6032C325-3985-4D7C-B48E-4E892933D168}" srcOrd="5" destOrd="0" presId="urn:microsoft.com/office/officeart/2005/8/layout/list1"/>
    <dgm:cxn modelId="{26B3EC48-5901-467B-8F18-BFE396592A72}" type="presParOf" srcId="{C6C98353-2EE5-45F0-A1C5-78A972062C85}" destId="{82CFBE51-4E74-4ED1-8AB0-A39DC25790F3}" srcOrd="6" destOrd="0" presId="urn:microsoft.com/office/officeart/2005/8/layout/list1"/>
    <dgm:cxn modelId="{710242FF-2F98-481F-8811-F3F0ADD97056}" type="presParOf" srcId="{C6C98353-2EE5-45F0-A1C5-78A972062C85}" destId="{8C68A09F-96B9-483C-BFD0-E03023920A8E}" srcOrd="7" destOrd="0" presId="urn:microsoft.com/office/officeart/2005/8/layout/list1"/>
    <dgm:cxn modelId="{7FC6975D-CB00-4CC6-9557-AB3B9B8055B2}" type="presParOf" srcId="{C6C98353-2EE5-45F0-A1C5-78A972062C85}" destId="{69A9F107-84AB-4B21-AF42-0BF46131B622}" srcOrd="8" destOrd="0" presId="urn:microsoft.com/office/officeart/2005/8/layout/list1"/>
    <dgm:cxn modelId="{04AF8C90-17CE-447E-B0D4-79FE8CD7258E}" type="presParOf" srcId="{69A9F107-84AB-4B21-AF42-0BF46131B622}" destId="{A694F11D-6589-4800-985D-02D9E2B5E0F6}" srcOrd="0" destOrd="0" presId="urn:microsoft.com/office/officeart/2005/8/layout/list1"/>
    <dgm:cxn modelId="{EEA5CDBE-440C-425F-A727-B2B7FE874350}" type="presParOf" srcId="{69A9F107-84AB-4B21-AF42-0BF46131B622}" destId="{06F447E5-BAC4-429A-946A-07FE58F6730B}" srcOrd="1" destOrd="0" presId="urn:microsoft.com/office/officeart/2005/8/layout/list1"/>
    <dgm:cxn modelId="{DC6E9B90-A9FC-40FF-B2D2-5407F46821E8}" type="presParOf" srcId="{C6C98353-2EE5-45F0-A1C5-78A972062C85}" destId="{84A2650B-10F1-4815-8B04-299C9000E089}" srcOrd="9" destOrd="0" presId="urn:microsoft.com/office/officeart/2005/8/layout/list1"/>
    <dgm:cxn modelId="{427A4DB9-6AE0-4A03-806F-93E477F8DDD5}"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support service delivery in a smart, proactive and business centric manner that is aligned to</a:t>
          </a:r>
          <a:br>
            <a:rPr lang="en-ZA" sz="1200" dirty="0" smtClean="0"/>
          </a:br>
          <a:r>
            <a:rPr lang="en-ZA" sz="1200" dirty="0" smtClean="0"/>
            <a:t> statutory requirements</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55728EEA-4CF1-4954-8EA6-D7378EAB37F4}">
      <dgm:prSet custT="1"/>
      <dgm:spPr/>
      <dgm:t>
        <a:bodyPr/>
        <a:lstStyle/>
        <a:p>
          <a:pPr marL="174625" indent="-174625" rtl="0"/>
          <a:r>
            <a:rPr lang="en-ZA" sz="1200" dirty="0" smtClean="0"/>
            <a:t>To facilitate organisational transformation through effective performance management. </a:t>
          </a:r>
          <a:endParaRPr lang="en-US" sz="1200" dirty="0"/>
        </a:p>
      </dgm:t>
    </dgm:pt>
    <dgm:pt modelId="{F9581DE4-5174-41CC-ACE3-BA4D0216030B}" type="parTrans" cxnId="{CC14E861-73EC-4A40-89D2-D5277D80113C}">
      <dgm:prSet/>
      <dgm:spPr/>
      <dgm:t>
        <a:bodyPr/>
        <a:lstStyle/>
        <a:p>
          <a:endParaRPr lang="en-US" sz="2000"/>
        </a:p>
      </dgm:t>
    </dgm:pt>
    <dgm:pt modelId="{62598427-96E4-4079-851F-F0BD2DFD0C1C}" type="sibTrans" cxnId="{CC14E861-73EC-4A40-89D2-D5277D80113C}">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39FDA066-66F6-4A8E-B3F4-47B652E1D18C}">
      <dgm:prSet custT="1"/>
      <dgm:spPr/>
      <dgm:t>
        <a:bodyPr/>
        <a:lstStyle/>
        <a:p>
          <a:pPr marL="174625" indent="-174625" rtl="0"/>
          <a:r>
            <a:rPr lang="en-ZA" sz="1200" dirty="0" smtClean="0"/>
            <a:t>To protect the interests of the Department by providing legal services </a:t>
          </a:r>
        </a:p>
      </dgm:t>
    </dgm:pt>
    <dgm:pt modelId="{516B3898-39FA-45B5-8056-613EEE01622E}" type="parTrans" cxnId="{94647823-44E7-48B1-A6B1-346681071923}">
      <dgm:prSet/>
      <dgm:spPr/>
      <dgm:t>
        <a:bodyPr/>
        <a:lstStyle/>
        <a:p>
          <a:endParaRPr lang="en-ZA"/>
        </a:p>
      </dgm:t>
    </dgm:pt>
    <dgm:pt modelId="{A0BF6BD7-70FD-4339-9C53-1D9C6800727C}" type="sibTrans" cxnId="{94647823-44E7-48B1-A6B1-346681071923}">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D4761A36-E735-4883-B42B-2B4BD5420F08}">
      <dgm:prSet custT="1"/>
      <dgm:spPr/>
      <dgm:t>
        <a:bodyPr/>
        <a:lstStyle/>
        <a:p>
          <a:pPr marL="174625" indent="-174625" rtl="0"/>
          <a:r>
            <a:rPr lang="en-ZA" sz="1200" dirty="0" smtClean="0"/>
            <a:t>To provide an enterprise ICT architecture to support all business functions</a:t>
          </a:r>
          <a:endParaRPr lang="en-US" sz="1200" dirty="0"/>
        </a:p>
      </dgm:t>
    </dgm:pt>
    <dgm:pt modelId="{29AD8881-3E1B-4A5D-98AC-E6E79957BF66}" type="parTrans" cxnId="{E2418333-861F-4CF4-B786-0FDCF0696C77}">
      <dgm:prSet/>
      <dgm:spPr/>
      <dgm:t>
        <a:bodyPr/>
        <a:lstStyle/>
        <a:p>
          <a:endParaRPr lang="en-ZA"/>
        </a:p>
      </dgm:t>
    </dgm:pt>
    <dgm:pt modelId="{0CB0EE8A-45E1-4383-844A-EBCED9429BCD}" type="sibTrans" cxnId="{E2418333-861F-4CF4-B786-0FDCF0696C77}">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Y="-24458">
        <dgm:presLayoutVars>
          <dgm:bulletEnabled val="1"/>
        </dgm:presLayoutVars>
      </dgm:prSet>
      <dgm:spPr/>
      <dgm:t>
        <a:bodyPr/>
        <a:lstStyle/>
        <a:p>
          <a:endParaRPr lang="en-US"/>
        </a:p>
      </dgm:t>
    </dgm:pt>
  </dgm:ptLst>
  <dgm:cxnLst>
    <dgm:cxn modelId="{91574E2B-6640-41EB-AE7A-91A837CB8E38}" srcId="{962BCB68-4FCF-405A-AFC9-FC6F76A26919}" destId="{B9976681-488C-437C-A46D-80A430208B0B}" srcOrd="0" destOrd="0" parTransId="{FBD1CD25-30D5-4AB5-B439-4C51EDB7C126}" sibTransId="{FD46E05D-0D9D-474C-AFEB-DB74275B85B1}"/>
    <dgm:cxn modelId="{E2418333-861F-4CF4-B786-0FDCF0696C77}" srcId="{AD5C3009-CDD0-4F2C-92F5-589D67837595}" destId="{D4761A36-E735-4883-B42B-2B4BD5420F08}" srcOrd="1" destOrd="0" parTransId="{29AD8881-3E1B-4A5D-98AC-E6E79957BF66}" sibTransId="{0CB0EE8A-45E1-4383-844A-EBCED9429BCD}"/>
    <dgm:cxn modelId="{6B7E820F-1623-4980-B55B-47EE6F4525FC}" srcId="{962BCB68-4FCF-405A-AFC9-FC6F76A26919}" destId="{D1683DC3-4D14-4C14-A5CE-DC4CF856E68B}" srcOrd="8" destOrd="0" parTransId="{7FE828EB-CE6E-42E5-87FD-02B63FF4BCC9}" sibTransId="{B529BF89-15B7-45D0-B191-8B1461475925}"/>
    <dgm:cxn modelId="{94647823-44E7-48B1-A6B1-346681071923}" srcId="{AD5C3009-CDD0-4F2C-92F5-589D67837595}" destId="{39FDA066-66F6-4A8E-B3F4-47B652E1D18C}" srcOrd="2" destOrd="0" parTransId="{516B3898-39FA-45B5-8056-613EEE01622E}" sibTransId="{A0BF6BD7-70FD-4339-9C53-1D9C6800727C}"/>
    <dgm:cxn modelId="{5ED27698-4168-4FE1-85B6-EE3F33BB6986}" type="presOf" srcId="{AD5C3009-CDD0-4F2C-92F5-589D67837595}" destId="{F0C7D8A0-5655-4113-B738-7A4C2DD64734}" srcOrd="0" destOrd="0" presId="urn:microsoft.com/office/officeart/2005/8/layout/list1"/>
    <dgm:cxn modelId="{5405B576-3029-4229-8840-0652BA79DB10}" srcId="{962BCB68-4FCF-405A-AFC9-FC6F76A26919}" destId="{01D7A227-883A-42EF-A317-7E60460E6820}" srcOrd="12" destOrd="0" parTransId="{CE0ACDE2-D6DB-4212-B8D9-FB944FA489EE}" sibTransId="{F56CC48D-19D9-4DBF-B5AE-D2D53EFB3330}"/>
    <dgm:cxn modelId="{8A2873B4-CB13-4CC7-BB91-4E2D1100C3F5}" type="presOf" srcId="{01D7A227-883A-42EF-A317-7E60460E6820}" destId="{67068D10-18D6-473B-B1E7-BD9B7568EEAA}" srcOrd="0" destOrd="12" presId="urn:microsoft.com/office/officeart/2005/8/layout/list1"/>
    <dgm:cxn modelId="{9BD2701B-4506-4D96-8EC1-FC2CAC181491}" srcId="{962BCB68-4FCF-405A-AFC9-FC6F76A26919}" destId="{8DE476D6-0FCD-4281-AA02-9E85B2A0D0FC}" srcOrd="1" destOrd="0" parTransId="{9F626B84-438F-4487-8109-9F98A9CCC005}" sibTransId="{5AB9F31A-86D7-411B-B692-54ED627B994B}"/>
    <dgm:cxn modelId="{B440F28E-39A6-4109-9BE4-EA28E752E10F}" type="presOf" srcId="{8DE476D6-0FCD-4281-AA02-9E85B2A0D0FC}" destId="{67068D10-18D6-473B-B1E7-BD9B7568EEAA}" srcOrd="0" destOrd="1"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6C1CA1A1-825A-43C7-A5CE-E7B4BCDF29E7}" srcId="{962BCB68-4FCF-405A-AFC9-FC6F76A26919}" destId="{57CBF91E-6C6B-4C9E-AC0D-C3C6008CECFE}" srcOrd="2" destOrd="0" parTransId="{F9F5BE0F-EFCE-4869-908C-49C4778DFB2B}" sibTransId="{62316FEF-FF9F-4B1B-83F1-1D4B79622475}"/>
    <dgm:cxn modelId="{127C6560-0803-4B68-A1D4-4B9DD618F912}" srcId="{257D47CA-83DC-46DA-BDB4-E24B13771573}" destId="{579EBB4C-D9C8-492C-89E8-700E3D121D9E}" srcOrd="0" destOrd="0" parTransId="{DD67F7C5-B613-4FD7-916D-2CB2F8D691B7}" sibTransId="{890ABF2B-AFE6-4982-BD37-4313BD400512}"/>
    <dgm:cxn modelId="{DC67DE44-4864-4C4E-8C8D-74772BE058BF}" type="presOf" srcId="{D1683DC3-4D14-4C14-A5CE-DC4CF856E68B}" destId="{67068D10-18D6-473B-B1E7-BD9B7568EEAA}" srcOrd="0" destOrd="8" presId="urn:microsoft.com/office/officeart/2005/8/layout/list1"/>
    <dgm:cxn modelId="{86F8DA97-7F32-41DA-B6AA-F7946B425B26}" type="presOf" srcId="{55728EEA-4CF1-4954-8EA6-D7378EAB37F4}" destId="{82CFBE51-4E74-4ED1-8AB0-A39DC25790F3}" srcOrd="0" destOrd="0" presId="urn:microsoft.com/office/officeart/2005/8/layout/list1"/>
    <dgm:cxn modelId="{BD17678A-D915-4705-BB83-453C5A1E38DE}" type="presOf" srcId="{580F01B5-9BAF-4783-99CF-A61E253A8B9D}" destId="{67068D10-18D6-473B-B1E7-BD9B7568EEAA}" srcOrd="0" destOrd="10" presId="urn:microsoft.com/office/officeart/2005/8/layout/list1"/>
    <dgm:cxn modelId="{5F2ABDB9-94A5-4A5C-9434-997E4E77F7FA}" type="presOf" srcId="{579EBB4C-D9C8-492C-89E8-700E3D121D9E}" destId="{B31A85D1-7D95-408E-8757-A354C4FF83DC}" srcOrd="0" destOrd="0" presId="urn:microsoft.com/office/officeart/2005/8/layout/list1"/>
    <dgm:cxn modelId="{71C4974E-F468-42E8-BE94-C16DECD7F865}" type="presOf" srcId="{0501706B-4FBE-43B8-9FC8-911741B0308D}" destId="{67068D10-18D6-473B-B1E7-BD9B7568EEAA}" srcOrd="0" destOrd="13" presId="urn:microsoft.com/office/officeart/2005/8/layout/list1"/>
    <dgm:cxn modelId="{99ACDD25-8596-4CC1-BFD3-980F966A25BC}" type="presOf" srcId="{39FDA066-66F6-4A8E-B3F4-47B652E1D18C}" destId="{82CFBE51-4E74-4ED1-8AB0-A39DC25790F3}" srcOrd="0" destOrd="2" presId="urn:microsoft.com/office/officeart/2005/8/layout/list1"/>
    <dgm:cxn modelId="{7856C93D-4252-4682-A386-C74E62C5023F}" type="presOf" srcId="{962BCB68-4FCF-405A-AFC9-FC6F76A26919}" destId="{A694F11D-6589-4800-985D-02D9E2B5E0F6}" srcOrd="0" destOrd="0" presId="urn:microsoft.com/office/officeart/2005/8/layout/list1"/>
    <dgm:cxn modelId="{1A9EFBDB-ED8C-4405-938D-452640C218C6}" type="presOf" srcId="{257D47CA-83DC-46DA-BDB4-E24B13771573}" destId="{5AB21E57-AA23-4938-AC3F-20E1D840918F}" srcOrd="0" destOrd="0" presId="urn:microsoft.com/office/officeart/2005/8/layout/list1"/>
    <dgm:cxn modelId="{5A083FCB-31CA-4608-90F7-AAB2FE082A47}" type="presOf" srcId="{A146AA3C-CC2E-4037-BD88-4321D11B51A4}" destId="{67068D10-18D6-473B-B1E7-BD9B7568EEAA}" srcOrd="0" destOrd="6" presId="urn:microsoft.com/office/officeart/2005/8/layout/list1"/>
    <dgm:cxn modelId="{838CA5DA-031C-4B7D-A9F6-C5AA67502520}" type="presOf" srcId="{962BCB68-4FCF-405A-AFC9-FC6F76A26919}" destId="{06F447E5-BAC4-429A-946A-07FE58F6730B}" srcOrd="1" destOrd="0"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E7D7C504-4A6B-45BD-B6C4-5F1300B1FB22}" srcId="{962BCB68-4FCF-405A-AFC9-FC6F76A26919}" destId="{0501706B-4FBE-43B8-9FC8-911741B0308D}" srcOrd="13" destOrd="0" parTransId="{AC7E079B-6F68-4080-AC23-AFE63A184AE8}" sibTransId="{B771010D-A2CE-4A1F-8B7D-37A7C11A6443}"/>
    <dgm:cxn modelId="{31846EFB-F213-4701-B1F8-FE304E62AA90}" type="presOf" srcId="{AD5C3009-CDD0-4F2C-92F5-589D67837595}" destId="{32816352-3EE3-4B82-A84D-D966EB02AA6C}" srcOrd="1" destOrd="0" presId="urn:microsoft.com/office/officeart/2005/8/layout/list1"/>
    <dgm:cxn modelId="{BD5565E8-3396-4350-9166-B29A58A639F2}" type="presOf" srcId="{B9976681-488C-437C-A46D-80A430208B0B}" destId="{67068D10-18D6-473B-B1E7-BD9B7568EEAA}" srcOrd="0" destOrd="0" presId="urn:microsoft.com/office/officeart/2005/8/layout/list1"/>
    <dgm:cxn modelId="{E115BF3A-F969-4A2F-8633-4E5C8A427543}" type="presOf" srcId="{AE924197-71A7-45B2-A5D1-C3D9B36E3A4A}" destId="{67068D10-18D6-473B-B1E7-BD9B7568EEAA}" srcOrd="0" destOrd="7" presId="urn:microsoft.com/office/officeart/2005/8/layout/list1"/>
    <dgm:cxn modelId="{63AD05C2-1EB8-423C-924E-CC1FDA73514A}" type="presOf" srcId="{94B39BC9-D01C-4F21-A977-0B6C73F3861C}" destId="{67068D10-18D6-473B-B1E7-BD9B7568EEAA}" srcOrd="0" destOrd="11" presId="urn:microsoft.com/office/officeart/2005/8/layout/list1"/>
    <dgm:cxn modelId="{2A016FC1-95AD-4955-AED5-1C1842A855D6}" srcId="{31F58D22-1216-410D-803B-D32FACB9FA01}" destId="{962BCB68-4FCF-405A-AFC9-FC6F76A26919}" srcOrd="2" destOrd="0" parTransId="{A9AACAC2-3A01-4D62-BB4E-9E325D04F038}" sibTransId="{A185A637-F4C3-4865-BC71-782001200CEC}"/>
    <dgm:cxn modelId="{C58449F4-90BB-4C2D-8BBD-306967DA7E11}" type="presOf" srcId="{31F58D22-1216-410D-803B-D32FACB9FA01}" destId="{C6C98353-2EE5-45F0-A1C5-78A972062C85}" srcOrd="0" destOrd="0"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95CECD48-BE2A-433E-BAEC-C271A6593CC3}" type="presOf" srcId="{D4761A36-E735-4883-B42B-2B4BD5420F08}" destId="{82CFBE51-4E74-4ED1-8AB0-A39DC25790F3}" srcOrd="0" destOrd="1" presId="urn:microsoft.com/office/officeart/2005/8/layout/list1"/>
    <dgm:cxn modelId="{82163FF1-0381-4AC2-8368-EEE0712FFD8E}" type="presOf" srcId="{9FF493A3-62FC-454D-8F80-E8B72EBC9AF5}" destId="{67068D10-18D6-473B-B1E7-BD9B7568EEAA}" srcOrd="0" destOrd="4" presId="urn:microsoft.com/office/officeart/2005/8/layout/list1"/>
    <dgm:cxn modelId="{5AA20F38-61F7-4258-8230-78CF3239C644}" srcId="{962BCB68-4FCF-405A-AFC9-FC6F76A26919}" destId="{A146AA3C-CC2E-4037-BD88-4321D11B51A4}" srcOrd="6" destOrd="0" parTransId="{23F19871-EB9D-4CAE-8FD8-DFE0ACFB514A}" sibTransId="{472D15E3-156C-453E-87FF-404CEA2064E0}"/>
    <dgm:cxn modelId="{253DC7DF-A570-4517-9F6F-7077A0F9B5CE}" type="presOf" srcId="{924BC0ED-D49A-4EE1-AE26-65600EC84487}" destId="{67068D10-18D6-473B-B1E7-BD9B7568EEAA}" srcOrd="0" destOrd="5" presId="urn:microsoft.com/office/officeart/2005/8/layout/list1"/>
    <dgm:cxn modelId="{8419AD8A-FF28-42C6-ADF7-6B1AE18ACF6F}" srcId="{31F58D22-1216-410D-803B-D32FACB9FA01}" destId="{257D47CA-83DC-46DA-BDB4-E24B13771573}" srcOrd="0" destOrd="0" parTransId="{1690223B-933E-4C54-BAB4-204CD5C649EC}" sibTransId="{37EA506D-7B25-4839-AA46-A6EE5720E50E}"/>
    <dgm:cxn modelId="{FABC0E45-4A79-4CAE-BD8C-84FF4D7FA32D}" srcId="{962BCB68-4FCF-405A-AFC9-FC6F76A26919}" destId="{FE47C4EB-0C76-475D-A70D-69DC835F2B2A}" srcOrd="3" destOrd="0" parTransId="{54EC2CFD-6E9B-4626-A0D2-4DD8D2B35D7C}" sibTransId="{D7DEFE6C-6A38-4D6E-B61C-5014B341FB09}"/>
    <dgm:cxn modelId="{541DAA67-C992-499E-842D-0F5839A339BD}" srcId="{962BCB68-4FCF-405A-AFC9-FC6F76A26919}" destId="{580F01B5-9BAF-4783-99CF-A61E253A8B9D}" srcOrd="10" destOrd="0" parTransId="{AA42627A-9637-484B-B1D4-4C81CE6F3BB2}" sibTransId="{5083B03F-1242-4946-951B-A56D1B8A1008}"/>
    <dgm:cxn modelId="{C111B566-4E91-4C31-B76E-AFCA4DE97CE3}" type="presOf" srcId="{57CBF91E-6C6B-4C9E-AC0D-C3C6008CECFE}" destId="{67068D10-18D6-473B-B1E7-BD9B7568EEAA}" srcOrd="0" destOrd="2" presId="urn:microsoft.com/office/officeart/2005/8/layout/list1"/>
    <dgm:cxn modelId="{B744D27A-8111-4566-9522-F703D54675C1}" type="presOf" srcId="{257D47CA-83DC-46DA-BDB4-E24B13771573}" destId="{066F1311-EA21-4BEB-8838-ACA3CB348AF8}" srcOrd="1" destOrd="0" presId="urn:microsoft.com/office/officeart/2005/8/layout/list1"/>
    <dgm:cxn modelId="{FEE865B4-8B01-42FC-A8B3-390A9845AE97}" type="presOf" srcId="{FE47C4EB-0C76-475D-A70D-69DC835F2B2A}" destId="{67068D10-18D6-473B-B1E7-BD9B7568EEAA}" srcOrd="0" destOrd="3" presId="urn:microsoft.com/office/officeart/2005/8/layout/list1"/>
    <dgm:cxn modelId="{8AE09DF5-20CC-4EEC-B495-1E4FAFF98EB6}" srcId="{31F58D22-1216-410D-803B-D32FACB9FA01}" destId="{AD5C3009-CDD0-4F2C-92F5-589D67837595}" srcOrd="1" destOrd="0" parTransId="{6E149D69-27A7-487F-B655-30646A0F5AD3}" sibTransId="{DFDEA213-E276-48C5-A1B9-02D93CD35B09}"/>
    <dgm:cxn modelId="{CE173569-39B9-44E8-827E-F247828903B5}" srcId="{962BCB68-4FCF-405A-AFC9-FC6F76A26919}" destId="{6CFC4449-4286-442E-94E2-A8B1ED7AB2A8}" srcOrd="9" destOrd="0" parTransId="{33ADA4E6-F58A-400F-8E89-F7EC1A13EEAE}" sibTransId="{B3971AA9-4326-40D8-B942-CD3D8889B3F1}"/>
    <dgm:cxn modelId="{CC14E861-73EC-4A40-89D2-D5277D80113C}" srcId="{AD5C3009-CDD0-4F2C-92F5-589D67837595}" destId="{55728EEA-4CF1-4954-8EA6-D7378EAB37F4}" srcOrd="0" destOrd="0" parTransId="{F9581DE4-5174-41CC-ACE3-BA4D0216030B}" sibTransId="{62598427-96E4-4079-851F-F0BD2DFD0C1C}"/>
    <dgm:cxn modelId="{9518D64B-2A18-4867-AC66-930F964F74F2}" srcId="{962BCB68-4FCF-405A-AFC9-FC6F76A26919}" destId="{94B39BC9-D01C-4F21-A977-0B6C73F3861C}" srcOrd="11" destOrd="0" parTransId="{74B57D90-1BA1-44C6-B85A-5C3AD43DF2EC}" sibTransId="{DD7ACC04-5209-43C7-B152-2D077DD42B62}"/>
    <dgm:cxn modelId="{4F3404F8-D921-40A0-B348-02A207E4565C}" type="presOf" srcId="{6CFC4449-4286-442E-94E2-A8B1ED7AB2A8}" destId="{67068D10-18D6-473B-B1E7-BD9B7568EEAA}" srcOrd="0" destOrd="9" presId="urn:microsoft.com/office/officeart/2005/8/layout/list1"/>
    <dgm:cxn modelId="{977F1421-9F5D-4FF6-A42D-A8E8EE213BB5}" type="presParOf" srcId="{C6C98353-2EE5-45F0-A1C5-78A972062C85}" destId="{5063380E-791E-49F7-A06E-8FE192C00F84}" srcOrd="0" destOrd="0" presId="urn:microsoft.com/office/officeart/2005/8/layout/list1"/>
    <dgm:cxn modelId="{4B0D7079-5896-418F-BE28-0A303D820908}" type="presParOf" srcId="{5063380E-791E-49F7-A06E-8FE192C00F84}" destId="{5AB21E57-AA23-4938-AC3F-20E1D840918F}" srcOrd="0" destOrd="0" presId="urn:microsoft.com/office/officeart/2005/8/layout/list1"/>
    <dgm:cxn modelId="{E1B2F239-3533-4CE3-B501-1A3C870E8150}" type="presParOf" srcId="{5063380E-791E-49F7-A06E-8FE192C00F84}" destId="{066F1311-EA21-4BEB-8838-ACA3CB348AF8}" srcOrd="1" destOrd="0" presId="urn:microsoft.com/office/officeart/2005/8/layout/list1"/>
    <dgm:cxn modelId="{338233AA-B7F2-46BB-9199-3A1E6D7DB9C4}" type="presParOf" srcId="{C6C98353-2EE5-45F0-A1C5-78A972062C85}" destId="{CF0455D8-7952-4BFB-8C42-149B267981AF}" srcOrd="1" destOrd="0" presId="urn:microsoft.com/office/officeart/2005/8/layout/list1"/>
    <dgm:cxn modelId="{638971D7-9F8C-4017-90C6-CDE85BD0BDBA}" type="presParOf" srcId="{C6C98353-2EE5-45F0-A1C5-78A972062C85}" destId="{B31A85D1-7D95-408E-8757-A354C4FF83DC}" srcOrd="2" destOrd="0" presId="urn:microsoft.com/office/officeart/2005/8/layout/list1"/>
    <dgm:cxn modelId="{FFCC73C9-6107-4E21-AA10-30AB01B60ABC}" type="presParOf" srcId="{C6C98353-2EE5-45F0-A1C5-78A972062C85}" destId="{E0DABA82-DBBF-4C17-A52C-A81B72FC3316}" srcOrd="3" destOrd="0" presId="urn:microsoft.com/office/officeart/2005/8/layout/list1"/>
    <dgm:cxn modelId="{90F2A2BD-F6EA-4415-8BDC-B90644C1AE9D}" type="presParOf" srcId="{C6C98353-2EE5-45F0-A1C5-78A972062C85}" destId="{2F0E80E0-E52B-4698-A3D3-4F46E5AC50D4}" srcOrd="4" destOrd="0" presId="urn:microsoft.com/office/officeart/2005/8/layout/list1"/>
    <dgm:cxn modelId="{6D69590A-8541-4B81-93BF-0B47A4BF305B}" type="presParOf" srcId="{2F0E80E0-E52B-4698-A3D3-4F46E5AC50D4}" destId="{F0C7D8A0-5655-4113-B738-7A4C2DD64734}" srcOrd="0" destOrd="0" presId="urn:microsoft.com/office/officeart/2005/8/layout/list1"/>
    <dgm:cxn modelId="{441163A9-B30C-49D7-BDBC-7BAA38F5D837}" type="presParOf" srcId="{2F0E80E0-E52B-4698-A3D3-4F46E5AC50D4}" destId="{32816352-3EE3-4B82-A84D-D966EB02AA6C}" srcOrd="1" destOrd="0" presId="urn:microsoft.com/office/officeart/2005/8/layout/list1"/>
    <dgm:cxn modelId="{A4913543-C936-4AA6-9EE1-C2EB55CE8DF4}" type="presParOf" srcId="{C6C98353-2EE5-45F0-A1C5-78A972062C85}" destId="{6032C325-3985-4D7C-B48E-4E892933D168}" srcOrd="5" destOrd="0" presId="urn:microsoft.com/office/officeart/2005/8/layout/list1"/>
    <dgm:cxn modelId="{5E5B4FCE-66D1-46AE-9F52-7B7904C07E1D}" type="presParOf" srcId="{C6C98353-2EE5-45F0-A1C5-78A972062C85}" destId="{82CFBE51-4E74-4ED1-8AB0-A39DC25790F3}" srcOrd="6" destOrd="0" presId="urn:microsoft.com/office/officeart/2005/8/layout/list1"/>
    <dgm:cxn modelId="{8F3E5B0F-BFC7-4F41-AE24-5480528CD421}" type="presParOf" srcId="{C6C98353-2EE5-45F0-A1C5-78A972062C85}" destId="{8C68A09F-96B9-483C-BFD0-E03023920A8E}" srcOrd="7" destOrd="0" presId="urn:microsoft.com/office/officeart/2005/8/layout/list1"/>
    <dgm:cxn modelId="{AD077AE8-C930-4019-A64A-1BEF713962ED}" type="presParOf" srcId="{C6C98353-2EE5-45F0-A1C5-78A972062C85}" destId="{69A9F107-84AB-4B21-AF42-0BF46131B622}" srcOrd="8" destOrd="0" presId="urn:microsoft.com/office/officeart/2005/8/layout/list1"/>
    <dgm:cxn modelId="{097CAB4F-9062-4C46-9B8A-F3F51EC62EF5}" type="presParOf" srcId="{69A9F107-84AB-4B21-AF42-0BF46131B622}" destId="{A694F11D-6589-4800-985D-02D9E2B5E0F6}" srcOrd="0" destOrd="0" presId="urn:microsoft.com/office/officeart/2005/8/layout/list1"/>
    <dgm:cxn modelId="{DBAC9E76-F5ED-4AB3-ACCB-5BFF298FA63D}" type="presParOf" srcId="{69A9F107-84AB-4B21-AF42-0BF46131B622}" destId="{06F447E5-BAC4-429A-946A-07FE58F6730B}" srcOrd="1" destOrd="0" presId="urn:microsoft.com/office/officeart/2005/8/layout/list1"/>
    <dgm:cxn modelId="{9B84C6E6-D799-4512-B45B-AE621CB849A4}" type="presParOf" srcId="{C6C98353-2EE5-45F0-A1C5-78A972062C85}" destId="{84A2650B-10F1-4815-8B04-299C9000E089}" srcOrd="9" destOrd="0" presId="urn:microsoft.com/office/officeart/2005/8/layout/list1"/>
    <dgm:cxn modelId="{595F119F-149B-45A7-B2CE-7761832FFD17}"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0" presStyleCnt="1"/>
      <dgm:spPr/>
      <dgm:t>
        <a:bodyPr/>
        <a:lstStyle/>
        <a:p>
          <a:endParaRPr lang="en-US"/>
        </a:p>
      </dgm:t>
    </dgm:pt>
    <dgm:pt modelId="{06F447E5-BAC4-429A-946A-07FE58F6730B}" type="pres">
      <dgm:prSet presAssocID="{962BCB68-4FCF-405A-AFC9-FC6F76A26919}" presName="parentText" presStyleLbl="node1" presStyleIdx="0" presStyleCnt="1"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0" presStyleCnt="1" custLinFactNeighborY="-24458">
        <dgm:presLayoutVars>
          <dgm:bulletEnabled val="1"/>
        </dgm:presLayoutVars>
      </dgm:prSet>
      <dgm:spPr/>
      <dgm:t>
        <a:bodyPr/>
        <a:lstStyle/>
        <a:p>
          <a:endParaRPr lang="en-US"/>
        </a:p>
      </dgm:t>
    </dgm:pt>
  </dgm:ptLst>
  <dgm:cxnLst>
    <dgm:cxn modelId="{5405B576-3029-4229-8840-0652BA79DB10}" srcId="{962BCB68-4FCF-405A-AFC9-FC6F76A26919}" destId="{01D7A227-883A-42EF-A317-7E60460E6820}" srcOrd="12" destOrd="0" parTransId="{CE0ACDE2-D6DB-4212-B8D9-FB944FA489EE}" sibTransId="{F56CC48D-19D9-4DBF-B5AE-D2D53EFB3330}"/>
    <dgm:cxn modelId="{CD30524F-C0DF-46BF-B1DD-A2E74B8D0E81}" type="presOf" srcId="{FE47C4EB-0C76-475D-A70D-69DC835F2B2A}" destId="{67068D10-18D6-473B-B1E7-BD9B7568EEAA}" srcOrd="0" destOrd="3" presId="urn:microsoft.com/office/officeart/2005/8/layout/list1"/>
    <dgm:cxn modelId="{510AF657-90FB-4505-A020-9A613A0FCA15}" type="presOf" srcId="{8DE476D6-0FCD-4281-AA02-9E85B2A0D0FC}" destId="{67068D10-18D6-473B-B1E7-BD9B7568EEAA}" srcOrd="0" destOrd="1" presId="urn:microsoft.com/office/officeart/2005/8/layout/list1"/>
    <dgm:cxn modelId="{6B7E820F-1623-4980-B55B-47EE6F4525FC}" srcId="{962BCB68-4FCF-405A-AFC9-FC6F76A26919}" destId="{D1683DC3-4D14-4C14-A5CE-DC4CF856E68B}" srcOrd="8" destOrd="0" parTransId="{7FE828EB-CE6E-42E5-87FD-02B63FF4BCC9}" sibTransId="{B529BF89-15B7-45D0-B191-8B1461475925}"/>
    <dgm:cxn modelId="{FABC0E45-4A79-4CAE-BD8C-84FF4D7FA32D}" srcId="{962BCB68-4FCF-405A-AFC9-FC6F76A26919}" destId="{FE47C4EB-0C76-475D-A70D-69DC835F2B2A}" srcOrd="3" destOrd="0" parTransId="{54EC2CFD-6E9B-4626-A0D2-4DD8D2B35D7C}" sibTransId="{D7DEFE6C-6A38-4D6E-B61C-5014B341FB09}"/>
    <dgm:cxn modelId="{5AA20F38-61F7-4258-8230-78CF3239C644}" srcId="{962BCB68-4FCF-405A-AFC9-FC6F76A26919}" destId="{A146AA3C-CC2E-4037-BD88-4321D11B51A4}" srcOrd="6" destOrd="0" parTransId="{23F19871-EB9D-4CAE-8FD8-DFE0ACFB514A}" sibTransId="{472D15E3-156C-453E-87FF-404CEA2064E0}"/>
    <dgm:cxn modelId="{54202C49-7970-40E0-AECA-934B88CC1860}" type="presOf" srcId="{924BC0ED-D49A-4EE1-AE26-65600EC84487}" destId="{67068D10-18D6-473B-B1E7-BD9B7568EEAA}" srcOrd="0" destOrd="5" presId="urn:microsoft.com/office/officeart/2005/8/layout/list1"/>
    <dgm:cxn modelId="{9B5605F1-5B3D-4792-AB05-FA5FEDC0E572}" type="presOf" srcId="{31F58D22-1216-410D-803B-D32FACB9FA01}" destId="{C6C98353-2EE5-45F0-A1C5-78A972062C85}" srcOrd="0" destOrd="0" presId="urn:microsoft.com/office/officeart/2005/8/layout/list1"/>
    <dgm:cxn modelId="{755C85A1-1564-4398-A815-697CD685833C}" type="presOf" srcId="{57CBF91E-6C6B-4C9E-AC0D-C3C6008CECFE}" destId="{67068D10-18D6-473B-B1E7-BD9B7568EEAA}" srcOrd="0" destOrd="2" presId="urn:microsoft.com/office/officeart/2005/8/layout/list1"/>
    <dgm:cxn modelId="{3EE60E25-3EF6-4866-A344-985477DA0E1D}" type="presOf" srcId="{B9976681-488C-437C-A46D-80A430208B0B}" destId="{67068D10-18D6-473B-B1E7-BD9B7568EEAA}" srcOrd="0" destOrd="0" presId="urn:microsoft.com/office/officeart/2005/8/layout/list1"/>
    <dgm:cxn modelId="{541DAA67-C992-499E-842D-0F5839A339BD}" srcId="{962BCB68-4FCF-405A-AFC9-FC6F76A26919}" destId="{580F01B5-9BAF-4783-99CF-A61E253A8B9D}" srcOrd="10" destOrd="0" parTransId="{AA42627A-9637-484B-B1D4-4C81CE6F3BB2}" sibTransId="{5083B03F-1242-4946-951B-A56D1B8A1008}"/>
    <dgm:cxn modelId="{479CD2FC-0863-4D0C-92D6-A22810E701FD}" type="presOf" srcId="{AE924197-71A7-45B2-A5D1-C3D9B36E3A4A}" destId="{67068D10-18D6-473B-B1E7-BD9B7568EEAA}" srcOrd="0" destOrd="7"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DCEB6125-6BCA-43EF-B9FF-CCA7765D543C}" type="presOf" srcId="{0501706B-4FBE-43B8-9FC8-911741B0308D}" destId="{67068D10-18D6-473B-B1E7-BD9B7568EEAA}" srcOrd="0" destOrd="13" presId="urn:microsoft.com/office/officeart/2005/8/layout/list1"/>
    <dgm:cxn modelId="{2A016FC1-95AD-4955-AED5-1C1842A855D6}" srcId="{31F58D22-1216-410D-803B-D32FACB9FA01}" destId="{962BCB68-4FCF-405A-AFC9-FC6F76A26919}" srcOrd="0" destOrd="0" parTransId="{A9AACAC2-3A01-4D62-BB4E-9E325D04F038}" sibTransId="{A185A637-F4C3-4865-BC71-782001200CEC}"/>
    <dgm:cxn modelId="{6C1CA1A1-825A-43C7-A5CE-E7B4BCDF29E7}" srcId="{962BCB68-4FCF-405A-AFC9-FC6F76A26919}" destId="{57CBF91E-6C6B-4C9E-AC0D-C3C6008CECFE}" srcOrd="2" destOrd="0" parTransId="{F9F5BE0F-EFCE-4869-908C-49C4778DFB2B}" sibTransId="{62316FEF-FF9F-4B1B-83F1-1D4B79622475}"/>
    <dgm:cxn modelId="{7576DDAF-A8BE-4350-9757-D4D78756F9FC}" type="presOf" srcId="{01D7A227-883A-42EF-A317-7E60460E6820}" destId="{67068D10-18D6-473B-B1E7-BD9B7568EEAA}" srcOrd="0" destOrd="12" presId="urn:microsoft.com/office/officeart/2005/8/layout/list1"/>
    <dgm:cxn modelId="{9BD2701B-4506-4D96-8EC1-FC2CAC181491}" srcId="{962BCB68-4FCF-405A-AFC9-FC6F76A26919}" destId="{8DE476D6-0FCD-4281-AA02-9E85B2A0D0FC}" srcOrd="1" destOrd="0" parTransId="{9F626B84-438F-4487-8109-9F98A9CCC005}" sibTransId="{5AB9F31A-86D7-411B-B692-54ED627B994B}"/>
    <dgm:cxn modelId="{E7D7C504-4A6B-45BD-B6C4-5F1300B1FB22}" srcId="{962BCB68-4FCF-405A-AFC9-FC6F76A26919}" destId="{0501706B-4FBE-43B8-9FC8-911741B0308D}" srcOrd="13" destOrd="0" parTransId="{AC7E079B-6F68-4080-AC23-AFE63A184AE8}" sibTransId="{B771010D-A2CE-4A1F-8B7D-37A7C11A6443}"/>
    <dgm:cxn modelId="{9518D64B-2A18-4867-AC66-930F964F74F2}" srcId="{962BCB68-4FCF-405A-AFC9-FC6F76A26919}" destId="{94B39BC9-D01C-4F21-A977-0B6C73F3861C}" srcOrd="11" destOrd="0" parTransId="{74B57D90-1BA1-44C6-B85A-5C3AD43DF2EC}" sibTransId="{DD7ACC04-5209-43C7-B152-2D077DD42B62}"/>
    <dgm:cxn modelId="{DE2C9659-726F-4D4B-9D7F-1F82657F0A8D}" type="presOf" srcId="{580F01B5-9BAF-4783-99CF-A61E253A8B9D}" destId="{67068D10-18D6-473B-B1E7-BD9B7568EEAA}" srcOrd="0" destOrd="10" presId="urn:microsoft.com/office/officeart/2005/8/layout/list1"/>
    <dgm:cxn modelId="{7A0F9720-311F-4B6B-86DA-04DAA29CE991}" type="presOf" srcId="{D1683DC3-4D14-4C14-A5CE-DC4CF856E68B}" destId="{67068D10-18D6-473B-B1E7-BD9B7568EEAA}" srcOrd="0" destOrd="8" presId="urn:microsoft.com/office/officeart/2005/8/layout/list1"/>
    <dgm:cxn modelId="{7CFDBD0A-F4E0-41E6-AE41-31453771CCE9}" type="presOf" srcId="{962BCB68-4FCF-405A-AFC9-FC6F76A26919}" destId="{06F447E5-BAC4-429A-946A-07FE58F6730B}" srcOrd="1" destOrd="0" presId="urn:microsoft.com/office/officeart/2005/8/layout/list1"/>
    <dgm:cxn modelId="{D120A127-905F-49C8-9BF4-975387865844}" type="presOf" srcId="{9FF493A3-62FC-454D-8F80-E8B72EBC9AF5}" destId="{67068D10-18D6-473B-B1E7-BD9B7568EEAA}" srcOrd="0" destOrd="4"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48A1EA52-9CB1-4705-9171-0AFBAC78928E}" type="presOf" srcId="{94B39BC9-D01C-4F21-A977-0B6C73F3861C}" destId="{67068D10-18D6-473B-B1E7-BD9B7568EEAA}" srcOrd="0" destOrd="11" presId="urn:microsoft.com/office/officeart/2005/8/layout/list1"/>
    <dgm:cxn modelId="{C7B4E3EF-1F18-4B56-8197-EB368079F26F}" type="presOf" srcId="{A146AA3C-CC2E-4037-BD88-4321D11B51A4}" destId="{67068D10-18D6-473B-B1E7-BD9B7568EEAA}" srcOrd="0" destOrd="6"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4ED49C0F-7508-4FCB-9157-37C6FA4628F1}" srcId="{962BCB68-4FCF-405A-AFC9-FC6F76A26919}" destId="{AE924197-71A7-45B2-A5D1-C3D9B36E3A4A}" srcOrd="7" destOrd="0" parTransId="{F2184764-0A21-4C6A-9CC6-50C08634BC72}" sibTransId="{4BE5B6EA-262D-4B33-8BEB-8D787066A3F5}"/>
    <dgm:cxn modelId="{9BF57375-6E85-4BF2-8FA3-9F8BC6157A9F}" type="presOf" srcId="{6CFC4449-4286-442E-94E2-A8B1ED7AB2A8}" destId="{67068D10-18D6-473B-B1E7-BD9B7568EEAA}" srcOrd="0" destOrd="9" presId="urn:microsoft.com/office/officeart/2005/8/layout/list1"/>
    <dgm:cxn modelId="{CE173569-39B9-44E8-827E-F247828903B5}" srcId="{962BCB68-4FCF-405A-AFC9-FC6F76A26919}" destId="{6CFC4449-4286-442E-94E2-A8B1ED7AB2A8}" srcOrd="9" destOrd="0" parTransId="{33ADA4E6-F58A-400F-8E89-F7EC1A13EEAE}" sibTransId="{B3971AA9-4326-40D8-B942-CD3D8889B3F1}"/>
    <dgm:cxn modelId="{BAFDBAF4-A95C-4EED-A619-AAE39287644D}" type="presOf" srcId="{962BCB68-4FCF-405A-AFC9-FC6F76A26919}" destId="{A694F11D-6589-4800-985D-02D9E2B5E0F6}" srcOrd="0" destOrd="0" presId="urn:microsoft.com/office/officeart/2005/8/layout/list1"/>
    <dgm:cxn modelId="{3214E637-E3B5-4032-91A4-F4DD0EB45C41}" type="presParOf" srcId="{C6C98353-2EE5-45F0-A1C5-78A972062C85}" destId="{69A9F107-84AB-4B21-AF42-0BF46131B622}" srcOrd="0" destOrd="0" presId="urn:microsoft.com/office/officeart/2005/8/layout/list1"/>
    <dgm:cxn modelId="{ACFF29BA-97EB-4D0A-AE39-B285A8BF6099}" type="presParOf" srcId="{69A9F107-84AB-4B21-AF42-0BF46131B622}" destId="{A694F11D-6589-4800-985D-02D9E2B5E0F6}" srcOrd="0" destOrd="0" presId="urn:microsoft.com/office/officeart/2005/8/layout/list1"/>
    <dgm:cxn modelId="{5DC56EEF-DF76-4CCB-BD7C-992ED31F7621}" type="presParOf" srcId="{69A9F107-84AB-4B21-AF42-0BF46131B622}" destId="{06F447E5-BAC4-429A-946A-07FE58F6730B}" srcOrd="1" destOrd="0" presId="urn:microsoft.com/office/officeart/2005/8/layout/list1"/>
    <dgm:cxn modelId="{85128866-F24D-4768-AFD7-FB5C0904C36C}" type="presParOf" srcId="{C6C98353-2EE5-45F0-A1C5-78A972062C85}" destId="{84A2650B-10F1-4815-8B04-299C9000E089}" srcOrd="1" destOrd="0" presId="urn:microsoft.com/office/officeart/2005/8/layout/list1"/>
    <dgm:cxn modelId="{BAB8790A-2C29-46AE-867E-7F94EB7B77B1}" type="presParOf" srcId="{C6C98353-2EE5-45F0-A1C5-78A972062C85}" destId="{67068D10-18D6-473B-B1E7-BD9B7568EEAA}" srcOrd="2"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provide oversight of the Public Works Sector.</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55728EEA-4CF1-4954-8EA6-D7378EAB37F4}">
      <dgm:prSet custT="1"/>
      <dgm:spPr/>
      <dgm:t>
        <a:bodyPr/>
        <a:lstStyle/>
        <a:p>
          <a:pPr marL="174625" indent="-174625" rtl="0"/>
          <a:r>
            <a:rPr lang="en-ZA" sz="1200" dirty="0" smtClean="0"/>
            <a:t>To ensure integrated planning and coordination of concurrent function.</a:t>
          </a:r>
          <a:endParaRPr lang="en-US" sz="1200" dirty="0"/>
        </a:p>
      </dgm:t>
    </dgm:pt>
    <dgm:pt modelId="{F9581DE4-5174-41CC-ACE3-BA4D0216030B}" type="parTrans" cxnId="{CC14E861-73EC-4A40-89D2-D5277D80113C}">
      <dgm:prSet/>
      <dgm:spPr/>
      <dgm:t>
        <a:bodyPr/>
        <a:lstStyle/>
        <a:p>
          <a:endParaRPr lang="en-US" sz="2000"/>
        </a:p>
      </dgm:t>
    </dgm:pt>
    <dgm:pt modelId="{62598427-96E4-4079-851F-F0BD2DFD0C1C}" type="sibTrans" cxnId="{CC14E861-73EC-4A40-89D2-D5277D80113C}">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39FDA066-66F6-4A8E-B3F4-47B652E1D18C}">
      <dgm:prSet custT="1"/>
      <dgm:spPr/>
      <dgm:t>
        <a:bodyPr/>
        <a:lstStyle/>
        <a:p>
          <a:pPr marL="174625" indent="-174625" rtl="0"/>
          <a:endParaRPr lang="en-ZA" sz="1200" dirty="0" smtClean="0"/>
        </a:p>
      </dgm:t>
    </dgm:pt>
    <dgm:pt modelId="{516B3898-39FA-45B5-8056-613EEE01622E}" type="parTrans" cxnId="{94647823-44E7-48B1-A6B1-346681071923}">
      <dgm:prSet/>
      <dgm:spPr/>
      <dgm:t>
        <a:bodyPr/>
        <a:lstStyle/>
        <a:p>
          <a:endParaRPr lang="en-ZA"/>
        </a:p>
      </dgm:t>
    </dgm:pt>
    <dgm:pt modelId="{A0BF6BD7-70FD-4339-9C53-1D9C6800727C}" type="sibTrans" cxnId="{94647823-44E7-48B1-A6B1-346681071923}">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X="-23" custLinFactNeighborY="-46260">
        <dgm:presLayoutVars>
          <dgm:bulletEnabled val="1"/>
        </dgm:presLayoutVars>
      </dgm:prSet>
      <dgm:spPr/>
      <dgm:t>
        <a:bodyPr/>
        <a:lstStyle/>
        <a:p>
          <a:endParaRPr lang="en-US"/>
        </a:p>
      </dgm:t>
    </dgm:pt>
  </dgm:ptLst>
  <dgm:cxnLst>
    <dgm:cxn modelId="{A96441BA-BD77-4F51-BE95-B1252A4B1364}" type="presOf" srcId="{924BC0ED-D49A-4EE1-AE26-65600EC84487}" destId="{67068D10-18D6-473B-B1E7-BD9B7568EEAA}" srcOrd="0" destOrd="5" presId="urn:microsoft.com/office/officeart/2005/8/layout/list1"/>
    <dgm:cxn modelId="{8AE09DF5-20CC-4EEC-B495-1E4FAFF98EB6}" srcId="{31F58D22-1216-410D-803B-D32FACB9FA01}" destId="{AD5C3009-CDD0-4F2C-92F5-589D67837595}" srcOrd="1" destOrd="0" parTransId="{6E149D69-27A7-487F-B655-30646A0F5AD3}" sibTransId="{DFDEA213-E276-48C5-A1B9-02D93CD35B09}"/>
    <dgm:cxn modelId="{FABC0E45-4A79-4CAE-BD8C-84FF4D7FA32D}" srcId="{962BCB68-4FCF-405A-AFC9-FC6F76A26919}" destId="{FE47C4EB-0C76-475D-A70D-69DC835F2B2A}" srcOrd="3" destOrd="0" parTransId="{54EC2CFD-6E9B-4626-A0D2-4DD8D2B35D7C}" sibTransId="{D7DEFE6C-6A38-4D6E-B61C-5014B341FB09}"/>
    <dgm:cxn modelId="{94647823-44E7-48B1-A6B1-346681071923}" srcId="{AD5C3009-CDD0-4F2C-92F5-589D67837595}" destId="{39FDA066-66F6-4A8E-B3F4-47B652E1D18C}" srcOrd="1" destOrd="0" parTransId="{516B3898-39FA-45B5-8056-613EEE01622E}" sibTransId="{A0BF6BD7-70FD-4339-9C53-1D9C6800727C}"/>
    <dgm:cxn modelId="{2DCACD85-5F52-438C-BF12-ACF814FF79F4}" type="presOf" srcId="{962BCB68-4FCF-405A-AFC9-FC6F76A26919}" destId="{A694F11D-6589-4800-985D-02D9E2B5E0F6}" srcOrd="0" destOrd="0" presId="urn:microsoft.com/office/officeart/2005/8/layout/list1"/>
    <dgm:cxn modelId="{AE993F31-55AC-478D-A64E-FC934F25B880}" type="presOf" srcId="{AD5C3009-CDD0-4F2C-92F5-589D67837595}" destId="{32816352-3EE3-4B82-A84D-D966EB02AA6C}" srcOrd="1" destOrd="0"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E78F77F0-B5F9-4362-837B-D548E8B2EB1C}" type="presOf" srcId="{AE924197-71A7-45B2-A5D1-C3D9B36E3A4A}" destId="{67068D10-18D6-473B-B1E7-BD9B7568EEAA}" srcOrd="0" destOrd="7" presId="urn:microsoft.com/office/officeart/2005/8/layout/list1"/>
    <dgm:cxn modelId="{8419AD8A-FF28-42C6-ADF7-6B1AE18ACF6F}" srcId="{31F58D22-1216-410D-803B-D32FACB9FA01}" destId="{257D47CA-83DC-46DA-BDB4-E24B13771573}" srcOrd="0" destOrd="0" parTransId="{1690223B-933E-4C54-BAB4-204CD5C649EC}" sibTransId="{37EA506D-7B25-4839-AA46-A6EE5720E50E}"/>
    <dgm:cxn modelId="{6B7E820F-1623-4980-B55B-47EE6F4525FC}" srcId="{962BCB68-4FCF-405A-AFC9-FC6F76A26919}" destId="{D1683DC3-4D14-4C14-A5CE-DC4CF856E68B}" srcOrd="8" destOrd="0" parTransId="{7FE828EB-CE6E-42E5-87FD-02B63FF4BCC9}" sibTransId="{B529BF89-15B7-45D0-B191-8B1461475925}"/>
    <dgm:cxn modelId="{CC14E861-73EC-4A40-89D2-D5277D80113C}" srcId="{AD5C3009-CDD0-4F2C-92F5-589D67837595}" destId="{55728EEA-4CF1-4954-8EA6-D7378EAB37F4}" srcOrd="0" destOrd="0" parTransId="{F9581DE4-5174-41CC-ACE3-BA4D0216030B}" sibTransId="{62598427-96E4-4079-851F-F0BD2DFD0C1C}"/>
    <dgm:cxn modelId="{2A016FC1-95AD-4955-AED5-1C1842A855D6}" srcId="{31F58D22-1216-410D-803B-D32FACB9FA01}" destId="{962BCB68-4FCF-405A-AFC9-FC6F76A26919}" srcOrd="2" destOrd="0" parTransId="{A9AACAC2-3A01-4D62-BB4E-9E325D04F038}" sibTransId="{A185A637-F4C3-4865-BC71-782001200CEC}"/>
    <dgm:cxn modelId="{EC14F3B3-8DEF-4614-B048-32F08CEB0EBE}" type="presOf" srcId="{31F58D22-1216-410D-803B-D32FACB9FA01}" destId="{C6C98353-2EE5-45F0-A1C5-78A972062C85}" srcOrd="0" destOrd="0" presId="urn:microsoft.com/office/officeart/2005/8/layout/list1"/>
    <dgm:cxn modelId="{3936DF9F-7AE0-4B9A-9CE0-6717ABCEC2A0}" type="presOf" srcId="{580F01B5-9BAF-4783-99CF-A61E253A8B9D}" destId="{67068D10-18D6-473B-B1E7-BD9B7568EEAA}" srcOrd="0" destOrd="10" presId="urn:microsoft.com/office/officeart/2005/8/layout/list1"/>
    <dgm:cxn modelId="{E619B520-7852-47A2-86FB-4B5DE32881A7}" type="presOf" srcId="{0501706B-4FBE-43B8-9FC8-911741B0308D}" destId="{67068D10-18D6-473B-B1E7-BD9B7568EEAA}" srcOrd="0" destOrd="13" presId="urn:microsoft.com/office/officeart/2005/8/layout/list1"/>
    <dgm:cxn modelId="{9BD2701B-4506-4D96-8EC1-FC2CAC181491}" srcId="{962BCB68-4FCF-405A-AFC9-FC6F76A26919}" destId="{8DE476D6-0FCD-4281-AA02-9E85B2A0D0FC}" srcOrd="1" destOrd="0" parTransId="{9F626B84-438F-4487-8109-9F98A9CCC005}" sibTransId="{5AB9F31A-86D7-411B-B692-54ED627B994B}"/>
    <dgm:cxn modelId="{83A08CE3-F1BE-410F-A61B-E94413A67F05}" type="presOf" srcId="{257D47CA-83DC-46DA-BDB4-E24B13771573}" destId="{066F1311-EA21-4BEB-8838-ACA3CB348AF8}" srcOrd="1" destOrd="0" presId="urn:microsoft.com/office/officeart/2005/8/layout/list1"/>
    <dgm:cxn modelId="{E6BB9CB1-CFCA-4596-90C5-29B4D5E01887}" type="presOf" srcId="{579EBB4C-D9C8-492C-89E8-700E3D121D9E}" destId="{B31A85D1-7D95-408E-8757-A354C4FF83DC}" srcOrd="0" destOrd="0" presId="urn:microsoft.com/office/officeart/2005/8/layout/list1"/>
    <dgm:cxn modelId="{34466E21-6153-4EA2-A761-3F06F40ACF4A}" type="presOf" srcId="{FE47C4EB-0C76-475D-A70D-69DC835F2B2A}" destId="{67068D10-18D6-473B-B1E7-BD9B7568EEAA}" srcOrd="0" destOrd="3" presId="urn:microsoft.com/office/officeart/2005/8/layout/list1"/>
    <dgm:cxn modelId="{6C1CA1A1-825A-43C7-A5CE-E7B4BCDF29E7}" srcId="{962BCB68-4FCF-405A-AFC9-FC6F76A26919}" destId="{57CBF91E-6C6B-4C9E-AC0D-C3C6008CECFE}" srcOrd="2" destOrd="0" parTransId="{F9F5BE0F-EFCE-4869-908C-49C4778DFB2B}" sibTransId="{62316FEF-FF9F-4B1B-83F1-1D4B79622475}"/>
    <dgm:cxn modelId="{17C44889-518B-4EBD-905D-CB0AF01B8209}" type="presOf" srcId="{9FF493A3-62FC-454D-8F80-E8B72EBC9AF5}" destId="{67068D10-18D6-473B-B1E7-BD9B7568EEAA}" srcOrd="0" destOrd="4" presId="urn:microsoft.com/office/officeart/2005/8/layout/list1"/>
    <dgm:cxn modelId="{318EB595-5AD7-4B00-9CFB-B065C22AE728}" type="presOf" srcId="{8DE476D6-0FCD-4281-AA02-9E85B2A0D0FC}" destId="{67068D10-18D6-473B-B1E7-BD9B7568EEAA}" srcOrd="0" destOrd="1"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5AA20F38-61F7-4258-8230-78CF3239C644}" srcId="{962BCB68-4FCF-405A-AFC9-FC6F76A26919}" destId="{A146AA3C-CC2E-4037-BD88-4321D11B51A4}" srcOrd="6" destOrd="0" parTransId="{23F19871-EB9D-4CAE-8FD8-DFE0ACFB514A}" sibTransId="{472D15E3-156C-453E-87FF-404CEA2064E0}"/>
    <dgm:cxn modelId="{CE173569-39B9-44E8-827E-F247828903B5}" srcId="{962BCB68-4FCF-405A-AFC9-FC6F76A26919}" destId="{6CFC4449-4286-442E-94E2-A8B1ED7AB2A8}" srcOrd="9" destOrd="0" parTransId="{33ADA4E6-F58A-400F-8E89-F7EC1A13EEAE}" sibTransId="{B3971AA9-4326-40D8-B942-CD3D8889B3F1}"/>
    <dgm:cxn modelId="{9518D64B-2A18-4867-AC66-930F964F74F2}" srcId="{962BCB68-4FCF-405A-AFC9-FC6F76A26919}" destId="{94B39BC9-D01C-4F21-A977-0B6C73F3861C}" srcOrd="11" destOrd="0" parTransId="{74B57D90-1BA1-44C6-B85A-5C3AD43DF2EC}" sibTransId="{DD7ACC04-5209-43C7-B152-2D077DD42B62}"/>
    <dgm:cxn modelId="{E09B1644-F1E1-4620-856F-44546E048FC3}" type="presOf" srcId="{6CFC4449-4286-442E-94E2-A8B1ED7AB2A8}" destId="{67068D10-18D6-473B-B1E7-BD9B7568EEAA}" srcOrd="0" destOrd="9" presId="urn:microsoft.com/office/officeart/2005/8/layout/list1"/>
    <dgm:cxn modelId="{6FD822FF-2DE5-44D3-A296-E4FBDCB91ACA}" type="presOf" srcId="{D1683DC3-4D14-4C14-A5CE-DC4CF856E68B}" destId="{67068D10-18D6-473B-B1E7-BD9B7568EEAA}" srcOrd="0" destOrd="8"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386457E1-F52C-44C4-9F7A-0A0AFAAB88C7}" type="presOf" srcId="{257D47CA-83DC-46DA-BDB4-E24B13771573}" destId="{5AB21E57-AA23-4938-AC3F-20E1D840918F}" srcOrd="0" destOrd="0" presId="urn:microsoft.com/office/officeart/2005/8/layout/list1"/>
    <dgm:cxn modelId="{9DE35E89-5996-4CFE-9A9A-C851D40A6830}" type="presOf" srcId="{57CBF91E-6C6B-4C9E-AC0D-C3C6008CECFE}" destId="{67068D10-18D6-473B-B1E7-BD9B7568EEAA}" srcOrd="0" destOrd="2" presId="urn:microsoft.com/office/officeart/2005/8/layout/list1"/>
    <dgm:cxn modelId="{541DAA67-C992-499E-842D-0F5839A339BD}" srcId="{962BCB68-4FCF-405A-AFC9-FC6F76A26919}" destId="{580F01B5-9BAF-4783-99CF-A61E253A8B9D}" srcOrd="10" destOrd="0" parTransId="{AA42627A-9637-484B-B1D4-4C81CE6F3BB2}" sibTransId="{5083B03F-1242-4946-951B-A56D1B8A1008}"/>
    <dgm:cxn modelId="{85F3062C-A25F-4921-9751-86E06D7B066C}" type="presOf" srcId="{AD5C3009-CDD0-4F2C-92F5-589D67837595}" destId="{F0C7D8A0-5655-4113-B738-7A4C2DD64734}" srcOrd="0" destOrd="0" presId="urn:microsoft.com/office/officeart/2005/8/layout/list1"/>
    <dgm:cxn modelId="{77D7C782-1E99-4CC5-9F3C-074390CBF538}" type="presOf" srcId="{A146AA3C-CC2E-4037-BD88-4321D11B51A4}" destId="{67068D10-18D6-473B-B1E7-BD9B7568EEAA}" srcOrd="0" destOrd="6" presId="urn:microsoft.com/office/officeart/2005/8/layout/list1"/>
    <dgm:cxn modelId="{560EF9B4-1918-48DD-B3BE-C552ADD48ED3}" type="presOf" srcId="{55728EEA-4CF1-4954-8EA6-D7378EAB37F4}" destId="{82CFBE51-4E74-4ED1-8AB0-A39DC25790F3}" srcOrd="0" destOrd="0" presId="urn:microsoft.com/office/officeart/2005/8/layout/list1"/>
    <dgm:cxn modelId="{D45E543A-15EC-4D60-B69F-27FEE1DFF930}" type="presOf" srcId="{B9976681-488C-437C-A46D-80A430208B0B}" destId="{67068D10-18D6-473B-B1E7-BD9B7568EEAA}" srcOrd="0" destOrd="0" presId="urn:microsoft.com/office/officeart/2005/8/layout/list1"/>
    <dgm:cxn modelId="{127C6560-0803-4B68-A1D4-4B9DD618F912}" srcId="{257D47CA-83DC-46DA-BDB4-E24B13771573}" destId="{579EBB4C-D9C8-492C-89E8-700E3D121D9E}" srcOrd="0" destOrd="0" parTransId="{DD67F7C5-B613-4FD7-916D-2CB2F8D691B7}" sibTransId="{890ABF2B-AFE6-4982-BD37-4313BD400512}"/>
    <dgm:cxn modelId="{13B6E3F2-D90C-4D64-80C4-9270A8B4DBAD}" type="presOf" srcId="{01D7A227-883A-42EF-A317-7E60460E6820}" destId="{67068D10-18D6-473B-B1E7-BD9B7568EEAA}" srcOrd="0" destOrd="12" presId="urn:microsoft.com/office/officeart/2005/8/layout/list1"/>
    <dgm:cxn modelId="{75BB0776-BBEA-411D-8775-4CD35B943605}" type="presOf" srcId="{962BCB68-4FCF-405A-AFC9-FC6F76A26919}" destId="{06F447E5-BAC4-429A-946A-07FE58F6730B}" srcOrd="1" destOrd="0" presId="urn:microsoft.com/office/officeart/2005/8/layout/list1"/>
    <dgm:cxn modelId="{E7D7C504-4A6B-45BD-B6C4-5F1300B1FB22}" srcId="{962BCB68-4FCF-405A-AFC9-FC6F76A26919}" destId="{0501706B-4FBE-43B8-9FC8-911741B0308D}" srcOrd="13" destOrd="0" parTransId="{AC7E079B-6F68-4080-AC23-AFE63A184AE8}" sibTransId="{B771010D-A2CE-4A1F-8B7D-37A7C11A6443}"/>
    <dgm:cxn modelId="{5405B576-3029-4229-8840-0652BA79DB10}" srcId="{962BCB68-4FCF-405A-AFC9-FC6F76A26919}" destId="{01D7A227-883A-42EF-A317-7E60460E6820}" srcOrd="12" destOrd="0" parTransId="{CE0ACDE2-D6DB-4212-B8D9-FB944FA489EE}" sibTransId="{F56CC48D-19D9-4DBF-B5AE-D2D53EFB3330}"/>
    <dgm:cxn modelId="{16234794-31CE-4BAE-B8AB-943DBB4E7AC1}" type="presOf" srcId="{39FDA066-66F6-4A8E-B3F4-47B652E1D18C}" destId="{82CFBE51-4E74-4ED1-8AB0-A39DC25790F3}" srcOrd="0" destOrd="1" presId="urn:microsoft.com/office/officeart/2005/8/layout/list1"/>
    <dgm:cxn modelId="{C6195BE9-C29A-4B1C-B742-F84B9E488808}" type="presOf" srcId="{94B39BC9-D01C-4F21-A977-0B6C73F3861C}" destId="{67068D10-18D6-473B-B1E7-BD9B7568EEAA}" srcOrd="0" destOrd="11"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8D9A58E0-3BFB-4821-BB4B-4D24359B7582}" type="presParOf" srcId="{C6C98353-2EE5-45F0-A1C5-78A972062C85}" destId="{5063380E-791E-49F7-A06E-8FE192C00F84}" srcOrd="0" destOrd="0" presId="urn:microsoft.com/office/officeart/2005/8/layout/list1"/>
    <dgm:cxn modelId="{2D17D19B-B255-4E3E-BEC2-76AB4A454060}" type="presParOf" srcId="{5063380E-791E-49F7-A06E-8FE192C00F84}" destId="{5AB21E57-AA23-4938-AC3F-20E1D840918F}" srcOrd="0" destOrd="0" presId="urn:microsoft.com/office/officeart/2005/8/layout/list1"/>
    <dgm:cxn modelId="{D3BAD1AD-6168-48D9-AE3C-ACCD69E12101}" type="presParOf" srcId="{5063380E-791E-49F7-A06E-8FE192C00F84}" destId="{066F1311-EA21-4BEB-8838-ACA3CB348AF8}" srcOrd="1" destOrd="0" presId="urn:microsoft.com/office/officeart/2005/8/layout/list1"/>
    <dgm:cxn modelId="{6C5027CC-577B-4F3C-B5D0-E91FAE577CF5}" type="presParOf" srcId="{C6C98353-2EE5-45F0-A1C5-78A972062C85}" destId="{CF0455D8-7952-4BFB-8C42-149B267981AF}" srcOrd="1" destOrd="0" presId="urn:microsoft.com/office/officeart/2005/8/layout/list1"/>
    <dgm:cxn modelId="{DB27D34F-1D10-44C7-A983-9CBE0D2F4EC2}" type="presParOf" srcId="{C6C98353-2EE5-45F0-A1C5-78A972062C85}" destId="{B31A85D1-7D95-408E-8757-A354C4FF83DC}" srcOrd="2" destOrd="0" presId="urn:microsoft.com/office/officeart/2005/8/layout/list1"/>
    <dgm:cxn modelId="{C11153BB-9837-4E57-9138-A02B3F1466B7}" type="presParOf" srcId="{C6C98353-2EE5-45F0-A1C5-78A972062C85}" destId="{E0DABA82-DBBF-4C17-A52C-A81B72FC3316}" srcOrd="3" destOrd="0" presId="urn:microsoft.com/office/officeart/2005/8/layout/list1"/>
    <dgm:cxn modelId="{AA098E48-CCA4-4C42-80D0-D90896CB0E10}" type="presParOf" srcId="{C6C98353-2EE5-45F0-A1C5-78A972062C85}" destId="{2F0E80E0-E52B-4698-A3D3-4F46E5AC50D4}" srcOrd="4" destOrd="0" presId="urn:microsoft.com/office/officeart/2005/8/layout/list1"/>
    <dgm:cxn modelId="{EC47C691-9AF9-4627-948B-F51034A3003C}" type="presParOf" srcId="{2F0E80E0-E52B-4698-A3D3-4F46E5AC50D4}" destId="{F0C7D8A0-5655-4113-B738-7A4C2DD64734}" srcOrd="0" destOrd="0" presId="urn:microsoft.com/office/officeart/2005/8/layout/list1"/>
    <dgm:cxn modelId="{008C2006-9E08-4465-99B3-3EE82C75E4AB}" type="presParOf" srcId="{2F0E80E0-E52B-4698-A3D3-4F46E5AC50D4}" destId="{32816352-3EE3-4B82-A84D-D966EB02AA6C}" srcOrd="1" destOrd="0" presId="urn:microsoft.com/office/officeart/2005/8/layout/list1"/>
    <dgm:cxn modelId="{EB8D02E6-A5D7-481C-9A03-BE0A2619661D}" type="presParOf" srcId="{C6C98353-2EE5-45F0-A1C5-78A972062C85}" destId="{6032C325-3985-4D7C-B48E-4E892933D168}" srcOrd="5" destOrd="0" presId="urn:microsoft.com/office/officeart/2005/8/layout/list1"/>
    <dgm:cxn modelId="{070E0B73-7094-4341-9592-4D2DDE489D4E}" type="presParOf" srcId="{C6C98353-2EE5-45F0-A1C5-78A972062C85}" destId="{82CFBE51-4E74-4ED1-8AB0-A39DC25790F3}" srcOrd="6" destOrd="0" presId="urn:microsoft.com/office/officeart/2005/8/layout/list1"/>
    <dgm:cxn modelId="{B406D147-A87D-4B04-A5E1-1900C78C72CD}" type="presParOf" srcId="{C6C98353-2EE5-45F0-A1C5-78A972062C85}" destId="{8C68A09F-96B9-483C-BFD0-E03023920A8E}" srcOrd="7" destOrd="0" presId="urn:microsoft.com/office/officeart/2005/8/layout/list1"/>
    <dgm:cxn modelId="{B15709D1-069C-4548-BA89-7FA06C1E17E5}" type="presParOf" srcId="{C6C98353-2EE5-45F0-A1C5-78A972062C85}" destId="{69A9F107-84AB-4B21-AF42-0BF46131B622}" srcOrd="8" destOrd="0" presId="urn:microsoft.com/office/officeart/2005/8/layout/list1"/>
    <dgm:cxn modelId="{84176618-D63C-4D49-8A6D-BA0851C698BE}" type="presParOf" srcId="{69A9F107-84AB-4B21-AF42-0BF46131B622}" destId="{A694F11D-6589-4800-985D-02D9E2B5E0F6}" srcOrd="0" destOrd="0" presId="urn:microsoft.com/office/officeart/2005/8/layout/list1"/>
    <dgm:cxn modelId="{7B8E4383-3DBD-44BA-9D37-230299203161}" type="presParOf" srcId="{69A9F107-84AB-4B21-AF42-0BF46131B622}" destId="{06F447E5-BAC4-429A-946A-07FE58F6730B}" srcOrd="1" destOrd="0" presId="urn:microsoft.com/office/officeart/2005/8/layout/list1"/>
    <dgm:cxn modelId="{0A71D818-838D-42DE-8DDC-F12FF951EF4E}" type="presParOf" srcId="{C6C98353-2EE5-45F0-A1C5-78A972062C85}" destId="{84A2650B-10F1-4815-8B04-299C9000E089}" srcOrd="9" destOrd="0" presId="urn:microsoft.com/office/officeart/2005/8/layout/list1"/>
    <dgm:cxn modelId="{065EE50D-6F62-4C92-9D32-B738F95E6829}"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1F58D22-1216-410D-803B-D32FACB9FA01}" type="doc">
      <dgm:prSet loTypeId="urn:microsoft.com/office/officeart/2005/8/layout/list1" loCatId="list" qsTypeId="urn:microsoft.com/office/officeart/2005/8/quickstyle/simple1" qsCatId="simple" csTypeId="urn:microsoft.com/office/officeart/2005/8/colors/accent2_3" csCatId="accent2" phldr="1"/>
      <dgm:spPr/>
      <dgm:t>
        <a:bodyPr/>
        <a:lstStyle/>
        <a:p>
          <a:endParaRPr lang="en-US"/>
        </a:p>
      </dgm:t>
    </dgm:pt>
    <dgm:pt modelId="{257D47CA-83DC-46DA-BDB4-E24B13771573}">
      <dgm:prSet custT="1"/>
      <dgm:spPr/>
      <dgm:t>
        <a:bodyPr/>
        <a:lstStyle/>
        <a:p>
          <a:pPr rtl="0"/>
          <a:r>
            <a:rPr lang="en-ZA" sz="1400" dirty="0" smtClean="0">
              <a:solidFill>
                <a:schemeClr val="tx1"/>
              </a:solidFill>
            </a:rPr>
            <a:t>Strategic Goal</a:t>
          </a:r>
          <a:endParaRPr lang="en-US" sz="1400" dirty="0">
            <a:solidFill>
              <a:schemeClr val="tx1"/>
            </a:solidFill>
          </a:endParaRPr>
        </a:p>
      </dgm:t>
    </dgm:pt>
    <dgm:pt modelId="{1690223B-933E-4C54-BAB4-204CD5C649EC}" type="parTrans" cxnId="{8419AD8A-FF28-42C6-ADF7-6B1AE18ACF6F}">
      <dgm:prSet/>
      <dgm:spPr/>
      <dgm:t>
        <a:bodyPr/>
        <a:lstStyle/>
        <a:p>
          <a:endParaRPr lang="en-US" sz="2000"/>
        </a:p>
      </dgm:t>
    </dgm:pt>
    <dgm:pt modelId="{37EA506D-7B25-4839-AA46-A6EE5720E50E}" type="sibTrans" cxnId="{8419AD8A-FF28-42C6-ADF7-6B1AE18ACF6F}">
      <dgm:prSet/>
      <dgm:spPr/>
      <dgm:t>
        <a:bodyPr/>
        <a:lstStyle/>
        <a:p>
          <a:endParaRPr lang="en-US" sz="2000"/>
        </a:p>
      </dgm:t>
    </dgm:pt>
    <dgm:pt modelId="{AD5C3009-CDD0-4F2C-92F5-589D67837595}">
      <dgm:prSet custT="1"/>
      <dgm:spPr/>
      <dgm:t>
        <a:bodyPr/>
        <a:lstStyle/>
        <a:p>
          <a:pPr rtl="0"/>
          <a:r>
            <a:rPr lang="en-US" sz="1400" dirty="0" smtClean="0">
              <a:solidFill>
                <a:schemeClr val="tx1"/>
              </a:solidFill>
            </a:rPr>
            <a:t>Strategic Objectives </a:t>
          </a:r>
          <a:endParaRPr lang="en-US" sz="1400" dirty="0">
            <a:solidFill>
              <a:schemeClr val="tx1"/>
            </a:solidFill>
          </a:endParaRPr>
        </a:p>
      </dgm:t>
    </dgm:pt>
    <dgm:pt modelId="{6E149D69-27A7-487F-B655-30646A0F5AD3}" type="parTrans" cxnId="{8AE09DF5-20CC-4EEC-B495-1E4FAFF98EB6}">
      <dgm:prSet/>
      <dgm:spPr/>
      <dgm:t>
        <a:bodyPr/>
        <a:lstStyle/>
        <a:p>
          <a:endParaRPr lang="en-US" sz="2000"/>
        </a:p>
      </dgm:t>
    </dgm:pt>
    <dgm:pt modelId="{DFDEA213-E276-48C5-A1B9-02D93CD35B09}" type="sibTrans" cxnId="{8AE09DF5-20CC-4EEC-B495-1E4FAFF98EB6}">
      <dgm:prSet/>
      <dgm:spPr/>
      <dgm:t>
        <a:bodyPr/>
        <a:lstStyle/>
        <a:p>
          <a:endParaRPr lang="en-US" sz="2000"/>
        </a:p>
      </dgm:t>
    </dgm:pt>
    <dgm:pt modelId="{962BCB68-4FCF-405A-AFC9-FC6F76A26919}">
      <dgm:prSet custT="1"/>
      <dgm:spPr>
        <a:solidFill>
          <a:schemeClr val="accent4">
            <a:lumMod val="60000"/>
            <a:lumOff val="40000"/>
          </a:schemeClr>
        </a:solidFill>
      </dgm:spPr>
      <dgm:t>
        <a:bodyPr/>
        <a:lstStyle/>
        <a:p>
          <a:pPr rtl="0"/>
          <a:r>
            <a:rPr lang="en-ZA" sz="1400" dirty="0" smtClean="0">
              <a:solidFill>
                <a:schemeClr val="tx1"/>
              </a:solidFill>
            </a:rPr>
            <a:t>Performance Indicators</a:t>
          </a:r>
          <a:endParaRPr lang="en-US" sz="1400" dirty="0">
            <a:solidFill>
              <a:schemeClr val="tx1"/>
            </a:solidFill>
          </a:endParaRPr>
        </a:p>
      </dgm:t>
    </dgm:pt>
    <dgm:pt modelId="{A9AACAC2-3A01-4D62-BB4E-9E325D04F038}" type="parTrans" cxnId="{2A016FC1-95AD-4955-AED5-1C1842A855D6}">
      <dgm:prSet/>
      <dgm:spPr/>
      <dgm:t>
        <a:bodyPr/>
        <a:lstStyle/>
        <a:p>
          <a:endParaRPr lang="en-US" sz="2000"/>
        </a:p>
      </dgm:t>
    </dgm:pt>
    <dgm:pt modelId="{A185A637-F4C3-4865-BC71-782001200CEC}" type="sibTrans" cxnId="{2A016FC1-95AD-4955-AED5-1C1842A855D6}">
      <dgm:prSet/>
      <dgm:spPr/>
      <dgm:t>
        <a:bodyPr/>
        <a:lstStyle/>
        <a:p>
          <a:endParaRPr lang="en-US" sz="2000"/>
        </a:p>
      </dgm:t>
    </dgm:pt>
    <dgm:pt modelId="{579EBB4C-D9C8-492C-89E8-700E3D121D9E}">
      <dgm:prSet custT="1"/>
      <dgm:spPr/>
      <dgm:t>
        <a:bodyPr/>
        <a:lstStyle/>
        <a:p>
          <a:pPr marL="174625" indent="-174625" rtl="0"/>
          <a:r>
            <a:rPr lang="en-ZA" sz="1200" dirty="0" smtClean="0"/>
            <a:t>To provide an oversight role in the implementation of Public Employment Programmes (PEPs) through EPWP standardised frameworks</a:t>
          </a:r>
          <a:endParaRPr lang="en-US" sz="1200" dirty="0"/>
        </a:p>
      </dgm:t>
    </dgm:pt>
    <dgm:pt modelId="{DD67F7C5-B613-4FD7-916D-2CB2F8D691B7}" type="parTrans" cxnId="{127C6560-0803-4B68-A1D4-4B9DD618F912}">
      <dgm:prSet/>
      <dgm:spPr/>
      <dgm:t>
        <a:bodyPr/>
        <a:lstStyle/>
        <a:p>
          <a:endParaRPr lang="en-US" sz="2000"/>
        </a:p>
      </dgm:t>
    </dgm:pt>
    <dgm:pt modelId="{890ABF2B-AFE6-4982-BD37-4313BD400512}" type="sibTrans" cxnId="{127C6560-0803-4B68-A1D4-4B9DD618F912}">
      <dgm:prSet/>
      <dgm:spPr/>
      <dgm:t>
        <a:bodyPr/>
        <a:lstStyle/>
        <a:p>
          <a:endParaRPr lang="en-US" sz="2000"/>
        </a:p>
      </dgm:t>
    </dgm:pt>
    <dgm:pt modelId="{55728EEA-4CF1-4954-8EA6-D7378EAB37F4}">
      <dgm:prSet custT="1"/>
      <dgm:spPr/>
      <dgm:t>
        <a:bodyPr/>
        <a:lstStyle/>
        <a:p>
          <a:pPr marL="179388" indent="-179388" rtl="0"/>
          <a:r>
            <a:rPr lang="en-US" sz="1200" dirty="0" smtClean="0"/>
            <a:t>To monitor and evaluate the implementation of PEP’s within the  EPWP</a:t>
          </a:r>
          <a:endParaRPr lang="en-US" sz="1200" dirty="0"/>
        </a:p>
      </dgm:t>
    </dgm:pt>
    <dgm:pt modelId="{F9581DE4-5174-41CC-ACE3-BA4D0216030B}" type="parTrans" cxnId="{CC14E861-73EC-4A40-89D2-D5277D80113C}">
      <dgm:prSet/>
      <dgm:spPr/>
      <dgm:t>
        <a:bodyPr/>
        <a:lstStyle/>
        <a:p>
          <a:endParaRPr lang="en-US" sz="2000"/>
        </a:p>
      </dgm:t>
    </dgm:pt>
    <dgm:pt modelId="{62598427-96E4-4079-851F-F0BD2DFD0C1C}" type="sibTrans" cxnId="{CC14E861-73EC-4A40-89D2-D5277D80113C}">
      <dgm:prSet/>
      <dgm:spPr/>
      <dgm:t>
        <a:bodyPr/>
        <a:lstStyle/>
        <a:p>
          <a:endParaRPr lang="en-US" sz="2000"/>
        </a:p>
      </dgm:t>
    </dgm:pt>
    <dgm:pt modelId="{0501706B-4FBE-43B8-9FC8-911741B0308D}">
      <dgm:prSet custT="1"/>
      <dgm:spPr/>
      <dgm:t>
        <a:bodyPr/>
        <a:lstStyle/>
        <a:p>
          <a:pPr rtl="0"/>
          <a:endParaRPr lang="en-US" sz="1400" dirty="0"/>
        </a:p>
      </dgm:t>
    </dgm:pt>
    <dgm:pt modelId="{AC7E079B-6F68-4080-AC23-AFE63A184AE8}" type="parTrans" cxnId="{E7D7C504-4A6B-45BD-B6C4-5F1300B1FB22}">
      <dgm:prSet/>
      <dgm:spPr/>
      <dgm:t>
        <a:bodyPr/>
        <a:lstStyle/>
        <a:p>
          <a:endParaRPr lang="en-US" sz="2000"/>
        </a:p>
      </dgm:t>
    </dgm:pt>
    <dgm:pt modelId="{B771010D-A2CE-4A1F-8B7D-37A7C11A6443}" type="sibTrans" cxnId="{E7D7C504-4A6B-45BD-B6C4-5F1300B1FB22}">
      <dgm:prSet/>
      <dgm:spPr/>
      <dgm:t>
        <a:bodyPr/>
        <a:lstStyle/>
        <a:p>
          <a:endParaRPr lang="en-US" sz="2000"/>
        </a:p>
      </dgm:t>
    </dgm:pt>
    <dgm:pt modelId="{B9976681-488C-437C-A46D-80A430208B0B}">
      <dgm:prSet custT="1"/>
      <dgm:spPr/>
      <dgm:t>
        <a:bodyPr/>
        <a:lstStyle/>
        <a:p>
          <a:pPr rtl="0"/>
          <a:endParaRPr lang="en-US" sz="1400" dirty="0"/>
        </a:p>
      </dgm:t>
    </dgm:pt>
    <dgm:pt modelId="{FBD1CD25-30D5-4AB5-B439-4C51EDB7C126}" type="parTrans" cxnId="{91574E2B-6640-41EB-AE7A-91A837CB8E38}">
      <dgm:prSet/>
      <dgm:spPr/>
      <dgm:t>
        <a:bodyPr/>
        <a:lstStyle/>
        <a:p>
          <a:endParaRPr lang="en-ZA"/>
        </a:p>
      </dgm:t>
    </dgm:pt>
    <dgm:pt modelId="{FD46E05D-0D9D-474C-AFEB-DB74275B85B1}" type="sibTrans" cxnId="{91574E2B-6640-41EB-AE7A-91A837CB8E38}">
      <dgm:prSet/>
      <dgm:spPr/>
      <dgm:t>
        <a:bodyPr/>
        <a:lstStyle/>
        <a:p>
          <a:endParaRPr lang="en-ZA"/>
        </a:p>
      </dgm:t>
    </dgm:pt>
    <dgm:pt modelId="{8DE476D6-0FCD-4281-AA02-9E85B2A0D0FC}">
      <dgm:prSet custT="1"/>
      <dgm:spPr/>
      <dgm:t>
        <a:bodyPr/>
        <a:lstStyle/>
        <a:p>
          <a:pPr rtl="0"/>
          <a:endParaRPr lang="en-US" sz="1400" dirty="0"/>
        </a:p>
      </dgm:t>
    </dgm:pt>
    <dgm:pt modelId="{9F626B84-438F-4487-8109-9F98A9CCC005}" type="parTrans" cxnId="{9BD2701B-4506-4D96-8EC1-FC2CAC181491}">
      <dgm:prSet/>
      <dgm:spPr/>
      <dgm:t>
        <a:bodyPr/>
        <a:lstStyle/>
        <a:p>
          <a:endParaRPr lang="en-ZA"/>
        </a:p>
      </dgm:t>
    </dgm:pt>
    <dgm:pt modelId="{5AB9F31A-86D7-411B-B692-54ED627B994B}" type="sibTrans" cxnId="{9BD2701B-4506-4D96-8EC1-FC2CAC181491}">
      <dgm:prSet/>
      <dgm:spPr/>
      <dgm:t>
        <a:bodyPr/>
        <a:lstStyle/>
        <a:p>
          <a:endParaRPr lang="en-ZA"/>
        </a:p>
      </dgm:t>
    </dgm:pt>
    <dgm:pt modelId="{57CBF91E-6C6B-4C9E-AC0D-C3C6008CECFE}">
      <dgm:prSet custT="1"/>
      <dgm:spPr/>
      <dgm:t>
        <a:bodyPr/>
        <a:lstStyle/>
        <a:p>
          <a:pPr rtl="0"/>
          <a:endParaRPr lang="en-US" sz="1400" dirty="0"/>
        </a:p>
      </dgm:t>
    </dgm:pt>
    <dgm:pt modelId="{F9F5BE0F-EFCE-4869-908C-49C4778DFB2B}" type="parTrans" cxnId="{6C1CA1A1-825A-43C7-A5CE-E7B4BCDF29E7}">
      <dgm:prSet/>
      <dgm:spPr/>
      <dgm:t>
        <a:bodyPr/>
        <a:lstStyle/>
        <a:p>
          <a:endParaRPr lang="en-ZA"/>
        </a:p>
      </dgm:t>
    </dgm:pt>
    <dgm:pt modelId="{62316FEF-FF9F-4B1B-83F1-1D4B79622475}" type="sibTrans" cxnId="{6C1CA1A1-825A-43C7-A5CE-E7B4BCDF29E7}">
      <dgm:prSet/>
      <dgm:spPr/>
      <dgm:t>
        <a:bodyPr/>
        <a:lstStyle/>
        <a:p>
          <a:endParaRPr lang="en-ZA"/>
        </a:p>
      </dgm:t>
    </dgm:pt>
    <dgm:pt modelId="{FE47C4EB-0C76-475D-A70D-69DC835F2B2A}">
      <dgm:prSet custT="1"/>
      <dgm:spPr/>
      <dgm:t>
        <a:bodyPr/>
        <a:lstStyle/>
        <a:p>
          <a:pPr rtl="0"/>
          <a:endParaRPr lang="en-US" sz="1400" dirty="0"/>
        </a:p>
      </dgm:t>
    </dgm:pt>
    <dgm:pt modelId="{54EC2CFD-6E9B-4626-A0D2-4DD8D2B35D7C}" type="parTrans" cxnId="{FABC0E45-4A79-4CAE-BD8C-84FF4D7FA32D}">
      <dgm:prSet/>
      <dgm:spPr/>
      <dgm:t>
        <a:bodyPr/>
        <a:lstStyle/>
        <a:p>
          <a:endParaRPr lang="en-ZA"/>
        </a:p>
      </dgm:t>
    </dgm:pt>
    <dgm:pt modelId="{D7DEFE6C-6A38-4D6E-B61C-5014B341FB09}" type="sibTrans" cxnId="{FABC0E45-4A79-4CAE-BD8C-84FF4D7FA32D}">
      <dgm:prSet/>
      <dgm:spPr/>
      <dgm:t>
        <a:bodyPr/>
        <a:lstStyle/>
        <a:p>
          <a:endParaRPr lang="en-ZA"/>
        </a:p>
      </dgm:t>
    </dgm:pt>
    <dgm:pt modelId="{9FF493A3-62FC-454D-8F80-E8B72EBC9AF5}">
      <dgm:prSet custT="1"/>
      <dgm:spPr/>
      <dgm:t>
        <a:bodyPr/>
        <a:lstStyle/>
        <a:p>
          <a:pPr rtl="0"/>
          <a:endParaRPr lang="en-US" sz="1400" dirty="0"/>
        </a:p>
      </dgm:t>
    </dgm:pt>
    <dgm:pt modelId="{5CBD0DD9-23BC-4BDE-882C-E340ACE87846}" type="parTrans" cxnId="{7399E900-46DD-4787-A281-6BEBC5C5C50C}">
      <dgm:prSet/>
      <dgm:spPr/>
      <dgm:t>
        <a:bodyPr/>
        <a:lstStyle/>
        <a:p>
          <a:endParaRPr lang="en-ZA"/>
        </a:p>
      </dgm:t>
    </dgm:pt>
    <dgm:pt modelId="{ACAF4B1B-36C2-4B08-B02A-D1B279CDDB68}" type="sibTrans" cxnId="{7399E900-46DD-4787-A281-6BEBC5C5C50C}">
      <dgm:prSet/>
      <dgm:spPr/>
      <dgm:t>
        <a:bodyPr/>
        <a:lstStyle/>
        <a:p>
          <a:endParaRPr lang="en-ZA"/>
        </a:p>
      </dgm:t>
    </dgm:pt>
    <dgm:pt modelId="{924BC0ED-D49A-4EE1-AE26-65600EC84487}">
      <dgm:prSet custT="1"/>
      <dgm:spPr/>
      <dgm:t>
        <a:bodyPr/>
        <a:lstStyle/>
        <a:p>
          <a:pPr rtl="0"/>
          <a:endParaRPr lang="en-US" sz="1400" dirty="0"/>
        </a:p>
      </dgm:t>
    </dgm:pt>
    <dgm:pt modelId="{417F2A68-A722-4A3C-BB37-9D891AFD1421}" type="parTrans" cxnId="{E0845BCE-9078-4A7F-9BB5-DBB9A289342C}">
      <dgm:prSet/>
      <dgm:spPr/>
      <dgm:t>
        <a:bodyPr/>
        <a:lstStyle/>
        <a:p>
          <a:endParaRPr lang="en-ZA"/>
        </a:p>
      </dgm:t>
    </dgm:pt>
    <dgm:pt modelId="{CE525EE8-CF89-4037-B9F0-7DB58756708B}" type="sibTrans" cxnId="{E0845BCE-9078-4A7F-9BB5-DBB9A289342C}">
      <dgm:prSet/>
      <dgm:spPr/>
      <dgm:t>
        <a:bodyPr/>
        <a:lstStyle/>
        <a:p>
          <a:endParaRPr lang="en-ZA"/>
        </a:p>
      </dgm:t>
    </dgm:pt>
    <dgm:pt modelId="{A146AA3C-CC2E-4037-BD88-4321D11B51A4}">
      <dgm:prSet custT="1"/>
      <dgm:spPr/>
      <dgm:t>
        <a:bodyPr/>
        <a:lstStyle/>
        <a:p>
          <a:pPr rtl="0"/>
          <a:endParaRPr lang="en-US" sz="1400" dirty="0"/>
        </a:p>
      </dgm:t>
    </dgm:pt>
    <dgm:pt modelId="{23F19871-EB9D-4CAE-8FD8-DFE0ACFB514A}" type="parTrans" cxnId="{5AA20F38-61F7-4258-8230-78CF3239C644}">
      <dgm:prSet/>
      <dgm:spPr/>
      <dgm:t>
        <a:bodyPr/>
        <a:lstStyle/>
        <a:p>
          <a:endParaRPr lang="en-ZA"/>
        </a:p>
      </dgm:t>
    </dgm:pt>
    <dgm:pt modelId="{472D15E3-156C-453E-87FF-404CEA2064E0}" type="sibTrans" cxnId="{5AA20F38-61F7-4258-8230-78CF3239C644}">
      <dgm:prSet/>
      <dgm:spPr/>
      <dgm:t>
        <a:bodyPr/>
        <a:lstStyle/>
        <a:p>
          <a:endParaRPr lang="en-ZA"/>
        </a:p>
      </dgm:t>
    </dgm:pt>
    <dgm:pt modelId="{AE924197-71A7-45B2-A5D1-C3D9B36E3A4A}">
      <dgm:prSet custT="1"/>
      <dgm:spPr/>
      <dgm:t>
        <a:bodyPr/>
        <a:lstStyle/>
        <a:p>
          <a:pPr rtl="0"/>
          <a:endParaRPr lang="en-US" sz="1400" dirty="0"/>
        </a:p>
      </dgm:t>
    </dgm:pt>
    <dgm:pt modelId="{F2184764-0A21-4C6A-9CC6-50C08634BC72}" type="parTrans" cxnId="{4ED49C0F-7508-4FCB-9157-37C6FA4628F1}">
      <dgm:prSet/>
      <dgm:spPr/>
      <dgm:t>
        <a:bodyPr/>
        <a:lstStyle/>
        <a:p>
          <a:endParaRPr lang="en-ZA"/>
        </a:p>
      </dgm:t>
    </dgm:pt>
    <dgm:pt modelId="{4BE5B6EA-262D-4B33-8BEB-8D787066A3F5}" type="sibTrans" cxnId="{4ED49C0F-7508-4FCB-9157-37C6FA4628F1}">
      <dgm:prSet/>
      <dgm:spPr/>
      <dgm:t>
        <a:bodyPr/>
        <a:lstStyle/>
        <a:p>
          <a:endParaRPr lang="en-ZA"/>
        </a:p>
      </dgm:t>
    </dgm:pt>
    <dgm:pt modelId="{D1683DC3-4D14-4C14-A5CE-DC4CF856E68B}">
      <dgm:prSet custT="1"/>
      <dgm:spPr/>
      <dgm:t>
        <a:bodyPr/>
        <a:lstStyle/>
        <a:p>
          <a:pPr rtl="0"/>
          <a:endParaRPr lang="en-US" sz="1400" dirty="0"/>
        </a:p>
      </dgm:t>
    </dgm:pt>
    <dgm:pt modelId="{7FE828EB-CE6E-42E5-87FD-02B63FF4BCC9}" type="parTrans" cxnId="{6B7E820F-1623-4980-B55B-47EE6F4525FC}">
      <dgm:prSet/>
      <dgm:spPr/>
      <dgm:t>
        <a:bodyPr/>
        <a:lstStyle/>
        <a:p>
          <a:endParaRPr lang="en-ZA"/>
        </a:p>
      </dgm:t>
    </dgm:pt>
    <dgm:pt modelId="{B529BF89-15B7-45D0-B191-8B1461475925}" type="sibTrans" cxnId="{6B7E820F-1623-4980-B55B-47EE6F4525FC}">
      <dgm:prSet/>
      <dgm:spPr/>
      <dgm:t>
        <a:bodyPr/>
        <a:lstStyle/>
        <a:p>
          <a:endParaRPr lang="en-ZA"/>
        </a:p>
      </dgm:t>
    </dgm:pt>
    <dgm:pt modelId="{6CFC4449-4286-442E-94E2-A8B1ED7AB2A8}">
      <dgm:prSet custT="1"/>
      <dgm:spPr/>
      <dgm:t>
        <a:bodyPr/>
        <a:lstStyle/>
        <a:p>
          <a:pPr rtl="0"/>
          <a:endParaRPr lang="en-US" sz="1400" dirty="0"/>
        </a:p>
      </dgm:t>
    </dgm:pt>
    <dgm:pt modelId="{33ADA4E6-F58A-400F-8E89-F7EC1A13EEAE}" type="parTrans" cxnId="{CE173569-39B9-44E8-827E-F247828903B5}">
      <dgm:prSet/>
      <dgm:spPr/>
      <dgm:t>
        <a:bodyPr/>
        <a:lstStyle/>
        <a:p>
          <a:endParaRPr lang="en-ZA"/>
        </a:p>
      </dgm:t>
    </dgm:pt>
    <dgm:pt modelId="{B3971AA9-4326-40D8-B942-CD3D8889B3F1}" type="sibTrans" cxnId="{CE173569-39B9-44E8-827E-F247828903B5}">
      <dgm:prSet/>
      <dgm:spPr/>
      <dgm:t>
        <a:bodyPr/>
        <a:lstStyle/>
        <a:p>
          <a:endParaRPr lang="en-ZA"/>
        </a:p>
      </dgm:t>
    </dgm:pt>
    <dgm:pt modelId="{580F01B5-9BAF-4783-99CF-A61E253A8B9D}">
      <dgm:prSet custT="1"/>
      <dgm:spPr/>
      <dgm:t>
        <a:bodyPr/>
        <a:lstStyle/>
        <a:p>
          <a:pPr rtl="0"/>
          <a:endParaRPr lang="en-US" sz="1400" dirty="0"/>
        </a:p>
      </dgm:t>
    </dgm:pt>
    <dgm:pt modelId="{AA42627A-9637-484B-B1D4-4C81CE6F3BB2}" type="parTrans" cxnId="{541DAA67-C992-499E-842D-0F5839A339BD}">
      <dgm:prSet/>
      <dgm:spPr/>
      <dgm:t>
        <a:bodyPr/>
        <a:lstStyle/>
        <a:p>
          <a:endParaRPr lang="en-ZA"/>
        </a:p>
      </dgm:t>
    </dgm:pt>
    <dgm:pt modelId="{5083B03F-1242-4946-951B-A56D1B8A1008}" type="sibTrans" cxnId="{541DAA67-C992-499E-842D-0F5839A339BD}">
      <dgm:prSet/>
      <dgm:spPr/>
      <dgm:t>
        <a:bodyPr/>
        <a:lstStyle/>
        <a:p>
          <a:endParaRPr lang="en-ZA"/>
        </a:p>
      </dgm:t>
    </dgm:pt>
    <dgm:pt modelId="{94B39BC9-D01C-4F21-A977-0B6C73F3861C}">
      <dgm:prSet custT="1"/>
      <dgm:spPr/>
      <dgm:t>
        <a:bodyPr/>
        <a:lstStyle/>
        <a:p>
          <a:pPr rtl="0"/>
          <a:endParaRPr lang="en-US" sz="1400" dirty="0"/>
        </a:p>
      </dgm:t>
    </dgm:pt>
    <dgm:pt modelId="{74B57D90-1BA1-44C6-B85A-5C3AD43DF2EC}" type="parTrans" cxnId="{9518D64B-2A18-4867-AC66-930F964F74F2}">
      <dgm:prSet/>
      <dgm:spPr/>
      <dgm:t>
        <a:bodyPr/>
        <a:lstStyle/>
        <a:p>
          <a:endParaRPr lang="en-ZA"/>
        </a:p>
      </dgm:t>
    </dgm:pt>
    <dgm:pt modelId="{DD7ACC04-5209-43C7-B152-2D077DD42B62}" type="sibTrans" cxnId="{9518D64B-2A18-4867-AC66-930F964F74F2}">
      <dgm:prSet/>
      <dgm:spPr/>
      <dgm:t>
        <a:bodyPr/>
        <a:lstStyle/>
        <a:p>
          <a:endParaRPr lang="en-ZA"/>
        </a:p>
      </dgm:t>
    </dgm:pt>
    <dgm:pt modelId="{01D7A227-883A-42EF-A317-7E60460E6820}">
      <dgm:prSet custT="1"/>
      <dgm:spPr/>
      <dgm:t>
        <a:bodyPr/>
        <a:lstStyle/>
        <a:p>
          <a:pPr rtl="0"/>
          <a:endParaRPr lang="en-US" sz="1400" dirty="0"/>
        </a:p>
      </dgm:t>
    </dgm:pt>
    <dgm:pt modelId="{CE0ACDE2-D6DB-4212-B8D9-FB944FA489EE}" type="parTrans" cxnId="{5405B576-3029-4229-8840-0652BA79DB10}">
      <dgm:prSet/>
      <dgm:spPr/>
      <dgm:t>
        <a:bodyPr/>
        <a:lstStyle/>
        <a:p>
          <a:endParaRPr lang="en-ZA"/>
        </a:p>
      </dgm:t>
    </dgm:pt>
    <dgm:pt modelId="{F56CC48D-19D9-4DBF-B5AE-D2D53EFB3330}" type="sibTrans" cxnId="{5405B576-3029-4229-8840-0652BA79DB10}">
      <dgm:prSet/>
      <dgm:spPr/>
      <dgm:t>
        <a:bodyPr/>
        <a:lstStyle/>
        <a:p>
          <a:endParaRPr lang="en-ZA"/>
        </a:p>
      </dgm:t>
    </dgm:pt>
    <dgm:pt modelId="{DEC78C3E-E058-4442-9B0F-074F70D0BB9F}">
      <dgm:prSet custT="1"/>
      <dgm:spPr/>
      <dgm:t>
        <a:bodyPr/>
        <a:lstStyle/>
        <a:p>
          <a:pPr marL="179388" indent="-179388"/>
          <a:r>
            <a:rPr lang="en-US" sz="1200" dirty="0" smtClean="0"/>
            <a:t>To support Non-Profit Organisations (NPOs) to implement PEPs within EPWP in the Non-State Sector.</a:t>
          </a:r>
        </a:p>
      </dgm:t>
    </dgm:pt>
    <dgm:pt modelId="{CE5F7022-B355-4590-A569-F51F50AB8A59}" type="parTrans" cxnId="{3BB2D447-868F-4D82-B30C-557B82347FF7}">
      <dgm:prSet/>
      <dgm:spPr/>
      <dgm:t>
        <a:bodyPr/>
        <a:lstStyle/>
        <a:p>
          <a:endParaRPr lang="en-US"/>
        </a:p>
      </dgm:t>
    </dgm:pt>
    <dgm:pt modelId="{5D711CFB-2C5F-4165-B2A5-299E3269524E}" type="sibTrans" cxnId="{3BB2D447-868F-4D82-B30C-557B82347FF7}">
      <dgm:prSet/>
      <dgm:spPr/>
      <dgm:t>
        <a:bodyPr/>
        <a:lstStyle/>
        <a:p>
          <a:endParaRPr lang="en-US"/>
        </a:p>
      </dgm:t>
    </dgm:pt>
    <dgm:pt modelId="{4940B687-E101-4414-B4CA-4530CD46A7C3}">
      <dgm:prSet custT="1"/>
      <dgm:spPr/>
      <dgm:t>
        <a:bodyPr/>
        <a:lstStyle/>
        <a:p>
          <a:pPr marL="179388" indent="-179388"/>
          <a:r>
            <a:rPr lang="en-US" sz="1200" dirty="0" smtClean="0"/>
            <a:t>To provide strategic guidance on sector convergence through the development of implementation frameworks</a:t>
          </a:r>
        </a:p>
      </dgm:t>
    </dgm:pt>
    <dgm:pt modelId="{96D0D342-8789-4AF9-82DA-9F177ED80028}" type="parTrans" cxnId="{DB978767-B373-4743-BB17-85B681F94FCE}">
      <dgm:prSet/>
      <dgm:spPr/>
      <dgm:t>
        <a:bodyPr/>
        <a:lstStyle/>
        <a:p>
          <a:endParaRPr lang="en-US"/>
        </a:p>
      </dgm:t>
    </dgm:pt>
    <dgm:pt modelId="{102192CB-420A-47F6-BE8C-BA17B3FF87A1}" type="sibTrans" cxnId="{DB978767-B373-4743-BB17-85B681F94FCE}">
      <dgm:prSet/>
      <dgm:spPr/>
      <dgm:t>
        <a:bodyPr/>
        <a:lstStyle/>
        <a:p>
          <a:endParaRPr lang="en-US"/>
        </a:p>
      </dgm:t>
    </dgm:pt>
    <dgm:pt modelId="{5C9DF54F-B148-4D10-B138-2CC09C5156BD}">
      <dgm:prSet custT="1"/>
      <dgm:spPr/>
      <dgm:t>
        <a:bodyPr/>
        <a:lstStyle/>
        <a:p>
          <a:pPr marL="179388" indent="-179388"/>
          <a:r>
            <a:rPr lang="en-US" sz="1200" dirty="0" smtClean="0"/>
            <a:t>To support public bodies to implement </a:t>
          </a:r>
          <a:r>
            <a:rPr lang="en-US" sz="1200" dirty="0" err="1" smtClean="0"/>
            <a:t>PEPs</a:t>
          </a:r>
          <a:r>
            <a:rPr lang="en-US" sz="1200" dirty="0" smtClean="0"/>
            <a:t> within </a:t>
          </a:r>
          <a:r>
            <a:rPr lang="en-US" sz="1200" dirty="0" err="1" smtClean="0"/>
            <a:t>EPWP</a:t>
          </a:r>
          <a:r>
            <a:rPr lang="en-US" sz="1200" dirty="0" smtClean="0"/>
            <a:t> in the Infrastructure, Social and Environment and Culture  Sectors</a:t>
          </a:r>
        </a:p>
      </dgm:t>
    </dgm:pt>
    <dgm:pt modelId="{4AAA9CFB-7504-4904-B641-EE33D8FB97AD}" type="parTrans" cxnId="{A6C4EBA6-6A15-4379-AA64-63484A1AEEF0}">
      <dgm:prSet/>
      <dgm:spPr/>
      <dgm:t>
        <a:bodyPr/>
        <a:lstStyle/>
        <a:p>
          <a:endParaRPr lang="en-ZA"/>
        </a:p>
      </dgm:t>
    </dgm:pt>
    <dgm:pt modelId="{0E0D9175-A432-4F25-B5DD-F92119D69318}" type="sibTrans" cxnId="{A6C4EBA6-6A15-4379-AA64-63484A1AEEF0}">
      <dgm:prSet/>
      <dgm:spPr/>
      <dgm:t>
        <a:bodyPr/>
        <a:lstStyle/>
        <a:p>
          <a:endParaRPr lang="en-ZA"/>
        </a:p>
      </dgm:t>
    </dgm:pt>
    <dgm:pt modelId="{C6C98353-2EE5-45F0-A1C5-78A972062C85}" type="pres">
      <dgm:prSet presAssocID="{31F58D22-1216-410D-803B-D32FACB9FA01}" presName="linear" presStyleCnt="0">
        <dgm:presLayoutVars>
          <dgm:dir/>
          <dgm:animLvl val="lvl"/>
          <dgm:resizeHandles val="exact"/>
        </dgm:presLayoutVars>
      </dgm:prSet>
      <dgm:spPr/>
      <dgm:t>
        <a:bodyPr/>
        <a:lstStyle/>
        <a:p>
          <a:endParaRPr lang="en-US"/>
        </a:p>
      </dgm:t>
    </dgm:pt>
    <dgm:pt modelId="{5063380E-791E-49F7-A06E-8FE192C00F84}" type="pres">
      <dgm:prSet presAssocID="{257D47CA-83DC-46DA-BDB4-E24B13771573}" presName="parentLin" presStyleCnt="0"/>
      <dgm:spPr/>
    </dgm:pt>
    <dgm:pt modelId="{5AB21E57-AA23-4938-AC3F-20E1D840918F}" type="pres">
      <dgm:prSet presAssocID="{257D47CA-83DC-46DA-BDB4-E24B13771573}" presName="parentLeftMargin" presStyleLbl="node1" presStyleIdx="0" presStyleCnt="3"/>
      <dgm:spPr/>
      <dgm:t>
        <a:bodyPr/>
        <a:lstStyle/>
        <a:p>
          <a:endParaRPr lang="en-US"/>
        </a:p>
      </dgm:t>
    </dgm:pt>
    <dgm:pt modelId="{066F1311-EA21-4BEB-8838-ACA3CB348AF8}" type="pres">
      <dgm:prSet presAssocID="{257D47CA-83DC-46DA-BDB4-E24B13771573}" presName="parentText" presStyleLbl="node1" presStyleIdx="0" presStyleCnt="3" custScaleY="52867">
        <dgm:presLayoutVars>
          <dgm:chMax val="0"/>
          <dgm:bulletEnabled val="1"/>
        </dgm:presLayoutVars>
      </dgm:prSet>
      <dgm:spPr/>
      <dgm:t>
        <a:bodyPr/>
        <a:lstStyle/>
        <a:p>
          <a:endParaRPr lang="en-US"/>
        </a:p>
      </dgm:t>
    </dgm:pt>
    <dgm:pt modelId="{CF0455D8-7952-4BFB-8C42-149B267981AF}" type="pres">
      <dgm:prSet presAssocID="{257D47CA-83DC-46DA-BDB4-E24B13771573}" presName="negativeSpace" presStyleCnt="0"/>
      <dgm:spPr/>
    </dgm:pt>
    <dgm:pt modelId="{B31A85D1-7D95-408E-8757-A354C4FF83DC}" type="pres">
      <dgm:prSet presAssocID="{257D47CA-83DC-46DA-BDB4-E24B13771573}" presName="childText" presStyleLbl="conFgAcc1" presStyleIdx="0" presStyleCnt="3">
        <dgm:presLayoutVars>
          <dgm:bulletEnabled val="1"/>
        </dgm:presLayoutVars>
      </dgm:prSet>
      <dgm:spPr/>
      <dgm:t>
        <a:bodyPr/>
        <a:lstStyle/>
        <a:p>
          <a:endParaRPr lang="en-US"/>
        </a:p>
      </dgm:t>
    </dgm:pt>
    <dgm:pt modelId="{E0DABA82-DBBF-4C17-A52C-A81B72FC3316}" type="pres">
      <dgm:prSet presAssocID="{37EA506D-7B25-4839-AA46-A6EE5720E50E}" presName="spaceBetweenRectangles" presStyleCnt="0"/>
      <dgm:spPr/>
    </dgm:pt>
    <dgm:pt modelId="{2F0E80E0-E52B-4698-A3D3-4F46E5AC50D4}" type="pres">
      <dgm:prSet presAssocID="{AD5C3009-CDD0-4F2C-92F5-589D67837595}" presName="parentLin" presStyleCnt="0"/>
      <dgm:spPr/>
    </dgm:pt>
    <dgm:pt modelId="{F0C7D8A0-5655-4113-B738-7A4C2DD64734}" type="pres">
      <dgm:prSet presAssocID="{AD5C3009-CDD0-4F2C-92F5-589D67837595}" presName="parentLeftMargin" presStyleLbl="node1" presStyleIdx="0" presStyleCnt="3"/>
      <dgm:spPr/>
      <dgm:t>
        <a:bodyPr/>
        <a:lstStyle/>
        <a:p>
          <a:endParaRPr lang="en-US"/>
        </a:p>
      </dgm:t>
    </dgm:pt>
    <dgm:pt modelId="{32816352-3EE3-4B82-A84D-D966EB02AA6C}" type="pres">
      <dgm:prSet presAssocID="{AD5C3009-CDD0-4F2C-92F5-589D67837595}" presName="parentText" presStyleLbl="node1" presStyleIdx="1" presStyleCnt="3" custScaleY="54502" custLinFactNeighborY="-6585">
        <dgm:presLayoutVars>
          <dgm:chMax val="0"/>
          <dgm:bulletEnabled val="1"/>
        </dgm:presLayoutVars>
      </dgm:prSet>
      <dgm:spPr/>
      <dgm:t>
        <a:bodyPr/>
        <a:lstStyle/>
        <a:p>
          <a:endParaRPr lang="en-US"/>
        </a:p>
      </dgm:t>
    </dgm:pt>
    <dgm:pt modelId="{6032C325-3985-4D7C-B48E-4E892933D168}" type="pres">
      <dgm:prSet presAssocID="{AD5C3009-CDD0-4F2C-92F5-589D67837595}" presName="negativeSpace" presStyleCnt="0"/>
      <dgm:spPr/>
    </dgm:pt>
    <dgm:pt modelId="{82CFBE51-4E74-4ED1-8AB0-A39DC25790F3}" type="pres">
      <dgm:prSet presAssocID="{AD5C3009-CDD0-4F2C-92F5-589D67837595}" presName="childText" presStyleLbl="conFgAcc1" presStyleIdx="1" presStyleCnt="3" custLinFactNeighborY="-43200">
        <dgm:presLayoutVars>
          <dgm:bulletEnabled val="1"/>
        </dgm:presLayoutVars>
      </dgm:prSet>
      <dgm:spPr/>
      <dgm:t>
        <a:bodyPr/>
        <a:lstStyle/>
        <a:p>
          <a:endParaRPr lang="en-US"/>
        </a:p>
      </dgm:t>
    </dgm:pt>
    <dgm:pt modelId="{8C68A09F-96B9-483C-BFD0-E03023920A8E}" type="pres">
      <dgm:prSet presAssocID="{DFDEA213-E276-48C5-A1B9-02D93CD35B09}" presName="spaceBetweenRectangles" presStyleCnt="0"/>
      <dgm:spPr/>
    </dgm:pt>
    <dgm:pt modelId="{69A9F107-84AB-4B21-AF42-0BF46131B622}" type="pres">
      <dgm:prSet presAssocID="{962BCB68-4FCF-405A-AFC9-FC6F76A26919}" presName="parentLin" presStyleCnt="0"/>
      <dgm:spPr/>
    </dgm:pt>
    <dgm:pt modelId="{A694F11D-6589-4800-985D-02D9E2B5E0F6}" type="pres">
      <dgm:prSet presAssocID="{962BCB68-4FCF-405A-AFC9-FC6F76A26919}" presName="parentLeftMargin" presStyleLbl="node1" presStyleIdx="1" presStyleCnt="3"/>
      <dgm:spPr/>
      <dgm:t>
        <a:bodyPr/>
        <a:lstStyle/>
        <a:p>
          <a:endParaRPr lang="en-US"/>
        </a:p>
      </dgm:t>
    </dgm:pt>
    <dgm:pt modelId="{06F447E5-BAC4-429A-946A-07FE58F6730B}" type="pres">
      <dgm:prSet presAssocID="{962BCB68-4FCF-405A-AFC9-FC6F76A26919}" presName="parentText" presStyleLbl="node1" presStyleIdx="2" presStyleCnt="3" custScaleY="52933" custLinFactNeighborY="-14487">
        <dgm:presLayoutVars>
          <dgm:chMax val="0"/>
          <dgm:bulletEnabled val="1"/>
        </dgm:presLayoutVars>
      </dgm:prSet>
      <dgm:spPr/>
      <dgm:t>
        <a:bodyPr/>
        <a:lstStyle/>
        <a:p>
          <a:endParaRPr lang="en-US"/>
        </a:p>
      </dgm:t>
    </dgm:pt>
    <dgm:pt modelId="{84A2650B-10F1-4815-8B04-299C9000E089}" type="pres">
      <dgm:prSet presAssocID="{962BCB68-4FCF-405A-AFC9-FC6F76A26919}" presName="negativeSpace" presStyleCnt="0"/>
      <dgm:spPr/>
    </dgm:pt>
    <dgm:pt modelId="{67068D10-18D6-473B-B1E7-BD9B7568EEAA}" type="pres">
      <dgm:prSet presAssocID="{962BCB68-4FCF-405A-AFC9-FC6F76A26919}" presName="childText" presStyleLbl="conFgAcc1" presStyleIdx="2" presStyleCnt="3" custLinFactNeighborY="-24458">
        <dgm:presLayoutVars>
          <dgm:bulletEnabled val="1"/>
        </dgm:presLayoutVars>
      </dgm:prSet>
      <dgm:spPr/>
      <dgm:t>
        <a:bodyPr/>
        <a:lstStyle/>
        <a:p>
          <a:endParaRPr lang="en-US"/>
        </a:p>
      </dgm:t>
    </dgm:pt>
  </dgm:ptLst>
  <dgm:cxnLst>
    <dgm:cxn modelId="{2BC37B69-CC23-4A24-9566-ABEFD0817E29}" type="presOf" srcId="{B9976681-488C-437C-A46D-80A430208B0B}" destId="{67068D10-18D6-473B-B1E7-BD9B7568EEAA}" srcOrd="0" destOrd="0" presId="urn:microsoft.com/office/officeart/2005/8/layout/list1"/>
    <dgm:cxn modelId="{91574E2B-6640-41EB-AE7A-91A837CB8E38}" srcId="{962BCB68-4FCF-405A-AFC9-FC6F76A26919}" destId="{B9976681-488C-437C-A46D-80A430208B0B}" srcOrd="0" destOrd="0" parTransId="{FBD1CD25-30D5-4AB5-B439-4C51EDB7C126}" sibTransId="{FD46E05D-0D9D-474C-AFEB-DB74275B85B1}"/>
    <dgm:cxn modelId="{6B7E820F-1623-4980-B55B-47EE6F4525FC}" srcId="{962BCB68-4FCF-405A-AFC9-FC6F76A26919}" destId="{D1683DC3-4D14-4C14-A5CE-DC4CF856E68B}" srcOrd="8" destOrd="0" parTransId="{7FE828EB-CE6E-42E5-87FD-02B63FF4BCC9}" sibTransId="{B529BF89-15B7-45D0-B191-8B1461475925}"/>
    <dgm:cxn modelId="{D428A9A7-585F-482D-8DCD-D712EDEBED2A}" type="presOf" srcId="{580F01B5-9BAF-4783-99CF-A61E253A8B9D}" destId="{67068D10-18D6-473B-B1E7-BD9B7568EEAA}" srcOrd="0" destOrd="10" presId="urn:microsoft.com/office/officeart/2005/8/layout/list1"/>
    <dgm:cxn modelId="{5405B576-3029-4229-8840-0652BA79DB10}" srcId="{962BCB68-4FCF-405A-AFC9-FC6F76A26919}" destId="{01D7A227-883A-42EF-A317-7E60460E6820}" srcOrd="12" destOrd="0" parTransId="{CE0ACDE2-D6DB-4212-B8D9-FB944FA489EE}" sibTransId="{F56CC48D-19D9-4DBF-B5AE-D2D53EFB3330}"/>
    <dgm:cxn modelId="{980A2F0B-AF53-4E9F-AEFA-40BA0917BB43}" type="presOf" srcId="{55728EEA-4CF1-4954-8EA6-D7378EAB37F4}" destId="{82CFBE51-4E74-4ED1-8AB0-A39DC25790F3}" srcOrd="0" destOrd="0" presId="urn:microsoft.com/office/officeart/2005/8/layout/list1"/>
    <dgm:cxn modelId="{9BD2701B-4506-4D96-8EC1-FC2CAC181491}" srcId="{962BCB68-4FCF-405A-AFC9-FC6F76A26919}" destId="{8DE476D6-0FCD-4281-AA02-9E85B2A0D0FC}" srcOrd="1" destOrd="0" parTransId="{9F626B84-438F-4487-8109-9F98A9CCC005}" sibTransId="{5AB9F31A-86D7-411B-B692-54ED627B994B}"/>
    <dgm:cxn modelId="{B6B89E42-BB8B-4B7F-BE83-069B076BE996}" type="presOf" srcId="{57CBF91E-6C6B-4C9E-AC0D-C3C6008CECFE}" destId="{67068D10-18D6-473B-B1E7-BD9B7568EEAA}" srcOrd="0" destOrd="2" presId="urn:microsoft.com/office/officeart/2005/8/layout/list1"/>
    <dgm:cxn modelId="{E0845BCE-9078-4A7F-9BB5-DBB9A289342C}" srcId="{962BCB68-4FCF-405A-AFC9-FC6F76A26919}" destId="{924BC0ED-D49A-4EE1-AE26-65600EC84487}" srcOrd="5" destOrd="0" parTransId="{417F2A68-A722-4A3C-BB37-9D891AFD1421}" sibTransId="{CE525EE8-CF89-4037-B9F0-7DB58756708B}"/>
    <dgm:cxn modelId="{DB978767-B373-4743-BB17-85B681F94FCE}" srcId="{AD5C3009-CDD0-4F2C-92F5-589D67837595}" destId="{4940B687-E101-4414-B4CA-4530CD46A7C3}" srcOrd="3" destOrd="0" parTransId="{96D0D342-8789-4AF9-82DA-9F177ED80028}" sibTransId="{102192CB-420A-47F6-BE8C-BA17B3FF87A1}"/>
    <dgm:cxn modelId="{07704BFC-BC7E-494F-A915-A61671E45898}" type="presOf" srcId="{94B39BC9-D01C-4F21-A977-0B6C73F3861C}" destId="{67068D10-18D6-473B-B1E7-BD9B7568EEAA}" srcOrd="0" destOrd="11" presId="urn:microsoft.com/office/officeart/2005/8/layout/list1"/>
    <dgm:cxn modelId="{C0772999-D922-44F7-8207-4F26A361150B}" type="presOf" srcId="{924BC0ED-D49A-4EE1-AE26-65600EC84487}" destId="{67068D10-18D6-473B-B1E7-BD9B7568EEAA}" srcOrd="0" destOrd="5" presId="urn:microsoft.com/office/officeart/2005/8/layout/list1"/>
    <dgm:cxn modelId="{93298025-406E-44E3-AADA-6A8058B64ABA}" type="presOf" srcId="{AD5C3009-CDD0-4F2C-92F5-589D67837595}" destId="{F0C7D8A0-5655-4113-B738-7A4C2DD64734}" srcOrd="0" destOrd="0" presId="urn:microsoft.com/office/officeart/2005/8/layout/list1"/>
    <dgm:cxn modelId="{6C1CA1A1-825A-43C7-A5CE-E7B4BCDF29E7}" srcId="{962BCB68-4FCF-405A-AFC9-FC6F76A26919}" destId="{57CBF91E-6C6B-4C9E-AC0D-C3C6008CECFE}" srcOrd="2" destOrd="0" parTransId="{F9F5BE0F-EFCE-4869-908C-49C4778DFB2B}" sibTransId="{62316FEF-FF9F-4B1B-83F1-1D4B79622475}"/>
    <dgm:cxn modelId="{127C6560-0803-4B68-A1D4-4B9DD618F912}" srcId="{257D47CA-83DC-46DA-BDB4-E24B13771573}" destId="{579EBB4C-D9C8-492C-89E8-700E3D121D9E}" srcOrd="0" destOrd="0" parTransId="{DD67F7C5-B613-4FD7-916D-2CB2F8D691B7}" sibTransId="{890ABF2B-AFE6-4982-BD37-4313BD400512}"/>
    <dgm:cxn modelId="{F8E01467-B59D-4347-A967-4489E91ADE3E}" type="presOf" srcId="{962BCB68-4FCF-405A-AFC9-FC6F76A26919}" destId="{06F447E5-BAC4-429A-946A-07FE58F6730B}" srcOrd="1" destOrd="0" presId="urn:microsoft.com/office/officeart/2005/8/layout/list1"/>
    <dgm:cxn modelId="{DD09DEE8-CA80-4A16-9450-D98E46A3E66A}" type="presOf" srcId="{01D7A227-883A-42EF-A317-7E60460E6820}" destId="{67068D10-18D6-473B-B1E7-BD9B7568EEAA}" srcOrd="0" destOrd="12" presId="urn:microsoft.com/office/officeart/2005/8/layout/list1"/>
    <dgm:cxn modelId="{E09875C1-34E4-40AA-85CE-3F6DAD288EA2}" type="presOf" srcId="{4940B687-E101-4414-B4CA-4530CD46A7C3}" destId="{82CFBE51-4E74-4ED1-8AB0-A39DC25790F3}" srcOrd="0" destOrd="3" presId="urn:microsoft.com/office/officeart/2005/8/layout/list1"/>
    <dgm:cxn modelId="{EA06015A-4060-4E97-A0A7-B54E46592763}" type="presOf" srcId="{257D47CA-83DC-46DA-BDB4-E24B13771573}" destId="{066F1311-EA21-4BEB-8838-ACA3CB348AF8}" srcOrd="1" destOrd="0" presId="urn:microsoft.com/office/officeart/2005/8/layout/list1"/>
    <dgm:cxn modelId="{93F0E640-08B1-4C7F-BDB3-27E876132554}" type="presOf" srcId="{D1683DC3-4D14-4C14-A5CE-DC4CF856E68B}" destId="{67068D10-18D6-473B-B1E7-BD9B7568EEAA}" srcOrd="0" destOrd="8" presId="urn:microsoft.com/office/officeart/2005/8/layout/list1"/>
    <dgm:cxn modelId="{57A40BF6-A890-407D-ABA9-AB058A88BBE0}" type="presOf" srcId="{31F58D22-1216-410D-803B-D32FACB9FA01}" destId="{C6C98353-2EE5-45F0-A1C5-78A972062C85}" srcOrd="0" destOrd="0" presId="urn:microsoft.com/office/officeart/2005/8/layout/list1"/>
    <dgm:cxn modelId="{235A1C75-1435-4764-9D0D-CB5B5FBE9239}" type="presOf" srcId="{257D47CA-83DC-46DA-BDB4-E24B13771573}" destId="{5AB21E57-AA23-4938-AC3F-20E1D840918F}" srcOrd="0" destOrd="0" presId="urn:microsoft.com/office/officeart/2005/8/layout/list1"/>
    <dgm:cxn modelId="{F9E13BC5-8E7F-4FA0-B4DE-7D38995D8F53}" type="presOf" srcId="{DEC78C3E-E058-4442-9B0F-074F70D0BB9F}" destId="{82CFBE51-4E74-4ED1-8AB0-A39DC25790F3}" srcOrd="0" destOrd="1" presId="urn:microsoft.com/office/officeart/2005/8/layout/list1"/>
    <dgm:cxn modelId="{F3780BB3-DD92-4B1A-BDB8-87490E89FD71}" type="presOf" srcId="{6CFC4449-4286-442E-94E2-A8B1ED7AB2A8}" destId="{67068D10-18D6-473B-B1E7-BD9B7568EEAA}" srcOrd="0" destOrd="9" presId="urn:microsoft.com/office/officeart/2005/8/layout/list1"/>
    <dgm:cxn modelId="{B1B066D9-2157-4A0A-915B-783DFEA5E54F}" type="presOf" srcId="{AD5C3009-CDD0-4F2C-92F5-589D67837595}" destId="{32816352-3EE3-4B82-A84D-D966EB02AA6C}" srcOrd="1" destOrd="0" presId="urn:microsoft.com/office/officeart/2005/8/layout/list1"/>
    <dgm:cxn modelId="{7399E900-46DD-4787-A281-6BEBC5C5C50C}" srcId="{962BCB68-4FCF-405A-AFC9-FC6F76A26919}" destId="{9FF493A3-62FC-454D-8F80-E8B72EBC9AF5}" srcOrd="4" destOrd="0" parTransId="{5CBD0DD9-23BC-4BDE-882C-E340ACE87846}" sibTransId="{ACAF4B1B-36C2-4B08-B02A-D1B279CDDB68}"/>
    <dgm:cxn modelId="{E7D7C504-4A6B-45BD-B6C4-5F1300B1FB22}" srcId="{962BCB68-4FCF-405A-AFC9-FC6F76A26919}" destId="{0501706B-4FBE-43B8-9FC8-911741B0308D}" srcOrd="13" destOrd="0" parTransId="{AC7E079B-6F68-4080-AC23-AFE63A184AE8}" sibTransId="{B771010D-A2CE-4A1F-8B7D-37A7C11A6443}"/>
    <dgm:cxn modelId="{DAA18610-908A-433B-8CBA-CAC674819030}" type="presOf" srcId="{962BCB68-4FCF-405A-AFC9-FC6F76A26919}" destId="{A694F11D-6589-4800-985D-02D9E2B5E0F6}" srcOrd="0" destOrd="0" presId="urn:microsoft.com/office/officeart/2005/8/layout/list1"/>
    <dgm:cxn modelId="{13D1B626-2305-4913-8559-8D81BAB808B3}" type="presOf" srcId="{9FF493A3-62FC-454D-8F80-E8B72EBC9AF5}" destId="{67068D10-18D6-473B-B1E7-BD9B7568EEAA}" srcOrd="0" destOrd="4" presId="urn:microsoft.com/office/officeart/2005/8/layout/list1"/>
    <dgm:cxn modelId="{2A016FC1-95AD-4955-AED5-1C1842A855D6}" srcId="{31F58D22-1216-410D-803B-D32FACB9FA01}" destId="{962BCB68-4FCF-405A-AFC9-FC6F76A26919}" srcOrd="2" destOrd="0" parTransId="{A9AACAC2-3A01-4D62-BB4E-9E325D04F038}" sibTransId="{A185A637-F4C3-4865-BC71-782001200CEC}"/>
    <dgm:cxn modelId="{CF6E0216-F622-4633-869A-B60A4C41E37B}" type="presOf" srcId="{8DE476D6-0FCD-4281-AA02-9E85B2A0D0FC}" destId="{67068D10-18D6-473B-B1E7-BD9B7568EEAA}" srcOrd="0" destOrd="1" presId="urn:microsoft.com/office/officeart/2005/8/layout/list1"/>
    <dgm:cxn modelId="{F9104EB2-77A1-4170-A16E-516966F9FA27}" type="presOf" srcId="{5C9DF54F-B148-4D10-B138-2CC09C5156BD}" destId="{82CFBE51-4E74-4ED1-8AB0-A39DC25790F3}" srcOrd="0" destOrd="2" presId="urn:microsoft.com/office/officeart/2005/8/layout/list1"/>
    <dgm:cxn modelId="{4ED49C0F-7508-4FCB-9157-37C6FA4628F1}" srcId="{962BCB68-4FCF-405A-AFC9-FC6F76A26919}" destId="{AE924197-71A7-45B2-A5D1-C3D9B36E3A4A}" srcOrd="7" destOrd="0" parTransId="{F2184764-0A21-4C6A-9CC6-50C08634BC72}" sibTransId="{4BE5B6EA-262D-4B33-8BEB-8D787066A3F5}"/>
    <dgm:cxn modelId="{5AA20F38-61F7-4258-8230-78CF3239C644}" srcId="{962BCB68-4FCF-405A-AFC9-FC6F76A26919}" destId="{A146AA3C-CC2E-4037-BD88-4321D11B51A4}" srcOrd="6" destOrd="0" parTransId="{23F19871-EB9D-4CAE-8FD8-DFE0ACFB514A}" sibTransId="{472D15E3-156C-453E-87FF-404CEA2064E0}"/>
    <dgm:cxn modelId="{DE9C376A-F7CB-42B0-95DC-A7FEAAC13A41}" type="presOf" srcId="{A146AA3C-CC2E-4037-BD88-4321D11B51A4}" destId="{67068D10-18D6-473B-B1E7-BD9B7568EEAA}" srcOrd="0" destOrd="6" presId="urn:microsoft.com/office/officeart/2005/8/layout/list1"/>
    <dgm:cxn modelId="{A6C4EBA6-6A15-4379-AA64-63484A1AEEF0}" srcId="{AD5C3009-CDD0-4F2C-92F5-589D67837595}" destId="{5C9DF54F-B148-4D10-B138-2CC09C5156BD}" srcOrd="2" destOrd="0" parTransId="{4AAA9CFB-7504-4904-B641-EE33D8FB97AD}" sibTransId="{0E0D9175-A432-4F25-B5DD-F92119D69318}"/>
    <dgm:cxn modelId="{8419AD8A-FF28-42C6-ADF7-6B1AE18ACF6F}" srcId="{31F58D22-1216-410D-803B-D32FACB9FA01}" destId="{257D47CA-83DC-46DA-BDB4-E24B13771573}" srcOrd="0" destOrd="0" parTransId="{1690223B-933E-4C54-BAB4-204CD5C649EC}" sibTransId="{37EA506D-7B25-4839-AA46-A6EE5720E50E}"/>
    <dgm:cxn modelId="{C7680113-0C37-4761-816E-20ED75C35DA2}" type="presOf" srcId="{579EBB4C-D9C8-492C-89E8-700E3D121D9E}" destId="{B31A85D1-7D95-408E-8757-A354C4FF83DC}" srcOrd="0" destOrd="0" presId="urn:microsoft.com/office/officeart/2005/8/layout/list1"/>
    <dgm:cxn modelId="{3CAFE0A7-EB89-41F1-9F3B-938A4B4FEEA3}" type="presOf" srcId="{FE47C4EB-0C76-475D-A70D-69DC835F2B2A}" destId="{67068D10-18D6-473B-B1E7-BD9B7568EEAA}" srcOrd="0" destOrd="3" presId="urn:microsoft.com/office/officeart/2005/8/layout/list1"/>
    <dgm:cxn modelId="{FABC0E45-4A79-4CAE-BD8C-84FF4D7FA32D}" srcId="{962BCB68-4FCF-405A-AFC9-FC6F76A26919}" destId="{FE47C4EB-0C76-475D-A70D-69DC835F2B2A}" srcOrd="3" destOrd="0" parTransId="{54EC2CFD-6E9B-4626-A0D2-4DD8D2B35D7C}" sibTransId="{D7DEFE6C-6A38-4D6E-B61C-5014B341FB09}"/>
    <dgm:cxn modelId="{541DAA67-C992-499E-842D-0F5839A339BD}" srcId="{962BCB68-4FCF-405A-AFC9-FC6F76A26919}" destId="{580F01B5-9BAF-4783-99CF-A61E253A8B9D}" srcOrd="10" destOrd="0" parTransId="{AA42627A-9637-484B-B1D4-4C81CE6F3BB2}" sibTransId="{5083B03F-1242-4946-951B-A56D1B8A1008}"/>
    <dgm:cxn modelId="{3BB2D447-868F-4D82-B30C-557B82347FF7}" srcId="{AD5C3009-CDD0-4F2C-92F5-589D67837595}" destId="{DEC78C3E-E058-4442-9B0F-074F70D0BB9F}" srcOrd="1" destOrd="0" parTransId="{CE5F7022-B355-4590-A569-F51F50AB8A59}" sibTransId="{5D711CFB-2C5F-4165-B2A5-299E3269524E}"/>
    <dgm:cxn modelId="{082EE1EB-4945-48F6-AE3A-5279F8822062}" type="presOf" srcId="{AE924197-71A7-45B2-A5D1-C3D9B36E3A4A}" destId="{67068D10-18D6-473B-B1E7-BD9B7568EEAA}" srcOrd="0" destOrd="7" presId="urn:microsoft.com/office/officeart/2005/8/layout/list1"/>
    <dgm:cxn modelId="{8AE09DF5-20CC-4EEC-B495-1E4FAFF98EB6}" srcId="{31F58D22-1216-410D-803B-D32FACB9FA01}" destId="{AD5C3009-CDD0-4F2C-92F5-589D67837595}" srcOrd="1" destOrd="0" parTransId="{6E149D69-27A7-487F-B655-30646A0F5AD3}" sibTransId="{DFDEA213-E276-48C5-A1B9-02D93CD35B09}"/>
    <dgm:cxn modelId="{CE173569-39B9-44E8-827E-F247828903B5}" srcId="{962BCB68-4FCF-405A-AFC9-FC6F76A26919}" destId="{6CFC4449-4286-442E-94E2-A8B1ED7AB2A8}" srcOrd="9" destOrd="0" parTransId="{33ADA4E6-F58A-400F-8E89-F7EC1A13EEAE}" sibTransId="{B3971AA9-4326-40D8-B942-CD3D8889B3F1}"/>
    <dgm:cxn modelId="{CC14E861-73EC-4A40-89D2-D5277D80113C}" srcId="{AD5C3009-CDD0-4F2C-92F5-589D67837595}" destId="{55728EEA-4CF1-4954-8EA6-D7378EAB37F4}" srcOrd="0" destOrd="0" parTransId="{F9581DE4-5174-41CC-ACE3-BA4D0216030B}" sibTransId="{62598427-96E4-4079-851F-F0BD2DFD0C1C}"/>
    <dgm:cxn modelId="{9518D64B-2A18-4867-AC66-930F964F74F2}" srcId="{962BCB68-4FCF-405A-AFC9-FC6F76A26919}" destId="{94B39BC9-D01C-4F21-A977-0B6C73F3861C}" srcOrd="11" destOrd="0" parTransId="{74B57D90-1BA1-44C6-B85A-5C3AD43DF2EC}" sibTransId="{DD7ACC04-5209-43C7-B152-2D077DD42B62}"/>
    <dgm:cxn modelId="{40AA2B6D-6269-4763-B3E5-0B021AB254AA}" type="presOf" srcId="{0501706B-4FBE-43B8-9FC8-911741B0308D}" destId="{67068D10-18D6-473B-B1E7-BD9B7568EEAA}" srcOrd="0" destOrd="13" presId="urn:microsoft.com/office/officeart/2005/8/layout/list1"/>
    <dgm:cxn modelId="{311826D8-A3CF-43D2-AB6E-424DF749F7FE}" type="presParOf" srcId="{C6C98353-2EE5-45F0-A1C5-78A972062C85}" destId="{5063380E-791E-49F7-A06E-8FE192C00F84}" srcOrd="0" destOrd="0" presId="urn:microsoft.com/office/officeart/2005/8/layout/list1"/>
    <dgm:cxn modelId="{1E9AB153-49B3-4973-959F-4AF7AA7D5574}" type="presParOf" srcId="{5063380E-791E-49F7-A06E-8FE192C00F84}" destId="{5AB21E57-AA23-4938-AC3F-20E1D840918F}" srcOrd="0" destOrd="0" presId="urn:microsoft.com/office/officeart/2005/8/layout/list1"/>
    <dgm:cxn modelId="{82E67FDB-BE0B-4BD5-80BA-FCD1A54F9DE2}" type="presParOf" srcId="{5063380E-791E-49F7-A06E-8FE192C00F84}" destId="{066F1311-EA21-4BEB-8838-ACA3CB348AF8}" srcOrd="1" destOrd="0" presId="urn:microsoft.com/office/officeart/2005/8/layout/list1"/>
    <dgm:cxn modelId="{668CA3E2-D6F0-45FC-BC6D-36615B7AD34B}" type="presParOf" srcId="{C6C98353-2EE5-45F0-A1C5-78A972062C85}" destId="{CF0455D8-7952-4BFB-8C42-149B267981AF}" srcOrd="1" destOrd="0" presId="urn:microsoft.com/office/officeart/2005/8/layout/list1"/>
    <dgm:cxn modelId="{082B4719-8E81-427D-A32A-5AC6C9AA229D}" type="presParOf" srcId="{C6C98353-2EE5-45F0-A1C5-78A972062C85}" destId="{B31A85D1-7D95-408E-8757-A354C4FF83DC}" srcOrd="2" destOrd="0" presId="urn:microsoft.com/office/officeart/2005/8/layout/list1"/>
    <dgm:cxn modelId="{36F17998-3C49-4F2E-9911-DFD412D4FE6C}" type="presParOf" srcId="{C6C98353-2EE5-45F0-A1C5-78A972062C85}" destId="{E0DABA82-DBBF-4C17-A52C-A81B72FC3316}" srcOrd="3" destOrd="0" presId="urn:microsoft.com/office/officeart/2005/8/layout/list1"/>
    <dgm:cxn modelId="{8056385E-1A74-4727-AE4A-A37A4A4BD20E}" type="presParOf" srcId="{C6C98353-2EE5-45F0-A1C5-78A972062C85}" destId="{2F0E80E0-E52B-4698-A3D3-4F46E5AC50D4}" srcOrd="4" destOrd="0" presId="urn:microsoft.com/office/officeart/2005/8/layout/list1"/>
    <dgm:cxn modelId="{6C6239DE-A5E3-41B5-98B3-A56CDCD655DE}" type="presParOf" srcId="{2F0E80E0-E52B-4698-A3D3-4F46E5AC50D4}" destId="{F0C7D8A0-5655-4113-B738-7A4C2DD64734}" srcOrd="0" destOrd="0" presId="urn:microsoft.com/office/officeart/2005/8/layout/list1"/>
    <dgm:cxn modelId="{3D2330D5-409B-4D47-A8CF-78E4B6F5FB0E}" type="presParOf" srcId="{2F0E80E0-E52B-4698-A3D3-4F46E5AC50D4}" destId="{32816352-3EE3-4B82-A84D-D966EB02AA6C}" srcOrd="1" destOrd="0" presId="urn:microsoft.com/office/officeart/2005/8/layout/list1"/>
    <dgm:cxn modelId="{B77920B1-A8F9-45DA-8559-58B400C35F2C}" type="presParOf" srcId="{C6C98353-2EE5-45F0-A1C5-78A972062C85}" destId="{6032C325-3985-4D7C-B48E-4E892933D168}" srcOrd="5" destOrd="0" presId="urn:microsoft.com/office/officeart/2005/8/layout/list1"/>
    <dgm:cxn modelId="{6A4F301E-A337-4825-AFDA-37CF45F6D76A}" type="presParOf" srcId="{C6C98353-2EE5-45F0-A1C5-78A972062C85}" destId="{82CFBE51-4E74-4ED1-8AB0-A39DC25790F3}" srcOrd="6" destOrd="0" presId="urn:microsoft.com/office/officeart/2005/8/layout/list1"/>
    <dgm:cxn modelId="{05748E8B-421C-4298-B7BB-C8AF3EFF8E8C}" type="presParOf" srcId="{C6C98353-2EE5-45F0-A1C5-78A972062C85}" destId="{8C68A09F-96B9-483C-BFD0-E03023920A8E}" srcOrd="7" destOrd="0" presId="urn:microsoft.com/office/officeart/2005/8/layout/list1"/>
    <dgm:cxn modelId="{D6686860-98DA-474F-8920-65BDCA3CD4CE}" type="presParOf" srcId="{C6C98353-2EE5-45F0-A1C5-78A972062C85}" destId="{69A9F107-84AB-4B21-AF42-0BF46131B622}" srcOrd="8" destOrd="0" presId="urn:microsoft.com/office/officeart/2005/8/layout/list1"/>
    <dgm:cxn modelId="{CEB5E534-FB1C-4C42-801D-F405F68C41D3}" type="presParOf" srcId="{69A9F107-84AB-4B21-AF42-0BF46131B622}" destId="{A694F11D-6589-4800-985D-02D9E2B5E0F6}" srcOrd="0" destOrd="0" presId="urn:microsoft.com/office/officeart/2005/8/layout/list1"/>
    <dgm:cxn modelId="{A9C37F53-B3F9-41AF-A746-716E1EBFE019}" type="presParOf" srcId="{69A9F107-84AB-4B21-AF42-0BF46131B622}" destId="{06F447E5-BAC4-429A-946A-07FE58F6730B}" srcOrd="1" destOrd="0" presId="urn:microsoft.com/office/officeart/2005/8/layout/list1"/>
    <dgm:cxn modelId="{8B94C2BF-AD94-497E-96D9-0FAA70C42207}" type="presParOf" srcId="{C6C98353-2EE5-45F0-A1C5-78A972062C85}" destId="{84A2650B-10F1-4815-8B04-299C9000E089}" srcOrd="9" destOrd="0" presId="urn:microsoft.com/office/officeart/2005/8/layout/list1"/>
    <dgm:cxn modelId="{579EA60D-1560-45AF-B322-A17BB14A711E}" type="presParOf" srcId="{C6C98353-2EE5-45F0-A1C5-78A972062C85}" destId="{67068D10-18D6-473B-B1E7-BD9B7568EEAA}"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362D97E-D479-46BC-B406-A967133BB0E6}">
      <dsp:nvSpPr>
        <dsp:cNvPr id="0" name=""/>
        <dsp:cNvSpPr/>
      </dsp:nvSpPr>
      <dsp:spPr>
        <a:xfrm rot="5400000">
          <a:off x="6983774" y="-2857017"/>
          <a:ext cx="1617581" cy="733417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ts val="1200"/>
            </a:spcAft>
            <a:buChar char="••"/>
          </a:pPr>
          <a:r>
            <a:rPr lang="en-ZA" sz="1300" kern="1200" dirty="0" smtClean="0">
              <a:solidFill>
                <a:schemeClr val="tx1"/>
              </a:solidFill>
              <a:latin typeface="Arial" panose="020B0604020202020204" pitchFamily="34" charset="0"/>
              <a:cs typeface="Arial" panose="020B0604020202020204" pitchFamily="34" charset="0"/>
            </a:rPr>
            <a:t>Phase III of the EPWP, which covers the period 2014/15 to 2018/19, aims to create 6 million work opportunities.  During this phase, the EPWP must continue to deliver assets and services that directly benefit the poor in order to fulfil its transformative and developmental social protection potential.</a:t>
          </a:r>
          <a:endParaRPr lang="en-ZA" sz="1300" kern="1200" dirty="0">
            <a:solidFill>
              <a:schemeClr val="tx1"/>
            </a:solidFill>
            <a:latin typeface="Arial" panose="020B0604020202020204" pitchFamily="34" charset="0"/>
            <a:cs typeface="Arial" panose="020B0604020202020204" pitchFamily="34" charset="0"/>
          </a:endParaRPr>
        </a:p>
        <a:p>
          <a:pPr marL="114300" lvl="1" indent="-114300" algn="just" defTabSz="577850">
            <a:lnSpc>
              <a:spcPct val="90000"/>
            </a:lnSpc>
            <a:spcBef>
              <a:spcPct val="0"/>
            </a:spcBef>
            <a:spcAft>
              <a:spcPts val="1200"/>
            </a:spcAft>
            <a:buChar char="••"/>
          </a:pPr>
          <a:r>
            <a:rPr lang="en-ZA" sz="1300" kern="1200" dirty="0" smtClean="0">
              <a:solidFill>
                <a:schemeClr val="tx1"/>
              </a:solidFill>
              <a:latin typeface="Arial" panose="020B0604020202020204" pitchFamily="34" charset="0"/>
              <a:cs typeface="Arial" panose="020B0604020202020204" pitchFamily="34" charset="0"/>
            </a:rPr>
            <a:t>The medium-term budget allocation for EPWP (including compensation of employees and goods and services) is R7.4 billion.</a:t>
          </a:r>
          <a:endParaRPr lang="en-ZA" sz="1300" kern="1200" dirty="0">
            <a:solidFill>
              <a:schemeClr val="tx1"/>
            </a:solidFill>
            <a:latin typeface="Arial" panose="020B0604020202020204" pitchFamily="34" charset="0"/>
            <a:cs typeface="Arial" panose="020B0604020202020204" pitchFamily="34" charset="0"/>
          </a:endParaRPr>
        </a:p>
      </dsp:txBody>
      <dsp:txXfrm rot="5400000">
        <a:off x="6983774" y="-2857017"/>
        <a:ext cx="1617581" cy="7334179"/>
      </dsp:txXfrm>
    </dsp:sp>
    <dsp:sp modelId="{0820F4DF-138D-42F9-B666-C241E4D8432A}">
      <dsp:nvSpPr>
        <dsp:cNvPr id="0" name=""/>
        <dsp:cNvSpPr/>
      </dsp:nvSpPr>
      <dsp:spPr>
        <a:xfrm>
          <a:off x="0" y="68"/>
          <a:ext cx="4125475" cy="1620007"/>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NDP Chapter 3: Economy and employment </a:t>
          </a:r>
          <a:endParaRPr lang="en-ZA" sz="14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New Growth Path: Jobs Driver 4 : Investing in Social Capital</a:t>
          </a:r>
          <a:endParaRPr lang="en-ZA" sz="14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rPr>
            <a:t>MTSF Outcome 4: Decent employment through inclusive economic growth</a:t>
          </a:r>
          <a:endParaRPr lang="en-ZA" sz="1400" kern="1200" dirty="0">
            <a:solidFill>
              <a:schemeClr val="tx1"/>
            </a:solidFill>
          </a:endParaRPr>
        </a:p>
      </dsp:txBody>
      <dsp:txXfrm>
        <a:off x="0" y="68"/>
        <a:ext cx="4125475" cy="1620007"/>
      </dsp:txXfrm>
    </dsp:sp>
    <dsp:sp modelId="{029BDB20-0C20-48D1-B0EC-C2841B64E2FB}">
      <dsp:nvSpPr>
        <dsp:cNvPr id="0" name=""/>
        <dsp:cNvSpPr/>
      </dsp:nvSpPr>
      <dsp:spPr>
        <a:xfrm rot="5400000">
          <a:off x="6983774" y="-1135910"/>
          <a:ext cx="1617581" cy="733417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ts val="1200"/>
            </a:spcAft>
            <a:buChar char="••"/>
          </a:pPr>
          <a:r>
            <a:rPr lang="en-ZA" sz="1300" kern="1200" dirty="0" smtClean="0">
              <a:solidFill>
                <a:schemeClr val="tx1"/>
              </a:solidFill>
              <a:latin typeface="Arial" panose="020B0604020202020204" pitchFamily="34" charset="0"/>
              <a:cs typeface="Arial" panose="020B0604020202020204" pitchFamily="34" charset="0"/>
            </a:rPr>
            <a:t>The Department has a combination of development programmes for built environment professionals and other professions.  The Department has also taken a comprehensive approach to promote sustainable growth of the Built Environment Professionals (</a:t>
          </a:r>
          <a:r>
            <a:rPr lang="en-ZA" sz="1300" kern="1200" dirty="0" err="1" smtClean="0">
              <a:solidFill>
                <a:schemeClr val="tx1"/>
              </a:solidFill>
              <a:latin typeface="Arial" panose="020B0604020202020204" pitchFamily="34" charset="0"/>
              <a:cs typeface="Arial" panose="020B0604020202020204" pitchFamily="34" charset="0"/>
            </a:rPr>
            <a:t>BEPs</a:t>
          </a:r>
          <a:r>
            <a:rPr lang="en-ZA" sz="1300" kern="1200" dirty="0" smtClean="0">
              <a:solidFill>
                <a:schemeClr val="tx1"/>
              </a:solidFill>
              <a:latin typeface="Arial" panose="020B0604020202020204" pitchFamily="34" charset="0"/>
              <a:cs typeface="Arial" panose="020B0604020202020204" pitchFamily="34" charset="0"/>
            </a:rPr>
            <a:t>) through the Council for the Built Environment (CBE).  T</a:t>
          </a:r>
          <a:r>
            <a:rPr lang="en-ZA" sz="1300" kern="1200" dirty="0" smtClean="0">
              <a:latin typeface="Arial" panose="020B0604020202020204" pitchFamily="34" charset="0"/>
              <a:cs typeface="Arial" panose="020B0604020202020204" pitchFamily="34" charset="0"/>
            </a:rPr>
            <a:t>he EPWP will continue its strategic partnerships to fund and provide training to EPWP beneficiaries.</a:t>
          </a:r>
          <a:r>
            <a:rPr lang="en-ZA" sz="1300" kern="1200" dirty="0" smtClean="0">
              <a:solidFill>
                <a:schemeClr val="tx1"/>
              </a:solidFill>
              <a:latin typeface="Arial" panose="020B0604020202020204" pitchFamily="34" charset="0"/>
              <a:cs typeface="Arial" panose="020B0604020202020204" pitchFamily="34" charset="0"/>
            </a:rPr>
            <a:t> </a:t>
          </a:r>
          <a:endParaRPr lang="en-ZA" sz="1300" kern="1200" dirty="0">
            <a:solidFill>
              <a:schemeClr val="tx1"/>
            </a:solidFill>
            <a:latin typeface="Arial" panose="020B0604020202020204" pitchFamily="34" charset="0"/>
            <a:cs typeface="Arial" panose="020B0604020202020204" pitchFamily="34" charset="0"/>
          </a:endParaRPr>
        </a:p>
        <a:p>
          <a:pPr marL="114300" lvl="1" indent="-114300" algn="just" defTabSz="577850">
            <a:lnSpc>
              <a:spcPct val="90000"/>
            </a:lnSpc>
            <a:spcBef>
              <a:spcPct val="0"/>
            </a:spcBef>
            <a:spcAft>
              <a:spcPts val="1200"/>
            </a:spcAft>
            <a:buChar char="••"/>
          </a:pPr>
          <a:r>
            <a:rPr lang="en-ZA" sz="1300" kern="1200" dirty="0" smtClean="0">
              <a:solidFill>
                <a:schemeClr val="tx1"/>
              </a:solidFill>
              <a:latin typeface="Arial" panose="020B0604020202020204" pitchFamily="34" charset="0"/>
              <a:cs typeface="Arial" panose="020B0604020202020204" pitchFamily="34" charset="0"/>
            </a:rPr>
            <a:t>The medium-term allocation for the various skills development programmes is R170 million</a:t>
          </a:r>
          <a:endParaRPr lang="en-ZA" sz="1300" kern="1200" dirty="0">
            <a:solidFill>
              <a:schemeClr val="tx1"/>
            </a:solidFill>
            <a:latin typeface="Arial" panose="020B0604020202020204" pitchFamily="34" charset="0"/>
            <a:cs typeface="Arial" panose="020B0604020202020204" pitchFamily="34" charset="0"/>
          </a:endParaRPr>
        </a:p>
      </dsp:txBody>
      <dsp:txXfrm rot="5400000">
        <a:off x="6983774" y="-1135910"/>
        <a:ext cx="1617581" cy="7334179"/>
      </dsp:txXfrm>
    </dsp:sp>
    <dsp:sp modelId="{BAA9FB87-EEAD-45F1-97C0-8E4C346AE4EF}">
      <dsp:nvSpPr>
        <dsp:cNvPr id="0" name=""/>
        <dsp:cNvSpPr/>
      </dsp:nvSpPr>
      <dsp:spPr>
        <a:xfrm>
          <a:off x="0" y="1721175"/>
          <a:ext cx="4125475" cy="1620007"/>
        </a:xfrm>
        <a:prstGeom prst="roundRect">
          <a:avLst/>
        </a:prstGeom>
        <a:solidFill>
          <a:schemeClr val="accent2">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NDP Chapter 9: Improving education, training and innovation</a:t>
          </a:r>
          <a:endParaRPr lang="en-ZA" sz="14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rPr>
            <a:t>MTSF Outcome 5 - Skilled and capable workforce to support an inclusive growth path. </a:t>
          </a:r>
          <a:endParaRPr lang="en-ZA" sz="1400" kern="1200" dirty="0">
            <a:solidFill>
              <a:schemeClr val="tx1"/>
            </a:solidFill>
          </a:endParaRPr>
        </a:p>
      </dsp:txBody>
      <dsp:txXfrm>
        <a:off x="0" y="1721175"/>
        <a:ext cx="4125475" cy="1620007"/>
      </dsp:txXfrm>
    </dsp:sp>
    <dsp:sp modelId="{D245E945-ED6E-4726-B597-142FB6BCCF7C}">
      <dsp:nvSpPr>
        <dsp:cNvPr id="0" name=""/>
        <dsp:cNvSpPr/>
      </dsp:nvSpPr>
      <dsp:spPr>
        <a:xfrm rot="5400000">
          <a:off x="6983774" y="585196"/>
          <a:ext cx="1617581" cy="7334179"/>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ts val="1200"/>
            </a:spcAft>
            <a:buChar char="••"/>
          </a:pPr>
          <a:r>
            <a:rPr lang="en-US" sz="1300" kern="1200" dirty="0" smtClean="0">
              <a:latin typeface="Arial" panose="020B0604020202020204" pitchFamily="34" charset="0"/>
              <a:cs typeface="Arial" panose="020B0604020202020204" pitchFamily="34" charset="0"/>
            </a:rPr>
            <a:t>The provision of work opportunities is one of the best forms of social protection, which is in line with the EPWP’s primary objective of providing the unemployed with opportunities to work whilst empowering communities</a:t>
          </a:r>
          <a:endParaRPr lang="en-ZA" sz="1300" kern="1200" dirty="0">
            <a:solidFill>
              <a:schemeClr val="tx1"/>
            </a:solidFill>
            <a:latin typeface="Arial" panose="020B0604020202020204" pitchFamily="34" charset="0"/>
            <a:cs typeface="Arial" panose="020B0604020202020204" pitchFamily="34" charset="0"/>
          </a:endParaRPr>
        </a:p>
        <a:p>
          <a:pPr marL="114300" lvl="1" indent="-114300" algn="just" defTabSz="577850">
            <a:lnSpc>
              <a:spcPct val="90000"/>
            </a:lnSpc>
            <a:spcBef>
              <a:spcPct val="0"/>
            </a:spcBef>
            <a:spcAft>
              <a:spcPts val="1200"/>
            </a:spcAft>
            <a:buChar char="••"/>
          </a:pPr>
          <a:r>
            <a:rPr lang="en-ZA" sz="1300" kern="1200" dirty="0" smtClean="0">
              <a:latin typeface="Arial" panose="020B0604020202020204" pitchFamily="34" charset="0"/>
              <a:cs typeface="Arial" panose="020B0604020202020204" pitchFamily="34" charset="0"/>
            </a:rPr>
            <a:t>The medium-term budget allocation for EPWP Social Sector Grant is R359 million.</a:t>
          </a:r>
          <a:endParaRPr lang="en-ZA" sz="1300" kern="1200" dirty="0">
            <a:latin typeface="Arial" panose="020B0604020202020204" pitchFamily="34" charset="0"/>
            <a:cs typeface="Arial" panose="020B0604020202020204" pitchFamily="34" charset="0"/>
          </a:endParaRPr>
        </a:p>
      </dsp:txBody>
      <dsp:txXfrm rot="5400000">
        <a:off x="6983774" y="585196"/>
        <a:ext cx="1617581" cy="7334179"/>
      </dsp:txXfrm>
    </dsp:sp>
    <dsp:sp modelId="{4C6AA045-894E-4108-BEA0-9B67F9E1FDE6}">
      <dsp:nvSpPr>
        <dsp:cNvPr id="0" name=""/>
        <dsp:cNvSpPr/>
      </dsp:nvSpPr>
      <dsp:spPr>
        <a:xfrm>
          <a:off x="0" y="3442281"/>
          <a:ext cx="4125475" cy="1620007"/>
        </a:xfrm>
        <a:prstGeom prst="roundRect">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NDP Chapter 11: Social protection</a:t>
          </a:r>
          <a:endParaRPr lang="en-ZA" sz="1400" kern="1200" dirty="0" smtClean="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pPr lvl="0" algn="ctr" defTabSz="622300">
            <a:lnSpc>
              <a:spcPct val="90000"/>
            </a:lnSpc>
            <a:spcBef>
              <a:spcPct val="0"/>
            </a:spcBef>
            <a:spcAft>
              <a:spcPts val="1200"/>
            </a:spcAft>
          </a:pPr>
          <a:r>
            <a:rPr lang="en-ZA" sz="1400" b="1" kern="1200" dirty="0" smtClean="0">
              <a:solidFill>
                <a:schemeClr val="tx1"/>
              </a:solidFill>
              <a:effectLst/>
              <a:latin typeface="Arial" panose="020B0604020202020204" pitchFamily="34" charset="0"/>
              <a:ea typeface="Times New Roman" panose="02020603050405020304" pitchFamily="18" charset="0"/>
            </a:rPr>
            <a:t>MTSF Outcome 13 – An inclusive and responsive social protection system</a:t>
          </a:r>
          <a:endParaRPr lang="en-ZA" sz="1400" kern="1200" dirty="0">
            <a:solidFill>
              <a:schemeClr val="tx1"/>
            </a:solidFill>
          </a:endParaRPr>
        </a:p>
      </dsp:txBody>
      <dsp:txXfrm>
        <a:off x="0" y="3442281"/>
        <a:ext cx="4125475" cy="1620007"/>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E9CFAEF-43A8-4E1A-9E91-CB84836BD4EF}">
      <dsp:nvSpPr>
        <dsp:cNvPr id="0" name=""/>
        <dsp:cNvSpPr/>
      </dsp:nvSpPr>
      <dsp:spPr>
        <a:xfrm>
          <a:off x="1657"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smtClean="0">
              <a:latin typeface="Arial" panose="020B0604020202020204" pitchFamily="34" charset="0"/>
              <a:ea typeface="Times New Roman" panose="02020603050405020304" pitchFamily="18" charset="0"/>
              <a:cs typeface="Times New Roman" panose="02020603050405020304" pitchFamily="18" charset="0"/>
            </a:rPr>
            <a:t>I</a:t>
          </a:r>
          <a:r>
            <a:rPr lang="en-ZA" sz="1200" u="sng" kern="1200" smtClean="0">
              <a:latin typeface="Arial" panose="020B0604020202020204" pitchFamily="34" charset="0"/>
              <a:ea typeface="Times New Roman" panose="02020603050405020304" pitchFamily="18" charset="0"/>
              <a:cs typeface="Times New Roman" panose="02020603050405020304" pitchFamily="18" charset="0"/>
            </a:rPr>
            <a:t>nnovation</a:t>
          </a:r>
          <a:r>
            <a:rPr lang="en-ZA" sz="1200" kern="1200" smtClean="0">
              <a:latin typeface="Arial" panose="020B0604020202020204" pitchFamily="34" charset="0"/>
              <a:ea typeface="Times New Roman" panose="02020603050405020304" pitchFamily="18" charset="0"/>
              <a:cs typeface="Times New Roman" panose="02020603050405020304" pitchFamily="18" charset="0"/>
            </a:rPr>
            <a:t> </a:t>
          </a:r>
          <a:endParaRPr lang="en-ZA" sz="1200" kern="1200" dirty="0"/>
        </a:p>
      </dsp:txBody>
      <dsp:txXfrm>
        <a:off x="1657" y="425359"/>
        <a:ext cx="1950524" cy="1950524"/>
      </dsp:txXfrm>
    </dsp:sp>
    <dsp:sp modelId="{287F4566-509D-4760-806F-2AC4362C8C95}">
      <dsp:nvSpPr>
        <dsp:cNvPr id="0" name=""/>
        <dsp:cNvSpPr/>
      </dsp:nvSpPr>
      <dsp:spPr>
        <a:xfrm>
          <a:off x="1562076"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smtClean="0">
              <a:latin typeface="Arial" panose="020B0604020202020204" pitchFamily="34" charset="0"/>
              <a:ea typeface="Times New Roman" panose="02020603050405020304" pitchFamily="18" charset="0"/>
              <a:cs typeface="Times New Roman" panose="02020603050405020304" pitchFamily="18" charset="0"/>
            </a:rPr>
            <a:t>I</a:t>
          </a:r>
          <a:r>
            <a:rPr lang="en-ZA" sz="1200" u="sng" kern="1200" smtClean="0">
              <a:latin typeface="Arial" panose="020B0604020202020204" pitchFamily="34" charset="0"/>
              <a:ea typeface="Times New Roman" panose="02020603050405020304" pitchFamily="18" charset="0"/>
              <a:cs typeface="Times New Roman" panose="02020603050405020304" pitchFamily="18" charset="0"/>
            </a:rPr>
            <a:t>ntegrity</a:t>
          </a:r>
          <a:endParaRPr lang="en-ZA" sz="1200" kern="1200" dirty="0" smtClean="0">
            <a:latin typeface="Arial" panose="020B0604020202020204" pitchFamily="34" charset="0"/>
            <a:ea typeface="Times New Roman" panose="02020603050405020304" pitchFamily="18" charset="0"/>
            <a:cs typeface="Times New Roman" panose="02020603050405020304" pitchFamily="18" charset="0"/>
          </a:endParaRPr>
        </a:p>
      </dsp:txBody>
      <dsp:txXfrm>
        <a:off x="1562076" y="425359"/>
        <a:ext cx="1950524" cy="1950524"/>
      </dsp:txXfrm>
    </dsp:sp>
    <dsp:sp modelId="{4E5536B9-4B8C-4EF3-8445-ECD46118AF50}">
      <dsp:nvSpPr>
        <dsp:cNvPr id="0" name=""/>
        <dsp:cNvSpPr/>
      </dsp:nvSpPr>
      <dsp:spPr>
        <a:xfrm>
          <a:off x="3122496"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dirty="0" smtClean="0">
              <a:latin typeface="Arial" panose="020B0604020202020204" pitchFamily="34" charset="0"/>
              <a:ea typeface="Times New Roman" panose="02020603050405020304" pitchFamily="18" charset="0"/>
              <a:cs typeface="Times New Roman" panose="02020603050405020304" pitchFamily="18" charset="0"/>
            </a:rPr>
            <a:t>M</a:t>
          </a:r>
          <a:r>
            <a:rPr lang="en-ZA" sz="1200" u="sng" kern="1200" dirty="0" smtClean="0">
              <a:latin typeface="Arial" panose="020B0604020202020204" pitchFamily="34" charset="0"/>
              <a:ea typeface="Times New Roman" panose="02020603050405020304" pitchFamily="18" charset="0"/>
              <a:cs typeface="Times New Roman" panose="02020603050405020304" pitchFamily="18" charset="0"/>
            </a:rPr>
            <a:t>otivation</a:t>
          </a:r>
          <a:endParaRPr lang="en-ZA" sz="1200" kern="1200" dirty="0" smtClean="0">
            <a:latin typeface="Arial" panose="020B0604020202020204" pitchFamily="34" charset="0"/>
            <a:ea typeface="Times New Roman" panose="02020603050405020304" pitchFamily="18" charset="0"/>
            <a:cs typeface="Times New Roman" panose="02020603050405020304" pitchFamily="18" charset="0"/>
          </a:endParaRPr>
        </a:p>
      </dsp:txBody>
      <dsp:txXfrm>
        <a:off x="3122496" y="425359"/>
        <a:ext cx="1950524" cy="1950524"/>
      </dsp:txXfrm>
    </dsp:sp>
    <dsp:sp modelId="{D07E6F88-ACD3-4D75-87AB-31FC45D169BA}">
      <dsp:nvSpPr>
        <dsp:cNvPr id="0" name=""/>
        <dsp:cNvSpPr/>
      </dsp:nvSpPr>
      <dsp:spPr>
        <a:xfrm>
          <a:off x="4682915"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dirty="0" smtClean="0">
              <a:latin typeface="Arial" panose="020B0604020202020204" pitchFamily="34" charset="0"/>
              <a:ea typeface="Times New Roman" panose="02020603050405020304" pitchFamily="18" charset="0"/>
              <a:cs typeface="Times New Roman" panose="02020603050405020304" pitchFamily="18" charset="0"/>
            </a:rPr>
            <a:t>P</a:t>
          </a:r>
          <a:r>
            <a:rPr lang="en-ZA" sz="1200" u="sng" kern="1200" dirty="0" smtClean="0">
              <a:latin typeface="Arial" panose="020B0604020202020204" pitchFamily="34" charset="0"/>
              <a:ea typeface="Times New Roman" panose="02020603050405020304" pitchFamily="18" charset="0"/>
              <a:cs typeface="Times New Roman" panose="02020603050405020304" pitchFamily="18" charset="0"/>
            </a:rPr>
            <a:t>rofessionalism</a:t>
          </a:r>
          <a:endParaRPr lang="en-ZA" sz="1200" kern="1200" dirty="0" smtClean="0">
            <a:latin typeface="Calibri" panose="020F0502020204030204" pitchFamily="34" charset="0"/>
            <a:ea typeface="Times New Roman" panose="02020603050405020304" pitchFamily="18" charset="0"/>
            <a:cs typeface="Times New Roman" panose="02020603050405020304" pitchFamily="18" charset="0"/>
          </a:endParaRPr>
        </a:p>
      </dsp:txBody>
      <dsp:txXfrm>
        <a:off x="4682915" y="425359"/>
        <a:ext cx="1950524" cy="1950524"/>
      </dsp:txXfrm>
    </dsp:sp>
    <dsp:sp modelId="{BD374DB6-DE55-4751-8147-05BB239DA1B4}">
      <dsp:nvSpPr>
        <dsp:cNvPr id="0" name=""/>
        <dsp:cNvSpPr/>
      </dsp:nvSpPr>
      <dsp:spPr>
        <a:xfrm>
          <a:off x="6243334"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smtClean="0">
              <a:latin typeface="Arial" panose="020B0604020202020204" pitchFamily="34" charset="0"/>
              <a:ea typeface="Times New Roman" panose="02020603050405020304" pitchFamily="18" charset="0"/>
              <a:cs typeface="Times New Roman" panose="02020603050405020304" pitchFamily="18" charset="0"/>
            </a:rPr>
            <a:t>A</a:t>
          </a:r>
          <a:r>
            <a:rPr lang="en-ZA" sz="1200" u="sng" kern="1200" smtClean="0">
              <a:latin typeface="Arial" panose="020B0604020202020204" pitchFamily="34" charset="0"/>
              <a:ea typeface="Times New Roman" panose="02020603050405020304" pitchFamily="18" charset="0"/>
              <a:cs typeface="Times New Roman" panose="02020603050405020304" pitchFamily="18" charset="0"/>
            </a:rPr>
            <a:t>ccountability</a:t>
          </a:r>
          <a:endParaRPr lang="en-ZA" sz="1200" kern="1200" dirty="0" smtClean="0">
            <a:latin typeface="Calibri" panose="020F0502020204030204" pitchFamily="34" charset="0"/>
            <a:ea typeface="Times New Roman" panose="02020603050405020304" pitchFamily="18" charset="0"/>
            <a:cs typeface="Times New Roman" panose="02020603050405020304" pitchFamily="18" charset="0"/>
          </a:endParaRPr>
        </a:p>
      </dsp:txBody>
      <dsp:txXfrm>
        <a:off x="6243334" y="425359"/>
        <a:ext cx="1950524" cy="1950524"/>
      </dsp:txXfrm>
    </dsp:sp>
    <dsp:sp modelId="{2694A409-4082-4F8E-BC5F-86EAFDE8C473}">
      <dsp:nvSpPr>
        <dsp:cNvPr id="0" name=""/>
        <dsp:cNvSpPr/>
      </dsp:nvSpPr>
      <dsp:spPr>
        <a:xfrm>
          <a:off x="7803753"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dirty="0" smtClean="0">
              <a:latin typeface="Arial" panose="020B0604020202020204" pitchFamily="34" charset="0"/>
              <a:ea typeface="Times New Roman" panose="02020603050405020304" pitchFamily="18" charset="0"/>
              <a:cs typeface="Times New Roman" panose="02020603050405020304" pitchFamily="18" charset="0"/>
            </a:rPr>
            <a:t>R</a:t>
          </a:r>
          <a:r>
            <a:rPr lang="en-ZA" sz="1200" u="sng" kern="1200" dirty="0" smtClean="0">
              <a:latin typeface="Arial" panose="020B0604020202020204" pitchFamily="34" charset="0"/>
              <a:ea typeface="Times New Roman" panose="02020603050405020304" pitchFamily="18" charset="0"/>
              <a:cs typeface="Times New Roman" panose="02020603050405020304" pitchFamily="18" charset="0"/>
            </a:rPr>
            <a:t>esults-orientated</a:t>
          </a:r>
        </a:p>
      </dsp:txBody>
      <dsp:txXfrm>
        <a:off x="7803753" y="425359"/>
        <a:ext cx="1950524" cy="1950524"/>
      </dsp:txXfrm>
    </dsp:sp>
    <dsp:sp modelId="{F2BE8953-CB63-4ABA-A9C2-021557423B04}">
      <dsp:nvSpPr>
        <dsp:cNvPr id="0" name=""/>
        <dsp:cNvSpPr/>
      </dsp:nvSpPr>
      <dsp:spPr>
        <a:xfrm>
          <a:off x="9364173" y="425359"/>
          <a:ext cx="1950524" cy="1950524"/>
        </a:xfrm>
        <a:prstGeom prst="ellipse">
          <a:avLst/>
        </a:prstGeom>
        <a:solidFill>
          <a:srgbClr val="FF9933">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07344" tIns="15240" rIns="107344" bIns="15240" numCol="1" spcCol="1270" anchor="ctr" anchorCtr="0">
          <a:noAutofit/>
        </a:bodyPr>
        <a:lstStyle/>
        <a:p>
          <a:pPr lvl="0" algn="ctr" defTabSz="533400">
            <a:lnSpc>
              <a:spcPct val="90000"/>
            </a:lnSpc>
            <a:spcBef>
              <a:spcPct val="0"/>
            </a:spcBef>
            <a:spcAft>
              <a:spcPct val="35000"/>
            </a:spcAft>
          </a:pPr>
          <a:r>
            <a:rPr lang="en-ZA" sz="1200" b="1" u="sng" kern="1200" dirty="0" smtClean="0">
              <a:latin typeface="Arial" panose="020B0604020202020204" pitchFamily="34" charset="0"/>
              <a:ea typeface="Times New Roman" panose="02020603050405020304" pitchFamily="18" charset="0"/>
            </a:rPr>
            <a:t>T</a:t>
          </a:r>
          <a:r>
            <a:rPr lang="en-ZA" sz="1200" u="sng" kern="1200" dirty="0" smtClean="0">
              <a:latin typeface="Arial" panose="020B0604020202020204" pitchFamily="34" charset="0"/>
              <a:ea typeface="Times New Roman" panose="02020603050405020304" pitchFamily="18" charset="0"/>
            </a:rPr>
            <a:t>eamwork</a:t>
          </a:r>
          <a:endParaRPr lang="en-ZA" sz="1200" kern="1200" dirty="0" smtClean="0">
            <a:latin typeface="Arial" panose="020B0604020202020204" pitchFamily="34" charset="0"/>
            <a:ea typeface="Times New Roman" panose="02020603050405020304" pitchFamily="18" charset="0"/>
            <a:cs typeface="Times New Roman" panose="02020603050405020304" pitchFamily="18" charset="0"/>
          </a:endParaRPr>
        </a:p>
      </dsp:txBody>
      <dsp:txXfrm>
        <a:off x="9364173" y="425359"/>
        <a:ext cx="1950524" cy="195052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1A85D1-7D95-408E-8757-A354C4FF83DC}">
      <dsp:nvSpPr>
        <dsp:cNvPr id="0" name=""/>
        <dsp:cNvSpPr/>
      </dsp:nvSpPr>
      <dsp:spPr>
        <a:xfrm>
          <a:off x="0" y="31971"/>
          <a:ext cx="9808237" cy="97807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562356" rIns="761228" bIns="85344" numCol="1" spcCol="1270" anchor="t" anchorCtr="0">
          <a:noAutofit/>
        </a:bodyPr>
        <a:lstStyle/>
        <a:p>
          <a:pPr marL="174625" lvl="1" indent="-174625" algn="l" defTabSz="533400" rtl="0">
            <a:lnSpc>
              <a:spcPct val="90000"/>
            </a:lnSpc>
            <a:spcBef>
              <a:spcPct val="0"/>
            </a:spcBef>
            <a:spcAft>
              <a:spcPct val="15000"/>
            </a:spcAft>
            <a:buChar char="••"/>
          </a:pPr>
          <a:r>
            <a:rPr lang="en-ZA" sz="1200" kern="1200" dirty="0" smtClean="0"/>
            <a:t>To support service delivery in a smart, proactive and business centric manner that is aligned to </a:t>
          </a:r>
          <a:br>
            <a:rPr lang="en-ZA" sz="1200" kern="1200" dirty="0" smtClean="0"/>
          </a:br>
          <a:r>
            <a:rPr lang="en-ZA" sz="1200" kern="1200" dirty="0" smtClean="0"/>
            <a:t>statutory requirements</a:t>
          </a:r>
          <a:endParaRPr lang="en-US" sz="1200" kern="1200" dirty="0"/>
        </a:p>
      </dsp:txBody>
      <dsp:txXfrm>
        <a:off x="0" y="31971"/>
        <a:ext cx="9808237" cy="978075"/>
      </dsp:txXfrm>
    </dsp:sp>
    <dsp:sp modelId="{066F1311-EA21-4BEB-8838-ACA3CB348AF8}">
      <dsp:nvSpPr>
        <dsp:cNvPr id="0" name=""/>
        <dsp:cNvSpPr/>
      </dsp:nvSpPr>
      <dsp:spPr>
        <a:xfrm>
          <a:off x="490411" y="9120"/>
          <a:ext cx="6865765" cy="42137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Strategic Goal</a:t>
          </a:r>
          <a:endParaRPr lang="en-US" sz="1400" kern="1200" dirty="0">
            <a:solidFill>
              <a:schemeClr val="tx1"/>
            </a:solidFill>
          </a:endParaRPr>
        </a:p>
      </dsp:txBody>
      <dsp:txXfrm>
        <a:off x="490411" y="9120"/>
        <a:ext cx="6865765" cy="421371"/>
      </dsp:txXfrm>
    </dsp:sp>
    <dsp:sp modelId="{82CFBE51-4E74-4ED1-8AB0-A39DC25790F3}">
      <dsp:nvSpPr>
        <dsp:cNvPr id="0" name=""/>
        <dsp:cNvSpPr/>
      </dsp:nvSpPr>
      <dsp:spPr>
        <a:xfrm>
          <a:off x="0" y="1128743"/>
          <a:ext cx="9808237" cy="999337"/>
        </a:xfrm>
        <a:prstGeom prst="rect">
          <a:avLst/>
        </a:prstGeom>
        <a:solidFill>
          <a:schemeClr val="lt1">
            <a:alpha val="90000"/>
            <a:hueOff val="0"/>
            <a:satOff val="0"/>
            <a:lumOff val="0"/>
            <a:alphaOff val="0"/>
          </a:schemeClr>
        </a:solidFill>
        <a:ln w="25400" cap="flat" cmpd="sng" algn="ctr">
          <a:solidFill>
            <a:schemeClr val="accent2">
              <a:shade val="80000"/>
              <a:hueOff val="344538"/>
              <a:satOff val="-29268"/>
              <a:lumOff val="18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562356" rIns="761228" bIns="85344" numCol="1" spcCol="1270" anchor="t" anchorCtr="0">
          <a:noAutofit/>
        </a:bodyPr>
        <a:lstStyle/>
        <a:p>
          <a:pPr marL="174625" marR="0" lvl="1" indent="-174625" algn="l" defTabSz="914400" rtl="0" eaLnBrk="1" fontAlgn="auto" latinLnBrk="0" hangingPunct="1">
            <a:lnSpc>
              <a:spcPct val="100000"/>
            </a:lnSpc>
            <a:spcBef>
              <a:spcPct val="0"/>
            </a:spcBef>
            <a:spcAft>
              <a:spcPts val="0"/>
            </a:spcAft>
            <a:buClrTx/>
            <a:buSzTx/>
            <a:buFontTx/>
            <a:buChar char="••"/>
            <a:tabLst/>
            <a:defRPr/>
          </a:pPr>
          <a:r>
            <a:rPr lang="en-ZA" sz="1200" kern="1200" dirty="0" smtClean="0"/>
            <a:t>To improve governance process within the Department and PMTE</a:t>
          </a:r>
          <a:endParaRPr lang="en-US" sz="1200" kern="1200" dirty="0"/>
        </a:p>
        <a:p>
          <a:pPr marL="174625" marR="0" lvl="1" indent="-174625" algn="l" defTabSz="914400" rtl="0" eaLnBrk="1" fontAlgn="auto" latinLnBrk="0" hangingPunct="1">
            <a:lnSpc>
              <a:spcPct val="100000"/>
            </a:lnSpc>
            <a:spcBef>
              <a:spcPct val="0"/>
            </a:spcBef>
            <a:spcAft>
              <a:spcPts val="0"/>
            </a:spcAft>
            <a:buClrTx/>
            <a:buSzTx/>
            <a:buFontTx/>
            <a:buChar char="••"/>
            <a:tabLst/>
            <a:defRPr/>
          </a:pPr>
          <a:r>
            <a:rPr lang="en-ZA" sz="1200" kern="1200" dirty="0" smtClean="0"/>
            <a:t>To combat fraud and corruption within the Department and PMTE</a:t>
          </a:r>
          <a:endParaRPr lang="en-US" sz="1200" kern="1200" dirty="0"/>
        </a:p>
      </dsp:txBody>
      <dsp:txXfrm>
        <a:off x="0" y="1128743"/>
        <a:ext cx="9808237" cy="999337"/>
      </dsp:txXfrm>
    </dsp:sp>
    <dsp:sp modelId="{32816352-3EE3-4B82-A84D-D966EB02AA6C}">
      <dsp:nvSpPr>
        <dsp:cNvPr id="0" name=""/>
        <dsp:cNvSpPr/>
      </dsp:nvSpPr>
      <dsp:spPr>
        <a:xfrm>
          <a:off x="490411" y="1103361"/>
          <a:ext cx="6865765" cy="434402"/>
        </a:xfrm>
        <a:prstGeom prst="roundRect">
          <a:avLst/>
        </a:prstGeom>
        <a:solidFill>
          <a:schemeClr val="accent2">
            <a:shade val="80000"/>
            <a:hueOff val="344538"/>
            <a:satOff val="-29268"/>
            <a:lumOff val="18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tx1"/>
              </a:solidFill>
            </a:rPr>
            <a:t>Strategic Objectives </a:t>
          </a:r>
          <a:endParaRPr lang="en-US" sz="1400" kern="1200" dirty="0">
            <a:solidFill>
              <a:schemeClr val="tx1"/>
            </a:solidFill>
          </a:endParaRPr>
        </a:p>
      </dsp:txBody>
      <dsp:txXfrm>
        <a:off x="490411" y="1103361"/>
        <a:ext cx="6865765" cy="434402"/>
      </dsp:txXfrm>
    </dsp:sp>
    <dsp:sp modelId="{67068D10-18D6-473B-B1E7-BD9B7568EEAA}">
      <dsp:nvSpPr>
        <dsp:cNvPr id="0" name=""/>
        <dsp:cNvSpPr/>
      </dsp:nvSpPr>
      <dsp:spPr>
        <a:xfrm>
          <a:off x="0" y="2262773"/>
          <a:ext cx="9808237" cy="3657150"/>
        </a:xfrm>
        <a:prstGeom prst="rect">
          <a:avLst/>
        </a:prstGeom>
        <a:solidFill>
          <a:schemeClr val="lt1">
            <a:alpha val="90000"/>
            <a:hueOff val="0"/>
            <a:satOff val="0"/>
            <a:lumOff val="0"/>
            <a:alphaOff val="0"/>
          </a:schemeClr>
        </a:solidFill>
        <a:ln w="25400" cap="flat" cmpd="sng" algn="ctr">
          <a:solidFill>
            <a:schemeClr val="accent2">
              <a:shade val="80000"/>
              <a:hueOff val="689076"/>
              <a:satOff val="-58535"/>
              <a:lumOff val="37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562356" rIns="761228"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0" y="2262773"/>
        <a:ext cx="9808237" cy="3657150"/>
      </dsp:txXfrm>
    </dsp:sp>
    <dsp:sp modelId="{06F447E5-BAC4-429A-946A-07FE58F6730B}">
      <dsp:nvSpPr>
        <dsp:cNvPr id="0" name=""/>
        <dsp:cNvSpPr/>
      </dsp:nvSpPr>
      <dsp:spPr>
        <a:xfrm>
          <a:off x="490411" y="2221399"/>
          <a:ext cx="6865765" cy="42189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Performance Indicators</a:t>
          </a:r>
          <a:endParaRPr lang="en-US" sz="1400" kern="1200" dirty="0">
            <a:solidFill>
              <a:schemeClr val="tx1"/>
            </a:solidFill>
          </a:endParaRPr>
        </a:p>
      </dsp:txBody>
      <dsp:txXfrm>
        <a:off x="490411" y="2221399"/>
        <a:ext cx="6865765" cy="42189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68D10-18D6-473B-B1E7-BD9B7568EEAA}">
      <dsp:nvSpPr>
        <dsp:cNvPr id="0" name=""/>
        <dsp:cNvSpPr/>
      </dsp:nvSpPr>
      <dsp:spPr>
        <a:xfrm>
          <a:off x="0" y="554496"/>
          <a:ext cx="9808237" cy="45045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1353820" rIns="761228"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0" y="554496"/>
        <a:ext cx="9808237" cy="4504500"/>
      </dsp:txXfrm>
    </dsp:sp>
    <dsp:sp modelId="{06F447E5-BAC4-429A-946A-07FE58F6730B}">
      <dsp:nvSpPr>
        <dsp:cNvPr id="0" name=""/>
        <dsp:cNvSpPr/>
      </dsp:nvSpPr>
      <dsp:spPr>
        <a:xfrm>
          <a:off x="490411" y="454891"/>
          <a:ext cx="6865765" cy="1015678"/>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Performance Indicators</a:t>
          </a:r>
          <a:endParaRPr lang="en-US" sz="1400" kern="1200" dirty="0">
            <a:solidFill>
              <a:schemeClr val="tx1"/>
            </a:solidFill>
          </a:endParaRPr>
        </a:p>
      </dsp:txBody>
      <dsp:txXfrm>
        <a:off x="490411" y="454891"/>
        <a:ext cx="6865765" cy="1015678"/>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1A85D1-7D95-408E-8757-A354C4FF83DC}">
      <dsp:nvSpPr>
        <dsp:cNvPr id="0" name=""/>
        <dsp:cNvSpPr/>
      </dsp:nvSpPr>
      <dsp:spPr>
        <a:xfrm>
          <a:off x="0" y="31971"/>
          <a:ext cx="9808237" cy="978075"/>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562356" rIns="761228" bIns="85344" numCol="1" spcCol="1270" anchor="t" anchorCtr="0">
          <a:noAutofit/>
        </a:bodyPr>
        <a:lstStyle/>
        <a:p>
          <a:pPr marL="174625" lvl="1" indent="-174625" algn="l" defTabSz="533400" rtl="0">
            <a:lnSpc>
              <a:spcPct val="90000"/>
            </a:lnSpc>
            <a:spcBef>
              <a:spcPct val="0"/>
            </a:spcBef>
            <a:spcAft>
              <a:spcPct val="15000"/>
            </a:spcAft>
            <a:buChar char="••"/>
          </a:pPr>
          <a:r>
            <a:rPr lang="en-ZA" sz="1200" kern="1200" dirty="0" smtClean="0"/>
            <a:t>To support service delivery in a smart, proactive and business centric manner that is aligned to</a:t>
          </a:r>
          <a:br>
            <a:rPr lang="en-ZA" sz="1200" kern="1200" dirty="0" smtClean="0"/>
          </a:br>
          <a:r>
            <a:rPr lang="en-ZA" sz="1200" kern="1200" dirty="0" smtClean="0"/>
            <a:t> statutory requirements</a:t>
          </a:r>
          <a:endParaRPr lang="en-US" sz="1200" kern="1200" dirty="0"/>
        </a:p>
      </dsp:txBody>
      <dsp:txXfrm>
        <a:off x="0" y="31971"/>
        <a:ext cx="9808237" cy="978075"/>
      </dsp:txXfrm>
    </dsp:sp>
    <dsp:sp modelId="{066F1311-EA21-4BEB-8838-ACA3CB348AF8}">
      <dsp:nvSpPr>
        <dsp:cNvPr id="0" name=""/>
        <dsp:cNvSpPr/>
      </dsp:nvSpPr>
      <dsp:spPr>
        <a:xfrm>
          <a:off x="490411" y="9120"/>
          <a:ext cx="6865765" cy="421371"/>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Strategic Goal</a:t>
          </a:r>
          <a:endParaRPr lang="en-US" sz="1400" kern="1200" dirty="0">
            <a:solidFill>
              <a:schemeClr val="tx1"/>
            </a:solidFill>
          </a:endParaRPr>
        </a:p>
      </dsp:txBody>
      <dsp:txXfrm>
        <a:off x="490411" y="9120"/>
        <a:ext cx="6865765" cy="421371"/>
      </dsp:txXfrm>
    </dsp:sp>
    <dsp:sp modelId="{82CFBE51-4E74-4ED1-8AB0-A39DC25790F3}">
      <dsp:nvSpPr>
        <dsp:cNvPr id="0" name=""/>
        <dsp:cNvSpPr/>
      </dsp:nvSpPr>
      <dsp:spPr>
        <a:xfrm>
          <a:off x="0" y="1128743"/>
          <a:ext cx="9808237" cy="999337"/>
        </a:xfrm>
        <a:prstGeom prst="rect">
          <a:avLst/>
        </a:prstGeom>
        <a:solidFill>
          <a:schemeClr val="lt1">
            <a:alpha val="90000"/>
            <a:hueOff val="0"/>
            <a:satOff val="0"/>
            <a:lumOff val="0"/>
            <a:alphaOff val="0"/>
          </a:schemeClr>
        </a:solidFill>
        <a:ln w="25400" cap="flat" cmpd="sng" algn="ctr">
          <a:solidFill>
            <a:schemeClr val="accent2">
              <a:shade val="80000"/>
              <a:hueOff val="344538"/>
              <a:satOff val="-29268"/>
              <a:lumOff val="18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562356" rIns="761228" bIns="85344" numCol="1" spcCol="1270" anchor="t" anchorCtr="0">
          <a:noAutofit/>
        </a:bodyPr>
        <a:lstStyle/>
        <a:p>
          <a:pPr marL="174625" lvl="1" indent="-174625" algn="l" defTabSz="533400" rtl="0">
            <a:lnSpc>
              <a:spcPct val="90000"/>
            </a:lnSpc>
            <a:spcBef>
              <a:spcPct val="0"/>
            </a:spcBef>
            <a:spcAft>
              <a:spcPct val="15000"/>
            </a:spcAft>
            <a:buChar char="••"/>
          </a:pPr>
          <a:r>
            <a:rPr lang="en-ZA" sz="1200" b="0" i="0" u="none" kern="1200" dirty="0" smtClean="0"/>
            <a:t>To provide a compliant internal control, financial and supply chain management service</a:t>
          </a:r>
          <a:endParaRPr lang="en-US" sz="1200" kern="1200" dirty="0"/>
        </a:p>
        <a:p>
          <a:pPr marL="174625" lvl="1" indent="-174625" algn="l" defTabSz="533400" rtl="0">
            <a:lnSpc>
              <a:spcPct val="90000"/>
            </a:lnSpc>
            <a:spcBef>
              <a:spcPct val="0"/>
            </a:spcBef>
            <a:spcAft>
              <a:spcPct val="15000"/>
            </a:spcAft>
            <a:buChar char="••"/>
          </a:pPr>
          <a:endParaRPr lang="en-ZA" sz="1200" kern="1200" dirty="0" smtClean="0"/>
        </a:p>
      </dsp:txBody>
      <dsp:txXfrm>
        <a:off x="0" y="1128743"/>
        <a:ext cx="9808237" cy="999337"/>
      </dsp:txXfrm>
    </dsp:sp>
    <dsp:sp modelId="{32816352-3EE3-4B82-A84D-D966EB02AA6C}">
      <dsp:nvSpPr>
        <dsp:cNvPr id="0" name=""/>
        <dsp:cNvSpPr/>
      </dsp:nvSpPr>
      <dsp:spPr>
        <a:xfrm>
          <a:off x="490411" y="1103361"/>
          <a:ext cx="6865765" cy="434402"/>
        </a:xfrm>
        <a:prstGeom prst="roundRect">
          <a:avLst/>
        </a:prstGeom>
        <a:solidFill>
          <a:schemeClr val="accent2">
            <a:shade val="80000"/>
            <a:hueOff val="344538"/>
            <a:satOff val="-29268"/>
            <a:lumOff val="18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tx1"/>
              </a:solidFill>
            </a:rPr>
            <a:t>Strategic Objectives </a:t>
          </a:r>
          <a:endParaRPr lang="en-US" sz="1400" kern="1200" dirty="0">
            <a:solidFill>
              <a:schemeClr val="tx1"/>
            </a:solidFill>
          </a:endParaRPr>
        </a:p>
      </dsp:txBody>
      <dsp:txXfrm>
        <a:off x="490411" y="1103361"/>
        <a:ext cx="6865765" cy="434402"/>
      </dsp:txXfrm>
    </dsp:sp>
    <dsp:sp modelId="{67068D10-18D6-473B-B1E7-BD9B7568EEAA}">
      <dsp:nvSpPr>
        <dsp:cNvPr id="0" name=""/>
        <dsp:cNvSpPr/>
      </dsp:nvSpPr>
      <dsp:spPr>
        <a:xfrm>
          <a:off x="0" y="2262773"/>
          <a:ext cx="9808237" cy="3657150"/>
        </a:xfrm>
        <a:prstGeom prst="rect">
          <a:avLst/>
        </a:prstGeom>
        <a:solidFill>
          <a:schemeClr val="lt1">
            <a:alpha val="90000"/>
            <a:hueOff val="0"/>
            <a:satOff val="0"/>
            <a:lumOff val="0"/>
            <a:alphaOff val="0"/>
          </a:schemeClr>
        </a:solidFill>
        <a:ln w="25400" cap="flat" cmpd="sng" algn="ctr">
          <a:solidFill>
            <a:schemeClr val="accent2">
              <a:shade val="80000"/>
              <a:hueOff val="689076"/>
              <a:satOff val="-58535"/>
              <a:lumOff val="37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562356" rIns="761228"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0" y="2262773"/>
        <a:ext cx="9808237" cy="3657150"/>
      </dsp:txXfrm>
    </dsp:sp>
    <dsp:sp modelId="{06F447E5-BAC4-429A-946A-07FE58F6730B}">
      <dsp:nvSpPr>
        <dsp:cNvPr id="0" name=""/>
        <dsp:cNvSpPr/>
      </dsp:nvSpPr>
      <dsp:spPr>
        <a:xfrm>
          <a:off x="490411" y="2221399"/>
          <a:ext cx="6865765" cy="421897"/>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Performance Indicators</a:t>
          </a:r>
          <a:endParaRPr lang="en-US" sz="1400" kern="1200" dirty="0">
            <a:solidFill>
              <a:schemeClr val="tx1"/>
            </a:solidFill>
          </a:endParaRPr>
        </a:p>
      </dsp:txBody>
      <dsp:txXfrm>
        <a:off x="490411" y="2221399"/>
        <a:ext cx="6865765" cy="42189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31A85D1-7D95-408E-8757-A354C4FF83DC}">
      <dsp:nvSpPr>
        <dsp:cNvPr id="0" name=""/>
        <dsp:cNvSpPr/>
      </dsp:nvSpPr>
      <dsp:spPr>
        <a:xfrm>
          <a:off x="0" y="41925"/>
          <a:ext cx="9808237" cy="9072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499872" rIns="761228" bIns="85344" numCol="1" spcCol="1270" anchor="t" anchorCtr="0">
          <a:noAutofit/>
        </a:bodyPr>
        <a:lstStyle/>
        <a:p>
          <a:pPr marL="174625" lvl="1" indent="-174625" algn="l" defTabSz="533400" rtl="0">
            <a:lnSpc>
              <a:spcPct val="90000"/>
            </a:lnSpc>
            <a:spcBef>
              <a:spcPct val="0"/>
            </a:spcBef>
            <a:spcAft>
              <a:spcPct val="15000"/>
            </a:spcAft>
            <a:buChar char="••"/>
          </a:pPr>
          <a:r>
            <a:rPr lang="en-ZA" sz="1200" kern="1200" dirty="0" smtClean="0"/>
            <a:t>To support service delivery in a smart, proactive and business centric manner that is aligned to</a:t>
          </a:r>
          <a:br>
            <a:rPr lang="en-ZA" sz="1200" kern="1200" dirty="0" smtClean="0"/>
          </a:br>
          <a:r>
            <a:rPr lang="en-ZA" sz="1200" kern="1200" dirty="0" smtClean="0"/>
            <a:t> statutory requirements</a:t>
          </a:r>
          <a:endParaRPr lang="en-US" sz="1200" kern="1200" dirty="0"/>
        </a:p>
      </dsp:txBody>
      <dsp:txXfrm>
        <a:off x="0" y="41925"/>
        <a:ext cx="9808237" cy="907200"/>
      </dsp:txXfrm>
    </dsp:sp>
    <dsp:sp modelId="{066F1311-EA21-4BEB-8838-ACA3CB348AF8}">
      <dsp:nvSpPr>
        <dsp:cNvPr id="0" name=""/>
        <dsp:cNvSpPr/>
      </dsp:nvSpPr>
      <dsp:spPr>
        <a:xfrm>
          <a:off x="490411" y="21613"/>
          <a:ext cx="6865765" cy="374552"/>
        </a:xfrm>
        <a:prstGeom prst="roundRect">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Strategic Goal</a:t>
          </a:r>
          <a:endParaRPr lang="en-US" sz="1400" kern="1200" dirty="0">
            <a:solidFill>
              <a:schemeClr val="tx1"/>
            </a:solidFill>
          </a:endParaRPr>
        </a:p>
      </dsp:txBody>
      <dsp:txXfrm>
        <a:off x="490411" y="21613"/>
        <a:ext cx="6865765" cy="374552"/>
      </dsp:txXfrm>
    </dsp:sp>
    <dsp:sp modelId="{82CFBE51-4E74-4ED1-8AB0-A39DC25790F3}">
      <dsp:nvSpPr>
        <dsp:cNvPr id="0" name=""/>
        <dsp:cNvSpPr/>
      </dsp:nvSpPr>
      <dsp:spPr>
        <a:xfrm>
          <a:off x="0" y="1054633"/>
          <a:ext cx="9808237" cy="1115100"/>
        </a:xfrm>
        <a:prstGeom prst="rect">
          <a:avLst/>
        </a:prstGeom>
        <a:solidFill>
          <a:schemeClr val="lt1">
            <a:alpha val="90000"/>
            <a:hueOff val="0"/>
            <a:satOff val="0"/>
            <a:lumOff val="0"/>
            <a:alphaOff val="0"/>
          </a:schemeClr>
        </a:solidFill>
        <a:ln w="25400" cap="flat" cmpd="sng" algn="ctr">
          <a:solidFill>
            <a:schemeClr val="accent2">
              <a:shade val="80000"/>
              <a:hueOff val="344538"/>
              <a:satOff val="-29268"/>
              <a:lumOff val="18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499872" rIns="761228" bIns="85344" numCol="1" spcCol="1270" anchor="t" anchorCtr="0">
          <a:noAutofit/>
        </a:bodyPr>
        <a:lstStyle/>
        <a:p>
          <a:pPr marL="174625" lvl="1" indent="-174625" algn="l" defTabSz="533400" rtl="0">
            <a:lnSpc>
              <a:spcPct val="90000"/>
            </a:lnSpc>
            <a:spcBef>
              <a:spcPct val="0"/>
            </a:spcBef>
            <a:spcAft>
              <a:spcPct val="15000"/>
            </a:spcAft>
            <a:buChar char="••"/>
          </a:pPr>
          <a:r>
            <a:rPr lang="en-ZA" sz="1200" kern="1200" dirty="0" smtClean="0"/>
            <a:t>To facilitate organisational transformation through effective performance management. </a:t>
          </a:r>
          <a:endParaRPr lang="en-US" sz="1200" kern="1200" dirty="0"/>
        </a:p>
        <a:p>
          <a:pPr marL="174625" lvl="1" indent="-174625" algn="l" defTabSz="533400" rtl="0">
            <a:lnSpc>
              <a:spcPct val="90000"/>
            </a:lnSpc>
            <a:spcBef>
              <a:spcPct val="0"/>
            </a:spcBef>
            <a:spcAft>
              <a:spcPct val="15000"/>
            </a:spcAft>
            <a:buChar char="••"/>
          </a:pPr>
          <a:r>
            <a:rPr lang="en-ZA" sz="1200" kern="1200" dirty="0" smtClean="0"/>
            <a:t>To provide an enterprise ICT architecture to support all business functions</a:t>
          </a:r>
          <a:endParaRPr lang="en-US" sz="1200" kern="1200" dirty="0"/>
        </a:p>
        <a:p>
          <a:pPr marL="174625" lvl="1" indent="-174625" algn="l" defTabSz="533400" rtl="0">
            <a:lnSpc>
              <a:spcPct val="90000"/>
            </a:lnSpc>
            <a:spcBef>
              <a:spcPct val="0"/>
            </a:spcBef>
            <a:spcAft>
              <a:spcPct val="15000"/>
            </a:spcAft>
            <a:buChar char="••"/>
          </a:pPr>
          <a:r>
            <a:rPr lang="en-ZA" sz="1200" kern="1200" dirty="0" smtClean="0"/>
            <a:t>To protect the interests of the Department by providing legal services </a:t>
          </a:r>
        </a:p>
      </dsp:txBody>
      <dsp:txXfrm>
        <a:off x="0" y="1054633"/>
        <a:ext cx="9808237" cy="1115100"/>
      </dsp:txXfrm>
    </dsp:sp>
    <dsp:sp modelId="{32816352-3EE3-4B82-A84D-D966EB02AA6C}">
      <dsp:nvSpPr>
        <dsp:cNvPr id="0" name=""/>
        <dsp:cNvSpPr/>
      </dsp:nvSpPr>
      <dsp:spPr>
        <a:xfrm>
          <a:off x="490411" y="1032071"/>
          <a:ext cx="6865765" cy="386135"/>
        </a:xfrm>
        <a:prstGeom prst="roundRect">
          <a:avLst/>
        </a:prstGeom>
        <a:solidFill>
          <a:schemeClr val="accent2">
            <a:shade val="80000"/>
            <a:hueOff val="344538"/>
            <a:satOff val="-29268"/>
            <a:lumOff val="18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tx1"/>
              </a:solidFill>
            </a:rPr>
            <a:t>Strategic Objectives </a:t>
          </a:r>
          <a:endParaRPr lang="en-US" sz="1400" kern="1200" dirty="0">
            <a:solidFill>
              <a:schemeClr val="tx1"/>
            </a:solidFill>
          </a:endParaRPr>
        </a:p>
      </dsp:txBody>
      <dsp:txXfrm>
        <a:off x="490411" y="1032071"/>
        <a:ext cx="6865765" cy="386135"/>
      </dsp:txXfrm>
    </dsp:sp>
    <dsp:sp modelId="{67068D10-18D6-473B-B1E7-BD9B7568EEAA}">
      <dsp:nvSpPr>
        <dsp:cNvPr id="0" name=""/>
        <dsp:cNvSpPr/>
      </dsp:nvSpPr>
      <dsp:spPr>
        <a:xfrm>
          <a:off x="0" y="2289460"/>
          <a:ext cx="9808237" cy="3628800"/>
        </a:xfrm>
        <a:prstGeom prst="rect">
          <a:avLst/>
        </a:prstGeom>
        <a:solidFill>
          <a:schemeClr val="lt1">
            <a:alpha val="90000"/>
            <a:hueOff val="0"/>
            <a:satOff val="0"/>
            <a:lumOff val="0"/>
            <a:alphaOff val="0"/>
          </a:schemeClr>
        </a:solidFill>
        <a:ln w="25400" cap="flat" cmpd="sng" algn="ctr">
          <a:solidFill>
            <a:schemeClr val="accent2">
              <a:shade val="80000"/>
              <a:hueOff val="689076"/>
              <a:satOff val="-58535"/>
              <a:lumOff val="3723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499872" rIns="761228"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0" y="2289460"/>
        <a:ext cx="9808237" cy="3628800"/>
      </dsp:txXfrm>
    </dsp:sp>
    <dsp:sp modelId="{06F447E5-BAC4-429A-946A-07FE58F6730B}">
      <dsp:nvSpPr>
        <dsp:cNvPr id="0" name=""/>
        <dsp:cNvSpPr/>
      </dsp:nvSpPr>
      <dsp:spPr>
        <a:xfrm>
          <a:off x="490411" y="2252683"/>
          <a:ext cx="6865765" cy="375019"/>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Performance Indicators</a:t>
          </a:r>
          <a:endParaRPr lang="en-US" sz="1400" kern="1200" dirty="0">
            <a:solidFill>
              <a:schemeClr val="tx1"/>
            </a:solidFill>
          </a:endParaRPr>
        </a:p>
      </dsp:txBody>
      <dsp:txXfrm>
        <a:off x="490411" y="2252683"/>
        <a:ext cx="6865765" cy="37501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068D10-18D6-473B-B1E7-BD9B7568EEAA}">
      <dsp:nvSpPr>
        <dsp:cNvPr id="0" name=""/>
        <dsp:cNvSpPr/>
      </dsp:nvSpPr>
      <dsp:spPr>
        <a:xfrm>
          <a:off x="0" y="554496"/>
          <a:ext cx="9808237" cy="4504500"/>
        </a:xfrm>
        <a:prstGeom prst="rect">
          <a:avLst/>
        </a:prstGeom>
        <a:solidFill>
          <a:schemeClr val="lt1">
            <a:alpha val="90000"/>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1228" tIns="1353820" rIns="761228" bIns="99568" numCol="1" spcCol="1270" anchor="t" anchorCtr="0">
          <a:noAutofit/>
        </a:bodyPr>
        <a:lstStyle/>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a:p>
          <a:pPr marL="114300" lvl="1" indent="-114300" algn="l" defTabSz="622300" rtl="0">
            <a:lnSpc>
              <a:spcPct val="90000"/>
            </a:lnSpc>
            <a:spcBef>
              <a:spcPct val="0"/>
            </a:spcBef>
            <a:spcAft>
              <a:spcPct val="15000"/>
            </a:spcAft>
            <a:buChar char="••"/>
          </a:pPr>
          <a:endParaRPr lang="en-US" sz="1400" kern="1200" dirty="0"/>
        </a:p>
      </dsp:txBody>
      <dsp:txXfrm>
        <a:off x="0" y="554496"/>
        <a:ext cx="9808237" cy="4504500"/>
      </dsp:txXfrm>
    </dsp:sp>
    <dsp:sp modelId="{06F447E5-BAC4-429A-946A-07FE58F6730B}">
      <dsp:nvSpPr>
        <dsp:cNvPr id="0" name=""/>
        <dsp:cNvSpPr/>
      </dsp:nvSpPr>
      <dsp:spPr>
        <a:xfrm>
          <a:off x="490411" y="454891"/>
          <a:ext cx="6865765" cy="1015678"/>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9510" tIns="0" rIns="259510" bIns="0" numCol="1" spcCol="1270" anchor="ctr" anchorCtr="0">
          <a:noAutofit/>
        </a:bodyPr>
        <a:lstStyle/>
        <a:p>
          <a:pPr lvl="0" algn="l" defTabSz="622300" rtl="0">
            <a:lnSpc>
              <a:spcPct val="90000"/>
            </a:lnSpc>
            <a:spcBef>
              <a:spcPct val="0"/>
            </a:spcBef>
            <a:spcAft>
              <a:spcPct val="35000"/>
            </a:spcAft>
          </a:pPr>
          <a:r>
            <a:rPr lang="en-ZA" sz="1400" kern="1200" dirty="0" smtClean="0">
              <a:solidFill>
                <a:schemeClr val="tx1"/>
              </a:solidFill>
            </a:rPr>
            <a:t>Performance Indicators</a:t>
          </a:r>
          <a:endParaRPr lang="en-US" sz="1400" kern="1200" dirty="0">
            <a:solidFill>
              <a:schemeClr val="tx1"/>
            </a:solidFill>
          </a:endParaRPr>
        </a:p>
      </dsp:txBody>
      <dsp:txXfrm>
        <a:off x="490411" y="454891"/>
        <a:ext cx="6865765" cy="1015678"/>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4748" cy="494266"/>
          </a:xfrm>
          <a:prstGeom prst="rect">
            <a:avLst/>
          </a:prstGeom>
        </p:spPr>
        <p:txBody>
          <a:bodyPr vert="horz" lIns="90746" tIns="45372" rIns="90746" bIns="45372" rtlCol="0"/>
          <a:lstStyle>
            <a:lvl1pPr algn="l">
              <a:defRPr sz="1200"/>
            </a:lvl1pPr>
          </a:lstStyle>
          <a:p>
            <a:endParaRPr lang="en-ZA"/>
          </a:p>
        </p:txBody>
      </p:sp>
      <p:sp>
        <p:nvSpPr>
          <p:cNvPr id="3" name="Date Placeholder 2"/>
          <p:cNvSpPr>
            <a:spLocks noGrp="1"/>
          </p:cNvSpPr>
          <p:nvPr>
            <p:ph type="dt" sz="quarter" idx="1"/>
          </p:nvPr>
        </p:nvSpPr>
        <p:spPr>
          <a:xfrm>
            <a:off x="3808334" y="0"/>
            <a:ext cx="2914748" cy="494266"/>
          </a:xfrm>
          <a:prstGeom prst="rect">
            <a:avLst/>
          </a:prstGeom>
        </p:spPr>
        <p:txBody>
          <a:bodyPr vert="horz" lIns="90746" tIns="45372" rIns="90746" bIns="45372" rtlCol="0"/>
          <a:lstStyle>
            <a:lvl1pPr algn="r">
              <a:defRPr sz="1200"/>
            </a:lvl1pPr>
          </a:lstStyle>
          <a:p>
            <a:fld id="{16051DC9-69B2-4808-9B82-EBF9E4B5548C}" type="datetimeFigureOut">
              <a:rPr lang="en-ZA" smtClean="0"/>
              <a:pPr/>
              <a:t>2016/04/11</a:t>
            </a:fld>
            <a:endParaRPr lang="en-ZA"/>
          </a:p>
        </p:txBody>
      </p:sp>
      <p:sp>
        <p:nvSpPr>
          <p:cNvPr id="4" name="Footer Placeholder 3"/>
          <p:cNvSpPr>
            <a:spLocks noGrp="1"/>
          </p:cNvSpPr>
          <p:nvPr>
            <p:ph type="ftr" sz="quarter" idx="2"/>
          </p:nvPr>
        </p:nvSpPr>
        <p:spPr>
          <a:xfrm>
            <a:off x="0" y="9379984"/>
            <a:ext cx="2914748" cy="494266"/>
          </a:xfrm>
          <a:prstGeom prst="rect">
            <a:avLst/>
          </a:prstGeom>
        </p:spPr>
        <p:txBody>
          <a:bodyPr vert="horz" lIns="90746" tIns="45372" rIns="90746" bIns="45372" rtlCol="0" anchor="b"/>
          <a:lstStyle>
            <a:lvl1pPr algn="l">
              <a:defRPr sz="1200"/>
            </a:lvl1pPr>
          </a:lstStyle>
          <a:p>
            <a:endParaRPr lang="en-ZA"/>
          </a:p>
        </p:txBody>
      </p:sp>
      <p:sp>
        <p:nvSpPr>
          <p:cNvPr id="5" name="Slide Number Placeholder 4"/>
          <p:cNvSpPr>
            <a:spLocks noGrp="1"/>
          </p:cNvSpPr>
          <p:nvPr>
            <p:ph type="sldNum" sz="quarter" idx="3"/>
          </p:nvPr>
        </p:nvSpPr>
        <p:spPr>
          <a:xfrm>
            <a:off x="3808334" y="9379984"/>
            <a:ext cx="2914748" cy="494266"/>
          </a:xfrm>
          <a:prstGeom prst="rect">
            <a:avLst/>
          </a:prstGeom>
        </p:spPr>
        <p:txBody>
          <a:bodyPr vert="horz" lIns="90746" tIns="45372" rIns="90746" bIns="45372" rtlCol="0" anchor="b"/>
          <a:lstStyle>
            <a:lvl1pPr algn="r">
              <a:defRPr sz="1200"/>
            </a:lvl1pPr>
          </a:lstStyle>
          <a:p>
            <a:fld id="{F98E1664-CCC6-484F-BD68-42B4C58B7C1D}" type="slidenum">
              <a:rPr lang="en-ZA" smtClean="0"/>
              <a:pPr/>
              <a:t>‹#›</a:t>
            </a:fld>
            <a:endParaRPr lang="en-ZA"/>
          </a:p>
        </p:txBody>
      </p:sp>
    </p:spTree>
    <p:extLst>
      <p:ext uri="{BB962C8B-B14F-4D97-AF65-F5344CB8AC3E}">
        <p14:creationId xmlns:p14="http://schemas.microsoft.com/office/powerpoint/2010/main" xmlns="" val="292557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14015" cy="495428"/>
          </a:xfrm>
          <a:prstGeom prst="rect">
            <a:avLst/>
          </a:prstGeom>
        </p:spPr>
        <p:txBody>
          <a:bodyPr vert="horz" lIns="90738" tIns="45370" rIns="90738" bIns="45370" rtlCol="0"/>
          <a:lstStyle>
            <a:lvl1pPr algn="l">
              <a:defRPr sz="1200"/>
            </a:lvl1pPr>
          </a:lstStyle>
          <a:p>
            <a:endParaRPr lang="en-ZA"/>
          </a:p>
        </p:txBody>
      </p:sp>
      <p:sp>
        <p:nvSpPr>
          <p:cNvPr id="3" name="Date Placeholder 2"/>
          <p:cNvSpPr>
            <a:spLocks noGrp="1"/>
          </p:cNvSpPr>
          <p:nvPr>
            <p:ph type="dt" idx="1"/>
          </p:nvPr>
        </p:nvSpPr>
        <p:spPr>
          <a:xfrm>
            <a:off x="3809080" y="0"/>
            <a:ext cx="2914015" cy="495428"/>
          </a:xfrm>
          <a:prstGeom prst="rect">
            <a:avLst/>
          </a:prstGeom>
        </p:spPr>
        <p:txBody>
          <a:bodyPr vert="horz" lIns="90738" tIns="45370" rIns="90738" bIns="45370" rtlCol="0"/>
          <a:lstStyle>
            <a:lvl1pPr algn="r">
              <a:defRPr sz="1200"/>
            </a:lvl1pPr>
          </a:lstStyle>
          <a:p>
            <a:fld id="{A6F3ACE3-2836-47E9-BC00-109EBB3BED33}" type="datetimeFigureOut">
              <a:rPr lang="en-ZA" smtClean="0"/>
              <a:pPr/>
              <a:t>2016/04/11</a:t>
            </a:fld>
            <a:endParaRPr lang="en-ZA"/>
          </a:p>
        </p:txBody>
      </p:sp>
      <p:sp>
        <p:nvSpPr>
          <p:cNvPr id="4" name="Slide Image Placeholder 3"/>
          <p:cNvSpPr>
            <a:spLocks noGrp="1" noRot="1" noChangeAspect="1"/>
          </p:cNvSpPr>
          <p:nvPr>
            <p:ph type="sldImg" idx="2"/>
          </p:nvPr>
        </p:nvSpPr>
        <p:spPr>
          <a:xfrm>
            <a:off x="400050" y="1235075"/>
            <a:ext cx="5924550" cy="3332163"/>
          </a:xfrm>
          <a:prstGeom prst="rect">
            <a:avLst/>
          </a:prstGeom>
          <a:noFill/>
          <a:ln w="12700">
            <a:solidFill>
              <a:prstClr val="black"/>
            </a:solidFill>
          </a:ln>
        </p:spPr>
        <p:txBody>
          <a:bodyPr vert="horz" lIns="90738" tIns="45370" rIns="90738" bIns="45370" rtlCol="0" anchor="ctr"/>
          <a:lstStyle/>
          <a:p>
            <a:endParaRPr lang="en-ZA"/>
          </a:p>
        </p:txBody>
      </p:sp>
      <p:sp>
        <p:nvSpPr>
          <p:cNvPr id="5" name="Notes Placeholder 4"/>
          <p:cNvSpPr>
            <a:spLocks noGrp="1"/>
          </p:cNvSpPr>
          <p:nvPr>
            <p:ph type="body" sz="quarter" idx="3"/>
          </p:nvPr>
        </p:nvSpPr>
        <p:spPr>
          <a:xfrm>
            <a:off x="672466" y="4751982"/>
            <a:ext cx="5379720" cy="3887986"/>
          </a:xfrm>
          <a:prstGeom prst="rect">
            <a:avLst/>
          </a:prstGeom>
        </p:spPr>
        <p:txBody>
          <a:bodyPr vert="horz" lIns="90738" tIns="45370" rIns="90738" bIns="4537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2" y="9378824"/>
            <a:ext cx="2914015" cy="495427"/>
          </a:xfrm>
          <a:prstGeom prst="rect">
            <a:avLst/>
          </a:prstGeom>
        </p:spPr>
        <p:txBody>
          <a:bodyPr vert="horz" lIns="90738" tIns="45370" rIns="90738" bIns="45370" rtlCol="0" anchor="b"/>
          <a:lstStyle>
            <a:lvl1pPr algn="l">
              <a:defRPr sz="1200"/>
            </a:lvl1pPr>
          </a:lstStyle>
          <a:p>
            <a:endParaRPr lang="en-ZA"/>
          </a:p>
        </p:txBody>
      </p:sp>
      <p:sp>
        <p:nvSpPr>
          <p:cNvPr id="7" name="Slide Number Placeholder 6"/>
          <p:cNvSpPr>
            <a:spLocks noGrp="1"/>
          </p:cNvSpPr>
          <p:nvPr>
            <p:ph type="sldNum" sz="quarter" idx="5"/>
          </p:nvPr>
        </p:nvSpPr>
        <p:spPr>
          <a:xfrm>
            <a:off x="3809080" y="9378824"/>
            <a:ext cx="2914015" cy="495427"/>
          </a:xfrm>
          <a:prstGeom prst="rect">
            <a:avLst/>
          </a:prstGeom>
        </p:spPr>
        <p:txBody>
          <a:bodyPr vert="horz" lIns="90738" tIns="45370" rIns="90738" bIns="45370" rtlCol="0" anchor="b"/>
          <a:lstStyle>
            <a:lvl1pPr algn="r">
              <a:defRPr sz="1200"/>
            </a:lvl1pPr>
          </a:lstStyle>
          <a:p>
            <a:fld id="{F422CF9D-3CED-4788-8549-6E0D812AC89A}" type="slidenum">
              <a:rPr lang="en-ZA" smtClean="0"/>
              <a:pPr/>
              <a:t>‹#›</a:t>
            </a:fld>
            <a:endParaRPr lang="en-ZA"/>
          </a:p>
        </p:txBody>
      </p:sp>
    </p:spTree>
    <p:extLst>
      <p:ext uri="{BB962C8B-B14F-4D97-AF65-F5344CB8AC3E}">
        <p14:creationId xmlns:p14="http://schemas.microsoft.com/office/powerpoint/2010/main" xmlns="" val="2127417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xmlns="" val="2928899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xmlns="" val="324029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xmlns="" val="212544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xmlns="" val="1427155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xmlns="" val="4239601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xmlns="" val="2602662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xmlns="" val="12273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xmlns="" val="1067841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xmlns="" val="154184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xmlns="" val="32104656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xmlns="" val="956486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xmlns="" val="1076506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xmlns="" val="5585784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xmlns="" val="3912595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25</a:t>
            </a:fld>
            <a:endParaRPr lang="en-US"/>
          </a:p>
        </p:txBody>
      </p:sp>
    </p:spTree>
    <p:extLst>
      <p:ext uri="{BB962C8B-B14F-4D97-AF65-F5344CB8AC3E}">
        <p14:creationId xmlns:p14="http://schemas.microsoft.com/office/powerpoint/2010/main" xmlns="" val="12169686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26</a:t>
            </a:fld>
            <a:endParaRPr lang="en-US"/>
          </a:p>
        </p:txBody>
      </p:sp>
    </p:spTree>
    <p:extLst>
      <p:ext uri="{BB962C8B-B14F-4D97-AF65-F5344CB8AC3E}">
        <p14:creationId xmlns:p14="http://schemas.microsoft.com/office/powerpoint/2010/main" xmlns="" val="2788309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27</a:t>
            </a:fld>
            <a:endParaRPr lang="en-US"/>
          </a:p>
        </p:txBody>
      </p:sp>
    </p:spTree>
    <p:extLst>
      <p:ext uri="{BB962C8B-B14F-4D97-AF65-F5344CB8AC3E}">
        <p14:creationId xmlns:p14="http://schemas.microsoft.com/office/powerpoint/2010/main" xmlns="" val="36083772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28</a:t>
            </a:fld>
            <a:endParaRPr lang="en-US"/>
          </a:p>
        </p:txBody>
      </p:sp>
    </p:spTree>
    <p:extLst>
      <p:ext uri="{BB962C8B-B14F-4D97-AF65-F5344CB8AC3E}">
        <p14:creationId xmlns:p14="http://schemas.microsoft.com/office/powerpoint/2010/main" xmlns="" val="28498245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29</a:t>
            </a:fld>
            <a:endParaRPr lang="en-US"/>
          </a:p>
        </p:txBody>
      </p:sp>
    </p:spTree>
    <p:extLst>
      <p:ext uri="{BB962C8B-B14F-4D97-AF65-F5344CB8AC3E}">
        <p14:creationId xmlns:p14="http://schemas.microsoft.com/office/powerpoint/2010/main" xmlns="" val="2576690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xmlns="" val="3860075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38600755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32</a:t>
            </a:fld>
            <a:endParaRPr lang="en-US"/>
          </a:p>
        </p:txBody>
      </p:sp>
    </p:spTree>
    <p:extLst>
      <p:ext uri="{BB962C8B-B14F-4D97-AF65-F5344CB8AC3E}">
        <p14:creationId xmlns:p14="http://schemas.microsoft.com/office/powerpoint/2010/main" xmlns="" val="1134589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xmlns="" val="15885319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xmlns="" val="2574227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xmlns="" val="2574227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35</a:t>
            </a:fld>
            <a:endParaRPr lang="en-US"/>
          </a:p>
        </p:txBody>
      </p:sp>
    </p:spTree>
    <p:extLst>
      <p:ext uri="{BB962C8B-B14F-4D97-AF65-F5344CB8AC3E}">
        <p14:creationId xmlns:p14="http://schemas.microsoft.com/office/powerpoint/2010/main" xmlns="" val="1897806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xmlns="" val="18384040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xmlns="" val="18384040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38</a:t>
            </a:fld>
            <a:endParaRPr lang="en-US"/>
          </a:p>
        </p:txBody>
      </p:sp>
    </p:spTree>
    <p:extLst>
      <p:ext uri="{BB962C8B-B14F-4D97-AF65-F5344CB8AC3E}">
        <p14:creationId xmlns:p14="http://schemas.microsoft.com/office/powerpoint/2010/main" xmlns="" val="3002441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xmlns="" val="27596295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xmlns="" val="27596295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41</a:t>
            </a:fld>
            <a:endParaRPr lang="en-US"/>
          </a:p>
        </p:txBody>
      </p:sp>
    </p:spTree>
    <p:extLst>
      <p:ext uri="{BB962C8B-B14F-4D97-AF65-F5344CB8AC3E}">
        <p14:creationId xmlns:p14="http://schemas.microsoft.com/office/powerpoint/2010/main" xmlns="" val="436903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pPr/>
              <a:t>42</a:t>
            </a:fld>
            <a:endParaRPr lang="en-US"/>
          </a:p>
        </p:txBody>
      </p:sp>
    </p:spTree>
    <p:extLst>
      <p:ext uri="{BB962C8B-B14F-4D97-AF65-F5344CB8AC3E}">
        <p14:creationId xmlns:p14="http://schemas.microsoft.com/office/powerpoint/2010/main" xmlns="" val="1877826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xmlns="" val="740348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xmlns="" val="915376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xmlns="" val="9153760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xmlns="" val="282723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xmlns="" val="40785215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xmlns="" val="3019487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84488" y="846138"/>
            <a:ext cx="4051300" cy="2279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xmlns="" val="1188338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xmlns="" val="334140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xmlns="" val="830994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xmlns="" val="2611831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F70C2E-26FE-4B02-8D23-B162DAEA3041}"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xmlns="" val="1188147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5563" y="1640793"/>
            <a:ext cx="8480757" cy="636080"/>
          </a:xfrm>
        </p:spPr>
        <p:txBody>
          <a:bodyPr>
            <a:noAutofit/>
          </a:bodyPr>
          <a:lstStyle>
            <a:lvl1pPr>
              <a:defRPr sz="3800">
                <a:solidFill>
                  <a:srgbClr val="595959"/>
                </a:solidFill>
              </a:defRPr>
            </a:lvl1pPr>
          </a:lstStyle>
          <a:p>
            <a:r>
              <a:rPr lang="en-US" smtClean="0"/>
              <a:t>Click to edit Master title style</a:t>
            </a:r>
            <a:endParaRPr lang="en-GB" dirty="0"/>
          </a:p>
        </p:txBody>
      </p:sp>
      <p:sp>
        <p:nvSpPr>
          <p:cNvPr id="3" name="Subtitle 2"/>
          <p:cNvSpPr>
            <a:spLocks noGrp="1"/>
          </p:cNvSpPr>
          <p:nvPr>
            <p:ph type="subTitle" idx="1"/>
          </p:nvPr>
        </p:nvSpPr>
        <p:spPr>
          <a:xfrm>
            <a:off x="495563" y="4433454"/>
            <a:ext cx="7123840" cy="1067248"/>
          </a:xfrm>
        </p:spPr>
        <p:txBody>
          <a:bodyPr>
            <a:normAutofit/>
          </a:bodyPr>
          <a:lstStyle>
            <a:lvl1pPr marL="0" indent="0" algn="l">
              <a:lnSpc>
                <a:spcPct val="120000"/>
              </a:lnSpc>
              <a:spcBef>
                <a:spcPts val="0"/>
              </a:spcBef>
              <a:spcAft>
                <a:spcPts val="0"/>
              </a:spcAft>
              <a:buNone/>
              <a:defRPr sz="1400" b="0">
                <a:solidFill>
                  <a:srgbClr val="57575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grpSp>
        <p:nvGrpSpPr>
          <p:cNvPr id="18" name="Group 17"/>
          <p:cNvGrpSpPr/>
          <p:nvPr/>
        </p:nvGrpSpPr>
        <p:grpSpPr>
          <a:xfrm>
            <a:off x="541867" y="418733"/>
            <a:ext cx="1609200" cy="303374"/>
            <a:chOff x="-3852863" y="915988"/>
            <a:chExt cx="10217151" cy="1927226"/>
          </a:xfrm>
        </p:grpSpPr>
        <p:sp>
          <p:nvSpPr>
            <p:cNvPr id="19" name="Freeform 7"/>
            <p:cNvSpPr>
              <a:spLocks/>
            </p:cNvSpPr>
            <p:nvPr/>
          </p:nvSpPr>
          <p:spPr bwMode="auto">
            <a:xfrm>
              <a:off x="3328988" y="1049338"/>
              <a:ext cx="908050" cy="1793875"/>
            </a:xfrm>
            <a:custGeom>
              <a:avLst/>
              <a:gdLst>
                <a:gd name="T0" fmla="*/ 109 w 572"/>
                <a:gd name="T1" fmla="*/ 47 h 1130"/>
                <a:gd name="T2" fmla="*/ 388 w 572"/>
                <a:gd name="T3" fmla="*/ 0 h 1130"/>
                <a:gd name="T4" fmla="*/ 388 w 572"/>
                <a:gd name="T5" fmla="*/ 261 h 1130"/>
                <a:gd name="T6" fmla="*/ 572 w 572"/>
                <a:gd name="T7" fmla="*/ 261 h 1130"/>
                <a:gd name="T8" fmla="*/ 572 w 572"/>
                <a:gd name="T9" fmla="*/ 472 h 1130"/>
                <a:gd name="T10" fmla="*/ 388 w 572"/>
                <a:gd name="T11" fmla="*/ 472 h 1130"/>
                <a:gd name="T12" fmla="*/ 388 w 572"/>
                <a:gd name="T13" fmla="*/ 773 h 1130"/>
                <a:gd name="T14" fmla="*/ 390 w 572"/>
                <a:gd name="T15" fmla="*/ 808 h 1130"/>
                <a:gd name="T16" fmla="*/ 396 w 572"/>
                <a:gd name="T17" fmla="*/ 835 h 1130"/>
                <a:gd name="T18" fmla="*/ 408 w 572"/>
                <a:gd name="T19" fmla="*/ 855 h 1130"/>
                <a:gd name="T20" fmla="*/ 422 w 572"/>
                <a:gd name="T21" fmla="*/ 870 h 1130"/>
                <a:gd name="T22" fmla="*/ 435 w 572"/>
                <a:gd name="T23" fmla="*/ 882 h 1130"/>
                <a:gd name="T24" fmla="*/ 453 w 572"/>
                <a:gd name="T25" fmla="*/ 888 h 1130"/>
                <a:gd name="T26" fmla="*/ 468 w 572"/>
                <a:gd name="T27" fmla="*/ 892 h 1130"/>
                <a:gd name="T28" fmla="*/ 484 w 572"/>
                <a:gd name="T29" fmla="*/ 894 h 1130"/>
                <a:gd name="T30" fmla="*/ 498 w 572"/>
                <a:gd name="T31" fmla="*/ 894 h 1130"/>
                <a:gd name="T32" fmla="*/ 517 w 572"/>
                <a:gd name="T33" fmla="*/ 892 h 1130"/>
                <a:gd name="T34" fmla="*/ 537 w 572"/>
                <a:gd name="T35" fmla="*/ 888 h 1130"/>
                <a:gd name="T36" fmla="*/ 554 w 572"/>
                <a:gd name="T37" fmla="*/ 884 h 1130"/>
                <a:gd name="T38" fmla="*/ 564 w 572"/>
                <a:gd name="T39" fmla="*/ 880 h 1130"/>
                <a:gd name="T40" fmla="*/ 566 w 572"/>
                <a:gd name="T41" fmla="*/ 1103 h 1130"/>
                <a:gd name="T42" fmla="*/ 550 w 572"/>
                <a:gd name="T43" fmla="*/ 1109 h 1130"/>
                <a:gd name="T44" fmla="*/ 525 w 572"/>
                <a:gd name="T45" fmla="*/ 1114 h 1130"/>
                <a:gd name="T46" fmla="*/ 490 w 572"/>
                <a:gd name="T47" fmla="*/ 1122 h 1130"/>
                <a:gd name="T48" fmla="*/ 447 w 572"/>
                <a:gd name="T49" fmla="*/ 1126 h 1130"/>
                <a:gd name="T50" fmla="*/ 396 w 572"/>
                <a:gd name="T51" fmla="*/ 1130 h 1130"/>
                <a:gd name="T52" fmla="*/ 340 w 572"/>
                <a:gd name="T53" fmla="*/ 1126 h 1130"/>
                <a:gd name="T54" fmla="*/ 291 w 572"/>
                <a:gd name="T55" fmla="*/ 1116 h 1130"/>
                <a:gd name="T56" fmla="*/ 246 w 572"/>
                <a:gd name="T57" fmla="*/ 1099 h 1130"/>
                <a:gd name="T58" fmla="*/ 209 w 572"/>
                <a:gd name="T59" fmla="*/ 1077 h 1130"/>
                <a:gd name="T60" fmla="*/ 178 w 572"/>
                <a:gd name="T61" fmla="*/ 1048 h 1130"/>
                <a:gd name="T62" fmla="*/ 152 w 572"/>
                <a:gd name="T63" fmla="*/ 1013 h 1130"/>
                <a:gd name="T64" fmla="*/ 133 w 572"/>
                <a:gd name="T65" fmla="*/ 972 h 1130"/>
                <a:gd name="T66" fmla="*/ 119 w 572"/>
                <a:gd name="T67" fmla="*/ 927 h 1130"/>
                <a:gd name="T68" fmla="*/ 111 w 572"/>
                <a:gd name="T69" fmla="*/ 876 h 1130"/>
                <a:gd name="T70" fmla="*/ 109 w 572"/>
                <a:gd name="T71" fmla="*/ 820 h 1130"/>
                <a:gd name="T72" fmla="*/ 109 w 572"/>
                <a:gd name="T73" fmla="*/ 472 h 1130"/>
                <a:gd name="T74" fmla="*/ 0 w 572"/>
                <a:gd name="T75" fmla="*/ 472 h 1130"/>
                <a:gd name="T76" fmla="*/ 0 w 572"/>
                <a:gd name="T77" fmla="*/ 261 h 1130"/>
                <a:gd name="T78" fmla="*/ 109 w 572"/>
                <a:gd name="T79" fmla="*/ 261 h 1130"/>
                <a:gd name="T80" fmla="*/ 109 w 572"/>
                <a:gd name="T81" fmla="*/ 4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2" h="1130">
                  <a:moveTo>
                    <a:pt x="109" y="47"/>
                  </a:moveTo>
                  <a:lnTo>
                    <a:pt x="388" y="0"/>
                  </a:lnTo>
                  <a:lnTo>
                    <a:pt x="388" y="261"/>
                  </a:lnTo>
                  <a:lnTo>
                    <a:pt x="572" y="261"/>
                  </a:lnTo>
                  <a:lnTo>
                    <a:pt x="572" y="472"/>
                  </a:lnTo>
                  <a:lnTo>
                    <a:pt x="388" y="472"/>
                  </a:lnTo>
                  <a:lnTo>
                    <a:pt x="388" y="773"/>
                  </a:lnTo>
                  <a:lnTo>
                    <a:pt x="390" y="808"/>
                  </a:lnTo>
                  <a:lnTo>
                    <a:pt x="396" y="835"/>
                  </a:lnTo>
                  <a:lnTo>
                    <a:pt x="408" y="855"/>
                  </a:lnTo>
                  <a:lnTo>
                    <a:pt x="422" y="870"/>
                  </a:lnTo>
                  <a:lnTo>
                    <a:pt x="435" y="882"/>
                  </a:lnTo>
                  <a:lnTo>
                    <a:pt x="453" y="888"/>
                  </a:lnTo>
                  <a:lnTo>
                    <a:pt x="468" y="892"/>
                  </a:lnTo>
                  <a:lnTo>
                    <a:pt x="484" y="894"/>
                  </a:lnTo>
                  <a:lnTo>
                    <a:pt x="498" y="894"/>
                  </a:lnTo>
                  <a:lnTo>
                    <a:pt x="517" y="892"/>
                  </a:lnTo>
                  <a:lnTo>
                    <a:pt x="537" y="888"/>
                  </a:lnTo>
                  <a:lnTo>
                    <a:pt x="554" y="884"/>
                  </a:lnTo>
                  <a:lnTo>
                    <a:pt x="564" y="880"/>
                  </a:lnTo>
                  <a:lnTo>
                    <a:pt x="566" y="1103"/>
                  </a:lnTo>
                  <a:lnTo>
                    <a:pt x="550" y="1109"/>
                  </a:lnTo>
                  <a:lnTo>
                    <a:pt x="525" y="1114"/>
                  </a:lnTo>
                  <a:lnTo>
                    <a:pt x="490" y="1122"/>
                  </a:lnTo>
                  <a:lnTo>
                    <a:pt x="447" y="1126"/>
                  </a:lnTo>
                  <a:lnTo>
                    <a:pt x="396" y="1130"/>
                  </a:lnTo>
                  <a:lnTo>
                    <a:pt x="340" y="1126"/>
                  </a:lnTo>
                  <a:lnTo>
                    <a:pt x="291" y="1116"/>
                  </a:lnTo>
                  <a:lnTo>
                    <a:pt x="246" y="1099"/>
                  </a:lnTo>
                  <a:lnTo>
                    <a:pt x="209" y="1077"/>
                  </a:lnTo>
                  <a:lnTo>
                    <a:pt x="178" y="1048"/>
                  </a:lnTo>
                  <a:lnTo>
                    <a:pt x="152" y="1013"/>
                  </a:lnTo>
                  <a:lnTo>
                    <a:pt x="133" y="972"/>
                  </a:lnTo>
                  <a:lnTo>
                    <a:pt x="119" y="927"/>
                  </a:lnTo>
                  <a:lnTo>
                    <a:pt x="111" y="876"/>
                  </a:lnTo>
                  <a:lnTo>
                    <a:pt x="109" y="820"/>
                  </a:lnTo>
                  <a:lnTo>
                    <a:pt x="109" y="472"/>
                  </a:lnTo>
                  <a:lnTo>
                    <a:pt x="0" y="472"/>
                  </a:lnTo>
                  <a:lnTo>
                    <a:pt x="0" y="261"/>
                  </a:lnTo>
                  <a:lnTo>
                    <a:pt x="109" y="261"/>
                  </a:lnTo>
                  <a:lnTo>
                    <a:pt x="109" y="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sp>
          <p:nvSpPr>
            <p:cNvPr id="20" name="Freeform 8"/>
            <p:cNvSpPr>
              <a:spLocks noEditPoints="1"/>
            </p:cNvSpPr>
            <p:nvPr/>
          </p:nvSpPr>
          <p:spPr bwMode="auto">
            <a:xfrm>
              <a:off x="4354513" y="1433513"/>
              <a:ext cx="1285875" cy="1409700"/>
            </a:xfrm>
            <a:custGeom>
              <a:avLst/>
              <a:gdLst>
                <a:gd name="T0" fmla="*/ 447 w 810"/>
                <a:gd name="T1" fmla="*/ 201 h 888"/>
                <a:gd name="T2" fmla="*/ 495 w 810"/>
                <a:gd name="T3" fmla="*/ 224 h 888"/>
                <a:gd name="T4" fmla="*/ 527 w 810"/>
                <a:gd name="T5" fmla="*/ 262 h 888"/>
                <a:gd name="T6" fmla="*/ 544 w 810"/>
                <a:gd name="T7" fmla="*/ 306 h 888"/>
                <a:gd name="T8" fmla="*/ 548 w 810"/>
                <a:gd name="T9" fmla="*/ 345 h 888"/>
                <a:gd name="T10" fmla="*/ 525 w 810"/>
                <a:gd name="T11" fmla="*/ 345 h 888"/>
                <a:gd name="T12" fmla="*/ 464 w 810"/>
                <a:gd name="T13" fmla="*/ 345 h 888"/>
                <a:gd name="T14" fmla="*/ 390 w 810"/>
                <a:gd name="T15" fmla="*/ 345 h 888"/>
                <a:gd name="T16" fmla="*/ 320 w 810"/>
                <a:gd name="T17" fmla="*/ 345 h 888"/>
                <a:gd name="T18" fmla="*/ 275 w 810"/>
                <a:gd name="T19" fmla="*/ 345 h 888"/>
                <a:gd name="T20" fmla="*/ 273 w 810"/>
                <a:gd name="T21" fmla="*/ 314 h 888"/>
                <a:gd name="T22" fmla="*/ 296 w 810"/>
                <a:gd name="T23" fmla="*/ 256 h 888"/>
                <a:gd name="T24" fmla="*/ 343 w 810"/>
                <a:gd name="T25" fmla="*/ 215 h 888"/>
                <a:gd name="T26" fmla="*/ 414 w 810"/>
                <a:gd name="T27" fmla="*/ 197 h 888"/>
                <a:gd name="T28" fmla="*/ 673 w 810"/>
                <a:gd name="T29" fmla="*/ 650 h 888"/>
                <a:gd name="T30" fmla="*/ 572 w 810"/>
                <a:gd name="T31" fmla="*/ 671 h 888"/>
                <a:gd name="T32" fmla="*/ 464 w 810"/>
                <a:gd name="T33" fmla="*/ 671 h 888"/>
                <a:gd name="T34" fmla="*/ 386 w 810"/>
                <a:gd name="T35" fmla="*/ 656 h 888"/>
                <a:gd name="T36" fmla="*/ 324 w 810"/>
                <a:gd name="T37" fmla="*/ 623 h 888"/>
                <a:gd name="T38" fmla="*/ 285 w 810"/>
                <a:gd name="T39" fmla="*/ 570 h 888"/>
                <a:gd name="T40" fmla="*/ 798 w 810"/>
                <a:gd name="T41" fmla="*/ 535 h 888"/>
                <a:gd name="T42" fmla="*/ 806 w 810"/>
                <a:gd name="T43" fmla="*/ 496 h 888"/>
                <a:gd name="T44" fmla="*/ 810 w 810"/>
                <a:gd name="T45" fmla="*/ 424 h 888"/>
                <a:gd name="T46" fmla="*/ 800 w 810"/>
                <a:gd name="T47" fmla="*/ 316 h 888"/>
                <a:gd name="T48" fmla="*/ 771 w 810"/>
                <a:gd name="T49" fmla="*/ 215 h 888"/>
                <a:gd name="T50" fmla="*/ 720 w 810"/>
                <a:gd name="T51" fmla="*/ 129 h 888"/>
                <a:gd name="T52" fmla="*/ 646 w 810"/>
                <a:gd name="T53" fmla="*/ 60 h 888"/>
                <a:gd name="T54" fmla="*/ 544 w 810"/>
                <a:gd name="T55" fmla="*/ 16 h 888"/>
                <a:gd name="T56" fmla="*/ 419 w 810"/>
                <a:gd name="T57" fmla="*/ 0 h 888"/>
                <a:gd name="T58" fmla="*/ 293 w 810"/>
                <a:gd name="T59" fmla="*/ 16 h 888"/>
                <a:gd name="T60" fmla="*/ 189 w 810"/>
                <a:gd name="T61" fmla="*/ 64 h 888"/>
                <a:gd name="T62" fmla="*/ 107 w 810"/>
                <a:gd name="T63" fmla="*/ 137 h 888"/>
                <a:gd name="T64" fmla="*/ 49 w 810"/>
                <a:gd name="T65" fmla="*/ 228 h 888"/>
                <a:gd name="T66" fmla="*/ 12 w 810"/>
                <a:gd name="T67" fmla="*/ 336 h 888"/>
                <a:gd name="T68" fmla="*/ 0 w 810"/>
                <a:gd name="T69" fmla="*/ 453 h 888"/>
                <a:gd name="T70" fmla="*/ 19 w 810"/>
                <a:gd name="T71" fmla="*/ 591 h 888"/>
                <a:gd name="T72" fmla="*/ 72 w 810"/>
                <a:gd name="T73" fmla="*/ 707 h 888"/>
                <a:gd name="T74" fmla="*/ 154 w 810"/>
                <a:gd name="T75" fmla="*/ 794 h 888"/>
                <a:gd name="T76" fmla="*/ 263 w 810"/>
                <a:gd name="T77" fmla="*/ 853 h 888"/>
                <a:gd name="T78" fmla="*/ 392 w 810"/>
                <a:gd name="T79" fmla="*/ 884 h 888"/>
                <a:gd name="T80" fmla="*/ 523 w 810"/>
                <a:gd name="T81" fmla="*/ 886 h 888"/>
                <a:gd name="T82" fmla="*/ 618 w 810"/>
                <a:gd name="T83" fmla="*/ 874 h 888"/>
                <a:gd name="T84" fmla="*/ 687 w 810"/>
                <a:gd name="T85" fmla="*/ 857 h 888"/>
                <a:gd name="T86" fmla="*/ 735 w 810"/>
                <a:gd name="T87" fmla="*/ 839 h 888"/>
                <a:gd name="T88" fmla="*/ 712 w 810"/>
                <a:gd name="T89" fmla="*/ 6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10" h="888">
                  <a:moveTo>
                    <a:pt x="414" y="197"/>
                  </a:moveTo>
                  <a:lnTo>
                    <a:pt x="447" y="201"/>
                  </a:lnTo>
                  <a:lnTo>
                    <a:pt x="472" y="211"/>
                  </a:lnTo>
                  <a:lnTo>
                    <a:pt x="495" y="224"/>
                  </a:lnTo>
                  <a:lnTo>
                    <a:pt x="513" y="242"/>
                  </a:lnTo>
                  <a:lnTo>
                    <a:pt x="527" y="262"/>
                  </a:lnTo>
                  <a:lnTo>
                    <a:pt x="536" y="283"/>
                  </a:lnTo>
                  <a:lnTo>
                    <a:pt x="544" y="306"/>
                  </a:lnTo>
                  <a:lnTo>
                    <a:pt x="548" y="326"/>
                  </a:lnTo>
                  <a:lnTo>
                    <a:pt x="548" y="345"/>
                  </a:lnTo>
                  <a:lnTo>
                    <a:pt x="542" y="345"/>
                  </a:lnTo>
                  <a:lnTo>
                    <a:pt x="525" y="345"/>
                  </a:lnTo>
                  <a:lnTo>
                    <a:pt x="497" y="345"/>
                  </a:lnTo>
                  <a:lnTo>
                    <a:pt x="464" y="345"/>
                  </a:lnTo>
                  <a:lnTo>
                    <a:pt x="427" y="345"/>
                  </a:lnTo>
                  <a:lnTo>
                    <a:pt x="390" y="345"/>
                  </a:lnTo>
                  <a:lnTo>
                    <a:pt x="353" y="345"/>
                  </a:lnTo>
                  <a:lnTo>
                    <a:pt x="320" y="345"/>
                  </a:lnTo>
                  <a:lnTo>
                    <a:pt x="293" y="345"/>
                  </a:lnTo>
                  <a:lnTo>
                    <a:pt x="275" y="345"/>
                  </a:lnTo>
                  <a:lnTo>
                    <a:pt x="269" y="345"/>
                  </a:lnTo>
                  <a:lnTo>
                    <a:pt x="273" y="314"/>
                  </a:lnTo>
                  <a:lnTo>
                    <a:pt x="281" y="283"/>
                  </a:lnTo>
                  <a:lnTo>
                    <a:pt x="296" y="256"/>
                  </a:lnTo>
                  <a:lnTo>
                    <a:pt x="318" y="232"/>
                  </a:lnTo>
                  <a:lnTo>
                    <a:pt x="343" y="215"/>
                  </a:lnTo>
                  <a:lnTo>
                    <a:pt x="376" y="203"/>
                  </a:lnTo>
                  <a:lnTo>
                    <a:pt x="414" y="197"/>
                  </a:lnTo>
                  <a:close/>
                  <a:moveTo>
                    <a:pt x="712" y="636"/>
                  </a:moveTo>
                  <a:lnTo>
                    <a:pt x="673" y="650"/>
                  </a:lnTo>
                  <a:lnTo>
                    <a:pt x="626" y="662"/>
                  </a:lnTo>
                  <a:lnTo>
                    <a:pt x="572" y="671"/>
                  </a:lnTo>
                  <a:lnTo>
                    <a:pt x="509" y="673"/>
                  </a:lnTo>
                  <a:lnTo>
                    <a:pt x="464" y="671"/>
                  </a:lnTo>
                  <a:lnTo>
                    <a:pt x="423" y="666"/>
                  </a:lnTo>
                  <a:lnTo>
                    <a:pt x="386" y="656"/>
                  </a:lnTo>
                  <a:lnTo>
                    <a:pt x="351" y="642"/>
                  </a:lnTo>
                  <a:lnTo>
                    <a:pt x="324" y="623"/>
                  </a:lnTo>
                  <a:lnTo>
                    <a:pt x="300" y="599"/>
                  </a:lnTo>
                  <a:lnTo>
                    <a:pt x="285" y="570"/>
                  </a:lnTo>
                  <a:lnTo>
                    <a:pt x="275" y="535"/>
                  </a:lnTo>
                  <a:lnTo>
                    <a:pt x="798" y="535"/>
                  </a:lnTo>
                  <a:lnTo>
                    <a:pt x="802" y="519"/>
                  </a:lnTo>
                  <a:lnTo>
                    <a:pt x="806" y="496"/>
                  </a:lnTo>
                  <a:lnTo>
                    <a:pt x="808" y="465"/>
                  </a:lnTo>
                  <a:lnTo>
                    <a:pt x="810" y="424"/>
                  </a:lnTo>
                  <a:lnTo>
                    <a:pt x="808" y="369"/>
                  </a:lnTo>
                  <a:lnTo>
                    <a:pt x="800" y="316"/>
                  </a:lnTo>
                  <a:lnTo>
                    <a:pt x="788" y="263"/>
                  </a:lnTo>
                  <a:lnTo>
                    <a:pt x="771" y="215"/>
                  </a:lnTo>
                  <a:lnTo>
                    <a:pt x="747" y="170"/>
                  </a:lnTo>
                  <a:lnTo>
                    <a:pt x="720" y="129"/>
                  </a:lnTo>
                  <a:lnTo>
                    <a:pt x="685" y="92"/>
                  </a:lnTo>
                  <a:lnTo>
                    <a:pt x="646" y="60"/>
                  </a:lnTo>
                  <a:lnTo>
                    <a:pt x="599" y="35"/>
                  </a:lnTo>
                  <a:lnTo>
                    <a:pt x="544" y="16"/>
                  </a:lnTo>
                  <a:lnTo>
                    <a:pt x="486" y="4"/>
                  </a:lnTo>
                  <a:lnTo>
                    <a:pt x="419" y="0"/>
                  </a:lnTo>
                  <a:lnTo>
                    <a:pt x="353" y="4"/>
                  </a:lnTo>
                  <a:lnTo>
                    <a:pt x="293" y="16"/>
                  </a:lnTo>
                  <a:lnTo>
                    <a:pt x="238" y="37"/>
                  </a:lnTo>
                  <a:lnTo>
                    <a:pt x="189" y="64"/>
                  </a:lnTo>
                  <a:lnTo>
                    <a:pt x="146" y="98"/>
                  </a:lnTo>
                  <a:lnTo>
                    <a:pt x="107" y="137"/>
                  </a:lnTo>
                  <a:lnTo>
                    <a:pt x="74" y="182"/>
                  </a:lnTo>
                  <a:lnTo>
                    <a:pt x="49" y="228"/>
                  </a:lnTo>
                  <a:lnTo>
                    <a:pt x="27" y="281"/>
                  </a:lnTo>
                  <a:lnTo>
                    <a:pt x="12" y="336"/>
                  </a:lnTo>
                  <a:lnTo>
                    <a:pt x="4" y="394"/>
                  </a:lnTo>
                  <a:lnTo>
                    <a:pt x="0" y="453"/>
                  </a:lnTo>
                  <a:lnTo>
                    <a:pt x="6" y="525"/>
                  </a:lnTo>
                  <a:lnTo>
                    <a:pt x="19" y="591"/>
                  </a:lnTo>
                  <a:lnTo>
                    <a:pt x="41" y="652"/>
                  </a:lnTo>
                  <a:lnTo>
                    <a:pt x="72" y="707"/>
                  </a:lnTo>
                  <a:lnTo>
                    <a:pt x="109" y="753"/>
                  </a:lnTo>
                  <a:lnTo>
                    <a:pt x="154" y="794"/>
                  </a:lnTo>
                  <a:lnTo>
                    <a:pt x="205" y="828"/>
                  </a:lnTo>
                  <a:lnTo>
                    <a:pt x="263" y="853"/>
                  </a:lnTo>
                  <a:lnTo>
                    <a:pt x="324" y="872"/>
                  </a:lnTo>
                  <a:lnTo>
                    <a:pt x="392" y="884"/>
                  </a:lnTo>
                  <a:lnTo>
                    <a:pt x="464" y="888"/>
                  </a:lnTo>
                  <a:lnTo>
                    <a:pt x="523" y="886"/>
                  </a:lnTo>
                  <a:lnTo>
                    <a:pt x="573" y="882"/>
                  </a:lnTo>
                  <a:lnTo>
                    <a:pt x="618" y="874"/>
                  </a:lnTo>
                  <a:lnTo>
                    <a:pt x="655" y="867"/>
                  </a:lnTo>
                  <a:lnTo>
                    <a:pt x="687" y="857"/>
                  </a:lnTo>
                  <a:lnTo>
                    <a:pt x="714" y="847"/>
                  </a:lnTo>
                  <a:lnTo>
                    <a:pt x="735" y="839"/>
                  </a:lnTo>
                  <a:lnTo>
                    <a:pt x="755" y="833"/>
                  </a:lnTo>
                  <a:lnTo>
                    <a:pt x="712" y="6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sp>
          <p:nvSpPr>
            <p:cNvPr id="21" name="Freeform 20"/>
            <p:cNvSpPr>
              <a:spLocks noEditPoints="1"/>
            </p:cNvSpPr>
            <p:nvPr/>
          </p:nvSpPr>
          <p:spPr bwMode="auto">
            <a:xfrm>
              <a:off x="58737" y="1436688"/>
              <a:ext cx="1403350" cy="1406525"/>
            </a:xfrm>
            <a:custGeom>
              <a:avLst/>
              <a:gdLst>
                <a:gd name="T0" fmla="*/ 404 w 884"/>
                <a:gd name="T1" fmla="*/ 669 h 886"/>
                <a:gd name="T2" fmla="*/ 343 w 884"/>
                <a:gd name="T3" fmla="*/ 628 h 886"/>
                <a:gd name="T4" fmla="*/ 302 w 884"/>
                <a:gd name="T5" fmla="*/ 550 h 886"/>
                <a:gd name="T6" fmla="*/ 289 w 884"/>
                <a:gd name="T7" fmla="*/ 443 h 886"/>
                <a:gd name="T8" fmla="*/ 295 w 884"/>
                <a:gd name="T9" fmla="*/ 369 h 886"/>
                <a:gd name="T10" fmla="*/ 316 w 884"/>
                <a:gd name="T11" fmla="*/ 299 h 886"/>
                <a:gd name="T12" fmla="*/ 353 w 884"/>
                <a:gd name="T13" fmla="*/ 246 h 886"/>
                <a:gd name="T14" fmla="*/ 408 w 884"/>
                <a:gd name="T15" fmla="*/ 215 h 886"/>
                <a:gd name="T16" fmla="*/ 476 w 884"/>
                <a:gd name="T17" fmla="*/ 215 h 886"/>
                <a:gd name="T18" fmla="*/ 531 w 884"/>
                <a:gd name="T19" fmla="*/ 246 h 886"/>
                <a:gd name="T20" fmla="*/ 566 w 884"/>
                <a:gd name="T21" fmla="*/ 301 h 886"/>
                <a:gd name="T22" fmla="*/ 585 w 884"/>
                <a:gd name="T23" fmla="*/ 369 h 886"/>
                <a:gd name="T24" fmla="*/ 591 w 884"/>
                <a:gd name="T25" fmla="*/ 441 h 886"/>
                <a:gd name="T26" fmla="*/ 577 w 884"/>
                <a:gd name="T27" fmla="*/ 550 h 886"/>
                <a:gd name="T28" fmla="*/ 538 w 884"/>
                <a:gd name="T29" fmla="*/ 628 h 886"/>
                <a:gd name="T30" fmla="*/ 478 w 884"/>
                <a:gd name="T31" fmla="*/ 669 h 886"/>
                <a:gd name="T32" fmla="*/ 439 w 884"/>
                <a:gd name="T33" fmla="*/ 886 h 886"/>
                <a:gd name="T34" fmla="*/ 540 w 884"/>
                <a:gd name="T35" fmla="*/ 876 h 886"/>
                <a:gd name="T36" fmla="*/ 636 w 884"/>
                <a:gd name="T37" fmla="*/ 845 h 886"/>
                <a:gd name="T38" fmla="*/ 724 w 884"/>
                <a:gd name="T39" fmla="*/ 794 h 886"/>
                <a:gd name="T40" fmla="*/ 798 w 884"/>
                <a:gd name="T41" fmla="*/ 720 h 886"/>
                <a:gd name="T42" fmla="*/ 851 w 884"/>
                <a:gd name="T43" fmla="*/ 623 h 886"/>
                <a:gd name="T44" fmla="*/ 880 w 884"/>
                <a:gd name="T45" fmla="*/ 504 h 886"/>
                <a:gd name="T46" fmla="*/ 882 w 884"/>
                <a:gd name="T47" fmla="*/ 394 h 886"/>
                <a:gd name="T48" fmla="*/ 868 w 884"/>
                <a:gd name="T49" fmla="*/ 308 h 886"/>
                <a:gd name="T50" fmla="*/ 837 w 884"/>
                <a:gd name="T51" fmla="*/ 224 h 886"/>
                <a:gd name="T52" fmla="*/ 788 w 884"/>
                <a:gd name="T53" fmla="*/ 146 h 886"/>
                <a:gd name="T54" fmla="*/ 720 w 884"/>
                <a:gd name="T55" fmla="*/ 80 h 886"/>
                <a:gd name="T56" fmla="*/ 630 w 884"/>
                <a:gd name="T57" fmla="*/ 31 h 886"/>
                <a:gd name="T58" fmla="*/ 517 w 884"/>
                <a:gd name="T59" fmla="*/ 2 h 886"/>
                <a:gd name="T60" fmla="*/ 384 w 884"/>
                <a:gd name="T61" fmla="*/ 2 h 886"/>
                <a:gd name="T62" fmla="*/ 267 w 884"/>
                <a:gd name="T63" fmla="*/ 29 h 886"/>
                <a:gd name="T64" fmla="*/ 174 w 884"/>
                <a:gd name="T65" fmla="*/ 78 h 886"/>
                <a:gd name="T66" fmla="*/ 101 w 884"/>
                <a:gd name="T67" fmla="*/ 146 h 886"/>
                <a:gd name="T68" fmla="*/ 49 w 884"/>
                <a:gd name="T69" fmla="*/ 226 h 886"/>
                <a:gd name="T70" fmla="*/ 18 w 884"/>
                <a:gd name="T71" fmla="*/ 312 h 886"/>
                <a:gd name="T72" fmla="*/ 2 w 884"/>
                <a:gd name="T73" fmla="*/ 404 h 886"/>
                <a:gd name="T74" fmla="*/ 4 w 884"/>
                <a:gd name="T75" fmla="*/ 517 h 886"/>
                <a:gd name="T76" fmla="*/ 37 w 884"/>
                <a:gd name="T77" fmla="*/ 640 h 886"/>
                <a:gd name="T78" fmla="*/ 101 w 884"/>
                <a:gd name="T79" fmla="*/ 744 h 886"/>
                <a:gd name="T80" fmla="*/ 193 w 884"/>
                <a:gd name="T81" fmla="*/ 820 h 886"/>
                <a:gd name="T82" fmla="*/ 306 w 884"/>
                <a:gd name="T83" fmla="*/ 869 h 886"/>
                <a:gd name="T84" fmla="*/ 439 w 884"/>
                <a:gd name="T85" fmla="*/ 886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84" h="886">
                  <a:moveTo>
                    <a:pt x="441" y="675"/>
                  </a:moveTo>
                  <a:lnTo>
                    <a:pt x="404" y="669"/>
                  </a:lnTo>
                  <a:lnTo>
                    <a:pt x="371" y="654"/>
                  </a:lnTo>
                  <a:lnTo>
                    <a:pt x="343" y="628"/>
                  </a:lnTo>
                  <a:lnTo>
                    <a:pt x="320" y="593"/>
                  </a:lnTo>
                  <a:lnTo>
                    <a:pt x="302" y="550"/>
                  </a:lnTo>
                  <a:lnTo>
                    <a:pt x="293" y="500"/>
                  </a:lnTo>
                  <a:lnTo>
                    <a:pt x="289" y="443"/>
                  </a:lnTo>
                  <a:lnTo>
                    <a:pt x="291" y="406"/>
                  </a:lnTo>
                  <a:lnTo>
                    <a:pt x="295" y="369"/>
                  </a:lnTo>
                  <a:lnTo>
                    <a:pt x="304" y="332"/>
                  </a:lnTo>
                  <a:lnTo>
                    <a:pt x="316" y="299"/>
                  </a:lnTo>
                  <a:lnTo>
                    <a:pt x="332" y="269"/>
                  </a:lnTo>
                  <a:lnTo>
                    <a:pt x="353" y="246"/>
                  </a:lnTo>
                  <a:lnTo>
                    <a:pt x="378" y="226"/>
                  </a:lnTo>
                  <a:lnTo>
                    <a:pt x="408" y="215"/>
                  </a:lnTo>
                  <a:lnTo>
                    <a:pt x="443" y="211"/>
                  </a:lnTo>
                  <a:lnTo>
                    <a:pt x="476" y="215"/>
                  </a:lnTo>
                  <a:lnTo>
                    <a:pt x="505" y="226"/>
                  </a:lnTo>
                  <a:lnTo>
                    <a:pt x="531" y="246"/>
                  </a:lnTo>
                  <a:lnTo>
                    <a:pt x="550" y="271"/>
                  </a:lnTo>
                  <a:lnTo>
                    <a:pt x="566" y="301"/>
                  </a:lnTo>
                  <a:lnTo>
                    <a:pt x="577" y="334"/>
                  </a:lnTo>
                  <a:lnTo>
                    <a:pt x="585" y="369"/>
                  </a:lnTo>
                  <a:lnTo>
                    <a:pt x="589" y="406"/>
                  </a:lnTo>
                  <a:lnTo>
                    <a:pt x="591" y="441"/>
                  </a:lnTo>
                  <a:lnTo>
                    <a:pt x="587" y="500"/>
                  </a:lnTo>
                  <a:lnTo>
                    <a:pt x="577" y="550"/>
                  </a:lnTo>
                  <a:lnTo>
                    <a:pt x="560" y="593"/>
                  </a:lnTo>
                  <a:lnTo>
                    <a:pt x="538" y="628"/>
                  </a:lnTo>
                  <a:lnTo>
                    <a:pt x="511" y="654"/>
                  </a:lnTo>
                  <a:lnTo>
                    <a:pt x="478" y="669"/>
                  </a:lnTo>
                  <a:lnTo>
                    <a:pt x="441" y="675"/>
                  </a:lnTo>
                  <a:close/>
                  <a:moveTo>
                    <a:pt x="439" y="886"/>
                  </a:moveTo>
                  <a:lnTo>
                    <a:pt x="490" y="884"/>
                  </a:lnTo>
                  <a:lnTo>
                    <a:pt x="540" y="876"/>
                  </a:lnTo>
                  <a:lnTo>
                    <a:pt x="589" y="863"/>
                  </a:lnTo>
                  <a:lnTo>
                    <a:pt x="636" y="845"/>
                  </a:lnTo>
                  <a:lnTo>
                    <a:pt x="683" y="822"/>
                  </a:lnTo>
                  <a:lnTo>
                    <a:pt x="724" y="794"/>
                  </a:lnTo>
                  <a:lnTo>
                    <a:pt x="763" y="759"/>
                  </a:lnTo>
                  <a:lnTo>
                    <a:pt x="798" y="720"/>
                  </a:lnTo>
                  <a:lnTo>
                    <a:pt x="827" y="675"/>
                  </a:lnTo>
                  <a:lnTo>
                    <a:pt x="851" y="623"/>
                  </a:lnTo>
                  <a:lnTo>
                    <a:pt x="868" y="566"/>
                  </a:lnTo>
                  <a:lnTo>
                    <a:pt x="880" y="504"/>
                  </a:lnTo>
                  <a:lnTo>
                    <a:pt x="884" y="435"/>
                  </a:lnTo>
                  <a:lnTo>
                    <a:pt x="882" y="394"/>
                  </a:lnTo>
                  <a:lnTo>
                    <a:pt x="878" y="351"/>
                  </a:lnTo>
                  <a:lnTo>
                    <a:pt x="868" y="308"/>
                  </a:lnTo>
                  <a:lnTo>
                    <a:pt x="854" y="267"/>
                  </a:lnTo>
                  <a:lnTo>
                    <a:pt x="837" y="224"/>
                  </a:lnTo>
                  <a:lnTo>
                    <a:pt x="815" y="185"/>
                  </a:lnTo>
                  <a:lnTo>
                    <a:pt x="788" y="146"/>
                  </a:lnTo>
                  <a:lnTo>
                    <a:pt x="757" y="111"/>
                  </a:lnTo>
                  <a:lnTo>
                    <a:pt x="720" y="80"/>
                  </a:lnTo>
                  <a:lnTo>
                    <a:pt x="679" y="53"/>
                  </a:lnTo>
                  <a:lnTo>
                    <a:pt x="630" y="31"/>
                  </a:lnTo>
                  <a:lnTo>
                    <a:pt x="577" y="14"/>
                  </a:lnTo>
                  <a:lnTo>
                    <a:pt x="517" y="2"/>
                  </a:lnTo>
                  <a:lnTo>
                    <a:pt x="453" y="0"/>
                  </a:lnTo>
                  <a:lnTo>
                    <a:pt x="384" y="2"/>
                  </a:lnTo>
                  <a:lnTo>
                    <a:pt x="322" y="14"/>
                  </a:lnTo>
                  <a:lnTo>
                    <a:pt x="267" y="29"/>
                  </a:lnTo>
                  <a:lnTo>
                    <a:pt x="217" y="53"/>
                  </a:lnTo>
                  <a:lnTo>
                    <a:pt x="174" y="78"/>
                  </a:lnTo>
                  <a:lnTo>
                    <a:pt x="135" y="111"/>
                  </a:lnTo>
                  <a:lnTo>
                    <a:pt x="101" y="146"/>
                  </a:lnTo>
                  <a:lnTo>
                    <a:pt x="72" y="183"/>
                  </a:lnTo>
                  <a:lnTo>
                    <a:pt x="49" y="226"/>
                  </a:lnTo>
                  <a:lnTo>
                    <a:pt x="31" y="269"/>
                  </a:lnTo>
                  <a:lnTo>
                    <a:pt x="18" y="312"/>
                  </a:lnTo>
                  <a:lnTo>
                    <a:pt x="8" y="359"/>
                  </a:lnTo>
                  <a:lnTo>
                    <a:pt x="2" y="404"/>
                  </a:lnTo>
                  <a:lnTo>
                    <a:pt x="0" y="449"/>
                  </a:lnTo>
                  <a:lnTo>
                    <a:pt x="4" y="517"/>
                  </a:lnTo>
                  <a:lnTo>
                    <a:pt x="16" y="582"/>
                  </a:lnTo>
                  <a:lnTo>
                    <a:pt x="37" y="640"/>
                  </a:lnTo>
                  <a:lnTo>
                    <a:pt x="66" y="695"/>
                  </a:lnTo>
                  <a:lnTo>
                    <a:pt x="101" y="744"/>
                  </a:lnTo>
                  <a:lnTo>
                    <a:pt x="144" y="785"/>
                  </a:lnTo>
                  <a:lnTo>
                    <a:pt x="193" y="820"/>
                  </a:lnTo>
                  <a:lnTo>
                    <a:pt x="246" y="849"/>
                  </a:lnTo>
                  <a:lnTo>
                    <a:pt x="306" y="869"/>
                  </a:lnTo>
                  <a:lnTo>
                    <a:pt x="371" y="882"/>
                  </a:lnTo>
                  <a:lnTo>
                    <a:pt x="439" y="88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sp>
          <p:nvSpPr>
            <p:cNvPr id="22" name="Freeform 21"/>
            <p:cNvSpPr>
              <a:spLocks noEditPoints="1"/>
            </p:cNvSpPr>
            <p:nvPr/>
          </p:nvSpPr>
          <p:spPr bwMode="auto">
            <a:xfrm>
              <a:off x="-3852863" y="955676"/>
              <a:ext cx="1631950" cy="1887538"/>
            </a:xfrm>
            <a:custGeom>
              <a:avLst/>
              <a:gdLst>
                <a:gd name="T0" fmla="*/ 31 w 1028"/>
                <a:gd name="T1" fmla="*/ 1168 h 1189"/>
                <a:gd name="T2" fmla="*/ 121 w 1028"/>
                <a:gd name="T3" fmla="*/ 1179 h 1189"/>
                <a:gd name="T4" fmla="*/ 252 w 1028"/>
                <a:gd name="T5" fmla="*/ 1187 h 1189"/>
                <a:gd name="T6" fmla="*/ 427 w 1028"/>
                <a:gd name="T7" fmla="*/ 1185 h 1189"/>
                <a:gd name="T8" fmla="*/ 593 w 1028"/>
                <a:gd name="T9" fmla="*/ 1158 h 1189"/>
                <a:gd name="T10" fmla="*/ 732 w 1028"/>
                <a:gd name="T11" fmla="*/ 1105 h 1189"/>
                <a:gd name="T12" fmla="*/ 841 w 1028"/>
                <a:gd name="T13" fmla="*/ 1033 h 1189"/>
                <a:gd name="T14" fmla="*/ 925 w 1028"/>
                <a:gd name="T15" fmla="*/ 941 h 1189"/>
                <a:gd name="T16" fmla="*/ 983 w 1028"/>
                <a:gd name="T17" fmla="*/ 836 h 1189"/>
                <a:gd name="T18" fmla="*/ 1016 w 1028"/>
                <a:gd name="T19" fmla="*/ 721 h 1189"/>
                <a:gd name="T20" fmla="*/ 1028 w 1028"/>
                <a:gd name="T21" fmla="*/ 596 h 1189"/>
                <a:gd name="T22" fmla="*/ 1011 w 1028"/>
                <a:gd name="T23" fmla="*/ 434 h 1189"/>
                <a:gd name="T24" fmla="*/ 958 w 1028"/>
                <a:gd name="T25" fmla="*/ 295 h 1189"/>
                <a:gd name="T26" fmla="*/ 872 w 1028"/>
                <a:gd name="T27" fmla="*/ 182 h 1189"/>
                <a:gd name="T28" fmla="*/ 753 w 1028"/>
                <a:gd name="T29" fmla="*/ 94 h 1189"/>
                <a:gd name="T30" fmla="*/ 605 w 1028"/>
                <a:gd name="T31" fmla="*/ 36 h 1189"/>
                <a:gd name="T32" fmla="*/ 427 w 1028"/>
                <a:gd name="T33" fmla="*/ 4 h 1189"/>
                <a:gd name="T34" fmla="*/ 267 w 1028"/>
                <a:gd name="T35" fmla="*/ 2 h 1189"/>
                <a:gd name="T36" fmla="*/ 146 w 1028"/>
                <a:gd name="T37" fmla="*/ 10 h 1189"/>
                <a:gd name="T38" fmla="*/ 43 w 1028"/>
                <a:gd name="T39" fmla="*/ 22 h 1189"/>
                <a:gd name="T40" fmla="*/ 0 w 1028"/>
                <a:gd name="T41" fmla="*/ 1162 h 1189"/>
                <a:gd name="T42" fmla="*/ 347 w 1028"/>
                <a:gd name="T43" fmla="*/ 953 h 1189"/>
                <a:gd name="T44" fmla="*/ 300 w 1028"/>
                <a:gd name="T45" fmla="*/ 951 h 1189"/>
                <a:gd name="T46" fmla="*/ 285 w 1028"/>
                <a:gd name="T47" fmla="*/ 943 h 1189"/>
                <a:gd name="T48" fmla="*/ 285 w 1028"/>
                <a:gd name="T49" fmla="*/ 890 h 1189"/>
                <a:gd name="T50" fmla="*/ 285 w 1028"/>
                <a:gd name="T51" fmla="*/ 803 h 1189"/>
                <a:gd name="T52" fmla="*/ 285 w 1028"/>
                <a:gd name="T53" fmla="*/ 687 h 1189"/>
                <a:gd name="T54" fmla="*/ 285 w 1028"/>
                <a:gd name="T55" fmla="*/ 564 h 1189"/>
                <a:gd name="T56" fmla="*/ 285 w 1028"/>
                <a:gd name="T57" fmla="*/ 443 h 1189"/>
                <a:gd name="T58" fmla="*/ 285 w 1028"/>
                <a:gd name="T59" fmla="*/ 340 h 1189"/>
                <a:gd name="T60" fmla="*/ 285 w 1028"/>
                <a:gd name="T61" fmla="*/ 268 h 1189"/>
                <a:gd name="T62" fmla="*/ 285 w 1028"/>
                <a:gd name="T63" fmla="*/ 242 h 1189"/>
                <a:gd name="T64" fmla="*/ 343 w 1028"/>
                <a:gd name="T65" fmla="*/ 237 h 1189"/>
                <a:gd name="T66" fmla="*/ 425 w 1028"/>
                <a:gd name="T67" fmla="*/ 239 h 1189"/>
                <a:gd name="T68" fmla="*/ 507 w 1028"/>
                <a:gd name="T69" fmla="*/ 256 h 1189"/>
                <a:gd name="T70" fmla="*/ 585 w 1028"/>
                <a:gd name="T71" fmla="*/ 295 h 1189"/>
                <a:gd name="T72" fmla="*/ 650 w 1028"/>
                <a:gd name="T73" fmla="*/ 354 h 1189"/>
                <a:gd name="T74" fmla="*/ 698 w 1028"/>
                <a:gd name="T75" fmla="*/ 434 h 1189"/>
                <a:gd name="T76" fmla="*/ 726 w 1028"/>
                <a:gd name="T77" fmla="*/ 535 h 1189"/>
                <a:gd name="T78" fmla="*/ 726 w 1028"/>
                <a:gd name="T79" fmla="*/ 656 h 1189"/>
                <a:gd name="T80" fmla="*/ 700 w 1028"/>
                <a:gd name="T81" fmla="*/ 760 h 1189"/>
                <a:gd name="T82" fmla="*/ 656 w 1028"/>
                <a:gd name="T83" fmla="*/ 838 h 1189"/>
                <a:gd name="T84" fmla="*/ 595 w 1028"/>
                <a:gd name="T85" fmla="*/ 892 h 1189"/>
                <a:gd name="T86" fmla="*/ 527 w 1028"/>
                <a:gd name="T87" fmla="*/ 929 h 1189"/>
                <a:gd name="T88" fmla="*/ 455 w 1028"/>
                <a:gd name="T89" fmla="*/ 947 h 1189"/>
                <a:gd name="T90" fmla="*/ 382 w 1028"/>
                <a:gd name="T91" fmla="*/ 953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28" h="1189">
                  <a:moveTo>
                    <a:pt x="0" y="1162"/>
                  </a:moveTo>
                  <a:lnTo>
                    <a:pt x="31" y="1168"/>
                  </a:lnTo>
                  <a:lnTo>
                    <a:pt x="70" y="1173"/>
                  </a:lnTo>
                  <a:lnTo>
                    <a:pt x="121" y="1179"/>
                  </a:lnTo>
                  <a:lnTo>
                    <a:pt x="181" y="1183"/>
                  </a:lnTo>
                  <a:lnTo>
                    <a:pt x="252" y="1187"/>
                  </a:lnTo>
                  <a:lnTo>
                    <a:pt x="332" y="1189"/>
                  </a:lnTo>
                  <a:lnTo>
                    <a:pt x="427" y="1185"/>
                  </a:lnTo>
                  <a:lnTo>
                    <a:pt x="513" y="1175"/>
                  </a:lnTo>
                  <a:lnTo>
                    <a:pt x="593" y="1158"/>
                  </a:lnTo>
                  <a:lnTo>
                    <a:pt x="665" y="1134"/>
                  </a:lnTo>
                  <a:lnTo>
                    <a:pt x="732" y="1105"/>
                  </a:lnTo>
                  <a:lnTo>
                    <a:pt x="790" y="1072"/>
                  </a:lnTo>
                  <a:lnTo>
                    <a:pt x="841" y="1033"/>
                  </a:lnTo>
                  <a:lnTo>
                    <a:pt x="886" y="990"/>
                  </a:lnTo>
                  <a:lnTo>
                    <a:pt x="925" y="941"/>
                  </a:lnTo>
                  <a:lnTo>
                    <a:pt x="958" y="890"/>
                  </a:lnTo>
                  <a:lnTo>
                    <a:pt x="983" y="836"/>
                  </a:lnTo>
                  <a:lnTo>
                    <a:pt x="1003" y="779"/>
                  </a:lnTo>
                  <a:lnTo>
                    <a:pt x="1016" y="721"/>
                  </a:lnTo>
                  <a:lnTo>
                    <a:pt x="1026" y="658"/>
                  </a:lnTo>
                  <a:lnTo>
                    <a:pt x="1028" y="596"/>
                  </a:lnTo>
                  <a:lnTo>
                    <a:pt x="1024" y="512"/>
                  </a:lnTo>
                  <a:lnTo>
                    <a:pt x="1011" y="434"/>
                  </a:lnTo>
                  <a:lnTo>
                    <a:pt x="989" y="361"/>
                  </a:lnTo>
                  <a:lnTo>
                    <a:pt x="958" y="295"/>
                  </a:lnTo>
                  <a:lnTo>
                    <a:pt x="919" y="235"/>
                  </a:lnTo>
                  <a:lnTo>
                    <a:pt x="872" y="182"/>
                  </a:lnTo>
                  <a:lnTo>
                    <a:pt x="815" y="135"/>
                  </a:lnTo>
                  <a:lnTo>
                    <a:pt x="753" y="94"/>
                  </a:lnTo>
                  <a:lnTo>
                    <a:pt x="683" y="61"/>
                  </a:lnTo>
                  <a:lnTo>
                    <a:pt x="605" y="36"/>
                  </a:lnTo>
                  <a:lnTo>
                    <a:pt x="519" y="16"/>
                  </a:lnTo>
                  <a:lnTo>
                    <a:pt x="427" y="4"/>
                  </a:lnTo>
                  <a:lnTo>
                    <a:pt x="330" y="0"/>
                  </a:lnTo>
                  <a:lnTo>
                    <a:pt x="267" y="2"/>
                  </a:lnTo>
                  <a:lnTo>
                    <a:pt x="207" y="6"/>
                  </a:lnTo>
                  <a:lnTo>
                    <a:pt x="146" y="10"/>
                  </a:lnTo>
                  <a:lnTo>
                    <a:pt x="92" y="16"/>
                  </a:lnTo>
                  <a:lnTo>
                    <a:pt x="43" y="22"/>
                  </a:lnTo>
                  <a:lnTo>
                    <a:pt x="0" y="28"/>
                  </a:lnTo>
                  <a:lnTo>
                    <a:pt x="0" y="1162"/>
                  </a:lnTo>
                  <a:close/>
                  <a:moveTo>
                    <a:pt x="382" y="953"/>
                  </a:moveTo>
                  <a:lnTo>
                    <a:pt x="347" y="953"/>
                  </a:lnTo>
                  <a:lnTo>
                    <a:pt x="320" y="953"/>
                  </a:lnTo>
                  <a:lnTo>
                    <a:pt x="300" y="951"/>
                  </a:lnTo>
                  <a:lnTo>
                    <a:pt x="285" y="949"/>
                  </a:lnTo>
                  <a:lnTo>
                    <a:pt x="285" y="943"/>
                  </a:lnTo>
                  <a:lnTo>
                    <a:pt x="285" y="922"/>
                  </a:lnTo>
                  <a:lnTo>
                    <a:pt x="285" y="890"/>
                  </a:lnTo>
                  <a:lnTo>
                    <a:pt x="285" y="849"/>
                  </a:lnTo>
                  <a:lnTo>
                    <a:pt x="285" y="803"/>
                  </a:lnTo>
                  <a:lnTo>
                    <a:pt x="285" y="748"/>
                  </a:lnTo>
                  <a:lnTo>
                    <a:pt x="285" y="687"/>
                  </a:lnTo>
                  <a:lnTo>
                    <a:pt x="285" y="627"/>
                  </a:lnTo>
                  <a:lnTo>
                    <a:pt x="285" y="564"/>
                  </a:lnTo>
                  <a:lnTo>
                    <a:pt x="285" y="502"/>
                  </a:lnTo>
                  <a:lnTo>
                    <a:pt x="285" y="443"/>
                  </a:lnTo>
                  <a:lnTo>
                    <a:pt x="285" y="389"/>
                  </a:lnTo>
                  <a:lnTo>
                    <a:pt x="285" y="340"/>
                  </a:lnTo>
                  <a:lnTo>
                    <a:pt x="285" y="299"/>
                  </a:lnTo>
                  <a:lnTo>
                    <a:pt x="285" y="268"/>
                  </a:lnTo>
                  <a:lnTo>
                    <a:pt x="285" y="248"/>
                  </a:lnTo>
                  <a:lnTo>
                    <a:pt x="285" y="242"/>
                  </a:lnTo>
                  <a:lnTo>
                    <a:pt x="310" y="239"/>
                  </a:lnTo>
                  <a:lnTo>
                    <a:pt x="343" y="237"/>
                  </a:lnTo>
                  <a:lnTo>
                    <a:pt x="382" y="237"/>
                  </a:lnTo>
                  <a:lnTo>
                    <a:pt x="425" y="239"/>
                  </a:lnTo>
                  <a:lnTo>
                    <a:pt x="466" y="246"/>
                  </a:lnTo>
                  <a:lnTo>
                    <a:pt x="507" y="256"/>
                  </a:lnTo>
                  <a:lnTo>
                    <a:pt x="548" y="274"/>
                  </a:lnTo>
                  <a:lnTo>
                    <a:pt x="585" y="295"/>
                  </a:lnTo>
                  <a:lnTo>
                    <a:pt x="618" y="322"/>
                  </a:lnTo>
                  <a:lnTo>
                    <a:pt x="650" y="354"/>
                  </a:lnTo>
                  <a:lnTo>
                    <a:pt x="677" y="391"/>
                  </a:lnTo>
                  <a:lnTo>
                    <a:pt x="698" y="434"/>
                  </a:lnTo>
                  <a:lnTo>
                    <a:pt x="716" y="481"/>
                  </a:lnTo>
                  <a:lnTo>
                    <a:pt x="726" y="535"/>
                  </a:lnTo>
                  <a:lnTo>
                    <a:pt x="730" y="596"/>
                  </a:lnTo>
                  <a:lnTo>
                    <a:pt x="726" y="656"/>
                  </a:lnTo>
                  <a:lnTo>
                    <a:pt x="716" y="711"/>
                  </a:lnTo>
                  <a:lnTo>
                    <a:pt x="700" y="760"/>
                  </a:lnTo>
                  <a:lnTo>
                    <a:pt x="681" y="801"/>
                  </a:lnTo>
                  <a:lnTo>
                    <a:pt x="656" y="838"/>
                  </a:lnTo>
                  <a:lnTo>
                    <a:pt x="628" y="867"/>
                  </a:lnTo>
                  <a:lnTo>
                    <a:pt x="595" y="892"/>
                  </a:lnTo>
                  <a:lnTo>
                    <a:pt x="562" y="912"/>
                  </a:lnTo>
                  <a:lnTo>
                    <a:pt x="527" y="929"/>
                  </a:lnTo>
                  <a:lnTo>
                    <a:pt x="490" y="939"/>
                  </a:lnTo>
                  <a:lnTo>
                    <a:pt x="455" y="947"/>
                  </a:lnTo>
                  <a:lnTo>
                    <a:pt x="417" y="953"/>
                  </a:lnTo>
                  <a:lnTo>
                    <a:pt x="382" y="95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sp>
          <p:nvSpPr>
            <p:cNvPr id="23" name="Freeform 22"/>
            <p:cNvSpPr>
              <a:spLocks noEditPoints="1"/>
            </p:cNvSpPr>
            <p:nvPr/>
          </p:nvSpPr>
          <p:spPr bwMode="auto">
            <a:xfrm>
              <a:off x="-2084388" y="1433513"/>
              <a:ext cx="1282700" cy="1409700"/>
            </a:xfrm>
            <a:custGeom>
              <a:avLst/>
              <a:gdLst>
                <a:gd name="T0" fmla="*/ 445 w 808"/>
                <a:gd name="T1" fmla="*/ 201 h 888"/>
                <a:gd name="T2" fmla="*/ 494 w 808"/>
                <a:gd name="T3" fmla="*/ 224 h 888"/>
                <a:gd name="T4" fmla="*/ 525 w 808"/>
                <a:gd name="T5" fmla="*/ 262 h 888"/>
                <a:gd name="T6" fmla="*/ 542 w 808"/>
                <a:gd name="T7" fmla="*/ 306 h 888"/>
                <a:gd name="T8" fmla="*/ 548 w 808"/>
                <a:gd name="T9" fmla="*/ 345 h 888"/>
                <a:gd name="T10" fmla="*/ 523 w 808"/>
                <a:gd name="T11" fmla="*/ 345 h 888"/>
                <a:gd name="T12" fmla="*/ 464 w 808"/>
                <a:gd name="T13" fmla="*/ 345 h 888"/>
                <a:gd name="T14" fmla="*/ 388 w 808"/>
                <a:gd name="T15" fmla="*/ 345 h 888"/>
                <a:gd name="T16" fmla="*/ 318 w 808"/>
                <a:gd name="T17" fmla="*/ 345 h 888"/>
                <a:gd name="T18" fmla="*/ 275 w 808"/>
                <a:gd name="T19" fmla="*/ 345 h 888"/>
                <a:gd name="T20" fmla="*/ 271 w 808"/>
                <a:gd name="T21" fmla="*/ 314 h 888"/>
                <a:gd name="T22" fmla="*/ 295 w 808"/>
                <a:gd name="T23" fmla="*/ 256 h 888"/>
                <a:gd name="T24" fmla="*/ 343 w 808"/>
                <a:gd name="T25" fmla="*/ 215 h 888"/>
                <a:gd name="T26" fmla="*/ 412 w 808"/>
                <a:gd name="T27" fmla="*/ 199 h 888"/>
                <a:gd name="T28" fmla="*/ 673 w 808"/>
                <a:gd name="T29" fmla="*/ 650 h 888"/>
                <a:gd name="T30" fmla="*/ 570 w 808"/>
                <a:gd name="T31" fmla="*/ 671 h 888"/>
                <a:gd name="T32" fmla="*/ 462 w 808"/>
                <a:gd name="T33" fmla="*/ 671 h 888"/>
                <a:gd name="T34" fmla="*/ 384 w 808"/>
                <a:gd name="T35" fmla="*/ 656 h 888"/>
                <a:gd name="T36" fmla="*/ 322 w 808"/>
                <a:gd name="T37" fmla="*/ 623 h 888"/>
                <a:gd name="T38" fmla="*/ 283 w 808"/>
                <a:gd name="T39" fmla="*/ 570 h 888"/>
                <a:gd name="T40" fmla="*/ 798 w 808"/>
                <a:gd name="T41" fmla="*/ 535 h 888"/>
                <a:gd name="T42" fmla="*/ 804 w 808"/>
                <a:gd name="T43" fmla="*/ 496 h 888"/>
                <a:gd name="T44" fmla="*/ 808 w 808"/>
                <a:gd name="T45" fmla="*/ 424 h 888"/>
                <a:gd name="T46" fmla="*/ 798 w 808"/>
                <a:gd name="T47" fmla="*/ 316 h 888"/>
                <a:gd name="T48" fmla="*/ 769 w 808"/>
                <a:gd name="T49" fmla="*/ 217 h 888"/>
                <a:gd name="T50" fmla="*/ 718 w 808"/>
                <a:gd name="T51" fmla="*/ 129 h 888"/>
                <a:gd name="T52" fmla="*/ 644 w 808"/>
                <a:gd name="T53" fmla="*/ 60 h 888"/>
                <a:gd name="T54" fmla="*/ 544 w 808"/>
                <a:gd name="T55" fmla="*/ 16 h 888"/>
                <a:gd name="T56" fmla="*/ 417 w 808"/>
                <a:gd name="T57" fmla="*/ 0 h 888"/>
                <a:gd name="T58" fmla="*/ 291 w 808"/>
                <a:gd name="T59" fmla="*/ 16 h 888"/>
                <a:gd name="T60" fmla="*/ 187 w 808"/>
                <a:gd name="T61" fmla="*/ 64 h 888"/>
                <a:gd name="T62" fmla="*/ 105 w 808"/>
                <a:gd name="T63" fmla="*/ 137 h 888"/>
                <a:gd name="T64" fmla="*/ 47 w 808"/>
                <a:gd name="T65" fmla="*/ 228 h 888"/>
                <a:gd name="T66" fmla="*/ 12 w 808"/>
                <a:gd name="T67" fmla="*/ 336 h 888"/>
                <a:gd name="T68" fmla="*/ 0 w 808"/>
                <a:gd name="T69" fmla="*/ 453 h 888"/>
                <a:gd name="T70" fmla="*/ 18 w 808"/>
                <a:gd name="T71" fmla="*/ 591 h 888"/>
                <a:gd name="T72" fmla="*/ 70 w 808"/>
                <a:gd name="T73" fmla="*/ 707 h 888"/>
                <a:gd name="T74" fmla="*/ 152 w 808"/>
                <a:gd name="T75" fmla="*/ 794 h 888"/>
                <a:gd name="T76" fmla="*/ 261 w 808"/>
                <a:gd name="T77" fmla="*/ 853 h 888"/>
                <a:gd name="T78" fmla="*/ 390 w 808"/>
                <a:gd name="T79" fmla="*/ 884 h 888"/>
                <a:gd name="T80" fmla="*/ 521 w 808"/>
                <a:gd name="T81" fmla="*/ 886 h 888"/>
                <a:gd name="T82" fmla="*/ 616 w 808"/>
                <a:gd name="T83" fmla="*/ 874 h 888"/>
                <a:gd name="T84" fmla="*/ 685 w 808"/>
                <a:gd name="T85" fmla="*/ 857 h 888"/>
                <a:gd name="T86" fmla="*/ 734 w 808"/>
                <a:gd name="T87" fmla="*/ 839 h 888"/>
                <a:gd name="T88" fmla="*/ 710 w 808"/>
                <a:gd name="T89" fmla="*/ 636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8" h="888">
                  <a:moveTo>
                    <a:pt x="412" y="199"/>
                  </a:moveTo>
                  <a:lnTo>
                    <a:pt x="445" y="201"/>
                  </a:lnTo>
                  <a:lnTo>
                    <a:pt x="472" y="211"/>
                  </a:lnTo>
                  <a:lnTo>
                    <a:pt x="494" y="224"/>
                  </a:lnTo>
                  <a:lnTo>
                    <a:pt x="511" y="242"/>
                  </a:lnTo>
                  <a:lnTo>
                    <a:pt x="525" y="262"/>
                  </a:lnTo>
                  <a:lnTo>
                    <a:pt x="536" y="283"/>
                  </a:lnTo>
                  <a:lnTo>
                    <a:pt x="542" y="306"/>
                  </a:lnTo>
                  <a:lnTo>
                    <a:pt x="546" y="326"/>
                  </a:lnTo>
                  <a:lnTo>
                    <a:pt x="548" y="345"/>
                  </a:lnTo>
                  <a:lnTo>
                    <a:pt x="540" y="345"/>
                  </a:lnTo>
                  <a:lnTo>
                    <a:pt x="523" y="345"/>
                  </a:lnTo>
                  <a:lnTo>
                    <a:pt x="496" y="345"/>
                  </a:lnTo>
                  <a:lnTo>
                    <a:pt x="464" y="345"/>
                  </a:lnTo>
                  <a:lnTo>
                    <a:pt x="427" y="345"/>
                  </a:lnTo>
                  <a:lnTo>
                    <a:pt x="388" y="345"/>
                  </a:lnTo>
                  <a:lnTo>
                    <a:pt x="351" y="345"/>
                  </a:lnTo>
                  <a:lnTo>
                    <a:pt x="318" y="345"/>
                  </a:lnTo>
                  <a:lnTo>
                    <a:pt x="293" y="345"/>
                  </a:lnTo>
                  <a:lnTo>
                    <a:pt x="275" y="345"/>
                  </a:lnTo>
                  <a:lnTo>
                    <a:pt x="267" y="345"/>
                  </a:lnTo>
                  <a:lnTo>
                    <a:pt x="271" y="314"/>
                  </a:lnTo>
                  <a:lnTo>
                    <a:pt x="281" y="283"/>
                  </a:lnTo>
                  <a:lnTo>
                    <a:pt x="295" y="256"/>
                  </a:lnTo>
                  <a:lnTo>
                    <a:pt x="316" y="232"/>
                  </a:lnTo>
                  <a:lnTo>
                    <a:pt x="343" y="215"/>
                  </a:lnTo>
                  <a:lnTo>
                    <a:pt x="375" y="203"/>
                  </a:lnTo>
                  <a:lnTo>
                    <a:pt x="412" y="199"/>
                  </a:lnTo>
                  <a:close/>
                  <a:moveTo>
                    <a:pt x="710" y="636"/>
                  </a:moveTo>
                  <a:lnTo>
                    <a:pt x="673" y="650"/>
                  </a:lnTo>
                  <a:lnTo>
                    <a:pt x="624" y="662"/>
                  </a:lnTo>
                  <a:lnTo>
                    <a:pt x="570" y="671"/>
                  </a:lnTo>
                  <a:lnTo>
                    <a:pt x="507" y="673"/>
                  </a:lnTo>
                  <a:lnTo>
                    <a:pt x="462" y="671"/>
                  </a:lnTo>
                  <a:lnTo>
                    <a:pt x="421" y="666"/>
                  </a:lnTo>
                  <a:lnTo>
                    <a:pt x="384" y="656"/>
                  </a:lnTo>
                  <a:lnTo>
                    <a:pt x="351" y="642"/>
                  </a:lnTo>
                  <a:lnTo>
                    <a:pt x="322" y="623"/>
                  </a:lnTo>
                  <a:lnTo>
                    <a:pt x="298" y="599"/>
                  </a:lnTo>
                  <a:lnTo>
                    <a:pt x="283" y="570"/>
                  </a:lnTo>
                  <a:lnTo>
                    <a:pt x="273" y="535"/>
                  </a:lnTo>
                  <a:lnTo>
                    <a:pt x="798" y="535"/>
                  </a:lnTo>
                  <a:lnTo>
                    <a:pt x="800" y="519"/>
                  </a:lnTo>
                  <a:lnTo>
                    <a:pt x="804" y="496"/>
                  </a:lnTo>
                  <a:lnTo>
                    <a:pt x="808" y="465"/>
                  </a:lnTo>
                  <a:lnTo>
                    <a:pt x="808" y="424"/>
                  </a:lnTo>
                  <a:lnTo>
                    <a:pt x="806" y="369"/>
                  </a:lnTo>
                  <a:lnTo>
                    <a:pt x="798" y="316"/>
                  </a:lnTo>
                  <a:lnTo>
                    <a:pt x="786" y="263"/>
                  </a:lnTo>
                  <a:lnTo>
                    <a:pt x="769" y="217"/>
                  </a:lnTo>
                  <a:lnTo>
                    <a:pt x="747" y="170"/>
                  </a:lnTo>
                  <a:lnTo>
                    <a:pt x="718" y="129"/>
                  </a:lnTo>
                  <a:lnTo>
                    <a:pt x="683" y="92"/>
                  </a:lnTo>
                  <a:lnTo>
                    <a:pt x="644" y="60"/>
                  </a:lnTo>
                  <a:lnTo>
                    <a:pt x="597" y="35"/>
                  </a:lnTo>
                  <a:lnTo>
                    <a:pt x="544" y="16"/>
                  </a:lnTo>
                  <a:lnTo>
                    <a:pt x="484" y="4"/>
                  </a:lnTo>
                  <a:lnTo>
                    <a:pt x="417" y="0"/>
                  </a:lnTo>
                  <a:lnTo>
                    <a:pt x="351" y="4"/>
                  </a:lnTo>
                  <a:lnTo>
                    <a:pt x="291" y="16"/>
                  </a:lnTo>
                  <a:lnTo>
                    <a:pt x="236" y="37"/>
                  </a:lnTo>
                  <a:lnTo>
                    <a:pt x="187" y="64"/>
                  </a:lnTo>
                  <a:lnTo>
                    <a:pt x="144" y="98"/>
                  </a:lnTo>
                  <a:lnTo>
                    <a:pt x="105" y="137"/>
                  </a:lnTo>
                  <a:lnTo>
                    <a:pt x="74" y="182"/>
                  </a:lnTo>
                  <a:lnTo>
                    <a:pt x="47" y="228"/>
                  </a:lnTo>
                  <a:lnTo>
                    <a:pt x="25" y="281"/>
                  </a:lnTo>
                  <a:lnTo>
                    <a:pt x="12" y="336"/>
                  </a:lnTo>
                  <a:lnTo>
                    <a:pt x="2" y="394"/>
                  </a:lnTo>
                  <a:lnTo>
                    <a:pt x="0" y="453"/>
                  </a:lnTo>
                  <a:lnTo>
                    <a:pt x="4" y="525"/>
                  </a:lnTo>
                  <a:lnTo>
                    <a:pt x="18" y="591"/>
                  </a:lnTo>
                  <a:lnTo>
                    <a:pt x="39" y="652"/>
                  </a:lnTo>
                  <a:lnTo>
                    <a:pt x="70" y="707"/>
                  </a:lnTo>
                  <a:lnTo>
                    <a:pt x="107" y="753"/>
                  </a:lnTo>
                  <a:lnTo>
                    <a:pt x="152" y="794"/>
                  </a:lnTo>
                  <a:lnTo>
                    <a:pt x="203" y="828"/>
                  </a:lnTo>
                  <a:lnTo>
                    <a:pt x="261" y="853"/>
                  </a:lnTo>
                  <a:lnTo>
                    <a:pt x="324" y="872"/>
                  </a:lnTo>
                  <a:lnTo>
                    <a:pt x="390" y="884"/>
                  </a:lnTo>
                  <a:lnTo>
                    <a:pt x="462" y="888"/>
                  </a:lnTo>
                  <a:lnTo>
                    <a:pt x="521" y="886"/>
                  </a:lnTo>
                  <a:lnTo>
                    <a:pt x="572" y="882"/>
                  </a:lnTo>
                  <a:lnTo>
                    <a:pt x="616" y="874"/>
                  </a:lnTo>
                  <a:lnTo>
                    <a:pt x="654" y="867"/>
                  </a:lnTo>
                  <a:lnTo>
                    <a:pt x="685" y="857"/>
                  </a:lnTo>
                  <a:lnTo>
                    <a:pt x="712" y="847"/>
                  </a:lnTo>
                  <a:lnTo>
                    <a:pt x="734" y="839"/>
                  </a:lnTo>
                  <a:lnTo>
                    <a:pt x="753" y="833"/>
                  </a:lnTo>
                  <a:lnTo>
                    <a:pt x="710" y="63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sp>
          <p:nvSpPr>
            <p:cNvPr id="24" name="Rectangle 23"/>
            <p:cNvSpPr>
              <a:spLocks noChangeArrowheads="1"/>
            </p:cNvSpPr>
            <p:nvPr/>
          </p:nvSpPr>
          <p:spPr bwMode="auto">
            <a:xfrm>
              <a:off x="-603250" y="915988"/>
              <a:ext cx="444500" cy="1927225"/>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ZA" sz="1800"/>
            </a:p>
          </p:txBody>
        </p:sp>
        <p:sp>
          <p:nvSpPr>
            <p:cNvPr id="25" name="Freeform 24"/>
            <p:cNvSpPr>
              <a:spLocks/>
            </p:cNvSpPr>
            <p:nvPr/>
          </p:nvSpPr>
          <p:spPr bwMode="auto">
            <a:xfrm>
              <a:off x="2292350" y="1049338"/>
              <a:ext cx="906463" cy="1793875"/>
            </a:xfrm>
            <a:custGeom>
              <a:avLst/>
              <a:gdLst>
                <a:gd name="T0" fmla="*/ 109 w 571"/>
                <a:gd name="T1" fmla="*/ 47 h 1130"/>
                <a:gd name="T2" fmla="*/ 386 w 571"/>
                <a:gd name="T3" fmla="*/ 0 h 1130"/>
                <a:gd name="T4" fmla="*/ 386 w 571"/>
                <a:gd name="T5" fmla="*/ 261 h 1130"/>
                <a:gd name="T6" fmla="*/ 571 w 571"/>
                <a:gd name="T7" fmla="*/ 261 h 1130"/>
                <a:gd name="T8" fmla="*/ 571 w 571"/>
                <a:gd name="T9" fmla="*/ 472 h 1130"/>
                <a:gd name="T10" fmla="*/ 386 w 571"/>
                <a:gd name="T11" fmla="*/ 472 h 1130"/>
                <a:gd name="T12" fmla="*/ 386 w 571"/>
                <a:gd name="T13" fmla="*/ 773 h 1130"/>
                <a:gd name="T14" fmla="*/ 390 w 571"/>
                <a:gd name="T15" fmla="*/ 808 h 1130"/>
                <a:gd name="T16" fmla="*/ 396 w 571"/>
                <a:gd name="T17" fmla="*/ 835 h 1130"/>
                <a:gd name="T18" fmla="*/ 407 w 571"/>
                <a:gd name="T19" fmla="*/ 855 h 1130"/>
                <a:gd name="T20" fmla="*/ 421 w 571"/>
                <a:gd name="T21" fmla="*/ 870 h 1130"/>
                <a:gd name="T22" fmla="*/ 435 w 571"/>
                <a:gd name="T23" fmla="*/ 882 h 1130"/>
                <a:gd name="T24" fmla="*/ 452 w 571"/>
                <a:gd name="T25" fmla="*/ 888 h 1130"/>
                <a:gd name="T26" fmla="*/ 468 w 571"/>
                <a:gd name="T27" fmla="*/ 892 h 1130"/>
                <a:gd name="T28" fmla="*/ 483 w 571"/>
                <a:gd name="T29" fmla="*/ 894 h 1130"/>
                <a:gd name="T30" fmla="*/ 497 w 571"/>
                <a:gd name="T31" fmla="*/ 894 h 1130"/>
                <a:gd name="T32" fmla="*/ 517 w 571"/>
                <a:gd name="T33" fmla="*/ 892 h 1130"/>
                <a:gd name="T34" fmla="*/ 536 w 571"/>
                <a:gd name="T35" fmla="*/ 888 h 1130"/>
                <a:gd name="T36" fmla="*/ 552 w 571"/>
                <a:gd name="T37" fmla="*/ 884 h 1130"/>
                <a:gd name="T38" fmla="*/ 563 w 571"/>
                <a:gd name="T39" fmla="*/ 880 h 1130"/>
                <a:gd name="T40" fmla="*/ 565 w 571"/>
                <a:gd name="T41" fmla="*/ 1103 h 1130"/>
                <a:gd name="T42" fmla="*/ 550 w 571"/>
                <a:gd name="T43" fmla="*/ 1109 h 1130"/>
                <a:gd name="T44" fmla="*/ 524 w 571"/>
                <a:gd name="T45" fmla="*/ 1114 h 1130"/>
                <a:gd name="T46" fmla="*/ 489 w 571"/>
                <a:gd name="T47" fmla="*/ 1122 h 1130"/>
                <a:gd name="T48" fmla="*/ 446 w 571"/>
                <a:gd name="T49" fmla="*/ 1126 h 1130"/>
                <a:gd name="T50" fmla="*/ 396 w 571"/>
                <a:gd name="T51" fmla="*/ 1130 h 1130"/>
                <a:gd name="T52" fmla="*/ 339 w 571"/>
                <a:gd name="T53" fmla="*/ 1126 h 1130"/>
                <a:gd name="T54" fmla="*/ 290 w 571"/>
                <a:gd name="T55" fmla="*/ 1116 h 1130"/>
                <a:gd name="T56" fmla="*/ 245 w 571"/>
                <a:gd name="T57" fmla="*/ 1099 h 1130"/>
                <a:gd name="T58" fmla="*/ 208 w 571"/>
                <a:gd name="T59" fmla="*/ 1077 h 1130"/>
                <a:gd name="T60" fmla="*/ 177 w 571"/>
                <a:gd name="T61" fmla="*/ 1048 h 1130"/>
                <a:gd name="T62" fmla="*/ 152 w 571"/>
                <a:gd name="T63" fmla="*/ 1013 h 1130"/>
                <a:gd name="T64" fmla="*/ 132 w 571"/>
                <a:gd name="T65" fmla="*/ 972 h 1130"/>
                <a:gd name="T66" fmla="*/ 119 w 571"/>
                <a:gd name="T67" fmla="*/ 927 h 1130"/>
                <a:gd name="T68" fmla="*/ 111 w 571"/>
                <a:gd name="T69" fmla="*/ 876 h 1130"/>
                <a:gd name="T70" fmla="*/ 109 w 571"/>
                <a:gd name="T71" fmla="*/ 820 h 1130"/>
                <a:gd name="T72" fmla="*/ 109 w 571"/>
                <a:gd name="T73" fmla="*/ 472 h 1130"/>
                <a:gd name="T74" fmla="*/ 0 w 571"/>
                <a:gd name="T75" fmla="*/ 472 h 1130"/>
                <a:gd name="T76" fmla="*/ 0 w 571"/>
                <a:gd name="T77" fmla="*/ 261 h 1130"/>
                <a:gd name="T78" fmla="*/ 109 w 571"/>
                <a:gd name="T79" fmla="*/ 261 h 1130"/>
                <a:gd name="T80" fmla="*/ 109 w 571"/>
                <a:gd name="T81" fmla="*/ 47 h 1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1" h="1130">
                  <a:moveTo>
                    <a:pt x="109" y="47"/>
                  </a:moveTo>
                  <a:lnTo>
                    <a:pt x="386" y="0"/>
                  </a:lnTo>
                  <a:lnTo>
                    <a:pt x="386" y="261"/>
                  </a:lnTo>
                  <a:lnTo>
                    <a:pt x="571" y="261"/>
                  </a:lnTo>
                  <a:lnTo>
                    <a:pt x="571" y="472"/>
                  </a:lnTo>
                  <a:lnTo>
                    <a:pt x="386" y="472"/>
                  </a:lnTo>
                  <a:lnTo>
                    <a:pt x="386" y="773"/>
                  </a:lnTo>
                  <a:lnTo>
                    <a:pt x="390" y="808"/>
                  </a:lnTo>
                  <a:lnTo>
                    <a:pt x="396" y="835"/>
                  </a:lnTo>
                  <a:lnTo>
                    <a:pt x="407" y="855"/>
                  </a:lnTo>
                  <a:lnTo>
                    <a:pt x="421" y="870"/>
                  </a:lnTo>
                  <a:lnTo>
                    <a:pt x="435" y="882"/>
                  </a:lnTo>
                  <a:lnTo>
                    <a:pt x="452" y="888"/>
                  </a:lnTo>
                  <a:lnTo>
                    <a:pt x="468" y="892"/>
                  </a:lnTo>
                  <a:lnTo>
                    <a:pt x="483" y="894"/>
                  </a:lnTo>
                  <a:lnTo>
                    <a:pt x="497" y="894"/>
                  </a:lnTo>
                  <a:lnTo>
                    <a:pt x="517" y="892"/>
                  </a:lnTo>
                  <a:lnTo>
                    <a:pt x="536" y="888"/>
                  </a:lnTo>
                  <a:lnTo>
                    <a:pt x="552" y="884"/>
                  </a:lnTo>
                  <a:lnTo>
                    <a:pt x="563" y="880"/>
                  </a:lnTo>
                  <a:lnTo>
                    <a:pt x="565" y="1103"/>
                  </a:lnTo>
                  <a:lnTo>
                    <a:pt x="550" y="1109"/>
                  </a:lnTo>
                  <a:lnTo>
                    <a:pt x="524" y="1114"/>
                  </a:lnTo>
                  <a:lnTo>
                    <a:pt x="489" y="1122"/>
                  </a:lnTo>
                  <a:lnTo>
                    <a:pt x="446" y="1126"/>
                  </a:lnTo>
                  <a:lnTo>
                    <a:pt x="396" y="1130"/>
                  </a:lnTo>
                  <a:lnTo>
                    <a:pt x="339" y="1126"/>
                  </a:lnTo>
                  <a:lnTo>
                    <a:pt x="290" y="1116"/>
                  </a:lnTo>
                  <a:lnTo>
                    <a:pt x="245" y="1099"/>
                  </a:lnTo>
                  <a:lnTo>
                    <a:pt x="208" y="1077"/>
                  </a:lnTo>
                  <a:lnTo>
                    <a:pt x="177" y="1048"/>
                  </a:lnTo>
                  <a:lnTo>
                    <a:pt x="152" y="1013"/>
                  </a:lnTo>
                  <a:lnTo>
                    <a:pt x="132" y="972"/>
                  </a:lnTo>
                  <a:lnTo>
                    <a:pt x="119" y="927"/>
                  </a:lnTo>
                  <a:lnTo>
                    <a:pt x="111" y="876"/>
                  </a:lnTo>
                  <a:lnTo>
                    <a:pt x="109" y="820"/>
                  </a:lnTo>
                  <a:lnTo>
                    <a:pt x="109" y="472"/>
                  </a:lnTo>
                  <a:lnTo>
                    <a:pt x="0" y="472"/>
                  </a:lnTo>
                  <a:lnTo>
                    <a:pt x="0" y="261"/>
                  </a:lnTo>
                  <a:lnTo>
                    <a:pt x="109" y="261"/>
                  </a:lnTo>
                  <a:lnTo>
                    <a:pt x="109" y="4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sp>
          <p:nvSpPr>
            <p:cNvPr id="26" name="Rectangle 25"/>
            <p:cNvSpPr>
              <a:spLocks noChangeArrowheads="1"/>
            </p:cNvSpPr>
            <p:nvPr/>
          </p:nvSpPr>
          <p:spPr bwMode="auto">
            <a:xfrm>
              <a:off x="1657350" y="1470026"/>
              <a:ext cx="457200" cy="1373188"/>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ZA" sz="1800"/>
            </a:p>
          </p:txBody>
        </p:sp>
        <p:sp>
          <p:nvSpPr>
            <p:cNvPr id="27" name="Rectangle 26"/>
            <p:cNvSpPr>
              <a:spLocks noChangeArrowheads="1"/>
            </p:cNvSpPr>
            <p:nvPr/>
          </p:nvSpPr>
          <p:spPr bwMode="auto">
            <a:xfrm>
              <a:off x="1657350" y="965201"/>
              <a:ext cx="457200" cy="393700"/>
            </a:xfrm>
            <a:prstGeom prst="rect">
              <a:avLst/>
            </a:prstGeom>
            <a:solidFill>
              <a:schemeClr val="accent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ZA" sz="1800"/>
            </a:p>
          </p:txBody>
        </p:sp>
        <p:sp>
          <p:nvSpPr>
            <p:cNvPr id="28" name="Freeform 27"/>
            <p:cNvSpPr>
              <a:spLocks/>
            </p:cNvSpPr>
            <p:nvPr/>
          </p:nvSpPr>
          <p:spPr bwMode="auto">
            <a:xfrm>
              <a:off x="5846763" y="2325688"/>
              <a:ext cx="517525" cy="517525"/>
            </a:xfrm>
            <a:custGeom>
              <a:avLst/>
              <a:gdLst>
                <a:gd name="T0" fmla="*/ 0 w 326"/>
                <a:gd name="T1" fmla="*/ 164 h 326"/>
                <a:gd name="T2" fmla="*/ 4 w 326"/>
                <a:gd name="T3" fmla="*/ 119 h 326"/>
                <a:gd name="T4" fmla="*/ 22 w 326"/>
                <a:gd name="T5" fmla="*/ 80 h 326"/>
                <a:gd name="T6" fmla="*/ 47 w 326"/>
                <a:gd name="T7" fmla="*/ 49 h 326"/>
                <a:gd name="T8" fmla="*/ 80 w 326"/>
                <a:gd name="T9" fmla="*/ 22 h 326"/>
                <a:gd name="T10" fmla="*/ 119 w 326"/>
                <a:gd name="T11" fmla="*/ 6 h 326"/>
                <a:gd name="T12" fmla="*/ 162 w 326"/>
                <a:gd name="T13" fmla="*/ 0 h 326"/>
                <a:gd name="T14" fmla="*/ 205 w 326"/>
                <a:gd name="T15" fmla="*/ 6 h 326"/>
                <a:gd name="T16" fmla="*/ 244 w 326"/>
                <a:gd name="T17" fmla="*/ 22 h 326"/>
                <a:gd name="T18" fmla="*/ 277 w 326"/>
                <a:gd name="T19" fmla="*/ 49 h 326"/>
                <a:gd name="T20" fmla="*/ 303 w 326"/>
                <a:gd name="T21" fmla="*/ 80 h 326"/>
                <a:gd name="T22" fmla="*/ 320 w 326"/>
                <a:gd name="T23" fmla="*/ 119 h 326"/>
                <a:gd name="T24" fmla="*/ 326 w 326"/>
                <a:gd name="T25" fmla="*/ 164 h 326"/>
                <a:gd name="T26" fmla="*/ 320 w 326"/>
                <a:gd name="T27" fmla="*/ 207 h 326"/>
                <a:gd name="T28" fmla="*/ 303 w 326"/>
                <a:gd name="T29" fmla="*/ 246 h 326"/>
                <a:gd name="T30" fmla="*/ 277 w 326"/>
                <a:gd name="T31" fmla="*/ 279 h 326"/>
                <a:gd name="T32" fmla="*/ 244 w 326"/>
                <a:gd name="T33" fmla="*/ 305 h 326"/>
                <a:gd name="T34" fmla="*/ 205 w 326"/>
                <a:gd name="T35" fmla="*/ 320 h 326"/>
                <a:gd name="T36" fmla="*/ 162 w 326"/>
                <a:gd name="T37" fmla="*/ 326 h 326"/>
                <a:gd name="T38" fmla="*/ 119 w 326"/>
                <a:gd name="T39" fmla="*/ 320 h 326"/>
                <a:gd name="T40" fmla="*/ 80 w 326"/>
                <a:gd name="T41" fmla="*/ 305 h 326"/>
                <a:gd name="T42" fmla="*/ 47 w 326"/>
                <a:gd name="T43" fmla="*/ 279 h 326"/>
                <a:gd name="T44" fmla="*/ 22 w 326"/>
                <a:gd name="T45" fmla="*/ 246 h 326"/>
                <a:gd name="T46" fmla="*/ 4 w 326"/>
                <a:gd name="T47" fmla="*/ 207 h 326"/>
                <a:gd name="T48" fmla="*/ 0 w 326"/>
                <a:gd name="T49" fmla="*/ 164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326">
                  <a:moveTo>
                    <a:pt x="0" y="164"/>
                  </a:moveTo>
                  <a:lnTo>
                    <a:pt x="4" y="119"/>
                  </a:lnTo>
                  <a:lnTo>
                    <a:pt x="22" y="80"/>
                  </a:lnTo>
                  <a:lnTo>
                    <a:pt x="47" y="49"/>
                  </a:lnTo>
                  <a:lnTo>
                    <a:pt x="80" y="22"/>
                  </a:lnTo>
                  <a:lnTo>
                    <a:pt x="119" y="6"/>
                  </a:lnTo>
                  <a:lnTo>
                    <a:pt x="162" y="0"/>
                  </a:lnTo>
                  <a:lnTo>
                    <a:pt x="205" y="6"/>
                  </a:lnTo>
                  <a:lnTo>
                    <a:pt x="244" y="22"/>
                  </a:lnTo>
                  <a:lnTo>
                    <a:pt x="277" y="49"/>
                  </a:lnTo>
                  <a:lnTo>
                    <a:pt x="303" y="80"/>
                  </a:lnTo>
                  <a:lnTo>
                    <a:pt x="320" y="119"/>
                  </a:lnTo>
                  <a:lnTo>
                    <a:pt x="326" y="164"/>
                  </a:lnTo>
                  <a:lnTo>
                    <a:pt x="320" y="207"/>
                  </a:lnTo>
                  <a:lnTo>
                    <a:pt x="303" y="246"/>
                  </a:lnTo>
                  <a:lnTo>
                    <a:pt x="277" y="279"/>
                  </a:lnTo>
                  <a:lnTo>
                    <a:pt x="244" y="305"/>
                  </a:lnTo>
                  <a:lnTo>
                    <a:pt x="205" y="320"/>
                  </a:lnTo>
                  <a:lnTo>
                    <a:pt x="162" y="326"/>
                  </a:lnTo>
                  <a:lnTo>
                    <a:pt x="119" y="320"/>
                  </a:lnTo>
                  <a:lnTo>
                    <a:pt x="80" y="305"/>
                  </a:lnTo>
                  <a:lnTo>
                    <a:pt x="47" y="279"/>
                  </a:lnTo>
                  <a:lnTo>
                    <a:pt x="22" y="246"/>
                  </a:lnTo>
                  <a:lnTo>
                    <a:pt x="4" y="207"/>
                  </a:lnTo>
                  <a:lnTo>
                    <a:pt x="0" y="164"/>
                  </a:lnTo>
                  <a:close/>
                </a:path>
              </a:pathLst>
            </a:custGeom>
            <a:solidFill>
              <a:srgbClr val="92D4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ZA" sz="1800"/>
            </a:p>
          </p:txBody>
        </p:sp>
      </p:grpSp>
      <p:sp>
        <p:nvSpPr>
          <p:cNvPr id="16" name="Title 1"/>
          <p:cNvSpPr txBox="1">
            <a:spLocks/>
          </p:cNvSpPr>
          <p:nvPr/>
        </p:nvSpPr>
        <p:spPr>
          <a:xfrm>
            <a:off x="495563" y="2270354"/>
            <a:ext cx="8480757" cy="636080"/>
          </a:xfrm>
          <a:prstGeom prst="rect">
            <a:avLst/>
          </a:prstGeom>
        </p:spPr>
        <p:txBody>
          <a:bodyPr vert="horz" lIns="0" tIns="0" rIns="0" bIns="0" rtlCol="0" anchor="t" anchorCtr="0">
            <a:noAutofit/>
          </a:bodyPr>
          <a:lstStyle>
            <a:lvl1pPr algn="l" defTabSz="914400" rtl="0" eaLnBrk="1" latinLnBrk="0" hangingPunct="1">
              <a:spcBef>
                <a:spcPct val="0"/>
              </a:spcBef>
              <a:buNone/>
              <a:defRPr sz="3800" kern="1200">
                <a:solidFill>
                  <a:srgbClr val="595959"/>
                </a:solidFill>
                <a:latin typeface="+mj-lt"/>
                <a:ea typeface="+mj-ea"/>
                <a:cs typeface="+mj-cs"/>
              </a:defRPr>
            </a:lvl1pPr>
          </a:lstStyle>
          <a:p>
            <a:r>
              <a:rPr lang="en-US" sz="3800" dirty="0" smtClean="0">
                <a:solidFill>
                  <a:schemeClr val="accent3"/>
                </a:solidFill>
              </a:rPr>
              <a:t>Click to edit Master title style</a:t>
            </a:r>
            <a:endParaRPr lang="en-GB" sz="3800" dirty="0">
              <a:solidFill>
                <a:schemeClr val="accent3"/>
              </a:solidFill>
            </a:endParaRPr>
          </a:p>
        </p:txBody>
      </p:sp>
    </p:spTree>
    <p:extLst>
      <p:ext uri="{BB962C8B-B14F-4D97-AF65-F5344CB8AC3E}">
        <p14:creationId xmlns:p14="http://schemas.microsoft.com/office/powerpoint/2010/main" xmlns="" val="420006167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0"/>
            <a:ext cx="98107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93484" y="1622411"/>
            <a:ext cx="11184000" cy="4536504"/>
          </a:xfrm>
        </p:spPr>
        <p:txBody>
          <a:bodyPr>
            <a:normAutofit/>
          </a:bodyPr>
          <a:lstStyle>
            <a:lvl1pPr marL="0" indent="0">
              <a:spcBef>
                <a:spcPts val="1800"/>
              </a:spcBef>
              <a:spcAft>
                <a:spcPts val="0"/>
              </a:spcAft>
              <a:buNone/>
              <a:defRPr sz="2000" b="0">
                <a:solidFill>
                  <a:schemeClr val="tx2"/>
                </a:solidFill>
              </a:defRPr>
            </a:lvl1pPr>
            <a:lvl2pPr marL="268288" indent="-268288">
              <a:spcBef>
                <a:spcPts val="600"/>
              </a:spcBef>
              <a:spcAft>
                <a:spcPts val="0"/>
              </a:spcAft>
              <a:buFont typeface="Arial" pitchFamily="34" charset="0"/>
              <a:buChar char="•"/>
              <a:tabLst/>
              <a:defRPr sz="2000" b="0">
                <a:solidFill>
                  <a:schemeClr val="tx2"/>
                </a:solidFill>
              </a:defRPr>
            </a:lvl2pPr>
            <a:lvl3pPr marL="274638" indent="-274638">
              <a:spcBef>
                <a:spcPts val="600"/>
              </a:spcBef>
              <a:spcAft>
                <a:spcPts val="0"/>
              </a:spcAft>
              <a:buFont typeface="Arial" pitchFamily="34" charset="0"/>
              <a:buChar char="•"/>
              <a:defRPr sz="2000" b="0">
                <a:solidFill>
                  <a:schemeClr val="tx2"/>
                </a:solidFill>
              </a:defRPr>
            </a:lvl3pPr>
            <a:lvl4pPr>
              <a:spcBef>
                <a:spcPts val="600"/>
              </a:spcBef>
              <a:spcAft>
                <a:spcPts val="0"/>
              </a:spcAft>
              <a:buFont typeface="Arial" pitchFamily="34" charset="0"/>
              <a:buChar char="•"/>
              <a:defRPr sz="2000" b="0">
                <a:solidFill>
                  <a:schemeClr val="tx2"/>
                </a:solidFill>
              </a:defRPr>
            </a:lvl4pPr>
            <a:lvl5pPr marL="441325" indent="-176213">
              <a:spcBef>
                <a:spcPts val="600"/>
              </a:spcBef>
              <a:spcAft>
                <a:spcPts val="0"/>
              </a:spcAft>
              <a:buFont typeface="Arial" pitchFamily="34" charset="0"/>
              <a:buChar char="•"/>
              <a:defRPr sz="2000" b="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3484" y="179571"/>
            <a:ext cx="11184000" cy="1441410"/>
          </a:xfrm>
          <a:prstGeom prst="rect">
            <a:avLst/>
          </a:prstGeom>
        </p:spPr>
        <p:txBody>
          <a:bodyPr vert="horz" lIns="0" tIns="0" rIns="0" bIns="0" rtlCol="0" anchor="t" anchorCtr="0">
            <a:normAutofit/>
          </a:bodyPr>
          <a:lstStyle>
            <a:lvl1pPr>
              <a:defRPr sz="4500">
                <a:solidFill>
                  <a:schemeClr val="accent3"/>
                </a:solidFill>
              </a:defRPr>
            </a:lvl1pPr>
          </a:lstStyle>
          <a:p>
            <a:r>
              <a:rPr lang="en-US" smtClean="0"/>
              <a:t>Click to edit Master title style</a:t>
            </a:r>
            <a:endParaRPr lang="en-GB" dirty="0"/>
          </a:p>
        </p:txBody>
      </p:sp>
      <p:sp>
        <p:nvSpPr>
          <p:cNvPr id="9"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7"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4014774194"/>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24129" y="6470704"/>
            <a:ext cx="2154143" cy="274320"/>
          </a:xfrm>
          <a:prstGeom prst="rect">
            <a:avLst/>
          </a:prstGeom>
        </p:spPr>
        <p:txBody>
          <a:bodyPr/>
          <a:lstStyle/>
          <a:p>
            <a:fld id="{FD4B033B-A23E-4616-AD14-3C434E9BD764}" type="datetime1">
              <a:rPr lang="en-US" smtClean="0"/>
              <a:pPr/>
              <a:t>4/11/2016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7AF72E-B1A0-4A08-AC4A-89DDD0E3DC36}" type="slidenum">
              <a:rPr lang="en-US" smtClean="0"/>
              <a:pPr/>
              <a:t>‹#›</a:t>
            </a:fld>
            <a:endParaRPr lang="en-US" dirty="0"/>
          </a:p>
        </p:txBody>
      </p:sp>
    </p:spTree>
    <p:extLst>
      <p:ext uri="{BB962C8B-B14F-4D97-AF65-F5344CB8AC3E}">
        <p14:creationId xmlns:p14="http://schemas.microsoft.com/office/powerpoint/2010/main" xmlns="" val="398658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F821A5-99F6-4F8C-B1D3-9D88226923B4}" type="datetime1">
              <a:rPr lang="en-US" smtClean="0"/>
              <a:pPr/>
              <a:t>4/11/2016</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D6CDFAE1-0392-4AD1-822A-EDC99060720D}" type="slidenum">
              <a:rPr lang="en-ZA" smtClean="0"/>
              <a:pPr/>
              <a:t>‹#›</a:t>
            </a:fld>
            <a:endParaRPr lang="en-ZA"/>
          </a:p>
        </p:txBody>
      </p:sp>
    </p:spTree>
    <p:extLst>
      <p:ext uri="{BB962C8B-B14F-4D97-AF65-F5344CB8AC3E}">
        <p14:creationId xmlns:p14="http://schemas.microsoft.com/office/powerpoint/2010/main" xmlns="" val="2683851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7" indent="0" algn="ctr">
              <a:buNone/>
              <a:defRPr sz="1500"/>
            </a:lvl2pPr>
            <a:lvl3pPr marL="685814" indent="0" algn="ctr">
              <a:buNone/>
              <a:defRPr sz="1350"/>
            </a:lvl3pPr>
            <a:lvl4pPr marL="1028721" indent="0" algn="ctr">
              <a:buNone/>
              <a:defRPr sz="1200"/>
            </a:lvl4pPr>
            <a:lvl5pPr marL="1371627" indent="0" algn="ctr">
              <a:buNone/>
              <a:defRPr sz="1200"/>
            </a:lvl5pPr>
            <a:lvl6pPr marL="1714534" indent="0" algn="ctr">
              <a:buNone/>
              <a:defRPr sz="1200"/>
            </a:lvl6pPr>
            <a:lvl7pPr marL="2057441" indent="0" algn="ctr">
              <a:buNone/>
              <a:defRPr sz="1200"/>
            </a:lvl7pPr>
            <a:lvl8pPr marL="2400348" indent="0" algn="ctr">
              <a:buNone/>
              <a:defRPr sz="1200"/>
            </a:lvl8pPr>
            <a:lvl9pPr marL="2743255" indent="0" algn="ctr">
              <a:buNone/>
              <a:defRPr sz="12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0DD78D14-6617-4723-8CEB-88E95574456F}" type="datetime1">
              <a:rPr lang="en-US" smtClean="0">
                <a:solidFill>
                  <a:prstClr val="black">
                    <a:tint val="75000"/>
                  </a:prstClr>
                </a:solidFill>
              </a:rPr>
              <a:pPr/>
              <a:t>4/11/2016</a:t>
            </a:fld>
            <a:endParaRPr lang="en-ZA">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24718974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6EF3CA53-26AF-46A1-9D0D-A60BC1A27697}" type="datetime1">
              <a:rPr lang="en-US" smtClean="0">
                <a:solidFill>
                  <a:prstClr val="black">
                    <a:tint val="75000"/>
                  </a:prstClr>
                </a:solidFill>
              </a:rPr>
              <a:pPr/>
              <a:t>4/11/2016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845427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4500"/>
            </a:lvl1pPr>
          </a:lstStyle>
          <a:p>
            <a:r>
              <a:rPr lang="en-US" smtClean="0"/>
              <a:t>Click to edit Master title style</a:t>
            </a:r>
            <a:endParaRPr lang="en-ZA"/>
          </a:p>
        </p:txBody>
      </p:sp>
      <p:sp>
        <p:nvSpPr>
          <p:cNvPr id="3" name="Text Placeholder 2"/>
          <p:cNvSpPr>
            <a:spLocks noGrp="1"/>
          </p:cNvSpPr>
          <p:nvPr>
            <p:ph type="body" idx="1"/>
          </p:nvPr>
        </p:nvSpPr>
        <p:spPr>
          <a:xfrm>
            <a:off x="831850" y="4589464"/>
            <a:ext cx="10515600" cy="1500187"/>
          </a:xfrm>
        </p:spPr>
        <p:txBody>
          <a:bodyPr/>
          <a:lstStyle>
            <a:lvl1pPr marL="0" indent="0">
              <a:buNone/>
              <a:defRPr sz="1800">
                <a:solidFill>
                  <a:schemeClr val="tx1">
                    <a:tint val="75000"/>
                  </a:schemeClr>
                </a:solidFill>
              </a:defRPr>
            </a:lvl1pPr>
            <a:lvl2pPr marL="342907" indent="0">
              <a:buNone/>
              <a:defRPr sz="1500">
                <a:solidFill>
                  <a:schemeClr val="tx1">
                    <a:tint val="75000"/>
                  </a:schemeClr>
                </a:solidFill>
              </a:defRPr>
            </a:lvl2pPr>
            <a:lvl3pPr marL="685814" indent="0">
              <a:buNone/>
              <a:defRPr sz="1350">
                <a:solidFill>
                  <a:schemeClr val="tx1">
                    <a:tint val="75000"/>
                  </a:schemeClr>
                </a:solidFill>
              </a:defRPr>
            </a:lvl3pPr>
            <a:lvl4pPr marL="1028721" indent="0">
              <a:buNone/>
              <a:defRPr sz="1200">
                <a:solidFill>
                  <a:schemeClr val="tx1">
                    <a:tint val="75000"/>
                  </a:schemeClr>
                </a:solidFill>
              </a:defRPr>
            </a:lvl4pPr>
            <a:lvl5pPr marL="1371627" indent="0">
              <a:buNone/>
              <a:defRPr sz="1200">
                <a:solidFill>
                  <a:schemeClr val="tx1">
                    <a:tint val="75000"/>
                  </a:schemeClr>
                </a:solidFill>
              </a:defRPr>
            </a:lvl5pPr>
            <a:lvl6pPr marL="1714534" indent="0">
              <a:buNone/>
              <a:defRPr sz="1200">
                <a:solidFill>
                  <a:schemeClr val="tx1">
                    <a:tint val="75000"/>
                  </a:schemeClr>
                </a:solidFill>
              </a:defRPr>
            </a:lvl6pPr>
            <a:lvl7pPr marL="2057441" indent="0">
              <a:buNone/>
              <a:defRPr sz="1200">
                <a:solidFill>
                  <a:schemeClr val="tx1">
                    <a:tint val="75000"/>
                  </a:schemeClr>
                </a:solidFill>
              </a:defRPr>
            </a:lvl7pPr>
            <a:lvl8pPr marL="2400348" indent="0">
              <a:buNone/>
              <a:defRPr sz="1200">
                <a:solidFill>
                  <a:schemeClr val="tx1">
                    <a:tint val="75000"/>
                  </a:schemeClr>
                </a:solidFill>
              </a:defRPr>
            </a:lvl8pPr>
            <a:lvl9pPr marL="2743255"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510FD5-FC78-4AA9-B526-D70B1EF296C7}" type="datetime1">
              <a:rPr lang="en-US" smtClean="0">
                <a:solidFill>
                  <a:prstClr val="black">
                    <a:tint val="75000"/>
                  </a:prstClr>
                </a:solidFill>
              </a:rPr>
              <a:pPr/>
              <a:t>4/11/2016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80920358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9EA23327-FB5D-4D01-8A31-BC937DA7E1AC}" type="datetime1">
              <a:rPr lang="en-US" smtClean="0">
                <a:solidFill>
                  <a:prstClr val="black">
                    <a:tint val="75000"/>
                  </a:prstClr>
                </a:solidFill>
              </a:rPr>
              <a:pPr/>
              <a:t>4/11/2016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77826526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7" indent="0">
              <a:buNone/>
              <a:defRPr sz="1500" b="1"/>
            </a:lvl2pPr>
            <a:lvl3pPr marL="685814" indent="0">
              <a:buNone/>
              <a:defRPr sz="1350"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7" indent="0">
              <a:buNone/>
              <a:defRPr sz="1500" b="1"/>
            </a:lvl2pPr>
            <a:lvl3pPr marL="685814" indent="0">
              <a:buNone/>
              <a:defRPr sz="1350" b="1"/>
            </a:lvl3pPr>
            <a:lvl4pPr marL="1028721" indent="0">
              <a:buNone/>
              <a:defRPr sz="1200" b="1"/>
            </a:lvl4pPr>
            <a:lvl5pPr marL="1371627" indent="0">
              <a:buNone/>
              <a:defRPr sz="1200" b="1"/>
            </a:lvl5pPr>
            <a:lvl6pPr marL="1714534" indent="0">
              <a:buNone/>
              <a:defRPr sz="1200" b="1"/>
            </a:lvl6pPr>
            <a:lvl7pPr marL="2057441" indent="0">
              <a:buNone/>
              <a:defRPr sz="1200" b="1"/>
            </a:lvl7pPr>
            <a:lvl8pPr marL="2400348" indent="0">
              <a:buNone/>
              <a:defRPr sz="1200" b="1"/>
            </a:lvl8pPr>
            <a:lvl9pPr marL="274325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FB20C37-4273-4724-9B2A-2755DA3E999C}" type="datetime1">
              <a:rPr lang="en-US" smtClean="0">
                <a:solidFill>
                  <a:prstClr val="black">
                    <a:tint val="75000"/>
                  </a:prstClr>
                </a:solidFill>
              </a:rPr>
              <a:pPr/>
              <a:t>4/11/2016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ZA">
              <a:solidFill>
                <a:prstClr val="black">
                  <a:tint val="75000"/>
                </a:prstClr>
              </a:solidFill>
            </a:endParaRPr>
          </a:p>
        </p:txBody>
      </p:sp>
      <p:sp>
        <p:nvSpPr>
          <p:cNvPr id="9" name="Slide Number Placeholder 8"/>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33151088"/>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F44BA8AE-875F-4C59-8EC9-1E561D347148}" type="datetime1">
              <a:rPr lang="en-US" smtClean="0">
                <a:solidFill>
                  <a:prstClr val="black">
                    <a:tint val="75000"/>
                  </a:prstClr>
                </a:solidFill>
              </a:rPr>
              <a:pPr/>
              <a:t>4/11/2016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ZA">
              <a:solidFill>
                <a:prstClr val="black">
                  <a:tint val="75000"/>
                </a:prstClr>
              </a:solidFill>
            </a:endParaRPr>
          </a:p>
        </p:txBody>
      </p:sp>
      <p:sp>
        <p:nvSpPr>
          <p:cNvPr id="5" name="Slide Number Placeholder 4"/>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16668726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83BF5-9E3F-44B5-BE5C-38E4FACF42B4}" type="datetime1">
              <a:rPr lang="en-US" smtClean="0">
                <a:solidFill>
                  <a:prstClr val="black">
                    <a:tint val="75000"/>
                  </a:prstClr>
                </a:solidFill>
              </a:rPr>
              <a:pPr/>
              <a:t>4/11/2016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07AF72E-B1A0-4A08-AC4A-89DDD0E3DC3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0204399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rgbClr val="575757"/>
                </a:solidFill>
              </a:defRPr>
            </a:lvl1pPr>
          </a:lstStyle>
          <a:p>
            <a:pPr lvl="0"/>
            <a:r>
              <a:rPr lang="en-US" smtClean="0"/>
              <a:t>Click to edit Master text styles</a:t>
            </a:r>
          </a:p>
        </p:txBody>
      </p:sp>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810800"/>
            <a:ext cx="11184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10"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485658716"/>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smtClean="0"/>
              <a:t>Click to edit Master title style</a:t>
            </a:r>
            <a:endParaRPr lang="en-ZA"/>
          </a:p>
        </p:txBody>
      </p:sp>
      <p:sp>
        <p:nvSpPr>
          <p:cNvPr id="3" name="Content Placeholder 2"/>
          <p:cNvSpPr>
            <a:spLocks noGrp="1"/>
          </p:cNvSpPr>
          <p:nvPr>
            <p:ph idx="1"/>
          </p:nvPr>
        </p:nvSpPr>
        <p:spPr>
          <a:xfrm>
            <a:off x="5183188" y="987426"/>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7" indent="0">
              <a:buNone/>
              <a:defRPr sz="1050"/>
            </a:lvl2pPr>
            <a:lvl3pPr marL="685814" indent="0">
              <a:buNone/>
              <a:defRPr sz="900"/>
            </a:lvl3pPr>
            <a:lvl4pPr marL="1028721" indent="0">
              <a:buNone/>
              <a:defRPr sz="750"/>
            </a:lvl4pPr>
            <a:lvl5pPr marL="1371627" indent="0">
              <a:buNone/>
              <a:defRPr sz="750"/>
            </a:lvl5pPr>
            <a:lvl6pPr marL="1714534" indent="0">
              <a:buNone/>
              <a:defRPr sz="750"/>
            </a:lvl6pPr>
            <a:lvl7pPr marL="2057441" indent="0">
              <a:buNone/>
              <a:defRPr sz="750"/>
            </a:lvl7pPr>
            <a:lvl8pPr marL="2400348" indent="0">
              <a:buNone/>
              <a:defRPr sz="750"/>
            </a:lvl8pPr>
            <a:lvl9pPr marL="274325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6744A1-EE15-49F2-8DE8-0D4D9736D4F8}" type="datetime1">
              <a:rPr lang="en-US" smtClean="0">
                <a:solidFill>
                  <a:prstClr val="black">
                    <a:tint val="75000"/>
                  </a:prstClr>
                </a:solidFill>
              </a:rPr>
              <a:pPr/>
              <a:t>4/11/2016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105987261"/>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24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6"/>
            <a:ext cx="6172200" cy="4873625"/>
          </a:xfrm>
        </p:spPr>
        <p:txBody>
          <a:bodyPr/>
          <a:lstStyle>
            <a:lvl1pPr marL="0" indent="0">
              <a:buNone/>
              <a:defRPr sz="2400"/>
            </a:lvl1pPr>
            <a:lvl2pPr marL="342907" indent="0">
              <a:buNone/>
              <a:defRPr sz="2100"/>
            </a:lvl2pPr>
            <a:lvl3pPr marL="685814" indent="0">
              <a:buNone/>
              <a:defRPr sz="1800"/>
            </a:lvl3pPr>
            <a:lvl4pPr marL="1028721" indent="0">
              <a:buNone/>
              <a:defRPr sz="1500"/>
            </a:lvl4pPr>
            <a:lvl5pPr marL="1371627" indent="0">
              <a:buNone/>
              <a:defRPr sz="1500"/>
            </a:lvl5pPr>
            <a:lvl6pPr marL="1714534" indent="0">
              <a:buNone/>
              <a:defRPr sz="1500"/>
            </a:lvl6pPr>
            <a:lvl7pPr marL="2057441" indent="0">
              <a:buNone/>
              <a:defRPr sz="1500"/>
            </a:lvl7pPr>
            <a:lvl8pPr marL="2400348" indent="0">
              <a:buNone/>
              <a:defRPr sz="1500"/>
            </a:lvl8pPr>
            <a:lvl9pPr marL="2743255" indent="0">
              <a:buNone/>
              <a:defRPr sz="1500"/>
            </a:lvl9pPr>
          </a:lstStyle>
          <a:p>
            <a:endParaRPr lang="en-ZA"/>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200"/>
            </a:lvl1pPr>
            <a:lvl2pPr marL="342907" indent="0">
              <a:buNone/>
              <a:defRPr sz="1050"/>
            </a:lvl2pPr>
            <a:lvl3pPr marL="685814" indent="0">
              <a:buNone/>
              <a:defRPr sz="900"/>
            </a:lvl3pPr>
            <a:lvl4pPr marL="1028721" indent="0">
              <a:buNone/>
              <a:defRPr sz="750"/>
            </a:lvl4pPr>
            <a:lvl5pPr marL="1371627" indent="0">
              <a:buNone/>
              <a:defRPr sz="750"/>
            </a:lvl5pPr>
            <a:lvl6pPr marL="1714534" indent="0">
              <a:buNone/>
              <a:defRPr sz="750"/>
            </a:lvl6pPr>
            <a:lvl7pPr marL="2057441" indent="0">
              <a:buNone/>
              <a:defRPr sz="750"/>
            </a:lvl7pPr>
            <a:lvl8pPr marL="2400348" indent="0">
              <a:buNone/>
              <a:defRPr sz="750"/>
            </a:lvl8pPr>
            <a:lvl9pPr marL="2743255"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3D5BFA-7EC8-48D2-96B9-DFFD3C01CDFF}" type="datetime1">
              <a:rPr lang="en-US" smtClean="0">
                <a:solidFill>
                  <a:prstClr val="black">
                    <a:tint val="75000"/>
                  </a:prstClr>
                </a:solidFill>
              </a:rPr>
              <a:pPr/>
              <a:t>4/11/2016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ZA">
              <a:solidFill>
                <a:prstClr val="black">
                  <a:tint val="75000"/>
                </a:prstClr>
              </a:solidFill>
            </a:endParaRPr>
          </a:p>
        </p:txBody>
      </p:sp>
      <p:sp>
        <p:nvSpPr>
          <p:cNvPr id="7" name="Slide Number Placeholder 6"/>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320122840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5173318C-BC90-4342-95B6-EC8A7F33FB01}" type="datetime1">
              <a:rPr lang="en-US" smtClean="0">
                <a:solidFill>
                  <a:prstClr val="black">
                    <a:tint val="75000"/>
                  </a:prstClr>
                </a:solidFill>
              </a:rPr>
              <a:pPr/>
              <a:t>4/11/2016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200883356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9A07E625-36F7-4966-B5FA-69F30CA990C7}" type="datetime1">
              <a:rPr lang="en-US" smtClean="0">
                <a:solidFill>
                  <a:prstClr val="black">
                    <a:tint val="75000"/>
                  </a:prstClr>
                </a:solidFill>
              </a:rPr>
              <a:pPr/>
              <a:t>4/11/2016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ZA">
              <a:solidFill>
                <a:prstClr val="black">
                  <a:tint val="75000"/>
                </a:prstClr>
              </a:solidFill>
            </a:endParaRPr>
          </a:p>
        </p:txBody>
      </p:sp>
      <p:sp>
        <p:nvSpPr>
          <p:cNvPr id="6" name="Slide Number Placeholder 5"/>
          <p:cNvSpPr>
            <a:spLocks noGrp="1"/>
          </p:cNvSpPr>
          <p:nvPr>
            <p:ph type="sldNum" sz="quarter" idx="12"/>
          </p:nvPr>
        </p:nvSpPr>
        <p:spPr/>
        <p:txBody>
          <a:bodyPr/>
          <a:lstStyle/>
          <a:p>
            <a:fld id="{3942A2D5-DB01-4E04-A6B6-5CF995CEFDCA}" type="slidenum">
              <a:rPr lang="en-ZA" smtClean="0">
                <a:solidFill>
                  <a:prstClr val="black">
                    <a:tint val="75000"/>
                  </a:prstClr>
                </a:solidFill>
              </a:rPr>
              <a:pPr/>
              <a:t>‹#›</a:t>
            </a:fld>
            <a:endParaRPr lang="en-ZA">
              <a:solidFill>
                <a:prstClr val="black">
                  <a:tint val="75000"/>
                </a:prstClr>
              </a:solidFill>
            </a:endParaRPr>
          </a:p>
        </p:txBody>
      </p:sp>
    </p:spTree>
    <p:extLst>
      <p:ext uri="{BB962C8B-B14F-4D97-AF65-F5344CB8AC3E}">
        <p14:creationId xmlns:p14="http://schemas.microsoft.com/office/powerpoint/2010/main" xmlns="" val="4542625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3"/>
            <a:ext cx="11184000" cy="990177"/>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20" name="Text Placeholder 19"/>
          <p:cNvSpPr>
            <a:spLocks noGrp="1"/>
          </p:cNvSpPr>
          <p:nvPr>
            <p:ph type="body" sz="quarter" idx="14"/>
          </p:nvPr>
        </p:nvSpPr>
        <p:spPr>
          <a:xfrm>
            <a:off x="494400" y="1357200"/>
            <a:ext cx="11184000" cy="5000758"/>
          </a:xfrm>
        </p:spPr>
        <p:txBody>
          <a:bodyPr/>
          <a:lstStyle>
            <a:lvl1pPr marL="0" indent="0" algn="l">
              <a:buNone/>
              <a:defRPr/>
            </a:lvl1pPr>
            <a:lvl2pPr marL="271463" indent="-271463">
              <a:buFont typeface="Arial" pitchFamily="34" charset="0"/>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6"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235125500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rgbClr val="575757"/>
                </a:solidFill>
              </a:defRPr>
            </a:lvl1pPr>
          </a:lstStyle>
          <a:p>
            <a:pPr lvl="0"/>
            <a:r>
              <a:rPr lang="en-US" smtClean="0"/>
              <a:t>Click to edit Master text styles</a:t>
            </a:r>
          </a:p>
        </p:txBody>
      </p:sp>
      <p:sp>
        <p:nvSpPr>
          <p:cNvPr id="20" name="Text Placeholder 19"/>
          <p:cNvSpPr>
            <a:spLocks noGrp="1"/>
          </p:cNvSpPr>
          <p:nvPr>
            <p:ph type="body" sz="quarter" idx="14"/>
          </p:nvPr>
        </p:nvSpPr>
        <p:spPr>
          <a:xfrm>
            <a:off x="494400" y="1810800"/>
            <a:ext cx="5520000" cy="453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1"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12"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409042563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1"/>
            </a:lvl1pPr>
            <a:lvl2pPr marL="271463" indent="-271463">
              <a:buFont typeface="Arial" pitchFamily="34" charset="0"/>
              <a:buChar char="•"/>
              <a:tabLst/>
              <a:defRPr/>
            </a:lvl2pPr>
            <a:lvl3pPr marL="274638" indent="-274638">
              <a:buFont typeface="Arial" pitchFamily="34" charset="0"/>
              <a:buChar char="•"/>
              <a:defRPr i="1"/>
            </a:lvl3pPr>
            <a:lvl4pPr marL="534988" indent="-263525">
              <a:buFont typeface="Arial" pitchFamily="34" charset="0"/>
              <a:buChar char="−"/>
              <a:defRPr i="0"/>
            </a:lvl4pPr>
            <a:lvl5pPr marL="806450" indent="-271463">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3484" y="295683"/>
            <a:ext cx="11184000" cy="469492"/>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17" name="Text Placeholder 8"/>
          <p:cNvSpPr>
            <a:spLocks noGrp="1"/>
          </p:cNvSpPr>
          <p:nvPr>
            <p:ph type="body" sz="quarter" idx="13"/>
          </p:nvPr>
        </p:nvSpPr>
        <p:spPr>
          <a:xfrm>
            <a:off x="493484" y="765175"/>
            <a:ext cx="11184000" cy="969282"/>
          </a:xfrm>
        </p:spPr>
        <p:txBody>
          <a:bodyPr>
            <a:normAutofit/>
          </a:bodyPr>
          <a:lstStyle>
            <a:lvl1pPr marL="0" indent="0">
              <a:buNone/>
              <a:defRPr sz="3000" b="0">
                <a:solidFill>
                  <a:srgbClr val="575757"/>
                </a:solidFill>
              </a:defRPr>
            </a:lvl1pPr>
          </a:lstStyle>
          <a:p>
            <a:pPr lvl="0"/>
            <a:r>
              <a:rPr lang="en-US" smtClean="0"/>
              <a:t>Click to edit Master text styles</a:t>
            </a:r>
          </a:p>
        </p:txBody>
      </p:sp>
      <p:sp>
        <p:nvSpPr>
          <p:cNvPr id="9"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7"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904435118"/>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8" name="Rectangle 7"/>
          <p:cNvSpPr/>
          <p:nvPr/>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493485" y="1809101"/>
            <a:ext cx="5412015" cy="4536504"/>
          </a:xfrm>
        </p:spPr>
        <p:txBody>
          <a:bodyPr/>
          <a:lstStyle>
            <a:lvl1pPr marL="0" indent="0">
              <a:buNone/>
              <a:defRPr b="0"/>
            </a:lvl1pPr>
            <a:lvl2pPr marL="266700" indent="-266700">
              <a:buFont typeface="Arial" pitchFamily="34" charset="0"/>
              <a:buChar char="•"/>
              <a:tabLst/>
              <a:defRPr/>
            </a:lvl2pPr>
            <a:lvl3pPr marL="447675" indent="-180975">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Title Placeholder 1"/>
          <p:cNvSpPr>
            <a:spLocks noGrp="1"/>
          </p:cNvSpPr>
          <p:nvPr>
            <p:ph type="title"/>
          </p:nvPr>
        </p:nvSpPr>
        <p:spPr>
          <a:xfrm>
            <a:off x="493485" y="295683"/>
            <a:ext cx="5602516" cy="469492"/>
          </a:xfrm>
          <a:prstGeom prst="rect">
            <a:avLst/>
          </a:prstGeom>
        </p:spPr>
        <p:txBody>
          <a:bodyPr vert="horz" lIns="0" tIns="0" rIns="0" bIns="0" rtlCol="0" anchor="t" anchorCtr="0">
            <a:noAutofit/>
          </a:bodyPr>
          <a:lstStyle>
            <a:lvl1pPr>
              <a:defRPr sz="2400"/>
            </a:lvl1pPr>
          </a:lstStyle>
          <a:p>
            <a:r>
              <a:rPr lang="en-US" smtClean="0"/>
              <a:t>Click to edit Master title style</a:t>
            </a:r>
            <a:endParaRPr lang="en-GB" dirty="0"/>
          </a:p>
        </p:txBody>
      </p:sp>
      <p:sp>
        <p:nvSpPr>
          <p:cNvPr id="17" name="Text Placeholder 8"/>
          <p:cNvSpPr>
            <a:spLocks noGrp="1"/>
          </p:cNvSpPr>
          <p:nvPr>
            <p:ph type="body" sz="quarter" idx="13"/>
          </p:nvPr>
        </p:nvSpPr>
        <p:spPr>
          <a:xfrm>
            <a:off x="493485" y="765175"/>
            <a:ext cx="5412015" cy="969282"/>
          </a:xfrm>
        </p:spPr>
        <p:txBody>
          <a:bodyPr>
            <a:normAutofit/>
          </a:bodyPr>
          <a:lstStyle>
            <a:lvl1pPr marL="0" indent="0">
              <a:buNone/>
              <a:defRPr sz="2400" b="0">
                <a:solidFill>
                  <a:srgbClr val="575757"/>
                </a:solidFill>
              </a:defRPr>
            </a:lvl1pPr>
          </a:lstStyle>
          <a:p>
            <a:pPr lvl="0"/>
            <a:r>
              <a:rPr lang="en-US" smtClean="0"/>
              <a:t>Click to edit Master text styles</a:t>
            </a:r>
          </a:p>
        </p:txBody>
      </p:sp>
      <p:sp>
        <p:nvSpPr>
          <p:cNvPr id="10"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12"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406876464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8" name="Rectangle 7"/>
          <p:cNvSpPr/>
          <p:nvPr/>
        </p:nvSpPr>
        <p:spPr>
          <a:xfrm>
            <a:off x="520660" y="642918"/>
            <a:ext cx="6585600" cy="52864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3" name="Content Placeholder 2"/>
          <p:cNvSpPr>
            <a:spLocks noGrp="1"/>
          </p:cNvSpPr>
          <p:nvPr>
            <p:ph idx="1"/>
          </p:nvPr>
        </p:nvSpPr>
        <p:spPr>
          <a:xfrm>
            <a:off x="755614" y="1724013"/>
            <a:ext cx="6159543" cy="4276755"/>
          </a:xfrm>
        </p:spPr>
        <p:txBody>
          <a:bodyPr/>
          <a:lstStyle>
            <a:lvl1pPr marL="0" indent="0">
              <a:buNone/>
              <a:defRPr b="0"/>
            </a:lvl1pPr>
            <a:lvl2pPr marL="266700" indent="-266700">
              <a:buFont typeface="Arial" pitchFamily="34" charset="0"/>
              <a:buChar char="•"/>
              <a:tabLst/>
              <a:defRPr/>
            </a:lvl2pPr>
            <a:lvl3pPr marL="447675" indent="-180975">
              <a:buFont typeface="Calibri"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Text Placeholder 8"/>
          <p:cNvSpPr>
            <a:spLocks noGrp="1"/>
          </p:cNvSpPr>
          <p:nvPr>
            <p:ph type="body" sz="quarter" idx="13"/>
          </p:nvPr>
        </p:nvSpPr>
        <p:spPr>
          <a:xfrm>
            <a:off x="755613" y="722451"/>
            <a:ext cx="6159888" cy="1012006"/>
          </a:xfrm>
        </p:spPr>
        <p:txBody>
          <a:bodyPr anchor="ctr" anchorCtr="0">
            <a:normAutofit/>
          </a:bodyPr>
          <a:lstStyle>
            <a:lvl1pPr marL="0" indent="0">
              <a:buNone/>
              <a:defRPr sz="3000" b="0">
                <a:solidFill>
                  <a:schemeClr val="accent3"/>
                </a:solidFill>
              </a:defRPr>
            </a:lvl1pPr>
          </a:lstStyle>
          <a:p>
            <a:pPr lvl="0"/>
            <a:r>
              <a:rPr lang="en-US" smtClean="0"/>
              <a:t>Click to edit Master text styles</a:t>
            </a:r>
          </a:p>
        </p:txBody>
      </p:sp>
      <p:sp>
        <p:nvSpPr>
          <p:cNvPr id="11"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
        <p:nvSpPr>
          <p:cNvPr id="13" name="Footer Placeholder 3"/>
          <p:cNvSpPr>
            <a:spLocks noGrp="1"/>
          </p:cNvSpPr>
          <p:nvPr>
            <p:ph type="ftr" sz="quarter" idx="3"/>
          </p:nvPr>
        </p:nvSpPr>
        <p:spPr>
          <a:xfrm>
            <a:off x="1593741" y="6407835"/>
            <a:ext cx="10079297" cy="252000"/>
          </a:xfrm>
        </p:spPr>
        <p:txBody>
          <a:bodyPr/>
          <a:lstStyle/>
          <a:p>
            <a:endParaRPr lang="en-ZA"/>
          </a:p>
        </p:txBody>
      </p:sp>
    </p:spTree>
    <p:extLst>
      <p:ext uri="{BB962C8B-B14F-4D97-AF65-F5344CB8AC3E}">
        <p14:creationId xmlns:p14="http://schemas.microsoft.com/office/powerpoint/2010/main" xmlns="" val="3508896457"/>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chemeClr val="accent3"/>
        </a:solidFill>
        <a:effectLst/>
      </p:bgPr>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93484" y="2204864"/>
            <a:ext cx="11184000" cy="1441410"/>
          </a:xfrm>
          <a:prstGeom prst="rect">
            <a:avLst/>
          </a:prstGeom>
        </p:spPr>
        <p:txBody>
          <a:bodyPr vert="horz" lIns="0" tIns="0" rIns="0" bIns="0" rtlCol="0" anchor="t" anchorCtr="0">
            <a:normAutofit/>
          </a:bodyPr>
          <a:lstStyle>
            <a:lvl1pPr>
              <a:defRPr sz="4500">
                <a:solidFill>
                  <a:srgbClr val="595959"/>
                </a:solidFill>
              </a:defRPr>
            </a:lvl1pPr>
          </a:lstStyle>
          <a:p>
            <a:r>
              <a:rPr lang="en-US" smtClean="0"/>
              <a:t>Click to edit Master title style</a:t>
            </a:r>
            <a:endParaRPr lang="en-GB" dirty="0"/>
          </a:p>
        </p:txBody>
      </p:sp>
    </p:spTree>
    <p:extLst>
      <p:ext uri="{BB962C8B-B14F-4D97-AF65-F5344CB8AC3E}">
        <p14:creationId xmlns:p14="http://schemas.microsoft.com/office/powerpoint/2010/main" xmlns="" val="396617826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rgbClr val="595959"/>
        </a:solid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93484" y="2204864"/>
            <a:ext cx="11184000" cy="1441410"/>
          </a:xfrm>
          <a:prstGeom prst="rect">
            <a:avLst/>
          </a:prstGeom>
        </p:spPr>
        <p:txBody>
          <a:bodyPr vert="horz" lIns="0" tIns="0" rIns="0" bIns="0" rtlCol="0" anchor="t" anchorCtr="0">
            <a:normAutofit/>
          </a:bodyPr>
          <a:lstStyle>
            <a:lvl1pPr>
              <a:defRPr sz="4500">
                <a:solidFill>
                  <a:schemeClr val="accent3"/>
                </a:solidFill>
              </a:defRPr>
            </a:lvl1pPr>
          </a:lstStyle>
          <a:p>
            <a:r>
              <a:rPr lang="en-US" smtClean="0"/>
              <a:t>Click to edit Master title style</a:t>
            </a:r>
            <a:endParaRPr lang="en-GB" dirty="0"/>
          </a:p>
        </p:txBody>
      </p:sp>
    </p:spTree>
    <p:extLst>
      <p:ext uri="{BB962C8B-B14F-4D97-AF65-F5344CB8AC3E}">
        <p14:creationId xmlns:p14="http://schemas.microsoft.com/office/powerpoint/2010/main" xmlns="" val="4135222305"/>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484" y="295684"/>
            <a:ext cx="11184000" cy="1516183"/>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93484" y="1809101"/>
            <a:ext cx="11184000" cy="4536504"/>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1621245" y="6407835"/>
            <a:ext cx="10079297" cy="252000"/>
          </a:xfrm>
          <a:prstGeom prst="rect">
            <a:avLst/>
          </a:prstGeom>
        </p:spPr>
        <p:txBody>
          <a:bodyPr vert="horz" lIns="0" tIns="0" rIns="0" bIns="0" rtlCol="0" anchor="ctr" anchorCtr="0"/>
          <a:lstStyle>
            <a:lvl1pPr algn="r">
              <a:defRPr sz="800" b="0">
                <a:solidFill>
                  <a:srgbClr val="8C8C8C"/>
                </a:solidFill>
              </a:defRPr>
            </a:lvl1pPr>
          </a:lstStyle>
          <a:p>
            <a:endParaRPr lang="en-ZA"/>
          </a:p>
        </p:txBody>
      </p:sp>
      <p:sp>
        <p:nvSpPr>
          <p:cNvPr id="8" name="Slide Number Placeholder 7"/>
          <p:cNvSpPr>
            <a:spLocks noGrp="1"/>
          </p:cNvSpPr>
          <p:nvPr>
            <p:ph type="sldNum" sz="quarter" idx="4"/>
          </p:nvPr>
        </p:nvSpPr>
        <p:spPr>
          <a:xfrm>
            <a:off x="507062" y="6407835"/>
            <a:ext cx="1056117" cy="252000"/>
          </a:xfrm>
          <a:prstGeom prst="rect">
            <a:avLst/>
          </a:prstGeom>
        </p:spPr>
        <p:txBody>
          <a:bodyPr vert="horz" lIns="0" tIns="0" rIns="0" bIns="0" rtlCol="0" anchor="ctr" anchorCtr="0"/>
          <a:lstStyle>
            <a:lvl1pPr algn="l">
              <a:defRPr sz="800" b="0">
                <a:solidFill>
                  <a:srgbClr val="8C8C8C"/>
                </a:solidFill>
              </a:defRPr>
            </a:lvl1pPr>
          </a:lstStyle>
          <a:p>
            <a:fld id="{3942A2D5-DB01-4E04-A6B6-5CF995CEFDCA}" type="slidenum">
              <a:rPr lang="en-ZA" smtClean="0"/>
              <a:pPr/>
              <a:t>‹#›</a:t>
            </a:fld>
            <a:endParaRPr lang="en-ZA"/>
          </a:p>
        </p:txBody>
      </p:sp>
    </p:spTree>
    <p:extLst>
      <p:ext uri="{BB962C8B-B14F-4D97-AF65-F5344CB8AC3E}">
        <p14:creationId xmlns:p14="http://schemas.microsoft.com/office/powerpoint/2010/main" xmlns="" val="32639101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6" r:id="rId11"/>
    <p:sldLayoutId id="2147483699" r:id="rId12"/>
  </p:sldLayoutIdLst>
  <p:transition>
    <p:fade/>
  </p:transition>
  <p:timing>
    <p:tnLst>
      <p:par>
        <p:cTn id="1" dur="indefinite" restart="never" nodeType="tmRoot"/>
      </p:par>
    </p:tnLst>
  </p:timing>
  <p:hf hdr="0" ftr="0" dt="0"/>
  <p:txStyles>
    <p:titleStyle>
      <a:lvl1pPr algn="l" defTabSz="914400" rtl="0" eaLnBrk="1" latinLnBrk="0" hangingPunct="1">
        <a:spcBef>
          <a:spcPct val="0"/>
        </a:spcBef>
        <a:buNone/>
        <a:defRPr sz="3000" kern="1200">
          <a:solidFill>
            <a:schemeClr val="accent3"/>
          </a:solidFill>
          <a:latin typeface="+mj-lt"/>
          <a:ea typeface="+mj-ea"/>
          <a:cs typeface="+mj-cs"/>
        </a:defRPr>
      </a:lvl1pPr>
    </p:titleStyle>
    <p:bodyStyle>
      <a:lvl1pPr marL="274638" indent="-274638" algn="l" defTabSz="914400" rtl="0" eaLnBrk="1" latinLnBrk="0" hangingPunct="1">
        <a:spcBef>
          <a:spcPts val="1200"/>
        </a:spcBef>
        <a:buFont typeface="Arial" pitchFamily="34" charset="0"/>
        <a:buChar char="•"/>
        <a:defRPr sz="1800" b="0" kern="1200">
          <a:solidFill>
            <a:schemeClr val="tx2"/>
          </a:solidFill>
          <a:latin typeface="+mn-lt"/>
          <a:ea typeface="+mn-ea"/>
          <a:cs typeface="+mn-cs"/>
        </a:defRPr>
      </a:lvl1pPr>
      <a:lvl2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2pPr>
      <a:lvl3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3pPr>
      <a:lvl4pPr marL="447675" indent="-180975"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4pPr>
      <a:lvl5pPr marL="441325" indent="-166688" algn="l" defTabSz="914400" rtl="0" eaLnBrk="1" latinLnBrk="0" hangingPunct="1">
        <a:spcBef>
          <a:spcPts val="1200"/>
        </a:spcBef>
        <a:buFont typeface="Arial" pitchFamily="34" charset="0"/>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767557"/>
            <a:fld id="{8B29A765-70F7-4B6A-8FB1-2719793D7436}" type="datetime1">
              <a:rPr lang="en-US" smtClean="0">
                <a:solidFill>
                  <a:prstClr val="black">
                    <a:tint val="75000"/>
                  </a:prstClr>
                </a:solidFill>
              </a:rPr>
              <a:pPr defTabSz="767557"/>
              <a:t>4/11/2016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767557"/>
            <a:endParaRPr lang="en-ZA">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767557"/>
            <a:fld id="{3942A2D5-DB01-4E04-A6B6-5CF995CEFDCA}" type="slidenum">
              <a:rPr lang="en-ZA" smtClean="0">
                <a:solidFill>
                  <a:prstClr val="black">
                    <a:tint val="75000"/>
                  </a:prstClr>
                </a:solidFill>
              </a:rPr>
              <a:pPr defTabSz="767557"/>
              <a:t>‹#›</a:t>
            </a:fld>
            <a:endParaRPr lang="en-ZA">
              <a:solidFill>
                <a:prstClr val="black">
                  <a:tint val="75000"/>
                </a:prstClr>
              </a:solidFill>
            </a:endParaRPr>
          </a:p>
        </p:txBody>
      </p:sp>
    </p:spTree>
    <p:extLst>
      <p:ext uri="{BB962C8B-B14F-4D97-AF65-F5344CB8AC3E}">
        <p14:creationId xmlns:p14="http://schemas.microsoft.com/office/powerpoint/2010/main" xmlns="" val="881765761"/>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ransition>
    <p:fade/>
  </p:transition>
  <p:timing>
    <p:tnLst>
      <p:par>
        <p:cTn id="1" dur="indefinite" restart="never" nodeType="tmRoot"/>
      </p:par>
    </p:tnLst>
  </p:timing>
  <p:hf hdr="0" ftr="0" dt="0"/>
  <p:txStyles>
    <p:titleStyle>
      <a:lvl1pPr algn="l" defTabSz="68581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3" indent="-171453" algn="l" defTabSz="68581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60" indent="-171453" algn="l" defTabSz="68581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67" indent="-171453" algn="l" defTabSz="68581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74"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81"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88"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95"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801"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708" indent="-171453" algn="l" defTabSz="68581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14" rtl="0" eaLnBrk="1" latinLnBrk="0" hangingPunct="1">
        <a:defRPr sz="1350" kern="1200">
          <a:solidFill>
            <a:schemeClr val="tx1"/>
          </a:solidFill>
          <a:latin typeface="+mn-lt"/>
          <a:ea typeface="+mn-ea"/>
          <a:cs typeface="+mn-cs"/>
        </a:defRPr>
      </a:lvl1pPr>
      <a:lvl2pPr marL="342907" algn="l" defTabSz="685814" rtl="0" eaLnBrk="1" latinLnBrk="0" hangingPunct="1">
        <a:defRPr sz="1350" kern="1200">
          <a:solidFill>
            <a:schemeClr val="tx1"/>
          </a:solidFill>
          <a:latin typeface="+mn-lt"/>
          <a:ea typeface="+mn-ea"/>
          <a:cs typeface="+mn-cs"/>
        </a:defRPr>
      </a:lvl2pPr>
      <a:lvl3pPr marL="685814" algn="l" defTabSz="685814" rtl="0" eaLnBrk="1" latinLnBrk="0" hangingPunct="1">
        <a:defRPr sz="1350" kern="1200">
          <a:solidFill>
            <a:schemeClr val="tx1"/>
          </a:solidFill>
          <a:latin typeface="+mn-lt"/>
          <a:ea typeface="+mn-ea"/>
          <a:cs typeface="+mn-cs"/>
        </a:defRPr>
      </a:lvl3pPr>
      <a:lvl4pPr marL="1028721" algn="l" defTabSz="685814" rtl="0" eaLnBrk="1" latinLnBrk="0" hangingPunct="1">
        <a:defRPr sz="1350" kern="1200">
          <a:solidFill>
            <a:schemeClr val="tx1"/>
          </a:solidFill>
          <a:latin typeface="+mn-lt"/>
          <a:ea typeface="+mn-ea"/>
          <a:cs typeface="+mn-cs"/>
        </a:defRPr>
      </a:lvl4pPr>
      <a:lvl5pPr marL="1371627" algn="l" defTabSz="685814" rtl="0" eaLnBrk="1" latinLnBrk="0" hangingPunct="1">
        <a:defRPr sz="1350" kern="1200">
          <a:solidFill>
            <a:schemeClr val="tx1"/>
          </a:solidFill>
          <a:latin typeface="+mn-lt"/>
          <a:ea typeface="+mn-ea"/>
          <a:cs typeface="+mn-cs"/>
        </a:defRPr>
      </a:lvl5pPr>
      <a:lvl6pPr marL="1714534" algn="l" defTabSz="685814" rtl="0" eaLnBrk="1" latinLnBrk="0" hangingPunct="1">
        <a:defRPr sz="1350" kern="1200">
          <a:solidFill>
            <a:schemeClr val="tx1"/>
          </a:solidFill>
          <a:latin typeface="+mn-lt"/>
          <a:ea typeface="+mn-ea"/>
          <a:cs typeface="+mn-cs"/>
        </a:defRPr>
      </a:lvl6pPr>
      <a:lvl7pPr marL="2057441" algn="l" defTabSz="685814" rtl="0" eaLnBrk="1" latinLnBrk="0" hangingPunct="1">
        <a:defRPr sz="1350" kern="1200">
          <a:solidFill>
            <a:schemeClr val="tx1"/>
          </a:solidFill>
          <a:latin typeface="+mn-lt"/>
          <a:ea typeface="+mn-ea"/>
          <a:cs typeface="+mn-cs"/>
        </a:defRPr>
      </a:lvl7pPr>
      <a:lvl8pPr marL="2400348" algn="l" defTabSz="685814" rtl="0" eaLnBrk="1" latinLnBrk="0" hangingPunct="1">
        <a:defRPr sz="1350" kern="1200">
          <a:solidFill>
            <a:schemeClr val="tx1"/>
          </a:solidFill>
          <a:latin typeface="+mn-lt"/>
          <a:ea typeface="+mn-ea"/>
          <a:cs typeface="+mn-cs"/>
        </a:defRPr>
      </a:lvl8pPr>
      <a:lvl9pPr marL="2743255" algn="l" defTabSz="685814"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2.xml"/><Relationship Id="rId1" Type="http://schemas.openxmlformats.org/officeDocument/2006/relationships/slideLayout" Target="../slideLayouts/slideLayout1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1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hyperlink" Target="http://www.publicworks.gov.za/"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5400000">
            <a:off x="7130982" y="1783825"/>
            <a:ext cx="6844843" cy="3277193"/>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7" name="TextBox 6"/>
          <p:cNvSpPr txBox="1"/>
          <p:nvPr/>
        </p:nvSpPr>
        <p:spPr>
          <a:xfrm>
            <a:off x="9553575" y="752930"/>
            <a:ext cx="2438400" cy="4739759"/>
          </a:xfrm>
          <a:prstGeom prst="rect">
            <a:avLst/>
          </a:prstGeom>
          <a:noFill/>
        </p:spPr>
        <p:txBody>
          <a:bodyPr wrap="square" rtlCol="0">
            <a:spAutoFit/>
          </a:bodyPr>
          <a:lstStyle/>
          <a:p>
            <a:r>
              <a:rPr lang="en-US" sz="5400" b="1" dirty="0" smtClean="0">
                <a:solidFill>
                  <a:srgbClr val="F79646">
                    <a:lumMod val="75000"/>
                  </a:srgbClr>
                </a:solidFill>
                <a:latin typeface="Franklin Gothic Demi" pitchFamily="34" charset="0"/>
              </a:rPr>
              <a:t>South Africa Works </a:t>
            </a:r>
            <a:r>
              <a:rPr lang="en-US" sz="3200" b="1" dirty="0" smtClean="0">
                <a:solidFill>
                  <a:srgbClr val="F79646">
                    <a:lumMod val="75000"/>
                  </a:srgbClr>
                </a:solidFill>
                <a:latin typeface="Franklin Gothic Demi" pitchFamily="34" charset="0"/>
              </a:rPr>
              <a:t>because of </a:t>
            </a:r>
            <a:r>
              <a:rPr lang="en-US" sz="5400" b="1" dirty="0" smtClean="0">
                <a:solidFill>
                  <a:srgbClr val="F79646">
                    <a:lumMod val="75000"/>
                  </a:srgbClr>
                </a:solidFill>
                <a:latin typeface="Franklin Gothic Demi" pitchFamily="34" charset="0"/>
              </a:rPr>
              <a:t>Public Works</a:t>
            </a:r>
            <a:endParaRPr lang="en-US" sz="5400" b="1" dirty="0">
              <a:solidFill>
                <a:srgbClr val="F79646">
                  <a:lumMod val="75000"/>
                </a:srgbClr>
              </a:solidFill>
              <a:latin typeface="Franklin Gothic Demi" pitchFamily="34" charset="0"/>
            </a:endParaRPr>
          </a:p>
        </p:txBody>
      </p:sp>
      <p:sp>
        <p:nvSpPr>
          <p:cNvPr id="8" name="Subtitle 2"/>
          <p:cNvSpPr txBox="1">
            <a:spLocks/>
          </p:cNvSpPr>
          <p:nvPr/>
        </p:nvSpPr>
        <p:spPr>
          <a:xfrm>
            <a:off x="1187777" y="4139759"/>
            <a:ext cx="7013543" cy="1352930"/>
          </a:xfrm>
          <a:prstGeom prst="rect">
            <a:avLst/>
          </a:prstGeom>
        </p:spPr>
        <p:txBody>
          <a:bodyPr vert="horz" lIns="91440" tIns="45720" rIns="91440" bIns="45720" rtlCol="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20000"/>
              </a:lnSpc>
              <a:spcBef>
                <a:spcPct val="20000"/>
              </a:spcBef>
              <a:spcAft>
                <a:spcPts val="600"/>
              </a:spcAft>
              <a:buClrTx/>
              <a:buSzTx/>
              <a:buFont typeface="Arial" pitchFamily="34" charset="0"/>
              <a:buNone/>
              <a:tabLst/>
              <a:defRPr/>
            </a:pPr>
            <a:r>
              <a:rPr kumimoji="0" lang="en-US" sz="2400" b="1" i="0" u="none" strike="noStrike" kern="1200" cap="none" spc="0" normalizeH="0" baseline="0" noProof="0" dirty="0" smtClean="0">
                <a:ln>
                  <a:noFill/>
                </a:ln>
                <a:solidFill>
                  <a:sysClr val="windowText" lastClr="000000"/>
                </a:solidFill>
                <a:effectLst/>
                <a:uLnTx/>
                <a:uFillTx/>
                <a:latin typeface="Calibri"/>
                <a:ea typeface="+mn-ea"/>
                <a:cs typeface="+mn-cs"/>
              </a:rPr>
              <a:t>PRESENTATION TO</a:t>
            </a:r>
            <a:r>
              <a:rPr kumimoji="0" lang="en-US" sz="2400" b="1" i="0" u="none" strike="noStrike" kern="1200" cap="none" spc="0" normalizeH="0" noProof="0" dirty="0" smtClean="0">
                <a:ln>
                  <a:noFill/>
                </a:ln>
                <a:solidFill>
                  <a:sysClr val="windowText" lastClr="000000"/>
                </a:solidFill>
                <a:effectLst/>
                <a:uLnTx/>
                <a:uFillTx/>
                <a:latin typeface="Calibri"/>
                <a:ea typeface="+mn-ea"/>
                <a:cs typeface="+mn-cs"/>
              </a:rPr>
              <a:t> THE </a:t>
            </a:r>
            <a:r>
              <a:rPr kumimoji="0" lang="en-US" sz="2400" b="1" i="0" u="none" strike="noStrike" kern="1200" cap="none" spc="0" normalizeH="0" noProof="0" dirty="0" smtClean="0">
                <a:ln>
                  <a:noFill/>
                </a:ln>
                <a:solidFill>
                  <a:sysClr val="windowText" lastClr="000000"/>
                </a:solidFill>
                <a:effectLst/>
                <a:uLnTx/>
                <a:uFillTx/>
                <a:latin typeface="Calibri"/>
                <a:ea typeface="+mn-ea"/>
                <a:cs typeface="+mn-cs"/>
              </a:rPr>
              <a:t>SELECT </a:t>
            </a:r>
            <a:r>
              <a:rPr kumimoji="0" lang="en-US" sz="2400" b="1" i="0" u="none" strike="noStrike" kern="1200" cap="none" spc="0" normalizeH="0" noProof="0" dirty="0" smtClean="0">
                <a:ln>
                  <a:noFill/>
                </a:ln>
                <a:solidFill>
                  <a:sysClr val="windowText" lastClr="000000"/>
                </a:solidFill>
                <a:effectLst/>
                <a:uLnTx/>
                <a:uFillTx/>
                <a:latin typeface="Calibri"/>
                <a:ea typeface="+mn-ea"/>
                <a:cs typeface="+mn-cs"/>
              </a:rPr>
              <a:t>COMMITTEE ON PUBLIC WORKS</a:t>
            </a:r>
          </a:p>
          <a:p>
            <a:pPr marL="0" marR="0" lvl="0" indent="0" algn="ctr" defTabSz="914400" rtl="0" eaLnBrk="1" fontAlgn="auto" latinLnBrk="0" hangingPunct="1">
              <a:lnSpc>
                <a:spcPct val="120000"/>
              </a:lnSpc>
              <a:spcBef>
                <a:spcPct val="20000"/>
              </a:spcBef>
              <a:spcAft>
                <a:spcPts val="600"/>
              </a:spcAft>
              <a:buClrTx/>
              <a:buSzTx/>
              <a:buFont typeface="Arial" pitchFamily="34" charset="0"/>
              <a:buNone/>
              <a:tabLst/>
              <a:defRPr/>
            </a:pPr>
            <a:r>
              <a:rPr lang="en-US" sz="2400" b="1" dirty="0" smtClean="0">
                <a:solidFill>
                  <a:sysClr val="windowText" lastClr="000000"/>
                </a:solidFill>
                <a:latin typeface="Calibri"/>
              </a:rPr>
              <a:t>06 </a:t>
            </a:r>
            <a:r>
              <a:rPr lang="en-US" sz="2400" b="1" dirty="0" smtClean="0">
                <a:solidFill>
                  <a:sysClr val="windowText" lastClr="000000"/>
                </a:solidFill>
                <a:latin typeface="Calibri"/>
              </a:rPr>
              <a:t>APRIL 2016</a:t>
            </a:r>
            <a:endParaRPr kumimoji="0" lang="en-US" sz="2400" b="1" i="0" u="none" strike="noStrike" kern="1200" cap="none" spc="0" normalizeH="0" noProof="0" dirty="0" smtClean="0">
              <a:ln>
                <a:noFill/>
              </a:ln>
              <a:solidFill>
                <a:sysClr val="windowText" lastClr="000000"/>
              </a:solidFill>
              <a:effectLst/>
              <a:uLnTx/>
              <a:uFillTx/>
              <a:latin typeface="Calibri"/>
              <a:ea typeface="+mn-ea"/>
              <a:cs typeface="+mn-cs"/>
            </a:endParaRP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256773"/>
            <a:ext cx="3580806" cy="15720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1" name="Straight Connector 10"/>
          <p:cNvCxnSpPr/>
          <p:nvPr/>
        </p:nvCxnSpPr>
        <p:spPr>
          <a:xfrm flipV="1">
            <a:off x="0" y="6029325"/>
            <a:ext cx="8914807" cy="28575"/>
          </a:xfrm>
          <a:prstGeom prst="line">
            <a:avLst/>
          </a:prstGeom>
          <a:noFill/>
          <a:ln w="9525" cap="flat" cmpd="sng" algn="ctr">
            <a:solidFill>
              <a:srgbClr val="4F81BD">
                <a:shade val="95000"/>
                <a:satMod val="105000"/>
              </a:srgbClr>
            </a:solidFill>
            <a:prstDash val="solid"/>
          </a:ln>
          <a:effectLst/>
        </p:spPr>
      </p:cxnSp>
      <p:sp>
        <p:nvSpPr>
          <p:cNvPr id="12" name="TextBox 11"/>
          <p:cNvSpPr txBox="1"/>
          <p:nvPr/>
        </p:nvSpPr>
        <p:spPr>
          <a:xfrm>
            <a:off x="2281630" y="6100058"/>
            <a:ext cx="4825836" cy="307777"/>
          </a:xfrm>
          <a:prstGeom prst="rect">
            <a:avLst/>
          </a:prstGeom>
          <a:noFill/>
        </p:spPr>
        <p:txBody>
          <a:bodyPr wrap="square" rtlCol="0">
            <a:spAutoFit/>
          </a:bodyPr>
          <a:lstStyle/>
          <a:p>
            <a:pPr lvl="0" algn="ctr"/>
            <a:r>
              <a:rPr lang="en-US" sz="1400" b="1" dirty="0">
                <a:solidFill>
                  <a:prstClr val="white">
                    <a:lumMod val="50000"/>
                  </a:prstClr>
                </a:solidFill>
                <a:latin typeface="Calibri"/>
              </a:rPr>
              <a:t>Office of the Director-Genera I Public Works I CGO I Pretoria</a:t>
            </a:r>
          </a:p>
        </p:txBody>
      </p:sp>
      <p:sp>
        <p:nvSpPr>
          <p:cNvPr id="2" name="Slide Number Placeholder 1"/>
          <p:cNvSpPr>
            <a:spLocks noGrp="1"/>
          </p:cNvSpPr>
          <p:nvPr>
            <p:ph type="sldNum" sz="quarter" idx="12"/>
          </p:nvPr>
        </p:nvSpPr>
        <p:spPr/>
        <p:txBody>
          <a:bodyPr/>
          <a:lstStyle/>
          <a:p>
            <a:fld id="{807AF72E-B1A0-4A08-AC4A-89DDD0E3DC36}" type="slidenum">
              <a:rPr lang="en-US" smtClean="0"/>
              <a:pPr/>
              <a:t>1</a:t>
            </a:fld>
            <a:endParaRPr lang="en-US" dirty="0"/>
          </a:p>
        </p:txBody>
      </p:sp>
      <p:sp>
        <p:nvSpPr>
          <p:cNvPr id="13" name="Rectangle 12"/>
          <p:cNvSpPr/>
          <p:nvPr/>
        </p:nvSpPr>
        <p:spPr>
          <a:xfrm>
            <a:off x="1027523" y="2028692"/>
            <a:ext cx="7305772" cy="1785104"/>
          </a:xfrm>
          <a:prstGeom prst="rect">
            <a:avLst/>
          </a:prstGeom>
          <a:noFill/>
          <a:ln>
            <a:noFill/>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square" lIns="91440" tIns="45720" rIns="91440" bIns="45720">
            <a:spAutoFit/>
            <a:scene3d>
              <a:camera prst="perspectiveRight"/>
              <a:lightRig rig="threePt" dir="t"/>
            </a:scene3d>
            <a:sp3d extrusionH="57150">
              <a:bevelT w="38100" h="38100" prst="relaxedInset"/>
            </a:sp3d>
          </a:bodyPr>
          <a:lstStyle/>
          <a:p>
            <a:pPr algn="ctr"/>
            <a:r>
              <a:rPr lang="en-US" sz="3200" b="1" dirty="0" smtClean="0">
                <a:ln w="1905"/>
                <a:solidFill>
                  <a:srgbClr val="F79646">
                    <a:lumMod val="75000"/>
                  </a:srgbClr>
                </a:solidFill>
                <a:effectLst>
                  <a:innerShdw blurRad="69850" dist="43180" dir="5400000">
                    <a:srgbClr val="000000">
                      <a:alpha val="65000"/>
                    </a:srgbClr>
                  </a:innerShdw>
                  <a:reflection blurRad="6350" stA="55000" endA="300" endPos="45500" dir="5400000" sy="-100000" algn="bl" rotWithShape="0"/>
                </a:effectLst>
                <a:latin typeface="Calibri"/>
              </a:rPr>
              <a:t>2015-2020 REVISED STRATEGIC PLAN </a:t>
            </a:r>
          </a:p>
          <a:p>
            <a:pPr algn="ctr"/>
            <a:r>
              <a:rPr lang="en-US" sz="3200" b="1" dirty="0" smtClean="0">
                <a:ln w="1905"/>
                <a:solidFill>
                  <a:srgbClr val="F79646">
                    <a:lumMod val="75000"/>
                  </a:srgbClr>
                </a:solidFill>
                <a:effectLst>
                  <a:innerShdw blurRad="69850" dist="43180" dir="5400000">
                    <a:srgbClr val="000000">
                      <a:alpha val="65000"/>
                    </a:srgbClr>
                  </a:innerShdw>
                  <a:reflection blurRad="6350" stA="55000" endA="300" endPos="45500" dir="5400000" sy="-100000" algn="bl" rotWithShape="0"/>
                </a:effectLst>
                <a:latin typeface="Calibri"/>
              </a:rPr>
              <a:t>AND </a:t>
            </a:r>
          </a:p>
          <a:p>
            <a:pPr algn="ctr"/>
            <a:r>
              <a:rPr lang="en-US" sz="3200" b="1" dirty="0" smtClean="0">
                <a:ln w="1905"/>
                <a:solidFill>
                  <a:srgbClr val="F79646">
                    <a:lumMod val="75000"/>
                  </a:srgbClr>
                </a:solidFill>
                <a:effectLst>
                  <a:innerShdw blurRad="69850" dist="43180" dir="5400000">
                    <a:srgbClr val="000000">
                      <a:alpha val="65000"/>
                    </a:srgbClr>
                  </a:innerShdw>
                  <a:reflection blurRad="6350" stA="55000" endA="300" endPos="45500" dir="5400000" sy="-100000" algn="bl" rotWithShape="0"/>
                </a:effectLst>
                <a:latin typeface="Calibri"/>
              </a:rPr>
              <a:t>2016/17 ANNUAL PERFORMANCE PLAN</a:t>
            </a:r>
          </a:p>
          <a:p>
            <a:pPr algn="ctr"/>
            <a:endParaRPr lang="en-US" sz="1400" b="1" dirty="0">
              <a:ln w="1905"/>
              <a:solidFill>
                <a:prstClr val="black"/>
              </a:solidFill>
              <a:effectLst>
                <a:innerShdw blurRad="69850" dist="43180" dir="5400000">
                  <a:srgbClr val="000000">
                    <a:alpha val="65000"/>
                  </a:srgbClr>
                </a:innerShdw>
                <a:reflection blurRad="6350" stA="55000" endA="300" endPos="45500" dir="5400000" sy="-100000" algn="bl" rotWithShape="0"/>
              </a:effectLst>
              <a:latin typeface="Calibri"/>
            </a:endParaRPr>
          </a:p>
        </p:txBody>
      </p:sp>
    </p:spTree>
    <p:extLst>
      <p:ext uri="{BB962C8B-B14F-4D97-AF65-F5344CB8AC3E}">
        <p14:creationId xmlns:p14="http://schemas.microsoft.com/office/powerpoint/2010/main" xmlns="" val="2104174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CONTEXT</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10</a:t>
            </a:fld>
            <a:endParaRPr lang="en-US" dirty="0">
              <a:solidFill>
                <a:prstClr val="black">
                  <a:tint val="75000"/>
                </a:prstClr>
              </a:solidFill>
            </a:endParaRPr>
          </a:p>
        </p:txBody>
      </p:sp>
      <p:sp>
        <p:nvSpPr>
          <p:cNvPr id="6" name="Rectangle 92"/>
          <p:cNvSpPr>
            <a:spLocks noChangeArrowheads="1"/>
          </p:cNvSpPr>
          <p:nvPr/>
        </p:nvSpPr>
        <p:spPr bwMode="auto">
          <a:xfrm>
            <a:off x="323850" y="909638"/>
            <a:ext cx="11337107" cy="544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defRPr/>
            </a:pPr>
            <a:r>
              <a:rPr lang="en-GB" sz="1500" b="1" dirty="0" smtClean="0">
                <a:solidFill>
                  <a:srgbClr val="C00000"/>
                </a:solidFill>
                <a:latin typeface="Arial" panose="020B0604020202020204" pitchFamily="34" charset="0"/>
                <a:ea typeface="Arial Unicode MS" pitchFamily="34" charset="-128"/>
                <a:cs typeface="Arial" panose="020B0604020202020204" pitchFamily="34" charset="0"/>
              </a:rPr>
              <a:t>Vision</a:t>
            </a:r>
          </a:p>
          <a:p>
            <a:pPr algn="just">
              <a:defRPr/>
            </a:pPr>
            <a:endParaRPr lang="en-GB" sz="1500" b="1" dirty="0">
              <a:solidFill>
                <a:prstClr val="black"/>
              </a:solidFill>
              <a:latin typeface="Arial" panose="020B0604020202020204" pitchFamily="34" charset="0"/>
              <a:ea typeface="Arial Unicode MS" pitchFamily="34" charset="-128"/>
              <a:cs typeface="Arial" panose="020B0604020202020204" pitchFamily="34" charset="0"/>
            </a:endParaRPr>
          </a:p>
          <a:p>
            <a:pPr algn="just">
              <a:defRPr/>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Convenient </a:t>
            </a:r>
            <a:r>
              <a:rPr lang="en-ZA" sz="1600" dirty="0">
                <a:latin typeface="Arial" panose="020B0604020202020204" pitchFamily="34" charset="0"/>
                <a:ea typeface="Times New Roman" panose="02020603050405020304" pitchFamily="18" charset="0"/>
                <a:cs typeface="Times New Roman" panose="02020603050405020304" pitchFamily="18" charset="0"/>
              </a:rPr>
              <a:t>access to dignified public services</a:t>
            </a:r>
            <a:r>
              <a:rPr lang="en-ZA" sz="1600" dirty="0" smtClean="0">
                <a:latin typeface="Arial" panose="020B0604020202020204" pitchFamily="34" charset="0"/>
                <a:ea typeface="Times New Roman" panose="02020603050405020304" pitchFamily="18" charset="0"/>
                <a:cs typeface="Times New Roman" panose="02020603050405020304" pitchFamily="18" charset="0"/>
              </a:rPr>
              <a:t>.</a:t>
            </a:r>
          </a:p>
          <a:p>
            <a:pPr algn="just">
              <a:defRPr/>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algn="just">
              <a:defRPr/>
            </a:pPr>
            <a:r>
              <a:rPr lang="en-ZA" sz="1600" b="1" dirty="0" smtClean="0">
                <a:solidFill>
                  <a:srgbClr val="C00000"/>
                </a:solidFill>
                <a:latin typeface="Arial" panose="020B0604020202020204" pitchFamily="34" charset="0"/>
                <a:ea typeface="Times New Roman" panose="02020603050405020304" pitchFamily="18" charset="0"/>
                <a:cs typeface="Times New Roman" panose="02020603050405020304" pitchFamily="18" charset="0"/>
              </a:rPr>
              <a:t>Mission</a:t>
            </a:r>
          </a:p>
          <a:p>
            <a:pPr algn="just">
              <a:defRPr/>
            </a:pPr>
            <a:endParaRPr lang="en-ZA" sz="1600" b="1" dirty="0">
              <a:solidFill>
                <a:srgbClr val="C00000"/>
              </a:solidFill>
              <a:latin typeface="Arial" panose="020B0604020202020204" pitchFamily="34" charset="0"/>
              <a:ea typeface="Times New Roman" panose="02020603050405020304" pitchFamily="18" charset="0"/>
              <a:cs typeface="Times New Roman" panose="02020603050405020304" pitchFamily="18" charset="0"/>
            </a:endParaRPr>
          </a:p>
          <a:p>
            <a:pPr algn="just">
              <a:defRPr/>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The </a:t>
            </a:r>
            <a:r>
              <a:rPr lang="en-ZA" sz="1600" dirty="0">
                <a:latin typeface="Arial" panose="020B0604020202020204" pitchFamily="34" charset="0"/>
                <a:ea typeface="Times New Roman" panose="02020603050405020304" pitchFamily="18" charset="0"/>
                <a:cs typeface="Times New Roman" panose="02020603050405020304" pitchFamily="18" charset="0"/>
              </a:rPr>
              <a:t>Department </a:t>
            </a:r>
            <a:r>
              <a:rPr lang="en-ZA" sz="1600" dirty="0" smtClean="0">
                <a:latin typeface="Arial" panose="020B0604020202020204" pitchFamily="34" charset="0"/>
                <a:ea typeface="Times New Roman" panose="02020603050405020304" pitchFamily="18" charset="0"/>
                <a:cs typeface="Times New Roman" panose="02020603050405020304" pitchFamily="18" charset="0"/>
              </a:rPr>
              <a:t>of Public Works  is </a:t>
            </a:r>
            <a:r>
              <a:rPr lang="en-ZA" sz="1600" dirty="0">
                <a:latin typeface="Arial" panose="020B0604020202020204" pitchFamily="34" charset="0"/>
                <a:ea typeface="Times New Roman" panose="02020603050405020304" pitchFamily="18" charset="0"/>
                <a:cs typeface="Times New Roman" panose="02020603050405020304" pitchFamily="18" charset="0"/>
              </a:rPr>
              <a:t>committed to the attainment of a transformed built environment sector by:</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400050" lvl="0" indent="-400050" algn="just">
              <a:lnSpc>
                <a:spcPct val="120000"/>
              </a:lnSpc>
              <a:spcBef>
                <a:spcPts val="500"/>
              </a:spcBef>
              <a:spcAft>
                <a:spcPts val="1000"/>
              </a:spcAft>
              <a:buFont typeface="+mj-lt"/>
              <a:buAutoNum type="romanLcPeriod"/>
            </a:pPr>
            <a:r>
              <a:rPr lang="en-ZA" sz="1600" dirty="0">
                <a:latin typeface="Arial" panose="020B0604020202020204" pitchFamily="34" charset="0"/>
                <a:ea typeface="Times New Roman" panose="02020603050405020304" pitchFamily="18" charset="0"/>
                <a:cs typeface="Times New Roman" panose="02020603050405020304" pitchFamily="18" charset="0"/>
              </a:rPr>
              <a:t>Providing strategic leadership to the South African Construction and Property industries;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400050" lvl="0" indent="-400050" algn="just">
              <a:lnSpc>
                <a:spcPct val="120000"/>
              </a:lnSpc>
              <a:spcBef>
                <a:spcPts val="500"/>
              </a:spcBef>
              <a:spcAft>
                <a:spcPts val="1000"/>
              </a:spcAft>
              <a:buFont typeface="+mj-lt"/>
              <a:buAutoNum type="romanLcPeriod"/>
            </a:pPr>
            <a:r>
              <a:rPr lang="en-ZA" sz="1600" dirty="0">
                <a:latin typeface="Arial" panose="020B0604020202020204" pitchFamily="34" charset="0"/>
                <a:ea typeface="Times New Roman" panose="02020603050405020304" pitchFamily="18" charset="0"/>
                <a:cs typeface="Times New Roman" panose="02020603050405020304" pitchFamily="18" charset="0"/>
              </a:rPr>
              <a:t>Establishing and ensuring compliance to Policy and Legislative prescripts for the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20000"/>
              </a:lnSpc>
              <a:spcBef>
                <a:spcPts val="500"/>
              </a:spcBef>
              <a:spcAft>
                <a:spcPts val="1000"/>
              </a:spcAft>
              <a:buFont typeface="Courier New" panose="02070309020205020404" pitchFamily="49" charset="0"/>
              <a:buChar char="o"/>
            </a:pPr>
            <a:r>
              <a:rPr lang="en-ZA" sz="1600" dirty="0">
                <a:latin typeface="Arial" panose="020B0604020202020204" pitchFamily="34" charset="0"/>
                <a:ea typeface="Times New Roman" panose="02020603050405020304" pitchFamily="18" charset="0"/>
                <a:cs typeface="Times New Roman" panose="02020603050405020304" pitchFamily="18" charset="0"/>
              </a:rPr>
              <a:t>management of State-owned and leased-in immovable assets; and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742950" lvl="1" indent="-285750" algn="just">
              <a:lnSpc>
                <a:spcPct val="120000"/>
              </a:lnSpc>
              <a:spcBef>
                <a:spcPts val="500"/>
              </a:spcBef>
              <a:spcAft>
                <a:spcPts val="1000"/>
              </a:spcAft>
              <a:buFont typeface="Courier New" panose="02070309020205020404" pitchFamily="49" charset="0"/>
              <a:buChar char="o"/>
            </a:pPr>
            <a:r>
              <a:rPr lang="en-ZA" sz="1600" dirty="0">
                <a:latin typeface="Arial" panose="020B0604020202020204" pitchFamily="34" charset="0"/>
                <a:ea typeface="Times New Roman" panose="02020603050405020304" pitchFamily="18" charset="0"/>
                <a:cs typeface="Times New Roman" panose="02020603050405020304" pitchFamily="18" charset="0"/>
              </a:rPr>
              <a:t>South African Construction and Property sectors;</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400050" lvl="0" indent="-400050" algn="just">
              <a:lnSpc>
                <a:spcPct val="120000"/>
              </a:lnSpc>
              <a:spcBef>
                <a:spcPts val="500"/>
              </a:spcBef>
              <a:spcAft>
                <a:spcPts val="1000"/>
              </a:spcAft>
              <a:buFont typeface="+mj-lt"/>
              <a:buAutoNum type="romanLcPeriod"/>
            </a:pPr>
            <a:r>
              <a:rPr lang="en-ZA" sz="1600" dirty="0">
                <a:latin typeface="Arial" panose="020B0604020202020204" pitchFamily="34" charset="0"/>
                <a:ea typeface="Times New Roman" panose="02020603050405020304" pitchFamily="18" charset="0"/>
                <a:cs typeface="Times New Roman" panose="02020603050405020304" pitchFamily="18" charset="0"/>
              </a:rPr>
              <a:t>Providing strategic direction on the integration of Public Works priorities; and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marL="400050" lvl="0" indent="-400050" algn="just">
              <a:lnSpc>
                <a:spcPct val="120000"/>
              </a:lnSpc>
              <a:spcBef>
                <a:spcPts val="500"/>
              </a:spcBef>
              <a:spcAft>
                <a:spcPts val="1000"/>
              </a:spcAft>
              <a:buFont typeface="+mj-lt"/>
              <a:buAutoNum type="romanLcPeriod"/>
            </a:pPr>
            <a:r>
              <a:rPr lang="en-ZA" sz="1600" dirty="0">
                <a:latin typeface="Arial" panose="020B0604020202020204" pitchFamily="34" charset="0"/>
                <a:ea typeface="Times New Roman" panose="02020603050405020304" pitchFamily="18" charset="0"/>
                <a:cs typeface="Times New Roman" panose="02020603050405020304" pitchFamily="18" charset="0"/>
              </a:rPr>
              <a:t>Contributing to the National goals of job creation and poverty alleviation through Public Works Programmes.</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algn="just">
              <a:defRPr/>
            </a:pPr>
            <a:endParaRPr lang="en-ZA" sz="1600" dirty="0" smtClean="0">
              <a:latin typeface="Arial" panose="020B0604020202020204" pitchFamily="34" charset="0"/>
              <a:ea typeface="Times New Roman" panose="02020603050405020304" pitchFamily="18" charset="0"/>
              <a:cs typeface="Times New Roman" panose="02020603050405020304" pitchFamily="18" charset="0"/>
            </a:endParaRPr>
          </a:p>
          <a:p>
            <a:pPr marL="450215" algn="just">
              <a:lnSpc>
                <a:spcPct val="130000"/>
              </a:lnSpc>
              <a:spcBef>
                <a:spcPts val="1200"/>
              </a:spcBef>
              <a:spcAft>
                <a:spcPts val="1800"/>
              </a:spcAft>
            </a:pPr>
            <a:endParaRPr lang="en-ZA" sz="1600" dirty="0">
              <a:latin typeface="Arial" panose="020B0604020202020204" pitchFamily="34" charset="0"/>
              <a:ea typeface="Times New Roman" panose="02020603050405020304" pitchFamily="18" charset="0"/>
              <a:cs typeface="Times New Roman" panose="02020603050405020304" pitchFamily="18" charset="0"/>
            </a:endParaRPr>
          </a:p>
          <a:p>
            <a:pPr marL="450215" algn="just">
              <a:lnSpc>
                <a:spcPct val="130000"/>
              </a:lnSpc>
              <a:spcBef>
                <a:spcPts val="1200"/>
              </a:spcBef>
              <a:spcAft>
                <a:spcPts val="1800"/>
              </a:spcAf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algn="just">
              <a:defRPr/>
            </a:pPr>
            <a:endParaRPr lang="en-GB" sz="1500" dirty="0">
              <a:solidFill>
                <a:prstClr val="black"/>
              </a:solidFill>
              <a:latin typeface="Arial" panose="020B0604020202020204" pitchFamily="34" charset="0"/>
              <a:ea typeface="Arial Unicode MS" pitchFamily="34" charset="-128"/>
              <a:cs typeface="Arial" panose="020B0604020202020204" pitchFamily="34" charset="0"/>
            </a:endParaRP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442077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CONTEXT</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11</a:t>
            </a:fld>
            <a:endParaRPr lang="en-US" dirty="0">
              <a:solidFill>
                <a:prstClr val="black">
                  <a:tint val="75000"/>
                </a:prstClr>
              </a:solidFill>
            </a:endParaRPr>
          </a:p>
        </p:txBody>
      </p:sp>
      <p:sp>
        <p:nvSpPr>
          <p:cNvPr id="6" name="Rectangle 92"/>
          <p:cNvSpPr>
            <a:spLocks noChangeArrowheads="1"/>
          </p:cNvSpPr>
          <p:nvPr/>
        </p:nvSpPr>
        <p:spPr bwMode="auto">
          <a:xfrm>
            <a:off x="427446" y="854665"/>
            <a:ext cx="11337107" cy="544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defRPr/>
            </a:pPr>
            <a:r>
              <a:rPr lang="en-GB" sz="1500" b="1" dirty="0" smtClean="0">
                <a:solidFill>
                  <a:srgbClr val="C00000"/>
                </a:solidFill>
                <a:latin typeface="Arial" panose="020B0604020202020204" pitchFamily="34" charset="0"/>
                <a:ea typeface="Arial Unicode MS" pitchFamily="34" charset="-128"/>
                <a:cs typeface="Arial" panose="020B0604020202020204" pitchFamily="34" charset="0"/>
              </a:rPr>
              <a:t>Values</a:t>
            </a:r>
          </a:p>
          <a:p>
            <a:pPr algn="just">
              <a:defRPr/>
            </a:pPr>
            <a:endParaRPr lang="en-GB" sz="1500" b="1" dirty="0">
              <a:solidFill>
                <a:prstClr val="black"/>
              </a:solidFill>
              <a:latin typeface="Arial" panose="020B0604020202020204" pitchFamily="34" charset="0"/>
              <a:ea typeface="Arial Unicode MS" pitchFamily="34" charset="-128"/>
              <a:cs typeface="Arial" panose="020B0604020202020204" pitchFamily="34" charset="0"/>
            </a:endParaRPr>
          </a:p>
          <a:p>
            <a:pPr marL="179388" lvl="0" indent="-179388" algn="just">
              <a:lnSpc>
                <a:spcPct val="120000"/>
              </a:lnSpc>
              <a:spcBef>
                <a:spcPts val="800"/>
              </a:spcBef>
              <a:spcAft>
                <a:spcPts val="0"/>
              </a:spcAft>
              <a:buFont typeface="Symbol" panose="05050102010706020507" pitchFamily="18" charset="2"/>
              <a:buChar char=""/>
            </a:pPr>
            <a:endParaRPr lang="en-ZA" sz="1400" dirty="0" smtClean="0">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20000"/>
              </a:lnSpc>
              <a:spcBef>
                <a:spcPts val="800"/>
              </a:spcBef>
              <a:spcAft>
                <a:spcPts val="0"/>
              </a:spcAft>
            </a:pPr>
            <a:endParaRPr lang="en-ZA" sz="1500" b="1" dirty="0" smtClean="0">
              <a:solidFill>
                <a:srgbClr val="C00000"/>
              </a:solidFill>
              <a:latin typeface="Arial" panose="020B0604020202020204" pitchFamily="34" charset="0"/>
              <a:ea typeface="Arial Unicode MS" pitchFamily="34" charset="-128"/>
              <a:cs typeface="Arial" panose="020B0604020202020204" pitchFamily="34" charset="0"/>
            </a:endParaRPr>
          </a:p>
          <a:p>
            <a:pPr lvl="0" algn="just">
              <a:lnSpc>
                <a:spcPct val="120000"/>
              </a:lnSpc>
              <a:spcBef>
                <a:spcPts val="800"/>
              </a:spcBef>
              <a:spcAft>
                <a:spcPts val="0"/>
              </a:spcAft>
            </a:pPr>
            <a:endParaRPr lang="en-ZA" sz="1500" b="1" dirty="0">
              <a:solidFill>
                <a:srgbClr val="C00000"/>
              </a:solidFill>
              <a:latin typeface="Arial" panose="020B0604020202020204" pitchFamily="34" charset="0"/>
              <a:ea typeface="Arial Unicode MS" pitchFamily="34" charset="-128"/>
              <a:cs typeface="Arial" panose="020B0604020202020204" pitchFamily="34" charset="0"/>
            </a:endParaRPr>
          </a:p>
          <a:p>
            <a:pPr lvl="0" algn="just">
              <a:lnSpc>
                <a:spcPct val="120000"/>
              </a:lnSpc>
              <a:spcBef>
                <a:spcPts val="800"/>
              </a:spcBef>
              <a:spcAft>
                <a:spcPts val="0"/>
              </a:spcAft>
            </a:pPr>
            <a:endParaRPr lang="en-ZA" sz="1500" b="1" dirty="0" smtClean="0">
              <a:solidFill>
                <a:srgbClr val="C00000"/>
              </a:solidFill>
              <a:latin typeface="Arial" panose="020B0604020202020204" pitchFamily="34" charset="0"/>
              <a:ea typeface="Arial Unicode MS" pitchFamily="34" charset="-128"/>
              <a:cs typeface="Arial" panose="020B0604020202020204" pitchFamily="34" charset="0"/>
            </a:endParaRPr>
          </a:p>
          <a:p>
            <a:pPr lvl="0" algn="just">
              <a:lnSpc>
                <a:spcPct val="120000"/>
              </a:lnSpc>
              <a:spcBef>
                <a:spcPts val="800"/>
              </a:spcBef>
              <a:spcAft>
                <a:spcPts val="0"/>
              </a:spcAft>
            </a:pPr>
            <a:endParaRPr lang="en-ZA" sz="1500" b="1" dirty="0" smtClean="0">
              <a:solidFill>
                <a:srgbClr val="C00000"/>
              </a:solidFill>
              <a:latin typeface="Arial" panose="020B0604020202020204" pitchFamily="34" charset="0"/>
              <a:ea typeface="Arial Unicode MS" pitchFamily="34" charset="-128"/>
              <a:cs typeface="Arial" panose="020B0604020202020204" pitchFamily="34" charset="0"/>
            </a:endParaRPr>
          </a:p>
          <a:p>
            <a:pPr lvl="0" algn="just">
              <a:lnSpc>
                <a:spcPct val="120000"/>
              </a:lnSpc>
              <a:spcBef>
                <a:spcPts val="800"/>
              </a:spcBef>
              <a:spcAft>
                <a:spcPts val="0"/>
              </a:spcAft>
            </a:pPr>
            <a:endParaRPr lang="en-ZA" sz="1500" b="1" dirty="0" smtClean="0">
              <a:solidFill>
                <a:srgbClr val="C00000"/>
              </a:solidFill>
              <a:latin typeface="Arial" panose="020B0604020202020204" pitchFamily="34" charset="0"/>
              <a:ea typeface="Arial Unicode MS" pitchFamily="34" charset="-128"/>
              <a:cs typeface="Arial" panose="020B0604020202020204" pitchFamily="34" charset="0"/>
            </a:endParaRPr>
          </a:p>
          <a:p>
            <a:pPr lvl="0" algn="just">
              <a:lnSpc>
                <a:spcPct val="120000"/>
              </a:lnSpc>
              <a:spcBef>
                <a:spcPts val="800"/>
              </a:spcBef>
              <a:spcAft>
                <a:spcPts val="0"/>
              </a:spcAft>
            </a:pPr>
            <a:r>
              <a:rPr lang="en-ZA" sz="1500" b="1" dirty="0" smtClean="0">
                <a:solidFill>
                  <a:srgbClr val="C00000"/>
                </a:solidFill>
                <a:latin typeface="Arial" panose="020B0604020202020204" pitchFamily="34" charset="0"/>
                <a:ea typeface="Arial Unicode MS" pitchFamily="34" charset="-128"/>
                <a:cs typeface="Arial" panose="020B0604020202020204" pitchFamily="34" charset="0"/>
              </a:rPr>
              <a:t>Strategic Goals</a:t>
            </a:r>
          </a:p>
          <a:p>
            <a:pPr marL="342900" lvl="0" indent="-342900" algn="just">
              <a:lnSpc>
                <a:spcPct val="115000"/>
              </a:lnSpc>
              <a:spcBef>
                <a:spcPts val="500"/>
              </a:spcBef>
              <a:spcAft>
                <a:spcPts val="600"/>
              </a:spcAft>
              <a:buFont typeface="+mj-lt"/>
              <a:buAutoNum type="romanLcPeriod"/>
            </a:pPr>
            <a:r>
              <a:rPr lang="en-ZA" sz="1200" dirty="0">
                <a:latin typeface="Arial" panose="020B0604020202020204" pitchFamily="34" charset="0"/>
                <a:ea typeface="Times New Roman" panose="02020603050405020304" pitchFamily="18" charset="0"/>
                <a:cs typeface="Times New Roman" panose="02020603050405020304" pitchFamily="18" charset="0"/>
              </a:rPr>
              <a:t>Transform the Construction and Property Sectors through the development of policy and legislature prescripts; </a:t>
            </a:r>
            <a:endParaRPr lang="en-ZA" sz="1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500"/>
              </a:spcBef>
              <a:spcAft>
                <a:spcPts val="600"/>
              </a:spcAft>
              <a:buFont typeface="+mj-lt"/>
              <a:buAutoNum type="romanLcPeriod"/>
            </a:pPr>
            <a:r>
              <a:rPr lang="en-ZA" sz="1200" dirty="0" smtClean="0">
                <a:latin typeface="Arial" panose="020B0604020202020204" pitchFamily="34" charset="0"/>
                <a:ea typeface="Times New Roman" panose="02020603050405020304" pitchFamily="18" charset="0"/>
                <a:cs typeface="Times New Roman" panose="02020603050405020304" pitchFamily="18" charset="0"/>
              </a:rPr>
              <a:t>To provide </a:t>
            </a:r>
            <a:r>
              <a:rPr lang="en-ZA" sz="1200" dirty="0">
                <a:latin typeface="Arial" panose="020B0604020202020204" pitchFamily="34" charset="0"/>
                <a:ea typeface="Times New Roman" panose="02020603050405020304" pitchFamily="18" charset="0"/>
                <a:cs typeface="Times New Roman" panose="02020603050405020304" pitchFamily="18" charset="0"/>
              </a:rPr>
              <a:t>oversight of the public works sector;</a:t>
            </a:r>
            <a:endParaRPr lang="en-ZA" sz="1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500"/>
              </a:spcBef>
              <a:spcAft>
                <a:spcPts val="600"/>
              </a:spcAft>
              <a:buFont typeface="+mj-lt"/>
              <a:buAutoNum type="romanLcPeriod"/>
            </a:pPr>
            <a:r>
              <a:rPr lang="en-ZA" sz="1200" dirty="0">
                <a:latin typeface="Arial" panose="020B0604020202020204" pitchFamily="34" charset="0"/>
                <a:ea typeface="Times New Roman" panose="02020603050405020304" pitchFamily="18" charset="0"/>
                <a:cs typeface="Times New Roman" panose="02020603050405020304" pitchFamily="18" charset="0"/>
              </a:rPr>
              <a:t>To provide an oversight role in the implementation of Public Employment Programmes (PEPs) through Expanded Public Works Programme (EPWP) standardised frameworks.</a:t>
            </a:r>
            <a:endParaRPr lang="en-ZA" sz="1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500"/>
              </a:spcBef>
              <a:spcAft>
                <a:spcPts val="600"/>
              </a:spcAft>
              <a:buFont typeface="+mj-lt"/>
              <a:buAutoNum type="romanLcPeriod"/>
            </a:pPr>
            <a:r>
              <a:rPr lang="en-ZA" sz="1200" dirty="0" smtClean="0">
                <a:latin typeface="Arial" panose="020B0604020202020204" pitchFamily="34" charset="0"/>
                <a:ea typeface="Times New Roman" panose="02020603050405020304" pitchFamily="18" charset="0"/>
                <a:cs typeface="Times New Roman" panose="02020603050405020304" pitchFamily="18" charset="0"/>
              </a:rPr>
              <a:t>To oversee </a:t>
            </a:r>
            <a:r>
              <a:rPr lang="en-ZA" sz="1200" dirty="0">
                <a:latin typeface="Arial" panose="020B0604020202020204" pitchFamily="34" charset="0"/>
                <a:ea typeface="Times New Roman" panose="02020603050405020304" pitchFamily="18" charset="0"/>
                <a:cs typeface="Times New Roman" panose="02020603050405020304" pitchFamily="18" charset="0"/>
              </a:rPr>
              <a:t>the efficient delivery of identified services to Prestige Clients; and</a:t>
            </a:r>
            <a:endParaRPr lang="en-ZA" sz="1200" dirty="0">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5000"/>
              </a:lnSpc>
              <a:spcBef>
                <a:spcPts val="500"/>
              </a:spcBef>
              <a:spcAft>
                <a:spcPts val="600"/>
              </a:spcAft>
              <a:buFont typeface="+mj-lt"/>
              <a:buAutoNum type="romanLcPeriod"/>
            </a:pPr>
            <a:r>
              <a:rPr lang="en-ZA" sz="1200" dirty="0" smtClean="0">
                <a:latin typeface="Arial" panose="020B0604020202020204" pitchFamily="34" charset="0"/>
                <a:ea typeface="Times New Roman" panose="02020603050405020304" pitchFamily="18" charset="0"/>
                <a:cs typeface="Times New Roman" panose="02020603050405020304" pitchFamily="18" charset="0"/>
              </a:rPr>
              <a:t>To support </a:t>
            </a:r>
            <a:r>
              <a:rPr lang="en-ZA" sz="1200" dirty="0">
                <a:latin typeface="Arial" panose="020B0604020202020204" pitchFamily="34" charset="0"/>
                <a:ea typeface="Times New Roman" panose="02020603050405020304" pitchFamily="18" charset="0"/>
                <a:cs typeface="Times New Roman" panose="02020603050405020304" pitchFamily="18" charset="0"/>
              </a:rPr>
              <a:t>service delivery in a smart, proactive and business centric manner that is aligned to statutory requirements.</a:t>
            </a:r>
            <a:endParaRPr lang="en-ZA" sz="12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20000"/>
              </a:lnSpc>
              <a:spcBef>
                <a:spcPts val="800"/>
              </a:spcBef>
              <a:spcAft>
                <a:spcPts val="0"/>
              </a:spcAft>
            </a:pPr>
            <a:endParaRPr lang="en-ZA" sz="1500" b="1" dirty="0">
              <a:solidFill>
                <a:srgbClr val="C00000"/>
              </a:solidFill>
              <a:latin typeface="Arial" panose="020B0604020202020204" pitchFamily="34" charset="0"/>
              <a:ea typeface="Arial Unicode MS" pitchFamily="34" charset="-128"/>
              <a:cs typeface="Arial" panose="020B0604020202020204" pitchFamily="34" charset="0"/>
            </a:endParaRPr>
          </a:p>
          <a:p>
            <a:pPr marL="450215" algn="just">
              <a:lnSpc>
                <a:spcPct val="130000"/>
              </a:lnSpc>
              <a:spcBef>
                <a:spcPts val="1200"/>
              </a:spcBef>
              <a:spcAft>
                <a:spcPts val="1800"/>
              </a:spcAf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algn="just">
              <a:defRPr/>
            </a:pPr>
            <a:endParaRPr lang="en-GB" sz="1500" dirty="0">
              <a:solidFill>
                <a:prstClr val="black"/>
              </a:solidFill>
              <a:latin typeface="Arial" panose="020B0604020202020204" pitchFamily="34" charset="0"/>
              <a:ea typeface="Arial Unicode MS" pitchFamily="34" charset="-128"/>
              <a:cs typeface="Arial" panose="020B0604020202020204" pitchFamily="34" charset="0"/>
            </a:endParaRPr>
          </a:p>
        </p:txBody>
      </p:sp>
      <p:graphicFrame>
        <p:nvGraphicFramePr>
          <p:cNvPr id="9" name="Diagram 8"/>
          <p:cNvGraphicFramePr/>
          <p:nvPr>
            <p:extLst>
              <p:ext uri="{D42A27DB-BD31-4B8C-83A1-F6EECF244321}">
                <p14:modId xmlns:p14="http://schemas.microsoft.com/office/powerpoint/2010/main" xmlns="" val="3264333233"/>
              </p:ext>
            </p:extLst>
          </p:nvPr>
        </p:nvGraphicFramePr>
        <p:xfrm>
          <a:off x="427446" y="747058"/>
          <a:ext cx="11316355" cy="28012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548655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303229" y="81290"/>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PLANNED POLICY </a:t>
            </a:r>
            <a:r>
              <a:rPr lang="en-US" sz="2800" b="1" kern="0" dirty="0">
                <a:solidFill>
                  <a:prstClr val="white"/>
                </a:solidFill>
                <a:effectLst>
                  <a:outerShdw blurRad="38100" dist="38100" dir="2700000" algn="tl">
                    <a:srgbClr val="000000">
                      <a:alpha val="43137"/>
                    </a:srgbClr>
                  </a:outerShdw>
                </a:effectLst>
              </a:rPr>
              <a:t>INITIATIVES</a:t>
            </a:r>
            <a:r>
              <a:rPr lang="en-US" sz="2800" b="1" dirty="0">
                <a:solidFill>
                  <a:schemeClr val="accent6">
                    <a:lumMod val="50000"/>
                  </a:schemeClr>
                </a:solidFill>
                <a:effectLst>
                  <a:reflection blurRad="6350" stA="60000" endA="900" endPos="58000" dir="5400000" sy="-100000" algn="bl" rotWithShape="0"/>
                </a:effectLst>
                <a:latin typeface="Arial" panose="020B0604020202020204" pitchFamily="34" charset="0"/>
                <a:cs typeface="Arial" panose="020B0604020202020204" pitchFamily="34" charset="0"/>
              </a:rPr>
              <a:t> </a:t>
            </a:r>
            <a:endParaRPr lang="en-ZA" sz="2800" b="1" kern="0" dirty="0" smtClean="0">
              <a:solidFill>
                <a:prstClr val="white"/>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12</a:t>
            </a:fld>
            <a:endParaRPr lang="en-US" dirty="0">
              <a:solidFill>
                <a:prstClr val="black">
                  <a:tint val="75000"/>
                </a:prstClr>
              </a:solidFill>
            </a:endParaRPr>
          </a:p>
        </p:txBody>
      </p:sp>
      <p:sp>
        <p:nvSpPr>
          <p:cNvPr id="6" name="Rectangle 92"/>
          <p:cNvSpPr>
            <a:spLocks noChangeArrowheads="1"/>
          </p:cNvSpPr>
          <p:nvPr/>
        </p:nvSpPr>
        <p:spPr bwMode="auto">
          <a:xfrm>
            <a:off x="427446" y="854665"/>
            <a:ext cx="11337107" cy="544042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lvl="0" algn="just">
              <a:defRPr/>
            </a:pPr>
            <a:r>
              <a:rPr lang="en-US" sz="1550" b="1" dirty="0" smtClean="0">
                <a:solidFill>
                  <a:prstClr val="black"/>
                </a:solidFill>
                <a:latin typeface="Arial" panose="020B0604020202020204" pitchFamily="34" charset="0"/>
                <a:ea typeface="Arial Unicode MS" pitchFamily="34" charset="-128"/>
                <a:cs typeface="Arial" panose="020B0604020202020204" pitchFamily="34" charset="0"/>
              </a:rPr>
              <a:t>The </a:t>
            </a:r>
            <a:r>
              <a:rPr lang="en-US" sz="1550" b="1" dirty="0">
                <a:solidFill>
                  <a:prstClr val="black"/>
                </a:solidFill>
                <a:latin typeface="Arial" panose="020B0604020202020204" pitchFamily="34" charset="0"/>
                <a:ea typeface="Arial Unicode MS" pitchFamily="34" charset="-128"/>
                <a:cs typeface="Arial" panose="020B0604020202020204" pitchFamily="34" charset="0"/>
              </a:rPr>
              <a:t>Department will review and/or develop the following policies and </a:t>
            </a:r>
            <a:r>
              <a:rPr lang="en-US" sz="1550" b="1" dirty="0" smtClean="0">
                <a:solidFill>
                  <a:prstClr val="black"/>
                </a:solidFill>
                <a:latin typeface="Arial" panose="020B0604020202020204" pitchFamily="34" charset="0"/>
                <a:ea typeface="Arial Unicode MS" pitchFamily="34" charset="-128"/>
                <a:cs typeface="Arial" panose="020B0604020202020204" pitchFamily="34" charset="0"/>
              </a:rPr>
              <a:t>legislation during 2016/17:</a:t>
            </a:r>
            <a:endParaRPr lang="en-US" sz="1550" b="1" dirty="0">
              <a:solidFill>
                <a:prstClr val="black"/>
              </a:solidFill>
              <a:latin typeface="Arial" panose="020B0604020202020204" pitchFamily="34" charset="0"/>
              <a:ea typeface="Arial Unicode MS" pitchFamily="34" charset="-128"/>
              <a:cs typeface="Arial" panose="020B0604020202020204" pitchFamily="34" charset="0"/>
            </a:endParaRPr>
          </a:p>
          <a:p>
            <a:pPr lvl="0" algn="just">
              <a:defRPr/>
            </a:pPr>
            <a:endParaRPr lang="en-US" sz="1550" dirty="0">
              <a:solidFill>
                <a:prstClr val="black"/>
              </a:solidFill>
              <a:latin typeface="Arial" panose="020B0604020202020204" pitchFamily="34" charset="0"/>
              <a:ea typeface="Arial Unicode MS" pitchFamily="34" charset="-128"/>
              <a:cs typeface="Arial" panose="020B0604020202020204" pitchFamily="34" charset="0"/>
            </a:endParaRPr>
          </a:p>
          <a:p>
            <a:pPr marL="400050" lvl="0" indent="-400050" algn="just">
              <a:spcBef>
                <a:spcPts val="1200"/>
              </a:spcBef>
              <a:spcAft>
                <a:spcPts val="600"/>
              </a:spcAft>
              <a:buFont typeface="+mj-lt"/>
              <a:buAutoNum type="romanLcPeriod"/>
              <a:defRPr/>
            </a:pPr>
            <a:r>
              <a:rPr lang="en-US" sz="1550" dirty="0">
                <a:solidFill>
                  <a:prstClr val="black"/>
                </a:solidFill>
                <a:latin typeface="Arial" panose="020B0604020202020204" pitchFamily="34" charset="0"/>
                <a:ea typeface="Arial Unicode MS" pitchFamily="34" charset="-128"/>
                <a:cs typeface="Arial" panose="020B0604020202020204" pitchFamily="34" charset="0"/>
              </a:rPr>
              <a:t>Review of the Department’s White Papers: “Public Works towards the 21st century, 1997; and Creating an Enabling Environment for Reconstruction, Growth and Development in the Construction Industry, 1999” towards the development of an enabling </a:t>
            </a:r>
            <a:r>
              <a:rPr lang="en-US" sz="1550" dirty="0" smtClean="0">
                <a:solidFill>
                  <a:prstClr val="black"/>
                </a:solidFill>
                <a:latin typeface="Arial" panose="020B0604020202020204" pitchFamily="34" charset="0"/>
                <a:ea typeface="Arial Unicode MS" pitchFamily="34" charset="-128"/>
                <a:cs typeface="Arial" panose="020B0604020202020204" pitchFamily="34" charset="0"/>
              </a:rPr>
              <a:t>legislation.</a:t>
            </a:r>
            <a:endParaRPr lang="en-US" sz="1550" dirty="0">
              <a:solidFill>
                <a:prstClr val="black"/>
              </a:solidFill>
              <a:latin typeface="Arial" panose="020B0604020202020204" pitchFamily="34" charset="0"/>
              <a:ea typeface="Arial Unicode MS" pitchFamily="34" charset="-128"/>
              <a:cs typeface="Arial" panose="020B0604020202020204" pitchFamily="34" charset="0"/>
            </a:endParaRPr>
          </a:p>
          <a:p>
            <a:pPr marL="400050" lvl="0" indent="-400050" algn="just">
              <a:spcBef>
                <a:spcPts val="1200"/>
              </a:spcBef>
              <a:spcAft>
                <a:spcPts val="600"/>
              </a:spcAft>
              <a:buFont typeface="+mj-lt"/>
              <a:buAutoNum type="romanLcPeriod"/>
              <a:defRPr/>
            </a:pPr>
            <a:r>
              <a:rPr lang="en-US" sz="1550" dirty="0" smtClean="0">
                <a:solidFill>
                  <a:prstClr val="black"/>
                </a:solidFill>
                <a:latin typeface="Arial" panose="020B0604020202020204" pitchFamily="34" charset="0"/>
                <a:ea typeface="Arial Unicode MS" pitchFamily="34" charset="-128"/>
                <a:cs typeface="Arial" panose="020B0604020202020204" pitchFamily="34" charset="0"/>
              </a:rPr>
              <a:t>Review of the Construction Industry Development Board (</a:t>
            </a:r>
            <a:r>
              <a:rPr lang="en-US" sz="1550" dirty="0" err="1" smtClean="0">
                <a:solidFill>
                  <a:prstClr val="black"/>
                </a:solidFill>
                <a:latin typeface="Arial" panose="020B0604020202020204" pitchFamily="34" charset="0"/>
                <a:ea typeface="Arial Unicode MS" pitchFamily="34" charset="-128"/>
                <a:cs typeface="Arial" panose="020B0604020202020204" pitchFamily="34" charset="0"/>
              </a:rPr>
              <a:t>cidb</a:t>
            </a:r>
            <a:r>
              <a:rPr lang="en-US" sz="1550" dirty="0" smtClean="0">
                <a:solidFill>
                  <a:prstClr val="black"/>
                </a:solidFill>
                <a:latin typeface="Arial" panose="020B0604020202020204" pitchFamily="34" charset="0"/>
                <a:ea typeface="Arial Unicode MS" pitchFamily="34" charset="-128"/>
                <a:cs typeface="Arial" panose="020B0604020202020204" pitchFamily="34" charset="0"/>
              </a:rPr>
              <a:t>) and Council for the Built Environment (CBE) Acts.</a:t>
            </a:r>
            <a:endParaRPr lang="en-US" sz="1550" dirty="0">
              <a:solidFill>
                <a:prstClr val="black"/>
              </a:solidFill>
              <a:latin typeface="Arial" panose="020B0604020202020204" pitchFamily="34" charset="0"/>
              <a:ea typeface="Arial Unicode MS" pitchFamily="34" charset="-128"/>
              <a:cs typeface="Arial" panose="020B0604020202020204" pitchFamily="34" charset="0"/>
            </a:endParaRPr>
          </a:p>
          <a:p>
            <a:pPr marL="400050" lvl="0" indent="-400050" algn="just">
              <a:spcBef>
                <a:spcPts val="1200"/>
              </a:spcBef>
              <a:spcAft>
                <a:spcPts val="600"/>
              </a:spcAft>
              <a:buFont typeface="+mj-lt"/>
              <a:buAutoNum type="romanLcPeriod"/>
              <a:defRPr/>
            </a:pPr>
            <a:r>
              <a:rPr lang="en-US" sz="1550" dirty="0">
                <a:solidFill>
                  <a:prstClr val="black"/>
                </a:solidFill>
                <a:latin typeface="Arial" panose="020B0604020202020204" pitchFamily="34" charset="0"/>
                <a:ea typeface="Arial Unicode MS" pitchFamily="34" charset="-128"/>
                <a:cs typeface="Arial" panose="020B0604020202020204" pitchFamily="34" charset="0"/>
              </a:rPr>
              <a:t>D</a:t>
            </a:r>
            <a:r>
              <a:rPr lang="en-US" sz="1550" dirty="0" smtClean="0">
                <a:solidFill>
                  <a:prstClr val="black"/>
                </a:solidFill>
                <a:latin typeface="Arial" panose="020B0604020202020204" pitchFamily="34" charset="0"/>
                <a:ea typeface="Arial Unicode MS" pitchFamily="34" charset="-128"/>
                <a:cs typeface="Arial" panose="020B0604020202020204" pitchFamily="34" charset="0"/>
              </a:rPr>
              <a:t>evelop </a:t>
            </a:r>
            <a:r>
              <a:rPr lang="en-US" sz="1550" dirty="0">
                <a:solidFill>
                  <a:prstClr val="black"/>
                </a:solidFill>
                <a:latin typeface="Arial" panose="020B0604020202020204" pitchFamily="34" charset="0"/>
                <a:ea typeface="Arial Unicode MS" pitchFamily="34" charset="-128"/>
                <a:cs typeface="Arial" panose="020B0604020202020204" pitchFamily="34" charset="0"/>
              </a:rPr>
              <a:t>legislation to establish the Independent Development Trust (IDT) </a:t>
            </a:r>
            <a:r>
              <a:rPr lang="en-US" sz="1550" dirty="0" smtClean="0">
                <a:solidFill>
                  <a:prstClr val="black"/>
                </a:solidFill>
                <a:latin typeface="Arial" panose="020B0604020202020204" pitchFamily="34" charset="0"/>
                <a:ea typeface="Arial Unicode MS" pitchFamily="34" charset="-128"/>
                <a:cs typeface="Arial" panose="020B0604020202020204" pitchFamily="34" charset="0"/>
              </a:rPr>
              <a:t>as a public entity that supports </a:t>
            </a:r>
            <a:r>
              <a:rPr lang="en-US" sz="1550" dirty="0">
                <a:solidFill>
                  <a:prstClr val="black"/>
                </a:solidFill>
                <a:latin typeface="Arial" panose="020B0604020202020204" pitchFamily="34" charset="0"/>
                <a:ea typeface="Arial Unicode MS" pitchFamily="34" charset="-128"/>
                <a:cs typeface="Arial" panose="020B0604020202020204" pitchFamily="34" charset="0"/>
              </a:rPr>
              <a:t>the State in the delivery of social </a:t>
            </a:r>
            <a:r>
              <a:rPr lang="en-US" sz="1550" dirty="0" smtClean="0">
                <a:solidFill>
                  <a:prstClr val="black"/>
                </a:solidFill>
                <a:latin typeface="Arial" panose="020B0604020202020204" pitchFamily="34" charset="0"/>
                <a:ea typeface="Arial Unicode MS" pitchFamily="34" charset="-128"/>
                <a:cs typeface="Arial" panose="020B0604020202020204" pitchFamily="34" charset="0"/>
              </a:rPr>
              <a:t>infrastructure.</a:t>
            </a:r>
            <a:endParaRPr lang="en-US" sz="1550" dirty="0">
              <a:solidFill>
                <a:prstClr val="black"/>
              </a:solidFill>
              <a:latin typeface="Arial" panose="020B0604020202020204" pitchFamily="34" charset="0"/>
              <a:ea typeface="Arial Unicode MS" pitchFamily="34" charset="-128"/>
              <a:cs typeface="Arial" panose="020B0604020202020204" pitchFamily="34" charset="0"/>
            </a:endParaRPr>
          </a:p>
          <a:p>
            <a:pPr lvl="0" algn="just">
              <a:lnSpc>
                <a:spcPct val="120000"/>
              </a:lnSpc>
              <a:spcBef>
                <a:spcPts val="800"/>
              </a:spcBef>
              <a:spcAft>
                <a:spcPts val="0"/>
              </a:spcAft>
            </a:pPr>
            <a:endParaRPr lang="en-ZA" sz="1200" dirty="0">
              <a:latin typeface="Calibri" panose="020F0502020204030204" pitchFamily="34" charset="0"/>
              <a:ea typeface="Times New Roman" panose="02020603050405020304" pitchFamily="18" charset="0"/>
              <a:cs typeface="Times New Roman" panose="02020603050405020304" pitchFamily="18" charset="0"/>
            </a:endParaRPr>
          </a:p>
          <a:p>
            <a:pPr lvl="0" algn="just">
              <a:lnSpc>
                <a:spcPct val="120000"/>
              </a:lnSpc>
              <a:spcBef>
                <a:spcPts val="800"/>
              </a:spcBef>
              <a:spcAft>
                <a:spcPts val="0"/>
              </a:spcAft>
            </a:pPr>
            <a:endParaRPr lang="en-ZA" sz="1500" b="1" dirty="0">
              <a:solidFill>
                <a:srgbClr val="C00000"/>
              </a:solidFill>
              <a:latin typeface="Arial" panose="020B0604020202020204" pitchFamily="34" charset="0"/>
              <a:ea typeface="Arial Unicode MS" pitchFamily="34" charset="-128"/>
              <a:cs typeface="Arial" panose="020B0604020202020204" pitchFamily="34" charset="0"/>
            </a:endParaRPr>
          </a:p>
          <a:p>
            <a:pPr marL="450215" algn="just">
              <a:lnSpc>
                <a:spcPct val="130000"/>
              </a:lnSpc>
              <a:spcBef>
                <a:spcPts val="1200"/>
              </a:spcBef>
              <a:spcAft>
                <a:spcPts val="1800"/>
              </a:spcAft>
            </a:pPr>
            <a:r>
              <a:rPr lang="en-ZA" sz="1600" dirty="0" smtClean="0">
                <a:latin typeface="Arial" panose="020B0604020202020204" pitchFamily="34" charset="0"/>
                <a:ea typeface="Times New Roman" panose="02020603050405020304" pitchFamily="18" charset="0"/>
                <a:cs typeface="Times New Roman" panose="02020603050405020304" pitchFamily="18" charset="0"/>
              </a:rPr>
              <a:t>  </a:t>
            </a:r>
            <a:endParaRPr lang="en-ZA" sz="1600" dirty="0">
              <a:latin typeface="Calibri" panose="020F0502020204030204" pitchFamily="34" charset="0"/>
              <a:ea typeface="Times New Roman" panose="02020603050405020304" pitchFamily="18" charset="0"/>
              <a:cs typeface="Times New Roman" panose="02020603050405020304" pitchFamily="18" charset="0"/>
            </a:endParaRPr>
          </a:p>
          <a:p>
            <a:pPr algn="just">
              <a:defRPr/>
            </a:pPr>
            <a:endParaRPr lang="en-GB" sz="1500" dirty="0">
              <a:solidFill>
                <a:prstClr val="black"/>
              </a:solidFill>
              <a:latin typeface="Arial" panose="020B0604020202020204" pitchFamily="34" charset="0"/>
              <a:ea typeface="Arial Unicode MS" pitchFamily="34" charset="-128"/>
              <a:cs typeface="Arial" panose="020B0604020202020204" pitchFamily="34" charset="0"/>
            </a:endParaRPr>
          </a:p>
        </p:txBody>
      </p:sp>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9802658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OVERVIEW – EXTERNAL ENVIRONMENT</a:t>
            </a:r>
          </a:p>
        </p:txBody>
      </p:sp>
      <p:sp>
        <p:nvSpPr>
          <p:cNvPr id="2" name="Rectangle 1"/>
          <p:cNvSpPr/>
          <p:nvPr/>
        </p:nvSpPr>
        <p:spPr>
          <a:xfrm>
            <a:off x="401052" y="854665"/>
            <a:ext cx="11389895" cy="5514330"/>
          </a:xfrm>
          <a:prstGeom prst="rect">
            <a:avLst/>
          </a:prstGeom>
        </p:spPr>
        <p:txBody>
          <a:bodyPr wrap="square">
            <a:spAutoFit/>
          </a:bodyPr>
          <a:lstStyle/>
          <a:p>
            <a:pPr lvl="0" algn="just"/>
            <a:r>
              <a:rPr lang="en-ZA" sz="1900" dirty="0" smtClean="0">
                <a:solidFill>
                  <a:prstClr val="black"/>
                </a:solidFill>
                <a:latin typeface="Arial" panose="020B0604020202020204" pitchFamily="34" charset="0"/>
                <a:cs typeface="Arial" panose="020B0604020202020204" pitchFamily="34" charset="0"/>
              </a:rPr>
              <a:t>The Department has taken into consideration the following external factors during its planning process:</a:t>
            </a:r>
          </a:p>
          <a:p>
            <a:pPr lvl="0" algn="just"/>
            <a:endParaRPr lang="en-ZA" sz="2000" dirty="0">
              <a:solidFill>
                <a:prstClr val="black"/>
              </a:solidFill>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The </a:t>
            </a:r>
            <a:r>
              <a:rPr lang="en-ZA" sz="1700" dirty="0">
                <a:solidFill>
                  <a:prstClr val="black"/>
                </a:solidFill>
                <a:latin typeface="Arial" panose="020B0604020202020204" pitchFamily="34" charset="0"/>
                <a:cs typeface="Arial" panose="020B0604020202020204" pitchFamily="34" charset="0"/>
              </a:rPr>
              <a:t>Rand exchange rate has been dropping for the past </a:t>
            </a:r>
            <a:r>
              <a:rPr lang="en-ZA" sz="1700" dirty="0" smtClean="0">
                <a:solidFill>
                  <a:prstClr val="black"/>
                </a:solidFill>
                <a:latin typeface="Arial" panose="020B0604020202020204" pitchFamily="34" charset="0"/>
                <a:cs typeface="Arial" panose="020B0604020202020204" pitchFamily="34" charset="0"/>
              </a:rPr>
              <a:t>2 </a:t>
            </a:r>
            <a:r>
              <a:rPr lang="en-ZA" sz="1700" dirty="0">
                <a:solidFill>
                  <a:prstClr val="black"/>
                </a:solidFill>
                <a:latin typeface="Arial" panose="020B0604020202020204" pitchFamily="34" charset="0"/>
                <a:cs typeface="Arial" panose="020B0604020202020204" pitchFamily="34" charset="0"/>
              </a:rPr>
              <a:t>years and consumer inflation continues to rise. </a:t>
            </a:r>
            <a:endParaRPr lang="en-ZA" sz="1700" dirty="0" smtClean="0">
              <a:solidFill>
                <a:prstClr val="black"/>
              </a:solidFill>
              <a:latin typeface="Arial" panose="020B0604020202020204" pitchFamily="34" charset="0"/>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South </a:t>
            </a:r>
            <a:r>
              <a:rPr lang="en-ZA" sz="1700" dirty="0">
                <a:solidFill>
                  <a:prstClr val="black"/>
                </a:solidFill>
                <a:latin typeface="Arial" panose="020B0604020202020204" pitchFamily="34" charset="0"/>
                <a:cs typeface="Arial" panose="020B0604020202020204" pitchFamily="34" charset="0"/>
              </a:rPr>
              <a:t>Africa is also vulnerable to external, factors, including the slump in commodity prices, Europe’s moderate growth, the slowdown in growth in China and the worst drought experienced by the </a:t>
            </a:r>
            <a:r>
              <a:rPr lang="en-ZA" sz="1700" dirty="0" smtClean="0">
                <a:solidFill>
                  <a:prstClr val="black"/>
                </a:solidFill>
                <a:latin typeface="Arial" panose="020B0604020202020204" pitchFamily="34" charset="0"/>
                <a:cs typeface="Arial" panose="020B0604020202020204" pitchFamily="34" charset="0"/>
              </a:rPr>
              <a:t>country </a:t>
            </a:r>
            <a:r>
              <a:rPr lang="en-ZA" sz="1700" dirty="0">
                <a:solidFill>
                  <a:prstClr val="black"/>
                </a:solidFill>
                <a:latin typeface="Arial" panose="020B0604020202020204" pitchFamily="34" charset="0"/>
                <a:cs typeface="Arial" panose="020B0604020202020204" pitchFamily="34" charset="0"/>
              </a:rPr>
              <a:t>in the last century. </a:t>
            </a:r>
            <a:endParaRPr lang="en-ZA" sz="1700" dirty="0" smtClean="0">
              <a:solidFill>
                <a:prstClr val="black"/>
              </a:solidFill>
              <a:latin typeface="Arial" panose="020B0604020202020204" pitchFamily="34" charset="0"/>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These </a:t>
            </a:r>
            <a:r>
              <a:rPr lang="en-ZA" sz="1700" dirty="0">
                <a:solidFill>
                  <a:prstClr val="black"/>
                </a:solidFill>
                <a:latin typeface="Arial" panose="020B0604020202020204" pitchFamily="34" charset="0"/>
                <a:cs typeface="Arial" panose="020B0604020202020204" pitchFamily="34" charset="0"/>
              </a:rPr>
              <a:t>factors are aggravated </a:t>
            </a:r>
            <a:r>
              <a:rPr lang="en-ZA" sz="1700" dirty="0" smtClean="0">
                <a:solidFill>
                  <a:prstClr val="black"/>
                </a:solidFill>
                <a:latin typeface="Arial" panose="020B0604020202020204" pitchFamily="34" charset="0"/>
                <a:cs typeface="Arial" panose="020B0604020202020204" pitchFamily="34" charset="0"/>
              </a:rPr>
              <a:t>by </a:t>
            </a:r>
            <a:r>
              <a:rPr lang="en-ZA" sz="1700" dirty="0">
                <a:solidFill>
                  <a:prstClr val="black"/>
                </a:solidFill>
                <a:latin typeface="Arial" panose="020B0604020202020204" pitchFamily="34" charset="0"/>
                <a:cs typeface="Arial" panose="020B0604020202020204" pitchFamily="34" charset="0"/>
              </a:rPr>
              <a:t>high household </a:t>
            </a:r>
            <a:r>
              <a:rPr lang="en-ZA" sz="1700" dirty="0" smtClean="0">
                <a:solidFill>
                  <a:prstClr val="black"/>
                </a:solidFill>
                <a:latin typeface="Arial" panose="020B0604020202020204" pitchFamily="34" charset="0"/>
                <a:cs typeface="Arial" panose="020B0604020202020204" pitchFamily="34" charset="0"/>
              </a:rPr>
              <a:t>debt </a:t>
            </a:r>
            <a:r>
              <a:rPr lang="en-ZA" sz="1700" dirty="0">
                <a:solidFill>
                  <a:prstClr val="black"/>
                </a:solidFill>
                <a:latin typeface="Arial" panose="020B0604020202020204" pitchFamily="34" charset="0"/>
                <a:cs typeface="Arial" panose="020B0604020202020204" pitchFamily="34" charset="0"/>
              </a:rPr>
              <a:t>high current account deficits, rising Government debt and </a:t>
            </a:r>
            <a:r>
              <a:rPr lang="en-ZA" sz="1700" dirty="0" smtClean="0">
                <a:solidFill>
                  <a:prstClr val="black"/>
                </a:solidFill>
                <a:latin typeface="Arial" panose="020B0604020202020204" pitchFamily="34" charset="0"/>
                <a:cs typeface="Arial" panose="020B0604020202020204" pitchFamily="34" charset="0"/>
              </a:rPr>
              <a:t>poor </a:t>
            </a:r>
            <a:r>
              <a:rPr lang="en-ZA" sz="1700" dirty="0">
                <a:solidFill>
                  <a:prstClr val="black"/>
                </a:solidFill>
                <a:latin typeface="Arial" panose="020B0604020202020204" pitchFamily="34" charset="0"/>
                <a:cs typeface="Arial" panose="020B0604020202020204" pitchFamily="34" charset="0"/>
              </a:rPr>
              <a:t>domestic savings rates. </a:t>
            </a:r>
            <a:endParaRPr lang="en-ZA" sz="1700" dirty="0" smtClean="0">
              <a:solidFill>
                <a:prstClr val="black"/>
              </a:solidFill>
              <a:latin typeface="Arial" panose="020B0604020202020204" pitchFamily="34" charset="0"/>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This has culminated </a:t>
            </a:r>
            <a:r>
              <a:rPr lang="en-ZA" sz="1700" dirty="0">
                <a:solidFill>
                  <a:prstClr val="black"/>
                </a:solidFill>
                <a:latin typeface="Arial" panose="020B0604020202020204" pitchFamily="34" charset="0"/>
                <a:cs typeface="Arial" panose="020B0604020202020204" pitchFamily="34" charset="0"/>
              </a:rPr>
              <a:t>in a downward adjustment of overall growth </a:t>
            </a:r>
            <a:r>
              <a:rPr lang="en-ZA" sz="1700" dirty="0" smtClean="0">
                <a:solidFill>
                  <a:prstClr val="black"/>
                </a:solidFill>
                <a:latin typeface="Arial" panose="020B0604020202020204" pitchFamily="34" charset="0"/>
                <a:cs typeface="Arial" panose="020B0604020202020204" pitchFamily="34" charset="0"/>
              </a:rPr>
              <a:t>projections.</a:t>
            </a: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The </a:t>
            </a:r>
            <a:r>
              <a:rPr lang="en-ZA" sz="1700" dirty="0">
                <a:solidFill>
                  <a:prstClr val="black"/>
                </a:solidFill>
                <a:latin typeface="Arial" panose="020B0604020202020204" pitchFamily="34" charset="0"/>
                <a:cs typeface="Arial" panose="020B0604020202020204" pitchFamily="34" charset="0"/>
              </a:rPr>
              <a:t>current economic setting and consequent reductions in budget allocations will require that the Department exercise increased fiscal restraint.  </a:t>
            </a:r>
            <a:endParaRPr lang="en-ZA" sz="1700" dirty="0" smtClean="0">
              <a:solidFill>
                <a:prstClr val="black"/>
              </a:solidFill>
              <a:latin typeface="Arial" panose="020B0604020202020204" pitchFamily="34" charset="0"/>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The </a:t>
            </a:r>
            <a:r>
              <a:rPr lang="en-ZA" sz="1700" dirty="0">
                <a:solidFill>
                  <a:prstClr val="black"/>
                </a:solidFill>
                <a:latin typeface="Arial" panose="020B0604020202020204" pitchFamily="34" charset="0"/>
                <a:cs typeface="Arial" panose="020B0604020202020204" pitchFamily="34" charset="0"/>
              </a:rPr>
              <a:t>Department will also </a:t>
            </a:r>
            <a:r>
              <a:rPr lang="en-ZA" sz="1700" dirty="0" smtClean="0">
                <a:solidFill>
                  <a:prstClr val="black"/>
                </a:solidFill>
                <a:latin typeface="Arial" panose="020B0604020202020204" pitchFamily="34" charset="0"/>
                <a:cs typeface="Arial" panose="020B0604020202020204" pitchFamily="34" charset="0"/>
              </a:rPr>
              <a:t>consider </a:t>
            </a:r>
            <a:r>
              <a:rPr lang="en-ZA" sz="1700" dirty="0">
                <a:solidFill>
                  <a:prstClr val="black"/>
                </a:solidFill>
                <a:latin typeface="Arial" panose="020B0604020202020204" pitchFamily="34" charset="0"/>
                <a:cs typeface="Arial" panose="020B0604020202020204" pitchFamily="34" charset="0"/>
              </a:rPr>
              <a:t>ways of </a:t>
            </a:r>
            <a:r>
              <a:rPr lang="en-ZA" sz="1700" dirty="0" smtClean="0">
                <a:solidFill>
                  <a:prstClr val="black"/>
                </a:solidFill>
                <a:latin typeface="Arial" panose="020B0604020202020204" pitchFamily="34" charset="0"/>
                <a:cs typeface="Arial" panose="020B0604020202020204" pitchFamily="34" charset="0"/>
              </a:rPr>
              <a:t>restructuring, monitoring and evaluating its </a:t>
            </a:r>
            <a:r>
              <a:rPr lang="en-ZA" sz="1700" dirty="0">
                <a:solidFill>
                  <a:prstClr val="black"/>
                </a:solidFill>
                <a:latin typeface="Arial" panose="020B0604020202020204" pitchFamily="34" charset="0"/>
                <a:cs typeface="Arial" panose="020B0604020202020204" pitchFamily="34" charset="0"/>
              </a:rPr>
              <a:t>Programmes to meet its spending needs. </a:t>
            </a:r>
            <a:endParaRPr lang="en-ZA" sz="1700" dirty="0" smtClean="0">
              <a:solidFill>
                <a:prstClr val="black"/>
              </a:solidFill>
              <a:latin typeface="Arial" panose="020B0604020202020204" pitchFamily="34" charset="0"/>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There will be a need to consider the reallocation </a:t>
            </a:r>
            <a:r>
              <a:rPr lang="en-ZA" sz="1700" dirty="0">
                <a:solidFill>
                  <a:prstClr val="black"/>
                </a:solidFill>
                <a:latin typeface="Arial" panose="020B0604020202020204" pitchFamily="34" charset="0"/>
                <a:cs typeface="Arial" panose="020B0604020202020204" pitchFamily="34" charset="0"/>
              </a:rPr>
              <a:t>of resources towards more urgent priorities as defined in the NDP and the MTSF, with a focus on </a:t>
            </a:r>
            <a:r>
              <a:rPr lang="en-ZA" sz="1700" dirty="0" smtClean="0">
                <a:solidFill>
                  <a:prstClr val="black"/>
                </a:solidFill>
                <a:latin typeface="Arial" panose="020B0604020202020204" pitchFamily="34" charset="0"/>
                <a:cs typeface="Arial" panose="020B0604020202020204" pitchFamily="34" charset="0"/>
              </a:rPr>
              <a:t>business improvements</a:t>
            </a:r>
            <a:r>
              <a:rPr lang="en-ZA" sz="1700" dirty="0">
                <a:solidFill>
                  <a:prstClr val="black"/>
                </a:solidFill>
                <a:latin typeface="Arial" panose="020B0604020202020204" pitchFamily="34" charset="0"/>
                <a:cs typeface="Arial" panose="020B0604020202020204" pitchFamily="34" charset="0"/>
              </a:rPr>
              <a:t>. </a:t>
            </a:r>
            <a:endParaRPr lang="en-ZA" sz="1700" dirty="0" smtClean="0">
              <a:solidFill>
                <a:prstClr val="black"/>
              </a:solidFill>
              <a:latin typeface="Arial" panose="020B0604020202020204" pitchFamily="34" charset="0"/>
              <a:cs typeface="Arial" panose="020B0604020202020204" pitchFamily="34" charset="0"/>
            </a:endParaRPr>
          </a:p>
          <a:p>
            <a:pPr marL="442913" lvl="0" indent="-442913" algn="just">
              <a:spcAft>
                <a:spcPts val="1000"/>
              </a:spcAft>
              <a:buFont typeface="+mj-lt"/>
              <a:buAutoNum type="arabicPeriod"/>
            </a:pPr>
            <a:r>
              <a:rPr lang="en-ZA" sz="1700" dirty="0" smtClean="0">
                <a:solidFill>
                  <a:prstClr val="black"/>
                </a:solidFill>
                <a:latin typeface="Arial" panose="020B0604020202020204" pitchFamily="34" charset="0"/>
                <a:cs typeface="Arial" panose="020B0604020202020204" pitchFamily="34" charset="0"/>
              </a:rPr>
              <a:t>Given </a:t>
            </a:r>
            <a:r>
              <a:rPr lang="en-ZA" sz="1700" dirty="0">
                <a:solidFill>
                  <a:prstClr val="black"/>
                </a:solidFill>
                <a:latin typeface="Arial" panose="020B0604020202020204" pitchFamily="34" charset="0"/>
                <a:cs typeface="Arial" panose="020B0604020202020204" pitchFamily="34" charset="0"/>
              </a:rPr>
              <a:t>the limited likely expansion of the labour market, </a:t>
            </a:r>
            <a:r>
              <a:rPr lang="en-ZA" sz="1700" dirty="0" smtClean="0">
                <a:solidFill>
                  <a:prstClr val="black"/>
                </a:solidFill>
                <a:latin typeface="Arial" panose="020B0604020202020204" pitchFamily="34" charset="0"/>
                <a:cs typeface="Arial" panose="020B0604020202020204" pitchFamily="34" charset="0"/>
              </a:rPr>
              <a:t>(</a:t>
            </a:r>
            <a:r>
              <a:rPr lang="en-ZA" sz="1700" dirty="0">
                <a:solidFill>
                  <a:prstClr val="black"/>
                </a:solidFill>
                <a:latin typeface="Arial" panose="020B0604020202020204" pitchFamily="34" charset="0"/>
                <a:cs typeface="Arial" panose="020B0604020202020204" pitchFamily="34" charset="0"/>
              </a:rPr>
              <a:t>unemployment rate of </a:t>
            </a:r>
            <a:r>
              <a:rPr lang="en-ZA" sz="1700" dirty="0" smtClean="0">
                <a:solidFill>
                  <a:prstClr val="black"/>
                </a:solidFill>
                <a:latin typeface="Arial" panose="020B0604020202020204" pitchFamily="34" charset="0"/>
                <a:cs typeface="Arial" panose="020B0604020202020204" pitchFamily="34" charset="0"/>
              </a:rPr>
              <a:t>24,5%) the </a:t>
            </a:r>
            <a:r>
              <a:rPr lang="en-ZA" sz="1700" dirty="0">
                <a:solidFill>
                  <a:prstClr val="black"/>
                </a:solidFill>
                <a:latin typeface="Arial" panose="020B0604020202020204" pitchFamily="34" charset="0"/>
                <a:cs typeface="Arial" panose="020B0604020202020204" pitchFamily="34" charset="0"/>
              </a:rPr>
              <a:t>EPWP will continue to offer the unemployed an opportunity to work, gain skills and </a:t>
            </a:r>
            <a:r>
              <a:rPr lang="en-ZA" sz="1700" dirty="0" smtClean="0">
                <a:solidFill>
                  <a:prstClr val="black"/>
                </a:solidFill>
                <a:latin typeface="Arial" panose="020B0604020202020204" pitchFamily="34" charset="0"/>
                <a:cs typeface="Arial" panose="020B0604020202020204" pitchFamily="34" charset="0"/>
              </a:rPr>
              <a:t>contribute </a:t>
            </a:r>
            <a:r>
              <a:rPr lang="en-ZA" sz="1700" dirty="0">
                <a:solidFill>
                  <a:prstClr val="black"/>
                </a:solidFill>
                <a:latin typeface="Arial" panose="020B0604020202020204" pitchFamily="34" charset="0"/>
                <a:cs typeface="Arial" panose="020B0604020202020204" pitchFamily="34" charset="0"/>
              </a:rPr>
              <a:t>to </a:t>
            </a:r>
            <a:r>
              <a:rPr lang="en-ZA" sz="1700" dirty="0" smtClean="0">
                <a:solidFill>
                  <a:prstClr val="black"/>
                </a:solidFill>
                <a:latin typeface="Arial" panose="020B0604020202020204" pitchFamily="34" charset="0"/>
                <a:cs typeface="Arial" panose="020B0604020202020204" pitchFamily="34" charset="0"/>
              </a:rPr>
              <a:t>the development of their </a:t>
            </a:r>
            <a:r>
              <a:rPr lang="en-ZA" sz="1700" dirty="0">
                <a:solidFill>
                  <a:prstClr val="black"/>
                </a:solidFill>
                <a:latin typeface="Arial" panose="020B0604020202020204" pitchFamily="34" charset="0"/>
                <a:cs typeface="Arial" panose="020B0604020202020204" pitchFamily="34" charset="0"/>
              </a:rPr>
              <a:t>communities and the country. </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13</a:t>
            </a:fld>
            <a:endParaRPr lang="en-US" dirty="0">
              <a:solidFill>
                <a:prstClr val="black">
                  <a:tint val="75000"/>
                </a:prstClr>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425763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OVERVIEW – INTERNAL ENVIRONMENT</a:t>
            </a:r>
          </a:p>
        </p:txBody>
      </p:sp>
      <p:sp>
        <p:nvSpPr>
          <p:cNvPr id="2" name="Rectangle 1"/>
          <p:cNvSpPr/>
          <p:nvPr/>
        </p:nvSpPr>
        <p:spPr>
          <a:xfrm>
            <a:off x="352926" y="854665"/>
            <a:ext cx="11486147" cy="5518434"/>
          </a:xfrm>
          <a:prstGeom prst="rect">
            <a:avLst/>
          </a:prstGeom>
        </p:spPr>
        <p:txBody>
          <a:bodyPr wrap="square">
            <a:spAutoFit/>
          </a:bodyPr>
          <a:lstStyle/>
          <a:p>
            <a:pPr lvl="0" algn="just">
              <a:lnSpc>
                <a:spcPct val="115000"/>
              </a:lnSpc>
              <a:spcAft>
                <a:spcPts val="300"/>
              </a:spcAft>
              <a:buSzPct val="100000"/>
              <a:defRPr/>
            </a:pPr>
            <a:r>
              <a:rPr lang="en-US" kern="1600" dirty="0">
                <a:solidFill>
                  <a:prstClr val="black"/>
                </a:solidFill>
                <a:latin typeface="Arial" panose="020B0604020202020204" pitchFamily="34" charset="0"/>
                <a:ea typeface="Times New Roman"/>
                <a:cs typeface="Arial" panose="020B0604020202020204" pitchFamily="34" charset="0"/>
              </a:rPr>
              <a:t>The Department’s policy priorities are derived from the </a:t>
            </a:r>
            <a:r>
              <a:rPr lang="en-US" kern="1600" dirty="0" smtClean="0">
                <a:solidFill>
                  <a:prstClr val="black"/>
                </a:solidFill>
                <a:latin typeface="Arial" panose="020B0604020202020204" pitchFamily="34" charset="0"/>
                <a:ea typeface="Times New Roman"/>
                <a:cs typeface="Arial" panose="020B0604020202020204" pitchFamily="34" charset="0"/>
              </a:rPr>
              <a:t>Revised Policy </a:t>
            </a:r>
            <a:r>
              <a:rPr lang="en-US" kern="1600" dirty="0">
                <a:solidFill>
                  <a:prstClr val="black"/>
                </a:solidFill>
                <a:latin typeface="Arial" panose="020B0604020202020204" pitchFamily="34" charset="0"/>
                <a:ea typeface="Times New Roman"/>
                <a:cs typeface="Arial" panose="020B0604020202020204" pitchFamily="34" charset="0"/>
              </a:rPr>
              <a:t>Statement of the Minister of Public Works and the Seven Year Turnaround </a:t>
            </a:r>
            <a:r>
              <a:rPr lang="en-US" kern="1600" dirty="0" smtClean="0">
                <a:solidFill>
                  <a:prstClr val="black"/>
                </a:solidFill>
                <a:latin typeface="Arial" panose="020B0604020202020204" pitchFamily="34" charset="0"/>
                <a:ea typeface="Times New Roman"/>
                <a:cs typeface="Arial" panose="020B0604020202020204" pitchFamily="34" charset="0"/>
              </a:rPr>
              <a:t>Plan.  </a:t>
            </a:r>
            <a:r>
              <a:rPr lang="en-GB" dirty="0" smtClean="0">
                <a:solidFill>
                  <a:prstClr val="black"/>
                </a:solidFill>
                <a:latin typeface="Arial" panose="020B0604020202020204" pitchFamily="34" charset="0"/>
                <a:ea typeface="Calibri" panose="020F0502020204030204" pitchFamily="34" charset="0"/>
              </a:rPr>
              <a:t>The </a:t>
            </a:r>
            <a:r>
              <a:rPr lang="en-GB" dirty="0">
                <a:solidFill>
                  <a:prstClr val="black"/>
                </a:solidFill>
                <a:latin typeface="Arial" panose="020B0604020202020204" pitchFamily="34" charset="0"/>
                <a:ea typeface="Calibri" panose="020F0502020204030204" pitchFamily="34" charset="0"/>
              </a:rPr>
              <a:t>following Policy priorities will guide the Department’s work over the </a:t>
            </a:r>
            <a:r>
              <a:rPr lang="en-GB" dirty="0" err="1">
                <a:solidFill>
                  <a:prstClr val="black"/>
                </a:solidFill>
                <a:latin typeface="Arial" panose="020B0604020202020204" pitchFamily="34" charset="0"/>
                <a:ea typeface="Calibri" panose="020F0502020204030204" pitchFamily="34" charset="0"/>
              </a:rPr>
              <a:t>MTEF</a:t>
            </a:r>
            <a:r>
              <a:rPr lang="en-GB" dirty="0">
                <a:solidFill>
                  <a:prstClr val="black"/>
                </a:solidFill>
                <a:latin typeface="Arial" panose="020B0604020202020204" pitchFamily="34" charset="0"/>
                <a:ea typeface="Calibri" panose="020F0502020204030204" pitchFamily="34" charset="0"/>
              </a:rPr>
              <a:t>:</a:t>
            </a:r>
          </a:p>
          <a:p>
            <a:pPr marL="342900" lvl="0" indent="-342900" algn="just">
              <a:lnSpc>
                <a:spcPct val="150000"/>
              </a:lnSpc>
              <a:spcBef>
                <a:spcPts val="1200"/>
              </a:spcBef>
              <a:spcAft>
                <a:spcPts val="600"/>
              </a:spcAft>
              <a:buFont typeface="+mj-lt"/>
              <a:buAutoNum type="romanLcPeriod"/>
            </a:pPr>
            <a:r>
              <a:rPr lang="en-ZA"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Strengthening of the Governance, Risk and Compliance function</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ZA"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Strengthening the oversight of the Public Works sector in terms of the concurrent mandate </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ZA"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Providing oversight in the </a:t>
            </a:r>
            <a:r>
              <a:rPr lang="en-ZA" b="1" dirty="0">
                <a:solidFill>
                  <a:srgbClr val="000000"/>
                </a:solidFill>
                <a:latin typeface="Arial" panose="020B0604020202020204" pitchFamily="34" charset="0"/>
                <a:ea typeface="Calibri" panose="020F0502020204030204" pitchFamily="34" charset="0"/>
                <a:cs typeface="Times New Roman" panose="02020603050405020304" pitchFamily="18" charset="0"/>
              </a:rPr>
              <a:t>creation of 6 million EPWP work opportunities</a:t>
            </a: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mj-lt"/>
              <a:buAutoNum type="romanLcPeriod"/>
            </a:pPr>
            <a:r>
              <a:rPr lang="en-ZA" b="1" dirty="0">
                <a:solidFill>
                  <a:srgbClr val="000000"/>
                </a:solidFill>
                <a:latin typeface="Arial" panose="020B0604020202020204" pitchFamily="34" charset="0"/>
                <a:ea typeface="Calibri" panose="020F0502020204030204" pitchFamily="34" charset="0"/>
                <a:cs typeface="Times New Roman" panose="02020603050405020304" pitchFamily="18" charset="0"/>
              </a:rPr>
              <a:t>Strengthening the Department’s research and policy development capacity to:</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89000" lvl="0" indent="-342900" algn="just">
              <a:lnSpc>
                <a:spcPct val="150000"/>
              </a:lnSpc>
              <a:spcAft>
                <a:spcPts val="600"/>
              </a:spcAft>
              <a:buFont typeface="+mj-lt"/>
              <a:buAutoNum type="alphaLcParenR"/>
            </a:pPr>
            <a:r>
              <a:rPr lang="en-ZA" dirty="0">
                <a:solidFill>
                  <a:srgbClr val="000000"/>
                </a:solidFill>
                <a:latin typeface="Arial" panose="020B0604020202020204" pitchFamily="34" charset="0"/>
                <a:ea typeface="Calibri" panose="020F0502020204030204" pitchFamily="34" charset="0"/>
              </a:rPr>
              <a:t>Drive transformation in the built environment</a:t>
            </a:r>
            <a:endParaRPr lang="en-GB" dirty="0">
              <a:solidFill>
                <a:prstClr val="black"/>
              </a:solidFill>
            </a:endParaRPr>
          </a:p>
          <a:p>
            <a:pPr marL="889000" lvl="0" indent="-342900" algn="just">
              <a:lnSpc>
                <a:spcPct val="150000"/>
              </a:lnSpc>
              <a:spcAft>
                <a:spcPts val="600"/>
              </a:spcAft>
              <a:buFont typeface="+mj-lt"/>
              <a:buAutoNum type="alphaLcParenR"/>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Lead the policy review culminating in a Public Works Act (with particular focus on the concurrent mandate) </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marL="889000" lvl="0" indent="-342900" algn="just">
              <a:lnSpc>
                <a:spcPct val="150000"/>
              </a:lnSpc>
              <a:spcAft>
                <a:spcPts val="600"/>
              </a:spcAft>
              <a:buFont typeface="+mj-lt"/>
              <a:buAutoNum type="alphaLcParenR"/>
            </a:pPr>
            <a:r>
              <a:rPr lang="en-ZA" dirty="0">
                <a:solidFill>
                  <a:srgbClr val="000000"/>
                </a:solidFill>
                <a:latin typeface="Arial" panose="020B0604020202020204" pitchFamily="34" charset="0"/>
                <a:ea typeface="Calibri" panose="020F0502020204030204" pitchFamily="34" charset="0"/>
                <a:cs typeface="Times New Roman" panose="02020603050405020304" pitchFamily="18" charset="0"/>
              </a:rPr>
              <a:t>Undertake research to inform the Department’s Policy and Legislative Programmes </a:t>
            </a:r>
            <a:endParaRPr lang="en-GB" sz="14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400050" lvl="0" indent="-400050" algn="just">
              <a:lnSpc>
                <a:spcPct val="150000"/>
              </a:lnSpc>
              <a:spcAft>
                <a:spcPts val="600"/>
              </a:spcAft>
              <a:buFont typeface="+mj-lt"/>
              <a:buAutoNum type="romanLcPeriod" startAt="5"/>
            </a:pPr>
            <a:r>
              <a:rPr lang="en-ZA" b="1" dirty="0">
                <a:solidFill>
                  <a:srgbClr val="000000"/>
                </a:solidFill>
                <a:latin typeface="Arial" panose="020B0604020202020204" pitchFamily="34" charset="0"/>
                <a:ea typeface="Calibri" panose="020F0502020204030204" pitchFamily="34" charset="0"/>
                <a:cs typeface="Times New Roman" panose="02020603050405020304" pitchFamily="18" charset="0"/>
              </a:rPr>
              <a:t>The effective operationalisation of the Prestige Function.</a:t>
            </a:r>
            <a:endParaRPr lang="en-GB"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14</a:t>
            </a:fld>
            <a:endParaRPr lang="en-US" dirty="0">
              <a:solidFill>
                <a:prstClr val="black">
                  <a:tint val="75000"/>
                </a:prstClr>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370879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a:solidFill>
                  <a:prstClr val="white"/>
                </a:solidFill>
                <a:effectLst>
                  <a:outerShdw blurRad="38100" dist="38100" dir="2700000" algn="tl">
                    <a:srgbClr val="000000">
                      <a:alpha val="43137"/>
                    </a:srgbClr>
                  </a:outerShdw>
                </a:effectLst>
              </a:rPr>
              <a:t>STRATEGIC </a:t>
            </a:r>
            <a:r>
              <a:rPr lang="en-ZA" sz="2800" b="1" kern="0" dirty="0" smtClean="0">
                <a:solidFill>
                  <a:prstClr val="white"/>
                </a:solidFill>
                <a:effectLst>
                  <a:outerShdw blurRad="38100" dist="38100" dir="2700000" algn="tl">
                    <a:srgbClr val="000000">
                      <a:alpha val="43137"/>
                    </a:srgbClr>
                  </a:outerShdw>
                </a:effectLst>
              </a:rPr>
              <a:t>OVERVIEW – ORGANISATIONAL ENVIRONMENT</a:t>
            </a:r>
          </a:p>
        </p:txBody>
      </p:sp>
      <p:sp>
        <p:nvSpPr>
          <p:cNvPr id="2" name="Rectangle 1"/>
          <p:cNvSpPr/>
          <p:nvPr/>
        </p:nvSpPr>
        <p:spPr>
          <a:xfrm>
            <a:off x="152399" y="861696"/>
            <a:ext cx="11478127" cy="5638467"/>
          </a:xfrm>
          <a:prstGeom prst="rect">
            <a:avLst/>
          </a:prstGeom>
        </p:spPr>
        <p:txBody>
          <a:bodyPr wrap="square">
            <a:spAutoFit/>
          </a:bodyPr>
          <a:lstStyle/>
          <a:p>
            <a:pPr marL="790575" lvl="3" indent="-431800" algn="just">
              <a:lnSpc>
                <a:spcPct val="130000"/>
              </a:lnSpc>
              <a:spcAft>
                <a:spcPts val="1800"/>
              </a:spcAft>
              <a:buFont typeface="+mj-lt"/>
              <a:buAutoNum type="arabicPeriod"/>
            </a:pPr>
            <a:r>
              <a:rPr lang="en-ZA" sz="1600" dirty="0" smtClean="0">
                <a:latin typeface="Arial" panose="020B0604020202020204" pitchFamily="34" charset="0"/>
                <a:ea typeface="Calibri" panose="020F0502020204030204" pitchFamily="34" charset="0"/>
                <a:cs typeface="Arial" panose="020B0604020202020204" pitchFamily="34" charset="0"/>
              </a:rPr>
              <a:t>The </a:t>
            </a:r>
            <a:r>
              <a:rPr lang="en-ZA" sz="1600" dirty="0">
                <a:latin typeface="Arial" panose="020B0604020202020204" pitchFamily="34" charset="0"/>
                <a:ea typeface="Calibri" panose="020F0502020204030204" pitchFamily="34" charset="0"/>
                <a:cs typeface="Arial" panose="020B0604020202020204" pitchFamily="34" charset="0"/>
              </a:rPr>
              <a:t>Department </a:t>
            </a:r>
            <a:r>
              <a:rPr lang="en-ZA" sz="1600" dirty="0" smtClean="0">
                <a:latin typeface="Arial" panose="020B0604020202020204" pitchFamily="34" charset="0"/>
                <a:ea typeface="Calibri" panose="020F0502020204030204" pitchFamily="34" charset="0"/>
                <a:cs typeface="Arial" panose="020B0604020202020204" pitchFamily="34" charset="0"/>
              </a:rPr>
              <a:t>has </a:t>
            </a:r>
            <a:r>
              <a:rPr lang="en-ZA" sz="1600" dirty="0">
                <a:latin typeface="Arial" panose="020B0604020202020204" pitchFamily="34" charset="0"/>
                <a:ea typeface="Calibri" panose="020F0502020204030204" pitchFamily="34" charset="0"/>
                <a:cs typeface="Arial" panose="020B0604020202020204" pitchFamily="34" charset="0"/>
              </a:rPr>
              <a:t>reviewed its Organisational Structure taking into consideration the capacity required to deliver on its current </a:t>
            </a:r>
            <a:r>
              <a:rPr lang="en-ZA" sz="1600" dirty="0" smtClean="0">
                <a:latin typeface="Arial" panose="020B0604020202020204" pitchFamily="34" charset="0"/>
                <a:ea typeface="Calibri" panose="020F0502020204030204" pitchFamily="34" charset="0"/>
                <a:cs typeface="Arial" panose="020B0604020202020204" pitchFamily="34" charset="0"/>
              </a:rPr>
              <a:t>mandate.</a:t>
            </a:r>
          </a:p>
          <a:p>
            <a:pPr marL="790575" lvl="3" indent="-431800" algn="just">
              <a:lnSpc>
                <a:spcPct val="130000"/>
              </a:lnSpc>
              <a:spcAft>
                <a:spcPts val="1800"/>
              </a:spcAft>
              <a:buFont typeface="+mj-lt"/>
              <a:buAutoNum type="arabicPeriod"/>
            </a:pPr>
            <a:r>
              <a:rPr lang="en-ZA" sz="1600" dirty="0">
                <a:latin typeface="Arial" panose="020B0604020202020204" pitchFamily="34" charset="0"/>
                <a:ea typeface="Times New Roman" panose="02020603050405020304" pitchFamily="18" charset="0"/>
                <a:cs typeface="Arial" panose="020B0604020202020204" pitchFamily="34" charset="0"/>
              </a:rPr>
              <a:t>There has been extensive internal consultation on the revised Organisational Structure as well as </a:t>
            </a:r>
            <a:r>
              <a:rPr lang="en-ZA" sz="1600" dirty="0" smtClean="0">
                <a:latin typeface="Arial" panose="020B0604020202020204" pitchFamily="34" charset="0"/>
                <a:ea typeface="Times New Roman" panose="02020603050405020304" pitchFamily="18" charset="0"/>
                <a:cs typeface="Arial" panose="020B0604020202020204" pitchFamily="34" charset="0"/>
              </a:rPr>
              <a:t>consultation </a:t>
            </a:r>
            <a:r>
              <a:rPr lang="en-ZA" sz="1600" dirty="0">
                <a:latin typeface="Arial" panose="020B0604020202020204" pitchFamily="34" charset="0"/>
                <a:ea typeface="Times New Roman" panose="02020603050405020304" pitchFamily="18" charset="0"/>
                <a:cs typeface="Arial" panose="020B0604020202020204" pitchFamily="34" charset="0"/>
              </a:rPr>
              <a:t>with </a:t>
            </a:r>
            <a:r>
              <a:rPr lang="en-ZA" sz="1600" dirty="0" err="1">
                <a:latin typeface="Arial" panose="020B0604020202020204" pitchFamily="34" charset="0"/>
                <a:ea typeface="Times New Roman" panose="02020603050405020304" pitchFamily="18" charset="0"/>
                <a:cs typeface="Arial" panose="020B0604020202020204" pitchFamily="34" charset="0"/>
              </a:rPr>
              <a:t>DPSA</a:t>
            </a:r>
            <a:r>
              <a:rPr lang="en-ZA" sz="1600" dirty="0">
                <a:latin typeface="Arial" panose="020B0604020202020204" pitchFamily="34" charset="0"/>
                <a:ea typeface="Times New Roman" panose="02020603050405020304" pitchFamily="18" charset="0"/>
                <a:cs typeface="Arial" panose="020B0604020202020204" pitchFamily="34" charset="0"/>
              </a:rPr>
              <a:t>.  </a:t>
            </a:r>
            <a:endParaRPr lang="en-ZA" sz="1600" dirty="0" smtClean="0">
              <a:latin typeface="Arial" panose="020B0604020202020204" pitchFamily="34" charset="0"/>
              <a:ea typeface="Times New Roman" panose="02020603050405020304" pitchFamily="18" charset="0"/>
              <a:cs typeface="Arial" panose="020B0604020202020204" pitchFamily="34" charset="0"/>
            </a:endParaRPr>
          </a:p>
          <a:p>
            <a:pPr marL="790575" lvl="3" indent="-431800" algn="just">
              <a:lnSpc>
                <a:spcPct val="130000"/>
              </a:lnSpc>
              <a:spcAft>
                <a:spcPts val="1800"/>
              </a:spcAft>
              <a:buFont typeface="+mj-lt"/>
              <a:buAutoNum type="arabicPeriod"/>
            </a:pPr>
            <a:r>
              <a:rPr lang="en-ZA" sz="1600" dirty="0" smtClean="0">
                <a:latin typeface="Arial" panose="020B0604020202020204" pitchFamily="34" charset="0"/>
                <a:ea typeface="Times New Roman" panose="02020603050405020304" pitchFamily="18" charset="0"/>
                <a:cs typeface="Arial" panose="020B0604020202020204" pitchFamily="34" charset="0"/>
              </a:rPr>
              <a:t>This </a:t>
            </a:r>
            <a:r>
              <a:rPr lang="en-ZA" sz="1600" dirty="0">
                <a:latin typeface="Arial" panose="020B0604020202020204" pitchFamily="34" charset="0"/>
                <a:ea typeface="Times New Roman" panose="02020603050405020304" pitchFamily="18" charset="0"/>
                <a:cs typeface="Arial" panose="020B0604020202020204" pitchFamily="34" charset="0"/>
              </a:rPr>
              <a:t>Structure has </a:t>
            </a:r>
            <a:r>
              <a:rPr lang="en-ZA" sz="1600" dirty="0" smtClean="0">
                <a:latin typeface="Arial" panose="020B0604020202020204" pitchFamily="34" charset="0"/>
                <a:ea typeface="Times New Roman" panose="02020603050405020304" pitchFamily="18" charset="0"/>
                <a:cs typeface="Arial" panose="020B0604020202020204" pitchFamily="34" charset="0"/>
              </a:rPr>
              <a:t>been </a:t>
            </a:r>
            <a:r>
              <a:rPr lang="en-ZA" sz="1600" dirty="0">
                <a:latin typeface="Arial" panose="020B0604020202020204" pitchFamily="34" charset="0"/>
                <a:ea typeface="Times New Roman" panose="02020603050405020304" pitchFamily="18" charset="0"/>
                <a:cs typeface="Arial" panose="020B0604020202020204" pitchFamily="34" charset="0"/>
              </a:rPr>
              <a:t>submitted to </a:t>
            </a:r>
            <a:r>
              <a:rPr lang="en-ZA" sz="1600" dirty="0" err="1">
                <a:latin typeface="Arial" panose="020B0604020202020204" pitchFamily="34" charset="0"/>
                <a:ea typeface="Times New Roman" panose="02020603050405020304" pitchFamily="18" charset="0"/>
                <a:cs typeface="Arial" panose="020B0604020202020204" pitchFamily="34" charset="0"/>
              </a:rPr>
              <a:t>DPSA</a:t>
            </a:r>
            <a:r>
              <a:rPr lang="en-ZA" sz="1600" dirty="0">
                <a:latin typeface="Arial" panose="020B0604020202020204" pitchFamily="34" charset="0"/>
                <a:ea typeface="Times New Roman" panose="02020603050405020304" pitchFamily="18" charset="0"/>
                <a:cs typeface="Arial" panose="020B0604020202020204" pitchFamily="34" charset="0"/>
              </a:rPr>
              <a:t> for final concurrence. </a:t>
            </a:r>
            <a:endParaRPr lang="en-ZA" sz="1600" dirty="0" smtClean="0">
              <a:latin typeface="Arial" panose="020B0604020202020204" pitchFamily="34" charset="0"/>
              <a:ea typeface="Calibri" panose="020F0502020204030204" pitchFamily="34" charset="0"/>
              <a:cs typeface="Arial" panose="020B0604020202020204" pitchFamily="34" charset="0"/>
            </a:endParaRPr>
          </a:p>
          <a:p>
            <a:pPr marL="790575" lvl="3" indent="-431800" algn="just">
              <a:lnSpc>
                <a:spcPct val="130000"/>
              </a:lnSpc>
              <a:spcAft>
                <a:spcPts val="1800"/>
              </a:spcAft>
              <a:buFont typeface="+mj-lt"/>
              <a:buAutoNum type="arabicPeriod"/>
            </a:pPr>
            <a:r>
              <a:rPr lang="en-ZA" sz="1600" dirty="0">
                <a:solidFill>
                  <a:prstClr val="black"/>
                </a:solidFill>
                <a:latin typeface="Arial" panose="020B0604020202020204" pitchFamily="34" charset="0"/>
                <a:ea typeface="Times New Roman" panose="02020603050405020304" pitchFamily="18" charset="0"/>
                <a:cs typeface="Arial" panose="020B0604020202020204" pitchFamily="34" charset="0"/>
              </a:rPr>
              <a:t>This revised structure will be implemented in Phases over the MTEF in line with the baseline </a:t>
            </a:r>
            <a:r>
              <a:rPr lang="en-ZA"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allocations.</a:t>
            </a:r>
          </a:p>
          <a:p>
            <a:pPr marL="790575" lvl="3" indent="-431800" algn="just">
              <a:lnSpc>
                <a:spcPct val="130000"/>
              </a:lnSpc>
              <a:spcAft>
                <a:spcPts val="1800"/>
              </a:spcAft>
              <a:buFont typeface="+mj-lt"/>
              <a:buAutoNum type="arabicPeriod"/>
            </a:pPr>
            <a:r>
              <a:rPr lang="en-ZA" sz="1600" dirty="0">
                <a:latin typeface="Arial" panose="020B0604020202020204" pitchFamily="34" charset="0"/>
                <a:ea typeface="Times New Roman" panose="02020603050405020304" pitchFamily="18" charset="0"/>
                <a:cs typeface="Arial" panose="020B0604020202020204" pitchFamily="34" charset="0"/>
              </a:rPr>
              <a:t>As a result of the </a:t>
            </a:r>
            <a:r>
              <a:rPr lang="en-ZA" sz="1600" dirty="0" err="1">
                <a:latin typeface="Arial" panose="020B0604020202020204" pitchFamily="34" charset="0"/>
                <a:ea typeface="Times New Roman" panose="02020603050405020304" pitchFamily="18" charset="0"/>
                <a:cs typeface="Arial" panose="020B0604020202020204" pitchFamily="34" charset="0"/>
              </a:rPr>
              <a:t>operationalistion</a:t>
            </a:r>
            <a:r>
              <a:rPr lang="en-ZA" sz="1600" dirty="0">
                <a:latin typeface="Arial" panose="020B0604020202020204" pitchFamily="34" charset="0"/>
                <a:ea typeface="Times New Roman" panose="02020603050405020304" pitchFamily="18" charset="0"/>
                <a:cs typeface="Arial" panose="020B0604020202020204" pitchFamily="34" charset="0"/>
              </a:rPr>
              <a:t> of the PMTE, the Department will refocus its operating model by placing greater emphasis on the transformation and regulation of the Construction and Property Sectors, coordination of the </a:t>
            </a:r>
            <a:r>
              <a:rPr lang="en-ZA" sz="1600" dirty="0" smtClean="0">
                <a:latin typeface="Arial" panose="020B0604020202020204" pitchFamily="34" charset="0"/>
                <a:ea typeface="Times New Roman" panose="02020603050405020304" pitchFamily="18" charset="0"/>
                <a:cs typeface="Arial" panose="020B0604020202020204" pitchFamily="34" charset="0"/>
              </a:rPr>
              <a:t>EPWP and improving the management of Prestige services.  </a:t>
            </a:r>
          </a:p>
          <a:p>
            <a:pPr marL="790575" lvl="3" indent="-431800" algn="just">
              <a:lnSpc>
                <a:spcPct val="130000"/>
              </a:lnSpc>
              <a:spcAft>
                <a:spcPts val="1800"/>
              </a:spcAft>
              <a:buFont typeface="+mj-lt"/>
              <a:buAutoNum type="arabicPeriod"/>
            </a:pPr>
            <a:r>
              <a:rPr lang="en-ZA" sz="1600" dirty="0" smtClean="0">
                <a:latin typeface="Arial" panose="020B0604020202020204" pitchFamily="34" charset="0"/>
                <a:ea typeface="Times New Roman" panose="02020603050405020304" pitchFamily="18" charset="0"/>
                <a:cs typeface="Arial" panose="020B0604020202020204" pitchFamily="34" charset="0"/>
              </a:rPr>
              <a:t>Through the </a:t>
            </a:r>
            <a:r>
              <a:rPr lang="en-ZA" sz="1600" dirty="0">
                <a:latin typeface="Arial" panose="020B0604020202020204" pitchFamily="34" charset="0"/>
                <a:ea typeface="Times New Roman" panose="02020603050405020304" pitchFamily="18" charset="0"/>
                <a:cs typeface="Arial" panose="020B0604020202020204" pitchFamily="34" charset="0"/>
              </a:rPr>
              <a:t>Intergovernmental Coordination function </a:t>
            </a:r>
            <a:r>
              <a:rPr lang="en-ZA" sz="1600" dirty="0" smtClean="0">
                <a:latin typeface="Arial" panose="020B0604020202020204" pitchFamily="34" charset="0"/>
                <a:ea typeface="Times New Roman" panose="02020603050405020304" pitchFamily="18" charset="0"/>
                <a:cs typeface="Arial" panose="020B0604020202020204" pitchFamily="34" charset="0"/>
              </a:rPr>
              <a:t>the </a:t>
            </a:r>
            <a:r>
              <a:rPr lang="en-ZA" sz="1600" dirty="0">
                <a:latin typeface="Arial" panose="020B0604020202020204" pitchFamily="34" charset="0"/>
                <a:ea typeface="Times New Roman" panose="02020603050405020304" pitchFamily="18" charset="0"/>
                <a:cs typeface="Arial" panose="020B0604020202020204" pitchFamily="34" charset="0"/>
              </a:rPr>
              <a:t>Department </a:t>
            </a:r>
            <a:r>
              <a:rPr lang="en-ZA" sz="1600" dirty="0" smtClean="0">
                <a:latin typeface="Arial" panose="020B0604020202020204" pitchFamily="34" charset="0"/>
                <a:ea typeface="Times New Roman" panose="02020603050405020304" pitchFamily="18" charset="0"/>
                <a:cs typeface="Arial" panose="020B0604020202020204" pitchFamily="34" charset="0"/>
              </a:rPr>
              <a:t>will give </a:t>
            </a:r>
            <a:r>
              <a:rPr lang="en-ZA" sz="1600" dirty="0">
                <a:latin typeface="Arial" panose="020B0604020202020204" pitchFamily="34" charset="0"/>
                <a:ea typeface="Times New Roman" panose="02020603050405020304" pitchFamily="18" charset="0"/>
                <a:cs typeface="Arial" panose="020B0604020202020204" pitchFamily="34" charset="0"/>
              </a:rPr>
              <a:t>effect to improved </a:t>
            </a:r>
            <a:r>
              <a:rPr lang="en-ZA" sz="1600" dirty="0" smtClean="0">
                <a:latin typeface="Arial" panose="020B0604020202020204" pitchFamily="34" charset="0"/>
                <a:ea typeface="Times New Roman" panose="02020603050405020304" pitchFamily="18" charset="0"/>
                <a:cs typeface="Arial" panose="020B0604020202020204" pitchFamily="34" charset="0"/>
              </a:rPr>
              <a:t>oversight of concurrent functions.</a:t>
            </a:r>
          </a:p>
          <a:p>
            <a:pPr marL="790575" lvl="3" indent="-431800" algn="just">
              <a:lnSpc>
                <a:spcPct val="130000"/>
              </a:lnSpc>
              <a:spcAft>
                <a:spcPts val="1800"/>
              </a:spcAft>
              <a:buFont typeface="+mj-lt"/>
              <a:buAutoNum type="arabicPeriod"/>
            </a:pPr>
            <a:r>
              <a:rPr lang="en-ZA" sz="1600" dirty="0">
                <a:latin typeface="Arial" panose="020B0604020202020204" pitchFamily="34" charset="0"/>
                <a:ea typeface="Times New Roman" panose="02020603050405020304" pitchFamily="18" charset="0"/>
                <a:cs typeface="Arial" panose="020B0604020202020204" pitchFamily="34" charset="0"/>
              </a:rPr>
              <a:t>Through the </a:t>
            </a:r>
            <a:r>
              <a:rPr lang="en-ZA" sz="1600" dirty="0" smtClean="0">
                <a:latin typeface="Arial" panose="020B0604020202020204" pitchFamily="34" charset="0"/>
                <a:ea typeface="Times New Roman" panose="02020603050405020304" pitchFamily="18" charset="0"/>
                <a:cs typeface="Arial" panose="020B0604020202020204" pitchFamily="34" charset="0"/>
              </a:rPr>
              <a:t>Professional </a:t>
            </a:r>
            <a:r>
              <a:rPr lang="en-ZA" sz="1600" dirty="0">
                <a:latin typeface="Arial" panose="020B0604020202020204" pitchFamily="34" charset="0"/>
                <a:ea typeface="Times New Roman" panose="02020603050405020304" pitchFamily="18" charset="0"/>
                <a:cs typeface="Arial" panose="020B0604020202020204" pitchFamily="34" charset="0"/>
              </a:rPr>
              <a:t>Services function, the Department will oversee and manage the implementation of Professional Services Capacity Building Programmes across all Government </a:t>
            </a:r>
            <a:r>
              <a:rPr lang="en-ZA" sz="1600" dirty="0" smtClean="0">
                <a:latin typeface="Arial" panose="020B0604020202020204" pitchFamily="34" charset="0"/>
                <a:ea typeface="Times New Roman" panose="02020603050405020304" pitchFamily="18" charset="0"/>
                <a:cs typeface="Arial" panose="020B0604020202020204" pitchFamily="34" charset="0"/>
              </a:rPr>
              <a:t>spheres.</a:t>
            </a:r>
            <a:endParaRPr lang="en-GB" sz="16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15</a:t>
            </a:fld>
            <a:endParaRPr lang="en-US" dirty="0">
              <a:solidFill>
                <a:prstClr val="black">
                  <a:tint val="75000"/>
                </a:prstClr>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9553293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OVERVIEW – INTERNAL ENVIRONMENT</a:t>
            </a:r>
          </a:p>
        </p:txBody>
      </p:sp>
      <p:sp>
        <p:nvSpPr>
          <p:cNvPr id="2" name="Rectangle 1"/>
          <p:cNvSpPr/>
          <p:nvPr/>
        </p:nvSpPr>
        <p:spPr>
          <a:xfrm>
            <a:off x="401052" y="793556"/>
            <a:ext cx="11389895" cy="646331"/>
          </a:xfrm>
          <a:prstGeom prst="rect">
            <a:avLst/>
          </a:prstGeom>
        </p:spPr>
        <p:txBody>
          <a:bodyPr wrap="square">
            <a:spAutoFit/>
          </a:bodyPr>
          <a:lstStyle/>
          <a:p>
            <a:pPr lvl="0">
              <a:spcAft>
                <a:spcPts val="300"/>
              </a:spcAft>
            </a:pPr>
            <a:r>
              <a:rPr lang="en-ZA"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The </a:t>
            </a:r>
            <a:r>
              <a:rPr lang="en-ZA" dirty="0">
                <a:solidFill>
                  <a:prstClr val="black"/>
                </a:solidFill>
                <a:latin typeface="Arial" panose="020B0604020202020204" pitchFamily="34" charset="0"/>
                <a:ea typeface="Calibri" panose="020F0502020204030204" pitchFamily="34" charset="0"/>
                <a:cs typeface="Times New Roman" panose="02020603050405020304" pitchFamily="18" charset="0"/>
              </a:rPr>
              <a:t>Department </a:t>
            </a:r>
            <a:r>
              <a:rPr lang="en-ZA"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has commenced with the implementation of the 2</a:t>
            </a:r>
            <a:r>
              <a:rPr lang="en-ZA" baseline="30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nd</a:t>
            </a:r>
            <a:r>
              <a:rPr lang="en-ZA"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Phase (Efficiency Enhancement Phase) </a:t>
            </a:r>
            <a:r>
              <a:rPr lang="en-ZA" dirty="0">
                <a:solidFill>
                  <a:prstClr val="black"/>
                </a:solidFill>
                <a:latin typeface="Arial" panose="020B0604020202020204" pitchFamily="34" charset="0"/>
                <a:ea typeface="Calibri" panose="020F0502020204030204" pitchFamily="34" charset="0"/>
                <a:cs typeface="Times New Roman" panose="02020603050405020304" pitchFamily="18" charset="0"/>
              </a:rPr>
              <a:t>of the Business Improvement Programme to rebuild the Department through the following projects</a:t>
            </a:r>
            <a:r>
              <a:rPr lang="en-ZA"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a:t>
            </a:r>
            <a:endParaRPr lang="en-GB" sz="14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183158796"/>
              </p:ext>
            </p:extLst>
          </p:nvPr>
        </p:nvGraphicFramePr>
        <p:xfrm>
          <a:off x="401052" y="1661728"/>
          <a:ext cx="11117179" cy="4925799"/>
        </p:xfrm>
        <a:graphic>
          <a:graphicData uri="http://schemas.openxmlformats.org/drawingml/2006/table">
            <a:tbl>
              <a:tblPr firstRow="1" bandRow="1">
                <a:tableStyleId>{5DA37D80-6434-44D0-A028-1B22A696006F}</a:tableStyleId>
              </a:tblPr>
              <a:tblGrid>
                <a:gridCol w="1144944"/>
                <a:gridCol w="9972235"/>
              </a:tblGrid>
              <a:tr h="798668">
                <a:tc>
                  <a:txBody>
                    <a:bodyPr/>
                    <a:lstStyle/>
                    <a:p>
                      <a:pPr>
                        <a:spcBef>
                          <a:spcPts val="1200"/>
                        </a:spcBef>
                        <a:spcAft>
                          <a:spcPts val="600"/>
                        </a:spcAft>
                      </a:pPr>
                      <a:r>
                        <a:rPr lang="en-ZA" sz="1400" b="1" dirty="0" smtClean="0">
                          <a:latin typeface="Arial" panose="020B0604020202020204" pitchFamily="34" charset="0"/>
                          <a:cs typeface="Arial" panose="020B0604020202020204" pitchFamily="34" charset="0"/>
                        </a:rPr>
                        <a:t>Project 7</a:t>
                      </a:r>
                      <a:endParaRPr lang="en-GB" sz="1400" b="1" dirty="0">
                        <a:latin typeface="Arial" panose="020B0604020202020204" pitchFamily="34" charset="0"/>
                        <a:cs typeface="Arial" panose="020B0604020202020204" pitchFamily="34" charset="0"/>
                      </a:endParaRPr>
                    </a:p>
                  </a:txBody>
                  <a:tcPr/>
                </a:tc>
                <a:tc>
                  <a:txBody>
                    <a:bodyPr/>
                    <a:lstStyle/>
                    <a:p>
                      <a:pPr algn="just">
                        <a:spcBef>
                          <a:spcPts val="1200"/>
                        </a:spcBef>
                        <a:spcAft>
                          <a:spcPts val="1800"/>
                        </a:spcAft>
                      </a:pPr>
                      <a:r>
                        <a:rPr lang="en-ZA" sz="1400" b="1" dirty="0" smtClean="0">
                          <a:latin typeface="Arial" panose="020B0604020202020204" pitchFamily="34" charset="0"/>
                          <a:cs typeface="Arial" panose="020B0604020202020204" pitchFamily="34" charset="0"/>
                        </a:rPr>
                        <a:t>A robust Change Management Strategy and Change Management Plans</a:t>
                      </a:r>
                      <a:r>
                        <a:rPr lang="en-ZA" sz="1400" b="0" dirty="0" smtClean="0">
                          <a:latin typeface="Arial" panose="020B0604020202020204" pitchFamily="34" charset="0"/>
                          <a:cs typeface="Arial" panose="020B0604020202020204" pitchFamily="34" charset="0"/>
                        </a:rPr>
                        <a:t>  - </a:t>
                      </a:r>
                      <a:r>
                        <a:rPr lang="en-ZA" sz="1400" b="0" dirty="0" smtClean="0">
                          <a:effectLst/>
                          <a:latin typeface="Arial" panose="020B0604020202020204" pitchFamily="34" charset="0"/>
                          <a:ea typeface="Calibri" panose="020F0502020204030204" pitchFamily="34" charset="0"/>
                        </a:rPr>
                        <a:t>The Change</a:t>
                      </a:r>
                      <a:r>
                        <a:rPr lang="en-ZA" sz="1400" b="0" baseline="0" dirty="0" smtClean="0">
                          <a:effectLst/>
                          <a:latin typeface="Arial" panose="020B0604020202020204" pitchFamily="34" charset="0"/>
                          <a:ea typeface="Calibri" panose="020F0502020204030204" pitchFamily="34" charset="0"/>
                        </a:rPr>
                        <a:t> Management Strategy </a:t>
                      </a:r>
                      <a:r>
                        <a:rPr lang="en-ZA" sz="1400" b="0" dirty="0" smtClean="0">
                          <a:effectLst/>
                          <a:latin typeface="Arial" panose="020B0604020202020204" pitchFamily="34" charset="0"/>
                          <a:ea typeface="Calibri" panose="020F0502020204030204" pitchFamily="34" charset="0"/>
                        </a:rPr>
                        <a:t>is linked to the Department’s business and performance goals and is supported with a clear and logical Change Management Model and Implementation Plan</a:t>
                      </a:r>
                      <a:endParaRPr lang="en-GB" sz="1400" b="0" dirty="0">
                        <a:latin typeface="Arial" panose="020B0604020202020204" pitchFamily="34" charset="0"/>
                        <a:cs typeface="Arial" panose="020B0604020202020204" pitchFamily="34" charset="0"/>
                      </a:endParaRPr>
                    </a:p>
                  </a:txBody>
                  <a:tcPr/>
                </a:tc>
              </a:tr>
              <a:tr h="571600">
                <a:tc>
                  <a:txBody>
                    <a:bodyPr/>
                    <a:lstStyle/>
                    <a:p>
                      <a:pPr>
                        <a:spcBef>
                          <a:spcPts val="1200"/>
                        </a:spcBef>
                        <a:spcAft>
                          <a:spcPts val="600"/>
                        </a:spcAft>
                      </a:pPr>
                      <a:r>
                        <a:rPr lang="en-ZA" sz="1400" b="1" dirty="0" smtClean="0">
                          <a:latin typeface="Arial" panose="020B0604020202020204" pitchFamily="34" charset="0"/>
                          <a:cs typeface="Arial" panose="020B0604020202020204" pitchFamily="34" charset="0"/>
                        </a:rPr>
                        <a:t>Project 9</a:t>
                      </a:r>
                      <a:endParaRPr lang="en-GB" sz="1400" b="1" dirty="0">
                        <a:latin typeface="Arial" panose="020B0604020202020204" pitchFamily="34" charset="0"/>
                        <a:cs typeface="Arial" panose="020B0604020202020204" pitchFamily="34" charset="0"/>
                      </a:endParaRPr>
                    </a:p>
                  </a:txBody>
                  <a:tcPr/>
                </a:tc>
                <a:tc>
                  <a:txBody>
                    <a:bodyPr/>
                    <a:lstStyle/>
                    <a:p>
                      <a:pPr algn="just">
                        <a:spcBef>
                          <a:spcPts val="1200"/>
                        </a:spcBef>
                        <a:spcAft>
                          <a:spcPts val="1800"/>
                        </a:spcAft>
                      </a:pPr>
                      <a:r>
                        <a:rPr lang="en-ZA" sz="1400" b="1" dirty="0" smtClean="0">
                          <a:latin typeface="Arial" panose="020B0604020202020204" pitchFamily="34" charset="0"/>
                          <a:cs typeface="Arial" panose="020B0604020202020204" pitchFamily="34" charset="0"/>
                        </a:rPr>
                        <a:t>Fight against fraud and corruption - </a:t>
                      </a:r>
                      <a:r>
                        <a:rPr lang="en-ZA" sz="1400" b="0" dirty="0" smtClean="0">
                          <a:latin typeface="Arial" panose="020B0604020202020204" pitchFamily="34" charset="0"/>
                          <a:cs typeface="Arial" panose="020B0604020202020204" pitchFamily="34" charset="0"/>
                        </a:rPr>
                        <a:t>The Department is putting in place measures to ensure effective management of fraud risks in order to reduce the prevalence of opportunities for the occurrence of fraud and corruption.  More focus will be placed on conducting pro-active investigations (with an emphasis on prevention) in respect of areas that are identified as susceptible to fraud and corruption.</a:t>
                      </a:r>
                      <a:endParaRPr lang="en-GB" sz="1400" b="0" dirty="0">
                        <a:latin typeface="Arial" panose="020B0604020202020204" pitchFamily="34" charset="0"/>
                        <a:cs typeface="Arial" panose="020B0604020202020204" pitchFamily="34" charset="0"/>
                      </a:endParaRPr>
                    </a:p>
                  </a:txBody>
                  <a:tcPr/>
                </a:tc>
              </a:tr>
              <a:tr h="802301">
                <a:tc>
                  <a:txBody>
                    <a:bodyPr/>
                    <a:lstStyle/>
                    <a:p>
                      <a:pPr>
                        <a:spcBef>
                          <a:spcPts val="1200"/>
                        </a:spcBef>
                        <a:spcAft>
                          <a:spcPts val="600"/>
                        </a:spcAft>
                      </a:pPr>
                      <a:r>
                        <a:rPr lang="en-ZA" sz="1400" b="1" dirty="0" smtClean="0">
                          <a:latin typeface="Arial" panose="020B0604020202020204" pitchFamily="34" charset="0"/>
                          <a:cs typeface="Arial" panose="020B0604020202020204" pitchFamily="34" charset="0"/>
                        </a:rPr>
                        <a:t>Project 10</a:t>
                      </a:r>
                      <a:endParaRPr lang="en-GB" sz="1400" b="1" dirty="0">
                        <a:latin typeface="Arial" panose="020B0604020202020204" pitchFamily="34" charset="0"/>
                        <a:cs typeface="Arial" panose="020B0604020202020204" pitchFamily="34" charset="0"/>
                      </a:endParaRPr>
                    </a:p>
                  </a:txBody>
                  <a:tcPr/>
                </a:tc>
                <a:tc>
                  <a:txBody>
                    <a:bodyPr/>
                    <a:lstStyle/>
                    <a:p>
                      <a:pPr algn="just">
                        <a:spcBef>
                          <a:spcPts val="1200"/>
                        </a:spcBef>
                        <a:spcAft>
                          <a:spcPts val="1800"/>
                        </a:spcAft>
                      </a:pPr>
                      <a:r>
                        <a:rPr lang="en-ZA" sz="1400" b="1" dirty="0" smtClean="0">
                          <a:latin typeface="Arial" panose="020B0604020202020204" pitchFamily="34" charset="0"/>
                          <a:cs typeface="Arial" panose="020B0604020202020204" pitchFamily="34" charset="0"/>
                        </a:rPr>
                        <a:t>Development and implementation of a Service Delivery Model and Framework </a:t>
                      </a:r>
                      <a:r>
                        <a:rPr lang="en-ZA" sz="1400" dirty="0" smtClean="0">
                          <a:latin typeface="Arial" panose="020B0604020202020204" pitchFamily="34" charset="0"/>
                          <a:cs typeface="Arial" panose="020B0604020202020204" pitchFamily="34" charset="0"/>
                        </a:rPr>
                        <a:t>- The service delivery model and framework</a:t>
                      </a:r>
                      <a:r>
                        <a:rPr lang="en-ZA" sz="1400" baseline="0"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will assist in identifying the capacity required for the planning, development, implementation and institutionalisation of service delivery tools, systems, processes, mechanisms and intervention Programmes to improve service delivery in the Department. </a:t>
                      </a:r>
                      <a:endParaRPr lang="en-GB" sz="1400" dirty="0">
                        <a:latin typeface="Arial" panose="020B0604020202020204" pitchFamily="34" charset="0"/>
                        <a:cs typeface="Arial" panose="020B0604020202020204" pitchFamily="34" charset="0"/>
                      </a:endParaRPr>
                    </a:p>
                  </a:txBody>
                  <a:tcPr/>
                </a:tc>
              </a:tr>
              <a:tr h="1505851">
                <a:tc>
                  <a:txBody>
                    <a:bodyPr/>
                    <a:lstStyle/>
                    <a:p>
                      <a:pPr>
                        <a:spcBef>
                          <a:spcPts val="1200"/>
                        </a:spcBef>
                        <a:spcAft>
                          <a:spcPts val="600"/>
                        </a:spcAft>
                      </a:pPr>
                      <a:r>
                        <a:rPr lang="en-ZA" sz="1400" b="1" dirty="0" smtClean="0">
                          <a:latin typeface="Arial" panose="020B0604020202020204" pitchFamily="34" charset="0"/>
                          <a:cs typeface="Arial" panose="020B0604020202020204" pitchFamily="34" charset="0"/>
                        </a:rPr>
                        <a:t>Project 14</a:t>
                      </a:r>
                      <a:endParaRPr lang="en-GB" sz="1400" b="1" dirty="0">
                        <a:latin typeface="Arial" panose="020B0604020202020204" pitchFamily="34" charset="0"/>
                        <a:cs typeface="Arial" panose="020B0604020202020204" pitchFamily="34" charset="0"/>
                      </a:endParaRPr>
                    </a:p>
                  </a:txBody>
                  <a:tcPr/>
                </a:tc>
                <a:tc>
                  <a:txBody>
                    <a:bodyPr/>
                    <a:lstStyle/>
                    <a:p>
                      <a:pPr marL="0" marR="0" lvl="0" indent="0" algn="just" defTabSz="685814" rtl="0" eaLnBrk="1" fontAlgn="auto" latinLnBrk="0" hangingPunct="1">
                        <a:lnSpc>
                          <a:spcPct val="100000"/>
                        </a:lnSpc>
                        <a:spcBef>
                          <a:spcPts val="1200"/>
                        </a:spcBef>
                        <a:spcAft>
                          <a:spcPts val="1800"/>
                        </a:spcAft>
                        <a:buClrTx/>
                        <a:buSzTx/>
                        <a:buFontTx/>
                        <a:buNone/>
                        <a:tabLst/>
                        <a:defRPr/>
                      </a:pPr>
                      <a:r>
                        <a:rPr lang="en-ZA" sz="1400" b="1" dirty="0" smtClean="0">
                          <a:latin typeface="Arial" panose="020B0604020202020204" pitchFamily="34" charset="0"/>
                          <a:cs typeface="Arial" panose="020B0604020202020204" pitchFamily="34" charset="0"/>
                        </a:rPr>
                        <a:t>Review of the Public Works White Papers White Papers [(1) Public Works Towards The 21st Century (1997) And (2) Creating an enabling environment for Reconstruction Growth and Development in the Construction Industry (1999)]</a:t>
                      </a:r>
                      <a:r>
                        <a:rPr lang="en-ZA" sz="1400" b="1" baseline="0" dirty="0" smtClean="0">
                          <a:latin typeface="Arial" panose="020B0604020202020204" pitchFamily="34" charset="0"/>
                          <a:cs typeface="Arial" panose="020B0604020202020204" pitchFamily="34" charset="0"/>
                        </a:rPr>
                        <a:t> </a:t>
                      </a:r>
                      <a:r>
                        <a:rPr lang="en-ZA" sz="1400" baseline="0" dirty="0" smtClean="0">
                          <a:latin typeface="Arial" panose="020B0604020202020204" pitchFamily="34" charset="0"/>
                          <a:cs typeface="Arial" panose="020B0604020202020204" pitchFamily="34" charset="0"/>
                        </a:rPr>
                        <a:t>Some of the policy issues to be addressed by the envisaged Public Works Bill include the strengthening of the oversight of the Public Works Sector in terms of its concurrent mandate, the institutionalisation of the alternative Dispute Resolution System for the property management and construction functions of the Department and the consolidation of some of the legislation managed by the Department.</a:t>
                      </a:r>
                    </a:p>
                  </a:txBody>
                  <a:tcPr/>
                </a:tc>
              </a:tr>
              <a:tr h="571600">
                <a:tc>
                  <a:txBody>
                    <a:bodyPr/>
                    <a:lstStyle/>
                    <a:p>
                      <a:pPr>
                        <a:spcBef>
                          <a:spcPts val="1200"/>
                        </a:spcBef>
                        <a:spcAft>
                          <a:spcPts val="600"/>
                        </a:spcAft>
                      </a:pPr>
                      <a:r>
                        <a:rPr lang="en-ZA" sz="1400" b="1" dirty="0" smtClean="0">
                          <a:latin typeface="Arial" panose="020B0604020202020204" pitchFamily="34" charset="0"/>
                          <a:cs typeface="Arial" panose="020B0604020202020204" pitchFamily="34" charset="0"/>
                        </a:rPr>
                        <a:t>Project 17</a:t>
                      </a:r>
                      <a:endParaRPr lang="en-GB" sz="1400" b="1" dirty="0">
                        <a:latin typeface="Arial" panose="020B0604020202020204" pitchFamily="34" charset="0"/>
                        <a:cs typeface="Arial" panose="020B0604020202020204" pitchFamily="34" charset="0"/>
                      </a:endParaRPr>
                    </a:p>
                  </a:txBody>
                  <a:tcPr/>
                </a:tc>
                <a:tc>
                  <a:txBody>
                    <a:bodyPr/>
                    <a:lstStyle/>
                    <a:p>
                      <a:pPr marL="0" marR="0" lvl="0" indent="0" algn="just" defTabSz="685814" rtl="0" eaLnBrk="1" fontAlgn="auto" latinLnBrk="0" hangingPunct="1">
                        <a:lnSpc>
                          <a:spcPct val="100000"/>
                        </a:lnSpc>
                        <a:spcBef>
                          <a:spcPts val="1200"/>
                        </a:spcBef>
                        <a:spcAft>
                          <a:spcPts val="1800"/>
                        </a:spcAft>
                        <a:buClrTx/>
                        <a:buSzTx/>
                        <a:buFontTx/>
                        <a:buNone/>
                        <a:tabLst/>
                        <a:defRPr/>
                      </a:pPr>
                      <a:r>
                        <a:rPr lang="en-ZA" sz="1400" b="1" dirty="0" smtClean="0">
                          <a:latin typeface="Arial" panose="020B0604020202020204" pitchFamily="34" charset="0"/>
                          <a:cs typeface="Arial" panose="020B0604020202020204" pitchFamily="34" charset="0"/>
                        </a:rPr>
                        <a:t>Establishment of a Turnaround Project Management Office (</a:t>
                      </a:r>
                      <a:r>
                        <a:rPr lang="en-ZA" sz="1400" b="1" dirty="0" err="1" smtClean="0">
                          <a:latin typeface="Arial" panose="020B0604020202020204" pitchFamily="34" charset="0"/>
                          <a:cs typeface="Arial" panose="020B0604020202020204" pitchFamily="34" charset="0"/>
                        </a:rPr>
                        <a:t>PMO</a:t>
                      </a:r>
                      <a:r>
                        <a:rPr lang="en-ZA" sz="1400" b="1" dirty="0" smtClean="0">
                          <a:latin typeface="Arial" panose="020B0604020202020204" pitchFamily="34" charset="0"/>
                          <a:cs typeface="Arial" panose="020B0604020202020204" pitchFamily="34" charset="0"/>
                        </a:rPr>
                        <a:t>) </a:t>
                      </a:r>
                      <a:r>
                        <a:rPr lang="en-ZA" sz="1400" dirty="0" smtClean="0">
                          <a:latin typeface="Arial" panose="020B0604020202020204" pitchFamily="34" charset="0"/>
                          <a:cs typeface="Arial" panose="020B0604020202020204" pitchFamily="34" charset="0"/>
                        </a:rPr>
                        <a:t>- The </a:t>
                      </a:r>
                      <a:r>
                        <a:rPr lang="en-ZA" sz="1400" dirty="0" err="1" smtClean="0">
                          <a:latin typeface="Arial" panose="020B0604020202020204" pitchFamily="34" charset="0"/>
                          <a:cs typeface="Arial" panose="020B0604020202020204" pitchFamily="34" charset="0"/>
                        </a:rPr>
                        <a:t>PMO</a:t>
                      </a:r>
                      <a:r>
                        <a:rPr lang="en-ZA" sz="1400" dirty="0" smtClean="0">
                          <a:latin typeface="Arial" panose="020B0604020202020204" pitchFamily="34" charset="0"/>
                          <a:cs typeface="Arial" panose="020B0604020202020204" pitchFamily="34" charset="0"/>
                        </a:rPr>
                        <a:t> will be the anchor point for the Department and the PMTE, to ensure the seamless delivery of conceptualised Business Improvement Programmes across the organisations, in order to enable both the Department and the PMTE to effectively deliver on their respective mandates. </a:t>
                      </a:r>
                    </a:p>
                  </a:txBody>
                  <a:tcPr/>
                </a:tc>
              </a:tr>
            </a:tbl>
          </a:graphicData>
        </a:graphic>
      </p:graphicFrame>
      <p:sp>
        <p:nvSpPr>
          <p:cNvPr id="4" name="Slide Number Placeholder 3"/>
          <p:cNvSpPr>
            <a:spLocks noGrp="1"/>
          </p:cNvSpPr>
          <p:nvPr>
            <p:ph type="sldNum" sz="quarter" idx="12"/>
          </p:nvPr>
        </p:nvSpPr>
        <p:spPr/>
        <p:txBody>
          <a:bodyPr/>
          <a:lstStyle/>
          <a:p>
            <a:fld id="{807AF72E-B1A0-4A08-AC4A-89DDD0E3DC36}"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xmlns="" val="34564148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11109158"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OVERVIEW – PERFORMANCE ENVIRONMENT</a:t>
            </a:r>
          </a:p>
        </p:txBody>
      </p:sp>
      <p:sp>
        <p:nvSpPr>
          <p:cNvPr id="2" name="Rectangle 1"/>
          <p:cNvSpPr/>
          <p:nvPr/>
        </p:nvSpPr>
        <p:spPr>
          <a:xfrm>
            <a:off x="521368" y="854665"/>
            <a:ext cx="11149264" cy="5555367"/>
          </a:xfrm>
          <a:prstGeom prst="rect">
            <a:avLst/>
          </a:prstGeom>
        </p:spPr>
        <p:txBody>
          <a:bodyPr wrap="square">
            <a:spAutoFit/>
          </a:bodyPr>
          <a:lstStyle/>
          <a:p>
            <a:pPr algn="just">
              <a:spcBef>
                <a:spcPts val="600"/>
              </a:spcBef>
            </a:pPr>
            <a:r>
              <a:rPr lang="en-ZA" sz="1550" dirty="0" smtClean="0">
                <a:solidFill>
                  <a:prstClr val="black"/>
                </a:solidFill>
                <a:latin typeface="Arial" panose="020B0604020202020204" pitchFamily="34" charset="0"/>
                <a:cs typeface="Arial" panose="020B0604020202020204" pitchFamily="34" charset="0"/>
              </a:rPr>
              <a:t>The </a:t>
            </a:r>
            <a:r>
              <a:rPr lang="en-ZA" sz="1550" dirty="0">
                <a:solidFill>
                  <a:prstClr val="black"/>
                </a:solidFill>
                <a:latin typeface="Arial" panose="020B0604020202020204" pitchFamily="34" charset="0"/>
                <a:cs typeface="Arial" panose="020B0604020202020204" pitchFamily="34" charset="0"/>
              </a:rPr>
              <a:t>Department </a:t>
            </a:r>
            <a:r>
              <a:rPr lang="en-ZA" sz="1550" dirty="0" smtClean="0">
                <a:solidFill>
                  <a:prstClr val="black"/>
                </a:solidFill>
                <a:latin typeface="Arial" panose="020B0604020202020204" pitchFamily="34" charset="0"/>
                <a:cs typeface="Arial" panose="020B0604020202020204" pitchFamily="34" charset="0"/>
              </a:rPr>
              <a:t>is refocussing the </a:t>
            </a:r>
            <a:r>
              <a:rPr lang="en-ZA" sz="1550" dirty="0">
                <a:solidFill>
                  <a:prstClr val="black"/>
                </a:solidFill>
                <a:latin typeface="Arial" panose="020B0604020202020204" pitchFamily="34" charset="0"/>
                <a:cs typeface="Arial" panose="020B0604020202020204" pitchFamily="34" charset="0"/>
              </a:rPr>
              <a:t>remaining functions </a:t>
            </a:r>
            <a:r>
              <a:rPr lang="en-ZA" sz="1550" dirty="0" smtClean="0">
                <a:solidFill>
                  <a:prstClr val="black"/>
                </a:solidFill>
                <a:latin typeface="Arial" panose="020B0604020202020204" pitchFamily="34" charset="0"/>
                <a:cs typeface="Arial" panose="020B0604020202020204" pitchFamily="34" charset="0"/>
              </a:rPr>
              <a:t>within the </a:t>
            </a:r>
            <a:r>
              <a:rPr lang="en-ZA" sz="1550" dirty="0">
                <a:solidFill>
                  <a:prstClr val="black"/>
                </a:solidFill>
                <a:latin typeface="Arial" panose="020B0604020202020204" pitchFamily="34" charset="0"/>
                <a:cs typeface="Arial" panose="020B0604020202020204" pitchFamily="34" charset="0"/>
              </a:rPr>
              <a:t>structure </a:t>
            </a:r>
            <a:r>
              <a:rPr lang="en-ZA" sz="1550" dirty="0" smtClean="0">
                <a:solidFill>
                  <a:prstClr val="black"/>
                </a:solidFill>
                <a:latin typeface="Arial" panose="020B0604020202020204" pitchFamily="34" charset="0"/>
                <a:cs typeface="Arial" panose="020B0604020202020204" pitchFamily="34" charset="0"/>
              </a:rPr>
              <a:t>in a manner that integrates services </a:t>
            </a:r>
            <a:r>
              <a:rPr lang="en-ZA" sz="1550" dirty="0">
                <a:solidFill>
                  <a:prstClr val="black"/>
                </a:solidFill>
                <a:latin typeface="Arial" panose="020B0604020202020204" pitchFamily="34" charset="0"/>
                <a:cs typeface="Arial" panose="020B0604020202020204" pitchFamily="34" charset="0"/>
              </a:rPr>
              <a:t>more effectively and efficiently. The Department has prioritised the following areas for sustainable improvement to address the challenges and limitations within the operating environment:</a:t>
            </a:r>
          </a:p>
          <a:p>
            <a:pPr algn="just">
              <a:spcBef>
                <a:spcPts val="600"/>
              </a:spcBef>
            </a:pPr>
            <a:endParaRPr lang="en-ZA" sz="1550" dirty="0">
              <a:solidFill>
                <a:prstClr val="black"/>
              </a:solidFill>
              <a:latin typeface="Arial" panose="020B0604020202020204" pitchFamily="34" charset="0"/>
              <a:cs typeface="Arial" panose="020B0604020202020204" pitchFamily="34" charset="0"/>
            </a:endParaRPr>
          </a:p>
          <a:p>
            <a:pPr marL="520700" lvl="2" indent="-528638" algn="just">
              <a:spcAft>
                <a:spcPts val="1200"/>
              </a:spcAft>
              <a:buFont typeface="+mj-lt"/>
              <a:buAutoNum type="arabicPeriod"/>
            </a:pPr>
            <a:r>
              <a:rPr lang="en-ZA" sz="1550" b="1" dirty="0">
                <a:solidFill>
                  <a:prstClr val="black"/>
                </a:solidFill>
                <a:latin typeface="Arial" panose="020B0604020202020204" pitchFamily="34" charset="0"/>
                <a:ea typeface="Calibri" panose="020F0502020204030204" pitchFamily="34" charset="0"/>
              </a:rPr>
              <a:t>Improving the quality of performance information </a:t>
            </a:r>
            <a:r>
              <a:rPr lang="en-ZA" sz="1550" dirty="0">
                <a:solidFill>
                  <a:prstClr val="black"/>
                </a:solidFill>
                <a:latin typeface="Arial" panose="020B0604020202020204" pitchFamily="34" charset="0"/>
                <a:ea typeface="Calibri" panose="020F0502020204030204" pitchFamily="34" charset="0"/>
              </a:rPr>
              <a:t>- A Strategic Planning Learning Programme for senior managers will be rolled out which includes an overview of strategic planning principles, guidelines for compiling an Annual Performance Plan and performance monitoring processes. </a:t>
            </a:r>
            <a:r>
              <a:rPr lang="en-ZA" sz="1550" dirty="0" smtClean="0">
                <a:solidFill>
                  <a:prstClr val="black"/>
                </a:solidFill>
                <a:latin typeface="Arial" panose="020B0604020202020204" pitchFamily="34" charset="0"/>
                <a:ea typeface="Calibri" panose="020F0502020204030204" pitchFamily="34" charset="0"/>
              </a:rPr>
              <a:t> </a:t>
            </a:r>
            <a:endParaRPr lang="en-ZA" sz="1550" dirty="0">
              <a:solidFill>
                <a:prstClr val="black"/>
              </a:solidFill>
              <a:latin typeface="Arial" panose="020B0604020202020204" pitchFamily="34" charset="0"/>
              <a:ea typeface="Calibri" panose="020F0502020204030204" pitchFamily="34" charset="0"/>
            </a:endParaRPr>
          </a:p>
          <a:p>
            <a:pPr marL="520700" lvl="2" indent="-528638" algn="just">
              <a:spcAft>
                <a:spcPts val="1200"/>
              </a:spcAft>
              <a:buFont typeface="+mj-lt"/>
              <a:buAutoNum type="arabicPeriod"/>
            </a:pPr>
            <a:r>
              <a:rPr lang="en-ZA" sz="1550" b="1" dirty="0" smtClean="0">
                <a:solidFill>
                  <a:prstClr val="black"/>
                </a:solidFill>
                <a:latin typeface="Arial" panose="020B0604020202020204" pitchFamily="34" charset="0"/>
                <a:ea typeface="Calibri" panose="020F0502020204030204" pitchFamily="34" charset="0"/>
              </a:rPr>
              <a:t>The </a:t>
            </a:r>
            <a:r>
              <a:rPr lang="en-ZA" sz="1550" b="1" dirty="0">
                <a:solidFill>
                  <a:prstClr val="black"/>
                </a:solidFill>
                <a:latin typeface="Arial" panose="020B0604020202020204" pitchFamily="34" charset="0"/>
                <a:ea typeface="Calibri" panose="020F0502020204030204" pitchFamily="34" charset="0"/>
              </a:rPr>
              <a:t>re-launching of Operation Bring Back (</a:t>
            </a:r>
            <a:r>
              <a:rPr lang="en-ZA" sz="1550" b="1" dirty="0" err="1">
                <a:solidFill>
                  <a:prstClr val="black"/>
                </a:solidFill>
                <a:latin typeface="Arial" panose="020B0604020202020204" pitchFamily="34" charset="0"/>
                <a:ea typeface="Calibri" panose="020F0502020204030204" pitchFamily="34" charset="0"/>
              </a:rPr>
              <a:t>OBB</a:t>
            </a:r>
            <a:r>
              <a:rPr lang="en-ZA" sz="1550" b="1" dirty="0">
                <a:solidFill>
                  <a:prstClr val="black"/>
                </a:solidFill>
                <a:latin typeface="Arial" panose="020B0604020202020204" pitchFamily="34" charset="0"/>
                <a:ea typeface="Calibri" panose="020F0502020204030204" pitchFamily="34" charset="0"/>
              </a:rPr>
              <a:t>) </a:t>
            </a:r>
            <a:r>
              <a:rPr lang="en-ZA" sz="1550" dirty="0">
                <a:solidFill>
                  <a:prstClr val="black"/>
                </a:solidFill>
                <a:latin typeface="Arial" panose="020B0604020202020204" pitchFamily="34" charset="0"/>
                <a:ea typeface="Calibri" panose="020F0502020204030204" pitchFamily="34" charset="0"/>
              </a:rPr>
              <a:t>- An </a:t>
            </a:r>
            <a:r>
              <a:rPr lang="en-ZA" sz="1550" dirty="0" err="1">
                <a:solidFill>
                  <a:prstClr val="black"/>
                </a:solidFill>
                <a:latin typeface="Arial" panose="020B0604020202020204" pitchFamily="34" charset="0"/>
                <a:ea typeface="Calibri" panose="020F0502020204030204" pitchFamily="34" charset="0"/>
              </a:rPr>
              <a:t>OBB</a:t>
            </a:r>
            <a:r>
              <a:rPr lang="en-ZA" sz="1550" dirty="0">
                <a:solidFill>
                  <a:prstClr val="black"/>
                </a:solidFill>
                <a:latin typeface="Arial" panose="020B0604020202020204" pitchFamily="34" charset="0"/>
                <a:ea typeface="Calibri" panose="020F0502020204030204" pitchFamily="34" charset="0"/>
              </a:rPr>
              <a:t> Programme </a:t>
            </a:r>
            <a:r>
              <a:rPr lang="en-ZA" sz="1550" dirty="0" smtClean="0">
                <a:solidFill>
                  <a:prstClr val="black"/>
                </a:solidFill>
                <a:latin typeface="Arial" panose="020B0604020202020204" pitchFamily="34" charset="0"/>
                <a:ea typeface="Calibri" panose="020F0502020204030204" pitchFamily="34" charset="0"/>
              </a:rPr>
              <a:t>has been launched </a:t>
            </a:r>
            <a:r>
              <a:rPr lang="en-ZA" sz="1550" dirty="0">
                <a:solidFill>
                  <a:prstClr val="black"/>
                </a:solidFill>
                <a:latin typeface="Arial" panose="020B0604020202020204" pitchFamily="34" charset="0"/>
                <a:ea typeface="Calibri" panose="020F0502020204030204" pitchFamily="34" charset="0"/>
              </a:rPr>
              <a:t>internally within the Public Works Sector to </a:t>
            </a:r>
            <a:r>
              <a:rPr lang="en-ZA" sz="1550" dirty="0" smtClean="0">
                <a:solidFill>
                  <a:prstClr val="black"/>
                </a:solidFill>
                <a:latin typeface="Arial" panose="020B0604020202020204" pitchFamily="34" charset="0"/>
                <a:ea typeface="Calibri" panose="020F0502020204030204" pitchFamily="34" charset="0"/>
              </a:rPr>
              <a:t>deal </a:t>
            </a:r>
            <a:r>
              <a:rPr lang="en-ZA" sz="1550" dirty="0">
                <a:solidFill>
                  <a:prstClr val="black"/>
                </a:solidFill>
                <a:latin typeface="Arial" panose="020B0604020202020204" pitchFamily="34" charset="0"/>
                <a:ea typeface="Calibri" panose="020F0502020204030204" pitchFamily="34" charset="0"/>
              </a:rPr>
              <a:t>with identifying, investigating and recovering possible cases where State properties have been unlawfully </a:t>
            </a:r>
            <a:r>
              <a:rPr lang="en-ZA" sz="1550" dirty="0" smtClean="0">
                <a:solidFill>
                  <a:prstClr val="black"/>
                </a:solidFill>
                <a:latin typeface="Arial" panose="020B0604020202020204" pitchFamily="34" charset="0"/>
                <a:ea typeface="Calibri" panose="020F0502020204030204" pitchFamily="34" charset="0"/>
              </a:rPr>
              <a:t>occupied.</a:t>
            </a:r>
            <a:endParaRPr lang="en-GB" sz="1550" dirty="0">
              <a:solidFill>
                <a:prstClr val="black"/>
              </a:solidFill>
            </a:endParaRPr>
          </a:p>
          <a:p>
            <a:pPr marL="520700" lvl="2" indent="-528638" algn="just">
              <a:spcAft>
                <a:spcPts val="1200"/>
              </a:spcAft>
              <a:buFont typeface="+mj-lt"/>
              <a:buAutoNum type="arabicPeriod"/>
            </a:pPr>
            <a:r>
              <a:rPr lang="en-ZA" sz="1550" b="1" dirty="0">
                <a:solidFill>
                  <a:prstClr val="black"/>
                </a:solidFill>
                <a:latin typeface="Arial" panose="020B0604020202020204" pitchFamily="34" charset="0"/>
                <a:ea typeface="Calibri" panose="020F0502020204030204" pitchFamily="34" charset="0"/>
              </a:rPr>
              <a:t>Effective implementation of risk management processes </a:t>
            </a:r>
            <a:r>
              <a:rPr lang="en-ZA" sz="1550" dirty="0">
                <a:solidFill>
                  <a:prstClr val="black"/>
                </a:solidFill>
                <a:latin typeface="Arial" panose="020B0604020202020204" pitchFamily="34" charset="0"/>
                <a:ea typeface="Calibri" panose="020F0502020204030204" pitchFamily="34" charset="0"/>
              </a:rPr>
              <a:t>- </a:t>
            </a:r>
            <a:r>
              <a:rPr lang="en-ZA" sz="1550" dirty="0" smtClean="0">
                <a:solidFill>
                  <a:prstClr val="black"/>
                </a:solidFill>
                <a:latin typeface="Arial" panose="020B0604020202020204" pitchFamily="34" charset="0"/>
                <a:ea typeface="Calibri" panose="020F0502020204030204" pitchFamily="34" charset="0"/>
              </a:rPr>
              <a:t>Attention will be given </a:t>
            </a:r>
            <a:r>
              <a:rPr lang="en-ZA" sz="1550" dirty="0">
                <a:solidFill>
                  <a:prstClr val="black"/>
                </a:solidFill>
                <a:latin typeface="Arial" panose="020B0604020202020204" pitchFamily="34" charset="0"/>
                <a:ea typeface="Calibri" panose="020F0502020204030204" pitchFamily="34" charset="0"/>
              </a:rPr>
              <a:t>to monitoring the implementation of the </a:t>
            </a:r>
            <a:r>
              <a:rPr lang="en-ZA" sz="1550" dirty="0" smtClean="0">
                <a:solidFill>
                  <a:prstClr val="black"/>
                </a:solidFill>
                <a:latin typeface="Arial" panose="020B0604020202020204" pitchFamily="34" charset="0"/>
                <a:ea typeface="Calibri" panose="020F0502020204030204" pitchFamily="34" charset="0"/>
              </a:rPr>
              <a:t>action plans in mitigating strategic risks </a:t>
            </a:r>
            <a:r>
              <a:rPr lang="en-ZA" sz="1550" dirty="0">
                <a:solidFill>
                  <a:prstClr val="black"/>
                </a:solidFill>
                <a:latin typeface="Arial" panose="020B0604020202020204" pitchFamily="34" charset="0"/>
                <a:ea typeface="Calibri" panose="020F0502020204030204" pitchFamily="34" charset="0"/>
              </a:rPr>
              <a:t>so that they are at an acceptable level and the identification of the emerging </a:t>
            </a:r>
            <a:r>
              <a:rPr lang="en-ZA" sz="1550" dirty="0" smtClean="0">
                <a:solidFill>
                  <a:prstClr val="black"/>
                </a:solidFill>
                <a:latin typeface="Arial" panose="020B0604020202020204" pitchFamily="34" charset="0"/>
                <a:ea typeface="Calibri" panose="020F0502020204030204" pitchFamily="34" charset="0"/>
              </a:rPr>
              <a:t>risks as well as the development </a:t>
            </a:r>
            <a:r>
              <a:rPr lang="en-ZA" sz="1550" dirty="0">
                <a:solidFill>
                  <a:prstClr val="black"/>
                </a:solidFill>
                <a:latin typeface="Arial" panose="020B0604020202020204" pitchFamily="34" charset="0"/>
                <a:ea typeface="Calibri" panose="020F0502020204030204" pitchFamily="34" charset="0"/>
              </a:rPr>
              <a:t>and implementation of Business Continuity Management </a:t>
            </a:r>
            <a:r>
              <a:rPr lang="en-ZA" sz="1550" dirty="0" smtClean="0">
                <a:solidFill>
                  <a:prstClr val="black"/>
                </a:solidFill>
                <a:latin typeface="Arial" panose="020B0604020202020204" pitchFamily="34" charset="0"/>
                <a:ea typeface="Calibri" panose="020F0502020204030204" pitchFamily="34" charset="0"/>
              </a:rPr>
              <a:t>Framework.</a:t>
            </a:r>
            <a:endParaRPr lang="en-ZA" sz="1550" dirty="0">
              <a:solidFill>
                <a:prstClr val="black"/>
              </a:solidFill>
              <a:latin typeface="Arial" panose="020B0604020202020204" pitchFamily="34" charset="0"/>
              <a:ea typeface="Calibri" panose="020F0502020204030204" pitchFamily="34" charset="0"/>
            </a:endParaRPr>
          </a:p>
          <a:p>
            <a:pPr marL="520700" lvl="2" indent="-528638" algn="just">
              <a:spcAft>
                <a:spcPts val="1200"/>
              </a:spcAft>
              <a:buFont typeface="+mj-lt"/>
              <a:buAutoNum type="arabicPeriod"/>
            </a:pPr>
            <a:r>
              <a:rPr lang="en-ZA" sz="1550" b="1" dirty="0" smtClean="0">
                <a:solidFill>
                  <a:prstClr val="black"/>
                </a:solidFill>
                <a:latin typeface="Arial" panose="020B0604020202020204" pitchFamily="34" charset="0"/>
                <a:ea typeface="Times New Roman" panose="02020603050405020304" pitchFamily="18" charset="0"/>
              </a:rPr>
              <a:t>Enhancing </a:t>
            </a:r>
            <a:r>
              <a:rPr lang="en-ZA" sz="1550" b="1" dirty="0">
                <a:solidFill>
                  <a:prstClr val="black"/>
                </a:solidFill>
                <a:latin typeface="Arial" panose="020B0604020202020204" pitchFamily="34" charset="0"/>
                <a:ea typeface="Times New Roman" panose="02020603050405020304" pitchFamily="18" charset="0"/>
              </a:rPr>
              <a:t>professional capacity within </a:t>
            </a:r>
            <a:r>
              <a:rPr lang="en-ZA" sz="1550" b="1" dirty="0">
                <a:solidFill>
                  <a:prstClr val="black"/>
                </a:solidFill>
                <a:latin typeface="Arial" panose="020B0604020202020204" pitchFamily="34" charset="0"/>
                <a:ea typeface="Calibri" panose="020F0502020204030204" pitchFamily="34" charset="0"/>
              </a:rPr>
              <a:t>the Department and the </a:t>
            </a:r>
            <a:r>
              <a:rPr lang="en-ZA" sz="1550" b="1" dirty="0" err="1" smtClean="0">
                <a:solidFill>
                  <a:prstClr val="black"/>
                </a:solidFill>
                <a:latin typeface="Arial" panose="020B0604020202020204" pitchFamily="34" charset="0"/>
                <a:ea typeface="Calibri" panose="020F0502020204030204" pitchFamily="34" charset="0"/>
              </a:rPr>
              <a:t>PMTE</a:t>
            </a:r>
            <a:r>
              <a:rPr lang="en-ZA" sz="1550" b="1" dirty="0">
                <a:solidFill>
                  <a:prstClr val="black"/>
                </a:solidFill>
                <a:latin typeface="Arial" panose="020B0604020202020204" pitchFamily="34" charset="0"/>
                <a:ea typeface="Calibri" panose="020F0502020204030204" pitchFamily="34" charset="0"/>
              </a:rPr>
              <a:t> </a:t>
            </a:r>
            <a:r>
              <a:rPr lang="en-ZA" sz="1550" dirty="0">
                <a:solidFill>
                  <a:prstClr val="black"/>
                </a:solidFill>
                <a:latin typeface="Arial" panose="020B0604020202020204" pitchFamily="34" charset="0"/>
                <a:ea typeface="Calibri" panose="020F0502020204030204" pitchFamily="34" charset="0"/>
              </a:rPr>
              <a:t>- </a:t>
            </a:r>
            <a:r>
              <a:rPr lang="en-ZA" sz="1550" dirty="0" smtClean="0">
                <a:solidFill>
                  <a:prstClr val="black"/>
                </a:solidFill>
                <a:latin typeface="Arial" panose="020B0604020202020204" pitchFamily="34" charset="0"/>
                <a:ea typeface="Calibri" panose="020F0502020204030204" pitchFamily="34" charset="0"/>
              </a:rPr>
              <a:t>The </a:t>
            </a:r>
            <a:r>
              <a:rPr lang="en-ZA" sz="1550" dirty="0">
                <a:solidFill>
                  <a:prstClr val="black"/>
                </a:solidFill>
                <a:latin typeface="Arial" panose="020B0604020202020204" pitchFamily="34" charset="0"/>
                <a:ea typeface="Calibri" panose="020F0502020204030204" pitchFamily="34" charset="0"/>
              </a:rPr>
              <a:t>Department is co-ordinating programmes that contribute to human capital development and to the creation of a pool of critical skills.  One such programme is the Young Professionals Programme which aims at providing mentorship and support through to the registration of professionals in various built environment </a:t>
            </a:r>
            <a:r>
              <a:rPr lang="en-ZA" sz="1550" dirty="0" smtClean="0">
                <a:solidFill>
                  <a:prstClr val="black"/>
                </a:solidFill>
                <a:latin typeface="Arial" panose="020B0604020202020204" pitchFamily="34" charset="0"/>
                <a:ea typeface="Calibri" panose="020F0502020204030204" pitchFamily="34" charset="0"/>
              </a:rPr>
              <a:t>disciplines.</a:t>
            </a:r>
            <a:endParaRPr lang="en-GB" sz="1550" dirty="0">
              <a:solidFill>
                <a:prstClr val="black"/>
              </a:solidFill>
            </a:endParaRPr>
          </a:p>
          <a:p>
            <a:pPr marL="520700" lvl="2" indent="-528638" algn="just">
              <a:spcAft>
                <a:spcPts val="1200"/>
              </a:spcAft>
              <a:buFont typeface="+mj-lt"/>
              <a:buAutoNum type="arabicPeriod"/>
            </a:pPr>
            <a:r>
              <a:rPr lang="en-ZA" sz="1550" b="1" dirty="0" smtClean="0">
                <a:solidFill>
                  <a:prstClr val="black"/>
                </a:solidFill>
                <a:latin typeface="Arial" panose="020B0604020202020204" pitchFamily="34" charset="0"/>
                <a:ea typeface="Calibri" panose="020F0502020204030204" pitchFamily="34" charset="0"/>
              </a:rPr>
              <a:t>Development of an ICT solution to provide an Integrated Business System</a:t>
            </a:r>
            <a:r>
              <a:rPr lang="en-ZA" sz="1550" dirty="0" smtClean="0">
                <a:solidFill>
                  <a:prstClr val="black"/>
                </a:solidFill>
                <a:latin typeface="Arial" panose="020B0604020202020204" pitchFamily="34" charset="0"/>
                <a:ea typeface="Calibri" panose="020F0502020204030204" pitchFamily="34" charset="0"/>
              </a:rPr>
              <a:t> – The new re-engineering exercise of the </a:t>
            </a:r>
            <a:r>
              <a:rPr lang="en-ZA" sz="1550" dirty="0" err="1" smtClean="0">
                <a:solidFill>
                  <a:prstClr val="black"/>
                </a:solidFill>
                <a:latin typeface="Arial" panose="020B0604020202020204" pitchFamily="34" charset="0"/>
                <a:ea typeface="Calibri" panose="020F0502020204030204" pitchFamily="34" charset="0"/>
              </a:rPr>
              <a:t>DPW</a:t>
            </a:r>
            <a:r>
              <a:rPr lang="en-ZA" sz="1550" dirty="0" smtClean="0">
                <a:solidFill>
                  <a:prstClr val="black"/>
                </a:solidFill>
                <a:latin typeface="Arial" panose="020B0604020202020204" pitchFamily="34" charset="0"/>
                <a:ea typeface="Calibri" panose="020F0502020204030204" pitchFamily="34" charset="0"/>
              </a:rPr>
              <a:t> / </a:t>
            </a:r>
            <a:r>
              <a:rPr lang="en-ZA" sz="1550" dirty="0" err="1" smtClean="0">
                <a:solidFill>
                  <a:prstClr val="black"/>
                </a:solidFill>
                <a:latin typeface="Arial" panose="020B0604020202020204" pitchFamily="34" charset="0"/>
                <a:ea typeface="Calibri" panose="020F0502020204030204" pitchFamily="34" charset="0"/>
              </a:rPr>
              <a:t>PMTE</a:t>
            </a:r>
            <a:r>
              <a:rPr lang="en-ZA" sz="1550" dirty="0" smtClean="0">
                <a:solidFill>
                  <a:prstClr val="black"/>
                </a:solidFill>
                <a:latin typeface="Arial" panose="020B0604020202020204" pitchFamily="34" charset="0"/>
                <a:ea typeface="Calibri" panose="020F0502020204030204" pitchFamily="34" charset="0"/>
              </a:rPr>
              <a:t> split will be finalised and related business approaches will be completed for the new enterprise application landscape for the </a:t>
            </a:r>
            <a:r>
              <a:rPr lang="en-ZA" sz="1550" dirty="0" err="1" smtClean="0">
                <a:solidFill>
                  <a:prstClr val="black"/>
                </a:solidFill>
                <a:latin typeface="Arial" panose="020B0604020202020204" pitchFamily="34" charset="0"/>
                <a:ea typeface="Calibri" panose="020F0502020204030204" pitchFamily="34" charset="0"/>
              </a:rPr>
              <a:t>PMTE</a:t>
            </a:r>
            <a:r>
              <a:rPr lang="en-ZA" sz="1550" dirty="0" smtClean="0">
                <a:solidFill>
                  <a:prstClr val="black"/>
                </a:solidFill>
                <a:latin typeface="Arial" panose="020B0604020202020204" pitchFamily="34" charset="0"/>
                <a:ea typeface="Calibri" panose="020F0502020204030204" pitchFamily="34" charset="0"/>
              </a:rPr>
              <a:t>.</a:t>
            </a:r>
            <a:endParaRPr lang="en-GB" sz="1550" dirty="0">
              <a:solidFill>
                <a:prstClr val="black"/>
              </a:solidFill>
              <a:latin typeface="Arial" panose="020B0604020202020204" pitchFamily="34" charset="0"/>
              <a:ea typeface="Calibri" panose="020F0502020204030204" pitchFamily="34" charset="0"/>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17</a:t>
            </a:fld>
            <a:endParaRPr lang="en-US" dirty="0">
              <a:solidFill>
                <a:prstClr val="black">
                  <a:tint val="75000"/>
                </a:prstClr>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2729406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a:solidFill>
                  <a:prstClr val="white"/>
                </a:solidFill>
                <a:effectLst>
                  <a:outerShdw blurRad="38100" dist="38100" dir="2700000" algn="tl">
                    <a:srgbClr val="000000">
                      <a:alpha val="43137"/>
                    </a:srgbClr>
                  </a:outerShdw>
                </a:effectLst>
              </a:rPr>
              <a:t>STRATEGIC </a:t>
            </a:r>
            <a:r>
              <a:rPr lang="en-ZA" sz="2800" b="1" kern="0" dirty="0" smtClean="0">
                <a:solidFill>
                  <a:prstClr val="white"/>
                </a:solidFill>
                <a:effectLst>
                  <a:outerShdw blurRad="38100" dist="38100" dir="2700000" algn="tl">
                    <a:srgbClr val="000000">
                      <a:alpha val="43137"/>
                    </a:srgbClr>
                  </a:outerShdw>
                </a:effectLst>
              </a:rPr>
              <a:t>OVERVIEW – PERFORMANCE ENVIRONMENT</a:t>
            </a:r>
          </a:p>
        </p:txBody>
      </p:sp>
      <p:sp>
        <p:nvSpPr>
          <p:cNvPr id="2" name="Rectangle 1"/>
          <p:cNvSpPr/>
          <p:nvPr/>
        </p:nvSpPr>
        <p:spPr>
          <a:xfrm>
            <a:off x="218387" y="742199"/>
            <a:ext cx="11181347" cy="6178614"/>
          </a:xfrm>
          <a:prstGeom prst="rect">
            <a:avLst/>
          </a:prstGeom>
        </p:spPr>
        <p:txBody>
          <a:bodyPr wrap="square">
            <a:spAutoFit/>
          </a:bodyPr>
          <a:lstStyle/>
          <a:p>
            <a:pPr marL="714375" lvl="3" indent="-533400" algn="just">
              <a:spcAft>
                <a:spcPts val="1200"/>
              </a:spcAft>
              <a:buFont typeface="+mj-lt"/>
              <a:buAutoNum type="arabicPeriod" startAt="6"/>
            </a:pPr>
            <a:r>
              <a:rPr lang="en-ZA" sz="1600" b="1" dirty="0" smtClean="0">
                <a:solidFill>
                  <a:prstClr val="black"/>
                </a:solidFill>
                <a:latin typeface="Arial" panose="020B0604020202020204" pitchFamily="34" charset="0"/>
                <a:ea typeface="Calibri" panose="020F0502020204030204" pitchFamily="34" charset="0"/>
              </a:rPr>
              <a:t>Development </a:t>
            </a:r>
            <a:r>
              <a:rPr lang="en-ZA" sz="1600" b="1" dirty="0">
                <a:solidFill>
                  <a:prstClr val="black"/>
                </a:solidFill>
                <a:latin typeface="Arial" panose="020B0604020202020204" pitchFamily="34" charset="0"/>
                <a:ea typeface="Calibri" panose="020F0502020204030204" pitchFamily="34" charset="0"/>
              </a:rPr>
              <a:t>of a new Organisational Structure </a:t>
            </a:r>
            <a:r>
              <a:rPr lang="en-ZA" sz="1600" dirty="0">
                <a:solidFill>
                  <a:prstClr val="black"/>
                </a:solidFill>
                <a:latin typeface="Arial" panose="020B0604020202020204" pitchFamily="34" charset="0"/>
                <a:ea typeface="Calibri" panose="020F0502020204030204" pitchFamily="34" charset="0"/>
              </a:rPr>
              <a:t>- Through extensive consultation with internal stakeholders, the Department has produced a functional organisational structure that depicts distinctive focal areas with the Department being: Policy Development, Policy Coordination, Monitoring and Evaluation and the strengthening of the Intergovernmental </a:t>
            </a:r>
            <a:r>
              <a:rPr lang="en-ZA" sz="1600" dirty="0" smtClean="0">
                <a:solidFill>
                  <a:prstClr val="black"/>
                </a:solidFill>
                <a:latin typeface="Arial" panose="020B0604020202020204" pitchFamily="34" charset="0"/>
                <a:ea typeface="Calibri" panose="020F0502020204030204" pitchFamily="34" charset="0"/>
              </a:rPr>
              <a:t>Relations function </a:t>
            </a:r>
            <a:r>
              <a:rPr lang="en-ZA" sz="1600" dirty="0">
                <a:solidFill>
                  <a:prstClr val="black"/>
                </a:solidFill>
                <a:latin typeface="Arial" panose="020B0604020202020204" pitchFamily="34" charset="0"/>
                <a:ea typeface="Calibri" panose="020F0502020204030204" pitchFamily="34" charset="0"/>
              </a:rPr>
              <a:t>within the Public Works Sector.</a:t>
            </a:r>
            <a:endParaRPr lang="en-GB" sz="1600" dirty="0">
              <a:solidFill>
                <a:prstClr val="black"/>
              </a:solidFill>
            </a:endParaRPr>
          </a:p>
          <a:p>
            <a:pPr marL="714375" lvl="3" indent="-533400" algn="just">
              <a:spcAft>
                <a:spcPts val="1200"/>
              </a:spcAft>
              <a:buFont typeface="+mj-lt"/>
              <a:buAutoNum type="arabicPeriod" startAt="6"/>
              <a:tabLst>
                <a:tab pos="450215" algn="l"/>
              </a:tabLst>
            </a:pPr>
            <a:r>
              <a:rPr lang="en-ZA" sz="1600" b="1" dirty="0">
                <a:solidFill>
                  <a:prstClr val="black"/>
                </a:solidFill>
                <a:latin typeface="Arial" panose="020B0604020202020204" pitchFamily="34" charset="0"/>
                <a:ea typeface="Times New Roman" panose="02020603050405020304" pitchFamily="18" charset="0"/>
              </a:rPr>
              <a:t>Improving oversight of the concurrent functions </a:t>
            </a:r>
            <a:r>
              <a:rPr lang="en-ZA" sz="1600" dirty="0">
                <a:solidFill>
                  <a:prstClr val="black"/>
                </a:solidFill>
                <a:latin typeface="Arial" panose="020B0604020202020204" pitchFamily="34" charset="0"/>
                <a:ea typeface="Times New Roman" panose="02020603050405020304" pitchFamily="18" charset="0"/>
              </a:rPr>
              <a:t>- The Department will give further attention </a:t>
            </a:r>
            <a:r>
              <a:rPr lang="en-ZA" sz="1600" dirty="0" smtClean="0">
                <a:solidFill>
                  <a:prstClr val="black"/>
                </a:solidFill>
                <a:latin typeface="Arial" panose="020B0604020202020204" pitchFamily="34" charset="0"/>
                <a:ea typeface="Times New Roman" panose="02020603050405020304" pitchFamily="18" charset="0"/>
              </a:rPr>
              <a:t>to concurrent areas </a:t>
            </a:r>
            <a:r>
              <a:rPr lang="en-ZA" sz="1600" dirty="0">
                <a:solidFill>
                  <a:prstClr val="black"/>
                </a:solidFill>
                <a:latin typeface="Arial" panose="020B0604020202020204" pitchFamily="34" charset="0"/>
                <a:ea typeface="Times New Roman" panose="02020603050405020304" pitchFamily="18" charset="0"/>
              </a:rPr>
              <a:t>to ensure coordinated and integrated implementation within the </a:t>
            </a:r>
            <a:r>
              <a:rPr lang="en-ZA" sz="1600" dirty="0" smtClean="0">
                <a:solidFill>
                  <a:prstClr val="black"/>
                </a:solidFill>
                <a:latin typeface="Arial" panose="020B0604020202020204" pitchFamily="34" charset="0"/>
                <a:ea typeface="Times New Roman" panose="02020603050405020304" pitchFamily="18" charset="0"/>
              </a:rPr>
              <a:t>Sector </a:t>
            </a:r>
            <a:endParaRPr lang="en-GB" sz="1600" dirty="0">
              <a:solidFill>
                <a:prstClr val="black"/>
              </a:solidFill>
            </a:endParaRPr>
          </a:p>
          <a:p>
            <a:pPr marL="714375" lvl="3" indent="-533400" algn="just">
              <a:spcAft>
                <a:spcPts val="1200"/>
              </a:spcAft>
              <a:buFont typeface="+mj-lt"/>
              <a:buAutoNum type="arabicPeriod" startAt="6"/>
            </a:pPr>
            <a:r>
              <a:rPr lang="en-ZA" sz="1600" b="1" dirty="0">
                <a:solidFill>
                  <a:prstClr val="black"/>
                </a:solidFill>
                <a:latin typeface="Arial" panose="020B0604020202020204" pitchFamily="34" charset="0"/>
                <a:ea typeface="Times New Roman" panose="02020603050405020304" pitchFamily="18" charset="0"/>
              </a:rPr>
              <a:t>Improving the reliability and integrity of </a:t>
            </a:r>
            <a:r>
              <a:rPr lang="en-ZA" sz="1600" b="1" dirty="0" err="1">
                <a:solidFill>
                  <a:prstClr val="black"/>
                </a:solidFill>
                <a:latin typeface="Arial" panose="020B0604020202020204" pitchFamily="34" charset="0"/>
                <a:ea typeface="Times New Roman" panose="02020603050405020304" pitchFamily="18" charset="0"/>
              </a:rPr>
              <a:t>EPWP</a:t>
            </a:r>
            <a:r>
              <a:rPr lang="en-ZA" sz="1600" b="1" dirty="0">
                <a:solidFill>
                  <a:prstClr val="black"/>
                </a:solidFill>
                <a:latin typeface="Arial" panose="020B0604020202020204" pitchFamily="34" charset="0"/>
                <a:ea typeface="Times New Roman" panose="02020603050405020304" pitchFamily="18" charset="0"/>
              </a:rPr>
              <a:t> reporting </a:t>
            </a:r>
            <a:r>
              <a:rPr lang="en-ZA" sz="1600" dirty="0">
                <a:solidFill>
                  <a:prstClr val="black"/>
                </a:solidFill>
                <a:latin typeface="Arial" panose="020B0604020202020204" pitchFamily="34" charset="0"/>
                <a:ea typeface="Times New Roman" panose="02020603050405020304" pitchFamily="18" charset="0"/>
              </a:rPr>
              <a:t>- </a:t>
            </a:r>
            <a:r>
              <a:rPr lang="en-ZA" sz="1600" dirty="0" smtClean="0">
                <a:solidFill>
                  <a:prstClr val="black"/>
                </a:solidFill>
                <a:latin typeface="Arial" panose="020B0604020202020204" pitchFamily="34" charset="0"/>
                <a:ea typeface="Times New Roman" panose="02020603050405020304" pitchFamily="18" charset="0"/>
              </a:rPr>
              <a:t>The </a:t>
            </a:r>
            <a:r>
              <a:rPr lang="en-ZA" sz="1600" dirty="0">
                <a:solidFill>
                  <a:prstClr val="black"/>
                </a:solidFill>
                <a:latin typeface="Arial" panose="020B0604020202020204" pitchFamily="34" charset="0"/>
                <a:ea typeface="Times New Roman" panose="02020603050405020304" pitchFamily="18" charset="0"/>
              </a:rPr>
              <a:t>Department </a:t>
            </a:r>
            <a:r>
              <a:rPr lang="en-ZA" sz="1600" dirty="0" smtClean="0">
                <a:solidFill>
                  <a:prstClr val="black"/>
                </a:solidFill>
                <a:latin typeface="Arial" panose="020B0604020202020204" pitchFamily="34" charset="0"/>
                <a:ea typeface="Times New Roman" panose="02020603050405020304" pitchFamily="18" charset="0"/>
              </a:rPr>
              <a:t>is rolling out a </a:t>
            </a:r>
            <a:r>
              <a:rPr lang="en-ZA" sz="1600" dirty="0">
                <a:solidFill>
                  <a:prstClr val="black"/>
                </a:solidFill>
                <a:latin typeface="Arial" panose="020B0604020202020204" pitchFamily="34" charset="0"/>
                <a:ea typeface="Times New Roman" panose="02020603050405020304" pitchFamily="18" charset="0"/>
              </a:rPr>
              <a:t>new electronic reporting system for the </a:t>
            </a:r>
            <a:r>
              <a:rPr lang="en-ZA" sz="1600" dirty="0" err="1">
                <a:solidFill>
                  <a:prstClr val="black"/>
                </a:solidFill>
                <a:latin typeface="Arial" panose="020B0604020202020204" pitchFamily="34" charset="0"/>
                <a:ea typeface="Times New Roman" panose="02020603050405020304" pitchFamily="18" charset="0"/>
              </a:rPr>
              <a:t>EPWP</a:t>
            </a:r>
            <a:r>
              <a:rPr lang="en-ZA" sz="1600" dirty="0">
                <a:solidFill>
                  <a:prstClr val="black"/>
                </a:solidFill>
                <a:latin typeface="Arial" panose="020B0604020202020204" pitchFamily="34" charset="0"/>
                <a:ea typeface="Times New Roman" panose="02020603050405020304" pitchFamily="18" charset="0"/>
              </a:rPr>
              <a:t> Phase III.  The </a:t>
            </a:r>
            <a:r>
              <a:rPr lang="en-ZA" sz="1600" dirty="0" smtClean="0">
                <a:solidFill>
                  <a:prstClr val="black"/>
                </a:solidFill>
                <a:latin typeface="Arial" panose="020B0604020202020204" pitchFamily="34" charset="0"/>
                <a:ea typeface="Times New Roman" panose="02020603050405020304" pitchFamily="18" charset="0"/>
              </a:rPr>
              <a:t>Core </a:t>
            </a:r>
            <a:r>
              <a:rPr lang="en-ZA" sz="1600" dirty="0">
                <a:solidFill>
                  <a:prstClr val="black"/>
                </a:solidFill>
                <a:latin typeface="Arial" panose="020B0604020202020204" pitchFamily="34" charset="0"/>
                <a:ea typeface="Times New Roman" panose="02020603050405020304" pitchFamily="18" charset="0"/>
              </a:rPr>
              <a:t>system, includes all the required validations and fully integrated GIS reporting </a:t>
            </a:r>
            <a:r>
              <a:rPr lang="en-ZA" sz="1600" dirty="0" smtClean="0">
                <a:solidFill>
                  <a:prstClr val="black"/>
                </a:solidFill>
                <a:latin typeface="Arial" panose="020B0604020202020204" pitchFamily="34" charset="0"/>
                <a:ea typeface="Times New Roman" panose="02020603050405020304" pitchFamily="18" charset="0"/>
              </a:rPr>
              <a:t>functions.</a:t>
            </a:r>
            <a:endParaRPr lang="en-GB" sz="1600" dirty="0" smtClean="0">
              <a:solidFill>
                <a:prstClr val="black"/>
              </a:solidFill>
            </a:endParaRPr>
          </a:p>
          <a:p>
            <a:pPr marL="714375" lvl="3" indent="-533400" algn="just">
              <a:spcAft>
                <a:spcPts val="1200"/>
              </a:spcAft>
              <a:buFont typeface="+mj-lt"/>
              <a:buAutoNum type="arabicPeriod" startAt="6"/>
            </a:pPr>
            <a:r>
              <a:rPr lang="en-ZA" sz="1600" b="1" dirty="0" smtClean="0">
                <a:solidFill>
                  <a:prstClr val="black"/>
                </a:solidFill>
                <a:latin typeface="Arial" panose="020B0604020202020204" pitchFamily="34" charset="0"/>
                <a:ea typeface="Calibri" panose="020F0502020204030204" pitchFamily="34" charset="0"/>
              </a:rPr>
              <a:t>Supporting </a:t>
            </a:r>
            <a:r>
              <a:rPr lang="en-ZA" sz="1600" b="1" dirty="0">
                <a:solidFill>
                  <a:prstClr val="black"/>
                </a:solidFill>
                <a:latin typeface="Arial" panose="020B0604020202020204" pitchFamily="34" charset="0"/>
                <a:ea typeface="Calibri" panose="020F0502020204030204" pitchFamily="34" charset="0"/>
              </a:rPr>
              <a:t>the Inter-Ministerial </a:t>
            </a:r>
            <a:r>
              <a:rPr lang="en-ZA" sz="1600" b="1" dirty="0" smtClean="0">
                <a:solidFill>
                  <a:prstClr val="black"/>
                </a:solidFill>
                <a:latin typeface="Arial" panose="020B0604020202020204" pitchFamily="34" charset="0"/>
                <a:ea typeface="Calibri" panose="020F0502020204030204" pitchFamily="34" charset="0"/>
              </a:rPr>
              <a:t>Committee (IMC) </a:t>
            </a:r>
            <a:r>
              <a:rPr lang="en-ZA" sz="1600" b="1" dirty="0">
                <a:solidFill>
                  <a:prstClr val="black"/>
                </a:solidFill>
                <a:latin typeface="Arial" panose="020B0604020202020204" pitchFamily="34" charset="0"/>
                <a:ea typeface="Calibri" panose="020F0502020204030204" pitchFamily="34" charset="0"/>
              </a:rPr>
              <a:t>on Public Employment </a:t>
            </a:r>
            <a:r>
              <a:rPr lang="en-ZA" sz="1600" b="1" dirty="0" smtClean="0">
                <a:solidFill>
                  <a:prstClr val="black"/>
                </a:solidFill>
                <a:latin typeface="Arial" panose="020B0604020202020204" pitchFamily="34" charset="0"/>
                <a:ea typeface="Calibri" panose="020F0502020204030204" pitchFamily="34" charset="0"/>
              </a:rPr>
              <a:t>Programmes (PEP) </a:t>
            </a:r>
            <a:r>
              <a:rPr lang="en-ZA" sz="1600" dirty="0">
                <a:solidFill>
                  <a:prstClr val="black"/>
                </a:solidFill>
                <a:latin typeface="Arial" panose="020B0604020202020204" pitchFamily="34" charset="0"/>
                <a:ea typeface="Calibri" panose="020F0502020204030204" pitchFamily="34" charset="0"/>
              </a:rPr>
              <a:t>- </a:t>
            </a:r>
            <a:r>
              <a:rPr lang="en-ZA" sz="1600" dirty="0" smtClean="0">
                <a:solidFill>
                  <a:prstClr val="black"/>
                </a:solidFill>
                <a:latin typeface="Arial" panose="020B0604020202020204" pitchFamily="34" charset="0"/>
                <a:ea typeface="Calibri" panose="020F0502020204030204" pitchFamily="34" charset="0"/>
              </a:rPr>
              <a:t>The </a:t>
            </a:r>
            <a:r>
              <a:rPr lang="en-ZA" sz="1600" dirty="0">
                <a:solidFill>
                  <a:prstClr val="black"/>
                </a:solidFill>
                <a:latin typeface="Arial" panose="020B0604020202020204" pitchFamily="34" charset="0"/>
                <a:ea typeface="Calibri" panose="020F0502020204030204" pitchFamily="34" charset="0"/>
              </a:rPr>
              <a:t>Department co-ordinates the sitting of all PEP-IMC meetings and site-visits, but most importantly, it ensures that the resolutions of meetings are effected and implemented. </a:t>
            </a:r>
          </a:p>
          <a:p>
            <a:pPr marL="714375" lvl="3" indent="-533400" algn="just">
              <a:lnSpc>
                <a:spcPct val="130000"/>
              </a:lnSpc>
              <a:spcAft>
                <a:spcPts val="600"/>
              </a:spcAft>
            </a:pPr>
            <a:r>
              <a:rPr lang="en-ZA" sz="1600" b="1" dirty="0">
                <a:solidFill>
                  <a:prstClr val="black"/>
                </a:solidFill>
                <a:latin typeface="Arial" panose="020B0604020202020204" pitchFamily="34" charset="0"/>
                <a:ea typeface="Times New Roman" panose="02020603050405020304" pitchFamily="18" charset="0"/>
              </a:rPr>
              <a:t>10.	Driving transformation in the Construction and Property Sectors through</a:t>
            </a:r>
            <a:r>
              <a:rPr lang="en-ZA" sz="1600" dirty="0">
                <a:solidFill>
                  <a:prstClr val="black"/>
                </a:solidFill>
                <a:latin typeface="Arial" panose="020B0604020202020204" pitchFamily="34" charset="0"/>
                <a:ea typeface="Times New Roman" panose="02020603050405020304" pitchFamily="18" charset="0"/>
              </a:rPr>
              <a:t>:</a:t>
            </a:r>
            <a:endParaRPr lang="en-GB" sz="1600" dirty="0">
              <a:solidFill>
                <a:prstClr val="black"/>
              </a:solidFill>
            </a:endParaRPr>
          </a:p>
          <a:p>
            <a:pPr marL="1171575" lvl="5" indent="-457200" algn="just">
              <a:lnSpc>
                <a:spcPct val="130000"/>
              </a:lnSpc>
              <a:buFont typeface="Arial" panose="020B0604020202020204" pitchFamily="34" charset="0"/>
              <a:buChar char="•"/>
              <a:tabLst>
                <a:tab pos="450215" algn="l"/>
              </a:tabLst>
            </a:pPr>
            <a:r>
              <a:rPr lang="en-ZA" sz="1600" dirty="0">
                <a:solidFill>
                  <a:prstClr val="black"/>
                </a:solidFill>
                <a:latin typeface="Arial" panose="020B0604020202020204" pitchFamily="34" charset="0"/>
                <a:ea typeface="Times New Roman" panose="02020603050405020304" pitchFamily="18" charset="0"/>
              </a:rPr>
              <a:t>Review of the CBE Act (Act No. 43 of 2000)</a:t>
            </a:r>
            <a:endParaRPr lang="en-GB" sz="1600" dirty="0">
              <a:solidFill>
                <a:prstClr val="black"/>
              </a:solidFill>
            </a:endParaRPr>
          </a:p>
          <a:p>
            <a:pPr marL="1171575" lvl="5" indent="-457200" algn="just">
              <a:lnSpc>
                <a:spcPct val="130000"/>
              </a:lnSpc>
              <a:buFont typeface="Arial" panose="020B0604020202020204" pitchFamily="34" charset="0"/>
              <a:buChar char="•"/>
              <a:tabLst>
                <a:tab pos="450215" algn="l"/>
              </a:tabLst>
            </a:pPr>
            <a:r>
              <a:rPr lang="en-ZA" sz="1600" dirty="0">
                <a:solidFill>
                  <a:prstClr val="black"/>
                </a:solidFill>
                <a:latin typeface="Arial" panose="020B0604020202020204" pitchFamily="34" charset="0"/>
                <a:ea typeface="Times New Roman" panose="02020603050405020304" pitchFamily="18" charset="0"/>
              </a:rPr>
              <a:t>Review of the </a:t>
            </a:r>
            <a:r>
              <a:rPr lang="en-ZA" sz="1600" i="1" dirty="0" err="1">
                <a:solidFill>
                  <a:prstClr val="black"/>
                </a:solidFill>
                <a:latin typeface="Arial" panose="020B0604020202020204" pitchFamily="34" charset="0"/>
                <a:ea typeface="Times New Roman" panose="02020603050405020304" pitchFamily="18" charset="0"/>
              </a:rPr>
              <a:t>cidb</a:t>
            </a:r>
            <a:r>
              <a:rPr lang="en-ZA" sz="1600" dirty="0">
                <a:solidFill>
                  <a:prstClr val="black"/>
                </a:solidFill>
                <a:latin typeface="Arial" panose="020B0604020202020204" pitchFamily="34" charset="0"/>
                <a:ea typeface="Times New Roman" panose="02020603050405020304" pitchFamily="18" charset="0"/>
              </a:rPr>
              <a:t> Act (Act No. 38 of 2000)</a:t>
            </a:r>
            <a:endParaRPr lang="en-GB" sz="1600" dirty="0">
              <a:solidFill>
                <a:prstClr val="black"/>
              </a:solidFill>
            </a:endParaRPr>
          </a:p>
          <a:p>
            <a:pPr marL="714375" indent="-533400" algn="just">
              <a:lnSpc>
                <a:spcPct val="115000"/>
              </a:lnSpc>
              <a:spcBef>
                <a:spcPts val="1200"/>
              </a:spcBef>
              <a:spcAft>
                <a:spcPts val="600"/>
              </a:spcAft>
            </a:pPr>
            <a:r>
              <a:rPr lang="en-GB" sz="16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11.</a:t>
            </a:r>
            <a:r>
              <a:rPr lang="en-GB"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n-GB" sz="16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Improving </a:t>
            </a:r>
            <a:r>
              <a:rPr lang="en-GB"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service delivery to Prestige </a:t>
            </a:r>
            <a:r>
              <a:rPr lang="en-GB" sz="16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clients</a:t>
            </a:r>
          </a:p>
          <a:p>
            <a:pPr marL="1171575" lvl="3" indent="-457200" algn="just">
              <a:lnSpc>
                <a:spcPct val="115000"/>
              </a:lnSpc>
              <a:buFont typeface="Arial" panose="020B0604020202020204" pitchFamily="34" charset="0"/>
              <a:buChar char="•"/>
            </a:pPr>
            <a:r>
              <a:rPr lang="en-ZA"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Development </a:t>
            </a: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of Policies in line with the Ministerial Handbook</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1171575" lvl="3" indent="-457200" algn="just">
              <a:lnSpc>
                <a:spcPct val="115000"/>
              </a:lnSpc>
              <a:buFont typeface="Arial" panose="020B0604020202020204" pitchFamily="34" charset="0"/>
              <a:buChar cha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Provision of Infrastructure for State Events</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a:p>
            <a:pPr marL="1171575" lvl="3" indent="-457200" algn="just">
              <a:lnSpc>
                <a:spcPct val="115000"/>
              </a:lnSpc>
              <a:buFont typeface="Arial" panose="020B0604020202020204" pitchFamily="34" charset="0"/>
              <a:buChar char="•"/>
            </a:pPr>
            <a:r>
              <a:rPr lang="en-ZA"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Maintenance of residential and office accommodation for Prestige </a:t>
            </a:r>
            <a:r>
              <a:rPr lang="en-ZA" sz="16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clients</a:t>
            </a:r>
            <a:endParaRPr lang="en-GB" sz="16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18</a:t>
            </a:fld>
            <a:endParaRPr lang="en-US" dirty="0">
              <a:solidFill>
                <a:prstClr val="black">
                  <a:tint val="75000"/>
                </a:prstClr>
              </a:solidFill>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31818328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PER PROGRAMME</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19</a:t>
            </a:fld>
            <a:endParaRPr lang="en-US" dirty="0">
              <a:solidFill>
                <a:prstClr val="black">
                  <a:tint val="75000"/>
                </a:prstClr>
              </a:solidFill>
            </a:endParaRPr>
          </a:p>
        </p:txBody>
      </p:sp>
      <p:graphicFrame>
        <p:nvGraphicFramePr>
          <p:cNvPr id="2" name="Table 1"/>
          <p:cNvGraphicFramePr>
            <a:graphicFrameLocks noGrp="1"/>
          </p:cNvGraphicFramePr>
          <p:nvPr>
            <p:extLst>
              <p:ext uri="{D42A27DB-BD31-4B8C-83A1-F6EECF244321}">
                <p14:modId xmlns:p14="http://schemas.microsoft.com/office/powerpoint/2010/main" xmlns="" val="1547041338"/>
              </p:ext>
            </p:extLst>
          </p:nvPr>
        </p:nvGraphicFramePr>
        <p:xfrm>
          <a:off x="372142" y="1169578"/>
          <a:ext cx="11249243" cy="4179282"/>
        </p:xfrm>
        <a:graphic>
          <a:graphicData uri="http://schemas.openxmlformats.org/drawingml/2006/table">
            <a:tbl>
              <a:tblPr/>
              <a:tblGrid>
                <a:gridCol w="5312896"/>
                <a:gridCol w="2032996"/>
                <a:gridCol w="1301117"/>
                <a:gridCol w="1301117"/>
                <a:gridCol w="1301117"/>
              </a:tblGrid>
              <a:tr h="647553">
                <a:tc rowSpan="3">
                  <a:txBody>
                    <a:bodyPr/>
                    <a:lstStyle/>
                    <a:p>
                      <a:pPr algn="l" fontAlgn="ctr"/>
                      <a:r>
                        <a:rPr lang="en-GB" sz="1600" b="1" i="0" u="none" strike="noStrike" dirty="0">
                          <a:solidFill>
                            <a:srgbClr val="000000"/>
                          </a:solidFill>
                          <a:effectLst/>
                          <a:latin typeface="Arial"/>
                        </a:rPr>
                        <a:t>Programmes</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hMerge="1">
                  <a:txBody>
                    <a:bodyPr/>
                    <a:lstStyle/>
                    <a:p>
                      <a:endParaRPr lang="en-US"/>
                    </a:p>
                  </a:txBody>
                  <a:tcPr/>
                </a:tc>
                <a:tc hMerge="1">
                  <a:txBody>
                    <a:bodyPr/>
                    <a:lstStyle/>
                    <a:p>
                      <a:endParaRPr lang="en-US"/>
                    </a:p>
                  </a:txBody>
                  <a:tcPr/>
                </a:tc>
              </a:tr>
              <a:tr h="404720">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2015/16</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404720">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r>
              <a:tr h="404720">
                <a:tc>
                  <a:txBody>
                    <a:bodyPr/>
                    <a:lstStyle/>
                    <a:p>
                      <a:pPr algn="l" fontAlgn="ctr"/>
                      <a:r>
                        <a:rPr lang="en-GB" sz="1600" b="0" i="0" u="none" strike="noStrike" dirty="0">
                          <a:solidFill>
                            <a:srgbClr val="000000"/>
                          </a:solidFill>
                          <a:effectLst/>
                          <a:latin typeface="Arial Narrow"/>
                        </a:rPr>
                        <a:t>Administration</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477 346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516 634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544 290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582 679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600" b="0" i="0" u="none" strike="noStrike">
                          <a:solidFill>
                            <a:srgbClr val="000000"/>
                          </a:solidFill>
                          <a:effectLst/>
                          <a:latin typeface="Arial Narrow"/>
                        </a:rPr>
                        <a:t>Intergovernmental Coordination</a:t>
                      </a:r>
                      <a:endParaRPr lang="en-US" sz="1600" b="0"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45 723</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31 439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33 895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35 730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600" b="0" i="0" u="none" strike="noStrike" dirty="0">
                          <a:solidFill>
                            <a:srgbClr val="000000"/>
                          </a:solidFill>
                          <a:effectLst/>
                          <a:latin typeface="Arial Narrow"/>
                        </a:rPr>
                        <a:t>Expanded Public Works Programme</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1 </a:t>
                      </a:r>
                      <a:r>
                        <a:rPr lang="en-GB" sz="1600" b="0" i="0" u="none" strike="noStrike" dirty="0" smtClean="0">
                          <a:solidFill>
                            <a:srgbClr val="000000"/>
                          </a:solidFill>
                          <a:effectLst/>
                          <a:latin typeface="Arial Narrow"/>
                        </a:rPr>
                        <a:t>953 369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2 319 500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0" i="0" u="none" strike="noStrike" dirty="0">
                          <a:solidFill>
                            <a:srgbClr val="000000"/>
                          </a:solidFill>
                          <a:effectLst/>
                          <a:latin typeface="Arial Narrow"/>
                        </a:rPr>
                        <a:t>  2 </a:t>
                      </a:r>
                      <a:r>
                        <a:rPr lang="en-GB" sz="1600" b="0" i="0" u="none" strike="noStrike" dirty="0" smtClean="0">
                          <a:solidFill>
                            <a:srgbClr val="000000"/>
                          </a:solidFill>
                          <a:effectLst/>
                          <a:latin typeface="Arial Narrow"/>
                        </a:rPr>
                        <a:t>475 892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0" i="0" u="none" strike="noStrike" dirty="0">
                          <a:solidFill>
                            <a:srgbClr val="000000"/>
                          </a:solidFill>
                          <a:effectLst/>
                          <a:latin typeface="Arial Narrow"/>
                        </a:rPr>
                        <a:t>  2 </a:t>
                      </a:r>
                      <a:r>
                        <a:rPr lang="en-GB" sz="1600" b="0" i="0" u="none" strike="noStrike" dirty="0" smtClean="0">
                          <a:solidFill>
                            <a:srgbClr val="000000"/>
                          </a:solidFill>
                          <a:effectLst/>
                          <a:latin typeface="Arial Narrow"/>
                        </a:rPr>
                        <a:t>627 900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600" b="0" i="0" u="none" strike="noStrike" dirty="0">
                          <a:solidFill>
                            <a:srgbClr val="000000"/>
                          </a:solidFill>
                          <a:effectLst/>
                          <a:latin typeface="Arial Narrow"/>
                        </a:rPr>
                        <a:t>Property and Construction Industry </a:t>
                      </a:r>
                      <a:r>
                        <a:rPr lang="en-GB" sz="1600" b="0" i="0" u="none" strike="noStrike" dirty="0" smtClean="0">
                          <a:solidFill>
                            <a:srgbClr val="000000"/>
                          </a:solidFill>
                          <a:effectLst/>
                          <a:latin typeface="Arial Narrow"/>
                        </a:rPr>
                        <a:t>Policy and Research</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3 </a:t>
                      </a:r>
                      <a:r>
                        <a:rPr lang="en-GB" sz="1600" b="0" i="0" u="none" strike="noStrike" dirty="0" smtClean="0">
                          <a:solidFill>
                            <a:srgbClr val="000000"/>
                          </a:solidFill>
                          <a:effectLst/>
                          <a:latin typeface="Arial Narrow"/>
                        </a:rPr>
                        <a:t>742 962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3 </a:t>
                      </a:r>
                      <a:r>
                        <a:rPr lang="en-GB" sz="1600" b="0" i="0" u="none" strike="noStrike" dirty="0" smtClean="0">
                          <a:solidFill>
                            <a:srgbClr val="000000"/>
                          </a:solidFill>
                          <a:effectLst/>
                          <a:latin typeface="Arial Narrow"/>
                        </a:rPr>
                        <a:t>565 100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4 064 208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0" i="0" u="none" strike="noStrike" dirty="0">
                          <a:solidFill>
                            <a:srgbClr val="000000"/>
                          </a:solidFill>
                          <a:effectLst/>
                          <a:latin typeface="Arial Narrow"/>
                        </a:rPr>
                        <a:t>  4 </a:t>
                      </a:r>
                      <a:r>
                        <a:rPr lang="en-GB" sz="1600" b="0" i="0" u="none" strike="noStrike" dirty="0" smtClean="0">
                          <a:solidFill>
                            <a:srgbClr val="000000"/>
                          </a:solidFill>
                          <a:effectLst/>
                          <a:latin typeface="Arial Narrow"/>
                        </a:rPr>
                        <a:t>307 185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600" b="0" i="0" u="none" strike="noStrike" dirty="0" smtClean="0">
                          <a:solidFill>
                            <a:srgbClr val="000000"/>
                          </a:solidFill>
                          <a:effectLst/>
                          <a:latin typeface="Arial Narrow"/>
                        </a:rPr>
                        <a:t>Prestige Policy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92 822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96 092</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0" i="0" u="none" strike="noStrike" dirty="0" smtClean="0">
                          <a:solidFill>
                            <a:srgbClr val="000000"/>
                          </a:solidFill>
                          <a:effectLst/>
                          <a:latin typeface="Arial Narrow"/>
                        </a:rPr>
                        <a:t>102 874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0" i="0" u="none" strike="noStrike" dirty="0">
                          <a:solidFill>
                            <a:srgbClr val="000000"/>
                          </a:solidFill>
                          <a:effectLst/>
                          <a:latin typeface="Arial Narrow"/>
                        </a:rPr>
                        <a:t>     </a:t>
                      </a:r>
                      <a:r>
                        <a:rPr lang="en-GB" sz="1600" b="0" i="0" u="none" strike="noStrike" dirty="0" smtClean="0">
                          <a:solidFill>
                            <a:srgbClr val="000000"/>
                          </a:solidFill>
                          <a:effectLst/>
                          <a:latin typeface="Arial Narrow"/>
                        </a:rPr>
                        <a:t>108 311 </a:t>
                      </a:r>
                      <a:endParaRPr lang="en-US" sz="16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293969">
                <a:tc>
                  <a:txBody>
                    <a:bodyPr/>
                    <a:lstStyle/>
                    <a:p>
                      <a:pPr algn="l" fontAlgn="ctr"/>
                      <a:r>
                        <a:rPr lang="en-GB" sz="1600" b="1" i="0" u="none" strike="noStrike">
                          <a:solidFill>
                            <a:srgbClr val="000000"/>
                          </a:solidFill>
                          <a:effectLst/>
                          <a:latin typeface="Arial Narrow"/>
                          <a:cs typeface="Arial"/>
                        </a:rPr>
                        <a:t> </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1" i="0" u="none" strike="noStrike">
                          <a:solidFill>
                            <a:srgbClr val="000000"/>
                          </a:solidFill>
                          <a:effectLst/>
                          <a:latin typeface="Arial Narrow"/>
                        </a:rPr>
                        <a:t> </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1" i="0" u="none" strike="noStrike">
                          <a:solidFill>
                            <a:srgbClr val="000000"/>
                          </a:solidFill>
                          <a:effectLst/>
                          <a:latin typeface="Arial Narrow"/>
                        </a:rPr>
                        <a:t> </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404720">
                <a:tc>
                  <a:txBody>
                    <a:bodyPr/>
                    <a:lstStyle/>
                    <a:p>
                      <a:pPr algn="l" fontAlgn="ctr"/>
                      <a:r>
                        <a:rPr lang="en-GB" sz="1600" b="1" i="0" u="none" strike="noStrike">
                          <a:solidFill>
                            <a:srgbClr val="000000"/>
                          </a:solidFill>
                          <a:effectLst/>
                          <a:latin typeface="Arial Narrow"/>
                          <a:cs typeface="Arial"/>
                        </a:rPr>
                        <a:t>Total</a:t>
                      </a:r>
                      <a:endParaRPr lang="en-US" sz="16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1" i="0" u="none" strike="noStrike" dirty="0">
                          <a:solidFill>
                            <a:srgbClr val="000000"/>
                          </a:solidFill>
                          <a:effectLst/>
                          <a:latin typeface="Arial Narrow"/>
                        </a:rPr>
                        <a:t> 6 </a:t>
                      </a:r>
                      <a:r>
                        <a:rPr lang="en-GB" sz="1600" b="1" i="0" u="none" strike="noStrike" dirty="0" smtClean="0">
                          <a:solidFill>
                            <a:srgbClr val="000000"/>
                          </a:solidFill>
                          <a:effectLst/>
                          <a:latin typeface="Arial Narrow"/>
                        </a:rPr>
                        <a:t>312 222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ctr"/>
                      <a:r>
                        <a:rPr lang="en-GB" sz="1600" b="1" i="0" u="none" strike="noStrike" dirty="0">
                          <a:solidFill>
                            <a:srgbClr val="000000"/>
                          </a:solidFill>
                          <a:effectLst/>
                          <a:latin typeface="Arial Narrow"/>
                        </a:rPr>
                        <a:t>  6 </a:t>
                      </a:r>
                      <a:r>
                        <a:rPr lang="en-GB" sz="1600" b="1" i="0" u="none" strike="noStrike" dirty="0" smtClean="0">
                          <a:solidFill>
                            <a:srgbClr val="000000"/>
                          </a:solidFill>
                          <a:effectLst/>
                          <a:latin typeface="Arial Narrow"/>
                        </a:rPr>
                        <a:t>528 765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9933"/>
                    </a:solidFill>
                  </a:tcPr>
                </a:tc>
                <a:tc>
                  <a:txBody>
                    <a:bodyPr/>
                    <a:lstStyle/>
                    <a:p>
                      <a:pPr algn="r" fontAlgn="ctr"/>
                      <a:r>
                        <a:rPr lang="en-GB" sz="1600" b="1" i="0" u="none" strike="noStrike" dirty="0">
                          <a:solidFill>
                            <a:srgbClr val="000000"/>
                          </a:solidFill>
                          <a:effectLst/>
                          <a:latin typeface="Arial Narrow"/>
                        </a:rPr>
                        <a:t>  </a:t>
                      </a:r>
                      <a:r>
                        <a:rPr lang="en-GB" sz="1600" b="1" i="0" u="none" strike="noStrike" dirty="0" smtClean="0">
                          <a:solidFill>
                            <a:srgbClr val="000000"/>
                          </a:solidFill>
                          <a:effectLst/>
                          <a:latin typeface="Arial Narrow"/>
                        </a:rPr>
                        <a:t>7 221 159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GB" sz="1600" b="1" i="0" u="none" strike="noStrike" dirty="0">
                          <a:solidFill>
                            <a:srgbClr val="000000"/>
                          </a:solidFill>
                          <a:effectLst/>
                          <a:latin typeface="Arial Narrow"/>
                        </a:rPr>
                        <a:t>  7 </a:t>
                      </a:r>
                      <a:r>
                        <a:rPr lang="en-GB" sz="1600" b="1" i="0" u="none" strike="noStrike" dirty="0" smtClean="0">
                          <a:solidFill>
                            <a:srgbClr val="000000"/>
                          </a:solidFill>
                          <a:effectLst/>
                          <a:latin typeface="Arial Narrow"/>
                        </a:rPr>
                        <a:t>661 805 </a:t>
                      </a:r>
                      <a:endParaRPr lang="en-US" sz="16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905953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TABLE OF CONTENTS</a:t>
            </a:r>
          </a:p>
        </p:txBody>
      </p:sp>
      <p:sp>
        <p:nvSpPr>
          <p:cNvPr id="3" name="Slide Number Placeholder 2"/>
          <p:cNvSpPr>
            <a:spLocks noGrp="1"/>
          </p:cNvSpPr>
          <p:nvPr>
            <p:ph type="sldNum" sz="quarter" idx="12"/>
          </p:nvPr>
        </p:nvSpPr>
        <p:spPr/>
        <p:txBody>
          <a:bodyPr/>
          <a:lstStyle/>
          <a:p>
            <a:fld id="{807AF72E-B1A0-4A08-AC4A-89DDD0E3DC36}" type="slidenum">
              <a:rPr lang="en-US" smtClean="0"/>
              <a:pPr/>
              <a:t>2</a:t>
            </a:fld>
            <a:endParaRPr lang="en-US" dirty="0"/>
          </a:p>
        </p:txBody>
      </p:sp>
      <p:graphicFrame>
        <p:nvGraphicFramePr>
          <p:cNvPr id="9" name="Content Placeholder 2"/>
          <p:cNvGraphicFramePr>
            <a:graphicFrameLocks/>
          </p:cNvGraphicFramePr>
          <p:nvPr>
            <p:extLst>
              <p:ext uri="{D42A27DB-BD31-4B8C-83A1-F6EECF244321}">
                <p14:modId xmlns:p14="http://schemas.microsoft.com/office/powerpoint/2010/main" xmlns="" val="1135635864"/>
              </p:ext>
            </p:extLst>
          </p:nvPr>
        </p:nvGraphicFramePr>
        <p:xfrm>
          <a:off x="361555" y="860274"/>
          <a:ext cx="11101438" cy="5804641"/>
        </p:xfrm>
        <a:graphic>
          <a:graphicData uri="http://schemas.openxmlformats.org/drawingml/2006/table">
            <a:tbl>
              <a:tblPr firstRow="1" bandRow="1"/>
              <a:tblGrid>
                <a:gridCol w="752641"/>
                <a:gridCol w="9220593"/>
                <a:gridCol w="1128204"/>
              </a:tblGrid>
              <a:tr h="387797">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150000"/>
                        </a:lnSpc>
                        <a:spcBef>
                          <a:spcPts val="800"/>
                        </a:spcBef>
                      </a:pPr>
                      <a:r>
                        <a:rPr lang="en-ZA" sz="2400" dirty="0" smtClean="0"/>
                        <a:t>No.</a:t>
                      </a:r>
                      <a:endParaRPr lang="en-ZA" sz="2400" dirty="0">
                        <a:solidFill>
                          <a:schemeClr val="tx1"/>
                        </a:solidFill>
                      </a:endParaRPr>
                    </a:p>
                  </a:txBody>
                  <a:tcPr marL="91433" marR="91433" marT="45705" marB="45705">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150000"/>
                        </a:lnSpc>
                        <a:spcBef>
                          <a:spcPts val="800"/>
                        </a:spcBef>
                      </a:pPr>
                      <a:r>
                        <a:rPr lang="en-ZA" sz="2400" dirty="0" smtClean="0"/>
                        <a:t>Item</a:t>
                      </a:r>
                      <a:endParaRPr lang="en-ZA" sz="2400" dirty="0">
                        <a:solidFill>
                          <a:schemeClr val="tx1"/>
                        </a:solidFill>
                      </a:endParaRPr>
                    </a:p>
                  </a:txBody>
                  <a:tcPr marL="91433" marR="91433" marT="45705" marB="45705">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a:defRPr>
                      </a:lvl1pPr>
                      <a:lvl2pPr marL="457200" algn="l" defTabSz="914400" rtl="0" eaLnBrk="1" latinLnBrk="0" hangingPunct="1">
                        <a:defRPr sz="1800" b="1" kern="1200">
                          <a:solidFill>
                            <a:schemeClr val="tx1"/>
                          </a:solidFill>
                          <a:latin typeface="Calibri"/>
                        </a:defRPr>
                      </a:lvl2pPr>
                      <a:lvl3pPr marL="914400" algn="l" defTabSz="914400" rtl="0" eaLnBrk="1" latinLnBrk="0" hangingPunct="1">
                        <a:defRPr sz="1800" b="1" kern="1200">
                          <a:solidFill>
                            <a:schemeClr val="tx1"/>
                          </a:solidFill>
                          <a:latin typeface="Calibri"/>
                        </a:defRPr>
                      </a:lvl3pPr>
                      <a:lvl4pPr marL="1371600" algn="l" defTabSz="914400" rtl="0" eaLnBrk="1" latinLnBrk="0" hangingPunct="1">
                        <a:defRPr sz="1800" b="1" kern="1200">
                          <a:solidFill>
                            <a:schemeClr val="tx1"/>
                          </a:solidFill>
                          <a:latin typeface="Calibri"/>
                        </a:defRPr>
                      </a:lvl4pPr>
                      <a:lvl5pPr marL="1828800" algn="l" defTabSz="914400" rtl="0" eaLnBrk="1" latinLnBrk="0" hangingPunct="1">
                        <a:defRPr sz="1800" b="1" kern="1200">
                          <a:solidFill>
                            <a:schemeClr val="tx1"/>
                          </a:solidFill>
                          <a:latin typeface="Calibri"/>
                        </a:defRPr>
                      </a:lvl5pPr>
                      <a:lvl6pPr marL="2286000" algn="l" defTabSz="914400" rtl="0" eaLnBrk="1" latinLnBrk="0" hangingPunct="1">
                        <a:defRPr sz="1800" b="1" kern="1200">
                          <a:solidFill>
                            <a:schemeClr val="tx1"/>
                          </a:solidFill>
                          <a:latin typeface="Calibri"/>
                        </a:defRPr>
                      </a:lvl6pPr>
                      <a:lvl7pPr marL="2743200" algn="l" defTabSz="914400" rtl="0" eaLnBrk="1" latinLnBrk="0" hangingPunct="1">
                        <a:defRPr sz="1800" b="1" kern="1200">
                          <a:solidFill>
                            <a:schemeClr val="tx1"/>
                          </a:solidFill>
                          <a:latin typeface="Calibri"/>
                        </a:defRPr>
                      </a:lvl7pPr>
                      <a:lvl8pPr marL="3200400" algn="l" defTabSz="914400" rtl="0" eaLnBrk="1" latinLnBrk="0" hangingPunct="1">
                        <a:defRPr sz="1800" b="1" kern="1200">
                          <a:solidFill>
                            <a:schemeClr val="tx1"/>
                          </a:solidFill>
                          <a:latin typeface="Calibri"/>
                        </a:defRPr>
                      </a:lvl8pPr>
                      <a:lvl9pPr marL="3657600" algn="l" defTabSz="914400" rtl="0" eaLnBrk="1" latinLnBrk="0" hangingPunct="1">
                        <a:defRPr sz="1800" b="1" kern="1200">
                          <a:solidFill>
                            <a:schemeClr val="tx1"/>
                          </a:solidFill>
                          <a:latin typeface="Calibri"/>
                        </a:defRPr>
                      </a:lvl9pPr>
                    </a:lstStyle>
                    <a:p>
                      <a:pPr>
                        <a:lnSpc>
                          <a:spcPct val="150000"/>
                        </a:lnSpc>
                        <a:spcBef>
                          <a:spcPts val="800"/>
                        </a:spcBef>
                      </a:pPr>
                      <a:r>
                        <a:rPr lang="en-ZA" sz="2400" dirty="0" smtClean="0"/>
                        <a:t>Slide</a:t>
                      </a:r>
                      <a:endParaRPr lang="en-ZA" sz="2400" dirty="0">
                        <a:solidFill>
                          <a:schemeClr val="tx1"/>
                        </a:solidFill>
                      </a:endParaRPr>
                    </a:p>
                  </a:txBody>
                  <a:tcPr marL="91433" marR="91433" marT="45705" marB="45705">
                    <a:lnL>
                      <a:noFill/>
                    </a:lnL>
                    <a:lnR>
                      <a:noFill/>
                    </a:lnR>
                    <a:lnT w="12700" cmpd="sng">
                      <a:solidFill>
                        <a:srgbClr val="F79646"/>
                      </a:solidFill>
                    </a:lnT>
                    <a:lnB w="12700" cmpd="sng">
                      <a:solidFill>
                        <a:srgbClr val="F79646"/>
                      </a:solidFill>
                    </a:lnB>
                    <a:lnTlToBr w="12700" cmpd="sng">
                      <a:noFill/>
                      <a:prstDash val="solid"/>
                    </a:lnTlToBr>
                    <a:lnBlToTr w="12700" cmpd="sng">
                      <a:noFill/>
                      <a:prstDash val="solid"/>
                    </a:lnBlToTr>
                    <a:noFill/>
                  </a:tcPr>
                </a:tc>
              </a:tr>
              <a:tr h="38100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r>
                        <a:rPr lang="en-ZA" sz="1800" dirty="0" smtClean="0"/>
                        <a:t>1.</a:t>
                      </a:r>
                      <a:endParaRPr lang="en-ZA" sz="1800" dirty="0">
                        <a:solidFill>
                          <a:schemeClr val="tx1"/>
                        </a:solidFill>
                      </a:endParaRPr>
                    </a:p>
                  </a:txBody>
                  <a:tcPr marL="91433" marR="91433" marT="45705" marB="45705">
                    <a:lnL>
                      <a:noFill/>
                    </a:lnL>
                    <a:lnR>
                      <a:noFill/>
                    </a:lnR>
                    <a:lnT w="12700" cmpd="sng">
                      <a:solidFill>
                        <a:srgbClr val="F79646"/>
                      </a:solidFill>
                    </a:lnT>
                    <a:lnB>
                      <a:no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r>
                        <a:rPr kumimoji="0" lang="en-US" sz="1800" b="0" i="0" u="none" strike="noStrike" kern="0" cap="none" spc="0" normalizeH="0" baseline="0" noProof="0" dirty="0" smtClean="0">
                          <a:ln>
                            <a:noFill/>
                          </a:ln>
                          <a:solidFill>
                            <a:srgbClr val="000000"/>
                          </a:solidFill>
                          <a:effectLst/>
                          <a:uLnTx/>
                          <a:uFillTx/>
                          <a:latin typeface="+mn-lt"/>
                          <a:ea typeface="+mn-ea"/>
                          <a:cs typeface="+mn-cs"/>
                        </a:rPr>
                        <a:t>Background</a:t>
                      </a:r>
                    </a:p>
                  </a:txBody>
                  <a:tcPr marL="91433" marR="91433" marT="45705" marB="45705">
                    <a:lnL>
                      <a:noFill/>
                    </a:lnL>
                    <a:lnR>
                      <a:noFill/>
                    </a:lnR>
                    <a:lnT w="12700" cmpd="sng">
                      <a:solidFill>
                        <a:srgbClr val="F79646"/>
                      </a:solidFill>
                    </a:lnT>
                    <a:lnB>
                      <a:noFill/>
                    </a:lnB>
                    <a:lnTlToBr w="12700" cmpd="sng">
                      <a:noFill/>
                      <a:prstDash val="solid"/>
                    </a:lnTlToBr>
                    <a:lnBlToTr w="12700" cmpd="sng">
                      <a:noFill/>
                      <a:prstDash val="solid"/>
                    </a:lnBlToTr>
                    <a:noFill/>
                  </a:tcPr>
                </a:tc>
                <a:tc>
                  <a:txBody>
                    <a:bodyPr/>
                    <a:lstStyle/>
                    <a:p>
                      <a:r>
                        <a:rPr lang="en-ZA" dirty="0" smtClean="0"/>
                        <a:t>3</a:t>
                      </a:r>
                      <a:endParaRPr lang="en-ZA" dirty="0"/>
                    </a:p>
                  </a:txBody>
                  <a:tcPr marL="91433" marR="91433" marT="45705" marB="45705">
                    <a:lnL>
                      <a:noFill/>
                    </a:lnL>
                    <a:lnR>
                      <a:noFill/>
                    </a:lnR>
                    <a:lnT w="12700" cmpd="sng">
                      <a:solidFill>
                        <a:srgbClr val="F79646"/>
                      </a:solidFill>
                    </a:lnT>
                    <a:lnB>
                      <a:noFill/>
                    </a:lnB>
                    <a:lnTlToBr w="12700" cmpd="sng">
                      <a:noFill/>
                      <a:prstDash val="solid"/>
                    </a:lnTlToBr>
                    <a:lnBlToTr w="12700" cmpd="sng">
                      <a:noFill/>
                      <a:prstDash val="solid"/>
                    </a:lnBlToTr>
                    <a:noFill/>
                  </a:tcPr>
                </a:tc>
              </a:tr>
              <a:tr h="381000">
                <a:tc>
                  <a:txBody>
                    <a:bodyPr/>
                    <a:lstStyle/>
                    <a:p>
                      <a:pPr>
                        <a:lnSpc>
                          <a:spcPct val="150000"/>
                        </a:lnSpc>
                        <a:spcBef>
                          <a:spcPts val="800"/>
                        </a:spcBef>
                      </a:pPr>
                      <a:r>
                        <a:rPr lang="en-ZA" sz="1800" dirty="0" smtClean="0">
                          <a:solidFill>
                            <a:schemeClr val="tx1"/>
                          </a:solidFill>
                        </a:rPr>
                        <a:t>2.</a:t>
                      </a:r>
                      <a:endParaRPr lang="en-ZA" sz="1800" dirty="0">
                        <a:solidFill>
                          <a:schemeClr val="tx1"/>
                        </a:solidFill>
                      </a:endParaRP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p>
                      <a:pPr>
                        <a:lnSpc>
                          <a:spcPct val="150000"/>
                        </a:lnSpc>
                        <a:spcBef>
                          <a:spcPts val="800"/>
                        </a:spcBef>
                      </a:pPr>
                      <a:r>
                        <a:rPr kumimoji="0" lang="en-US" sz="1800" b="0" i="0" u="none" strike="noStrike" kern="0" cap="none" spc="0" normalizeH="0" baseline="0" noProof="0" dirty="0" smtClean="0">
                          <a:ln>
                            <a:noFill/>
                          </a:ln>
                          <a:solidFill>
                            <a:srgbClr val="000000"/>
                          </a:solidFill>
                          <a:effectLst/>
                          <a:uLnTx/>
                          <a:uFillTx/>
                          <a:latin typeface="+mn-lt"/>
                          <a:ea typeface="+mn-ea"/>
                          <a:cs typeface="+mn-cs"/>
                        </a:rPr>
                        <a:t>Roadmap for the Department of Public Works</a:t>
                      </a: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p>
                      <a:r>
                        <a:rPr lang="en-ZA" dirty="0" smtClean="0"/>
                        <a:t>6</a:t>
                      </a:r>
                      <a:endParaRPr lang="en-ZA" dirty="0"/>
                    </a:p>
                  </a:txBody>
                  <a:tcPr marL="91433" marR="91433" marT="45705" marB="45705">
                    <a:lnL>
                      <a:noFill/>
                    </a:lnL>
                    <a:lnR>
                      <a:noFill/>
                    </a:lnR>
                    <a:lnT>
                      <a:noFill/>
                    </a:lnT>
                    <a:lnB>
                      <a:noFill/>
                    </a:lnB>
                    <a:lnTlToBr w="12700" cmpd="sng">
                      <a:noFill/>
                      <a:prstDash val="solid"/>
                    </a:lnTlToBr>
                    <a:lnBlToTr w="12700" cmpd="sng">
                      <a:noFill/>
                      <a:prstDash val="solid"/>
                    </a:lnBlToTr>
                    <a:noFill/>
                  </a:tcPr>
                </a:tc>
              </a:tr>
              <a:tr h="53178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r>
                        <a:rPr lang="en-ZA" sz="1800" kern="1200" dirty="0" smtClean="0">
                          <a:solidFill>
                            <a:schemeClr val="tx1"/>
                          </a:solidFill>
                          <a:latin typeface="+mn-lt"/>
                          <a:ea typeface="+mn-ea"/>
                          <a:cs typeface="+mn-cs"/>
                        </a:rPr>
                        <a:t>3.</a:t>
                      </a:r>
                      <a:endParaRPr lang="en-ZA" sz="1800" kern="1200" dirty="0">
                        <a:solidFill>
                          <a:schemeClr val="tx1"/>
                        </a:solidFill>
                        <a:latin typeface="+mn-lt"/>
                        <a:ea typeface="+mn-ea"/>
                        <a:cs typeface="+mn-cs"/>
                      </a:endParaRPr>
                    </a:p>
                  </a:txBody>
                  <a:tcPr marL="91433" marR="91433" marT="45705" marB="45705">
                    <a:lnL>
                      <a:noFill/>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r>
                        <a:rPr kumimoji="0" lang="en-US" sz="1800" b="0" i="0" u="none" strike="noStrike" kern="0" cap="none" spc="0" normalizeH="0" baseline="0" noProof="0" dirty="0" smtClean="0">
                          <a:ln>
                            <a:noFill/>
                          </a:ln>
                          <a:solidFill>
                            <a:srgbClr val="000000"/>
                          </a:solidFill>
                          <a:effectLst/>
                          <a:uLnTx/>
                          <a:uFillTx/>
                          <a:latin typeface="+mn-lt"/>
                          <a:ea typeface="+mn-ea"/>
                          <a:cs typeface="+mn-cs"/>
                        </a:rPr>
                        <a:t>Summary of Part A: Strategic overview</a:t>
                      </a: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p>
                      <a:r>
                        <a:rPr lang="en-ZA" dirty="0" smtClean="0"/>
                        <a:t>7 - 23</a:t>
                      </a:r>
                      <a:endParaRPr lang="en-ZA" dirty="0"/>
                    </a:p>
                  </a:txBody>
                  <a:tcPr marL="91433" marR="91433" marT="45705" marB="45705">
                    <a:lnL>
                      <a:noFill/>
                    </a:lnL>
                    <a:lnR>
                      <a:noFill/>
                    </a:lnR>
                    <a:lnT>
                      <a:noFill/>
                    </a:lnT>
                    <a:lnB>
                      <a:noFill/>
                    </a:lnB>
                    <a:lnTlToBr w="12700" cmpd="sng">
                      <a:noFill/>
                      <a:prstDash val="solid"/>
                    </a:lnTlToBr>
                    <a:lnBlToTr w="12700" cmpd="sng">
                      <a:noFill/>
                      <a:prstDash val="solid"/>
                    </a:lnBlToTr>
                    <a:noFill/>
                  </a:tcPr>
                </a:tc>
              </a:tr>
              <a:tr h="5333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r>
                        <a:rPr lang="en-ZA" sz="1800" dirty="0" smtClean="0"/>
                        <a:t>4.</a:t>
                      </a:r>
                      <a:endParaRPr lang="en-ZA" sz="1800" dirty="0">
                        <a:solidFill>
                          <a:schemeClr val="tx1"/>
                        </a:solidFill>
                      </a:endParaRP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Summary of Part B: </a:t>
                      </a:r>
                      <a:r>
                        <a:rPr kumimoji="0" lang="en-US" sz="1800" b="0" i="0" u="none" strike="noStrike" kern="0" cap="none" spc="0" normalizeH="0" baseline="0" noProof="0" dirty="0" err="1" smtClean="0">
                          <a:ln>
                            <a:noFill/>
                          </a:ln>
                          <a:solidFill>
                            <a:srgbClr val="000000"/>
                          </a:solidFill>
                          <a:effectLst/>
                          <a:uLnTx/>
                          <a:uFillTx/>
                          <a:latin typeface="+mn-lt"/>
                          <a:ea typeface="+mn-ea"/>
                          <a:cs typeface="+mn-cs"/>
                        </a:rPr>
                        <a:t>Programme</a:t>
                      </a:r>
                      <a:r>
                        <a:rPr kumimoji="0" lang="en-US" sz="1800" b="0" i="0" u="none" strike="noStrike" kern="0" cap="none" spc="0" normalizeH="0" baseline="0" noProof="0" dirty="0" smtClean="0">
                          <a:ln>
                            <a:noFill/>
                          </a:ln>
                          <a:solidFill>
                            <a:srgbClr val="000000"/>
                          </a:solidFill>
                          <a:effectLst/>
                          <a:uLnTx/>
                          <a:uFillTx/>
                          <a:latin typeface="+mn-lt"/>
                          <a:ea typeface="+mn-ea"/>
                          <a:cs typeface="+mn-cs"/>
                        </a:rPr>
                        <a:t> and sub-</a:t>
                      </a:r>
                      <a:r>
                        <a:rPr kumimoji="0" lang="en-US" sz="1800" b="0" i="0" u="none" strike="noStrike" kern="0" cap="none" spc="0" normalizeH="0" baseline="0" noProof="0" dirty="0" err="1" smtClean="0">
                          <a:ln>
                            <a:noFill/>
                          </a:ln>
                          <a:solidFill>
                            <a:srgbClr val="000000"/>
                          </a:solidFill>
                          <a:effectLst/>
                          <a:uLnTx/>
                          <a:uFillTx/>
                          <a:latin typeface="+mn-lt"/>
                          <a:ea typeface="+mn-ea"/>
                          <a:cs typeface="+mn-cs"/>
                        </a:rPr>
                        <a:t>programme</a:t>
                      </a:r>
                      <a:r>
                        <a:rPr kumimoji="0" lang="en-US" sz="1800" b="0" i="0" u="none" strike="noStrike" kern="0" cap="none" spc="0" normalizeH="0" baseline="0" noProof="0" dirty="0" smtClean="0">
                          <a:ln>
                            <a:noFill/>
                          </a:ln>
                          <a:solidFill>
                            <a:srgbClr val="000000"/>
                          </a:solidFill>
                          <a:effectLst/>
                          <a:uLnTx/>
                          <a:uFillTx/>
                          <a:latin typeface="+mn-lt"/>
                          <a:ea typeface="+mn-ea"/>
                          <a:cs typeface="+mn-cs"/>
                        </a:rPr>
                        <a:t> plans</a:t>
                      </a: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p>
                      <a:r>
                        <a:rPr lang="en-ZA" smtClean="0"/>
                        <a:t>24</a:t>
                      </a:r>
                      <a:endParaRPr lang="en-ZA" dirty="0" smtClean="0"/>
                    </a:p>
                  </a:txBody>
                  <a:tcPr marL="91433" marR="91433" marT="45705" marB="45705">
                    <a:lnL>
                      <a:noFill/>
                    </a:lnL>
                    <a:lnR>
                      <a:noFill/>
                    </a:lnR>
                    <a:lnT>
                      <a:noFill/>
                    </a:lnT>
                    <a:lnB>
                      <a:noFill/>
                    </a:lnB>
                    <a:lnTlToBr w="12700" cmpd="sng">
                      <a:noFill/>
                      <a:prstDash val="solid"/>
                    </a:lnTlToBr>
                    <a:lnBlToTr w="12700" cmpd="sng">
                      <a:noFill/>
                      <a:prstDash val="solid"/>
                    </a:lnBlToTr>
                    <a:noFill/>
                  </a:tcPr>
                </a:tc>
              </a:tr>
              <a:tr h="5333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endParaRPr lang="en-ZA" sz="1800" dirty="0">
                        <a:solidFill>
                          <a:schemeClr val="tx1"/>
                        </a:solidFill>
                      </a:endParaRP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Programme 1 – Administration</a:t>
                      </a:r>
                    </a:p>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Programme 2 – Intergovernmental Coordination</a:t>
                      </a:r>
                    </a:p>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Programme 3 – Expanded Public Works Programme</a:t>
                      </a:r>
                    </a:p>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Programme 4 - Property and Construction Industry Policy and Research</a:t>
                      </a:r>
                    </a:p>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Programme 5 – Prestige Policy</a:t>
                      </a:r>
                    </a:p>
                  </a:txBody>
                  <a:tcPr marL="91433" marR="91433" marT="45705" marB="45705">
                    <a:lnL>
                      <a:noFill/>
                    </a:lnL>
                    <a:lnR>
                      <a:noFill/>
                    </a:lnR>
                    <a:lnT>
                      <a:noFill/>
                    </a:lnT>
                    <a:lnB>
                      <a:noFill/>
                    </a:lnB>
                    <a:lnTlToBr w="12700" cmpd="sng">
                      <a:noFill/>
                      <a:prstDash val="solid"/>
                    </a:lnTlToBr>
                    <a:lnBlToTr w="12700" cmpd="sng">
                      <a:noFill/>
                      <a:prstDash val="solid"/>
                    </a:lnBlToTr>
                    <a:noFill/>
                  </a:tcPr>
                </a:tc>
                <a:tc>
                  <a:txBody>
                    <a:bodyPr/>
                    <a:lstStyle/>
                    <a:p>
                      <a:r>
                        <a:rPr lang="en-ZA" dirty="0" smtClean="0"/>
                        <a:t>25</a:t>
                      </a:r>
                      <a:r>
                        <a:rPr lang="en-ZA" baseline="0" dirty="0" smtClean="0"/>
                        <a:t> – 31</a:t>
                      </a:r>
                    </a:p>
                    <a:p>
                      <a:endParaRPr lang="en-ZA" baseline="0" dirty="0" smtClean="0"/>
                    </a:p>
                    <a:p>
                      <a:r>
                        <a:rPr lang="en-ZA" dirty="0" smtClean="0"/>
                        <a:t>32 – 34</a:t>
                      </a:r>
                    </a:p>
                    <a:p>
                      <a:endParaRPr lang="en-ZA" dirty="0" smtClean="0"/>
                    </a:p>
                    <a:p>
                      <a:r>
                        <a:rPr lang="en-ZA" dirty="0" smtClean="0"/>
                        <a:t>35 – 37</a:t>
                      </a:r>
                    </a:p>
                    <a:p>
                      <a:endParaRPr lang="en-ZA" dirty="0" smtClean="0"/>
                    </a:p>
                    <a:p>
                      <a:r>
                        <a:rPr lang="en-ZA" dirty="0" smtClean="0"/>
                        <a:t>38 – 40</a:t>
                      </a:r>
                    </a:p>
                    <a:p>
                      <a:endParaRPr lang="en-ZA" dirty="0" smtClean="0"/>
                    </a:p>
                    <a:p>
                      <a:r>
                        <a:rPr lang="en-ZA" dirty="0" smtClean="0"/>
                        <a:t>41- 44   </a:t>
                      </a:r>
                      <a:endParaRPr lang="en-ZA" dirty="0"/>
                    </a:p>
                  </a:txBody>
                  <a:tcPr marL="91433" marR="91433" marT="45705" marB="45705">
                    <a:lnL>
                      <a:noFill/>
                    </a:lnL>
                    <a:lnR>
                      <a:noFill/>
                    </a:lnR>
                    <a:lnT>
                      <a:noFill/>
                    </a:lnT>
                    <a:lnB>
                      <a:noFill/>
                    </a:lnB>
                    <a:lnTlToBr w="12700" cmpd="sng">
                      <a:noFill/>
                      <a:prstDash val="solid"/>
                    </a:lnTlToBr>
                    <a:lnBlToTr w="12700" cmpd="sng">
                      <a:noFill/>
                      <a:prstDash val="solid"/>
                    </a:lnBlToTr>
                    <a:noFill/>
                  </a:tcPr>
                </a:tc>
              </a:tr>
              <a:tr h="5333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nSpc>
                          <a:spcPct val="150000"/>
                        </a:lnSpc>
                        <a:spcBef>
                          <a:spcPts val="800"/>
                        </a:spcBef>
                      </a:pPr>
                      <a:r>
                        <a:rPr lang="en-ZA" sz="1800" dirty="0" smtClean="0">
                          <a:solidFill>
                            <a:schemeClr val="tx1"/>
                          </a:solidFill>
                        </a:rPr>
                        <a:t>5.</a:t>
                      </a:r>
                      <a:endParaRPr lang="en-ZA" sz="1800" dirty="0">
                        <a:solidFill>
                          <a:schemeClr val="tx1"/>
                        </a:solidFill>
                      </a:endParaRPr>
                    </a:p>
                  </a:txBody>
                  <a:tcPr marL="91433" marR="91433" marT="45705" marB="45705">
                    <a:lnL>
                      <a:noFill/>
                    </a:lnL>
                    <a:lnR>
                      <a:noFill/>
                    </a:lnR>
                    <a:lnT>
                      <a:noFill/>
                    </a:lnT>
                    <a:lnB w="12700" cmpd="sng">
                      <a:solidFill>
                        <a:srgbClr val="F79646"/>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50000"/>
                        </a:lnSpc>
                        <a:spcBef>
                          <a:spcPts val="800"/>
                        </a:spcBef>
                        <a:spcAft>
                          <a:spcPct val="0"/>
                        </a:spcAft>
                        <a:buClrTx/>
                        <a:buSzTx/>
                        <a:buFontTx/>
                        <a:buNone/>
                        <a:tabLst/>
                        <a:defRPr/>
                      </a:pPr>
                      <a:r>
                        <a:rPr kumimoji="0" lang="en-US" sz="1800" b="0" i="0" u="none" strike="noStrike" kern="0" cap="none" spc="0" normalizeH="0" baseline="0" noProof="0" dirty="0" smtClean="0">
                          <a:ln>
                            <a:noFill/>
                          </a:ln>
                          <a:solidFill>
                            <a:srgbClr val="000000"/>
                          </a:solidFill>
                          <a:effectLst/>
                          <a:uLnTx/>
                          <a:uFillTx/>
                          <a:latin typeface="+mn-lt"/>
                          <a:ea typeface="+mn-ea"/>
                          <a:cs typeface="+mn-cs"/>
                        </a:rPr>
                        <a:t>Summary of Part C: Links to Long Term Plans</a:t>
                      </a:r>
                    </a:p>
                  </a:txBody>
                  <a:tcPr marL="91433" marR="91433" marT="45705" marB="45705">
                    <a:lnL>
                      <a:noFill/>
                    </a:lnL>
                    <a:lnR>
                      <a:noFill/>
                    </a:lnR>
                    <a:lnT>
                      <a:noFill/>
                    </a:lnT>
                    <a:lnB w="12700" cmpd="sng">
                      <a:solidFill>
                        <a:srgbClr val="F79646"/>
                      </a:solidFill>
                    </a:lnB>
                    <a:lnTlToBr w="12700" cmpd="sng">
                      <a:noFill/>
                      <a:prstDash val="solid"/>
                    </a:lnTlToBr>
                    <a:lnBlToTr w="12700" cmpd="sng">
                      <a:noFill/>
                      <a:prstDash val="solid"/>
                    </a:lnBlToTr>
                    <a:noFill/>
                  </a:tcPr>
                </a:tc>
                <a:tc>
                  <a:txBody>
                    <a:bodyPr/>
                    <a:lstStyle/>
                    <a:p>
                      <a:r>
                        <a:rPr lang="en-ZA" dirty="0" smtClean="0"/>
                        <a:t>45 – 48 </a:t>
                      </a:r>
                      <a:endParaRPr lang="en-ZA" dirty="0"/>
                    </a:p>
                  </a:txBody>
                  <a:tcPr marL="91433" marR="91433" marT="45705" marB="45705" anchor="ctr">
                    <a:lnL>
                      <a:noFill/>
                    </a:lnL>
                    <a:lnR>
                      <a:noFill/>
                    </a:lnR>
                    <a:lnT>
                      <a:noFill/>
                    </a:lnT>
                    <a:lnB w="12700" cmpd="sng">
                      <a:solidFill>
                        <a:srgbClr val="F79646"/>
                      </a:solidFill>
                    </a:lnB>
                    <a:lnTlToBr w="12700" cmpd="sng">
                      <a:noFill/>
                      <a:prstDash val="solid"/>
                    </a:lnTlToBr>
                    <a:lnBlToTr w="12700" cmpd="sng">
                      <a:noFill/>
                      <a:prstDash val="solid"/>
                    </a:lnBlToTr>
                    <a:no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422982"/>
            <a:ext cx="1012632" cy="410122"/>
          </a:xfrm>
          <a:prstGeom prst="rect">
            <a:avLst/>
          </a:prstGeom>
          <a:noFill/>
          <a:ln>
            <a:noFill/>
          </a:ln>
          <a:effectLst/>
          <a:extLst/>
        </p:spPr>
      </p:pic>
    </p:spTree>
    <p:extLst>
      <p:ext uri="{BB962C8B-B14F-4D97-AF65-F5344CB8AC3E}">
        <p14:creationId xmlns:p14="http://schemas.microsoft.com/office/powerpoint/2010/main" xmlns="" val="760165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PER ECONOMIC CLASSIFICATION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20</a:t>
            </a:fld>
            <a:endParaRPr lang="en-US" dirty="0">
              <a:solidFill>
                <a:prstClr val="black">
                  <a:tint val="75000"/>
                </a:prstClr>
              </a:solidFill>
            </a:endParaRPr>
          </a:p>
        </p:txBody>
      </p:sp>
      <p:graphicFrame>
        <p:nvGraphicFramePr>
          <p:cNvPr id="6" name="Content Placeholder 5"/>
          <p:cNvGraphicFramePr>
            <a:graphicFrameLocks/>
          </p:cNvGraphicFramePr>
          <p:nvPr>
            <p:extLst>
              <p:ext uri="{D42A27DB-BD31-4B8C-83A1-F6EECF244321}">
                <p14:modId xmlns:p14="http://schemas.microsoft.com/office/powerpoint/2010/main" xmlns="" val="416683696"/>
              </p:ext>
            </p:extLst>
          </p:nvPr>
        </p:nvGraphicFramePr>
        <p:xfrm>
          <a:off x="265814" y="1002894"/>
          <a:ext cx="11504427" cy="4851834"/>
        </p:xfrm>
        <a:graphic>
          <a:graphicData uri="http://schemas.openxmlformats.org/drawingml/2006/table">
            <a:tbl>
              <a:tblPr/>
              <a:tblGrid>
                <a:gridCol w="5704543"/>
                <a:gridCol w="2049822"/>
                <a:gridCol w="1398328"/>
                <a:gridCol w="1207648"/>
                <a:gridCol w="1144086"/>
              </a:tblGrid>
              <a:tr h="423565">
                <a:tc rowSpan="3">
                  <a:txBody>
                    <a:bodyPr/>
                    <a:lstStyle/>
                    <a:p>
                      <a:pPr algn="l" fontAlgn="ctr"/>
                      <a:r>
                        <a:rPr lang="en-GB" sz="1300" b="1" i="0" u="sng" strike="noStrike" dirty="0">
                          <a:solidFill>
                            <a:srgbClr val="000000"/>
                          </a:solidFill>
                          <a:effectLst/>
                          <a:latin typeface="Arial"/>
                        </a:rPr>
                        <a:t>Economic classification</a:t>
                      </a:r>
                      <a:endParaRPr lang="en-US" sz="1300" b="1" i="0" u="sng"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Adjusted appropriation</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gridSpan="3">
                  <a:txBody>
                    <a:bodyPr/>
                    <a:lstStyle/>
                    <a:p>
                      <a:pPr algn="ctr" fontAlgn="ctr"/>
                      <a:r>
                        <a:rPr lang="en-GB" sz="1300" b="1" i="0" u="none" strike="noStrike" dirty="0">
                          <a:solidFill>
                            <a:srgbClr val="000000"/>
                          </a:solidFill>
                          <a:effectLst/>
                          <a:latin typeface="Arial"/>
                        </a:rPr>
                        <a:t>Medium-term expenditure estimate</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300" b="1" i="0" u="none" strike="noStrike" dirty="0" smtClean="0">
                          <a:solidFill>
                            <a:srgbClr val="000000"/>
                          </a:solidFill>
                          <a:effectLst/>
                          <a:latin typeface="Arial"/>
                        </a:rPr>
                        <a:t>2015/16</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2016/17</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2017/18</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2018/19</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63789">
                <a:tc>
                  <a:txBody>
                    <a:bodyPr/>
                    <a:lstStyle/>
                    <a:p>
                      <a:pPr algn="l" fontAlgn="ctr"/>
                      <a:r>
                        <a:rPr lang="en-GB" sz="1300" b="1" i="0" u="none" strike="noStrike" dirty="0">
                          <a:solidFill>
                            <a:srgbClr val="000000"/>
                          </a:solidFill>
                          <a:effectLst/>
                          <a:latin typeface="Arial Narrow"/>
                        </a:rPr>
                        <a:t>Current payments</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883 750</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smtClean="0">
                          <a:solidFill>
                            <a:srgbClr val="000000"/>
                          </a:solidFill>
                          <a:effectLst/>
                          <a:latin typeface="Arial Narrow"/>
                        </a:rPr>
                        <a:t>917 934</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1" i="0" u="none" strike="noStrike" dirty="0" smtClean="0">
                          <a:solidFill>
                            <a:srgbClr val="000000"/>
                          </a:solidFill>
                          <a:effectLst/>
                          <a:latin typeface="Arial Narrow"/>
                        </a:rPr>
                        <a:t>974 881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1 046 147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Compensation of employees</a:t>
                      </a:r>
                      <a:endParaRPr lang="en-US" sz="13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474 995</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470 825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488 400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520 565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Goods and services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408 755</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447 109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486 481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525 582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Transfers and subsidies</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5 400 412</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5 </a:t>
                      </a:r>
                      <a:r>
                        <a:rPr lang="en-GB" sz="1300" b="1" i="0" u="none" strike="noStrike" dirty="0" smtClean="0">
                          <a:solidFill>
                            <a:srgbClr val="000000"/>
                          </a:solidFill>
                          <a:effectLst/>
                          <a:latin typeface="Arial Narrow"/>
                        </a:rPr>
                        <a:t>572 323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6 199 993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1" i="0" u="none" strike="noStrike" dirty="0">
                          <a:solidFill>
                            <a:srgbClr val="000000"/>
                          </a:solidFill>
                          <a:effectLst/>
                          <a:latin typeface="Arial Narrow"/>
                        </a:rPr>
                        <a:t>  6 </a:t>
                      </a:r>
                      <a:r>
                        <a:rPr lang="en-GB" sz="1300" b="1" i="0" u="none" strike="noStrike" dirty="0" smtClean="0">
                          <a:solidFill>
                            <a:srgbClr val="000000"/>
                          </a:solidFill>
                          <a:effectLst/>
                          <a:latin typeface="Arial Narrow"/>
                        </a:rPr>
                        <a:t>566 515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Provinces and municipalities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1 </a:t>
                      </a:r>
                      <a:r>
                        <a:rPr lang="en-GB" sz="1300" b="0" i="0" u="none" strike="noStrike" dirty="0" smtClean="0">
                          <a:solidFill>
                            <a:srgbClr val="000000"/>
                          </a:solidFill>
                          <a:effectLst/>
                          <a:latin typeface="Arial Narrow"/>
                        </a:rPr>
                        <a:t>140 001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1 </a:t>
                      </a:r>
                      <a:r>
                        <a:rPr lang="en-GB" sz="1300" b="0" i="0" u="none" strike="noStrike" dirty="0" smtClean="0">
                          <a:solidFill>
                            <a:srgbClr val="000000"/>
                          </a:solidFill>
                          <a:effectLst/>
                          <a:latin typeface="Arial Narrow"/>
                        </a:rPr>
                        <a:t>425 668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1 </a:t>
                      </a:r>
                      <a:r>
                        <a:rPr lang="en-GB" sz="1300" b="0" i="0" u="none" strike="noStrike" dirty="0" smtClean="0">
                          <a:solidFill>
                            <a:srgbClr val="000000"/>
                          </a:solidFill>
                          <a:effectLst/>
                          <a:latin typeface="Arial Narrow"/>
                        </a:rPr>
                        <a:t>525 818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1 </a:t>
                      </a:r>
                      <a:r>
                        <a:rPr lang="en-GB" sz="1300" b="0" i="0" u="none" strike="noStrike" dirty="0" smtClean="0">
                          <a:solidFill>
                            <a:srgbClr val="000000"/>
                          </a:solidFill>
                          <a:effectLst/>
                          <a:latin typeface="Arial Narrow"/>
                        </a:rPr>
                        <a:t>614 316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Departmental agencies and accounts</a:t>
                      </a:r>
                      <a:endParaRPr lang="en-US" sz="13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3 641 837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3 </a:t>
                      </a:r>
                      <a:r>
                        <a:rPr lang="en-GB" sz="1300" b="0" i="0" u="none" strike="noStrike" dirty="0" smtClean="0">
                          <a:solidFill>
                            <a:srgbClr val="000000"/>
                          </a:solidFill>
                          <a:effectLst/>
                          <a:latin typeface="Arial Narrow"/>
                        </a:rPr>
                        <a:t>510 958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4 006 767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4 </a:t>
                      </a:r>
                      <a:r>
                        <a:rPr lang="en-GB" sz="1300" b="0" i="0" u="none" strike="noStrike" dirty="0" smtClean="0">
                          <a:solidFill>
                            <a:srgbClr val="000000"/>
                          </a:solidFill>
                          <a:effectLst/>
                          <a:latin typeface="Arial Narrow"/>
                        </a:rPr>
                        <a:t>246 225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Foreign governments and international organisations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23 273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24 806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26 031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27 523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Public corporations and private enterprises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50 000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smtClean="0">
                          <a:solidFill>
                            <a:srgbClr val="000000"/>
                          </a:solidFill>
                          <a:effectLst/>
                          <a:latin typeface="Arial Narrow"/>
                        </a:rPr>
                        <a:t>-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a:solidFill>
                            <a:srgbClr val="000000"/>
                          </a:solidFill>
                          <a:effectLst/>
                          <a:latin typeface="Arial Narrow"/>
                        </a:rPr>
                        <a:t>                 - </a:t>
                      </a:r>
                      <a:endParaRPr lang="en-US" sz="1300" b="0"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Non-profit institutions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535 147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600 427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630 390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666 826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Households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10 154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10 </a:t>
                      </a:r>
                      <a:r>
                        <a:rPr lang="en-GB" sz="1300" b="0" i="0" u="none" strike="noStrike" dirty="0" smtClean="0">
                          <a:solidFill>
                            <a:srgbClr val="000000"/>
                          </a:solidFill>
                          <a:effectLst/>
                          <a:latin typeface="Arial Narrow"/>
                        </a:rPr>
                        <a:t>464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10 </a:t>
                      </a:r>
                      <a:r>
                        <a:rPr lang="en-GB" sz="1300" b="0" i="0" u="none" strike="noStrike" dirty="0" smtClean="0">
                          <a:solidFill>
                            <a:srgbClr val="000000"/>
                          </a:solidFill>
                          <a:effectLst/>
                          <a:latin typeface="Arial Narrow"/>
                        </a:rPr>
                        <a:t>987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11 625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Payments for capital assets</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28 060</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38 508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46 285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1" i="0" u="none" strike="noStrike" dirty="0">
                          <a:solidFill>
                            <a:srgbClr val="000000"/>
                          </a:solidFill>
                          <a:effectLst/>
                          <a:latin typeface="Arial Narrow"/>
                        </a:rPr>
                        <a:t>       49 </a:t>
                      </a:r>
                      <a:r>
                        <a:rPr lang="en-GB" sz="1300" b="1" i="0" u="none" strike="noStrike" dirty="0" smtClean="0">
                          <a:solidFill>
                            <a:srgbClr val="000000"/>
                          </a:solidFill>
                          <a:effectLst/>
                          <a:latin typeface="Arial Narrow"/>
                        </a:rPr>
                        <a:t>143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Machinery and equipment</a:t>
                      </a:r>
                      <a:endParaRPr lang="en-US" sz="1300" b="0" i="0" u="none" strike="noStrike" dirty="0">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28 060</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38 508</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dirty="0">
                          <a:solidFill>
                            <a:srgbClr val="000000"/>
                          </a:solidFill>
                          <a:effectLst/>
                          <a:latin typeface="Arial Narrow"/>
                        </a:rPr>
                        <a:t>       </a:t>
                      </a:r>
                      <a:r>
                        <a:rPr lang="en-GB" sz="1300" b="0" i="0" u="none" strike="noStrike" dirty="0" smtClean="0">
                          <a:solidFill>
                            <a:srgbClr val="000000"/>
                          </a:solidFill>
                          <a:effectLst/>
                          <a:latin typeface="Arial Narrow"/>
                        </a:rPr>
                        <a:t>46 285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49 </a:t>
                      </a:r>
                      <a:r>
                        <a:rPr lang="en-GB" sz="1300" b="0" i="0" u="none" strike="noStrike" dirty="0" smtClean="0">
                          <a:solidFill>
                            <a:srgbClr val="000000"/>
                          </a:solidFill>
                          <a:effectLst/>
                          <a:latin typeface="Arial Narrow"/>
                        </a:rPr>
                        <a:t>143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Software and other intangible assets</a:t>
                      </a:r>
                      <a:endParaRPr lang="en-US" sz="1300" b="0" i="0" u="none" strike="noStrike">
                        <a:solidFill>
                          <a:srgbClr val="000000"/>
                        </a:solidFill>
                        <a:effectLst/>
                        <a:latin typeface="Arial Narrow"/>
                      </a:endParaRPr>
                    </a:p>
                  </a:txBody>
                  <a:tcPr marL="171450"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0" i="0" u="none" strike="noStrike" dirty="0">
                          <a:solidFill>
                            <a:srgbClr val="000000"/>
                          </a:solidFill>
                          <a:effectLst/>
                          <a:latin typeface="Arial Narrow"/>
                        </a:rPr>
                        <a:t>                 -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0" i="0" u="none" strike="noStrike">
                          <a:solidFill>
                            <a:srgbClr val="000000"/>
                          </a:solidFill>
                          <a:effectLst/>
                          <a:latin typeface="Arial Narrow"/>
                        </a:rPr>
                        <a:t>                 - </a:t>
                      </a:r>
                      <a:endParaRPr lang="en-US" sz="1300" b="0"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0" i="0" u="none" strike="noStrike" dirty="0">
                          <a:solidFill>
                            <a:srgbClr val="000000"/>
                          </a:solidFill>
                          <a:effectLst/>
                          <a:latin typeface="Arial Narrow"/>
                        </a:rPr>
                        <a:t>                 - </a:t>
                      </a:r>
                      <a:endParaRPr lang="en-US" sz="1300" b="0"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179559">
                <a:tc>
                  <a:txBody>
                    <a:bodyPr/>
                    <a:lstStyle/>
                    <a:p>
                      <a:pPr algn="l" fontAlgn="ctr"/>
                      <a:r>
                        <a:rPr lang="en-ZA" sz="1300" b="1" i="0" u="none" strike="noStrike">
                          <a:solidFill>
                            <a:srgbClr val="000000"/>
                          </a:solidFill>
                          <a:effectLst/>
                          <a:latin typeface="Arial Narrow"/>
                        </a:rPr>
                        <a:t> </a:t>
                      </a:r>
                      <a:endParaRPr lang="en-US" sz="13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a:solidFill>
                            <a:srgbClr val="000000"/>
                          </a:solidFill>
                          <a:effectLst/>
                          <a:latin typeface="Arial Narrow"/>
                        </a:rPr>
                        <a:t> </a:t>
                      </a:r>
                      <a:endParaRPr lang="en-US" sz="13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1" i="0" u="none" strike="noStrike">
                          <a:solidFill>
                            <a:srgbClr val="000000"/>
                          </a:solidFill>
                          <a:effectLst/>
                          <a:latin typeface="Arial Narrow"/>
                        </a:rPr>
                        <a:t> </a:t>
                      </a:r>
                      <a:endParaRPr lang="en-US" sz="13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63789">
                <a:tc>
                  <a:txBody>
                    <a:bodyPr/>
                    <a:lstStyle/>
                    <a:p>
                      <a:pPr algn="l" fontAlgn="ctr"/>
                      <a:r>
                        <a:rPr lang="en-GB" sz="1300" b="1" i="0" u="none" strike="noStrike">
                          <a:solidFill>
                            <a:srgbClr val="000000"/>
                          </a:solidFill>
                          <a:effectLst/>
                          <a:latin typeface="Arial Narrow"/>
                        </a:rPr>
                        <a:t>Total</a:t>
                      </a:r>
                      <a:endParaRPr lang="en-US" sz="1300" b="1" i="0" u="none" strike="noStrike">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6 </a:t>
                      </a:r>
                      <a:r>
                        <a:rPr lang="en-GB" sz="1300" b="1" i="0" u="none" strike="noStrike" dirty="0" smtClean="0">
                          <a:solidFill>
                            <a:srgbClr val="000000"/>
                          </a:solidFill>
                          <a:effectLst/>
                          <a:latin typeface="Arial Narrow"/>
                        </a:rPr>
                        <a:t>312 222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GB" sz="1300" b="1" i="0" u="none" strike="noStrike" dirty="0">
                          <a:solidFill>
                            <a:srgbClr val="000000"/>
                          </a:solidFill>
                          <a:effectLst/>
                          <a:latin typeface="Arial Narrow"/>
                        </a:rPr>
                        <a:t>  6 </a:t>
                      </a:r>
                      <a:r>
                        <a:rPr lang="en-GB" sz="1300" b="1" i="0" u="none" strike="noStrike" dirty="0" smtClean="0">
                          <a:solidFill>
                            <a:srgbClr val="000000"/>
                          </a:solidFill>
                          <a:effectLst/>
                          <a:latin typeface="Arial Narrow"/>
                        </a:rPr>
                        <a:t>528 765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GB" sz="1300" b="1" i="0" u="none" strike="noStrike" dirty="0">
                          <a:solidFill>
                            <a:srgbClr val="000000"/>
                          </a:solidFill>
                          <a:effectLst/>
                          <a:latin typeface="Arial Narrow"/>
                        </a:rPr>
                        <a:t>  </a:t>
                      </a:r>
                      <a:r>
                        <a:rPr lang="en-GB" sz="1300" b="1" i="0" u="none" strike="noStrike" dirty="0" smtClean="0">
                          <a:solidFill>
                            <a:srgbClr val="000000"/>
                          </a:solidFill>
                          <a:effectLst/>
                          <a:latin typeface="Arial Narrow"/>
                        </a:rPr>
                        <a:t>7 221 159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GB" sz="1300" b="1" i="0" u="none" strike="noStrike" dirty="0">
                          <a:solidFill>
                            <a:srgbClr val="000000"/>
                          </a:solidFill>
                          <a:effectLst/>
                          <a:latin typeface="Arial Narrow"/>
                        </a:rPr>
                        <a:t>  7 </a:t>
                      </a:r>
                      <a:r>
                        <a:rPr lang="en-GB" sz="1300" b="1" i="0" u="none" strike="noStrike" dirty="0" smtClean="0">
                          <a:solidFill>
                            <a:srgbClr val="000000"/>
                          </a:solidFill>
                          <a:effectLst/>
                          <a:latin typeface="Arial Narrow"/>
                        </a:rPr>
                        <a:t>661 805 </a:t>
                      </a:r>
                      <a:endParaRPr lang="en-US" sz="1300" b="1" i="0" u="none" strike="noStrike" dirty="0">
                        <a:solidFill>
                          <a:srgbClr val="000000"/>
                        </a:solidFill>
                        <a:effectLst/>
                        <a:latin typeface="Arial Narrow"/>
                      </a:endParaRPr>
                    </a:p>
                  </a:txBody>
                  <a:tcPr marL="9525" marR="9525" marT="9525"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bl>
          </a:graphicData>
        </a:graphic>
      </p:graphicFrame>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767046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SALIENT ISSUES ON THE BUDGET: BASELINE REDUCTION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21</a:t>
            </a:fld>
            <a:endParaRPr lang="en-US" dirty="0">
              <a:solidFill>
                <a:prstClr val="black">
                  <a:tint val="75000"/>
                </a:prstClr>
              </a:solidFill>
            </a:endParaRPr>
          </a:p>
        </p:txBody>
      </p:sp>
      <p:sp>
        <p:nvSpPr>
          <p:cNvPr id="2" name="Rectangle 1"/>
          <p:cNvSpPr/>
          <p:nvPr/>
        </p:nvSpPr>
        <p:spPr>
          <a:xfrm>
            <a:off x="272144" y="791760"/>
            <a:ext cx="11778342" cy="5213735"/>
          </a:xfrm>
          <a:prstGeom prst="rect">
            <a:avLst/>
          </a:prstGeom>
        </p:spPr>
        <p:txBody>
          <a:bodyPr wrap="square">
            <a:spAutoFit/>
          </a:bodyPr>
          <a:lstStyle/>
          <a:p>
            <a:pPr marL="342900" marR="0" lvl="0" indent="-342900" algn="just" defTabSz="914400" eaLnBrk="0" fontAlgn="base" latinLnBrk="0" hangingPunct="0">
              <a:lnSpc>
                <a:spcPct val="100000"/>
              </a:lnSpc>
              <a:spcBef>
                <a:spcPct val="20000"/>
              </a:spcBef>
              <a:spcAft>
                <a:spcPct val="0"/>
              </a:spcAft>
              <a:buClrTx/>
              <a:buSzTx/>
              <a:buFont typeface="Arial" charset="0"/>
              <a:buAutoNum type="arabicPeriod"/>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Budget for compensation of employees:</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R5.1 million in 2016/17</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R2.7 million in 2017/18</a:t>
            </a:r>
          </a:p>
          <a:p>
            <a:pPr marL="0" marR="0" lvl="0" indent="0" algn="just" defTabSz="914400" eaLnBrk="0" fontAlgn="base" latinLnBrk="0" hangingPunct="0">
              <a:lnSpc>
                <a:spcPct val="100000"/>
              </a:lnSpc>
              <a:spcBef>
                <a:spcPct val="20000"/>
              </a:spcBef>
              <a:spcAft>
                <a:spcPct val="0"/>
              </a:spcAft>
              <a:buClrTx/>
              <a:buSzTx/>
              <a:buFontTx/>
              <a:buNone/>
              <a:tabLst/>
              <a:defRPr/>
            </a:pPr>
            <a:endPar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358775" marR="0" lvl="0" indent="-358775" algn="just" defTabSz="914400" eaLnBrk="0" fontAlgn="base" latinLnBrk="0" hangingPunct="0">
              <a:lnSpc>
                <a:spcPct val="100000"/>
              </a:lnSpc>
              <a:spcBef>
                <a:spcPct val="20000"/>
              </a:spcBef>
              <a:spcAft>
                <a:spcPct val="0"/>
              </a:spcAft>
              <a:buClrTx/>
              <a:buSzTx/>
              <a:buFontTx/>
              <a:buNone/>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2.    Budget for goods and services (normal commitments):</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R11 million in 2016/17</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R11 million in 2017/18</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R15 million in 2018/19</a:t>
            </a:r>
          </a:p>
          <a:p>
            <a:pPr algn="just" eaLnBrk="0" fontAlgn="base" hangingPunct="0">
              <a:spcBef>
                <a:spcPct val="20000"/>
              </a:spcBef>
              <a:spcAft>
                <a:spcPct val="0"/>
              </a:spcAft>
            </a:pPr>
            <a:endParaRPr kumimoji="0" lang="en-ZA" sz="1600"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3.    PMTE </a:t>
            </a:r>
            <a:r>
              <a:rPr lang="en-ZA" sz="1600" dirty="0">
                <a:latin typeface="Arial" panose="020B0604020202020204" pitchFamily="34" charset="0"/>
                <a:cs typeface="Arial" panose="020B0604020202020204" pitchFamily="34" charset="0"/>
              </a:rPr>
              <a:t>transfer budget has been decreased as follows:</a:t>
            </a:r>
          </a:p>
          <a:p>
            <a:pPr marL="742950" lvl="1" indent="-285750" algn="just" eaLnBrk="0" fontAlgn="base" hangingPunct="0">
              <a:spcBef>
                <a:spcPct val="20000"/>
              </a:spcBef>
              <a:spcAft>
                <a:spcPct val="0"/>
              </a:spcAft>
              <a:buFontTx/>
              <a:buChar char="-"/>
            </a:pPr>
            <a:r>
              <a:rPr lang="en-ZA" sz="1600" kern="0" dirty="0" smtClean="0">
                <a:solidFill>
                  <a:prstClr val="black"/>
                </a:solidFill>
                <a:latin typeface="Arial" panose="020B0604020202020204" pitchFamily="34" charset="0"/>
                <a:cs typeface="Arial" panose="020B0604020202020204" pitchFamily="34" charset="0"/>
              </a:rPr>
              <a:t>R380 </a:t>
            </a:r>
            <a:r>
              <a:rPr lang="en-ZA" sz="1600" kern="0" dirty="0">
                <a:solidFill>
                  <a:prstClr val="black"/>
                </a:solidFill>
                <a:latin typeface="Arial" panose="020B0604020202020204" pitchFamily="34" charset="0"/>
                <a:cs typeface="Arial" panose="020B0604020202020204" pitchFamily="34" charset="0"/>
              </a:rPr>
              <a:t>million in 2016/17</a:t>
            </a:r>
          </a:p>
          <a:p>
            <a:pPr marL="742950" lvl="1" indent="-285750" algn="just" eaLnBrk="0" fontAlgn="base" hangingPunct="0">
              <a:spcBef>
                <a:spcPct val="20000"/>
              </a:spcBef>
              <a:spcAft>
                <a:spcPct val="0"/>
              </a:spcAft>
              <a:buFontTx/>
              <a:buChar char="-"/>
            </a:pPr>
            <a:r>
              <a:rPr lang="en-ZA" sz="1600" kern="0" dirty="0">
                <a:solidFill>
                  <a:prstClr val="black"/>
                </a:solidFill>
                <a:latin typeface="Arial" panose="020B0604020202020204" pitchFamily="34" charset="0"/>
                <a:cs typeface="Arial" panose="020B0604020202020204" pitchFamily="34" charset="0"/>
              </a:rPr>
              <a:t>R134 million in 2017/18</a:t>
            </a:r>
          </a:p>
          <a:p>
            <a:pPr marL="742950" lvl="1" indent="-285750" algn="just" eaLnBrk="0" fontAlgn="base" hangingPunct="0">
              <a:spcBef>
                <a:spcPct val="20000"/>
              </a:spcBef>
              <a:spcAft>
                <a:spcPct val="0"/>
              </a:spcAft>
              <a:buFontTx/>
              <a:buChar char="-"/>
            </a:pPr>
            <a:r>
              <a:rPr lang="en-ZA" sz="1600" kern="0" dirty="0">
                <a:solidFill>
                  <a:prstClr val="black"/>
                </a:solidFill>
                <a:latin typeface="Arial" panose="020B0604020202020204" pitchFamily="34" charset="0"/>
                <a:cs typeface="Arial" panose="020B0604020202020204" pitchFamily="34" charset="0"/>
              </a:rPr>
              <a:t>R128 million in 2018/19</a:t>
            </a:r>
          </a:p>
          <a:p>
            <a:pPr lvl="1" algn="just">
              <a:buFontTx/>
              <a:buChar char="-"/>
            </a:pPr>
            <a:endParaRPr lang="en-ZA" sz="1600" dirty="0">
              <a:latin typeface="Arial" panose="020B0604020202020204" pitchFamily="34" charset="0"/>
              <a:cs typeface="Arial" panose="020B0604020202020204" pitchFamily="34" charset="0"/>
            </a:endParaRPr>
          </a:p>
          <a:p>
            <a:pPr algn="just"/>
            <a:r>
              <a:rPr lang="en-ZA" sz="1600" dirty="0" smtClean="0">
                <a:latin typeface="Arial" panose="020B0604020202020204" pitchFamily="34" charset="0"/>
                <a:cs typeface="Arial" panose="020B0604020202020204" pitchFamily="34" charset="0"/>
              </a:rPr>
              <a:t>4.     CIDB </a:t>
            </a:r>
            <a:r>
              <a:rPr lang="en-ZA" sz="1600" dirty="0">
                <a:latin typeface="Arial" panose="020B0604020202020204" pitchFamily="34" charset="0"/>
                <a:cs typeface="Arial" panose="020B0604020202020204" pitchFamily="34" charset="0"/>
              </a:rPr>
              <a:t>transfer budget has been decreased as follows:</a:t>
            </a:r>
          </a:p>
          <a:p>
            <a:pPr marL="742950" lvl="1" indent="-285750" algn="just" eaLnBrk="0" fontAlgn="base" hangingPunct="0">
              <a:spcBef>
                <a:spcPct val="20000"/>
              </a:spcBef>
              <a:spcAft>
                <a:spcPct val="0"/>
              </a:spcAft>
              <a:buFontTx/>
              <a:buChar char="-"/>
            </a:pPr>
            <a:r>
              <a:rPr lang="en-ZA" sz="1600" kern="0" dirty="0">
                <a:solidFill>
                  <a:prstClr val="black"/>
                </a:solidFill>
                <a:latin typeface="Arial" panose="020B0604020202020204" pitchFamily="34" charset="0"/>
                <a:cs typeface="Arial" panose="020B0604020202020204" pitchFamily="34" charset="0"/>
              </a:rPr>
              <a:t>R10 million in 2016/17</a:t>
            </a:r>
          </a:p>
          <a:p>
            <a:pPr marL="742950" lvl="1" indent="-285750" algn="just" eaLnBrk="0" fontAlgn="base" hangingPunct="0">
              <a:spcBef>
                <a:spcPct val="20000"/>
              </a:spcBef>
              <a:spcAft>
                <a:spcPct val="0"/>
              </a:spcAft>
              <a:buFontTx/>
              <a:buChar char="-"/>
            </a:pPr>
            <a:r>
              <a:rPr lang="en-ZA" sz="1600" kern="0" dirty="0">
                <a:solidFill>
                  <a:prstClr val="black"/>
                </a:solidFill>
                <a:latin typeface="Arial" panose="020B0604020202020204" pitchFamily="34" charset="0"/>
                <a:cs typeface="Arial" panose="020B0604020202020204" pitchFamily="34" charset="0"/>
              </a:rPr>
              <a:t>R15 million in 2017/18</a:t>
            </a:r>
          </a:p>
          <a:p>
            <a:pPr marL="742950" lvl="1" indent="-285750" algn="just" eaLnBrk="0" fontAlgn="base" hangingPunct="0">
              <a:spcBef>
                <a:spcPct val="20000"/>
              </a:spcBef>
              <a:spcAft>
                <a:spcPct val="0"/>
              </a:spcAft>
              <a:buFontTx/>
              <a:buChar char="-"/>
            </a:pPr>
            <a:r>
              <a:rPr lang="en-ZA" sz="1600" kern="0" dirty="0">
                <a:solidFill>
                  <a:prstClr val="black"/>
                </a:solidFill>
                <a:latin typeface="Arial" panose="020B0604020202020204" pitchFamily="34" charset="0"/>
                <a:cs typeface="Arial" panose="020B0604020202020204" pitchFamily="34" charset="0"/>
              </a:rPr>
              <a:t>R20 million in 2018/19</a:t>
            </a: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15546450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SALIENT ISSUES ON THE BUDGET: BASELINE INCREASE</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22</a:t>
            </a:fld>
            <a:endParaRPr lang="en-US" dirty="0">
              <a:solidFill>
                <a:prstClr val="black">
                  <a:tint val="75000"/>
                </a:prstClr>
              </a:solidFill>
            </a:endParaRPr>
          </a:p>
        </p:txBody>
      </p:sp>
      <p:sp>
        <p:nvSpPr>
          <p:cNvPr id="2" name="Rectangle 1"/>
          <p:cNvSpPr/>
          <p:nvPr/>
        </p:nvSpPr>
        <p:spPr>
          <a:xfrm>
            <a:off x="224561" y="1036910"/>
            <a:ext cx="10951028" cy="2363724"/>
          </a:xfrm>
          <a:prstGeom prst="rect">
            <a:avLst/>
          </a:prstGeom>
        </p:spPr>
        <p:txBody>
          <a:bodyPr wrap="square">
            <a:spAutoFit/>
          </a:bodyPr>
          <a:lstStyle/>
          <a:p>
            <a:pPr marL="342900" lvl="0" indent="-342900" algn="just" eaLnBrk="0" fontAlgn="base" hangingPunct="0">
              <a:spcBef>
                <a:spcPct val="20000"/>
              </a:spcBef>
              <a:spcAft>
                <a:spcPct val="0"/>
              </a:spcAft>
              <a:buFont typeface="Arial" charset="0"/>
              <a:buAutoNum type="arabicPeriod"/>
              <a:defRPr/>
            </a:pPr>
            <a:r>
              <a:rPr lang="en-ZA" kern="0" dirty="0" smtClean="0">
                <a:solidFill>
                  <a:prstClr val="black"/>
                </a:solidFill>
                <a:latin typeface="Arial" panose="020B0604020202020204" pitchFamily="34" charset="0"/>
                <a:cs typeface="Arial" panose="020B0604020202020204" pitchFamily="34" charset="0"/>
              </a:rPr>
              <a:t>Compensation </a:t>
            </a:r>
            <a:r>
              <a:rPr lang="en-ZA" kern="0" dirty="0">
                <a:solidFill>
                  <a:prstClr val="black"/>
                </a:solidFill>
                <a:latin typeface="Arial" panose="020B0604020202020204" pitchFamily="34" charset="0"/>
                <a:cs typeface="Arial" panose="020B0604020202020204" pitchFamily="34" charset="0"/>
              </a:rPr>
              <a:t>of employees:</a:t>
            </a:r>
          </a:p>
          <a:p>
            <a:pPr marL="742950" lvl="1" indent="-285750" algn="just" eaLnBrk="0" fontAlgn="base" hangingPunct="0">
              <a:spcBef>
                <a:spcPct val="20000"/>
              </a:spcBef>
              <a:spcAft>
                <a:spcPct val="0"/>
              </a:spcAft>
              <a:buFontTx/>
              <a:buChar char="-"/>
              <a:defRPr/>
            </a:pPr>
            <a:r>
              <a:rPr lang="en-ZA" kern="0" dirty="0" smtClean="0">
                <a:solidFill>
                  <a:prstClr val="black"/>
                </a:solidFill>
                <a:latin typeface="Arial" panose="020B0604020202020204" pitchFamily="34" charset="0"/>
                <a:cs typeface="Arial" panose="020B0604020202020204" pitchFamily="34" charset="0"/>
              </a:rPr>
              <a:t>R0.983 </a:t>
            </a:r>
            <a:r>
              <a:rPr lang="en-ZA" kern="0" dirty="0">
                <a:solidFill>
                  <a:prstClr val="black"/>
                </a:solidFill>
                <a:latin typeface="Arial" panose="020B0604020202020204" pitchFamily="34" charset="0"/>
                <a:cs typeface="Arial" panose="020B0604020202020204" pitchFamily="34" charset="0"/>
              </a:rPr>
              <a:t>million in </a:t>
            </a:r>
            <a:r>
              <a:rPr lang="en-ZA" kern="0" dirty="0" smtClean="0">
                <a:solidFill>
                  <a:prstClr val="black"/>
                </a:solidFill>
                <a:latin typeface="Arial" panose="020B0604020202020204" pitchFamily="34" charset="0"/>
                <a:cs typeface="Arial" panose="020B0604020202020204" pitchFamily="34" charset="0"/>
              </a:rPr>
              <a:t>2018/19</a:t>
            </a:r>
          </a:p>
          <a:p>
            <a:pPr marL="358775" marR="0" lvl="0" indent="-358775" algn="just" defTabSz="914400" eaLnBrk="0" fontAlgn="base" latinLnBrk="0" hangingPunct="0">
              <a:lnSpc>
                <a:spcPct val="100000"/>
              </a:lnSpc>
              <a:spcBef>
                <a:spcPct val="20000"/>
              </a:spcBef>
              <a:spcAft>
                <a:spcPct val="0"/>
              </a:spcAft>
              <a:buClrTx/>
              <a:buSzTx/>
              <a:buFontTx/>
              <a:buNone/>
              <a:tabLst/>
              <a:defRPr/>
            </a:pPr>
            <a:endParaRPr lang="en-ZA" kern="0" noProof="0" dirty="0">
              <a:solidFill>
                <a:prstClr val="black"/>
              </a:solidFill>
              <a:latin typeface="Arial" panose="020B0604020202020204" pitchFamily="34" charset="0"/>
              <a:cs typeface="Arial" panose="020B0604020202020204" pitchFamily="34" charset="0"/>
            </a:endParaRPr>
          </a:p>
          <a:p>
            <a:pPr marL="358775" marR="0" lvl="0" indent="-358775" algn="just" defTabSz="914400" eaLnBrk="0" fontAlgn="base" latinLnBrk="0" hangingPunct="0">
              <a:lnSpc>
                <a:spcPct val="100000"/>
              </a:lnSpc>
              <a:spcBef>
                <a:spcPct val="20000"/>
              </a:spcBef>
              <a:spcAft>
                <a:spcPct val="0"/>
              </a:spcAft>
              <a:buClrTx/>
              <a:buSzTx/>
              <a:buFontTx/>
              <a:buNone/>
              <a:tabLst/>
              <a:defRPr/>
            </a:pPr>
            <a:r>
              <a:rPr kumimoji="0" lang="en-ZA" b="0" i="0" u="none" strike="noStrike" kern="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2.	</a:t>
            </a:r>
            <a:r>
              <a:rPr kumimoji="0" lang="en-ZA" b="0" i="0" u="none" strike="noStrike" kern="0" cap="none" spc="0" normalizeH="0" baseline="0" noProof="0" dirty="0" smtClean="0">
                <a:ln>
                  <a:noFill/>
                </a:ln>
                <a:effectLst/>
                <a:uLnTx/>
                <a:uFillTx/>
                <a:latin typeface="Arial" panose="020B0604020202020204" pitchFamily="34" charset="0"/>
                <a:cs typeface="Arial" panose="020B0604020202020204" pitchFamily="34" charset="0"/>
              </a:rPr>
              <a:t>Goods and services: </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R16 million in 2017/18</a:t>
            </a:r>
          </a:p>
          <a:p>
            <a:pPr marL="742950" marR="0" lvl="1" indent="-285750" algn="just" defTabSz="914400" eaLnBrk="0" fontAlgn="base" latinLnBrk="0" hangingPunct="0">
              <a:lnSpc>
                <a:spcPct val="100000"/>
              </a:lnSpc>
              <a:spcBef>
                <a:spcPct val="20000"/>
              </a:spcBef>
              <a:spcAft>
                <a:spcPct val="0"/>
              </a:spcAft>
              <a:buClrTx/>
              <a:buSzTx/>
              <a:buFontTx/>
              <a:buChar char="-"/>
              <a:tabLst/>
              <a:defRPr/>
            </a:pPr>
            <a:r>
              <a:rPr kumimoji="0" lang="en-ZA" b="0"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R29 million in 2018/19</a:t>
            </a:r>
          </a:p>
          <a:p>
            <a:pPr algn="just" eaLnBrk="0" fontAlgn="base" hangingPunct="0">
              <a:spcBef>
                <a:spcPct val="20000"/>
              </a:spcBef>
              <a:spcAft>
                <a:spcPct val="0"/>
              </a:spcAft>
              <a:defRPr/>
            </a:pPr>
            <a:endParaRPr kumimoji="0" lang="en-ZA"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Tree>
    <p:extLst>
      <p:ext uri="{BB962C8B-B14F-4D97-AF65-F5344CB8AC3E}">
        <p14:creationId xmlns:p14="http://schemas.microsoft.com/office/powerpoint/2010/main" xmlns="" val="516657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MTEF ALLOCATION – EARMARKED FUNDS</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23</a:t>
            </a:fld>
            <a:endParaRPr lang="en-US" dirty="0">
              <a:solidFill>
                <a:prstClr val="black">
                  <a:tint val="75000"/>
                </a:prst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xmlns="" val="3137134620"/>
              </p:ext>
            </p:extLst>
          </p:nvPr>
        </p:nvGraphicFramePr>
        <p:xfrm>
          <a:off x="382771" y="752168"/>
          <a:ext cx="11632019" cy="5800691"/>
        </p:xfrm>
        <a:graphic>
          <a:graphicData uri="http://schemas.openxmlformats.org/drawingml/2006/table">
            <a:tbl>
              <a:tblPr/>
              <a:tblGrid>
                <a:gridCol w="7788413"/>
                <a:gridCol w="1369721"/>
                <a:gridCol w="1202000"/>
                <a:gridCol w="1271885"/>
              </a:tblGrid>
              <a:tr h="332353">
                <a:tc rowSpan="3">
                  <a:txBody>
                    <a:bodyPr/>
                    <a:lstStyle/>
                    <a:p>
                      <a:pPr algn="l" fontAlgn="ctr"/>
                      <a:r>
                        <a:rPr lang="en-US" sz="1250" b="1" i="0" u="sng" strike="noStrike" dirty="0" smtClean="0">
                          <a:solidFill>
                            <a:srgbClr val="000000"/>
                          </a:solidFill>
                          <a:effectLst/>
                          <a:latin typeface="Arial"/>
                        </a:rPr>
                        <a:t>Earmarked </a:t>
                      </a:r>
                      <a:r>
                        <a:rPr lang="en-US" sz="1250" b="1" i="0" u="sng" strike="noStrike" dirty="0">
                          <a:solidFill>
                            <a:srgbClr val="000000"/>
                          </a:solidFill>
                          <a:effectLst/>
                          <a:latin typeface="Arial"/>
                        </a:rPr>
                        <a:t>Budget Allocation</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gridSpan="3">
                  <a:txBody>
                    <a:bodyPr/>
                    <a:lstStyle/>
                    <a:p>
                      <a:pPr algn="ctr" fontAlgn="ctr"/>
                      <a:r>
                        <a:rPr lang="en-US" sz="1250" b="1" i="0" u="none" strike="noStrike" dirty="0">
                          <a:solidFill>
                            <a:srgbClr val="000000"/>
                          </a:solidFill>
                          <a:effectLst/>
                          <a:latin typeface="Arial"/>
                        </a:rPr>
                        <a:t>Medium-term expenditure estimate</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08809">
                <a:tc vMerge="1">
                  <a:txBody>
                    <a:bodyPr/>
                    <a:lstStyle/>
                    <a:p>
                      <a:endParaRPr lang="en-US"/>
                    </a:p>
                  </a:txBody>
                  <a:tcPr/>
                </a:tc>
                <a:tc>
                  <a:txBody>
                    <a:bodyPr/>
                    <a:lstStyle/>
                    <a:p>
                      <a:pPr algn="ctr" fontAlgn="ctr"/>
                      <a:r>
                        <a:rPr lang="en-US" sz="1250" b="1" i="0" u="none" strike="noStrike" dirty="0" smtClean="0">
                          <a:solidFill>
                            <a:srgbClr val="000000"/>
                          </a:solidFill>
                          <a:effectLst/>
                          <a:latin typeface="Arial"/>
                        </a:rPr>
                        <a:t>2016/17</a:t>
                      </a:r>
                      <a:endParaRPr lang="en-US" sz="1250" b="1" i="0" u="none" strike="noStrike" dirty="0">
                        <a:solidFill>
                          <a:srgbClr val="000000"/>
                        </a:solidFill>
                        <a:effectLst/>
                        <a:latin typeface="Arial"/>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smtClean="0">
                          <a:solidFill>
                            <a:srgbClr val="000000"/>
                          </a:solidFill>
                          <a:effectLst/>
                          <a:latin typeface="Arial"/>
                        </a:rPr>
                        <a:t>2017/18</a:t>
                      </a:r>
                      <a:endParaRPr lang="en-US" sz="1250" b="1" i="0" u="none" strike="noStrike" dirty="0">
                        <a:solidFill>
                          <a:srgbClr val="000000"/>
                        </a:solidFill>
                        <a:effectLst/>
                        <a:latin typeface="Arial"/>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smtClean="0">
                          <a:solidFill>
                            <a:srgbClr val="000000"/>
                          </a:solidFill>
                          <a:effectLst/>
                          <a:latin typeface="Arial"/>
                        </a:rPr>
                        <a:t>2018/19</a:t>
                      </a:r>
                      <a:endParaRPr lang="en-US" sz="1250" b="1" i="0" u="none" strike="noStrike" dirty="0">
                        <a:solidFill>
                          <a:srgbClr val="000000"/>
                        </a:solidFill>
                        <a:effectLst/>
                        <a:latin typeface="Arial"/>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08809">
                <a:tc vMerge="1">
                  <a:txBody>
                    <a:bodyPr/>
                    <a:lstStyle/>
                    <a:p>
                      <a:endParaRPr lang="en-US"/>
                    </a:p>
                  </a:txBody>
                  <a:tcPr/>
                </a:tc>
                <a:tc>
                  <a:txBody>
                    <a:bodyPr/>
                    <a:lstStyle/>
                    <a:p>
                      <a:pPr algn="ctr" fontAlgn="ctr"/>
                      <a:r>
                        <a:rPr lang="en-US" sz="1250" b="1" i="0" u="none" strike="noStrike" dirty="0">
                          <a:solidFill>
                            <a:srgbClr val="000000"/>
                          </a:solidFill>
                          <a:effectLst/>
                          <a:latin typeface="Arial"/>
                        </a:rPr>
                        <a:t>(</a:t>
                      </a:r>
                      <a:r>
                        <a:rPr lang="en-US" sz="1250" b="1" i="0" u="none" strike="noStrike" dirty="0" err="1">
                          <a:solidFill>
                            <a:srgbClr val="000000"/>
                          </a:solidFill>
                          <a:effectLst/>
                          <a:latin typeface="Arial"/>
                        </a:rPr>
                        <a:t>R’000</a:t>
                      </a:r>
                      <a:r>
                        <a:rPr lang="en-US" sz="1250" b="1" i="0" u="none" strike="noStrike" dirty="0">
                          <a:solidFill>
                            <a:srgbClr val="000000"/>
                          </a:solidFill>
                          <a:effectLst/>
                          <a:latin typeface="Arial"/>
                        </a:rPr>
                        <a:t>)</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a:solidFill>
                            <a:srgbClr val="000000"/>
                          </a:solidFill>
                          <a:effectLst/>
                          <a:latin typeface="Arial"/>
                        </a:rPr>
                        <a:t>(</a:t>
                      </a:r>
                      <a:r>
                        <a:rPr lang="en-US" sz="1250" b="1" i="0" u="none" strike="noStrike" dirty="0" err="1">
                          <a:solidFill>
                            <a:srgbClr val="000000"/>
                          </a:solidFill>
                          <a:effectLst/>
                          <a:latin typeface="Arial"/>
                        </a:rPr>
                        <a:t>R’000</a:t>
                      </a:r>
                      <a:r>
                        <a:rPr lang="en-US" sz="1250" b="1" i="0" u="none" strike="noStrike" dirty="0">
                          <a:solidFill>
                            <a:srgbClr val="000000"/>
                          </a:solidFill>
                          <a:effectLst/>
                          <a:latin typeface="Arial"/>
                        </a:rPr>
                        <a:t>)</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ctr" fontAlgn="ctr"/>
                      <a:r>
                        <a:rPr lang="en-US" sz="1250" b="1" i="0" u="none" strike="noStrike" dirty="0">
                          <a:solidFill>
                            <a:srgbClr val="000000"/>
                          </a:solidFill>
                          <a:effectLst/>
                          <a:latin typeface="Arial"/>
                        </a:rPr>
                        <a:t>(R’000)</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r>
              <a:tr h="208809">
                <a:tc>
                  <a:txBody>
                    <a:bodyPr/>
                    <a:lstStyle/>
                    <a:p>
                      <a:pPr algn="l" fontAlgn="ctr"/>
                      <a:r>
                        <a:rPr lang="en-US" sz="1250" b="0" i="0" u="none" strike="noStrike" dirty="0">
                          <a:solidFill>
                            <a:srgbClr val="000000"/>
                          </a:solidFill>
                          <a:effectLst/>
                          <a:latin typeface="Arial Narrow"/>
                        </a:rPr>
                        <a:t>Expanded Public Works Programme non state sector</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rgbClr val="000000"/>
                          </a:solidFill>
                          <a:effectLst/>
                          <a:latin typeface="Arial Narrow"/>
                        </a:rPr>
                        <a:t>573 494</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rgbClr val="000000"/>
                          </a:solidFill>
                          <a:effectLst/>
                          <a:latin typeface="Arial Narrow"/>
                        </a:rPr>
                        <a:t>602 169</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rgbClr val="000000"/>
                          </a:solidFill>
                          <a:effectLst/>
                          <a:latin typeface="Arial Narrow"/>
                        </a:rPr>
                        <a:t>637 095</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41786">
                <a:tc>
                  <a:txBody>
                    <a:bodyPr/>
                    <a:lstStyle/>
                    <a:p>
                      <a:pPr algn="l" fontAlgn="ctr"/>
                      <a:r>
                        <a:rPr lang="en-US" sz="1250" b="0" i="0" u="none" strike="noStrike" dirty="0">
                          <a:solidFill>
                            <a:srgbClr val="000000"/>
                          </a:solidFill>
                          <a:effectLst/>
                          <a:latin typeface="Arial Narrow"/>
                        </a:rPr>
                        <a:t>Expanded Public </a:t>
                      </a:r>
                      <a:r>
                        <a:rPr lang="en-US" sz="1250" b="0" i="0" u="none" strike="noStrike" dirty="0" smtClean="0">
                          <a:solidFill>
                            <a:srgbClr val="000000"/>
                          </a:solidFill>
                          <a:effectLst/>
                          <a:latin typeface="Arial Narrow"/>
                        </a:rPr>
                        <a:t>Works provision </a:t>
                      </a:r>
                      <a:r>
                        <a:rPr lang="en-US" sz="1250" b="0" i="0" u="none" strike="noStrike" dirty="0">
                          <a:solidFill>
                            <a:srgbClr val="000000"/>
                          </a:solidFill>
                          <a:effectLst/>
                          <a:latin typeface="Arial Narrow"/>
                        </a:rPr>
                        <a:t>for payments of non wage costs by  the non state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rgbClr val="000000"/>
                          </a:solidFill>
                          <a:effectLst/>
                          <a:latin typeface="Arial Narrow"/>
                        </a:rPr>
                        <a:t>26 763</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rgbClr val="000000"/>
                          </a:solidFill>
                          <a:effectLst/>
                          <a:latin typeface="Arial Narrow"/>
                        </a:rPr>
                        <a:t>28 101</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rgbClr val="000000"/>
                          </a:solidFill>
                          <a:effectLst/>
                          <a:latin typeface="Arial Narrow"/>
                        </a:rPr>
                        <a:t>29 731</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21226">
                <a:tc>
                  <a:txBody>
                    <a:bodyPr/>
                    <a:lstStyle/>
                    <a:p>
                      <a:pPr algn="l" fontAlgn="ctr"/>
                      <a:r>
                        <a:rPr lang="en-US" sz="1250" b="0" i="0" u="none" strike="noStrike" dirty="0">
                          <a:solidFill>
                            <a:srgbClr val="000000"/>
                          </a:solidFill>
                          <a:effectLst/>
                          <a:latin typeface="Arial Narrow"/>
                        </a:rPr>
                        <a:t>Independent Development Trust </a:t>
                      </a:r>
                      <a:r>
                        <a:rPr lang="en-US" sz="1250" b="0" i="0" u="none" strike="noStrike" dirty="0" smtClean="0">
                          <a:solidFill>
                            <a:srgbClr val="000000"/>
                          </a:solidFill>
                          <a:effectLst/>
                          <a:latin typeface="Arial Narrow"/>
                        </a:rPr>
                        <a:t>( </a:t>
                      </a:r>
                      <a:r>
                        <a:rPr lang="en-US" sz="1250" b="0" i="0" u="none" strike="noStrike" dirty="0">
                          <a:solidFill>
                            <a:srgbClr val="000000"/>
                          </a:solidFill>
                          <a:effectLst/>
                          <a:latin typeface="Arial Narrow"/>
                        </a:rPr>
                        <a:t>Intermediary </a:t>
                      </a:r>
                      <a:r>
                        <a:rPr lang="en-US" sz="1250" b="0" i="0" u="none" strike="noStrike" dirty="0" smtClean="0">
                          <a:solidFill>
                            <a:srgbClr val="000000"/>
                          </a:solidFill>
                          <a:effectLst/>
                          <a:latin typeface="Arial Narrow"/>
                        </a:rPr>
                        <a:t>Programme </a:t>
                      </a:r>
                      <a:r>
                        <a:rPr lang="en-US" sz="1250" b="0" i="0" u="none" strike="noStrike" dirty="0">
                          <a:solidFill>
                            <a:srgbClr val="000000"/>
                          </a:solidFill>
                          <a:effectLst/>
                          <a:latin typeface="Arial Narrow"/>
                        </a:rPr>
                        <a:t>management cost)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rgbClr val="000000"/>
                          </a:solidFill>
                          <a:effectLst/>
                          <a:latin typeface="Arial Narrow"/>
                        </a:rPr>
                        <a:t>11 884</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rgbClr val="000000"/>
                          </a:solidFill>
                          <a:effectLst/>
                          <a:latin typeface="Arial Narrow"/>
                        </a:rPr>
                        <a:t>28 678</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rgbClr val="000000"/>
                          </a:solidFill>
                          <a:effectLst/>
                          <a:latin typeface="Arial Narrow"/>
                        </a:rPr>
                        <a:t>42 127</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a:solidFill>
                            <a:srgbClr val="000000"/>
                          </a:solidFill>
                          <a:effectLst/>
                          <a:latin typeface="Arial Narrow"/>
                        </a:rPr>
                        <a:t>Constructiion Industry Development Board</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rgbClr val="000000"/>
                          </a:solidFill>
                          <a:effectLst/>
                          <a:latin typeface="Arial Narrow"/>
                        </a:rPr>
                        <a:t>52 059</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rgbClr val="000000"/>
                          </a:solidFill>
                          <a:effectLst/>
                          <a:latin typeface="Arial Narrow"/>
                        </a:rPr>
                        <a:t>74 984</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rgbClr val="000000"/>
                          </a:solidFill>
                          <a:effectLst/>
                          <a:latin typeface="Arial Narrow"/>
                        </a:rPr>
                        <a:t>75 203</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Council for the Built Environment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rgbClr val="000000"/>
                          </a:solidFill>
                          <a:effectLst/>
                          <a:latin typeface="Arial Narrow"/>
                        </a:rPr>
                        <a:t>43 413</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rgbClr val="000000"/>
                          </a:solidFill>
                          <a:effectLst/>
                          <a:latin typeface="Arial Narrow"/>
                        </a:rPr>
                        <a:t>48 568</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rgbClr val="000000"/>
                          </a:solidFill>
                          <a:effectLst/>
                          <a:latin typeface="Arial Narrow"/>
                        </a:rPr>
                        <a:t>51 385</a:t>
                      </a:r>
                      <a:endParaRPr lang="en-US" sz="1250" b="0" i="0" u="none" strike="noStrike" dirty="0">
                        <a:solidFill>
                          <a:srgbClr val="000000"/>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Parliamentary Villages Management Board</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9 572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10 051</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10 634</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endParaRPr lang="en-US" sz="1250" b="1"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1" i="0" u="none" strike="noStrike" dirty="0" smtClean="0">
                          <a:solidFill>
                            <a:srgbClr val="000000"/>
                          </a:solidFill>
                          <a:effectLst/>
                          <a:latin typeface="Arial Narrow"/>
                        </a:rPr>
                        <a:t>Property Management Trading Entity</a:t>
                      </a:r>
                      <a:endParaRPr lang="en-US" sz="1250" b="1"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3 405 414</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3 872 648</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4 108 457</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Augmentation of the Property Management Trading Entity</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496 749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784 086</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829 115</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Funding for in-shifted functions </a:t>
                      </a:r>
                      <a:r>
                        <a:rPr lang="en-US" sz="1250" b="0" i="1" u="sng" strike="noStrike" dirty="0" smtClean="0">
                          <a:solidFill>
                            <a:srgbClr val="000000"/>
                          </a:solidFill>
                          <a:effectLst/>
                          <a:latin typeface="Arial Narrow"/>
                        </a:rPr>
                        <a:t>of which:</a:t>
                      </a:r>
                      <a:endParaRPr lang="en-US" sz="1250" b="0" i="1" u="sng"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2 908 665</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3 088 562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3 279 342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       Infrastructure </a:t>
                      </a:r>
                      <a:r>
                        <a:rPr lang="en-US" sz="1250" b="0" i="0" u="none" strike="noStrike" dirty="0">
                          <a:solidFill>
                            <a:srgbClr val="000000"/>
                          </a:solidFill>
                          <a:effectLst/>
                          <a:latin typeface="Arial Narrow"/>
                        </a:rPr>
                        <a:t>( Public Works)</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702 409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748 239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804 609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       Turnaround </a:t>
                      </a:r>
                      <a:r>
                        <a:rPr lang="en-US" sz="1250" b="0" i="0" u="none" strike="noStrike" dirty="0">
                          <a:solidFill>
                            <a:srgbClr val="000000"/>
                          </a:solidFill>
                          <a:effectLst/>
                          <a:latin typeface="Arial Narrow"/>
                        </a:rPr>
                        <a:t>P</a:t>
                      </a:r>
                      <a:r>
                        <a:rPr lang="en-US" sz="1250" b="0" i="0" u="none" strike="noStrike" dirty="0" smtClean="0">
                          <a:solidFill>
                            <a:srgbClr val="000000"/>
                          </a:solidFill>
                          <a:effectLst/>
                          <a:latin typeface="Arial Narrow"/>
                        </a:rPr>
                        <a:t>rogramme</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174 173</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168 829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178 525</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smtClean="0">
                          <a:solidFill>
                            <a:srgbClr val="000000"/>
                          </a:solidFill>
                          <a:effectLst/>
                          <a:latin typeface="Arial Narrow"/>
                        </a:rPr>
                        <a:t>       Border </a:t>
                      </a:r>
                      <a:r>
                        <a:rPr lang="en-US" sz="1250" b="0" i="0" u="none" strike="noStrike" dirty="0">
                          <a:solidFill>
                            <a:srgbClr val="000000"/>
                          </a:solidFill>
                          <a:effectLst/>
                          <a:latin typeface="Arial Narrow"/>
                        </a:rPr>
                        <a:t>Control Operational Coordinating Committee(BCOCC)</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185 159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200 664</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216 553</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75099">
                <a:tc>
                  <a:txBody>
                    <a:bodyPr/>
                    <a:lstStyle/>
                    <a:p>
                      <a:pPr algn="l" fontAlgn="ctr"/>
                      <a:r>
                        <a:rPr lang="en-US" sz="1250" b="1" i="0" u="none" strike="noStrike" dirty="0">
                          <a:solidFill>
                            <a:srgbClr val="000000"/>
                          </a:solidFill>
                          <a:effectLst/>
                          <a:latin typeface="Arial Narrow"/>
                        </a:rPr>
                        <a:t>Conditional Grants to Local Government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663 991</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716 427</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757 979</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a:solidFill>
                            <a:srgbClr val="000000"/>
                          </a:solidFill>
                          <a:effectLst/>
                          <a:latin typeface="Arial Narrow"/>
                        </a:rPr>
                        <a:t>Expanded Public Works Programme Integrated Grant For municipalities</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663 991</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716 427</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757 979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a:solidFill>
                            <a:srgbClr val="000000"/>
                          </a:solidFill>
                          <a:effectLst/>
                          <a:latin typeface="Arial Narrow"/>
                        </a:rPr>
                        <a:t>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a:solidFill>
                            <a:srgbClr val="FFFF00"/>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327728">
                <a:tc>
                  <a:txBody>
                    <a:bodyPr/>
                    <a:lstStyle/>
                    <a:p>
                      <a:pPr algn="l" fontAlgn="ctr"/>
                      <a:r>
                        <a:rPr lang="en-US" sz="1250" b="1" i="0" u="none" strike="noStrike" dirty="0">
                          <a:solidFill>
                            <a:srgbClr val="000000"/>
                          </a:solidFill>
                          <a:effectLst/>
                          <a:latin typeface="Arial Narrow"/>
                        </a:rPr>
                        <a:t>Conditional Grants to Local Government</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761 671</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809 385</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856 331</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a:solidFill>
                            <a:srgbClr val="000000"/>
                          </a:solidFill>
                          <a:effectLst/>
                          <a:latin typeface="Arial Narrow"/>
                        </a:rPr>
                        <a:t>Expanded Public Works Programme Integrated Grant For municipalities</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402 009</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423 802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448 383</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dirty="0">
                          <a:solidFill>
                            <a:srgbClr val="000000"/>
                          </a:solidFill>
                          <a:effectLst/>
                          <a:latin typeface="Arial Narrow"/>
                        </a:rPr>
                        <a:t>Social Sector Expanded Public Works Programme Incentive Grant for </a:t>
                      </a:r>
                      <a:r>
                        <a:rPr lang="en-US" sz="1250" b="0" i="0" u="none" strike="noStrike" dirty="0" smtClean="0">
                          <a:solidFill>
                            <a:srgbClr val="000000"/>
                          </a:solidFill>
                          <a:effectLst/>
                          <a:latin typeface="Arial Narrow"/>
                        </a:rPr>
                        <a:t>Provinces</a:t>
                      </a:r>
                      <a:endParaRPr lang="en-US" sz="1250" b="0"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0" i="0" u="none" strike="noStrike" dirty="0" smtClean="0">
                          <a:solidFill>
                            <a:schemeClr val="tx1"/>
                          </a:solidFill>
                          <a:effectLst/>
                          <a:latin typeface="Arial Narrow"/>
                        </a:rPr>
                        <a:t>359 662</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0" i="0" u="none" strike="noStrike" dirty="0" smtClean="0">
                          <a:solidFill>
                            <a:schemeClr val="tx1"/>
                          </a:solidFill>
                          <a:effectLst/>
                          <a:latin typeface="Arial Narrow"/>
                        </a:rPr>
                        <a:t>385 583</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0" i="0" u="none" strike="noStrike" dirty="0" smtClean="0">
                          <a:solidFill>
                            <a:schemeClr val="tx1"/>
                          </a:solidFill>
                          <a:effectLst/>
                          <a:latin typeface="Arial Narrow"/>
                        </a:rPr>
                        <a:t>407 948</a:t>
                      </a: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0" i="0" u="none" strike="noStrike">
                          <a:solidFill>
                            <a:srgbClr val="000000"/>
                          </a:solidFill>
                          <a:effectLst/>
                          <a:latin typeface="Arial Narrow"/>
                        </a:rPr>
                        <a:t> </a:t>
                      </a: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endParaRPr lang="en-US" sz="1250" b="0" i="0" u="none" strike="noStrike">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endParaRPr lang="en-US" sz="1250" b="0"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08809">
                <a:tc>
                  <a:txBody>
                    <a:bodyPr/>
                    <a:lstStyle/>
                    <a:p>
                      <a:pPr algn="l" fontAlgn="ctr"/>
                      <a:r>
                        <a:rPr lang="en-US" sz="1250" b="1" i="0" u="none" strike="noStrike" dirty="0">
                          <a:solidFill>
                            <a:srgbClr val="000000"/>
                          </a:solidFill>
                          <a:effectLst/>
                          <a:latin typeface="Arial Narrow"/>
                        </a:rPr>
                        <a:t> </a:t>
                      </a:r>
                      <a:r>
                        <a:rPr lang="en-US" sz="1250" b="1" i="0" u="none" strike="noStrike" dirty="0" smtClean="0">
                          <a:solidFill>
                            <a:srgbClr val="000000"/>
                          </a:solidFill>
                          <a:effectLst/>
                          <a:latin typeface="Arial Narrow"/>
                        </a:rPr>
                        <a:t>Compensation of employees ceiling</a:t>
                      </a:r>
                      <a:endParaRPr lang="en-US" sz="1250" b="1" i="0" u="none" strike="noStrike" dirty="0">
                        <a:solidFill>
                          <a:srgbClr val="000000"/>
                        </a:solidFill>
                        <a:effectLst/>
                        <a:latin typeface="Arial Narrow"/>
                      </a:endParaRPr>
                    </a:p>
                  </a:txBody>
                  <a:tcPr marL="155769"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494 491</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513 440</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547 055</a:t>
                      </a:r>
                      <a:r>
                        <a:rPr lang="en-US" sz="1250" b="1" i="0" u="none" strike="noStrike" dirty="0">
                          <a:solidFill>
                            <a:schemeClr val="tx1"/>
                          </a:solidFill>
                          <a:effectLst/>
                          <a:latin typeface="Arial Narrow"/>
                        </a:rPr>
                        <a:t> </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r h="226319">
                <a:tc>
                  <a:txBody>
                    <a:bodyPr/>
                    <a:lstStyle/>
                    <a:p>
                      <a:pPr algn="l" fontAlgn="ctr"/>
                      <a:r>
                        <a:rPr lang="en-US" sz="1250" b="1" i="0" u="none" strike="noStrike" dirty="0">
                          <a:solidFill>
                            <a:srgbClr val="000000"/>
                          </a:solidFill>
                          <a:effectLst/>
                          <a:latin typeface="Arial Narrow"/>
                        </a:rPr>
                        <a:t>Total</a:t>
                      </a: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tc>
                  <a:txBody>
                    <a:bodyPr/>
                    <a:lstStyle/>
                    <a:p>
                      <a:pPr algn="r" fontAlgn="ctr"/>
                      <a:r>
                        <a:rPr lang="en-US" sz="1250" b="1" i="0" u="none" strike="noStrike" dirty="0" smtClean="0">
                          <a:solidFill>
                            <a:schemeClr val="tx1"/>
                          </a:solidFill>
                          <a:effectLst/>
                          <a:latin typeface="Arial Narrow"/>
                        </a:rPr>
                        <a:t>6 042 752</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9933"/>
                    </a:solidFill>
                  </a:tcPr>
                </a:tc>
                <a:tc>
                  <a:txBody>
                    <a:bodyPr/>
                    <a:lstStyle/>
                    <a:p>
                      <a:pPr algn="r" fontAlgn="ctr"/>
                      <a:r>
                        <a:rPr lang="en-US" sz="1250" b="1" i="0" u="none" strike="noStrike" dirty="0" smtClean="0">
                          <a:solidFill>
                            <a:schemeClr val="tx1"/>
                          </a:solidFill>
                          <a:effectLst/>
                          <a:latin typeface="Arial Narrow"/>
                        </a:rPr>
                        <a:t>6 704 451</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c>
                  <a:txBody>
                    <a:bodyPr/>
                    <a:lstStyle/>
                    <a:p>
                      <a:pPr algn="r" fontAlgn="ctr"/>
                      <a:r>
                        <a:rPr lang="en-US" sz="1250" b="1" i="0" u="none" strike="noStrike" dirty="0" smtClean="0">
                          <a:solidFill>
                            <a:schemeClr val="tx1"/>
                          </a:solidFill>
                          <a:effectLst/>
                          <a:latin typeface="Arial Narrow"/>
                        </a:rPr>
                        <a:t>7 115 997</a:t>
                      </a:r>
                      <a:endParaRPr lang="en-US" sz="1250" b="1" i="0" u="none" strike="noStrike" dirty="0">
                        <a:solidFill>
                          <a:schemeClr val="tx1"/>
                        </a:solidFill>
                        <a:effectLst/>
                        <a:latin typeface="Arial Narrow"/>
                      </a:endParaRPr>
                    </a:p>
                  </a:txBody>
                  <a:tcPr marL="8654" marR="8654" marT="8654"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579477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00"/>
            </a:gs>
            <a:gs pos="48000">
              <a:srgbClr val="FF9933"/>
            </a:gs>
            <a:gs pos="100000">
              <a:srgbClr val="FF6600"/>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95177" y="2265393"/>
            <a:ext cx="7476307" cy="2862322"/>
          </a:xfrm>
          <a:prstGeom prst="rect">
            <a:avLst/>
          </a:prstGeom>
          <a:noFill/>
        </p:spPr>
        <p:txBody>
          <a:bodyPr wrap="square" rtlCol="0">
            <a:spAutoFit/>
          </a:bodyPr>
          <a:lstStyle/>
          <a:p>
            <a:r>
              <a:rPr lang="en-ZA" sz="7200" dirty="0" smtClean="0"/>
              <a:t>PART B</a:t>
            </a:r>
          </a:p>
          <a:p>
            <a:r>
              <a:rPr lang="en-ZA" sz="3600" i="1" dirty="0" smtClean="0">
                <a:solidFill>
                  <a:prstClr val="white"/>
                </a:solidFill>
              </a:rPr>
              <a:t>Programme plans</a:t>
            </a:r>
            <a:endParaRPr lang="en-ZA" sz="3200" i="1" dirty="0">
              <a:solidFill>
                <a:prstClr val="white"/>
              </a:solidFill>
            </a:endParaRPr>
          </a:p>
          <a:p>
            <a:endParaRPr lang="en-ZA" sz="7200" dirty="0" smtClean="0">
              <a:solidFill>
                <a:srgbClr val="72C7E7"/>
              </a:solidFill>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pPr/>
              <a:t>24</a:t>
            </a:fld>
            <a:endParaRPr lang="en-US" dirty="0"/>
          </a:p>
        </p:txBody>
      </p:sp>
      <p:pic>
        <p:nvPicPr>
          <p:cNvPr id="4" name="Picture 3"/>
          <p:cNvPicPr>
            <a:picLocks noChangeAspect="1"/>
          </p:cNvPicPr>
          <p:nvPr/>
        </p:nvPicPr>
        <p:blipFill>
          <a:blip r:embed="rId2" cstate="print"/>
          <a:stretch>
            <a:fillRect/>
          </a:stretch>
        </p:blipFill>
        <p:spPr>
          <a:xfrm>
            <a:off x="7339163" y="-594"/>
            <a:ext cx="4852837" cy="6858594"/>
          </a:xfrm>
          <a:prstGeom prst="rect">
            <a:avLst/>
          </a:prstGeom>
        </p:spPr>
      </p:pic>
    </p:spTree>
    <p:extLst>
      <p:ext uri="{BB962C8B-B14F-4D97-AF65-F5344CB8AC3E}">
        <p14:creationId xmlns:p14="http://schemas.microsoft.com/office/powerpoint/2010/main" xmlns="" val="8405581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Administration </a:t>
            </a:r>
            <a:r>
              <a:rPr lang="en-ZA" sz="1600" b="1" dirty="0" smtClean="0">
                <a:solidFill>
                  <a:schemeClr val="bg1"/>
                </a:solidFill>
              </a:rPr>
              <a:t>– Governance, Risk and Compliance</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3800894028"/>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1</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a:solidFill>
                  <a:srgbClr val="FFFFFF"/>
                </a:solidFill>
              </a:rPr>
              <a:t>1</a:t>
            </a:r>
            <a:endParaRPr lang="en-US" sz="1200" b="1"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3543124493"/>
              </p:ext>
            </p:extLst>
          </p:nvPr>
        </p:nvGraphicFramePr>
        <p:xfrm>
          <a:off x="1789953" y="3570443"/>
          <a:ext cx="8963773" cy="3120898"/>
        </p:xfrm>
        <a:graphic>
          <a:graphicData uri="http://schemas.openxmlformats.org/drawingml/2006/table">
            <a:tbl>
              <a:tblPr firstRow="1" bandRow="1">
                <a:tableStyleId>{5C22544A-7EE6-4342-B048-85BDC9FD1C3A}</a:tableStyleId>
              </a:tblPr>
              <a:tblGrid>
                <a:gridCol w="413585"/>
                <a:gridCol w="2147493"/>
                <a:gridCol w="1280539"/>
                <a:gridCol w="1280539"/>
                <a:gridCol w="1280539"/>
                <a:gridCol w="1280539"/>
                <a:gridCol w="1280539"/>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432754">
                <a:tc>
                  <a:txBody>
                    <a:bodyPr/>
                    <a:lstStyle/>
                    <a:p>
                      <a:pPr>
                        <a:lnSpc>
                          <a:spcPct val="115000"/>
                        </a:lnSpc>
                        <a:spcBef>
                          <a:spcPts val="500"/>
                        </a:spcBef>
                        <a:spcAft>
                          <a:spcPts val="300"/>
                        </a:spcAft>
                      </a:pPr>
                      <a:r>
                        <a:rPr lang="en-GB" sz="1000" dirty="0" smtClean="0">
                          <a:effectLst/>
                          <a:latin typeface="Calibri" panose="020F0502020204030204" pitchFamily="34" charset="0"/>
                          <a:ea typeface="Times New Roman" panose="02020603050405020304" pitchFamily="18" charset="0"/>
                          <a:cs typeface="Times New Roman" panose="02020603050405020304" pitchFamily="18" charset="0"/>
                        </a:rPr>
                        <a:t>1.</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Average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score </a:t>
                      </a: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for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management practices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3.5 average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score </a:t>
                      </a: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for </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management practices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3.5 average score for management practices </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432754">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2. </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Completed service delivery model of the Department</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Service delivery model for the Department completed</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Consultation with relevant stakeholders for service delivery inputs</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err="1"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ToR</a:t>
                      </a:r>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and appointment of a service provider to</a:t>
                      </a:r>
                      <a:r>
                        <a:rPr lang="en-ZA" sz="9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support the development of a service delivery model</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Draft revised Macro Service Delivery Model</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Service Delivery Model of the Department completed</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3. </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Completed compliance model for the establishment</a:t>
                      </a:r>
                      <a:r>
                        <a:rPr lang="en-ZA" sz="9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of a compliance functions</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Compliance model</a:t>
                      </a:r>
                      <a:r>
                        <a:rPr lang="en-ZA" sz="9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tabled at EXCO for approval</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Consultation with relevant</a:t>
                      </a:r>
                      <a:r>
                        <a:rPr lang="en-ZA" sz="9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stakeholders on current interventions and modular options for a Department compliance function</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Options analysis</a:t>
                      </a:r>
                      <a:r>
                        <a:rPr lang="en-ZA" sz="9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 for Departmental Compliance Model</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Draft concept paper for compliance model</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r>
                        <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Compliance model tabled at EXC</a:t>
                      </a:r>
                      <a:r>
                        <a:rPr lang="en-ZA" sz="900" kern="1200" baseline="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O for approval</a:t>
                      </a:r>
                      <a:endParaRPr lang="en-ZA"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4</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Percentage investigations initiated within 30 </a:t>
                      </a: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days in respect of validated</a:t>
                      </a:r>
                      <a:r>
                        <a:rPr lang="en-GB" sz="900" baseline="0" dirty="0" smtClean="0">
                          <a:effectLst/>
                          <a:latin typeface="Arial" panose="020B0604020202020204" pitchFamily="34" charset="0"/>
                          <a:ea typeface="Times New Roman" panose="02020603050405020304" pitchFamily="18" charset="0"/>
                          <a:cs typeface="Times New Roman" panose="02020603050405020304" pitchFamily="18" charset="0"/>
                        </a:rPr>
                        <a:t> allegations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500"/>
                        </a:spcBef>
                        <a:spcAft>
                          <a:spcPts val="0"/>
                        </a:spcAft>
                        <a:buClrTx/>
                        <a:buSzTx/>
                        <a:buFontTx/>
                        <a:buNone/>
                        <a:tabLst/>
                        <a:defRPr/>
                      </a:pPr>
                      <a:r>
                        <a:rPr lang="en-GB" sz="900" kern="1200" dirty="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a:t>
                      </a:r>
                      <a:r>
                        <a:rPr lang="en-GB"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rPr>
                        <a:t>days in respect of validated allegations</a:t>
                      </a:r>
                      <a:endParaRPr lang="en-ZA" sz="900" kern="1200" dirty="0" smtClean="0">
                        <a:solidFill>
                          <a:schemeClr val="dk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smtClean="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smtClean="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100% investigations initiated within 30 days in respect of validated allegations</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25</a:t>
            </a:fld>
            <a:endParaRPr lang="en-US" dirty="0"/>
          </a:p>
        </p:txBody>
      </p:sp>
      <p:sp>
        <p:nvSpPr>
          <p:cNvPr id="9" name="Rounded Rectangle 8"/>
          <p:cNvSpPr/>
          <p:nvPr/>
        </p:nvSpPr>
        <p:spPr>
          <a:xfrm>
            <a:off x="10061444" y="919461"/>
            <a:ext cx="1947098" cy="2054033"/>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a:t>100% compliance of management practices as per </a:t>
            </a:r>
            <a:r>
              <a:rPr lang="en-ZA" sz="1100" dirty="0" err="1"/>
              <a:t>MPAT</a:t>
            </a:r>
            <a:endParaRPr lang="en-ZA" sz="1100" dirty="0"/>
          </a:p>
          <a:p>
            <a:pPr algn="ctr">
              <a:lnSpc>
                <a:spcPct val="150000"/>
              </a:lnSpc>
            </a:pPr>
            <a:r>
              <a:rPr lang="en-ZA" sz="1100" dirty="0" smtClean="0"/>
              <a:t>85</a:t>
            </a:r>
            <a:r>
              <a:rPr lang="en-ZA" sz="1100" dirty="0"/>
              <a:t>% reduction in fraud and corruption risk </a:t>
            </a:r>
            <a:r>
              <a:rPr lang="en-ZA" sz="1100" dirty="0" smtClean="0"/>
              <a:t>levels</a:t>
            </a:r>
          </a:p>
          <a:p>
            <a:pPr algn="ctr">
              <a:lnSpc>
                <a:spcPct val="150000"/>
              </a:lnSpc>
            </a:pPr>
            <a:endParaRPr lang="en-ZA" sz="1400" dirty="0"/>
          </a:p>
        </p:txBody>
      </p:sp>
      <p:pic>
        <p:nvPicPr>
          <p:cNvPr id="10"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1005573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Administration </a:t>
            </a:r>
            <a:r>
              <a:rPr lang="en-ZA" sz="1600" b="1" dirty="0" smtClean="0">
                <a:solidFill>
                  <a:schemeClr val="bg1"/>
                </a:solidFill>
              </a:rPr>
              <a:t>– Governance, Risk and Compliance</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2058807603"/>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1</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a:solidFill>
                  <a:srgbClr val="FFFFFF"/>
                </a:solidFill>
              </a:rPr>
              <a:t>1</a:t>
            </a:r>
            <a:endParaRPr lang="en-US" sz="1200" b="1"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xmlns="" val="2229812068"/>
              </p:ext>
            </p:extLst>
          </p:nvPr>
        </p:nvGraphicFramePr>
        <p:xfrm>
          <a:off x="1789953" y="2835283"/>
          <a:ext cx="8658412" cy="2029206"/>
        </p:xfrm>
        <a:graphic>
          <a:graphicData uri="http://schemas.openxmlformats.org/drawingml/2006/table">
            <a:tbl>
              <a:tblPr firstRow="1" bandRow="1">
                <a:tableStyleId>{5C22544A-7EE6-4342-B048-85BDC9FD1C3A}</a:tableStyleId>
              </a:tblPr>
              <a:tblGrid>
                <a:gridCol w="399496"/>
                <a:gridCol w="2074336"/>
                <a:gridCol w="1236916"/>
                <a:gridCol w="1236916"/>
                <a:gridCol w="1236916"/>
                <a:gridCol w="1236916"/>
                <a:gridCol w="1236916"/>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5</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Number of Fraud Awareness Workshops conducted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32 Fraud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awareness workshops conducted within </a:t>
                      </a:r>
                      <a:r>
                        <a:rPr lang="en-ZA" sz="900" dirty="0" err="1">
                          <a:effectLst/>
                          <a:latin typeface="Arial" panose="020B0604020202020204" pitchFamily="34" charset="0"/>
                          <a:ea typeface="Times New Roman" panose="02020603050405020304" pitchFamily="18" charset="0"/>
                          <a:cs typeface="Times New Roman" panose="02020603050405020304" pitchFamily="18" charset="0"/>
                        </a:rPr>
                        <a:t>DPW</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8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Fraud awareness workshops conducted within </a:t>
                      </a:r>
                      <a:r>
                        <a:rPr lang="en-ZA" sz="900" dirty="0" err="1">
                          <a:effectLst/>
                          <a:latin typeface="Arial" panose="020B0604020202020204" pitchFamily="34" charset="0"/>
                          <a:ea typeface="Times New Roman" panose="02020603050405020304" pitchFamily="18" charset="0"/>
                          <a:cs typeface="Times New Roman" panose="02020603050405020304" pitchFamily="18" charset="0"/>
                        </a:rPr>
                        <a:t>DPW</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 8 Fraud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awareness workshops conducted within </a:t>
                      </a:r>
                      <a:r>
                        <a:rPr lang="en-ZA" sz="900" dirty="0" err="1">
                          <a:effectLst/>
                          <a:latin typeface="Arial" panose="020B0604020202020204" pitchFamily="34" charset="0"/>
                          <a:ea typeface="Times New Roman" panose="02020603050405020304" pitchFamily="18" charset="0"/>
                          <a:cs typeface="Times New Roman" panose="02020603050405020304" pitchFamily="18" charset="0"/>
                        </a:rPr>
                        <a:t>DPW</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8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Fraud awareness workshops conducted within </a:t>
                      </a:r>
                      <a:r>
                        <a:rPr lang="en-ZA" sz="900" dirty="0" err="1">
                          <a:effectLst/>
                          <a:latin typeface="Arial" panose="020B0604020202020204" pitchFamily="34" charset="0"/>
                          <a:ea typeface="Times New Roman" panose="02020603050405020304" pitchFamily="18" charset="0"/>
                          <a:cs typeface="Times New Roman" panose="02020603050405020304" pitchFamily="18" charset="0"/>
                        </a:rPr>
                        <a:t>DPW</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8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Fraud awareness workshops conducted within DPW and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PMTE</a:t>
                      </a:r>
                    </a:p>
                    <a:p>
                      <a:pPr>
                        <a:lnSpc>
                          <a:spcPct val="115000"/>
                        </a:lnSpc>
                        <a:spcBef>
                          <a:spcPts val="500"/>
                        </a:spcBef>
                        <a:spcAft>
                          <a:spcPts val="0"/>
                        </a:spcAft>
                      </a:pP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6</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GB" sz="900">
                          <a:effectLst/>
                          <a:latin typeface="Arial" panose="020B0604020202020204" pitchFamily="34" charset="0"/>
                          <a:ea typeface="Times New Roman" panose="02020603050405020304" pitchFamily="18" charset="0"/>
                          <a:cs typeface="Times New Roman" panose="02020603050405020304" pitchFamily="18" charset="0"/>
                        </a:rPr>
                        <a:t>Number of interventions recommended resulting from fraud risk management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4 Interventions recommended for mitigation of fraud risks within DPW and PMTE</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2 Interventions recommended for mitigation of fraud risks within DPW and 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GB" sz="900" dirty="0">
                          <a:effectLst/>
                          <a:latin typeface="Arial" panose="020B0604020202020204" pitchFamily="34" charset="0"/>
                          <a:ea typeface="Times New Roman" panose="02020603050405020304" pitchFamily="18" charset="0"/>
                          <a:cs typeface="Times New Roman" panose="02020603050405020304" pitchFamily="18" charset="0"/>
                        </a:rPr>
                        <a:t>2 Interventions recommended for mitigation of fraud risks within </a:t>
                      </a:r>
                      <a:r>
                        <a:rPr lang="en-GB" sz="900" dirty="0" err="1">
                          <a:effectLst/>
                          <a:latin typeface="Arial" panose="020B0604020202020204" pitchFamily="34" charset="0"/>
                          <a:ea typeface="Times New Roman" panose="02020603050405020304" pitchFamily="18" charset="0"/>
                          <a:cs typeface="Times New Roman" panose="02020603050405020304" pitchFamily="18" charset="0"/>
                        </a:rPr>
                        <a:t>DPW</a:t>
                      </a:r>
                      <a:r>
                        <a:rPr lang="en-GB" sz="900" dirty="0">
                          <a:effectLst/>
                          <a:latin typeface="Arial" panose="020B0604020202020204" pitchFamily="34" charset="0"/>
                          <a:ea typeface="Times New Roman" panose="02020603050405020304" pitchFamily="18" charset="0"/>
                          <a:cs typeface="Times New Roman" panose="02020603050405020304" pitchFamily="18" charset="0"/>
                        </a:rPr>
                        <a:t> and </a:t>
                      </a:r>
                      <a:r>
                        <a:rPr lang="en-GB" sz="900" dirty="0" err="1">
                          <a:effectLst/>
                          <a:latin typeface="Arial" panose="020B0604020202020204" pitchFamily="34" charset="0"/>
                          <a:ea typeface="Times New Roman" panose="02020603050405020304" pitchFamily="18" charset="0"/>
                          <a:cs typeface="Times New Roman" panose="02020603050405020304" pitchFamily="18" charset="0"/>
                        </a:rPr>
                        <a:t>PMTE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26</a:t>
            </a:fld>
            <a:endParaRPr lang="en-US" dirty="0"/>
          </a:p>
        </p:txBody>
      </p:sp>
      <p:pic>
        <p:nvPicPr>
          <p:cNvPr id="9"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13974301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Administration – Finance and Supply Chain </a:t>
            </a:r>
            <a:r>
              <a:rPr lang="en-ZA" sz="1600" b="1" dirty="0" smtClean="0">
                <a:solidFill>
                  <a:schemeClr val="bg1"/>
                </a:solidFill>
              </a:rPr>
              <a:t>Management</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4274551748"/>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1</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a:solidFill>
                  <a:srgbClr val="FFFFFF"/>
                </a:solidFill>
              </a:rPr>
              <a:t>2</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465187427"/>
              </p:ext>
            </p:extLst>
          </p:nvPr>
        </p:nvGraphicFramePr>
        <p:xfrm>
          <a:off x="1789953" y="3570443"/>
          <a:ext cx="8658412" cy="2579116"/>
        </p:xfrm>
        <a:graphic>
          <a:graphicData uri="http://schemas.openxmlformats.org/drawingml/2006/table">
            <a:tbl>
              <a:tblPr firstRow="1" bandRow="1">
                <a:tableStyleId>{5C22544A-7EE6-4342-B048-85BDC9FD1C3A}</a:tableStyleId>
              </a:tblPr>
              <a:tblGrid>
                <a:gridCol w="399496"/>
                <a:gridCol w="2074336"/>
                <a:gridCol w="1236916"/>
                <a:gridCol w="1236916"/>
                <a:gridCol w="1236916"/>
                <a:gridCol w="1236916"/>
                <a:gridCol w="1236916"/>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change in the irregular expenditure baseline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50% reduction of the irregular expenditure baseline </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effectLst/>
                          <a:latin typeface="Arial" panose="020B0604020202020204" pitchFamily="34" charset="0"/>
                          <a:ea typeface="Times New Roman" panose="02020603050405020304" pitchFamily="18" charset="0"/>
                          <a:cs typeface="Times New Roman" panose="02020603050405020304" pitchFamily="18" charset="0"/>
                        </a:rPr>
                        <a:t>20% reduction in baseline of irregular expenditure</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effectLst/>
                          <a:latin typeface="Arial" panose="020B0604020202020204" pitchFamily="34" charset="0"/>
                          <a:ea typeface="Times New Roman" panose="02020603050405020304" pitchFamily="18" charset="0"/>
                          <a:cs typeface="Times New Roman" panose="02020603050405020304" pitchFamily="18" charset="0"/>
                        </a:rPr>
                        <a:t>10% reduction in baseline of irregular expenditure </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effectLst/>
                          <a:latin typeface="Arial" panose="020B0604020202020204" pitchFamily="34" charset="0"/>
                          <a:ea typeface="Times New Roman" panose="02020603050405020304" pitchFamily="18" charset="0"/>
                          <a:cs typeface="Times New Roman" panose="02020603050405020304" pitchFamily="18" charset="0"/>
                        </a:rPr>
                        <a:t>20% reduction in baseline of irregular expenditure </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2</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compliant invoices paid within 30 days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100% compliant invoices  paid within 30 days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bids awarded within directed timeframes</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75%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of bids awarded within 56 working days of closure of tender advertisement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75%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of bids awarded within 56 working days of closure of tender advertisement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75%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of bids awarded within 56 working days of closure of tender advertisement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75%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of bids awarded within 56 working days of closure of tender advertisement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75%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of bids awarded within 56 working days of closure of tender advertisement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4</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Percentage of quotations awarded within </a:t>
                      </a:r>
                      <a:r>
                        <a:rPr lang="en-ZA" sz="9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agreed timeframes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85%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Quotations awarded within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30 days from requisition date</a:t>
                      </a:r>
                      <a:endParaRPr lang="en-ZA" sz="9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85%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Quotations awarded within </a:t>
                      </a: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1</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30 days from requisition date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85%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Quotations awarded within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30 days from requisition date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85%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Quotations awarded within </a:t>
                      </a: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1</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30 days from requisition date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Times New Roman" panose="02020603050405020304" pitchFamily="18" charset="0"/>
                          <a:cs typeface="Times New Roman" panose="02020603050405020304" pitchFamily="18" charset="0"/>
                        </a:rPr>
                        <a:t>85% </a:t>
                      </a:r>
                      <a:r>
                        <a:rPr lang="en-US" sz="900" dirty="0">
                          <a:effectLst/>
                          <a:latin typeface="Arial" panose="020B0604020202020204" pitchFamily="34" charset="0"/>
                          <a:ea typeface="Times New Roman" panose="02020603050405020304" pitchFamily="18" charset="0"/>
                          <a:cs typeface="Times New Roman" panose="02020603050405020304" pitchFamily="18" charset="0"/>
                        </a:rPr>
                        <a:t>Quotations awarded within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30 days from requisition date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27</a:t>
            </a:fld>
            <a:endParaRPr lang="en-US" dirty="0"/>
          </a:p>
        </p:txBody>
      </p:sp>
      <p:sp>
        <p:nvSpPr>
          <p:cNvPr id="9" name="Rounded Rectangle 8"/>
          <p:cNvSpPr/>
          <p:nvPr/>
        </p:nvSpPr>
        <p:spPr>
          <a:xfrm>
            <a:off x="10052901" y="1439323"/>
            <a:ext cx="1947098" cy="1047859"/>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smtClean="0"/>
              <a:t>Clean audit </a:t>
            </a:r>
            <a:r>
              <a:rPr lang="en-ZA" sz="1100" dirty="0"/>
              <a:t>outcome </a:t>
            </a:r>
            <a:endParaRPr lang="en-ZA" sz="1100" dirty="0" smtClean="0"/>
          </a:p>
          <a:p>
            <a:pPr algn="ctr">
              <a:lnSpc>
                <a:spcPct val="150000"/>
              </a:lnSpc>
            </a:pPr>
            <a:endParaRPr lang="en-ZA" sz="1400" dirty="0"/>
          </a:p>
        </p:txBody>
      </p:sp>
      <p:pic>
        <p:nvPicPr>
          <p:cNvPr id="1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100946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Administration – Corporate </a:t>
            </a:r>
            <a:r>
              <a:rPr lang="en-ZA" sz="1600" b="1" dirty="0" smtClean="0">
                <a:solidFill>
                  <a:schemeClr val="bg1"/>
                </a:solidFill>
              </a:rPr>
              <a:t>Services</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66737111"/>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1</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3</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494692454"/>
              </p:ext>
            </p:extLst>
          </p:nvPr>
        </p:nvGraphicFramePr>
        <p:xfrm>
          <a:off x="1789953" y="3570443"/>
          <a:ext cx="8658412" cy="2421382"/>
        </p:xfrm>
        <a:graphic>
          <a:graphicData uri="http://schemas.openxmlformats.org/drawingml/2006/table">
            <a:tbl>
              <a:tblPr firstRow="1" bandRow="1">
                <a:tableStyleId>{5C22544A-7EE6-4342-B048-85BDC9FD1C3A}</a:tableStyleId>
              </a:tblPr>
              <a:tblGrid>
                <a:gridCol w="399496"/>
                <a:gridCol w="2074336"/>
                <a:gridCol w="1236916"/>
                <a:gridCol w="1236916"/>
                <a:gridCol w="1236916"/>
                <a:gridCol w="1236916"/>
                <a:gridCol w="1236916"/>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nSpc>
                          <a:spcPct val="115000"/>
                        </a:lnSpc>
                        <a:spcBef>
                          <a:spcPts val="500"/>
                        </a:spcBef>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1.</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Percentage of funded prioritised vacancies filled as per recruitment plan</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4 months from the date of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advertisement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filled within 4 months from the date of advertisement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4 months from the date of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advertisement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4 months from the date of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advertisement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100% funded prioritised vacancies filled within 4 months from the date of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advertisement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2.</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Percentage of personnel trained as per workplace skills </a:t>
                      </a:r>
                      <a:r>
                        <a:rPr lang="en-ZA" sz="900" kern="1200" dirty="0" smtClean="0">
                          <a:effectLst/>
                          <a:latin typeface="Arial" panose="020B0604020202020204" pitchFamily="34" charset="0"/>
                          <a:ea typeface="Times New Roman" panose="02020603050405020304" pitchFamily="18" charset="0"/>
                          <a:cs typeface="Times New Roman" panose="02020603050405020304" pitchFamily="18" charset="0"/>
                        </a:rPr>
                        <a:t>plan (</a:t>
                      </a:r>
                      <a:r>
                        <a:rPr lang="en-ZA" sz="900" kern="1200" dirty="0" err="1" smtClean="0">
                          <a:effectLst/>
                          <a:latin typeface="Arial" panose="020B0604020202020204" pitchFamily="34" charset="0"/>
                          <a:ea typeface="Times New Roman" panose="02020603050405020304" pitchFamily="18" charset="0"/>
                          <a:cs typeface="Times New Roman" panose="02020603050405020304" pitchFamily="18" charset="0"/>
                        </a:rPr>
                        <a:t>WSP</a:t>
                      </a:r>
                      <a:r>
                        <a:rPr lang="en-ZA" sz="900" kern="12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60% officials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trained as per </a:t>
                      </a:r>
                      <a:r>
                        <a:rPr lang="en-ZA" sz="900" dirty="0" err="1" smtClean="0">
                          <a:effectLst/>
                          <a:latin typeface="Arial" panose="020B0604020202020204" pitchFamily="34" charset="0"/>
                          <a:ea typeface="Times New Roman" panose="02020603050405020304" pitchFamily="18" charset="0"/>
                          <a:cs typeface="Times New Roman" panose="02020603050405020304" pitchFamily="18" charset="0"/>
                        </a:rPr>
                        <a:t>WSP</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 for </a:t>
                      </a:r>
                      <a:r>
                        <a:rPr lang="en-ZA" sz="900" dirty="0" err="1" smtClean="0">
                          <a:effectLst/>
                          <a:latin typeface="Arial" panose="020B0604020202020204" pitchFamily="34" charset="0"/>
                          <a:ea typeface="Times New Roman" panose="02020603050405020304" pitchFamily="18" charset="0"/>
                          <a:cs typeface="Times New Roman" panose="02020603050405020304" pitchFamily="18" charset="0"/>
                        </a:rPr>
                        <a:t>DPW</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 and PMTE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Times New Roman" panose="02020603050405020304" pitchFamily="18" charset="0"/>
                          <a:cs typeface="Times New Roman" panose="02020603050405020304" pitchFamily="18" charset="0"/>
                        </a:rPr>
                        <a:t>60% officials  trained as per WSP for DPW and PMTE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3.</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Number of beneficiaries participating in </a:t>
                      </a:r>
                      <a:r>
                        <a:rPr lang="en-ZA" sz="900" kern="1200" dirty="0" err="1">
                          <a:effectLst/>
                          <a:latin typeface="Arial" panose="020B0604020202020204" pitchFamily="34" charset="0"/>
                          <a:ea typeface="Times New Roman" panose="02020603050405020304" pitchFamily="18" charset="0"/>
                          <a:cs typeface="Times New Roman" panose="02020603050405020304" pitchFamily="18" charset="0"/>
                        </a:rPr>
                        <a:t>DPW</a:t>
                      </a: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 skills development programme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1 067 beneficiaries participating in the </a:t>
                      </a:r>
                      <a:r>
                        <a:rPr lang="en-ZA" sz="900" dirty="0" err="1">
                          <a:effectLst/>
                          <a:latin typeface="Arial" panose="020B0604020202020204" pitchFamily="34" charset="0"/>
                          <a:ea typeface="Calibri" panose="020F0502020204030204" pitchFamily="34" charset="0"/>
                          <a:cs typeface="Times New Roman" panose="02020603050405020304" pitchFamily="18" charset="0"/>
                        </a:rPr>
                        <a:t>DPW</a:t>
                      </a:r>
                      <a:r>
                        <a:rPr lang="en-ZA" sz="900" dirty="0">
                          <a:effectLst/>
                          <a:latin typeface="Arial" panose="020B0604020202020204" pitchFamily="34" charset="0"/>
                          <a:ea typeface="Calibri" panose="020F0502020204030204" pitchFamily="34" charset="0"/>
                          <a:cs typeface="Times New Roman" panose="02020603050405020304" pitchFamily="18" charset="0"/>
                        </a:rPr>
                        <a:t> skills development programme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1 067 beneficiaries participating in the DPW skills development programme</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28</a:t>
            </a:fld>
            <a:endParaRPr lang="en-US" dirty="0"/>
          </a:p>
        </p:txBody>
      </p:sp>
      <p:sp>
        <p:nvSpPr>
          <p:cNvPr id="9" name="Rounded Rectangle 8"/>
          <p:cNvSpPr/>
          <p:nvPr/>
        </p:nvSpPr>
        <p:spPr>
          <a:xfrm>
            <a:off x="10244902" y="992252"/>
            <a:ext cx="1947098" cy="2397338"/>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smtClean="0"/>
              <a:t>To develop an annual integrated </a:t>
            </a:r>
            <a:r>
              <a:rPr lang="en-ZA" sz="1100" dirty="0"/>
              <a:t>HR Plan </a:t>
            </a:r>
            <a:r>
              <a:rPr lang="en-ZA" sz="1100" dirty="0" smtClean="0"/>
              <a:t>for </a:t>
            </a:r>
            <a:r>
              <a:rPr lang="en-ZA" sz="1100" dirty="0"/>
              <a:t>DPW and </a:t>
            </a:r>
            <a:r>
              <a:rPr lang="en-ZA" sz="1100" dirty="0" err="1" smtClean="0"/>
              <a:t>PMTE</a:t>
            </a:r>
            <a:r>
              <a:rPr lang="en-ZA" sz="1100" dirty="0" smtClean="0"/>
              <a:t> </a:t>
            </a:r>
          </a:p>
          <a:p>
            <a:pPr algn="ctr">
              <a:lnSpc>
                <a:spcPct val="150000"/>
              </a:lnSpc>
            </a:pPr>
            <a:r>
              <a:rPr lang="en-ZA" sz="1100" dirty="0" smtClean="0"/>
              <a:t>Develop an integrated business system </a:t>
            </a:r>
          </a:p>
          <a:p>
            <a:pPr algn="ctr">
              <a:lnSpc>
                <a:spcPct val="150000"/>
              </a:lnSpc>
            </a:pPr>
            <a:r>
              <a:rPr lang="en-ZA" sz="1100" dirty="0" smtClean="0"/>
              <a:t>100% litigation cases managed</a:t>
            </a:r>
          </a:p>
          <a:p>
            <a:pPr algn="ctr">
              <a:lnSpc>
                <a:spcPct val="150000"/>
              </a:lnSpc>
            </a:pPr>
            <a:endParaRPr lang="en-ZA" sz="1400" dirty="0"/>
          </a:p>
        </p:txBody>
      </p:sp>
      <p:pic>
        <p:nvPicPr>
          <p:cNvPr id="1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36041039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Administration – Corporate </a:t>
            </a:r>
            <a:r>
              <a:rPr lang="en-ZA" sz="1600" b="1" dirty="0" smtClean="0">
                <a:solidFill>
                  <a:schemeClr val="bg1"/>
                </a:solidFill>
              </a:rPr>
              <a:t>Services</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2812801793"/>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1</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3</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2212626858"/>
              </p:ext>
            </p:extLst>
          </p:nvPr>
        </p:nvGraphicFramePr>
        <p:xfrm>
          <a:off x="1665666" y="2611655"/>
          <a:ext cx="8658412" cy="2579116"/>
        </p:xfrm>
        <a:graphic>
          <a:graphicData uri="http://schemas.openxmlformats.org/drawingml/2006/table">
            <a:tbl>
              <a:tblPr firstRow="1" bandRow="1">
                <a:tableStyleId>{5C22544A-7EE6-4342-B048-85BDC9FD1C3A}</a:tableStyleId>
              </a:tblPr>
              <a:tblGrid>
                <a:gridCol w="399496"/>
                <a:gridCol w="2074336"/>
                <a:gridCol w="1236916"/>
                <a:gridCol w="1236916"/>
                <a:gridCol w="1236916"/>
                <a:gridCol w="1236916"/>
                <a:gridCol w="1236916"/>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4.</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Number of property management  modules implemented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 modules implemented for PMTE (Asset Register and Lease)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 Modules implemented at Head Office</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 Modules implemented at 4 Regional Offices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 Modules implemented at 4 Regions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 Modules implemented at 3 Regions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5.</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Percentage of reported fraud and corruption misconduct cases subjected to disciplinary processes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100% reported fraud and corruption misconduct cases subjected to disciplinary processes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100% reported fraud and corruption misconduct cases subjected to disciplinary processes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100% reported fraud and corruption misconduct cases subjected to disciplinary processes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100% reported fraud and corruption misconduct cases subjected to disciplinary processes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100% reported fraud and corruption misconduct cases subjected to disciplinary processes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300"/>
                        </a:spcAft>
                      </a:pPr>
                      <a:r>
                        <a:rPr lang="en-ZA" sz="900">
                          <a:effectLst/>
                          <a:latin typeface="Arial" panose="020B0604020202020204" pitchFamily="34" charset="0"/>
                          <a:ea typeface="Calibri" panose="020F0502020204030204" pitchFamily="34" charset="0"/>
                          <a:cs typeface="Times New Roman" panose="02020603050405020304" pitchFamily="18" charset="0"/>
                        </a:rPr>
                        <a:t>6.</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Percentage of default judgments against the Department prevented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100% </a:t>
                      </a: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default judgments against the Department prevented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100% </a:t>
                      </a: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default judgments against the Department prevented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100% </a:t>
                      </a: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default judgments against the Department prevented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100% </a:t>
                      </a: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default judgments against the Department prevented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100% </a:t>
                      </a:r>
                      <a:r>
                        <a:rPr lang="en-ZA" sz="900" kern="1200" dirty="0">
                          <a:effectLst/>
                          <a:latin typeface="Arial" panose="020B0604020202020204" pitchFamily="34" charset="0"/>
                          <a:ea typeface="Times New Roman" panose="02020603050405020304" pitchFamily="18" charset="0"/>
                          <a:cs typeface="Times New Roman" panose="02020603050405020304" pitchFamily="18" charset="0"/>
                        </a:rPr>
                        <a:t>default judgments against the Department prevented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29</a:t>
            </a:fld>
            <a:endParaRPr lang="en-US" dirty="0"/>
          </a:p>
        </p:txBody>
      </p:sp>
      <p:pic>
        <p:nvPicPr>
          <p:cNvPr id="9"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505328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BACKGROUND</a:t>
            </a:r>
          </a:p>
        </p:txBody>
      </p:sp>
      <p:sp>
        <p:nvSpPr>
          <p:cNvPr id="2" name="TextBox 1"/>
          <p:cNvSpPr txBox="1"/>
          <p:nvPr/>
        </p:nvSpPr>
        <p:spPr>
          <a:xfrm>
            <a:off x="400050" y="957263"/>
            <a:ext cx="11129963" cy="5539978"/>
          </a:xfrm>
          <a:prstGeom prst="rect">
            <a:avLst/>
          </a:prstGeom>
          <a:noFill/>
        </p:spPr>
        <p:txBody>
          <a:bodyPr wrap="square" rtlCol="0">
            <a:spAutoFit/>
          </a:bodyPr>
          <a:lstStyle/>
          <a:p>
            <a:pPr marL="442913" indent="-442913" algn="just">
              <a:spcAft>
                <a:spcPts val="1800"/>
              </a:spcAft>
              <a:buFont typeface="+mj-lt"/>
              <a:buAutoNum type="arabicPeriod"/>
            </a:pPr>
            <a:r>
              <a:rPr lang="en-ZA" sz="1650" dirty="0" smtClean="0"/>
              <a:t>The Department has prepared its </a:t>
            </a:r>
            <a:r>
              <a:rPr lang="en-ZA" sz="1650" b="1" dirty="0" smtClean="0"/>
              <a:t>Revised Strategic Plan and Annual Performance Plan </a:t>
            </a:r>
            <a:r>
              <a:rPr lang="en-ZA" sz="1650" dirty="0" smtClean="0"/>
              <a:t>in accordance with the </a:t>
            </a:r>
            <a:r>
              <a:rPr lang="en-ZA" sz="1650" b="1" dirty="0" smtClean="0"/>
              <a:t>Framework for Strategic Plans and Annual Performance Plans </a:t>
            </a:r>
            <a:r>
              <a:rPr lang="en-ZA" sz="1650" dirty="0" smtClean="0"/>
              <a:t>issued by the National Treasury in 2010.</a:t>
            </a:r>
          </a:p>
          <a:p>
            <a:pPr marL="442913" lvl="0" indent="-442913" algn="just" eaLnBrk="0" hangingPunct="0">
              <a:spcAft>
                <a:spcPts val="1800"/>
              </a:spcAft>
              <a:buFont typeface="+mj-lt"/>
              <a:buAutoNum type="arabicPeriod"/>
              <a:defRPr/>
            </a:pPr>
            <a:r>
              <a:rPr lang="en-US" sz="1650" dirty="0" smtClean="0">
                <a:solidFill>
                  <a:srgbClr val="000000"/>
                </a:solidFill>
                <a:latin typeface="Arial" panose="020B0604020202020204" pitchFamily="34" charset="0"/>
                <a:cs typeface="Arial" panose="020B0604020202020204" pitchFamily="34" charset="0"/>
              </a:rPr>
              <a:t>The Strategic </a:t>
            </a:r>
            <a:r>
              <a:rPr lang="en-US" sz="1650" dirty="0">
                <a:solidFill>
                  <a:srgbClr val="000000"/>
                </a:solidFill>
                <a:latin typeface="Arial" panose="020B0604020202020204" pitchFamily="34" charset="0"/>
                <a:cs typeface="Arial" panose="020B0604020202020204" pitchFamily="34" charset="0"/>
              </a:rPr>
              <a:t>Plan covers a period of </a:t>
            </a:r>
            <a:r>
              <a:rPr lang="en-US" sz="1650" b="1" dirty="0" smtClean="0">
                <a:solidFill>
                  <a:srgbClr val="000000"/>
                </a:solidFill>
                <a:latin typeface="Arial" panose="020B0604020202020204" pitchFamily="34" charset="0"/>
                <a:cs typeface="Arial" panose="020B0604020202020204" pitchFamily="34" charset="0"/>
              </a:rPr>
              <a:t>five </a:t>
            </a:r>
            <a:r>
              <a:rPr lang="en-US" sz="1650" b="1" dirty="0">
                <a:solidFill>
                  <a:srgbClr val="000000"/>
                </a:solidFill>
                <a:latin typeface="Arial" panose="020B0604020202020204" pitchFamily="34" charset="0"/>
                <a:cs typeface="Arial" panose="020B0604020202020204" pitchFamily="34" charset="0"/>
              </a:rPr>
              <a:t>years </a:t>
            </a:r>
            <a:r>
              <a:rPr lang="en-US" sz="1650" dirty="0" smtClean="0">
                <a:solidFill>
                  <a:srgbClr val="000000"/>
                </a:solidFill>
                <a:latin typeface="Arial" panose="020B0604020202020204" pitchFamily="34" charset="0"/>
                <a:cs typeface="Arial" panose="020B0604020202020204" pitchFamily="34" charset="0"/>
              </a:rPr>
              <a:t>being 2015-2020</a:t>
            </a:r>
            <a:r>
              <a:rPr lang="en-US" sz="1650" dirty="0">
                <a:solidFill>
                  <a:srgbClr val="000000"/>
                </a:solidFill>
                <a:latin typeface="Arial" panose="020B0604020202020204" pitchFamily="34" charset="0"/>
                <a:cs typeface="Arial" panose="020B0604020202020204" pitchFamily="34" charset="0"/>
              </a:rPr>
              <a:t> </a:t>
            </a:r>
            <a:r>
              <a:rPr lang="en-US" sz="1650" dirty="0" smtClean="0">
                <a:solidFill>
                  <a:srgbClr val="000000"/>
                </a:solidFill>
                <a:latin typeface="Arial" panose="020B0604020202020204" pitchFamily="34" charset="0"/>
                <a:cs typeface="Arial" panose="020B0604020202020204" pitchFamily="34" charset="0"/>
              </a:rPr>
              <a:t>and is </a:t>
            </a:r>
            <a:r>
              <a:rPr lang="en-US" sz="1650" dirty="0">
                <a:solidFill>
                  <a:srgbClr val="000000"/>
                </a:solidFill>
                <a:latin typeface="Arial" panose="020B0604020202020204" pitchFamily="34" charset="0"/>
                <a:cs typeface="Arial" panose="020B0604020202020204" pitchFamily="34" charset="0"/>
              </a:rPr>
              <a:t>linked to the identified outcomes of the Presidency. </a:t>
            </a:r>
          </a:p>
          <a:p>
            <a:pPr marL="442913" lvl="0" indent="-442913" algn="just" eaLnBrk="0" hangingPunct="0">
              <a:spcAft>
                <a:spcPts val="1800"/>
              </a:spcAft>
              <a:buFont typeface="+mj-lt"/>
              <a:buAutoNum type="arabicPeriod"/>
              <a:defRPr/>
            </a:pPr>
            <a:r>
              <a:rPr lang="en-US" sz="1650" dirty="0">
                <a:solidFill>
                  <a:srgbClr val="000000"/>
                </a:solidFill>
                <a:latin typeface="Arial" panose="020B0604020202020204" pitchFamily="34" charset="0"/>
                <a:cs typeface="Arial" panose="020B0604020202020204" pitchFamily="34" charset="0"/>
              </a:rPr>
              <a:t>The Annual Performance Plan sets out what the </a:t>
            </a:r>
            <a:r>
              <a:rPr lang="en-US" sz="1650" dirty="0" smtClean="0">
                <a:solidFill>
                  <a:srgbClr val="000000"/>
                </a:solidFill>
                <a:latin typeface="Arial" panose="020B0604020202020204" pitchFamily="34" charset="0"/>
                <a:cs typeface="Arial" panose="020B0604020202020204" pitchFamily="34" charset="0"/>
              </a:rPr>
              <a:t>Department intends </a:t>
            </a:r>
            <a:r>
              <a:rPr lang="en-US" sz="1650" dirty="0">
                <a:solidFill>
                  <a:srgbClr val="000000"/>
                </a:solidFill>
                <a:latin typeface="Arial" panose="020B0604020202020204" pitchFamily="34" charset="0"/>
                <a:cs typeface="Arial" panose="020B0604020202020204" pitchFamily="34" charset="0"/>
              </a:rPr>
              <a:t>doing in the </a:t>
            </a:r>
            <a:r>
              <a:rPr lang="en-US" sz="1650" b="1" dirty="0">
                <a:solidFill>
                  <a:srgbClr val="000000"/>
                </a:solidFill>
                <a:latin typeface="Arial" panose="020B0604020202020204" pitchFamily="34" charset="0"/>
                <a:cs typeface="Arial" panose="020B0604020202020204" pitchFamily="34" charset="0"/>
              </a:rPr>
              <a:t>upcoming financial year and during the </a:t>
            </a:r>
            <a:r>
              <a:rPr lang="en-US" sz="1650" b="1" dirty="0" smtClean="0">
                <a:solidFill>
                  <a:srgbClr val="000000"/>
                </a:solidFill>
                <a:latin typeface="Arial" panose="020B0604020202020204" pitchFamily="34" charset="0"/>
                <a:cs typeface="Arial" panose="020B0604020202020204" pitchFamily="34" charset="0"/>
              </a:rPr>
              <a:t>Medium Term </a:t>
            </a:r>
            <a:r>
              <a:rPr lang="en-US" sz="1650" b="1" smtClean="0">
                <a:solidFill>
                  <a:srgbClr val="000000"/>
                </a:solidFill>
                <a:latin typeface="Arial" panose="020B0604020202020204" pitchFamily="34" charset="0"/>
                <a:cs typeface="Arial" panose="020B0604020202020204" pitchFamily="34" charset="0"/>
              </a:rPr>
              <a:t>Strategic Framework (MTEF</a:t>
            </a:r>
            <a:r>
              <a:rPr lang="en-US" sz="1650" b="1" dirty="0" smtClean="0">
                <a:solidFill>
                  <a:srgbClr val="000000"/>
                </a:solidFill>
                <a:latin typeface="Arial" panose="020B0604020202020204" pitchFamily="34" charset="0"/>
                <a:cs typeface="Arial" panose="020B0604020202020204" pitchFamily="34" charset="0"/>
              </a:rPr>
              <a:t>)</a:t>
            </a:r>
            <a:r>
              <a:rPr lang="en-US" sz="1650" dirty="0" smtClean="0">
                <a:solidFill>
                  <a:srgbClr val="000000"/>
                </a:solidFill>
                <a:latin typeface="Arial" panose="020B0604020202020204" pitchFamily="34" charset="0"/>
                <a:cs typeface="Arial" panose="020B0604020202020204" pitchFamily="34" charset="0"/>
              </a:rPr>
              <a:t> </a:t>
            </a:r>
            <a:r>
              <a:rPr lang="en-US" sz="1650" dirty="0">
                <a:solidFill>
                  <a:srgbClr val="000000"/>
                </a:solidFill>
                <a:latin typeface="Arial" panose="020B0604020202020204" pitchFamily="34" charset="0"/>
                <a:cs typeface="Arial" panose="020B0604020202020204" pitchFamily="34" charset="0"/>
              </a:rPr>
              <a:t>to implement its Strategic Plan.</a:t>
            </a:r>
          </a:p>
          <a:p>
            <a:pPr marL="442913" indent="-442913" algn="just">
              <a:spcAft>
                <a:spcPts val="1800"/>
              </a:spcAft>
              <a:buFont typeface="+mj-lt"/>
              <a:buAutoNum type="arabicPeriod"/>
            </a:pPr>
            <a:r>
              <a:rPr lang="en-ZA" sz="1650" dirty="0" smtClean="0"/>
              <a:t>As a result of the operationalisation of the Property Management Trading Entity (PMTE), there was a </a:t>
            </a:r>
            <a:r>
              <a:rPr lang="en-ZA" sz="1650" b="1" dirty="0" smtClean="0"/>
              <a:t>revision of the Programme Budget Structure </a:t>
            </a:r>
            <a:r>
              <a:rPr lang="en-ZA" sz="1650" dirty="0" smtClean="0"/>
              <a:t>for the Department of Public Works and development of a new Programme Structure for PMTE which took effect from the 2015/16 financial year.</a:t>
            </a:r>
          </a:p>
          <a:p>
            <a:pPr marL="442913" indent="-442913" algn="just">
              <a:spcAft>
                <a:spcPts val="1800"/>
              </a:spcAft>
              <a:buFont typeface="+mj-lt"/>
              <a:buAutoNum type="arabicPeriod"/>
            </a:pPr>
            <a:r>
              <a:rPr lang="en-ZA" sz="1650" dirty="0" smtClean="0"/>
              <a:t>This resulted in the tabling of a separate set of Strategic </a:t>
            </a:r>
            <a:r>
              <a:rPr lang="en-ZA" sz="1650" dirty="0"/>
              <a:t>Plans and Annual Performance </a:t>
            </a:r>
            <a:r>
              <a:rPr lang="en-ZA" sz="1650" dirty="0" smtClean="0"/>
              <a:t>Plans for the Department and PMTE.</a:t>
            </a:r>
          </a:p>
          <a:p>
            <a:pPr marL="442913" indent="-442913" algn="just">
              <a:spcAft>
                <a:spcPts val="1800"/>
              </a:spcAft>
              <a:buFont typeface="+mj-lt"/>
              <a:buAutoNum type="arabicPeriod"/>
            </a:pPr>
            <a:r>
              <a:rPr lang="en-ZA" sz="1650" dirty="0" smtClean="0"/>
              <a:t>The Department has made </a:t>
            </a:r>
            <a:r>
              <a:rPr lang="en-ZA" sz="1650" b="1" dirty="0" smtClean="0"/>
              <a:t>improvements to its Strategic Plan</a:t>
            </a:r>
            <a:r>
              <a:rPr lang="en-ZA" sz="1650" dirty="0" smtClean="0"/>
              <a:t>, during the 2015/16 financial year, with some revisions made to the Strategic Overview.  These revisions also take into consideration the future structure and business model of the Department.</a:t>
            </a:r>
          </a:p>
          <a:p>
            <a:pPr marL="442913" indent="-442913" algn="just">
              <a:spcAft>
                <a:spcPts val="1800"/>
              </a:spcAft>
              <a:buFont typeface="+mj-lt"/>
              <a:buAutoNum type="arabicPeriod"/>
            </a:pPr>
            <a:r>
              <a:rPr lang="en-ZA" sz="1650" dirty="0" smtClean="0"/>
              <a:t>The Department has ensured that the Strategic Plan is effectively cascaded down into the Annual Performance Plans, </a:t>
            </a:r>
            <a:r>
              <a:rPr lang="en-ZA" sz="1650" b="1" dirty="0" smtClean="0"/>
              <a:t>Business Plans and Performance Agreements </a:t>
            </a:r>
            <a:r>
              <a:rPr lang="en-ZA" sz="1650" dirty="0" smtClean="0"/>
              <a:t>so that there is accountability for the delivery thereof.</a:t>
            </a:r>
          </a:p>
        </p:txBody>
      </p:sp>
      <p:sp>
        <p:nvSpPr>
          <p:cNvPr id="3" name="Slide Number Placeholder 2"/>
          <p:cNvSpPr>
            <a:spLocks noGrp="1"/>
          </p:cNvSpPr>
          <p:nvPr>
            <p:ph type="sldNum" sz="quarter" idx="12"/>
          </p:nvPr>
        </p:nvSpPr>
        <p:spPr/>
        <p:txBody>
          <a:bodyPr/>
          <a:lstStyle/>
          <a:p>
            <a:fld id="{807AF72E-B1A0-4A08-AC4A-89DDD0E3DC36}" type="slidenum">
              <a:rPr lang="en-US" smtClean="0"/>
              <a:pPr/>
              <a:t>3</a:t>
            </a:fld>
            <a:endParaRPr lang="en-US"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80512"/>
            <a:ext cx="1012632" cy="410122"/>
          </a:xfrm>
          <a:prstGeom prst="rect">
            <a:avLst/>
          </a:prstGeom>
          <a:noFill/>
          <a:ln>
            <a:noFill/>
          </a:ln>
          <a:effectLst/>
          <a:extLst/>
        </p:spPr>
      </p:pic>
    </p:spTree>
    <p:extLst>
      <p:ext uri="{BB962C8B-B14F-4D97-AF65-F5344CB8AC3E}">
        <p14:creationId xmlns:p14="http://schemas.microsoft.com/office/powerpoint/2010/main" xmlns="" val="38339527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8" y="168865"/>
            <a:ext cx="1203960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FOR PROGRAMME 1</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30</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2201480617"/>
              </p:ext>
            </p:extLst>
          </p:nvPr>
        </p:nvGraphicFramePr>
        <p:xfrm>
          <a:off x="584790" y="1187058"/>
          <a:ext cx="11004698" cy="3996095"/>
        </p:xfrm>
        <a:graphic>
          <a:graphicData uri="http://schemas.openxmlformats.org/drawingml/2006/table">
            <a:tbl>
              <a:tblPr/>
              <a:tblGrid>
                <a:gridCol w="5197398"/>
                <a:gridCol w="1988801"/>
                <a:gridCol w="1272833"/>
                <a:gridCol w="1272833"/>
                <a:gridCol w="1272833"/>
              </a:tblGrid>
              <a:tr h="603185">
                <a:tc rowSpan="3">
                  <a:txBody>
                    <a:bodyPr/>
                    <a:lstStyle/>
                    <a:p>
                      <a:pPr algn="l" fontAlgn="ctr"/>
                      <a:r>
                        <a:rPr lang="en-GB" sz="1600" b="1" i="0" u="none" strike="noStrike" dirty="0" smtClean="0">
                          <a:solidFill>
                            <a:srgbClr val="000000"/>
                          </a:solidFill>
                          <a:effectLst/>
                          <a:latin typeface="Arial"/>
                        </a:rPr>
                        <a:t>Programme</a:t>
                      </a:r>
                      <a:r>
                        <a:rPr lang="en-GB" sz="1600" b="1" i="0" u="none" strike="noStrike" baseline="0" dirty="0" smtClean="0">
                          <a:solidFill>
                            <a:srgbClr val="000000"/>
                          </a:solidFill>
                          <a:effectLst/>
                          <a:latin typeface="Arial"/>
                        </a:rPr>
                        <a:t> 1: Administration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76990">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2015/16</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76990">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76990">
                <a:tc>
                  <a:txBody>
                    <a:bodyPr/>
                    <a:lstStyle/>
                    <a:p>
                      <a:pPr algn="l" fontAlgn="ctr"/>
                      <a:r>
                        <a:rPr lang="en-US" sz="1600" b="0" i="0" u="none" strike="noStrike" dirty="0" smtClean="0">
                          <a:solidFill>
                            <a:srgbClr val="000000"/>
                          </a:solidFill>
                          <a:effectLst/>
                          <a:latin typeface="Arial Narrow"/>
                        </a:rPr>
                        <a:t>Ministry</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34 443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31 155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34 079</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36 712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1600" b="0" i="0" u="none" strike="noStrike" dirty="0" smtClean="0">
                          <a:solidFill>
                            <a:srgbClr val="000000"/>
                          </a:solidFill>
                          <a:effectLst/>
                          <a:latin typeface="Arial Narrow"/>
                        </a:rPr>
                        <a:t>Management</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109 003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89 472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95 533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105 928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1600" b="0" i="0" u="none" strike="noStrike" dirty="0" smtClean="0">
                          <a:solidFill>
                            <a:srgbClr val="000000"/>
                          </a:solidFill>
                          <a:effectLst/>
                          <a:latin typeface="Arial Narrow"/>
                        </a:rPr>
                        <a:t>Corporate Services</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247 364</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274 875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283 613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297 765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1600" b="0" i="0" u="none" strike="noStrike" dirty="0" smtClean="0">
                          <a:solidFill>
                            <a:srgbClr val="000000"/>
                          </a:solidFill>
                          <a:effectLst/>
                          <a:latin typeface="Arial Narrow"/>
                        </a:rPr>
                        <a:t>Finance and Supply Chain Management</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86 536</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71 732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76 720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82 498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US" sz="1600" b="0" i="0" u="none" strike="noStrike" dirty="0" smtClean="0">
                          <a:solidFill>
                            <a:srgbClr val="000000"/>
                          </a:solidFill>
                          <a:effectLst/>
                          <a:latin typeface="Arial Narrow"/>
                        </a:rPr>
                        <a:t>Office Accommodation</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49 400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54 345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59 776</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GB" sz="1600" b="1" i="0" u="none" strike="noStrike" dirty="0">
                          <a:solidFill>
                            <a:srgbClr val="000000"/>
                          </a:solidFill>
                          <a:effectLst/>
                          <a:latin typeface="Arial Narrow"/>
                          <a:cs typeface="Arial"/>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GB" sz="1600" b="1" i="0" u="none" strike="noStrike">
                          <a:solidFill>
                            <a:srgbClr val="000000"/>
                          </a:solidFill>
                          <a:effectLst/>
                          <a:latin typeface="Arial Narrow"/>
                        </a:rPr>
                        <a:t> </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GB"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GB" sz="1600" b="1" i="0" u="none" strike="noStrike">
                          <a:solidFill>
                            <a:srgbClr val="000000"/>
                          </a:solidFill>
                          <a:effectLst/>
                          <a:latin typeface="Arial Narrow"/>
                        </a:rPr>
                        <a:t> </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GB" sz="1600" b="1" i="0" u="none" strike="noStrike" dirty="0">
                          <a:solidFill>
                            <a:srgbClr val="000000"/>
                          </a:solidFill>
                          <a:effectLst/>
                          <a:latin typeface="Arial Narrow"/>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76990">
                <a:tc>
                  <a:txBody>
                    <a:bodyPr/>
                    <a:lstStyle/>
                    <a:p>
                      <a:pPr algn="l" fontAlgn="ctr"/>
                      <a:r>
                        <a:rPr lang="en-GB" sz="1600" b="1" i="0" u="none" strike="noStrike" dirty="0">
                          <a:solidFill>
                            <a:srgbClr val="000000"/>
                          </a:solidFill>
                          <a:effectLst/>
                          <a:latin typeface="Arial Narrow"/>
                          <a:cs typeface="Arial"/>
                        </a:rPr>
                        <a:t>Total</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477 346</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516 634</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1" i="0" u="none" strike="noStrike" dirty="0" smtClean="0">
                          <a:solidFill>
                            <a:srgbClr val="000000"/>
                          </a:solidFill>
                          <a:effectLst/>
                          <a:latin typeface="Arial Narrow"/>
                        </a:rPr>
                        <a:t>544 290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1" i="0" u="none" strike="noStrike" dirty="0" smtClean="0">
                          <a:solidFill>
                            <a:srgbClr val="000000"/>
                          </a:solidFill>
                          <a:effectLst/>
                          <a:latin typeface="Arial Narrow"/>
                        </a:rPr>
                        <a:t>582 679</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35537533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8" y="168865"/>
            <a:ext cx="12039601" cy="461665"/>
          </a:xfrm>
          <a:prstGeom prst="rect">
            <a:avLst/>
          </a:prstGeom>
          <a:noFill/>
        </p:spPr>
        <p:txBody>
          <a:bodyPr wrap="square" rtlCol="0">
            <a:spAutoFit/>
          </a:bodyPr>
          <a:lstStyle/>
          <a:p>
            <a:pPr>
              <a:defRPr/>
            </a:pPr>
            <a:r>
              <a:rPr lang="en-ZA" sz="2400" b="1" kern="0" dirty="0" smtClean="0">
                <a:solidFill>
                  <a:prstClr val="white"/>
                </a:solidFill>
                <a:effectLst>
                  <a:outerShdw blurRad="38100" dist="38100" dir="2700000" algn="tl">
                    <a:srgbClr val="000000">
                      <a:alpha val="43137"/>
                    </a:srgbClr>
                  </a:outerShdw>
                </a:effectLst>
              </a:rPr>
              <a:t>BUDGET ALLOCATION FOR PROGRAMME 1: ECONOMIC CLASSIFICATION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31</a:t>
            </a:fld>
            <a:endParaRPr lang="en-US"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2123263592"/>
              </p:ext>
            </p:extLst>
          </p:nvPr>
        </p:nvGraphicFramePr>
        <p:xfrm>
          <a:off x="663677" y="1002894"/>
          <a:ext cx="10664416" cy="4116611"/>
        </p:xfrm>
        <a:graphic>
          <a:graphicData uri="http://schemas.openxmlformats.org/drawingml/2006/table">
            <a:tbl>
              <a:tblPr/>
              <a:tblGrid>
                <a:gridCol w="5294671"/>
                <a:gridCol w="1889125"/>
                <a:gridCol w="1297858"/>
                <a:gridCol w="1120878"/>
                <a:gridCol w="1061884"/>
              </a:tblGrid>
              <a:tr h="423565">
                <a:tc rowSpan="3">
                  <a:txBody>
                    <a:bodyPr/>
                    <a:lstStyle/>
                    <a:p>
                      <a:pPr algn="l" fontAlgn="ctr"/>
                      <a:r>
                        <a:rPr lang="en-GB" sz="1300" b="1" i="0" u="sng" strike="noStrike" dirty="0">
                          <a:solidFill>
                            <a:srgbClr val="000000"/>
                          </a:solidFill>
                          <a:effectLst/>
                          <a:latin typeface="Arial"/>
                        </a:rPr>
                        <a:t>Economic classification</a:t>
                      </a:r>
                      <a:endParaRPr lang="en-US" sz="13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Adjusted appropriation</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300" b="1" i="0" u="none" strike="noStrike" dirty="0">
                          <a:solidFill>
                            <a:srgbClr val="000000"/>
                          </a:solidFill>
                          <a:effectLst/>
                          <a:latin typeface="Arial"/>
                        </a:rPr>
                        <a:t>Medium-term expenditure estimate</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300" b="1" i="0" u="none" strike="noStrike" dirty="0" smtClean="0">
                          <a:solidFill>
                            <a:srgbClr val="000000"/>
                          </a:solidFill>
                          <a:effectLst/>
                          <a:latin typeface="Arial"/>
                        </a:rPr>
                        <a:t>2015/16</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2016/17</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2017/18</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2018/19</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a:txBody>
                    <a:bodyPr/>
                    <a:lstStyle/>
                    <a:p>
                      <a:pPr algn="l" fontAlgn="ctr"/>
                      <a:r>
                        <a:rPr lang="en-GB" sz="1300" b="1" i="0" u="none" strike="noStrike">
                          <a:solidFill>
                            <a:srgbClr val="000000"/>
                          </a:solidFill>
                          <a:effectLst/>
                          <a:latin typeface="Arial Narrow"/>
                        </a:rPr>
                        <a:t>Current payments</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456 761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484 697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506 629 </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542 649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Compensation of employees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263 084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251 447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262 097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283 706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Goods and services</a:t>
                      </a:r>
                      <a:endParaRPr lang="en-US" sz="13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193 677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233 250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244 532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258 943</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Transfers and subsidies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9 358</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9 610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10 115</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10 713</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Provinces and municipalities</a:t>
                      </a:r>
                      <a:endParaRPr lang="en-US" sz="13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Households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9 352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9 604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10 109</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10 707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Payments for capital assets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11 227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22 327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27 546</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29 317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Machinery and equipment</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11 227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22 327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27 546 </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29 317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ZA"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a:solidFill>
                            <a:srgbClr val="000000"/>
                          </a:solidFill>
                          <a:effectLst/>
                          <a:latin typeface="Arial Narrow"/>
                        </a:rPr>
                        <a:t>Total</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477 346</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516 634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544 290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582 679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791901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Intergovernmental </a:t>
            </a:r>
            <a:r>
              <a:rPr lang="en-ZA" sz="1600" b="1" dirty="0" smtClean="0">
                <a:solidFill>
                  <a:schemeClr val="bg1"/>
                </a:solidFill>
              </a:rPr>
              <a:t>Coordination</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2623670654"/>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2</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4</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3443059986"/>
              </p:ext>
            </p:extLst>
          </p:nvPr>
        </p:nvGraphicFramePr>
        <p:xfrm>
          <a:off x="1651248" y="3570443"/>
          <a:ext cx="9126243" cy="2894584"/>
        </p:xfrm>
        <a:graphic>
          <a:graphicData uri="http://schemas.openxmlformats.org/drawingml/2006/table">
            <a:tbl>
              <a:tblPr firstRow="1" bandRow="1">
                <a:tableStyleId>{5C22544A-7EE6-4342-B048-85BDC9FD1C3A}</a:tableStyleId>
              </a:tblPr>
              <a:tblGrid>
                <a:gridCol w="421082"/>
                <a:gridCol w="2090095"/>
                <a:gridCol w="1400070"/>
                <a:gridCol w="1303749"/>
                <a:gridCol w="1303749"/>
                <a:gridCol w="1303749"/>
                <a:gridCol w="1303749"/>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Number of intergovernmental relations forums convened for oversight of the public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works sector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12 </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intergovernmental relations forums convened for oversight of the public works  </a:t>
                      </a:r>
                      <a:r>
                        <a:rPr lang="en-ZA"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sector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 </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intergovernmental relations forums convened for oversight of the public works  </a:t>
                      </a:r>
                      <a:r>
                        <a:rPr lang="en-ZA"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sector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10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 intergovernmental relations forums convened for oversight of the public works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sector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100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 intergovernmental relations forums convened for oversight of the public works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sector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 intergovernmental relations forums convened for oversight of the public works  </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sector</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Number of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agreements signed for </a:t>
                      </a:r>
                      <a:r>
                        <a:rPr lang="en-ZA" sz="900" dirty="0">
                          <a:effectLst/>
                          <a:latin typeface="Arial" panose="020B0604020202020204" pitchFamily="34" charset="0"/>
                          <a:ea typeface="Calibri" panose="020F0502020204030204" pitchFamily="34" charset="0"/>
                          <a:cs typeface="Times New Roman" panose="02020603050405020304" pitchFamily="18" charset="0"/>
                        </a:rPr>
                        <a:t>joint service delivery with Provinces and Municipalities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10 agreements signed for </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joint service delivery with Provinces and Municipalities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agreements signed for </a:t>
                      </a:r>
                      <a:r>
                        <a:rPr lang="en-ZA"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joint service delivery with Provinces and Municipalities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 agreements signed for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joint service delivery with Provinces and Municipalities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2</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 agreements signed for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joint service delivery with Provinces and Municipalities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3</a:t>
                      </a:r>
                      <a:r>
                        <a:rPr lang="en-ZA" sz="900" dirty="0" smtClean="0">
                          <a:effectLst/>
                          <a:latin typeface="Arial" panose="020B0604020202020204" pitchFamily="34" charset="0"/>
                          <a:ea typeface="Times New Roman" panose="02020603050405020304" pitchFamily="18" charset="0"/>
                          <a:cs typeface="Times New Roman" panose="02020603050405020304" pitchFamily="18" charset="0"/>
                        </a:rPr>
                        <a:t> agreements signed for </a:t>
                      </a:r>
                      <a:r>
                        <a:rPr lang="en-ZA" sz="900" dirty="0">
                          <a:effectLst/>
                          <a:latin typeface="Arial" panose="020B0604020202020204" pitchFamily="34" charset="0"/>
                          <a:ea typeface="Times New Roman" panose="02020603050405020304" pitchFamily="18" charset="0"/>
                          <a:cs typeface="Times New Roman" panose="02020603050405020304" pitchFamily="18" charset="0"/>
                        </a:rPr>
                        <a:t>joint service delivery with Provinces and Municipalities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3.</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US" sz="900" dirty="0" smtClean="0">
                          <a:effectLst/>
                          <a:latin typeface="Arial" panose="020B0604020202020204" pitchFamily="34" charset="0"/>
                          <a:ea typeface="Calibri" panose="020F0502020204030204" pitchFamily="34" charset="0"/>
                          <a:cs typeface="Times New Roman" panose="02020603050405020304" pitchFamily="18" charset="0"/>
                        </a:rPr>
                        <a:t>Number of reviews conducted on the intergovernmental governance structures</a:t>
                      </a:r>
                      <a:endParaRPr lang="en-US" sz="9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algn="l" defTabSz="914400" rtl="0" eaLnBrk="1" latinLnBrk="0" hangingPunct="1">
                        <a:lnSpc>
                          <a:spcPct val="115000"/>
                        </a:lnSpc>
                        <a:spcBef>
                          <a:spcPts val="500"/>
                        </a:spcBef>
                        <a:spcAft>
                          <a:spcPts val="0"/>
                        </a:spcAft>
                      </a:pPr>
                      <a:r>
                        <a:rPr lang="en-US" sz="9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 reviews conducted on the intergovernmental governance </a:t>
                      </a:r>
                      <a:r>
                        <a:rPr lang="en-US" sz="900" dirty="0" smtClean="0">
                          <a:effectLst/>
                          <a:latin typeface="Arial" panose="020B0604020202020204" pitchFamily="34" charset="0"/>
                          <a:ea typeface="Calibri" panose="020F0502020204030204" pitchFamily="34" charset="0"/>
                          <a:cs typeface="Times New Roman" panose="02020603050405020304" pitchFamily="18" charset="0"/>
                        </a:rPr>
                        <a:t>structures</a:t>
                      </a:r>
                      <a:endParaRPr lang="en-ZA"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GB" sz="900"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500"/>
                        </a:spcBef>
                        <a:spcAft>
                          <a:spcPts val="0"/>
                        </a:spcAft>
                        <a:buClrTx/>
                        <a:buSzTx/>
                        <a:buFontTx/>
                        <a:buNone/>
                        <a:tabLst/>
                        <a:defRPr/>
                      </a:pPr>
                      <a:r>
                        <a:rPr lang="en-US" sz="9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review conducted on the intergovernmental governance </a:t>
                      </a:r>
                      <a:r>
                        <a:rPr lang="en-US" sz="900" dirty="0" smtClean="0">
                          <a:effectLst/>
                          <a:latin typeface="Arial" panose="020B0604020202020204" pitchFamily="34" charset="0"/>
                          <a:ea typeface="Calibri" panose="020F0502020204030204" pitchFamily="34" charset="0"/>
                          <a:cs typeface="Times New Roman" panose="02020603050405020304" pitchFamily="18" charset="0"/>
                        </a:rPr>
                        <a:t>structures</a:t>
                      </a:r>
                      <a:endParaRPr lang="en-ZA" sz="9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algn="l" defTabSz="914400" rtl="0" eaLnBrk="1" latinLnBrk="0" hangingPunct="1">
                        <a:lnSpc>
                          <a:spcPct val="115000"/>
                        </a:lnSpc>
                        <a:spcBef>
                          <a:spcPts val="500"/>
                        </a:spcBef>
                        <a:spcAft>
                          <a:spcPts val="0"/>
                        </a:spcAft>
                      </a:pPr>
                      <a:r>
                        <a:rPr lang="en-ZA" sz="900"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15000"/>
                        </a:lnSpc>
                        <a:spcBef>
                          <a:spcPts val="500"/>
                        </a:spcBef>
                        <a:spcAft>
                          <a:spcPts val="0"/>
                        </a:spcAft>
                        <a:buClrTx/>
                        <a:buSzTx/>
                        <a:buFontTx/>
                        <a:buNone/>
                        <a:tabLst/>
                        <a:defRPr/>
                      </a:pPr>
                      <a:r>
                        <a:rPr lang="en-US" sz="9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 review conducted on the intergovernmental governance </a:t>
                      </a:r>
                      <a:r>
                        <a:rPr lang="en-US" sz="900" dirty="0" smtClean="0">
                          <a:effectLst/>
                          <a:latin typeface="Arial" panose="020B0604020202020204" pitchFamily="34" charset="0"/>
                          <a:ea typeface="Calibri" panose="020F0502020204030204" pitchFamily="34" charset="0"/>
                          <a:cs typeface="Times New Roman" panose="02020603050405020304" pitchFamily="18" charset="0"/>
                        </a:rPr>
                        <a:t>structures</a:t>
                      </a:r>
                      <a:endParaRPr lang="en-ZA" sz="9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4.</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Number of corporate plan risk assessments conducted on public entities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rPr>
                        <a:t>4 </a:t>
                      </a:r>
                      <a:r>
                        <a:rPr lang="en-ZA" sz="900" dirty="0">
                          <a:effectLst/>
                          <a:latin typeface="Arial" panose="020B0604020202020204" pitchFamily="34" charset="0"/>
                          <a:ea typeface="Calibri" panose="020F0502020204030204" pitchFamily="34" charset="0"/>
                          <a:cs typeface="Times New Roman" panose="02020603050405020304" pitchFamily="18" charset="0"/>
                        </a:rPr>
                        <a:t>Corporate plan risk assessments conducted on public entities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rPr>
                        <a:t>1 </a:t>
                      </a:r>
                      <a:r>
                        <a:rPr lang="en-ZA" sz="900" dirty="0">
                          <a:effectLst/>
                          <a:latin typeface="Arial" panose="020B0604020202020204" pitchFamily="34" charset="0"/>
                          <a:ea typeface="Calibri" panose="020F0502020204030204" pitchFamily="34" charset="0"/>
                          <a:cs typeface="Times New Roman" panose="02020603050405020304" pitchFamily="18" charset="0"/>
                        </a:rPr>
                        <a:t>Corporate plan risk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assessment </a:t>
                      </a:r>
                      <a:r>
                        <a:rPr lang="en-ZA" sz="900" dirty="0">
                          <a:effectLst/>
                          <a:latin typeface="Arial" panose="020B0604020202020204" pitchFamily="34" charset="0"/>
                          <a:ea typeface="Calibri" panose="020F0502020204030204" pitchFamily="34" charset="0"/>
                          <a:cs typeface="Times New Roman" panose="02020603050405020304" pitchFamily="18" charset="0"/>
                        </a:rPr>
                        <a:t>conducted on public entities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 Corporate plan risk assessment conducted on public entities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 Corporate plan risk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assessment</a:t>
                      </a:r>
                      <a:r>
                        <a:rPr lang="en-ZA" sz="9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conducted </a:t>
                      </a:r>
                      <a:r>
                        <a:rPr lang="en-ZA" sz="900" dirty="0">
                          <a:effectLst/>
                          <a:latin typeface="Arial" panose="020B0604020202020204" pitchFamily="34" charset="0"/>
                          <a:ea typeface="Calibri" panose="020F0502020204030204" pitchFamily="34" charset="0"/>
                          <a:cs typeface="Times New Roman" panose="02020603050405020304" pitchFamily="18" charset="0"/>
                        </a:rPr>
                        <a:t>on public entities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 Corporate plan risk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assessments</a:t>
                      </a:r>
                      <a:r>
                        <a:rPr lang="en-ZA" sz="9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conducted </a:t>
                      </a:r>
                      <a:r>
                        <a:rPr lang="en-ZA" sz="900" dirty="0">
                          <a:effectLst/>
                          <a:latin typeface="Arial" panose="020B0604020202020204" pitchFamily="34" charset="0"/>
                          <a:ea typeface="Calibri" panose="020F0502020204030204" pitchFamily="34" charset="0"/>
                          <a:cs typeface="Times New Roman" panose="02020603050405020304" pitchFamily="18" charset="0"/>
                        </a:rPr>
                        <a:t>on public entities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32</a:t>
            </a:fld>
            <a:endParaRPr lang="en-US" dirty="0"/>
          </a:p>
        </p:txBody>
      </p:sp>
      <p:sp>
        <p:nvSpPr>
          <p:cNvPr id="9" name="Rounded Rectangle 8"/>
          <p:cNvSpPr/>
          <p:nvPr/>
        </p:nvSpPr>
        <p:spPr>
          <a:xfrm>
            <a:off x="9803942" y="1377127"/>
            <a:ext cx="1947098" cy="1237604"/>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a:t>5 Interventions introduced to improve performance of the sector</a:t>
            </a:r>
            <a:endParaRPr lang="en-ZA" sz="1400" dirty="0"/>
          </a:p>
        </p:txBody>
      </p:sp>
      <p:pic>
        <p:nvPicPr>
          <p:cNvPr id="1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45374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280219" y="162580"/>
            <a:ext cx="11651226"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FOR PROGRAMME 2</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33</a:t>
            </a:fld>
            <a:endParaRPr lang="en-US" dirty="0">
              <a:solidFill>
                <a:prstClr val="black">
                  <a:tint val="75000"/>
                </a:prst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xmlns="" val="1549774463"/>
              </p:ext>
            </p:extLst>
          </p:nvPr>
        </p:nvGraphicFramePr>
        <p:xfrm>
          <a:off x="1563330" y="1504334"/>
          <a:ext cx="8613057" cy="3286362"/>
        </p:xfrm>
        <a:graphic>
          <a:graphicData uri="http://schemas.openxmlformats.org/drawingml/2006/table">
            <a:tbl>
              <a:tblPr/>
              <a:tblGrid>
                <a:gridCol w="4067853"/>
                <a:gridCol w="1556577"/>
                <a:gridCol w="996209"/>
                <a:gridCol w="996209"/>
                <a:gridCol w="996209"/>
              </a:tblGrid>
              <a:tr h="611417">
                <a:tc rowSpan="3">
                  <a:txBody>
                    <a:bodyPr/>
                    <a:lstStyle/>
                    <a:p>
                      <a:pPr algn="l" fontAlgn="ctr"/>
                      <a:r>
                        <a:rPr lang="en-GB" sz="1600" b="1" i="0" u="none" strike="noStrike" dirty="0" smtClean="0">
                          <a:solidFill>
                            <a:srgbClr val="000000"/>
                          </a:solidFill>
                          <a:effectLst/>
                          <a:latin typeface="Arial"/>
                        </a:rPr>
                        <a:t>Programme</a:t>
                      </a:r>
                      <a:r>
                        <a:rPr lang="en-GB" sz="1600" b="1" i="0" u="none" strike="noStrike" baseline="0" dirty="0" smtClean="0">
                          <a:solidFill>
                            <a:srgbClr val="000000"/>
                          </a:solidFill>
                          <a:effectLst/>
                          <a:latin typeface="Arial"/>
                        </a:rPr>
                        <a:t> 2: Intergovernmental Coordination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82135">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2015/16</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82135">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82135">
                <a:tc>
                  <a:txBody>
                    <a:bodyPr/>
                    <a:lstStyle/>
                    <a:p>
                      <a:pPr algn="l"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US" sz="1600" b="0" i="0" u="none" strike="noStrike" dirty="0" smtClean="0">
                          <a:solidFill>
                            <a:srgbClr val="000000"/>
                          </a:solidFill>
                          <a:effectLst/>
                          <a:latin typeface="Arial Narrow"/>
                        </a:rPr>
                        <a:t>Monitoring, Evaluation and Reporting</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31 395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16 803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18 042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18 503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US" sz="1600" b="0" i="0" u="none" strike="noStrike" dirty="0" smtClean="0">
                          <a:solidFill>
                            <a:srgbClr val="000000"/>
                          </a:solidFill>
                          <a:effectLst/>
                          <a:latin typeface="Arial Narrow"/>
                        </a:rPr>
                        <a:t>Intergovernmental Relations</a:t>
                      </a:r>
                      <a:r>
                        <a:rPr lang="en-US" sz="1600" b="0" i="0" u="none" strike="noStrike" baseline="0" dirty="0" smtClean="0">
                          <a:solidFill>
                            <a:srgbClr val="000000"/>
                          </a:solidFill>
                          <a:effectLst/>
                          <a:latin typeface="Arial Narrow"/>
                        </a:rPr>
                        <a:t> and Coordination</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14 328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14 636</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15 853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17 227</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GB" sz="1600" b="1" i="0" u="none" strike="noStrike" dirty="0">
                          <a:solidFill>
                            <a:srgbClr val="000000"/>
                          </a:solidFill>
                          <a:effectLst/>
                          <a:latin typeface="Arial Narrow"/>
                          <a:cs typeface="Arial"/>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GB" sz="1600" b="1" i="0" u="none" strike="noStrike">
                          <a:solidFill>
                            <a:srgbClr val="000000"/>
                          </a:solidFill>
                          <a:effectLst/>
                          <a:latin typeface="Arial Narrow"/>
                          <a:cs typeface="Arial"/>
                        </a:rPr>
                        <a:t>Total</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45 723</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31 439</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1" i="0" u="none" strike="noStrike" dirty="0" smtClean="0">
                          <a:solidFill>
                            <a:srgbClr val="000000"/>
                          </a:solidFill>
                          <a:effectLst/>
                          <a:latin typeface="Arial Narrow"/>
                        </a:rPr>
                        <a:t>33 895</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1" i="0" u="none" strike="noStrike" dirty="0" smtClean="0">
                          <a:solidFill>
                            <a:srgbClr val="000000"/>
                          </a:solidFill>
                          <a:effectLst/>
                          <a:latin typeface="Arial Narrow"/>
                        </a:rPr>
                        <a:t>35 730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553512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sz="1400" kern="0" dirty="0" smtClean="0">
              <a:solidFill>
                <a:prstClr val="white"/>
              </a:solidFill>
            </a:endParaRPr>
          </a:p>
        </p:txBody>
      </p:sp>
      <p:sp>
        <p:nvSpPr>
          <p:cNvPr id="8" name="TextBox 7"/>
          <p:cNvSpPr txBox="1"/>
          <p:nvPr/>
        </p:nvSpPr>
        <p:spPr>
          <a:xfrm>
            <a:off x="152399" y="168865"/>
            <a:ext cx="12039601" cy="461665"/>
          </a:xfrm>
          <a:prstGeom prst="rect">
            <a:avLst/>
          </a:prstGeom>
          <a:noFill/>
        </p:spPr>
        <p:txBody>
          <a:bodyPr wrap="square" rtlCol="0">
            <a:spAutoFit/>
          </a:bodyPr>
          <a:lstStyle/>
          <a:p>
            <a:pPr>
              <a:defRPr/>
            </a:pPr>
            <a:r>
              <a:rPr lang="en-ZA" sz="2400" b="1" kern="0" dirty="0" smtClean="0">
                <a:solidFill>
                  <a:prstClr val="white"/>
                </a:solidFill>
                <a:effectLst>
                  <a:outerShdw blurRad="38100" dist="38100" dir="2700000" algn="tl">
                    <a:srgbClr val="000000">
                      <a:alpha val="43137"/>
                    </a:srgbClr>
                  </a:outerShdw>
                </a:effectLst>
              </a:rPr>
              <a:t>BUDGET ALLOCATION FOR PROGRAMME 2: ECONOMIC CLASSIFICATION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34</a:t>
            </a:fld>
            <a:endParaRPr lang="en-US"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2244387392"/>
              </p:ext>
            </p:extLst>
          </p:nvPr>
        </p:nvGraphicFramePr>
        <p:xfrm>
          <a:off x="663677" y="1002894"/>
          <a:ext cx="10664416" cy="3852822"/>
        </p:xfrm>
        <a:graphic>
          <a:graphicData uri="http://schemas.openxmlformats.org/drawingml/2006/table">
            <a:tbl>
              <a:tblPr/>
              <a:tblGrid>
                <a:gridCol w="5294671"/>
                <a:gridCol w="1889125"/>
                <a:gridCol w="1297858"/>
                <a:gridCol w="1120878"/>
                <a:gridCol w="1061884"/>
              </a:tblGrid>
              <a:tr h="423565">
                <a:tc rowSpan="3">
                  <a:txBody>
                    <a:bodyPr/>
                    <a:lstStyle/>
                    <a:p>
                      <a:pPr algn="l" fontAlgn="ctr"/>
                      <a:r>
                        <a:rPr lang="en-GB" sz="1300" b="1" i="0" u="sng" strike="noStrike" dirty="0">
                          <a:solidFill>
                            <a:srgbClr val="000000"/>
                          </a:solidFill>
                          <a:effectLst/>
                          <a:latin typeface="Arial"/>
                        </a:rPr>
                        <a:t>Economic classification</a:t>
                      </a:r>
                      <a:endParaRPr lang="en-US" sz="13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Adjusted appropriation</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300" b="1" i="0" u="none" strike="noStrike" dirty="0">
                          <a:solidFill>
                            <a:srgbClr val="000000"/>
                          </a:solidFill>
                          <a:effectLst/>
                          <a:latin typeface="Arial"/>
                        </a:rPr>
                        <a:t>Medium-term expenditure estimate</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300" b="1" i="0" u="none" strike="noStrike" dirty="0" smtClean="0">
                          <a:solidFill>
                            <a:srgbClr val="000000"/>
                          </a:solidFill>
                          <a:effectLst/>
                          <a:latin typeface="Arial"/>
                        </a:rPr>
                        <a:t>2015/16</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2016/17</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2017/18</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2018/19</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a:txBody>
                    <a:bodyPr/>
                    <a:lstStyle/>
                    <a:p>
                      <a:pPr algn="l" fontAlgn="ctr"/>
                      <a:r>
                        <a:rPr lang="en-GB" sz="1300" b="1" i="0" u="none" strike="noStrike" dirty="0">
                          <a:solidFill>
                            <a:srgbClr val="000000"/>
                          </a:solidFill>
                          <a:effectLst/>
                          <a:latin typeface="Arial Narrow"/>
                        </a:rPr>
                        <a:t>Current payments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43 923</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28 139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30 595</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32 238</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Compensation of employees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31 531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22 081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24 235</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25 641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Goods and services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12 392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6 058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6 360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6 597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Transfers and subsidies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300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318</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Households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300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318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Payments for capital assets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1 500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3 000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3</a:t>
                      </a:r>
                      <a:r>
                        <a:rPr lang="en-US" sz="1300" b="1" i="0" u="none" strike="noStrike" baseline="0" dirty="0" smtClean="0">
                          <a:solidFill>
                            <a:srgbClr val="000000"/>
                          </a:solidFill>
                          <a:effectLst/>
                          <a:latin typeface="Arial Narrow"/>
                        </a:rPr>
                        <a:t> 000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3 174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Machinery and equipment</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1 500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3 000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3 000 </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3 174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ZA"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a:solidFill>
                            <a:srgbClr val="000000"/>
                          </a:solidFill>
                          <a:effectLst/>
                          <a:latin typeface="Arial Narrow"/>
                        </a:rPr>
                        <a:t>Total</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45 723</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31 439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33 895</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35 730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703748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Expanded Public Works </a:t>
            </a:r>
            <a:r>
              <a:rPr lang="en-ZA" sz="1600" b="1" dirty="0" smtClean="0">
                <a:solidFill>
                  <a:schemeClr val="bg1"/>
                </a:solidFill>
              </a:rPr>
              <a:t>Programme</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2155507845"/>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3</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5</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482273150"/>
              </p:ext>
            </p:extLst>
          </p:nvPr>
        </p:nvGraphicFramePr>
        <p:xfrm>
          <a:off x="1409699" y="3570443"/>
          <a:ext cx="9610727" cy="3168396"/>
        </p:xfrm>
        <a:graphic>
          <a:graphicData uri="http://schemas.openxmlformats.org/drawingml/2006/table">
            <a:tbl>
              <a:tblPr firstRow="1" bandRow="1">
                <a:tableStyleId>{5C22544A-7EE6-4342-B048-85BDC9FD1C3A}</a:tableStyleId>
              </a:tblPr>
              <a:tblGrid>
                <a:gridCol w="278248"/>
                <a:gridCol w="2264928"/>
                <a:gridCol w="1438275"/>
                <a:gridCol w="1407319"/>
                <a:gridCol w="1407319"/>
                <a:gridCol w="1407319"/>
                <a:gridCol w="1407319"/>
              </a:tblGrid>
              <a:tr h="230032">
                <a:tc gridSpan="2">
                  <a:txBody>
                    <a:bodyPr/>
                    <a:lstStyle/>
                    <a:p>
                      <a:r>
                        <a:rPr lang="en-ZA" sz="10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0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0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gn="l">
                        <a:lnSpc>
                          <a:spcPct val="115000"/>
                        </a:lnSpc>
                        <a:spcBef>
                          <a:spcPts val="500"/>
                        </a:spcBef>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quarterly reports on Public Employment Programmes (PEPs) completed.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7000"/>
                        </a:lnSpc>
                        <a:spcBef>
                          <a:spcPts val="500"/>
                        </a:spcBef>
                        <a:spcAft>
                          <a:spcPts val="800"/>
                        </a:spcAft>
                      </a:pP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4 Quarterly reports completed on PEPs</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6000"/>
                        </a:lnSpc>
                        <a:spcBef>
                          <a:spcPts val="500"/>
                        </a:spcBef>
                        <a:spcAft>
                          <a:spcPts val="800"/>
                        </a:spcAft>
                      </a:pP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Quarterly report completed on PEPs for quarter 4 of 2015/16.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6000"/>
                        </a:lnSpc>
                        <a:spcBef>
                          <a:spcPts val="500"/>
                        </a:spcBef>
                        <a:spcAft>
                          <a:spcPts val="800"/>
                        </a:spcAft>
                      </a:pP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Quarterly report completed on </a:t>
                      </a:r>
                      <a:r>
                        <a:rPr lang="en-GB" sz="10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PEPs</a:t>
                      </a: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quarter 1 of 2016/17</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6000"/>
                        </a:lnSpc>
                        <a:spcBef>
                          <a:spcPts val="500"/>
                        </a:spcBef>
                        <a:spcAft>
                          <a:spcPts val="800"/>
                        </a:spcAft>
                      </a:pP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Quarterly report completed on </a:t>
                      </a:r>
                      <a:r>
                        <a:rPr lang="en-GB" sz="10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PEPs</a:t>
                      </a: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for quarter 2 of 2016/17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6000"/>
                        </a:lnSpc>
                        <a:spcBef>
                          <a:spcPts val="500"/>
                        </a:spcBef>
                        <a:spcAft>
                          <a:spcPts val="800"/>
                        </a:spcAft>
                      </a:pPr>
                      <a:r>
                        <a:rPr lang="en-GB" sz="10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 Quarterly report completed on PEPs for quarter 3 of 2016/17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gn="l">
                        <a:lnSpc>
                          <a:spcPct val="115000"/>
                        </a:lnSpc>
                        <a:spcBef>
                          <a:spcPts val="500"/>
                        </a:spcBef>
                        <a:spcAft>
                          <a:spcPts val="0"/>
                        </a:spcAft>
                      </a:pPr>
                      <a:r>
                        <a:rPr lang="en-GB" sz="1000" dirty="0" smtClean="0">
                          <a:effectLst/>
                          <a:latin typeface="Calibri" panose="020F0502020204030204" pitchFamily="34" charset="0"/>
                          <a:ea typeface="Times New Roman" panose="02020603050405020304" pitchFamily="18" charset="0"/>
                          <a:cs typeface="Times New Roman" panose="02020603050405020304" pitchFamily="18" charset="0"/>
                        </a:rPr>
                        <a:t>2</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500"/>
                        </a:spcBef>
                        <a:spcAft>
                          <a:spcPts val="0"/>
                        </a:spcAft>
                      </a:pPr>
                      <a:r>
                        <a:rPr lang="en-ZA" sz="1000" kern="120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Number of </a:t>
                      </a:r>
                      <a:r>
                        <a:rPr lang="en-ZA" sz="1000" kern="1200" dirty="0" smtClean="0">
                          <a:solidFill>
                            <a:schemeClr val="dk1"/>
                          </a:solidFill>
                          <a:effectLst/>
                          <a:latin typeface="Arial" panose="020B0604020202020204" pitchFamily="34" charset="0"/>
                          <a:ea typeface="Calibri" panose="020F0502020204030204" pitchFamily="34" charset="0"/>
                          <a:cs typeface="Times New Roman" panose="02020603050405020304" pitchFamily="18" charset="0"/>
                        </a:rPr>
                        <a:t>data quality assessment reports produced</a:t>
                      </a:r>
                      <a:endParaRPr lang="en-ZA"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500"/>
                        </a:spcBef>
                        <a:spcAft>
                          <a:spcPts val="0"/>
                        </a:spcAft>
                      </a:pPr>
                      <a:r>
                        <a:rPr lang="en-ZA"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2 data quality assessment reports produced.</a:t>
                      </a:r>
                      <a:endParaRPr lang="en-US"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500"/>
                        </a:spcBef>
                        <a:spcAft>
                          <a:spcPts val="0"/>
                        </a:spcAft>
                        <a:buClrTx/>
                        <a:buSzTx/>
                        <a:buFontTx/>
                        <a:buNone/>
                        <a:tabLst/>
                        <a:defRPr/>
                      </a:pPr>
                      <a:r>
                        <a:rPr lang="en-ZA"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914400" rtl="0" eaLnBrk="1" latinLnBrk="0" hangingPunct="1">
                        <a:lnSpc>
                          <a:spcPct val="115000"/>
                        </a:lnSpc>
                        <a:spcBef>
                          <a:spcPts val="500"/>
                        </a:spcBef>
                        <a:spcAft>
                          <a:spcPts val="0"/>
                        </a:spcAft>
                      </a:pPr>
                      <a:endParaRPr lang="en-US"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500"/>
                        </a:spcBef>
                        <a:spcAft>
                          <a:spcPts val="0"/>
                        </a:spcAft>
                      </a:pPr>
                      <a:r>
                        <a:rPr lang="en-ZA"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 data quality assessment report produced.</a:t>
                      </a:r>
                      <a:endParaRPr lang="en-US"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500"/>
                        </a:spcBef>
                        <a:spcAft>
                          <a:spcPts val="0"/>
                        </a:spcAft>
                        <a:buClrTx/>
                        <a:buSzTx/>
                        <a:buFontTx/>
                        <a:buNone/>
                        <a:tabLst/>
                        <a:defRPr/>
                      </a:pPr>
                      <a:r>
                        <a:rPr lang="en-ZA"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 </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l" defTabSz="914400" rtl="0" eaLnBrk="1" latinLnBrk="0" hangingPunct="1">
                        <a:lnSpc>
                          <a:spcPct val="115000"/>
                        </a:lnSpc>
                        <a:spcBef>
                          <a:spcPts val="500"/>
                        </a:spcBef>
                        <a:spcAft>
                          <a:spcPts val="0"/>
                        </a:spcAft>
                      </a:pPr>
                      <a:endParaRPr lang="en-US"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algn="l" defTabSz="914400" rtl="0" eaLnBrk="1" latinLnBrk="0" hangingPunct="1">
                        <a:lnSpc>
                          <a:spcPct val="115000"/>
                        </a:lnSpc>
                        <a:spcBef>
                          <a:spcPts val="500"/>
                        </a:spcBef>
                        <a:spcAft>
                          <a:spcPts val="0"/>
                        </a:spcAft>
                      </a:pPr>
                      <a:r>
                        <a:rPr lang="en-ZA"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rPr>
                        <a:t>1 data quality assessment report produced.</a:t>
                      </a:r>
                      <a:endParaRPr lang="en-US" sz="1000" kern="1200" dirty="0">
                        <a:solidFill>
                          <a:schemeClr val="dk1"/>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gn="l">
                        <a:lnSpc>
                          <a:spcPct val="115000"/>
                        </a:lnSpc>
                        <a:spcBef>
                          <a:spcPts val="500"/>
                        </a:spcBef>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Non Profit Organisations (NPOs) contracted to implement the Non-State Sector (NSS): Non Profit Organisations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7000"/>
                        </a:lnSpc>
                        <a:spcBef>
                          <a:spcPts val="500"/>
                        </a:spcBef>
                        <a:spcAft>
                          <a:spcPts val="80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300 NPOs contracted for the implementation of the NSS:NPOs 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lnSpc>
                          <a:spcPct val="115000"/>
                        </a:lnSpc>
                        <a:spcBef>
                          <a:spcPts val="500"/>
                        </a:spcBef>
                        <a:spcAft>
                          <a:spcPts val="1000"/>
                        </a:spcAft>
                      </a:pPr>
                      <a:r>
                        <a:rPr lang="en-ZA" sz="1000" kern="1200">
                          <a:effectLst/>
                          <a:latin typeface="Arial" panose="020B0604020202020204" pitchFamily="34" charset="0"/>
                          <a:ea typeface="Times New Roman" panose="02020603050405020304" pitchFamily="18" charset="0"/>
                          <a:cs typeface="Times New Roman" panose="02020603050405020304" pitchFamily="18" charset="0"/>
                        </a:rPr>
                        <a:t>100 </a:t>
                      </a:r>
                      <a:r>
                        <a:rPr lang="en-ZA" sz="1000">
                          <a:effectLst/>
                          <a:latin typeface="Arial" panose="020B0604020202020204" pitchFamily="34" charset="0"/>
                          <a:ea typeface="Calibri" panose="020F0502020204030204" pitchFamily="34" charset="0"/>
                          <a:cs typeface="Times New Roman" panose="02020603050405020304" pitchFamily="18" charset="0"/>
                        </a:rPr>
                        <a:t>NPOs contracted for the implementation of the NSS:NPOs programme</a:t>
                      </a:r>
                      <a:endParaRPr lang="en-ZA"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lnSpc>
                          <a:spcPct val="115000"/>
                        </a:lnSpc>
                        <a:spcBef>
                          <a:spcPts val="500"/>
                        </a:spcBef>
                        <a:spcAft>
                          <a:spcPts val="100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200 NPOs contracted for the implementation of the NSS</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 NPOs </a:t>
                      </a:r>
                      <a:r>
                        <a:rPr lang="en-ZA" sz="1000" dirty="0">
                          <a:effectLst/>
                          <a:latin typeface="Arial" panose="020B0604020202020204" pitchFamily="34" charset="0"/>
                          <a:ea typeface="Calibri" panose="020F0502020204030204" pitchFamily="34" charset="0"/>
                          <a:cs typeface="Times New Roman" panose="02020603050405020304" pitchFamily="18" charset="0"/>
                        </a:rPr>
                        <a:t>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lnSpc>
                          <a:spcPct val="115000"/>
                        </a:lnSpc>
                        <a:spcBef>
                          <a:spcPts val="500"/>
                        </a:spcBef>
                        <a:spcAft>
                          <a:spcPts val="1000"/>
                        </a:spcAft>
                      </a:pP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250 N</a:t>
                      </a:r>
                      <a:r>
                        <a:rPr lang="en-ZA" sz="1000" dirty="0">
                          <a:effectLst/>
                          <a:latin typeface="Arial" panose="020B0604020202020204" pitchFamily="34" charset="0"/>
                          <a:ea typeface="Calibri" panose="020F0502020204030204" pitchFamily="34" charset="0"/>
                          <a:cs typeface="Times New Roman" panose="02020603050405020304" pitchFamily="18" charset="0"/>
                        </a:rPr>
                        <a:t>POs contracted for the implementation of the NSS</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 NPOs </a:t>
                      </a:r>
                      <a:r>
                        <a:rPr lang="en-ZA" sz="1000" dirty="0">
                          <a:effectLst/>
                          <a:latin typeface="Arial" panose="020B0604020202020204" pitchFamily="34" charset="0"/>
                          <a:ea typeface="Calibri" panose="020F0502020204030204" pitchFamily="34" charset="0"/>
                          <a:cs typeface="Times New Roman" panose="02020603050405020304" pitchFamily="18" charset="0"/>
                        </a:rPr>
                        <a:t>programme</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b">
                        <a:lnSpc>
                          <a:spcPct val="115000"/>
                        </a:lnSpc>
                        <a:spcBef>
                          <a:spcPts val="500"/>
                        </a:spcBef>
                        <a:spcAft>
                          <a:spcPts val="1000"/>
                        </a:spcAft>
                      </a:pP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300 </a:t>
                      </a:r>
                      <a:r>
                        <a:rPr lang="en-ZA" sz="1000" dirty="0">
                          <a:effectLst/>
                          <a:latin typeface="Arial" panose="020B0604020202020204" pitchFamily="34" charset="0"/>
                          <a:ea typeface="Calibri" panose="020F0502020204030204" pitchFamily="34" charset="0"/>
                          <a:cs typeface="Times New Roman" panose="02020603050405020304" pitchFamily="18" charset="0"/>
                        </a:rPr>
                        <a:t>NPOs contracted for the implementation of the NSS</a:t>
                      </a: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 NPOs </a:t>
                      </a:r>
                      <a:r>
                        <a:rPr lang="en-ZA" sz="1000" dirty="0">
                          <a:effectLst/>
                          <a:latin typeface="Arial" panose="020B0604020202020204" pitchFamily="34" charset="0"/>
                          <a:ea typeface="Calibri" panose="020F0502020204030204" pitchFamily="34" charset="0"/>
                          <a:cs typeface="Times New Roman" panose="02020603050405020304" pitchFamily="18" charset="0"/>
                        </a:rPr>
                        <a:t>programme</a:t>
                      </a: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gn="l">
                        <a:lnSpc>
                          <a:spcPct val="115000"/>
                        </a:lnSpc>
                        <a:spcBef>
                          <a:spcPts val="500"/>
                        </a:spcBef>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4</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t">
                        <a:lnSpc>
                          <a:spcPct val="115000"/>
                        </a:lnSpc>
                        <a:spcBef>
                          <a:spcPts val="500"/>
                        </a:spcBef>
                        <a:spcAft>
                          <a:spcPts val="0"/>
                        </a:spcAft>
                      </a:pPr>
                      <a:r>
                        <a:rPr lang="en-US" sz="1000" dirty="0">
                          <a:effectLst/>
                          <a:latin typeface="Arial" panose="020B0604020202020204" pitchFamily="34" charset="0"/>
                          <a:ea typeface="Calibri" panose="020F0502020204030204" pitchFamily="34" charset="0"/>
                          <a:cs typeface="Times New Roman" panose="02020603050405020304" pitchFamily="18" charset="0"/>
                        </a:rPr>
                        <a:t>Number of </a:t>
                      </a:r>
                      <a:r>
                        <a:rPr lang="en-US" sz="1000" dirty="0" smtClean="0">
                          <a:effectLst/>
                          <a:latin typeface="Arial" panose="020B0604020202020204" pitchFamily="34" charset="0"/>
                          <a:ea typeface="Calibri" panose="020F0502020204030204" pitchFamily="34" charset="0"/>
                          <a:cs typeface="Times New Roman" panose="02020603050405020304" pitchFamily="18" charset="0"/>
                        </a:rPr>
                        <a:t>public bodies </a:t>
                      </a:r>
                      <a:r>
                        <a:rPr lang="en-US" sz="1000" dirty="0">
                          <a:effectLst/>
                          <a:latin typeface="Arial" panose="020B0604020202020204" pitchFamily="34" charset="0"/>
                          <a:ea typeface="Calibri" panose="020F0502020204030204" pitchFamily="34" charset="0"/>
                          <a:cs typeface="Times New Roman" panose="02020603050405020304" pitchFamily="18" charset="0"/>
                        </a:rPr>
                        <a:t>provided with technical support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07000"/>
                        </a:lnSpc>
                        <a:spcBef>
                          <a:spcPts val="500"/>
                        </a:spcBef>
                        <a:spcAft>
                          <a:spcPts val="80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290 public bodies </a:t>
                      </a:r>
                      <a:r>
                        <a:rPr lang="en-GB" sz="1000" dirty="0">
                          <a:effectLst/>
                          <a:latin typeface="Arial" panose="020B0604020202020204" pitchFamily="34" charset="0"/>
                          <a:ea typeface="Calibri" panose="020F0502020204030204" pitchFamily="34" charset="0"/>
                          <a:cs typeface="Times New Roman" panose="02020603050405020304" pitchFamily="18" charset="0"/>
                        </a:rPr>
                        <a:t>provided with technical support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1000"/>
                        </a:spcAft>
                      </a:pP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9</a:t>
                      </a:r>
                      <a:r>
                        <a:rPr lang="en-ZA" sz="1000" kern="1200" dirty="0" smtClean="0">
                          <a:effectLst/>
                          <a:latin typeface="Arial" panose="020B0604020202020204" pitchFamily="34" charset="0"/>
                          <a:ea typeface="Times New Roman" panose="02020603050405020304" pitchFamily="18" charset="0"/>
                          <a:cs typeface="Times New Roman" panose="02020603050405020304" pitchFamily="18" charset="0"/>
                        </a:rPr>
                        <a:t>0 public bodies provided </a:t>
                      </a: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with technical support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1000"/>
                        </a:spcAft>
                      </a:pPr>
                      <a:r>
                        <a:rPr lang="en-ZA" sz="1000" kern="1200" dirty="0" smtClean="0">
                          <a:effectLst/>
                          <a:latin typeface="Arial" panose="020B0604020202020204" pitchFamily="34" charset="0"/>
                          <a:ea typeface="Times New Roman" panose="02020603050405020304" pitchFamily="18" charset="0"/>
                          <a:cs typeface="Times New Roman" panose="02020603050405020304" pitchFamily="18" charset="0"/>
                        </a:rPr>
                        <a:t>150 public bodies </a:t>
                      </a: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provided with technical support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1000"/>
                        </a:spcAft>
                      </a:pPr>
                      <a:r>
                        <a:rPr lang="en-ZA" sz="1000" kern="1200" dirty="0" smtClean="0">
                          <a:effectLst/>
                          <a:latin typeface="Arial" panose="020B0604020202020204" pitchFamily="34" charset="0"/>
                          <a:ea typeface="Times New Roman" panose="02020603050405020304" pitchFamily="18" charset="0"/>
                          <a:cs typeface="Times New Roman" panose="02020603050405020304" pitchFamily="18" charset="0"/>
                        </a:rPr>
                        <a:t>210 public bodies </a:t>
                      </a: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provided with technical support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1000"/>
                        </a:spcAft>
                      </a:pPr>
                      <a:r>
                        <a:rPr lang="en-ZA" sz="1000" kern="1200" dirty="0" smtClean="0">
                          <a:effectLst/>
                          <a:latin typeface="Arial" panose="020B0604020202020204" pitchFamily="34" charset="0"/>
                          <a:ea typeface="Times New Roman" panose="02020603050405020304" pitchFamily="18" charset="0"/>
                          <a:cs typeface="Times New Roman" panose="02020603050405020304" pitchFamily="18" charset="0"/>
                        </a:rPr>
                        <a:t>290 public bodies provided </a:t>
                      </a:r>
                      <a:r>
                        <a:rPr lang="en-ZA" sz="1000" kern="1200" dirty="0">
                          <a:effectLst/>
                          <a:latin typeface="Arial" panose="020B0604020202020204" pitchFamily="34" charset="0"/>
                          <a:ea typeface="Times New Roman" panose="02020603050405020304" pitchFamily="18" charset="0"/>
                          <a:cs typeface="Times New Roman" panose="02020603050405020304" pitchFamily="18" charset="0"/>
                        </a:rPr>
                        <a:t>with technical support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gn="l">
                        <a:lnSpc>
                          <a:spcPct val="115000"/>
                        </a:lnSpc>
                        <a:spcBef>
                          <a:spcPts val="500"/>
                        </a:spcBef>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5</a:t>
                      </a: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Number of frameworks on sector convergence approved</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fontAlgn="t">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Framework on sector convergence </a:t>
                      </a:r>
                      <a:r>
                        <a:rPr lang="en-GB" sz="1000" dirty="0">
                          <a:effectLst/>
                          <a:latin typeface="Arial" panose="020B0604020202020204" pitchFamily="34" charset="0"/>
                          <a:ea typeface="Calibri" panose="020F0502020204030204" pitchFamily="34" charset="0"/>
                          <a:cs typeface="Times New Roman" panose="02020603050405020304" pitchFamily="18" charset="0"/>
                        </a:rPr>
                        <a:t>approved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GB" sz="1000" dirty="0" smtClean="0">
                          <a:effectLst/>
                          <a:latin typeface="Arial" panose="020B0604020202020204" pitchFamily="34" charset="0"/>
                          <a:ea typeface="Calibri" panose="020F0502020204030204" pitchFamily="34" charset="0"/>
                          <a:cs typeface="Times New Roman" panose="02020603050405020304" pitchFamily="18" charset="0"/>
                        </a:rPr>
                        <a:t>Draft Framework developed for consultation</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GB" sz="1000" dirty="0">
                          <a:effectLst/>
                          <a:latin typeface="Arial" panose="020B0604020202020204" pitchFamily="34" charset="0"/>
                          <a:ea typeface="Calibri" panose="020F0502020204030204" pitchFamily="34" charset="0"/>
                          <a:cs typeface="Times New Roman" panose="02020603050405020304" pitchFamily="18" charset="0"/>
                        </a:rPr>
                        <a:t>-</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gn="l">
                        <a:lnSpc>
                          <a:spcPct val="115000"/>
                        </a:lnSpc>
                        <a:spcBef>
                          <a:spcPts val="500"/>
                        </a:spcBef>
                        <a:spcAft>
                          <a:spcPts val="0"/>
                        </a:spcAft>
                      </a:pPr>
                      <a:r>
                        <a:rPr lang="en-ZA" sz="1000" dirty="0">
                          <a:effectLst/>
                          <a:latin typeface="Arial" panose="020B0604020202020204" pitchFamily="34" charset="0"/>
                          <a:ea typeface="Calibri" panose="020F0502020204030204" pitchFamily="34" charset="0"/>
                          <a:cs typeface="Times New Roman" panose="02020603050405020304" pitchFamily="18" charset="0"/>
                        </a:rPr>
                        <a:t>1 Framework on sector convergence approved </a:t>
                      </a:r>
                      <a:endParaRPr lang="en-ZA"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35</a:t>
            </a:fld>
            <a:endParaRPr lang="en-US" dirty="0"/>
          </a:p>
        </p:txBody>
      </p:sp>
      <p:sp>
        <p:nvSpPr>
          <p:cNvPr id="9" name="Rounded Rectangle 8"/>
          <p:cNvSpPr/>
          <p:nvPr/>
        </p:nvSpPr>
        <p:spPr>
          <a:xfrm>
            <a:off x="10147169" y="247282"/>
            <a:ext cx="1947098" cy="3204000"/>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smtClean="0"/>
              <a:t>5 </a:t>
            </a:r>
            <a:r>
              <a:rPr lang="en-ZA" sz="1100" dirty="0"/>
              <a:t>Annual </a:t>
            </a:r>
            <a:r>
              <a:rPr lang="en-ZA" sz="1100" dirty="0" smtClean="0"/>
              <a:t>progress reports </a:t>
            </a:r>
            <a:r>
              <a:rPr lang="en-ZA" sz="1100" dirty="0"/>
              <a:t>on </a:t>
            </a:r>
            <a:r>
              <a:rPr lang="en-ZA" sz="1100" dirty="0" smtClean="0"/>
              <a:t>EPWP, 300 NPO’s providing services to communities as per EPWP principles, 290 public bodies implementing EPWP projects as per EPWP requirements and 3 projects implemented by </a:t>
            </a:r>
            <a:r>
              <a:rPr lang="en-ZA" sz="1100" dirty="0"/>
              <a:t>public </a:t>
            </a:r>
            <a:r>
              <a:rPr lang="en-ZA" sz="1100" dirty="0" smtClean="0"/>
              <a:t>bodies</a:t>
            </a:r>
            <a:r>
              <a:rPr lang="en-ZA" sz="1100" dirty="0"/>
              <a:t>.</a:t>
            </a:r>
            <a:endParaRPr lang="en-ZA" sz="1100" dirty="0" smtClean="0"/>
          </a:p>
        </p:txBody>
      </p:sp>
      <p:pic>
        <p:nvPicPr>
          <p:cNvPr id="1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40902576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203960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FOR PROGRAMME 3</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36</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707738919"/>
              </p:ext>
            </p:extLst>
          </p:nvPr>
        </p:nvGraphicFramePr>
        <p:xfrm>
          <a:off x="584790" y="1371603"/>
          <a:ext cx="10728251" cy="4886856"/>
        </p:xfrm>
        <a:graphic>
          <a:graphicData uri="http://schemas.openxmlformats.org/drawingml/2006/table">
            <a:tbl>
              <a:tblPr/>
              <a:tblGrid>
                <a:gridCol w="5263261"/>
                <a:gridCol w="1742195"/>
                <a:gridCol w="1245321"/>
                <a:gridCol w="1238737"/>
                <a:gridCol w="1238737"/>
              </a:tblGrid>
              <a:tr h="793746">
                <a:tc rowSpan="3">
                  <a:txBody>
                    <a:bodyPr/>
                    <a:lstStyle/>
                    <a:p>
                      <a:pPr algn="l" fontAlgn="ctr"/>
                      <a:r>
                        <a:rPr lang="en-GB" sz="1600" b="1" i="0" u="none" strike="noStrike" dirty="0" smtClean="0">
                          <a:solidFill>
                            <a:srgbClr val="000000"/>
                          </a:solidFill>
                          <a:effectLst/>
                          <a:latin typeface="Arial"/>
                        </a:rPr>
                        <a:t>Programme</a:t>
                      </a:r>
                      <a:r>
                        <a:rPr lang="en-GB" sz="1600" b="1" i="0" u="none" strike="noStrike" baseline="0" dirty="0" smtClean="0">
                          <a:solidFill>
                            <a:srgbClr val="000000"/>
                          </a:solidFill>
                          <a:effectLst/>
                          <a:latin typeface="Arial"/>
                        </a:rPr>
                        <a:t> 3: Expanded Public Works Programme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409311">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2015/16</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09311">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09311">
                <a:tc>
                  <a:txBody>
                    <a:bodyPr/>
                    <a:lstStyle/>
                    <a:p>
                      <a:pPr algn="l"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US" sz="1600" b="0" i="0" u="none" strike="noStrike" dirty="0" smtClean="0">
                          <a:solidFill>
                            <a:srgbClr val="000000"/>
                          </a:solidFill>
                          <a:effectLst/>
                          <a:latin typeface="Arial Narrow"/>
                        </a:rPr>
                        <a:t>EPWP Monitoring</a:t>
                      </a:r>
                      <a:r>
                        <a:rPr lang="en-US" sz="1600" b="0" i="0" u="none" strike="noStrike" baseline="0" dirty="0" smtClean="0">
                          <a:solidFill>
                            <a:srgbClr val="000000"/>
                          </a:solidFill>
                          <a:effectLst/>
                          <a:latin typeface="Arial Narrow"/>
                        </a:rPr>
                        <a:t> and Evaluation</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53 738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55 368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57 664</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60 578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US" sz="1600" b="0" i="0" u="none" strike="noStrike" dirty="0" smtClean="0">
                          <a:solidFill>
                            <a:srgbClr val="000000"/>
                          </a:solidFill>
                          <a:effectLst/>
                          <a:latin typeface="Arial Narrow"/>
                        </a:rPr>
                        <a:t>EPWP Infrastructure</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988 344</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1 143 132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1 220 730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1 291 028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US" sz="1600" b="0" i="0" u="none" strike="noStrike" dirty="0" smtClean="0">
                          <a:solidFill>
                            <a:srgbClr val="000000"/>
                          </a:solidFill>
                          <a:effectLst/>
                          <a:latin typeface="Arial Narrow"/>
                        </a:rPr>
                        <a:t>EPWP Operations</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795 700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995 950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1 069 757</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smtClean="0">
                          <a:solidFill>
                            <a:srgbClr val="000000"/>
                          </a:solidFill>
                          <a:effectLst/>
                          <a:latin typeface="Arial Narrow"/>
                        </a:rPr>
                        <a:t>1 143 518</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US" sz="1600" b="0" i="0" u="none" strike="noStrike" dirty="0" smtClean="0">
                          <a:solidFill>
                            <a:srgbClr val="000000"/>
                          </a:solidFill>
                          <a:effectLst/>
                          <a:latin typeface="Arial Narrow"/>
                        </a:rPr>
                        <a:t>EPWP Partnership Support</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108</a:t>
                      </a:r>
                      <a:r>
                        <a:rPr lang="en-US" sz="1600" b="0" i="0" u="none" strike="noStrike" baseline="0" dirty="0" smtClean="0">
                          <a:solidFill>
                            <a:srgbClr val="000000"/>
                          </a:solidFill>
                          <a:effectLst/>
                          <a:latin typeface="Arial Narrow"/>
                        </a:rPr>
                        <a:t> 542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117 740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120 245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124 951</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US" sz="1600" b="0" i="0" u="none" strike="noStrike" dirty="0" smtClean="0">
                          <a:solidFill>
                            <a:srgbClr val="000000"/>
                          </a:solidFill>
                          <a:effectLst/>
                          <a:latin typeface="Arial Narrow"/>
                        </a:rPr>
                        <a:t>EPWP Public Employment Coordinating Commission</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7</a:t>
                      </a:r>
                      <a:r>
                        <a:rPr lang="en-US" sz="1600" b="0" i="0" u="none" strike="noStrike" baseline="0" dirty="0" smtClean="0">
                          <a:solidFill>
                            <a:srgbClr val="000000"/>
                          </a:solidFill>
                          <a:effectLst/>
                          <a:latin typeface="Arial Narrow"/>
                        </a:rPr>
                        <a:t> 045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7 310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7 496</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smtClean="0">
                          <a:solidFill>
                            <a:srgbClr val="000000"/>
                          </a:solidFill>
                          <a:effectLst/>
                          <a:latin typeface="Arial Narrow"/>
                        </a:rPr>
                        <a:t>7 825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GB" sz="1600" b="1" i="0" u="none" strike="noStrike" dirty="0">
                          <a:solidFill>
                            <a:srgbClr val="000000"/>
                          </a:solidFill>
                          <a:effectLst/>
                          <a:latin typeface="Arial Narrow"/>
                          <a:cs typeface="Arial"/>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GB" sz="1600" b="1" i="0" u="none" strike="noStrike">
                          <a:solidFill>
                            <a:srgbClr val="000000"/>
                          </a:solidFill>
                          <a:effectLst/>
                          <a:latin typeface="Arial Narrow"/>
                          <a:cs typeface="Arial"/>
                        </a:rPr>
                        <a:t>Total</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1 953 369</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2 319 500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1" i="0" u="none" strike="noStrike" dirty="0" smtClean="0">
                          <a:solidFill>
                            <a:srgbClr val="000000"/>
                          </a:solidFill>
                          <a:effectLst/>
                          <a:latin typeface="Arial Narrow"/>
                        </a:rPr>
                        <a:t>2 475 892</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1" i="0" u="none" strike="noStrike" dirty="0" smtClean="0">
                          <a:solidFill>
                            <a:srgbClr val="000000"/>
                          </a:solidFill>
                          <a:effectLst/>
                          <a:latin typeface="Arial Narrow"/>
                        </a:rPr>
                        <a:t>2 627 900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19448030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78532" y="168865"/>
            <a:ext cx="11944642" cy="461665"/>
          </a:xfrm>
          <a:prstGeom prst="rect">
            <a:avLst/>
          </a:prstGeom>
          <a:noFill/>
        </p:spPr>
        <p:txBody>
          <a:bodyPr wrap="square" rtlCol="0">
            <a:spAutoFit/>
          </a:bodyPr>
          <a:lstStyle/>
          <a:p>
            <a:pPr>
              <a:defRPr/>
            </a:pPr>
            <a:r>
              <a:rPr lang="en-ZA" sz="2400" b="1" kern="0" dirty="0" smtClean="0">
                <a:solidFill>
                  <a:prstClr val="white"/>
                </a:solidFill>
                <a:effectLst>
                  <a:outerShdw blurRad="38100" dist="38100" dir="2700000" algn="tl">
                    <a:srgbClr val="000000">
                      <a:alpha val="43137"/>
                    </a:srgbClr>
                  </a:outerShdw>
                </a:effectLst>
              </a:rPr>
              <a:t>BUDGET ALLOCATION FOR PROGRAMME 3: ECONOMIC CLASSIFICATION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37</a:t>
            </a:fld>
            <a:endParaRPr lang="en-US"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3397984077"/>
              </p:ext>
            </p:extLst>
          </p:nvPr>
        </p:nvGraphicFramePr>
        <p:xfrm>
          <a:off x="648929" y="1027065"/>
          <a:ext cx="10679164" cy="4367912"/>
        </p:xfrm>
        <a:graphic>
          <a:graphicData uri="http://schemas.openxmlformats.org/drawingml/2006/table">
            <a:tbl>
              <a:tblPr/>
              <a:tblGrid>
                <a:gridCol w="5301993"/>
                <a:gridCol w="1891738"/>
                <a:gridCol w="1299653"/>
                <a:gridCol w="1122428"/>
                <a:gridCol w="1063352"/>
              </a:tblGrid>
              <a:tr h="422357">
                <a:tc rowSpan="3">
                  <a:txBody>
                    <a:bodyPr/>
                    <a:lstStyle/>
                    <a:p>
                      <a:pPr algn="l" fontAlgn="ctr"/>
                      <a:r>
                        <a:rPr lang="en-GB" sz="1300" b="1" i="0" u="sng" strike="noStrike" dirty="0">
                          <a:solidFill>
                            <a:srgbClr val="000000"/>
                          </a:solidFill>
                          <a:effectLst/>
                          <a:latin typeface="Arial"/>
                        </a:rPr>
                        <a:t>Economic classification</a:t>
                      </a:r>
                      <a:endParaRPr lang="en-US" sz="13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Adjusted appropriation</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300" b="1" i="0" u="none" strike="noStrike" dirty="0">
                          <a:solidFill>
                            <a:srgbClr val="000000"/>
                          </a:solidFill>
                          <a:effectLst/>
                          <a:latin typeface="Arial"/>
                        </a:rPr>
                        <a:t>Medium-term expenditure estimate</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037">
                <a:tc vMerge="1">
                  <a:txBody>
                    <a:bodyPr/>
                    <a:lstStyle/>
                    <a:p>
                      <a:endParaRPr lang="en-US"/>
                    </a:p>
                  </a:txBody>
                  <a:tcPr/>
                </a:tc>
                <a:tc>
                  <a:txBody>
                    <a:bodyPr/>
                    <a:lstStyle/>
                    <a:p>
                      <a:pPr algn="ctr" fontAlgn="ctr"/>
                      <a:r>
                        <a:rPr lang="en-GB" sz="1300" b="1" i="0" u="none" strike="noStrike" dirty="0" smtClean="0">
                          <a:solidFill>
                            <a:srgbClr val="000000"/>
                          </a:solidFill>
                          <a:effectLst/>
                          <a:latin typeface="Arial"/>
                        </a:rPr>
                        <a:t>2015/16</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2016/17</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2017/18</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2018/19</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037">
                <a:tc vMerge="1">
                  <a:txBody>
                    <a:bodyPr/>
                    <a:lstStyle/>
                    <a:p>
                      <a:endParaRPr lang="en-US"/>
                    </a:p>
                  </a:txBody>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037">
                <a:tc>
                  <a:txBody>
                    <a:bodyPr/>
                    <a:lstStyle/>
                    <a:p>
                      <a:pPr algn="l" fontAlgn="ctr"/>
                      <a:r>
                        <a:rPr lang="en-GB" sz="1300" b="1" i="0" u="none" strike="noStrike">
                          <a:solidFill>
                            <a:srgbClr val="000000"/>
                          </a:solidFill>
                          <a:effectLst/>
                          <a:latin typeface="Arial Narrow"/>
                        </a:rPr>
                        <a:t>Current payments</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276 046</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290 933</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317 030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343 822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Compensation of employees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144 077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154 748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158 119</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165 059</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Goods and services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131 969</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136 185</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158 911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178 763</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1" i="0" u="none" strike="noStrike" dirty="0">
                          <a:solidFill>
                            <a:srgbClr val="000000"/>
                          </a:solidFill>
                          <a:effectLst/>
                          <a:latin typeface="Arial Narrow"/>
                        </a:rPr>
                        <a:t>Transfers and subsidies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1 674 963</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2 026 079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2 156 250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2 281 314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a:solidFill>
                            <a:srgbClr val="000000"/>
                          </a:solidFill>
                          <a:effectLst/>
                          <a:latin typeface="Arial Narrow"/>
                        </a:rPr>
                        <a:t>Provinces and municipalities</a:t>
                      </a:r>
                      <a:endParaRPr lang="en-US" sz="13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1 139 995</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1 425 662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1 525 812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1 614 310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Non-profit institutions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534 816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600 257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630 270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666 826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Households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152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160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168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178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1" i="0" u="none" strike="noStrike" dirty="0">
                          <a:solidFill>
                            <a:srgbClr val="000000"/>
                          </a:solidFill>
                          <a:effectLst/>
                          <a:latin typeface="Arial Narrow"/>
                        </a:rPr>
                        <a:t>Payments for capital assets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2 360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2 488</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2 612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2 764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Machinery and equipment</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2 360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2 488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2 612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2 764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ZA"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1" i="0" u="none" strike="noStrike">
                          <a:solidFill>
                            <a:srgbClr val="000000"/>
                          </a:solidFill>
                          <a:effectLst/>
                          <a:latin typeface="Arial Narrow"/>
                        </a:rPr>
                        <a:t>Total</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1 953 369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2 319 500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2 475 892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2 627 900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42680687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Property and Construction Industry Policy And </a:t>
            </a:r>
            <a:r>
              <a:rPr lang="en-ZA" sz="1600" b="1" dirty="0" smtClean="0">
                <a:solidFill>
                  <a:schemeClr val="bg1"/>
                </a:solidFill>
              </a:rPr>
              <a:t>Research</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2698401096"/>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4</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6</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3155286849"/>
              </p:ext>
            </p:extLst>
          </p:nvPr>
        </p:nvGraphicFramePr>
        <p:xfrm>
          <a:off x="1789953" y="3570443"/>
          <a:ext cx="8658412" cy="2379726"/>
        </p:xfrm>
        <a:graphic>
          <a:graphicData uri="http://schemas.openxmlformats.org/drawingml/2006/table">
            <a:tbl>
              <a:tblPr firstRow="1" bandRow="1">
                <a:tableStyleId>{5C22544A-7EE6-4342-B048-85BDC9FD1C3A}</a:tableStyleId>
              </a:tblPr>
              <a:tblGrid>
                <a:gridCol w="399496"/>
                <a:gridCol w="2074336"/>
                <a:gridCol w="1236916"/>
                <a:gridCol w="1236916"/>
                <a:gridCol w="1236916"/>
                <a:gridCol w="1236916"/>
                <a:gridCol w="1236916"/>
              </a:tblGrid>
              <a:tr h="370840">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370840">
                <a:tc>
                  <a:txBody>
                    <a:bodyPr/>
                    <a:lstStyle/>
                    <a:p>
                      <a:pPr>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1.</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Public Works White Paper developed</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Draft Public Works White Paper gazetted for public comments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15000"/>
                        </a:lnSpc>
                        <a:spcBef>
                          <a:spcPts val="500"/>
                        </a:spcBef>
                        <a:spcAft>
                          <a:spcPts val="0"/>
                        </a:spcAft>
                        <a:buClrTx/>
                        <a:buSzTx/>
                        <a:buFontTx/>
                        <a:buNone/>
                        <a:tabLst/>
                        <a:defRPr/>
                      </a:pP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fontAlgn="t">
                        <a:lnSpc>
                          <a:spcPct val="115000"/>
                        </a:lnSpc>
                        <a:spcBef>
                          <a:spcPts val="500"/>
                        </a:spcBef>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15000"/>
                        </a:lnSpc>
                        <a:spcBef>
                          <a:spcPts val="500"/>
                        </a:spcBef>
                        <a:spcAft>
                          <a:spcPts val="0"/>
                        </a:spcAft>
                        <a:buClrTx/>
                        <a:buSzTx/>
                        <a:buFontTx/>
                        <a:buNone/>
                        <a:tabLst/>
                        <a:defRPr/>
                      </a:pPr>
                      <a:r>
                        <a:rPr lang="en-ZA" sz="1000" dirty="0" smtClean="0">
                          <a:effectLst/>
                          <a:latin typeface="Arial" panose="020B0604020202020204" pitchFamily="34" charset="0"/>
                          <a:ea typeface="Calibri" panose="020F0502020204030204" pitchFamily="34" charset="0"/>
                          <a:cs typeface="Times New Roman" panose="02020603050405020304" pitchFamily="18" charset="0"/>
                        </a:rPr>
                        <a:t>Draft White Paper developed</a:t>
                      </a:r>
                      <a:endParaRPr lang="en-GB" sz="1050" dirty="0" smtClean="0">
                        <a:effectLst/>
                        <a:latin typeface="Calibri" panose="020F0502020204030204" pitchFamily="34" charset="0"/>
                        <a:ea typeface="Times New Roman" panose="02020603050405020304" pitchFamily="18" charset="0"/>
                        <a:cs typeface="Times New Roman" panose="02020603050405020304" pitchFamily="18" charset="0"/>
                      </a:endParaRPr>
                    </a:p>
                    <a:p>
                      <a:pPr fontAlgn="t">
                        <a:lnSpc>
                          <a:spcPct val="115000"/>
                        </a:lnSpc>
                        <a:spcBef>
                          <a:spcPts val="500"/>
                        </a:spcBef>
                        <a:spcAft>
                          <a:spcPts val="0"/>
                        </a:spcAft>
                      </a:pP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Revised Draft White Paper developed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Draft Public Works White Paper gazetted for public comments</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2.</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Review of the </a:t>
                      </a:r>
                      <a:r>
                        <a:rPr lang="en-ZA" sz="900" dirty="0" err="1">
                          <a:effectLst/>
                          <a:latin typeface="Arial" panose="020B0604020202020204" pitchFamily="34" charset="0"/>
                          <a:ea typeface="Calibri" panose="020F0502020204030204" pitchFamily="34" charset="0"/>
                          <a:cs typeface="Times New Roman" panose="02020603050405020304" pitchFamily="18" charset="0"/>
                        </a:rPr>
                        <a:t>cidb</a:t>
                      </a:r>
                      <a:r>
                        <a:rPr lang="en-ZA" sz="900" dirty="0">
                          <a:effectLst/>
                          <a:latin typeface="Arial" panose="020B0604020202020204" pitchFamily="34" charset="0"/>
                          <a:ea typeface="Calibri" panose="020F0502020204030204" pitchFamily="34" charset="0"/>
                          <a:cs typeface="Times New Roman" panose="02020603050405020304" pitchFamily="18" charset="0"/>
                        </a:rPr>
                        <a:t> Act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Draft Cidb Amendment Bill developed for consultation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1st Draft Cidb Amendment Bill developed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Revised Cidb Amendment Bill developed</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Draft Cidb Amendment Bill developed for consultation </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370840">
                <a:tc>
                  <a:txBody>
                    <a:bodyPr/>
                    <a:lstStyle/>
                    <a:p>
                      <a:pPr>
                        <a:lnSpc>
                          <a:spcPct val="115000"/>
                        </a:lnSpc>
                        <a:spcBef>
                          <a:spcPts val="500"/>
                        </a:spcBef>
                        <a:spcAft>
                          <a:spcPts val="0"/>
                        </a:spcAft>
                      </a:pPr>
                      <a:r>
                        <a:rPr lang="en-ZA" sz="900">
                          <a:effectLst/>
                          <a:latin typeface="Arial" panose="020B0604020202020204" pitchFamily="34" charset="0"/>
                          <a:ea typeface="Calibri" panose="020F0502020204030204" pitchFamily="34" charset="0"/>
                          <a:cs typeface="Times New Roman" panose="02020603050405020304" pitchFamily="18" charset="0"/>
                        </a:rPr>
                        <a:t>3</a:t>
                      </a:r>
                      <a:endParaRPr lang="en-GB" sz="10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rPr>
                        <a:t>Revised Built Environment Professions (</a:t>
                      </a:r>
                      <a:r>
                        <a:rPr lang="en-ZA" sz="900" dirty="0" err="1" smtClean="0">
                          <a:effectLst/>
                          <a:latin typeface="Arial" panose="020B0604020202020204" pitchFamily="34" charset="0"/>
                          <a:ea typeface="Calibri" panose="020F0502020204030204" pitchFamily="34" charset="0"/>
                          <a:cs typeface="Times New Roman" panose="02020603050405020304" pitchFamily="18" charset="0"/>
                        </a:rPr>
                        <a:t>BEP</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 </a:t>
                      </a:r>
                      <a:r>
                        <a:rPr lang="en-ZA" sz="900" dirty="0">
                          <a:effectLst/>
                          <a:latin typeface="Arial" panose="020B0604020202020204" pitchFamily="34" charset="0"/>
                          <a:ea typeface="Calibri" panose="020F0502020204030204" pitchFamily="34" charset="0"/>
                          <a:cs typeface="Times New Roman" panose="02020603050405020304" pitchFamily="18" charset="0"/>
                        </a:rPr>
                        <a:t>Policy</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rPr>
                        <a:t>Revised BEP </a:t>
                      </a:r>
                      <a:r>
                        <a:rPr lang="en-ZA" sz="900" dirty="0">
                          <a:effectLst/>
                          <a:latin typeface="Arial" panose="020B0604020202020204" pitchFamily="34" charset="0"/>
                          <a:ea typeface="Calibri" panose="020F0502020204030204" pitchFamily="34" charset="0"/>
                          <a:cs typeface="Times New Roman" panose="02020603050405020304" pitchFamily="18" charset="0"/>
                        </a:rPr>
                        <a:t>Policy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submitted to</a:t>
                      </a:r>
                      <a:r>
                        <a:rPr lang="en-ZA" sz="900" baseline="0" dirty="0" smtClean="0">
                          <a:effectLst/>
                          <a:latin typeface="Arial" panose="020B0604020202020204" pitchFamily="34" charset="0"/>
                          <a:ea typeface="Calibri" panose="020F0502020204030204" pitchFamily="34" charset="0"/>
                          <a:cs typeface="Times New Roman" panose="02020603050405020304" pitchFamily="18" charset="0"/>
                        </a:rPr>
                        <a:t> Minister for approval</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Draft BEP Policy submitted to Minister </a:t>
                      </a:r>
                      <a:r>
                        <a:rPr lang="en-ZA" sz="900" dirty="0" smtClean="0">
                          <a:effectLst/>
                          <a:latin typeface="Arial" panose="020B0604020202020204" pitchFamily="34" charset="0"/>
                          <a:ea typeface="Calibri" panose="020F0502020204030204" pitchFamily="34" charset="0"/>
                          <a:cs typeface="Times New Roman" panose="02020603050405020304" pitchFamily="18" charset="0"/>
                        </a:rPr>
                        <a:t>to authorise consultation with stakeholders</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a:effectLst/>
                          <a:latin typeface="Arial" panose="020B0604020202020204" pitchFamily="34" charset="0"/>
                          <a:ea typeface="Calibri" panose="020F0502020204030204" pitchFamily="34" charset="0"/>
                          <a:cs typeface="Times New Roman" panose="02020603050405020304" pitchFamily="18" charset="0"/>
                        </a:rPr>
                        <a:t>Draft </a:t>
                      </a:r>
                      <a:r>
                        <a:rPr lang="en-ZA" sz="900" dirty="0" err="1">
                          <a:effectLst/>
                          <a:latin typeface="Arial" panose="020B0604020202020204" pitchFamily="34" charset="0"/>
                          <a:ea typeface="Calibri" panose="020F0502020204030204" pitchFamily="34" charset="0"/>
                          <a:cs typeface="Times New Roman" panose="02020603050405020304" pitchFamily="18" charset="0"/>
                        </a:rPr>
                        <a:t>BEP</a:t>
                      </a:r>
                      <a:r>
                        <a:rPr lang="en-ZA" sz="900" dirty="0">
                          <a:effectLst/>
                          <a:latin typeface="Arial" panose="020B0604020202020204" pitchFamily="34" charset="0"/>
                          <a:ea typeface="Calibri" panose="020F0502020204030204" pitchFamily="34" charset="0"/>
                          <a:cs typeface="Times New Roman" panose="02020603050405020304" pitchFamily="18" charset="0"/>
                        </a:rPr>
                        <a:t> Policy submitted to </a:t>
                      </a:r>
                      <a:r>
                        <a:rPr lang="en-ZA" sz="900" dirty="0" err="1">
                          <a:effectLst/>
                          <a:latin typeface="Arial" panose="020B0604020202020204" pitchFamily="34" charset="0"/>
                          <a:ea typeface="Calibri" panose="020F0502020204030204" pitchFamily="34" charset="0"/>
                          <a:cs typeface="Times New Roman" panose="02020603050405020304" pitchFamily="18" charset="0"/>
                        </a:rPr>
                        <a:t>NEDLAC</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ZA" sz="900" dirty="0" smtClean="0">
                          <a:effectLst/>
                          <a:latin typeface="Arial" panose="020B0604020202020204" pitchFamily="34" charset="0"/>
                          <a:ea typeface="Calibri" panose="020F0502020204030204" pitchFamily="34" charset="0"/>
                          <a:cs typeface="Times New Roman" panose="02020603050405020304" pitchFamily="18" charset="0"/>
                        </a:rPr>
                        <a:t>Revised BEP Policy submitted to</a:t>
                      </a:r>
                      <a:r>
                        <a:rPr lang="en-ZA" sz="900" baseline="0" dirty="0" smtClean="0">
                          <a:effectLst/>
                          <a:latin typeface="Arial" panose="020B0604020202020204" pitchFamily="34" charset="0"/>
                          <a:ea typeface="Calibri" panose="020F0502020204030204" pitchFamily="34" charset="0"/>
                          <a:cs typeface="Times New Roman" panose="02020603050405020304" pitchFamily="18" charset="0"/>
                        </a:rPr>
                        <a:t> Minister for approval</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38</a:t>
            </a:fld>
            <a:endParaRPr lang="en-US" dirty="0"/>
          </a:p>
        </p:txBody>
      </p:sp>
      <p:sp>
        <p:nvSpPr>
          <p:cNvPr id="9" name="Rounded Rectangle 8"/>
          <p:cNvSpPr/>
          <p:nvPr/>
        </p:nvSpPr>
        <p:spPr>
          <a:xfrm>
            <a:off x="10052901" y="1459244"/>
            <a:ext cx="1947098" cy="1047859"/>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smtClean="0"/>
              <a:t>Approve 3 </a:t>
            </a:r>
            <a:r>
              <a:rPr lang="en-ZA" sz="1100" dirty="0"/>
              <a:t>Legislative </a:t>
            </a:r>
            <a:r>
              <a:rPr lang="en-ZA" sz="1100" dirty="0" smtClean="0"/>
              <a:t>Prescripts</a:t>
            </a:r>
          </a:p>
          <a:p>
            <a:pPr algn="ctr">
              <a:lnSpc>
                <a:spcPct val="150000"/>
              </a:lnSpc>
            </a:pPr>
            <a:endParaRPr lang="en-ZA" sz="1400" dirty="0"/>
          </a:p>
        </p:txBody>
      </p:sp>
      <p:pic>
        <p:nvPicPr>
          <p:cNvPr id="1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4103090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37650" y="139369"/>
            <a:ext cx="11941279"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FOR PROGRAMME 4 </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39</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834165402"/>
              </p:ext>
            </p:extLst>
          </p:nvPr>
        </p:nvGraphicFramePr>
        <p:xfrm>
          <a:off x="137650" y="913312"/>
          <a:ext cx="11749550" cy="5686678"/>
        </p:xfrm>
        <a:graphic>
          <a:graphicData uri="http://schemas.openxmlformats.org/drawingml/2006/table">
            <a:tbl>
              <a:tblPr/>
              <a:tblGrid>
                <a:gridCol w="6292647"/>
                <a:gridCol w="1489587"/>
                <a:gridCol w="1519084"/>
                <a:gridCol w="1238864"/>
                <a:gridCol w="1209368"/>
              </a:tblGrid>
              <a:tr h="793746">
                <a:tc rowSpan="3">
                  <a:txBody>
                    <a:bodyPr/>
                    <a:lstStyle/>
                    <a:p>
                      <a:pPr algn="l" fontAlgn="ctr"/>
                      <a:r>
                        <a:rPr lang="en-GB" sz="1600" b="1" i="0" u="none" strike="noStrike" dirty="0" smtClean="0">
                          <a:solidFill>
                            <a:srgbClr val="000000"/>
                          </a:solidFill>
                          <a:effectLst/>
                          <a:latin typeface="Arial"/>
                        </a:rPr>
                        <a:t>Programme</a:t>
                      </a:r>
                      <a:r>
                        <a:rPr lang="en-GB" sz="1600" b="1" i="0" u="none" strike="noStrike" baseline="0" dirty="0" smtClean="0">
                          <a:solidFill>
                            <a:srgbClr val="000000"/>
                          </a:solidFill>
                          <a:effectLst/>
                          <a:latin typeface="Arial"/>
                        </a:rPr>
                        <a:t> 4: Property and Construction Industry Policy and Research</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409311">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2015/16</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09311">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409311">
                <a:tc>
                  <a:txBody>
                    <a:bodyPr/>
                    <a:lstStyle/>
                    <a:p>
                      <a:pPr algn="l" fontAlgn="b"/>
                      <a:r>
                        <a:rPr lang="en-ZA" sz="1600" b="0" i="0" u="none" strike="noStrike" dirty="0">
                          <a:effectLst/>
                          <a:latin typeface="Arial Narrow"/>
                        </a:rPr>
                        <a:t> Construction Policy Development Programme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25 592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26 243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smtClean="0">
                          <a:effectLst/>
                          <a:latin typeface="Arial Narrow"/>
                        </a:rPr>
                        <a:t>27 491</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29 192</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600" b="0" i="0" u="none" strike="noStrike" dirty="0">
                          <a:effectLst/>
                          <a:latin typeface="Arial Narrow"/>
                        </a:rPr>
                        <a:t> Property Policy Development Programme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11 350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12 665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smtClean="0">
                          <a:effectLst/>
                          <a:latin typeface="Arial Narrow"/>
                        </a:rPr>
                        <a:t>13 970</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14 879</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600" b="0" i="0" u="none" strike="noStrike" dirty="0">
                          <a:effectLst/>
                          <a:latin typeface="Arial Narrow"/>
                        </a:rPr>
                        <a:t> Construction Industry Development Board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65 626</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a:effectLst/>
                          <a:latin typeface="Arial Narrow"/>
                        </a:rPr>
                        <a:t>                  52 059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smtClean="0">
                          <a:effectLst/>
                          <a:latin typeface="Arial Narrow"/>
                        </a:rPr>
                        <a:t>74 984</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75 203</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600" b="0" i="0" u="none" strike="noStrike" dirty="0">
                          <a:effectLst/>
                          <a:latin typeface="Arial Narrow"/>
                        </a:rPr>
                        <a:t> Council for the Built Environment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41 994</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43 413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marL="342900" indent="-342900" algn="r" fontAlgn="b">
                        <a:buAutoNum type="arabicPlain" startAt="48"/>
                      </a:pPr>
                      <a:r>
                        <a:rPr lang="en-ZA" sz="1600" b="0" i="0" u="none" strike="noStrike" dirty="0" smtClean="0">
                          <a:effectLst/>
                          <a:latin typeface="Arial Narrow"/>
                        </a:rPr>
                        <a:t>568</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51 385</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600" b="0" i="0" u="none" strike="noStrike" dirty="0">
                          <a:effectLst/>
                          <a:latin typeface="Arial Narrow"/>
                        </a:rPr>
                        <a:t> Independent Development Trust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50 000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600" b="0" i="0" u="none" strike="noStrike" dirty="0">
                          <a:effectLst/>
                          <a:latin typeface="Arial Narrow"/>
                        </a:rPr>
                        <a:t> Construction Education and Training Authority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475</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500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smtClean="0">
                          <a:effectLst/>
                          <a:latin typeface="Arial Narrow"/>
                        </a:rPr>
                        <a:t>516</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546</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b"/>
                      <a:r>
                        <a:rPr lang="en-ZA" sz="1600" b="0" i="0" u="none" strike="noStrike" dirty="0">
                          <a:effectLst/>
                          <a:latin typeface="Arial Narrow"/>
                        </a:rPr>
                        <a:t> Property Management Trading Entity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3 524 652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3 405 414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smtClean="0">
                          <a:effectLst/>
                          <a:latin typeface="Arial Narrow"/>
                        </a:rPr>
                        <a:t>3 872 648</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4</a:t>
                      </a:r>
                      <a:r>
                        <a:rPr lang="en-ZA" sz="1600" b="0" i="0" u="none" strike="noStrike" baseline="0" dirty="0" smtClean="0">
                          <a:effectLst/>
                          <a:latin typeface="Arial Narrow"/>
                        </a:rPr>
                        <a:t> 108 457</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90511">
                <a:tc>
                  <a:txBody>
                    <a:bodyPr/>
                    <a:lstStyle/>
                    <a:p>
                      <a:pPr algn="l" fontAlgn="b"/>
                      <a:r>
                        <a:rPr lang="en-ZA" sz="1600" b="0" i="0" u="none" strike="noStrike" dirty="0">
                          <a:effectLst/>
                          <a:latin typeface="Arial Narrow"/>
                        </a:rPr>
                        <a:t> Assistance to Organisations for the Preservation of National Memorials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23 273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b"/>
                      <a:r>
                        <a:rPr lang="en-ZA" sz="1600" b="0" i="0" u="none" strike="noStrike" dirty="0">
                          <a:effectLst/>
                          <a:latin typeface="Arial Narrow"/>
                        </a:rPr>
                        <a:t>                  24 806 </a:t>
                      </a: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b"/>
                      <a:r>
                        <a:rPr lang="en-ZA" sz="1600" b="0" i="0" u="none" strike="noStrike" dirty="0" smtClean="0">
                          <a:effectLst/>
                          <a:latin typeface="Arial Narrow"/>
                        </a:rPr>
                        <a:t>26 031</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b"/>
                      <a:r>
                        <a:rPr lang="en-ZA" sz="1600" b="0" i="0" u="none" strike="noStrike" dirty="0" smtClean="0">
                          <a:effectLst/>
                          <a:latin typeface="Arial Narrow"/>
                        </a:rPr>
                        <a:t>27 523</a:t>
                      </a:r>
                      <a:endParaRPr lang="en-ZA" sz="1600" b="0" i="0" u="none" strike="noStrike" dirty="0">
                        <a:effectLst/>
                        <a:latin typeface="Arial Narrow"/>
                      </a:endParaRPr>
                    </a:p>
                  </a:txBody>
                  <a:tcPr marL="0" marR="0" marT="0" marB="0" anchor="b">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r" fontAlgn="ctr"/>
                      <a:r>
                        <a:rPr lang="en-GB" sz="1600" b="1" i="0" u="none" strike="noStrike" dirty="0">
                          <a:solidFill>
                            <a:srgbClr val="000000"/>
                          </a:solidFill>
                          <a:effectLst/>
                          <a:latin typeface="Arial Narrow"/>
                          <a:cs typeface="Arial"/>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409311">
                <a:tc>
                  <a:txBody>
                    <a:bodyPr/>
                    <a:lstStyle/>
                    <a:p>
                      <a:pPr algn="l" fontAlgn="ctr"/>
                      <a:r>
                        <a:rPr lang="en-GB" sz="1600" b="1" i="0" u="none" strike="noStrike" dirty="0">
                          <a:solidFill>
                            <a:srgbClr val="000000"/>
                          </a:solidFill>
                          <a:effectLst/>
                          <a:latin typeface="Arial Narrow"/>
                          <a:cs typeface="Arial"/>
                        </a:rPr>
                        <a:t>Total</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3 742 962</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3 565 100</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1" i="0" u="none" strike="noStrike" dirty="0" smtClean="0">
                          <a:solidFill>
                            <a:srgbClr val="000000"/>
                          </a:solidFill>
                          <a:effectLst/>
                          <a:latin typeface="Arial Narrow"/>
                        </a:rPr>
                        <a:t>4 064 208</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1" i="0" u="none" strike="noStrike" dirty="0" smtClean="0">
                          <a:solidFill>
                            <a:srgbClr val="000000"/>
                          </a:solidFill>
                          <a:effectLst/>
                          <a:latin typeface="Arial Narrow"/>
                        </a:rPr>
                        <a:t>4 307 185</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xmlns="" val="4040649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BACKGROUND</a:t>
            </a:r>
          </a:p>
        </p:txBody>
      </p:sp>
      <p:sp>
        <p:nvSpPr>
          <p:cNvPr id="2" name="TextBox 1"/>
          <p:cNvSpPr txBox="1"/>
          <p:nvPr/>
        </p:nvSpPr>
        <p:spPr>
          <a:xfrm>
            <a:off x="400050" y="957263"/>
            <a:ext cx="11129963" cy="5747727"/>
          </a:xfrm>
          <a:prstGeom prst="rect">
            <a:avLst/>
          </a:prstGeom>
          <a:noFill/>
        </p:spPr>
        <p:txBody>
          <a:bodyPr wrap="square" rtlCol="0">
            <a:spAutoFit/>
          </a:bodyPr>
          <a:lstStyle/>
          <a:p>
            <a:pPr algn="just">
              <a:spcAft>
                <a:spcPts val="1800"/>
              </a:spcAft>
            </a:pPr>
            <a:r>
              <a:rPr lang="en-ZA" sz="1650" dirty="0" smtClean="0"/>
              <a:t>Below is a summary of the </a:t>
            </a:r>
            <a:r>
              <a:rPr lang="en-ZA" sz="1650" b="1" dirty="0" smtClean="0"/>
              <a:t>strategic planning process </a:t>
            </a:r>
            <a:r>
              <a:rPr lang="en-ZA" sz="1650" dirty="0" smtClean="0"/>
              <a:t>undertaken by the Department in the development of the Revised Strategic Plan and Annual Performance Plan:</a:t>
            </a:r>
          </a:p>
          <a:p>
            <a:pPr marL="442913" indent="-442913" algn="just">
              <a:spcAft>
                <a:spcPts val="1800"/>
              </a:spcAft>
              <a:buFont typeface="+mj-lt"/>
              <a:buAutoNum type="arabicPeriod"/>
            </a:pPr>
            <a:r>
              <a:rPr lang="en-ZA" sz="1650" dirty="0"/>
              <a:t>On </a:t>
            </a:r>
            <a:r>
              <a:rPr lang="en-ZA" sz="1650" b="1" dirty="0"/>
              <a:t>23 June 2015</a:t>
            </a:r>
            <a:r>
              <a:rPr lang="en-ZA" sz="1650" dirty="0"/>
              <a:t>, the Minister of Public Works presented an updated Policy Statement taking into account changes in the environment over the past </a:t>
            </a:r>
            <a:r>
              <a:rPr lang="en-ZA" sz="1650" dirty="0" smtClean="0"/>
              <a:t>year.</a:t>
            </a:r>
            <a:endParaRPr lang="en-ZA" sz="1650" dirty="0"/>
          </a:p>
          <a:p>
            <a:pPr marL="442913" indent="-442913" algn="just">
              <a:spcAft>
                <a:spcPts val="1800"/>
              </a:spcAft>
              <a:buFont typeface="+mj-lt"/>
              <a:buAutoNum type="arabicPeriod"/>
            </a:pPr>
            <a:r>
              <a:rPr lang="en-ZA" sz="1650" dirty="0"/>
              <a:t>A Strategic Planning Session was held from </a:t>
            </a:r>
            <a:r>
              <a:rPr lang="en-ZA" sz="1650" b="1" dirty="0"/>
              <a:t>13-15 August 2015 </a:t>
            </a:r>
            <a:r>
              <a:rPr lang="en-ZA" sz="1650" dirty="0"/>
              <a:t>to conduct departmental-wide planning, which was informed by the Statement of the Minister of Public Works, a performance review by the Director-General and feedback from the mid-year Cabinet </a:t>
            </a:r>
            <a:r>
              <a:rPr lang="en-ZA" sz="1650" dirty="0" err="1" smtClean="0"/>
              <a:t>Lekgotla</a:t>
            </a:r>
            <a:r>
              <a:rPr lang="en-ZA" sz="1650" dirty="0" smtClean="0"/>
              <a:t>.</a:t>
            </a:r>
            <a:endParaRPr lang="en-ZA" sz="1650" dirty="0"/>
          </a:p>
          <a:p>
            <a:pPr marL="442913" indent="-442913" algn="just">
              <a:spcAft>
                <a:spcPts val="1800"/>
              </a:spcAft>
              <a:buFont typeface="+mj-lt"/>
              <a:buAutoNum type="arabicPeriod"/>
            </a:pPr>
            <a:r>
              <a:rPr lang="en-ZA" sz="1650" dirty="0"/>
              <a:t>Strategic Planning </a:t>
            </a:r>
            <a:r>
              <a:rPr lang="en-ZA" sz="1650" dirty="0" smtClean="0"/>
              <a:t>training </a:t>
            </a:r>
            <a:r>
              <a:rPr lang="en-ZA" sz="1650" dirty="0"/>
              <a:t>was conducted between </a:t>
            </a:r>
            <a:r>
              <a:rPr lang="en-ZA" sz="1650" b="1" dirty="0"/>
              <a:t>04 August 2015 to 18 September 2015 </a:t>
            </a:r>
            <a:r>
              <a:rPr lang="en-ZA" sz="1650" dirty="0"/>
              <a:t>for all </a:t>
            </a:r>
            <a:r>
              <a:rPr lang="en-ZA" sz="1650" dirty="0" smtClean="0"/>
              <a:t>Deputy Directors-General, Chief Directors and Planning Champions</a:t>
            </a:r>
            <a:r>
              <a:rPr lang="en-ZA" sz="1650" dirty="0"/>
              <a:t>.</a:t>
            </a:r>
          </a:p>
          <a:p>
            <a:pPr marL="442913" indent="-442913" algn="just">
              <a:spcAft>
                <a:spcPts val="1800"/>
              </a:spcAft>
              <a:buFont typeface="+mj-lt"/>
              <a:buAutoNum type="arabicPeriod"/>
            </a:pPr>
            <a:r>
              <a:rPr lang="en-ZA" sz="1650" dirty="0"/>
              <a:t>The 1st Draft Annual Performance Plan </a:t>
            </a:r>
            <a:r>
              <a:rPr lang="en-ZA" sz="1650" dirty="0" smtClean="0"/>
              <a:t>was submitted </a:t>
            </a:r>
            <a:r>
              <a:rPr lang="en-ZA" sz="1650" dirty="0"/>
              <a:t>to National Treasury and Presidency on </a:t>
            </a:r>
            <a:r>
              <a:rPr lang="en-ZA" sz="1650" b="1" dirty="0"/>
              <a:t>31 August 2015 </a:t>
            </a:r>
            <a:r>
              <a:rPr lang="en-ZA" sz="1650" dirty="0"/>
              <a:t>for comment. </a:t>
            </a:r>
          </a:p>
          <a:p>
            <a:pPr marL="442913" indent="-442913" algn="just">
              <a:spcAft>
                <a:spcPts val="1800"/>
              </a:spcAft>
              <a:buFont typeface="+mj-lt"/>
              <a:buAutoNum type="arabicPeriod"/>
            </a:pPr>
            <a:r>
              <a:rPr lang="en-ZA" sz="1650" dirty="0" smtClean="0"/>
              <a:t>The </a:t>
            </a:r>
            <a:r>
              <a:rPr lang="en-ZA" sz="1650" dirty="0"/>
              <a:t>1st Draft Annual Performance Plan </a:t>
            </a:r>
            <a:r>
              <a:rPr lang="en-ZA" sz="1650" dirty="0" smtClean="0"/>
              <a:t>was presented to </a:t>
            </a:r>
            <a:r>
              <a:rPr lang="en-ZA" sz="1650" dirty="0"/>
              <a:t>the Audit Committee on </a:t>
            </a:r>
            <a:r>
              <a:rPr lang="en-ZA" sz="1650" b="1" dirty="0" smtClean="0"/>
              <a:t>28 </a:t>
            </a:r>
            <a:r>
              <a:rPr lang="en-ZA" sz="1650" b="1" dirty="0"/>
              <a:t>September </a:t>
            </a:r>
            <a:r>
              <a:rPr lang="en-ZA" sz="1650" b="1" dirty="0" smtClean="0"/>
              <a:t>2015.</a:t>
            </a:r>
            <a:endParaRPr lang="en-ZA" sz="1650" b="1" dirty="0"/>
          </a:p>
          <a:p>
            <a:pPr marL="442913" indent="-442913" algn="just">
              <a:spcAft>
                <a:spcPts val="1800"/>
              </a:spcAft>
              <a:buFont typeface="+mj-lt"/>
              <a:buAutoNum type="arabicPeriod"/>
            </a:pPr>
            <a:r>
              <a:rPr lang="en-ZA" sz="1650" dirty="0" smtClean="0"/>
              <a:t>A Strategic </a:t>
            </a:r>
            <a:r>
              <a:rPr lang="en-ZA" sz="1650" dirty="0"/>
              <a:t>Overview Review Session </a:t>
            </a:r>
            <a:r>
              <a:rPr lang="en-ZA" sz="1650" dirty="0" smtClean="0"/>
              <a:t>(Session One) was held on </a:t>
            </a:r>
            <a:r>
              <a:rPr lang="en-ZA" sz="1650" b="1" dirty="0"/>
              <a:t>13 October </a:t>
            </a:r>
            <a:r>
              <a:rPr lang="en-ZA" sz="1650" b="1" dirty="0" smtClean="0"/>
              <a:t>2015.</a:t>
            </a:r>
            <a:endParaRPr lang="en-ZA" sz="1650" b="1" dirty="0"/>
          </a:p>
          <a:p>
            <a:pPr marL="442913" indent="-442913" algn="just">
              <a:spcAft>
                <a:spcPts val="1800"/>
              </a:spcAft>
              <a:buFont typeface="+mj-lt"/>
              <a:buAutoNum type="arabicPeriod"/>
            </a:pPr>
            <a:r>
              <a:rPr lang="en-ZA" sz="1650" dirty="0" smtClean="0"/>
              <a:t>A Strategic Overview Review Session (Session Two) was held on </a:t>
            </a:r>
            <a:r>
              <a:rPr lang="en-ZA" sz="1650" b="1" dirty="0" smtClean="0"/>
              <a:t>04 </a:t>
            </a:r>
            <a:r>
              <a:rPr lang="en-ZA" sz="1650" b="1" dirty="0"/>
              <a:t>November </a:t>
            </a:r>
            <a:r>
              <a:rPr lang="en-ZA" sz="1650" b="1" dirty="0" smtClean="0"/>
              <a:t>2015.</a:t>
            </a:r>
            <a:endParaRPr lang="en-ZA" sz="1650" b="1" dirty="0"/>
          </a:p>
          <a:p>
            <a:pPr marL="442913" indent="-442913" algn="just">
              <a:spcAft>
                <a:spcPts val="1800"/>
              </a:spcAft>
              <a:buFont typeface="+mj-lt"/>
              <a:buAutoNum type="arabicPeriod"/>
            </a:pPr>
            <a:r>
              <a:rPr lang="en-ZA" sz="1650" dirty="0" smtClean="0"/>
              <a:t>The 2</a:t>
            </a:r>
            <a:r>
              <a:rPr lang="en-ZA" sz="1650" baseline="30000" dirty="0" smtClean="0"/>
              <a:t>nd</a:t>
            </a:r>
            <a:r>
              <a:rPr lang="en-ZA" sz="1650" dirty="0" smtClean="0"/>
              <a:t> Draft </a:t>
            </a:r>
            <a:r>
              <a:rPr lang="en-ZA" sz="1650" dirty="0"/>
              <a:t>APP 2016/17 </a:t>
            </a:r>
            <a:r>
              <a:rPr lang="en-ZA" sz="1650" dirty="0" smtClean="0"/>
              <a:t>was submitted </a:t>
            </a:r>
            <a:r>
              <a:rPr lang="en-ZA" sz="1650" dirty="0"/>
              <a:t>to National Treasury and </a:t>
            </a:r>
            <a:r>
              <a:rPr lang="en-ZA" sz="1650" dirty="0" smtClean="0"/>
              <a:t>Presidency on </a:t>
            </a:r>
            <a:r>
              <a:rPr lang="en-ZA" sz="1650" b="1" dirty="0"/>
              <a:t>30 November </a:t>
            </a:r>
            <a:r>
              <a:rPr lang="en-ZA" sz="1650" b="1" dirty="0" smtClean="0"/>
              <a:t>2015.</a:t>
            </a:r>
            <a:endParaRPr lang="en-ZA" sz="1650" b="1" dirty="0"/>
          </a:p>
        </p:txBody>
      </p:sp>
      <p:sp>
        <p:nvSpPr>
          <p:cNvPr id="3" name="Slide Number Placeholder 2"/>
          <p:cNvSpPr>
            <a:spLocks noGrp="1"/>
          </p:cNvSpPr>
          <p:nvPr>
            <p:ph type="sldNum" sz="quarter" idx="12"/>
          </p:nvPr>
        </p:nvSpPr>
        <p:spPr/>
        <p:txBody>
          <a:bodyPr/>
          <a:lstStyle/>
          <a:p>
            <a:fld id="{807AF72E-B1A0-4A08-AC4A-89DDD0E3DC36}" type="slidenum">
              <a:rPr lang="en-US" smtClean="0"/>
              <a:pPr/>
              <a:t>4</a:t>
            </a:fld>
            <a:endParaRPr lang="en-US"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30709" y="6447878"/>
            <a:ext cx="1012632" cy="410122"/>
          </a:xfrm>
          <a:prstGeom prst="rect">
            <a:avLst/>
          </a:prstGeom>
          <a:noFill/>
          <a:ln>
            <a:noFill/>
          </a:ln>
          <a:effectLst/>
          <a:extLst/>
        </p:spPr>
      </p:pic>
    </p:spTree>
    <p:extLst>
      <p:ext uri="{BB962C8B-B14F-4D97-AF65-F5344CB8AC3E}">
        <p14:creationId xmlns:p14="http://schemas.microsoft.com/office/powerpoint/2010/main" xmlns="" val="27282866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37650" y="139369"/>
            <a:ext cx="11941279" cy="461665"/>
          </a:xfrm>
          <a:prstGeom prst="rect">
            <a:avLst/>
          </a:prstGeom>
          <a:noFill/>
        </p:spPr>
        <p:txBody>
          <a:bodyPr wrap="square" rtlCol="0">
            <a:spAutoFit/>
          </a:bodyPr>
          <a:lstStyle/>
          <a:p>
            <a:pPr>
              <a:defRPr/>
            </a:pPr>
            <a:r>
              <a:rPr lang="en-ZA" sz="2400" b="1" kern="0" dirty="0" smtClean="0">
                <a:solidFill>
                  <a:prstClr val="white"/>
                </a:solidFill>
                <a:effectLst>
                  <a:outerShdw blurRad="38100" dist="38100" dir="2700000" algn="tl">
                    <a:srgbClr val="000000">
                      <a:alpha val="43137"/>
                    </a:srgbClr>
                  </a:outerShdw>
                </a:effectLst>
              </a:rPr>
              <a:t>BUDGET ALLOCATION FOR PROGRAMME 4: ECONOMIC CLASSIFICATION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40</a:t>
            </a:fld>
            <a:endParaRPr lang="en-US"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59233586"/>
              </p:ext>
            </p:extLst>
          </p:nvPr>
        </p:nvGraphicFramePr>
        <p:xfrm>
          <a:off x="648929" y="1017638"/>
          <a:ext cx="10676551" cy="4893986"/>
        </p:xfrm>
        <a:graphic>
          <a:graphicData uri="http://schemas.openxmlformats.org/drawingml/2006/table">
            <a:tbl>
              <a:tblPr/>
              <a:tblGrid>
                <a:gridCol w="5301993"/>
                <a:gridCol w="1889125"/>
                <a:gridCol w="1299653"/>
                <a:gridCol w="1122428"/>
                <a:gridCol w="1063352"/>
              </a:tblGrid>
              <a:tr h="422357">
                <a:tc rowSpan="3">
                  <a:txBody>
                    <a:bodyPr/>
                    <a:lstStyle/>
                    <a:p>
                      <a:pPr algn="l" fontAlgn="ctr"/>
                      <a:r>
                        <a:rPr lang="en-GB" sz="1300" b="1" i="0" u="sng" strike="noStrike" dirty="0">
                          <a:solidFill>
                            <a:srgbClr val="000000"/>
                          </a:solidFill>
                          <a:effectLst/>
                          <a:latin typeface="Arial"/>
                        </a:rPr>
                        <a:t>Economic classification</a:t>
                      </a:r>
                      <a:endParaRPr lang="en-US" sz="13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Adjusted appropriation</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300" b="1" i="0" u="none" strike="noStrike" dirty="0">
                          <a:solidFill>
                            <a:srgbClr val="000000"/>
                          </a:solidFill>
                          <a:effectLst/>
                          <a:latin typeface="Arial"/>
                        </a:rPr>
                        <a:t>Medium-term expenditure estimate</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037">
                <a:tc vMerge="1">
                  <a:txBody>
                    <a:bodyPr/>
                    <a:lstStyle/>
                    <a:p>
                      <a:endParaRPr lang="en-US"/>
                    </a:p>
                  </a:txBody>
                  <a:tcPr/>
                </a:tc>
                <a:tc>
                  <a:txBody>
                    <a:bodyPr/>
                    <a:lstStyle/>
                    <a:p>
                      <a:pPr algn="ctr" fontAlgn="ctr"/>
                      <a:r>
                        <a:rPr lang="en-GB" sz="1300" b="1" i="0" u="none" strike="noStrike" dirty="0" smtClean="0">
                          <a:solidFill>
                            <a:srgbClr val="000000"/>
                          </a:solidFill>
                          <a:effectLst/>
                          <a:latin typeface="Arial"/>
                        </a:rPr>
                        <a:t>2015/16</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2016/17</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2017/18</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2018/19</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037">
                <a:tc vMerge="1">
                  <a:txBody>
                    <a:bodyPr/>
                    <a:lstStyle/>
                    <a:p>
                      <a:endParaRPr lang="en-US"/>
                    </a:p>
                  </a:txBody>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037">
                <a:tc>
                  <a:txBody>
                    <a:bodyPr/>
                    <a:lstStyle/>
                    <a:p>
                      <a:pPr algn="l" fontAlgn="ctr"/>
                      <a:r>
                        <a:rPr lang="en-GB" sz="1300" b="1" i="0" u="none" strike="noStrike">
                          <a:solidFill>
                            <a:srgbClr val="000000"/>
                          </a:solidFill>
                          <a:effectLst/>
                          <a:latin typeface="Arial Narrow"/>
                        </a:rPr>
                        <a:t>Current payments</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36 299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38 419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41 007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43 718</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Compensation of employees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14 248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16 284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17 393</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18 598</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a:solidFill>
                            <a:srgbClr val="000000"/>
                          </a:solidFill>
                          <a:effectLst/>
                          <a:latin typeface="Arial Narrow"/>
                        </a:rPr>
                        <a:t>Goods and services</a:t>
                      </a:r>
                      <a:endParaRPr lang="en-US" sz="13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22 051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22 135</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23 614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25 120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1" i="0" u="none" strike="noStrike" dirty="0">
                          <a:solidFill>
                            <a:srgbClr val="000000"/>
                          </a:solidFill>
                          <a:effectLst/>
                          <a:latin typeface="Arial Narrow"/>
                        </a:rPr>
                        <a:t>Transfers and subsidies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3 706 551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3 526 562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4 023 077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4 263 336</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Departmental agencies and accounts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3 632 747 </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3 501</a:t>
                      </a:r>
                      <a:r>
                        <a:rPr lang="en-US" sz="1300" b="0" i="0" u="none" strike="noStrike" baseline="0" dirty="0" smtClean="0">
                          <a:solidFill>
                            <a:srgbClr val="000000"/>
                          </a:solidFill>
                          <a:effectLst/>
                          <a:latin typeface="Arial Narrow"/>
                        </a:rPr>
                        <a:t> 386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3 996 716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4 235 591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a:solidFill>
                            <a:srgbClr val="000000"/>
                          </a:solidFill>
                          <a:effectLst/>
                          <a:latin typeface="Arial Narrow"/>
                        </a:rPr>
                        <a:t>Foreign governments and international organisations</a:t>
                      </a:r>
                      <a:endParaRPr lang="en-US" sz="13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23</a:t>
                      </a:r>
                      <a:r>
                        <a:rPr lang="en-US" sz="1300" b="0" i="0" u="none" strike="noStrike" baseline="0" dirty="0" smtClean="0">
                          <a:solidFill>
                            <a:srgbClr val="000000"/>
                          </a:solidFill>
                          <a:effectLst/>
                          <a:latin typeface="Arial Narrow"/>
                        </a:rPr>
                        <a:t> 273</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24 806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26 031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27 523</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Public corporations and private enterprises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50 000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Non-profit </a:t>
                      </a:r>
                      <a:r>
                        <a:rPr lang="en-GB" sz="1300" b="0" i="0" u="none" strike="noStrike" dirty="0" smtClean="0">
                          <a:solidFill>
                            <a:srgbClr val="000000"/>
                          </a:solidFill>
                          <a:effectLst/>
                          <a:latin typeface="Arial Narrow"/>
                        </a:rPr>
                        <a:t>institutions (SACLAP)</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331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170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120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Households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210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222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1" i="0" u="none" strike="noStrike" dirty="0">
                          <a:solidFill>
                            <a:srgbClr val="000000"/>
                          </a:solidFill>
                          <a:effectLst/>
                          <a:latin typeface="Arial Narrow"/>
                        </a:rPr>
                        <a:t>Payments for capital assets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112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119</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124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131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0" i="0" u="none" strike="noStrike" dirty="0">
                          <a:solidFill>
                            <a:srgbClr val="000000"/>
                          </a:solidFill>
                          <a:effectLst/>
                          <a:latin typeface="Arial Narrow"/>
                        </a:rPr>
                        <a:t>Machinery and equipment</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112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119</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124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131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ZA"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037">
                <a:tc>
                  <a:txBody>
                    <a:bodyPr/>
                    <a:lstStyle/>
                    <a:p>
                      <a:pPr algn="l" fontAlgn="ctr"/>
                      <a:r>
                        <a:rPr lang="en-GB" sz="1300" b="1" i="0" u="none" strike="noStrike">
                          <a:solidFill>
                            <a:srgbClr val="000000"/>
                          </a:solidFill>
                          <a:effectLst/>
                          <a:latin typeface="Arial Narrow"/>
                        </a:rPr>
                        <a:t>Total</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3 742 962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3 565 100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4 064 208</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4 307 185</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3077339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Prestige Policy </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441821254"/>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5</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7</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1486978402"/>
              </p:ext>
            </p:extLst>
          </p:nvPr>
        </p:nvGraphicFramePr>
        <p:xfrm>
          <a:off x="1386439" y="3534771"/>
          <a:ext cx="9660320" cy="2450271"/>
        </p:xfrm>
        <a:graphic>
          <a:graphicData uri="http://schemas.openxmlformats.org/drawingml/2006/table">
            <a:tbl>
              <a:tblPr firstRow="1" bandRow="1">
                <a:tableStyleId>{5C22544A-7EE6-4342-B048-85BDC9FD1C3A}</a:tableStyleId>
              </a:tblPr>
              <a:tblGrid>
                <a:gridCol w="445723"/>
                <a:gridCol w="2314367"/>
                <a:gridCol w="1380046"/>
                <a:gridCol w="1380046"/>
                <a:gridCol w="1380046"/>
                <a:gridCol w="1380046"/>
                <a:gridCol w="1380046"/>
              </a:tblGrid>
              <a:tr h="395411">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1011846">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1.</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1000" dirty="0">
                          <a:effectLst/>
                          <a:latin typeface="+mn-lt"/>
                          <a:ea typeface="Calibri" panose="020F0502020204030204" pitchFamily="34" charset="0"/>
                          <a:cs typeface="Times New Roman" panose="02020603050405020304" pitchFamily="18" charset="0"/>
                        </a:rPr>
                        <a:t>Number of Prestige policies </a:t>
                      </a:r>
                      <a:r>
                        <a:rPr lang="en-US" sz="1000" dirty="0" smtClean="0">
                          <a:effectLst/>
                          <a:latin typeface="+mn-lt"/>
                          <a:ea typeface="Calibri" panose="020F0502020204030204" pitchFamily="34" charset="0"/>
                          <a:cs typeface="Times New Roman" panose="02020603050405020304" pitchFamily="18" charset="0"/>
                        </a:rPr>
                        <a:t>approved</a:t>
                      </a:r>
                      <a:endParaRPr lang="en-ZA"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4 Prestige policies approved</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1 Policy approved on the utilisation of movable structures</a:t>
                      </a:r>
                    </a:p>
                    <a:p>
                      <a:pPr>
                        <a:lnSpc>
                          <a:spcPct val="115000"/>
                        </a:lnSpc>
                        <a:spcBef>
                          <a:spcPts val="500"/>
                        </a:spcBef>
                        <a:spcAft>
                          <a:spcPts val="0"/>
                        </a:spcAft>
                      </a:pPr>
                      <a:r>
                        <a:rPr lang="en-GB" sz="1000" dirty="0">
                          <a:solidFill>
                            <a:srgbClr val="000000"/>
                          </a:solidFill>
                          <a:effectLst/>
                          <a:latin typeface="+mn-lt"/>
                          <a:ea typeface="Times New Roman" panose="02020603050405020304" pitchFamily="18" charset="0"/>
                          <a:cs typeface="Times New Roman" panose="02020603050405020304" pitchFamily="18" charset="0"/>
                        </a:rPr>
                        <a:t> </a:t>
                      </a:r>
                      <a:endParaRPr lang="en-ZA"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1 Policy approved </a:t>
                      </a:r>
                      <a:r>
                        <a:rPr lang="en-ZA" sz="1000" dirty="0">
                          <a:effectLst/>
                          <a:latin typeface="+mn-lt"/>
                          <a:ea typeface="Calibri" panose="020F0502020204030204" pitchFamily="34" charset="0"/>
                          <a:cs typeface="Times New Roman" panose="02020603050405020304" pitchFamily="18" charset="0"/>
                        </a:rPr>
                        <a:t> on the allocation of residential accommodation to members of the </a:t>
                      </a:r>
                      <a:r>
                        <a:rPr lang="en-ZA" sz="1000" dirty="0" smtClean="0">
                          <a:effectLst/>
                          <a:latin typeface="+mn-lt"/>
                          <a:ea typeface="Calibri" panose="020F0502020204030204" pitchFamily="34" charset="0"/>
                          <a:cs typeface="Times New Roman" panose="02020603050405020304" pitchFamily="18" charset="0"/>
                        </a:rPr>
                        <a:t>Executive</a:t>
                      </a:r>
                      <a:endParaRPr lang="en-ZA"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a:effectLst/>
                          <a:latin typeface="+mn-lt"/>
                          <a:ea typeface="Times New Roman" panose="02020603050405020304" pitchFamily="18" charset="0"/>
                          <a:cs typeface="Times New Roman" panose="02020603050405020304" pitchFamily="18" charset="0"/>
                        </a:rPr>
                        <a:t>1 Policy approved </a:t>
                      </a:r>
                      <a:r>
                        <a:rPr lang="en-ZA" sz="1000">
                          <a:effectLst/>
                          <a:latin typeface="+mn-lt"/>
                          <a:ea typeface="Calibri" panose="020F0502020204030204" pitchFamily="34" charset="0"/>
                          <a:cs typeface="Times New Roman" panose="02020603050405020304" pitchFamily="18" charset="0"/>
                        </a:rPr>
                        <a:t>on the utilization of the South Lawns at the Union building</a:t>
                      </a:r>
                      <a:endParaRPr lang="en-ZA" sz="100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1 Policy approved on the allocation of residential accommodation to Category III Prestige clients</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955034">
                <a:tc>
                  <a:txBody>
                    <a:bodyPr/>
                    <a:lstStyle/>
                    <a:p>
                      <a:pPr>
                        <a:lnSpc>
                          <a:spcPct val="115000"/>
                        </a:lnSpc>
                        <a:spcBef>
                          <a:spcPts val="500"/>
                        </a:spcBef>
                        <a:spcAft>
                          <a:spcPts val="0"/>
                        </a:spcAft>
                      </a:pPr>
                      <a:r>
                        <a:rPr lang="en-ZA" sz="900" dirty="0">
                          <a:effectLst/>
                          <a:latin typeface="Arial" panose="020B0604020202020204" pitchFamily="34" charset="0"/>
                          <a:ea typeface="Times New Roman" panose="02020603050405020304" pitchFamily="18" charset="0"/>
                          <a:cs typeface="Times New Roman" panose="02020603050405020304" pitchFamily="18" charset="0"/>
                        </a:rPr>
                        <a:t>2.</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15000"/>
                        </a:lnSpc>
                        <a:spcBef>
                          <a:spcPts val="500"/>
                        </a:spcBef>
                        <a:spcAft>
                          <a:spcPts val="0"/>
                        </a:spcAft>
                        <a:buClrTx/>
                        <a:buSzTx/>
                        <a:buFontTx/>
                        <a:buNone/>
                        <a:tabLst/>
                        <a:defRPr/>
                      </a:pPr>
                      <a:r>
                        <a:rPr lang="en-US" sz="1000" dirty="0" smtClean="0">
                          <a:effectLst/>
                          <a:latin typeface="+mn-lt"/>
                          <a:ea typeface="Calibri" panose="020F0502020204030204" pitchFamily="34" charset="0"/>
                          <a:cs typeface="Times New Roman" panose="02020603050405020304" pitchFamily="18" charset="0"/>
                        </a:rPr>
                        <a:t>Number of working days taken to resolve mechanical breakdowns </a:t>
                      </a:r>
                      <a:r>
                        <a:rPr lang="en-ZA" sz="1000" dirty="0" smtClean="0">
                          <a:effectLst/>
                          <a:latin typeface="+mn-lt"/>
                          <a:ea typeface="Times New Roman" panose="02020603050405020304" pitchFamily="18" charset="0"/>
                          <a:cs typeface="Times New Roman" panose="02020603050405020304" pitchFamily="18" charset="0"/>
                        </a:rPr>
                        <a:t>after logging of complaint</a:t>
                      </a:r>
                    </a:p>
                    <a:p>
                      <a:pPr marL="0" marR="0" indent="0" algn="l" defTabSz="914400" rtl="0" eaLnBrk="1" fontAlgn="t" latinLnBrk="0" hangingPunct="1">
                        <a:lnSpc>
                          <a:spcPct val="115000"/>
                        </a:lnSpc>
                        <a:spcBef>
                          <a:spcPts val="500"/>
                        </a:spcBef>
                        <a:spcAft>
                          <a:spcPts val="0"/>
                        </a:spcAft>
                        <a:buClrTx/>
                        <a:buSzTx/>
                        <a:buFontTx/>
                        <a:buNone/>
                        <a:tabLst/>
                        <a:defRPr/>
                      </a:pPr>
                      <a:r>
                        <a:rPr lang="en-US" sz="1000" dirty="0" smtClean="0">
                          <a:effectLst/>
                          <a:latin typeface="+mn-lt"/>
                          <a:ea typeface="Calibri" panose="020F0502020204030204" pitchFamily="34" charset="0"/>
                          <a:cs typeface="Times New Roman" panose="02020603050405020304" pitchFamily="18" charset="0"/>
                        </a:rPr>
                        <a:t> </a:t>
                      </a:r>
                      <a:endParaRPr lang="en-ZA" sz="1000" dirty="0" smtClean="0">
                        <a:effectLst/>
                        <a:latin typeface="+mn-lt"/>
                        <a:ea typeface="Times New Roman" panose="02020603050405020304" pitchFamily="18" charset="0"/>
                        <a:cs typeface="Times New Roman" panose="02020603050405020304" pitchFamily="18" charset="0"/>
                      </a:endParaRPr>
                    </a:p>
                    <a:p>
                      <a:pPr fontAlgn="t">
                        <a:lnSpc>
                          <a:spcPct val="115000"/>
                        </a:lnSpc>
                        <a:spcBef>
                          <a:spcPts val="500"/>
                        </a:spcBef>
                        <a:spcAft>
                          <a:spcPts val="0"/>
                        </a:spcAft>
                      </a:pPr>
                      <a:endParaRPr lang="en-ZA"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00000"/>
                        </a:lnSpc>
                        <a:spcBef>
                          <a:spcPts val="500"/>
                        </a:spcBef>
                        <a:spcAft>
                          <a:spcPts val="0"/>
                        </a:spcAft>
                      </a:pPr>
                      <a:r>
                        <a:rPr lang="en-ZA" sz="1000" dirty="0" smtClean="0">
                          <a:effectLst/>
                          <a:latin typeface="+mn-lt"/>
                          <a:ea typeface="Calibri" panose="020F0502020204030204" pitchFamily="34" charset="0"/>
                          <a:cs typeface="Times New Roman" panose="02020603050405020304" pitchFamily="18" charset="0"/>
                        </a:rPr>
                        <a:t>20 working days to resolve mechanical breakdowns after logging of complaint by Prestige clients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00000"/>
                        </a:lnSpc>
                        <a:spcBef>
                          <a:spcPts val="500"/>
                        </a:spcBef>
                        <a:spcAft>
                          <a:spcPts val="0"/>
                        </a:spcAft>
                      </a:pPr>
                      <a:r>
                        <a:rPr lang="en-ZA" sz="1000" smtClean="0">
                          <a:effectLst/>
                          <a:latin typeface="+mn-lt"/>
                          <a:ea typeface="Calibri" panose="020F0502020204030204" pitchFamily="34" charset="0"/>
                          <a:cs typeface="Times New Roman" panose="02020603050405020304" pitchFamily="18" charset="0"/>
                        </a:rPr>
                        <a:t>20 working days to resolve mechanical breakdowns after logging of complaint by Prestige clients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00000"/>
                        </a:lnSpc>
                        <a:spcBef>
                          <a:spcPts val="500"/>
                        </a:spcBef>
                        <a:spcAft>
                          <a:spcPts val="0"/>
                        </a:spcAft>
                      </a:pPr>
                      <a:r>
                        <a:rPr lang="en-ZA" sz="1000" dirty="0" smtClean="0">
                          <a:effectLst/>
                          <a:latin typeface="+mn-lt"/>
                          <a:ea typeface="Calibri" panose="020F0502020204030204" pitchFamily="34" charset="0"/>
                          <a:cs typeface="Times New Roman" panose="02020603050405020304" pitchFamily="18" charset="0"/>
                        </a:rPr>
                        <a:t>20 working days to resolve mechanical breakdowns after logging of complaint by Prestige clients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00000"/>
                        </a:lnSpc>
                        <a:spcBef>
                          <a:spcPts val="500"/>
                        </a:spcBef>
                        <a:spcAft>
                          <a:spcPts val="0"/>
                        </a:spcAft>
                      </a:pPr>
                      <a:r>
                        <a:rPr lang="en-ZA" sz="1000" dirty="0" smtClean="0">
                          <a:effectLst/>
                          <a:latin typeface="+mn-lt"/>
                          <a:ea typeface="Calibri" panose="020F0502020204030204" pitchFamily="34" charset="0"/>
                          <a:cs typeface="Times New Roman" panose="02020603050405020304" pitchFamily="18" charset="0"/>
                        </a:rPr>
                        <a:t>20 working days to resolve mechanical breakdowns after logging of complaint by Prestige clients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00000"/>
                        </a:lnSpc>
                        <a:spcBef>
                          <a:spcPts val="500"/>
                        </a:spcBef>
                        <a:spcAft>
                          <a:spcPts val="0"/>
                        </a:spcAft>
                      </a:pPr>
                      <a:r>
                        <a:rPr lang="en-ZA" sz="1000" dirty="0" smtClean="0">
                          <a:effectLst/>
                          <a:latin typeface="+mn-lt"/>
                          <a:ea typeface="Calibri" panose="020F0502020204030204" pitchFamily="34" charset="0"/>
                          <a:cs typeface="Times New Roman" panose="02020603050405020304" pitchFamily="18" charset="0"/>
                        </a:rPr>
                        <a:t>20 working days to resolve mechanical breakdowns after logging of complaint by Prestige clients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41</a:t>
            </a:fld>
            <a:endParaRPr lang="en-US" dirty="0"/>
          </a:p>
        </p:txBody>
      </p:sp>
      <p:sp>
        <p:nvSpPr>
          <p:cNvPr id="9" name="Rounded Rectangle 8"/>
          <p:cNvSpPr/>
          <p:nvPr/>
        </p:nvSpPr>
        <p:spPr>
          <a:xfrm>
            <a:off x="10073210" y="1188622"/>
            <a:ext cx="1947098" cy="1826045"/>
          </a:xfrm>
          <a:prstGeom prst="roundRect">
            <a:avLst/>
          </a:prstGeom>
          <a:solidFill>
            <a:srgbClr val="BDD6EE"/>
          </a:solidFill>
        </p:spPr>
        <p:style>
          <a:lnRef idx="2">
            <a:schemeClr val="accent1"/>
          </a:lnRef>
          <a:fillRef idx="1">
            <a:schemeClr val="lt1"/>
          </a:fillRef>
          <a:effectRef idx="0">
            <a:schemeClr val="accent1"/>
          </a:effectRef>
          <a:fontRef idx="minor">
            <a:schemeClr val="dk1"/>
          </a:fontRef>
        </p:style>
        <p:txBody>
          <a:bodyPr rtlCol="0" anchor="t"/>
          <a:lstStyle/>
          <a:p>
            <a:pPr algn="ctr">
              <a:lnSpc>
                <a:spcPct val="150000"/>
              </a:lnSpc>
            </a:pPr>
            <a:r>
              <a:rPr lang="en-ZA" sz="1400" i="1" u="sng" dirty="0" smtClean="0"/>
              <a:t>5 Year Target</a:t>
            </a:r>
          </a:p>
          <a:p>
            <a:pPr algn="ctr">
              <a:lnSpc>
                <a:spcPct val="150000"/>
              </a:lnSpc>
            </a:pPr>
            <a:r>
              <a:rPr lang="en-ZA" sz="1100" dirty="0" smtClean="0">
                <a:latin typeface="Arial" panose="020B0604020202020204" pitchFamily="34" charset="0"/>
                <a:ea typeface="Times New Roman" panose="02020603050405020304" pitchFamily="18" charset="0"/>
              </a:rPr>
              <a:t>80</a:t>
            </a:r>
            <a:r>
              <a:rPr lang="en-ZA" sz="1100" dirty="0">
                <a:latin typeface="Arial" panose="020B0604020202020204" pitchFamily="34" charset="0"/>
                <a:ea typeface="Times New Roman" panose="02020603050405020304" pitchFamily="18" charset="0"/>
              </a:rPr>
              <a:t>% improvement in turnaround time for the resolutions of maintenance breakdowns</a:t>
            </a:r>
            <a:endParaRPr lang="en-ZA" sz="1100" dirty="0" smtClean="0"/>
          </a:p>
          <a:p>
            <a:pPr algn="ctr">
              <a:lnSpc>
                <a:spcPct val="150000"/>
              </a:lnSpc>
            </a:pPr>
            <a:endParaRPr lang="en-ZA" sz="1400" dirty="0"/>
          </a:p>
        </p:txBody>
      </p:sp>
      <p:pic>
        <p:nvPicPr>
          <p:cNvPr id="11"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8908969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12482" y="446546"/>
            <a:ext cx="9808236" cy="338554"/>
          </a:xfrm>
          <a:prstGeom prst="rect">
            <a:avLst/>
          </a:prstGeom>
          <a:solidFill>
            <a:schemeClr val="accent1"/>
          </a:solidFill>
        </p:spPr>
        <p:txBody>
          <a:bodyPr wrap="square" rtlCol="0">
            <a:spAutoFit/>
          </a:bodyPr>
          <a:lstStyle/>
          <a:p>
            <a:pPr algn="ctr"/>
            <a:r>
              <a:rPr lang="en-ZA" sz="1600" b="1" dirty="0">
                <a:solidFill>
                  <a:schemeClr val="bg1"/>
                </a:solidFill>
              </a:rPr>
              <a:t>Prestige Policy </a:t>
            </a:r>
            <a:endParaRPr lang="en-US" sz="1600" b="1" dirty="0">
              <a:solidFill>
                <a:schemeClr val="bg1"/>
              </a:solidFill>
            </a:endParaRPr>
          </a:p>
        </p:txBody>
      </p:sp>
      <p:graphicFrame>
        <p:nvGraphicFramePr>
          <p:cNvPr id="8" name="Diagram 7"/>
          <p:cNvGraphicFramePr/>
          <p:nvPr>
            <p:extLst>
              <p:ext uri="{D42A27DB-BD31-4B8C-83A1-F6EECF244321}">
                <p14:modId xmlns:p14="http://schemas.microsoft.com/office/powerpoint/2010/main" xmlns="" val="952596677"/>
              </p:ext>
            </p:extLst>
          </p:nvPr>
        </p:nvGraphicFramePr>
        <p:xfrm>
          <a:off x="1312481" y="831486"/>
          <a:ext cx="9808237" cy="6026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1492993" y="43024"/>
            <a:ext cx="2326104" cy="444096"/>
          </a:xfrm>
          <a:prstGeom prst="rect">
            <a:avLst/>
          </a:prstGeom>
          <a:noFill/>
        </p:spPr>
        <p:txBody>
          <a:bodyPr wrap="square" rtlCol="0">
            <a:spAutoFit/>
          </a:bodyPr>
          <a:lstStyle/>
          <a:p>
            <a:pPr algn="ctr"/>
            <a:r>
              <a:rPr lang="en-ZA" sz="2286" b="1" dirty="0" smtClean="0">
                <a:solidFill>
                  <a:schemeClr val="tx2"/>
                </a:solidFill>
                <a:latin typeface="Calibri" panose="020F0502020204030204" pitchFamily="34" charset="0"/>
              </a:rPr>
              <a:t>Programme 5</a:t>
            </a:r>
            <a:endParaRPr lang="en-US" sz="2286" b="1" dirty="0">
              <a:solidFill>
                <a:schemeClr val="tx2"/>
              </a:solidFill>
              <a:latin typeface="Calibri" panose="020F0502020204030204" pitchFamily="34" charset="0"/>
            </a:endParaRPr>
          </a:p>
        </p:txBody>
      </p:sp>
      <p:sp>
        <p:nvSpPr>
          <p:cNvPr id="16" name="Isosceles Triangle 15"/>
          <p:cNvSpPr/>
          <p:nvPr/>
        </p:nvSpPr>
        <p:spPr>
          <a:xfrm>
            <a:off x="165252" y="203879"/>
            <a:ext cx="949215" cy="823888"/>
          </a:xfrm>
          <a:prstGeom prst="triangle">
            <a:avLst/>
          </a:prstGeom>
          <a:solidFill>
            <a:schemeClr val="bg2">
              <a:lumMod val="50000"/>
            </a:schemeClr>
          </a:solidFill>
          <a:ln>
            <a:noFill/>
          </a:ln>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defTabSz="506452"/>
            <a:r>
              <a:rPr lang="en-US" sz="2400" b="1" dirty="0" smtClean="0">
                <a:solidFill>
                  <a:srgbClr val="FFFFFF"/>
                </a:solidFill>
              </a:rPr>
              <a:t>7</a:t>
            </a:r>
            <a:endParaRPr lang="en-US" sz="1200" b="1" dirty="0">
              <a:solidFill>
                <a:srgbClr val="FFFFFF"/>
              </a:solidFill>
            </a:endParaRPr>
          </a:p>
        </p:txBody>
      </p:sp>
      <p:graphicFrame>
        <p:nvGraphicFramePr>
          <p:cNvPr id="10" name="Table 9"/>
          <p:cNvGraphicFramePr>
            <a:graphicFrameLocks noGrp="1"/>
          </p:cNvGraphicFramePr>
          <p:nvPr>
            <p:extLst>
              <p:ext uri="{D42A27DB-BD31-4B8C-83A1-F6EECF244321}">
                <p14:modId xmlns:p14="http://schemas.microsoft.com/office/powerpoint/2010/main" xmlns="" val="4000896052"/>
              </p:ext>
            </p:extLst>
          </p:nvPr>
        </p:nvGraphicFramePr>
        <p:xfrm>
          <a:off x="1624615" y="2425224"/>
          <a:ext cx="9046344" cy="2311232"/>
        </p:xfrm>
        <a:graphic>
          <a:graphicData uri="http://schemas.openxmlformats.org/drawingml/2006/table">
            <a:tbl>
              <a:tblPr firstRow="1" bandRow="1">
                <a:tableStyleId>{5C22544A-7EE6-4342-B048-85BDC9FD1C3A}</a:tableStyleId>
              </a:tblPr>
              <a:tblGrid>
                <a:gridCol w="417395"/>
                <a:gridCol w="2167274"/>
                <a:gridCol w="1236173"/>
                <a:gridCol w="1348497"/>
                <a:gridCol w="1292335"/>
                <a:gridCol w="1292335"/>
                <a:gridCol w="1292335"/>
              </a:tblGrid>
              <a:tr h="466309">
                <a:tc gridSpan="2">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Performance Indicator</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hMerge="1">
                  <a:txBody>
                    <a:bodyPr/>
                    <a:lstStyle/>
                    <a:p>
                      <a:endParaRPr lang="en-GB" dirty="0"/>
                    </a:p>
                  </a:txBody>
                  <a:tcPr>
                    <a:lnL w="12700" cap="flat" cmpd="sng" algn="ctr">
                      <a:solidFill>
                        <a:schemeClr val="accent3"/>
                      </a:solidFill>
                      <a:prstDash val="solid"/>
                      <a:round/>
                      <a:headEnd type="none" w="med" len="med"/>
                      <a:tailEnd type="none" w="med" len="med"/>
                    </a:lnL>
                    <a:lnR w="12700" cap="flat" cmpd="sng" algn="ctr">
                      <a:solidFill>
                        <a:schemeClr val="accent3"/>
                      </a:solidFill>
                      <a:prstDash val="solid"/>
                      <a:round/>
                      <a:headEnd type="none" w="med" len="med"/>
                      <a:tailEnd type="none" w="med" len="med"/>
                    </a:ln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rgbClr val="BDD6EE"/>
                    </a:solidFill>
                  </a:tcPr>
                </a:tc>
                <a:tc>
                  <a:txBody>
                    <a:bodyPr/>
                    <a:lstStyle/>
                    <a:p>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Annual Target</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Q2</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Q3</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c>
                  <a:txBody>
                    <a:bodyPr/>
                    <a:lstStyle/>
                    <a:p>
                      <a:pPr algn="ctr"/>
                      <a:r>
                        <a:rPr lang="en-ZA" sz="1050" b="1" kern="1200" dirty="0" smtClea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Q4</a:t>
                      </a:r>
                      <a:endParaRPr lang="en-GB" sz="1050" b="1" kern="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solidFill>
                      <a:srgbClr val="BDD6EE"/>
                    </a:solidFill>
                  </a:tcPr>
                </a:tc>
              </a:tr>
              <a:tr h="793363">
                <a:tc>
                  <a:txBody>
                    <a:bodyPr/>
                    <a:lstStyle/>
                    <a:p>
                      <a:pPr>
                        <a:lnSpc>
                          <a:spcPct val="115000"/>
                        </a:lnSpc>
                        <a:spcBef>
                          <a:spcPts val="50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3.</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15000"/>
                        </a:lnSpc>
                        <a:spcBef>
                          <a:spcPts val="500"/>
                        </a:spcBef>
                        <a:spcAft>
                          <a:spcPts val="0"/>
                        </a:spcAft>
                        <a:buClrTx/>
                        <a:buSzTx/>
                        <a:buFontTx/>
                        <a:buNone/>
                        <a:tabLst/>
                        <a:defRPr/>
                      </a:pPr>
                      <a:r>
                        <a:rPr lang="en-ZA" sz="1000" dirty="0" smtClean="0">
                          <a:effectLst/>
                          <a:latin typeface="+mn-lt"/>
                          <a:ea typeface="Times New Roman" panose="02020603050405020304" pitchFamily="18" charset="0"/>
                          <a:cs typeface="Times New Roman" panose="02020603050405020304" pitchFamily="18" charset="0"/>
                        </a:rPr>
                        <a:t>Number of working days to resolve emergency breakdowns after logging of complaint</a:t>
                      </a:r>
                      <a:endParaRPr lang="en-ZA"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indent="0" algn="l" defTabSz="914400" rtl="0" eaLnBrk="1" fontAlgn="t" latinLnBrk="0" hangingPunct="1">
                        <a:lnSpc>
                          <a:spcPct val="115000"/>
                        </a:lnSpc>
                        <a:spcBef>
                          <a:spcPts val="50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4 Working days </a:t>
                      </a:r>
                      <a:r>
                        <a:rPr lang="en-ZA" sz="1000" dirty="0" smtClean="0">
                          <a:effectLst/>
                          <a:latin typeface="+mn-lt"/>
                          <a:ea typeface="Times New Roman" panose="02020603050405020304" pitchFamily="18" charset="0"/>
                          <a:cs typeface="Times New Roman" panose="02020603050405020304" pitchFamily="18" charset="0"/>
                        </a:rPr>
                        <a:t>to resolve emergency breakdowns after logging of complaint by Prestige</a:t>
                      </a:r>
                      <a:r>
                        <a:rPr lang="en-ZA" sz="1000" baseline="0" dirty="0" smtClean="0">
                          <a:effectLst/>
                          <a:latin typeface="+mn-lt"/>
                          <a:ea typeface="Times New Roman" panose="02020603050405020304" pitchFamily="18" charset="0"/>
                          <a:cs typeface="Times New Roman" panose="02020603050405020304" pitchFamily="18" charset="0"/>
                        </a:rPr>
                        <a:t> client</a:t>
                      </a:r>
                      <a:endParaRPr lang="en-ZA"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ZA" sz="1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4 Working days to resolve emergency breakdowns after logging of complaint by Prestige client</a:t>
                      </a:r>
                      <a:endPar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ZA" sz="1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4 Working days to resolve emergency breakdowns after logging of complaint by Prestige client</a:t>
                      </a:r>
                      <a:endPar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ZA" sz="10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4 Working days to resolve emergency breakdowns after logging of complaint by Prestige client</a:t>
                      </a:r>
                      <a:endPar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500"/>
                        </a:spcBef>
                        <a:spcAft>
                          <a:spcPts val="0"/>
                        </a:spcAft>
                        <a:buClrTx/>
                        <a:buSzTx/>
                        <a:buFontTx/>
                        <a:buNone/>
                        <a:tabLst/>
                        <a:defRPr/>
                      </a:pPr>
                      <a:r>
                        <a:rPr kumimoji="0" lang="en-ZA" sz="1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4 Working days to resolve emergency breakdowns after logging of complaint by Prestige client</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r h="793363">
                <a:tc>
                  <a:txBody>
                    <a:bodyPr/>
                    <a:lstStyle/>
                    <a:p>
                      <a:pPr>
                        <a:lnSpc>
                          <a:spcPct val="115000"/>
                        </a:lnSpc>
                        <a:spcBef>
                          <a:spcPts val="500"/>
                        </a:spcBef>
                        <a:spcAft>
                          <a:spcPts val="0"/>
                        </a:spcAft>
                      </a:pPr>
                      <a:r>
                        <a:rPr lang="en-ZA" sz="1000" dirty="0">
                          <a:effectLst/>
                          <a:latin typeface="Arial" panose="020B0604020202020204" pitchFamily="34" charset="0"/>
                          <a:ea typeface="Times New Roman" panose="02020603050405020304" pitchFamily="18" charset="0"/>
                          <a:cs typeface="Times New Roman" panose="02020603050405020304" pitchFamily="18" charset="0"/>
                        </a:rPr>
                        <a:t>4.</a:t>
                      </a:r>
                      <a:endParaRPr lang="en-GB" sz="1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fontAlgn="t">
                        <a:lnSpc>
                          <a:spcPct val="115000"/>
                        </a:lnSpc>
                        <a:spcBef>
                          <a:spcPts val="500"/>
                        </a:spcBef>
                        <a:spcAft>
                          <a:spcPts val="0"/>
                        </a:spcAft>
                      </a:pPr>
                      <a:r>
                        <a:rPr lang="en-US" sz="1000" dirty="0" smtClean="0">
                          <a:effectLst/>
                          <a:latin typeface="+mn-lt"/>
                          <a:ea typeface="Calibri" panose="020F0502020204030204" pitchFamily="34" charset="0"/>
                          <a:cs typeface="Times New Roman" panose="02020603050405020304" pitchFamily="18" charset="0"/>
                        </a:rPr>
                        <a:t>Number of planned State events supported with moveable</a:t>
                      </a:r>
                      <a:r>
                        <a:rPr lang="en-US" sz="1000" baseline="0" dirty="0" smtClean="0">
                          <a:effectLst/>
                          <a:latin typeface="+mn-lt"/>
                          <a:ea typeface="Calibri" panose="020F0502020204030204" pitchFamily="34" charset="0"/>
                          <a:cs typeface="Times New Roman" panose="02020603050405020304" pitchFamily="18" charset="0"/>
                        </a:rPr>
                        <a:t> structures</a:t>
                      </a:r>
                      <a:endParaRPr lang="en-GB" sz="1000" dirty="0">
                        <a:effectLst/>
                        <a:latin typeface="+mn-lt"/>
                        <a:ea typeface="Times New Roman" panose="02020603050405020304" pitchFamily="18" charset="0"/>
                        <a:cs typeface="Times New Roman" panose="02020603050405020304" pitchFamily="18" charset="0"/>
                      </a:endParaRP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8 Planned State events supported with movable structures</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2</a:t>
                      </a:r>
                      <a:r>
                        <a:rPr lang="en-ZA" sz="1000" dirty="0" smtClean="0">
                          <a:effectLst/>
                          <a:latin typeface="+mn-lt"/>
                          <a:ea typeface="Times New Roman" panose="02020603050405020304" pitchFamily="18" charset="0"/>
                          <a:cs typeface="Times New Roman" panose="02020603050405020304" pitchFamily="18" charset="0"/>
                        </a:rPr>
                        <a:t> </a:t>
                      </a:r>
                      <a:r>
                        <a:rPr lang="en-ZA" sz="1000" dirty="0">
                          <a:effectLst/>
                          <a:latin typeface="+mn-lt"/>
                          <a:ea typeface="Times New Roman" panose="02020603050405020304" pitchFamily="18" charset="0"/>
                          <a:cs typeface="Times New Roman" panose="02020603050405020304" pitchFamily="18" charset="0"/>
                        </a:rPr>
                        <a:t>Planned State events supported with movable structures</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2 Planned State events supported with movable structures</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a:effectLst/>
                          <a:latin typeface="+mn-lt"/>
                          <a:ea typeface="Times New Roman" panose="02020603050405020304" pitchFamily="18" charset="0"/>
                          <a:cs typeface="Times New Roman" panose="02020603050405020304" pitchFamily="18" charset="0"/>
                        </a:rPr>
                        <a:t>2</a:t>
                      </a:r>
                      <a:r>
                        <a:rPr lang="en-ZA" sz="1000" dirty="0" smtClean="0">
                          <a:effectLst/>
                          <a:latin typeface="+mn-lt"/>
                          <a:ea typeface="Times New Roman" panose="02020603050405020304" pitchFamily="18" charset="0"/>
                          <a:cs typeface="Times New Roman" panose="02020603050405020304" pitchFamily="18" charset="0"/>
                        </a:rPr>
                        <a:t> </a:t>
                      </a:r>
                      <a:r>
                        <a:rPr lang="en-ZA" sz="1000" dirty="0">
                          <a:effectLst/>
                          <a:latin typeface="+mn-lt"/>
                          <a:ea typeface="Times New Roman" panose="02020603050405020304" pitchFamily="18" charset="0"/>
                          <a:cs typeface="Times New Roman" panose="02020603050405020304" pitchFamily="18" charset="0"/>
                        </a:rPr>
                        <a:t>Planned State events supported with movable structures</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c>
                  <a:txBody>
                    <a:bodyPr/>
                    <a:lstStyle/>
                    <a:p>
                      <a:pPr>
                        <a:lnSpc>
                          <a:spcPct val="115000"/>
                        </a:lnSpc>
                        <a:spcBef>
                          <a:spcPts val="500"/>
                        </a:spcBef>
                        <a:spcAft>
                          <a:spcPts val="0"/>
                        </a:spcAft>
                      </a:pPr>
                      <a:r>
                        <a:rPr lang="en-ZA" sz="1000" dirty="0" smtClean="0">
                          <a:effectLst/>
                          <a:latin typeface="+mn-lt"/>
                          <a:ea typeface="Times New Roman" panose="02020603050405020304" pitchFamily="18" charset="0"/>
                          <a:cs typeface="Times New Roman" panose="02020603050405020304" pitchFamily="18" charset="0"/>
                        </a:rPr>
                        <a:t>2 Planned State events supported with movable structures</a:t>
                      </a:r>
                    </a:p>
                  </a:txBody>
                  <a:tcPr marL="68580" marR="68580" marT="0" marB="0">
                    <a:lnL w="12700" cap="flat" cmpd="sng" algn="ctr">
                      <a:solidFill>
                        <a:schemeClr val="accent1">
                          <a:lumMod val="20000"/>
                          <a:lumOff val="80000"/>
                        </a:schemeClr>
                      </a:solidFill>
                      <a:prstDash val="solid"/>
                      <a:round/>
                      <a:headEnd type="none" w="med" len="med"/>
                      <a:tailEnd type="none" w="med" len="med"/>
                    </a:lnL>
                    <a:lnR w="12700" cap="flat" cmpd="sng" algn="ctr">
                      <a:solidFill>
                        <a:schemeClr val="accent1">
                          <a:lumMod val="20000"/>
                          <a:lumOff val="80000"/>
                        </a:schemeClr>
                      </a:solidFill>
                      <a:prstDash val="solid"/>
                      <a:round/>
                      <a:headEnd type="none" w="med" len="med"/>
                      <a:tailEnd type="none" w="med" len="med"/>
                    </a:lnR>
                    <a:lnT w="12700" cap="flat" cmpd="sng" algn="ctr">
                      <a:solidFill>
                        <a:schemeClr val="accent1">
                          <a:lumMod val="20000"/>
                          <a:lumOff val="80000"/>
                        </a:schemeClr>
                      </a:solidFill>
                      <a:prstDash val="solid"/>
                      <a:round/>
                      <a:headEnd type="none" w="med" len="med"/>
                      <a:tailEnd type="none" w="med" len="med"/>
                    </a:lnT>
                    <a:lnB w="12700" cap="flat" cmpd="sng" algn="ctr">
                      <a:solidFill>
                        <a:schemeClr val="accent1">
                          <a:lumMod val="20000"/>
                          <a:lumOff val="80000"/>
                        </a:schemeClr>
                      </a:solidFill>
                      <a:prstDash val="solid"/>
                      <a:round/>
                      <a:headEnd type="none" w="med" len="med"/>
                      <a:tailEnd type="none" w="med" len="med"/>
                    </a:lnB>
                    <a:noFill/>
                  </a:tcPr>
                </a:tc>
              </a:tr>
            </a:tbl>
          </a:graphicData>
        </a:graphic>
      </p:graphicFrame>
      <p:sp>
        <p:nvSpPr>
          <p:cNvPr id="3" name="Slide Number Placeholder 2"/>
          <p:cNvSpPr>
            <a:spLocks noGrp="1"/>
          </p:cNvSpPr>
          <p:nvPr>
            <p:ph type="sldNum" sz="quarter" idx="12"/>
          </p:nvPr>
        </p:nvSpPr>
        <p:spPr/>
        <p:txBody>
          <a:bodyPr/>
          <a:lstStyle/>
          <a:p>
            <a:fld id="{807AF72E-B1A0-4A08-AC4A-89DDD0E3DC36}" type="slidenum">
              <a:rPr lang="en-US" smtClean="0"/>
              <a:pPr/>
              <a:t>42</a:t>
            </a:fld>
            <a:endParaRPr lang="en-US" dirty="0"/>
          </a:p>
        </p:txBody>
      </p:sp>
      <p:pic>
        <p:nvPicPr>
          <p:cNvPr id="9"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2142794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29238" y="168865"/>
            <a:ext cx="12162762"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BUDGET ALLOCATION FOR PROGRAMME 5</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43</a:t>
            </a:fld>
            <a:endParaRPr lang="en-US"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xmlns="" val="3724551162"/>
              </p:ext>
            </p:extLst>
          </p:nvPr>
        </p:nvGraphicFramePr>
        <p:xfrm>
          <a:off x="467833" y="1504334"/>
          <a:ext cx="11217347" cy="3286362"/>
        </p:xfrm>
        <a:graphic>
          <a:graphicData uri="http://schemas.openxmlformats.org/drawingml/2006/table">
            <a:tbl>
              <a:tblPr/>
              <a:tblGrid>
                <a:gridCol w="5328085"/>
                <a:gridCol w="2016871"/>
                <a:gridCol w="1290797"/>
                <a:gridCol w="1290797"/>
                <a:gridCol w="1290797"/>
              </a:tblGrid>
              <a:tr h="611417">
                <a:tc rowSpan="3">
                  <a:txBody>
                    <a:bodyPr/>
                    <a:lstStyle/>
                    <a:p>
                      <a:pPr algn="l" fontAlgn="ctr"/>
                      <a:r>
                        <a:rPr lang="en-GB" sz="1600" b="1" i="0" u="none" strike="noStrike" dirty="0" smtClean="0">
                          <a:solidFill>
                            <a:srgbClr val="000000"/>
                          </a:solidFill>
                          <a:effectLst/>
                          <a:latin typeface="Arial"/>
                        </a:rPr>
                        <a:t>Programme</a:t>
                      </a:r>
                      <a:r>
                        <a:rPr lang="en-GB" sz="1600" b="1" i="0" u="none" strike="noStrike" baseline="0" dirty="0" smtClean="0">
                          <a:solidFill>
                            <a:srgbClr val="000000"/>
                          </a:solidFill>
                          <a:effectLst/>
                          <a:latin typeface="Arial"/>
                        </a:rPr>
                        <a:t> 5: Prestige Policy</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Adjusted appropriation</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600" b="1" i="0" u="none" strike="noStrike" dirty="0">
                          <a:solidFill>
                            <a:srgbClr val="000000"/>
                          </a:solidFill>
                          <a:effectLst/>
                          <a:latin typeface="Arial"/>
                        </a:rPr>
                        <a:t>Medium-term expenditure estimate</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382135">
                <a:tc vMerge="1">
                  <a:txBody>
                    <a:bodyPr/>
                    <a:lstStyle/>
                    <a:p>
                      <a:endParaRPr lang="en-US"/>
                    </a:p>
                  </a:txBody>
                  <a:tcPr/>
                </a:tc>
                <a:tc>
                  <a:txBody>
                    <a:bodyPr/>
                    <a:lstStyle/>
                    <a:p>
                      <a:pPr algn="ctr" fontAlgn="ctr"/>
                      <a:r>
                        <a:rPr lang="en-GB" sz="1600" b="1" i="0" u="none" strike="noStrike" dirty="0" smtClean="0">
                          <a:solidFill>
                            <a:srgbClr val="000000"/>
                          </a:solidFill>
                          <a:effectLst/>
                          <a:latin typeface="Arial"/>
                        </a:rPr>
                        <a:t>2015/16</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2016/17</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2017/18</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smtClean="0">
                          <a:solidFill>
                            <a:srgbClr val="000000"/>
                          </a:solidFill>
                          <a:effectLst/>
                          <a:latin typeface="Arial"/>
                        </a:rPr>
                        <a:t>2018/19</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82135">
                <a:tc vMerge="1">
                  <a:txBody>
                    <a:bodyPr/>
                    <a:lstStyle/>
                    <a:p>
                      <a:endParaRPr lang="en-US"/>
                    </a:p>
                  </a:txBody>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600" b="1" i="0" u="none" strike="noStrike" dirty="0">
                          <a:solidFill>
                            <a:srgbClr val="000000"/>
                          </a:solidFill>
                          <a:effectLst/>
                          <a:latin typeface="Arial"/>
                        </a:rPr>
                        <a:t>(R’000)</a:t>
                      </a:r>
                      <a:endParaRPr lang="en-US" sz="16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382135">
                <a:tc>
                  <a:txBody>
                    <a:bodyPr/>
                    <a:lstStyle/>
                    <a:p>
                      <a:pPr algn="l"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US" sz="1600" b="0" i="0" u="none" strike="noStrike" dirty="0" smtClean="0">
                          <a:solidFill>
                            <a:srgbClr val="000000"/>
                          </a:solidFill>
                          <a:effectLst/>
                          <a:latin typeface="Arial Narrow"/>
                        </a:rPr>
                        <a:t>Prestige Accommodation and State Functions</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83 732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86 520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92 823</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97 677</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US" sz="1600" b="0" i="0" u="none" strike="noStrike" dirty="0" smtClean="0">
                          <a:solidFill>
                            <a:srgbClr val="000000"/>
                          </a:solidFill>
                          <a:effectLst/>
                          <a:latin typeface="Arial Narrow"/>
                        </a:rPr>
                        <a:t>Parliamentary Villages Management Board</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9 090</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0" i="0" u="none" strike="noStrike" dirty="0" smtClean="0">
                          <a:solidFill>
                            <a:srgbClr val="000000"/>
                          </a:solidFill>
                          <a:effectLst/>
                          <a:latin typeface="Arial Narrow"/>
                        </a:rPr>
                        <a:t>9 572</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0" i="0" u="none" strike="noStrike" dirty="0" smtClean="0">
                          <a:solidFill>
                            <a:srgbClr val="000000"/>
                          </a:solidFill>
                          <a:effectLst/>
                          <a:latin typeface="Arial Narrow"/>
                        </a:rPr>
                        <a:t>10 051</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0" i="0" u="none" strike="noStrike" dirty="0" smtClean="0">
                          <a:solidFill>
                            <a:srgbClr val="000000"/>
                          </a:solidFill>
                          <a:effectLst/>
                          <a:latin typeface="Arial Narrow"/>
                        </a:rPr>
                        <a:t>10 634</a:t>
                      </a:r>
                      <a:endParaRPr lang="en-US" sz="16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GB" sz="1600" b="1" i="0" u="none" strike="noStrike" dirty="0">
                          <a:solidFill>
                            <a:srgbClr val="000000"/>
                          </a:solidFill>
                          <a:effectLst/>
                          <a:latin typeface="Arial Narrow"/>
                          <a:cs typeface="Arial"/>
                        </a:rPr>
                        <a:t> </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382135">
                <a:tc>
                  <a:txBody>
                    <a:bodyPr/>
                    <a:lstStyle/>
                    <a:p>
                      <a:pPr algn="l" fontAlgn="ctr"/>
                      <a:r>
                        <a:rPr lang="en-GB" sz="1600" b="1" i="0" u="none" strike="noStrike">
                          <a:solidFill>
                            <a:srgbClr val="000000"/>
                          </a:solidFill>
                          <a:effectLst/>
                          <a:latin typeface="Arial Narrow"/>
                          <a:cs typeface="Arial"/>
                        </a:rPr>
                        <a:t>Total</a:t>
                      </a:r>
                      <a:endParaRPr lang="en-US" sz="16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92 822</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600" b="1" i="0" u="none" strike="noStrike" dirty="0" smtClean="0">
                          <a:solidFill>
                            <a:srgbClr val="000000"/>
                          </a:solidFill>
                          <a:effectLst/>
                          <a:latin typeface="Arial Narrow"/>
                        </a:rPr>
                        <a:t>96 092</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600" b="1" i="0" u="none" strike="noStrike" dirty="0" smtClean="0">
                          <a:solidFill>
                            <a:srgbClr val="000000"/>
                          </a:solidFill>
                          <a:effectLst/>
                          <a:latin typeface="Arial Narrow"/>
                        </a:rPr>
                        <a:t>102 874</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600" b="1" i="0" u="none" strike="noStrike" dirty="0" smtClean="0">
                          <a:solidFill>
                            <a:srgbClr val="000000"/>
                          </a:solidFill>
                          <a:effectLst/>
                          <a:latin typeface="Arial Narrow"/>
                        </a:rPr>
                        <a:t>108 311</a:t>
                      </a:r>
                      <a:endParaRPr lang="en-US" sz="16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254182366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29238" y="168865"/>
            <a:ext cx="12162762" cy="461665"/>
          </a:xfrm>
          <a:prstGeom prst="rect">
            <a:avLst/>
          </a:prstGeom>
          <a:noFill/>
        </p:spPr>
        <p:txBody>
          <a:bodyPr wrap="square" rtlCol="0">
            <a:spAutoFit/>
          </a:bodyPr>
          <a:lstStyle/>
          <a:p>
            <a:pPr>
              <a:defRPr/>
            </a:pPr>
            <a:r>
              <a:rPr lang="en-ZA" sz="2400" b="1" kern="0" dirty="0" smtClean="0">
                <a:solidFill>
                  <a:prstClr val="white"/>
                </a:solidFill>
                <a:effectLst>
                  <a:outerShdw blurRad="38100" dist="38100" dir="2700000" algn="tl">
                    <a:srgbClr val="000000">
                      <a:alpha val="43137"/>
                    </a:srgbClr>
                  </a:outerShdw>
                </a:effectLst>
              </a:rPr>
              <a:t>BUDGET ALLOCATION FOR PROGRAMME 5: ECONOMIC CLASSIFICATION</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44</a:t>
            </a:fld>
            <a:endParaRPr lang="en-US" dirty="0">
              <a:solidFill>
                <a:prstClr val="black">
                  <a:tint val="75000"/>
                </a:prstClr>
              </a:solidFill>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2315388115"/>
              </p:ext>
            </p:extLst>
          </p:nvPr>
        </p:nvGraphicFramePr>
        <p:xfrm>
          <a:off x="663677" y="1002894"/>
          <a:ext cx="11170360" cy="4116611"/>
        </p:xfrm>
        <a:graphic>
          <a:graphicData uri="http://schemas.openxmlformats.org/drawingml/2006/table">
            <a:tbl>
              <a:tblPr/>
              <a:tblGrid>
                <a:gridCol w="5545862"/>
                <a:gridCol w="2008252"/>
                <a:gridCol w="1329929"/>
                <a:gridCol w="1174055"/>
                <a:gridCol w="1112262"/>
              </a:tblGrid>
              <a:tr h="423565">
                <a:tc rowSpan="3">
                  <a:txBody>
                    <a:bodyPr/>
                    <a:lstStyle/>
                    <a:p>
                      <a:pPr algn="l" fontAlgn="ctr"/>
                      <a:r>
                        <a:rPr lang="en-GB" sz="1300" b="1" i="0" u="sng" strike="noStrike" dirty="0">
                          <a:solidFill>
                            <a:srgbClr val="000000"/>
                          </a:solidFill>
                          <a:effectLst/>
                          <a:latin typeface="Arial"/>
                        </a:rPr>
                        <a:t>Economic classification</a:t>
                      </a:r>
                      <a:endParaRPr lang="en-US" sz="1300" b="1" i="0" u="sng"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Adjusted appropriation</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gridSpan="3">
                  <a:txBody>
                    <a:bodyPr/>
                    <a:lstStyle/>
                    <a:p>
                      <a:pPr algn="ctr" fontAlgn="ctr"/>
                      <a:r>
                        <a:rPr lang="en-GB" sz="1300" b="1" i="0" u="none" strike="noStrike" dirty="0">
                          <a:solidFill>
                            <a:srgbClr val="000000"/>
                          </a:solidFill>
                          <a:effectLst/>
                          <a:latin typeface="Arial"/>
                        </a:rPr>
                        <a:t>Medium-term expenditure estimate</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hMerge="1">
                  <a:txBody>
                    <a:bodyPr/>
                    <a:lstStyle/>
                    <a:p>
                      <a:endParaRPr lang="en-US"/>
                    </a:p>
                  </a:txBody>
                  <a:tcPr/>
                </a:tc>
                <a:tc hMerge="1">
                  <a:txBody>
                    <a:bodyPr/>
                    <a:lstStyle/>
                    <a:p>
                      <a:endParaRPr lang="en-US"/>
                    </a:p>
                  </a:txBody>
                  <a:tcPr/>
                </a:tc>
              </a:tr>
              <a:tr h="263789">
                <a:tc vMerge="1">
                  <a:txBody>
                    <a:bodyPr/>
                    <a:lstStyle/>
                    <a:p>
                      <a:endParaRPr lang="en-US"/>
                    </a:p>
                  </a:txBody>
                  <a:tcPr/>
                </a:tc>
                <a:tc>
                  <a:txBody>
                    <a:bodyPr/>
                    <a:lstStyle/>
                    <a:p>
                      <a:pPr algn="ctr" fontAlgn="ctr"/>
                      <a:r>
                        <a:rPr lang="en-GB" sz="1300" b="1" i="0" u="none" strike="noStrike" dirty="0" smtClean="0">
                          <a:solidFill>
                            <a:srgbClr val="000000"/>
                          </a:solidFill>
                          <a:effectLst/>
                          <a:latin typeface="Arial"/>
                        </a:rPr>
                        <a:t>2015/16</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2016/17</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2017/18</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smtClean="0">
                          <a:solidFill>
                            <a:srgbClr val="000000"/>
                          </a:solidFill>
                          <a:effectLst/>
                          <a:latin typeface="Arial"/>
                        </a:rPr>
                        <a:t>2018/19</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vMerge="1">
                  <a:txBody>
                    <a:bodyPr/>
                    <a:lstStyle/>
                    <a:p>
                      <a:endParaRPr lang="en-US"/>
                    </a:p>
                  </a:txBody>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ctr" fontAlgn="ctr"/>
                      <a:r>
                        <a:rPr lang="en-GB" sz="1300" b="1" i="0" u="none" strike="noStrike" dirty="0">
                          <a:solidFill>
                            <a:srgbClr val="000000"/>
                          </a:solidFill>
                          <a:effectLst/>
                          <a:latin typeface="Arial"/>
                        </a:rPr>
                        <a:t>(R’000)</a:t>
                      </a:r>
                      <a:endParaRPr lang="en-US" sz="1300" b="1" i="0" u="none" strike="noStrike" dirty="0">
                        <a:solidFill>
                          <a:srgbClr val="000000"/>
                        </a:solidFill>
                        <a:effectLst/>
                        <a:latin typeface="Arial"/>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r>
              <a:tr h="263789">
                <a:tc>
                  <a:txBody>
                    <a:bodyPr/>
                    <a:lstStyle/>
                    <a:p>
                      <a:pPr algn="l" fontAlgn="ctr"/>
                      <a:r>
                        <a:rPr lang="en-GB" sz="1300" b="1" i="0" u="none" strike="noStrike">
                          <a:solidFill>
                            <a:srgbClr val="000000"/>
                          </a:solidFill>
                          <a:effectLst/>
                          <a:latin typeface="Arial Narrow"/>
                        </a:rPr>
                        <a:t>Current payments</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70 721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75 746</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79 620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83 720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Compensation of employees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22</a:t>
                      </a:r>
                      <a:r>
                        <a:rPr lang="en-US" sz="1300" b="0" i="0" u="none" strike="noStrike" baseline="0" dirty="0" smtClean="0">
                          <a:solidFill>
                            <a:srgbClr val="000000"/>
                          </a:solidFill>
                          <a:effectLst/>
                          <a:latin typeface="Arial Narrow"/>
                        </a:rPr>
                        <a:t> 055</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26 265</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26 556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27 561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a:solidFill>
                            <a:srgbClr val="000000"/>
                          </a:solidFill>
                          <a:effectLst/>
                          <a:latin typeface="Arial Narrow"/>
                        </a:rPr>
                        <a:t>Goods and services</a:t>
                      </a:r>
                      <a:endParaRPr lang="en-US" sz="1300" b="0" i="0" u="none" strike="noStrike">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48 666</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49 481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53 064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56 159</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Transfers and subsidies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9 240</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9 772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10 251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10 834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Departmental agencies and accounts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9 090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9 572</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10 051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10 634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Households</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150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200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200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200</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dirty="0">
                          <a:solidFill>
                            <a:srgbClr val="000000"/>
                          </a:solidFill>
                          <a:effectLst/>
                          <a:latin typeface="Arial Narrow"/>
                        </a:rPr>
                        <a:t>Payments for capital assets</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12 861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10 574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13 003</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13 757</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0" i="0" u="none" strike="noStrike" dirty="0">
                          <a:solidFill>
                            <a:srgbClr val="000000"/>
                          </a:solidFill>
                          <a:effectLst/>
                          <a:latin typeface="Arial Narrow"/>
                        </a:rPr>
                        <a:t>Machinery and equipment</a:t>
                      </a:r>
                      <a:endParaRPr lang="en-US" sz="1300" b="0" i="0" u="none" strike="noStrike" dirty="0">
                        <a:solidFill>
                          <a:srgbClr val="000000"/>
                        </a:solidFill>
                        <a:effectLst/>
                        <a:latin typeface="Arial Narrow"/>
                      </a:endParaRPr>
                    </a:p>
                  </a:txBody>
                  <a:tcPr marL="171450"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12 861</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0" i="0" u="none" strike="noStrike" dirty="0" smtClean="0">
                          <a:solidFill>
                            <a:srgbClr val="000000"/>
                          </a:solidFill>
                          <a:effectLst/>
                          <a:latin typeface="Arial Narrow"/>
                        </a:rPr>
                        <a:t>10 574</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0" i="0" u="none" strike="noStrike" dirty="0" smtClean="0">
                          <a:solidFill>
                            <a:srgbClr val="000000"/>
                          </a:solidFill>
                          <a:effectLst/>
                          <a:latin typeface="Arial Narrow"/>
                        </a:rPr>
                        <a:t>13 003</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0" i="0" u="none" strike="noStrike" dirty="0" smtClean="0">
                          <a:solidFill>
                            <a:srgbClr val="000000"/>
                          </a:solidFill>
                          <a:effectLst/>
                          <a:latin typeface="Arial Narrow"/>
                        </a:rPr>
                        <a:t>13 757</a:t>
                      </a:r>
                      <a:endParaRPr lang="en-US" sz="1300" b="0"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ZA" sz="1300" b="1" i="0" u="none" strike="noStrike" dirty="0">
                          <a:solidFill>
                            <a:srgbClr val="000000"/>
                          </a:solidFill>
                          <a:effectLst/>
                          <a:latin typeface="Arial Narrow"/>
                        </a:rPr>
                        <a:t> </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r h="263789">
                <a:tc>
                  <a:txBody>
                    <a:bodyPr/>
                    <a:lstStyle/>
                    <a:p>
                      <a:pPr algn="l" fontAlgn="ctr"/>
                      <a:r>
                        <a:rPr lang="en-GB" sz="1300" b="1" i="0" u="none" strike="noStrike">
                          <a:solidFill>
                            <a:srgbClr val="000000"/>
                          </a:solidFill>
                          <a:effectLst/>
                          <a:latin typeface="Arial Narrow"/>
                        </a:rPr>
                        <a:t>Total</a:t>
                      </a:r>
                      <a:endParaRPr lang="en-US" sz="1300" b="1" i="0" u="none" strike="noStrike">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92 822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tcPr>
                </a:tc>
                <a:tc>
                  <a:txBody>
                    <a:bodyPr/>
                    <a:lstStyle/>
                    <a:p>
                      <a:pPr algn="r" fontAlgn="ctr"/>
                      <a:r>
                        <a:rPr lang="en-US" sz="1300" b="1" i="0" u="none" strike="noStrike" dirty="0" smtClean="0">
                          <a:solidFill>
                            <a:srgbClr val="000000"/>
                          </a:solidFill>
                          <a:effectLst/>
                          <a:latin typeface="Arial Narrow"/>
                        </a:rPr>
                        <a:t>96 092</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9933"/>
                    </a:solidFill>
                  </a:tcPr>
                </a:tc>
                <a:tc>
                  <a:txBody>
                    <a:bodyPr/>
                    <a:lstStyle/>
                    <a:p>
                      <a:pPr algn="r" fontAlgn="ctr"/>
                      <a:r>
                        <a:rPr lang="en-US" sz="1300" b="1" i="0" u="none" strike="noStrike" dirty="0" smtClean="0">
                          <a:solidFill>
                            <a:srgbClr val="000000"/>
                          </a:solidFill>
                          <a:effectLst/>
                          <a:latin typeface="Arial Narrow"/>
                        </a:rPr>
                        <a:t>102 874</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c>
                  <a:txBody>
                    <a:bodyPr/>
                    <a:lstStyle/>
                    <a:p>
                      <a:pPr algn="r" fontAlgn="ctr"/>
                      <a:r>
                        <a:rPr lang="en-US" sz="1300" b="1" i="0" u="none" strike="noStrike" dirty="0" smtClean="0">
                          <a:solidFill>
                            <a:srgbClr val="000000"/>
                          </a:solidFill>
                          <a:effectLst/>
                          <a:latin typeface="Arial Narrow"/>
                        </a:rPr>
                        <a:t>108 311</a:t>
                      </a:r>
                      <a:endParaRPr lang="en-US" sz="1300" b="1" i="0" u="none" strike="noStrike" dirty="0">
                        <a:solidFill>
                          <a:srgbClr val="000000"/>
                        </a:solidFill>
                        <a:effectLst/>
                        <a:latin typeface="Arial Narrow"/>
                      </a:endParaRPr>
                    </a:p>
                  </a:txBody>
                  <a:tcPr marL="9525" marR="9525" marT="9525" marB="0" anchor="ctr">
                    <a:lnL w="12700" cap="flat" cmpd="sng" algn="ctr">
                      <a:solidFill>
                        <a:srgbClr val="FF6600"/>
                      </a:solid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solidFill>
                        <a:srgbClr val="FF6600"/>
                      </a:solidFill>
                      <a:prstDash val="solid"/>
                      <a:round/>
                      <a:headEnd type="none" w="med" len="med"/>
                      <a:tailEnd type="none" w="med" len="med"/>
                    </a:lnB>
                    <a:solidFill>
                      <a:srgbClr val="FFFFFF"/>
                    </a:solidFill>
                  </a:tcPr>
                </a:tc>
              </a:tr>
            </a:tbl>
          </a:graphicData>
        </a:graphic>
      </p:graphicFrame>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162304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00"/>
            </a:gs>
            <a:gs pos="48000">
              <a:srgbClr val="FF9933"/>
            </a:gs>
            <a:gs pos="100000">
              <a:srgbClr val="FF6600"/>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95177" y="2265393"/>
            <a:ext cx="7476307" cy="2862322"/>
          </a:xfrm>
          <a:prstGeom prst="rect">
            <a:avLst/>
          </a:prstGeom>
          <a:noFill/>
        </p:spPr>
        <p:txBody>
          <a:bodyPr wrap="square" rtlCol="0">
            <a:spAutoFit/>
          </a:bodyPr>
          <a:lstStyle/>
          <a:p>
            <a:r>
              <a:rPr lang="en-ZA" sz="7200" dirty="0" smtClean="0">
                <a:solidFill>
                  <a:prstClr val="black"/>
                </a:solidFill>
              </a:rPr>
              <a:t>PART C</a:t>
            </a:r>
          </a:p>
          <a:p>
            <a:r>
              <a:rPr lang="en-ZA" sz="3600" i="1" dirty="0" smtClean="0">
                <a:solidFill>
                  <a:prstClr val="white"/>
                </a:solidFill>
              </a:rPr>
              <a:t>Links to Long Term Plans</a:t>
            </a:r>
            <a:endParaRPr lang="en-ZA" sz="3200" i="1" dirty="0">
              <a:solidFill>
                <a:prstClr val="white"/>
              </a:solidFill>
            </a:endParaRPr>
          </a:p>
          <a:p>
            <a:endParaRPr lang="en-ZA" sz="7200" dirty="0" smtClean="0">
              <a:solidFill>
                <a:srgbClr val="72C7E7"/>
              </a:solidFill>
            </a:endParaRPr>
          </a:p>
        </p:txBody>
      </p:sp>
      <p:sp>
        <p:nvSpPr>
          <p:cNvPr id="3" name="Slide Number Placeholder 2"/>
          <p:cNvSpPr>
            <a:spLocks noGrp="1"/>
          </p:cNvSpPr>
          <p:nvPr>
            <p:ph type="sldNum" sz="quarter" idx="12"/>
          </p:nvPr>
        </p:nvSpPr>
        <p:spPr/>
        <p:txBody>
          <a:bodyPr/>
          <a:lstStyle/>
          <a:p>
            <a:fld id="{807AF72E-B1A0-4A08-AC4A-89DDD0E3DC36}" type="slidenum">
              <a:rPr lang="en-US" smtClean="0"/>
              <a:pPr/>
              <a:t>45</a:t>
            </a:fld>
            <a:endParaRPr lang="en-US" dirty="0"/>
          </a:p>
        </p:txBody>
      </p:sp>
      <p:pic>
        <p:nvPicPr>
          <p:cNvPr id="4" name="Picture 3"/>
          <p:cNvPicPr>
            <a:picLocks noChangeAspect="1"/>
          </p:cNvPicPr>
          <p:nvPr/>
        </p:nvPicPr>
        <p:blipFill>
          <a:blip r:embed="rId2" cstate="print"/>
          <a:stretch>
            <a:fillRect/>
          </a:stretch>
        </p:blipFill>
        <p:spPr>
          <a:xfrm>
            <a:off x="7339163" y="-594"/>
            <a:ext cx="4852837" cy="6858594"/>
          </a:xfrm>
          <a:prstGeom prst="rect">
            <a:avLst/>
          </a:prstGeom>
        </p:spPr>
      </p:pic>
    </p:spTree>
    <p:extLst>
      <p:ext uri="{BB962C8B-B14F-4D97-AF65-F5344CB8AC3E}">
        <p14:creationId xmlns:p14="http://schemas.microsoft.com/office/powerpoint/2010/main" xmlns="" val="3243149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399" y="168865"/>
            <a:ext cx="10595811"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PART C – LINKS TO OTHER PLANS</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46</a:t>
            </a:fld>
            <a:endParaRPr lang="en-US" dirty="0">
              <a:solidFill>
                <a:prstClr val="black">
                  <a:tint val="75000"/>
                </a:prstClr>
              </a:solidFill>
            </a:endParaRPr>
          </a:p>
        </p:txBody>
      </p:sp>
      <p:sp>
        <p:nvSpPr>
          <p:cNvPr id="5" name="Rectangle 6"/>
          <p:cNvSpPr txBox="1">
            <a:spLocks noChangeArrowheads="1"/>
          </p:cNvSpPr>
          <p:nvPr/>
        </p:nvSpPr>
        <p:spPr>
          <a:xfrm>
            <a:off x="271529" y="929437"/>
            <a:ext cx="11389428" cy="547211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20000"/>
              </a:lnSpc>
              <a:buFont typeface="+mj-lt"/>
              <a:buAutoNum type="arabicPeriod"/>
              <a:defRPr/>
            </a:pPr>
            <a:r>
              <a:rPr lang="en-US" sz="1400" b="1" dirty="0" smtClean="0">
                <a:latin typeface="Arial" panose="020B0604020202020204" pitchFamily="34" charset="0"/>
                <a:ea typeface="Arial Unicode MS" pitchFamily="34" charset="-128"/>
                <a:cs typeface="Arial" panose="020B0604020202020204" pitchFamily="34" charset="0"/>
              </a:rPr>
              <a:t>Service Delivery Improvement Plan </a:t>
            </a:r>
            <a:r>
              <a:rPr lang="en-US" sz="1400" dirty="0" smtClean="0">
                <a:latin typeface="Arial" panose="020B0604020202020204" pitchFamily="34" charset="0"/>
                <a:ea typeface="Arial Unicode MS" pitchFamily="34" charset="-128"/>
                <a:cs typeface="Arial" panose="020B0604020202020204" pitchFamily="34" charset="0"/>
              </a:rPr>
              <a:t>– The </a:t>
            </a:r>
            <a:r>
              <a:rPr lang="en-US" sz="1400" dirty="0" err="1" smtClean="0">
                <a:latin typeface="Arial" panose="020B0604020202020204" pitchFamily="34" charset="0"/>
                <a:ea typeface="Arial Unicode MS" pitchFamily="34" charset="-128"/>
                <a:cs typeface="Arial" panose="020B0604020202020204" pitchFamily="34" charset="0"/>
              </a:rPr>
              <a:t>SDIP</a:t>
            </a:r>
            <a:r>
              <a:rPr lang="en-US" sz="1400" dirty="0" smtClean="0">
                <a:latin typeface="Arial" panose="020B0604020202020204" pitchFamily="34" charset="0"/>
                <a:ea typeface="Arial Unicode MS" pitchFamily="34" charset="-128"/>
                <a:cs typeface="Arial" panose="020B0604020202020204" pitchFamily="34" charset="0"/>
              </a:rPr>
              <a:t> is a detailed plan designed to improve delivery in critical services over the next three (3) years. </a:t>
            </a:r>
            <a:r>
              <a:rPr lang="en-ZA" sz="1400" dirty="0" smtClean="0">
                <a:latin typeface="Arial" panose="020B0604020202020204" pitchFamily="34" charset="0"/>
                <a:ea typeface="Arial Unicode MS" pitchFamily="34" charset="-128"/>
                <a:cs typeface="Arial" panose="020B0604020202020204" pitchFamily="34" charset="0"/>
              </a:rPr>
              <a:t>The SDIP is underpinned by the need to adopt the Infrastructure Delivery Management System (IDMS) as the primary system for the management of delivery. The SDIP sets out the following three areas for improvement which have been identified through a situational analysis process:  </a:t>
            </a:r>
          </a:p>
          <a:p>
            <a:pPr marL="0" indent="0" algn="just">
              <a:buFont typeface="Arial" pitchFamily="34" charset="0"/>
              <a:buNone/>
              <a:defRPr/>
            </a:pPr>
            <a:endParaRPr lang="en-ZA" sz="1400" dirty="0" smtClean="0">
              <a:latin typeface="Arial" panose="020B0604020202020204" pitchFamily="34" charset="0"/>
              <a:ea typeface="Arial Unicode MS" pitchFamily="34" charset="-128"/>
              <a:cs typeface="Arial" panose="020B0604020202020204" pitchFamily="34" charset="0"/>
            </a:endParaRPr>
          </a:p>
          <a:p>
            <a:pPr marL="857250" lvl="1" indent="-400050" algn="just">
              <a:buFont typeface="+mj-lt"/>
              <a:buAutoNum type="romanLcPeriod"/>
              <a:defRPr/>
            </a:pPr>
            <a:r>
              <a:rPr lang="en-ZA" sz="1400" dirty="0" smtClean="0">
                <a:latin typeface="Arial" panose="020B0604020202020204" pitchFamily="34" charset="0"/>
                <a:ea typeface="Arial Unicode MS" pitchFamily="34" charset="-128"/>
                <a:cs typeface="Arial" panose="020B0604020202020204" pitchFamily="34" charset="0"/>
              </a:rPr>
              <a:t>Provisioning of accommodation through construction (aligned to the </a:t>
            </a:r>
            <a:r>
              <a:rPr lang="en-ZA" sz="1400" dirty="0" err="1" smtClean="0">
                <a:latin typeface="Arial" panose="020B0604020202020204" pitchFamily="34" charset="0"/>
                <a:ea typeface="Arial Unicode MS" pitchFamily="34" charset="-128"/>
                <a:cs typeface="Arial" panose="020B0604020202020204" pitchFamily="34" charset="0"/>
              </a:rPr>
              <a:t>IDIP</a:t>
            </a:r>
            <a:r>
              <a:rPr lang="en-ZA" sz="1400" dirty="0" smtClean="0">
                <a:latin typeface="Arial" panose="020B0604020202020204" pitchFamily="34" charset="0"/>
                <a:ea typeface="Arial Unicode MS" pitchFamily="34" charset="-128"/>
                <a:cs typeface="Arial" panose="020B0604020202020204" pitchFamily="34" charset="0"/>
              </a:rPr>
              <a:t>);</a:t>
            </a:r>
          </a:p>
          <a:p>
            <a:pPr marL="857250" lvl="1" indent="-400050" algn="just">
              <a:buFont typeface="+mj-lt"/>
              <a:buAutoNum type="romanLcPeriod"/>
              <a:defRPr/>
            </a:pPr>
            <a:r>
              <a:rPr lang="en-ZA" sz="1400" dirty="0" smtClean="0">
                <a:latin typeface="Arial" panose="020B0604020202020204" pitchFamily="34" charset="0"/>
                <a:ea typeface="Arial Unicode MS" pitchFamily="34" charset="-128"/>
                <a:cs typeface="Arial" panose="020B0604020202020204" pitchFamily="34" charset="0"/>
              </a:rPr>
              <a:t>Provisioning of accommodation through private leases (aligned to </a:t>
            </a:r>
            <a:r>
              <a:rPr lang="en-ZA" sz="1400" dirty="0" err="1" smtClean="0">
                <a:latin typeface="Arial" panose="020B0604020202020204" pitchFamily="34" charset="0"/>
                <a:ea typeface="Arial Unicode MS" pitchFamily="34" charset="-128"/>
                <a:cs typeface="Arial" panose="020B0604020202020204" pitchFamily="34" charset="0"/>
              </a:rPr>
              <a:t>IDIP</a:t>
            </a:r>
            <a:r>
              <a:rPr lang="en-ZA" sz="1400" dirty="0" smtClean="0">
                <a:latin typeface="Arial" panose="020B0604020202020204" pitchFamily="34" charset="0"/>
                <a:ea typeface="Arial Unicode MS" pitchFamily="34" charset="-128"/>
                <a:cs typeface="Arial" panose="020B0604020202020204" pitchFamily="34" charset="0"/>
              </a:rPr>
              <a:t>); and </a:t>
            </a:r>
          </a:p>
          <a:p>
            <a:pPr marL="857250" lvl="1" indent="-400050" algn="just">
              <a:buFont typeface="+mj-lt"/>
              <a:buAutoNum type="romanLcPeriod"/>
              <a:defRPr/>
            </a:pPr>
            <a:r>
              <a:rPr lang="en-ZA" sz="1400" dirty="0" smtClean="0">
                <a:latin typeface="Arial" panose="020B0604020202020204" pitchFamily="34" charset="0"/>
                <a:ea typeface="Arial Unicode MS" pitchFamily="34" charset="-128"/>
                <a:cs typeface="Arial" panose="020B0604020202020204" pitchFamily="34" charset="0"/>
              </a:rPr>
              <a:t>Customer relationship management. </a:t>
            </a:r>
          </a:p>
          <a:p>
            <a:pPr algn="just">
              <a:buFont typeface="+mj-lt"/>
              <a:buAutoNum type="arabicPeriod"/>
              <a:defRPr/>
            </a:pPr>
            <a:endParaRPr lang="en-ZA" sz="1400" dirty="0" smtClean="0">
              <a:latin typeface="Arial" panose="020B0604020202020204" pitchFamily="34" charset="0"/>
              <a:ea typeface="Arial Unicode MS" pitchFamily="34" charset="-128"/>
              <a:cs typeface="Arial" panose="020B0604020202020204" pitchFamily="34" charset="0"/>
            </a:endParaRPr>
          </a:p>
          <a:p>
            <a:pPr algn="just">
              <a:buFont typeface="+mj-lt"/>
              <a:buAutoNum type="arabicPeriod" startAt="2"/>
              <a:defRPr/>
            </a:pPr>
            <a:r>
              <a:rPr lang="en-US" sz="1400" b="1" dirty="0" smtClean="0">
                <a:latin typeface="Arial" panose="020B0604020202020204" pitchFamily="34" charset="0"/>
                <a:ea typeface="Arial Unicode MS" pitchFamily="34" charset="-128"/>
                <a:cs typeface="Arial" panose="020B0604020202020204" pitchFamily="34" charset="0"/>
              </a:rPr>
              <a:t>Strategic Risk Plan </a:t>
            </a:r>
            <a:r>
              <a:rPr lang="en-US" sz="1400" dirty="0" smtClean="0">
                <a:latin typeface="Arial" panose="020B0604020202020204" pitchFamily="34" charset="0"/>
                <a:ea typeface="Arial Unicode MS" pitchFamily="34" charset="-128"/>
                <a:cs typeface="Arial" panose="020B0604020202020204" pitchFamily="34" charset="0"/>
              </a:rPr>
              <a:t>– Listed below are the strategic risks where specific attention and resources will be focused: </a:t>
            </a:r>
          </a:p>
          <a:p>
            <a:pPr marL="811213" indent="-368300" algn="just" fontAlgn="t">
              <a:buFont typeface="+mj-lt"/>
              <a:buAutoNum type="romanLcPeriod"/>
            </a:pPr>
            <a:endParaRPr lang="en-ZA" sz="1600" dirty="0" smtClean="0"/>
          </a:p>
          <a:p>
            <a:pPr marL="811213" indent="-368300" algn="just" fontAlgn="t">
              <a:buFont typeface="+mj-lt"/>
              <a:buAutoNum type="romanLcPeriod"/>
            </a:pPr>
            <a:r>
              <a:rPr lang="en-ZA" sz="1600" dirty="0" smtClean="0"/>
              <a:t>Insufficient </a:t>
            </a:r>
            <a:r>
              <a:rPr lang="en-ZA" sz="1600" dirty="0"/>
              <a:t>technical capacity to support PMTE</a:t>
            </a:r>
          </a:p>
          <a:p>
            <a:pPr marL="811213" indent="-368300" algn="just" fontAlgn="t">
              <a:buFont typeface="+mj-lt"/>
              <a:buAutoNum type="romanLcPeriod"/>
            </a:pPr>
            <a:r>
              <a:rPr lang="en-ZA" sz="1600" dirty="0"/>
              <a:t>Exposure to fraud and corruption</a:t>
            </a:r>
          </a:p>
          <a:p>
            <a:pPr marL="811213" indent="-368300" algn="just" fontAlgn="t">
              <a:buFont typeface="+mj-lt"/>
              <a:buAutoNum type="romanLcPeriod"/>
            </a:pPr>
            <a:r>
              <a:rPr lang="en-ZA" sz="1600" dirty="0"/>
              <a:t>Failure to deliver quality services</a:t>
            </a:r>
          </a:p>
          <a:p>
            <a:pPr marL="811213" indent="-368300" algn="just" fontAlgn="t">
              <a:buFont typeface="+mj-lt"/>
              <a:buAutoNum type="romanLcPeriod"/>
            </a:pPr>
            <a:r>
              <a:rPr lang="en-ZA" sz="1600" dirty="0"/>
              <a:t>Lack of coordinated planning for Ministerial and DG events (Protocol Services)</a:t>
            </a:r>
          </a:p>
          <a:p>
            <a:pPr marL="811213" indent="-368300" algn="just" fontAlgn="t">
              <a:buFont typeface="+mj-lt"/>
              <a:buAutoNum type="romanLcPeriod"/>
            </a:pPr>
            <a:r>
              <a:rPr lang="en-ZA" sz="1600" dirty="0"/>
              <a:t>Lack of cooperation within the sector </a:t>
            </a:r>
            <a:r>
              <a:rPr lang="en-ZA" sz="1600" dirty="0" smtClean="0"/>
              <a:t>Departments</a:t>
            </a:r>
          </a:p>
          <a:p>
            <a:pPr marL="811213" indent="-368300" algn="just" fontAlgn="t">
              <a:buFont typeface="+mj-lt"/>
              <a:buAutoNum type="romanLcPeriod"/>
            </a:pPr>
            <a:r>
              <a:rPr lang="en-ZA" sz="1600" dirty="0"/>
              <a:t>Ineffective implementation of the PEPs by implementing bodies</a:t>
            </a:r>
          </a:p>
          <a:p>
            <a:pPr marL="811213" indent="-368300" algn="just" fontAlgn="t">
              <a:buFont typeface="+mj-lt"/>
              <a:buAutoNum type="romanLcPeriod"/>
            </a:pPr>
            <a:r>
              <a:rPr lang="en-ZA" sz="1600" dirty="0"/>
              <a:t>Inadequate Built environment and Property Sector Legislation  </a:t>
            </a:r>
          </a:p>
          <a:p>
            <a:pPr marL="811213" indent="-368300" algn="just" fontAlgn="t">
              <a:buFont typeface="+mj-lt"/>
              <a:buAutoNum type="romanLcPeriod"/>
            </a:pPr>
            <a:r>
              <a:rPr lang="en-ZA" sz="1600" dirty="0"/>
              <a:t>Inadequate Clients relations with Prestige clients</a:t>
            </a:r>
          </a:p>
          <a:p>
            <a:pPr marL="0" indent="0" algn="just" fontAlgn="t">
              <a:buNone/>
            </a:pPr>
            <a:endParaRPr lang="en-ZA" sz="1600" dirty="0" smtClean="0"/>
          </a:p>
          <a:p>
            <a:pPr marL="444500" indent="80963" algn="just">
              <a:buFont typeface="Arial" pitchFamily="34" charset="0"/>
              <a:buNone/>
              <a:defRPr/>
            </a:pPr>
            <a:endParaRPr lang="en-ZA" sz="1400" dirty="0" smtClean="0">
              <a:latin typeface="Arial" panose="020B0604020202020204" pitchFamily="34" charset="0"/>
              <a:ea typeface="Arial Unicode MS" pitchFamily="34" charset="-128"/>
              <a:cs typeface="Arial" panose="020B0604020202020204" pitchFamily="34" charset="0"/>
            </a:endParaRPr>
          </a:p>
          <a:p>
            <a:pPr algn="just">
              <a:buFont typeface="+mj-lt"/>
              <a:buAutoNum type="arabicPeriod" startAt="2"/>
              <a:defRPr/>
            </a:pPr>
            <a:endParaRPr lang="en-US"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buFont typeface="+mj-lt"/>
              <a:buAutoNum type="arabicPeriod" startAt="2"/>
              <a:defRPr/>
            </a:pPr>
            <a:endParaRPr lang="en-GB"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defRPr/>
            </a:pPr>
            <a:endParaRPr lang="en-GB"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defRPr/>
            </a:pPr>
            <a:endParaRPr lang="en-GB"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defRPr/>
            </a:pPr>
            <a:endParaRPr lang="en-GB"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defRPr/>
            </a:pPr>
            <a:endParaRPr lang="en-GB"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defRPr/>
            </a:pPr>
            <a:endParaRPr lang="en-GB" sz="1400" dirty="0" smtClean="0">
              <a:latin typeface="Arial" panose="020B0604020202020204" pitchFamily="34" charset="0"/>
              <a:ea typeface="Arial Unicode MS" pitchFamily="34" charset="-128"/>
              <a:cs typeface="Arial" panose="020B0604020202020204" pitchFamily="34" charset="0"/>
            </a:endParaRPr>
          </a:p>
          <a:p>
            <a:pPr algn="just">
              <a:lnSpc>
                <a:spcPct val="250000"/>
              </a:lnSpc>
              <a:buFontTx/>
              <a:buNone/>
              <a:defRPr/>
            </a:pPr>
            <a:endParaRPr lang="en-US" sz="1400" u="sng" dirty="0" smtClean="0">
              <a:latin typeface="Arial" panose="020B0604020202020204" pitchFamily="34" charset="0"/>
              <a:cs typeface="Arial" panose="020B0604020202020204" pitchFamily="34" charset="0"/>
            </a:endParaRPr>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40171569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299544" y="168865"/>
            <a:ext cx="8387255" cy="523220"/>
          </a:xfrm>
          <a:prstGeom prst="rect">
            <a:avLst/>
          </a:prstGeom>
          <a:noFill/>
        </p:spPr>
        <p:txBody>
          <a:bodyPr wrap="square" rtlCol="0">
            <a:spAutoFit/>
          </a:bodyPr>
          <a:lstStyle/>
          <a:p>
            <a:pPr lvl="0">
              <a:defRPr/>
            </a:pPr>
            <a:r>
              <a:rPr lang="en-ZA" sz="2800" b="1" kern="0" dirty="0">
                <a:solidFill>
                  <a:prstClr val="white"/>
                </a:solidFill>
                <a:effectLst>
                  <a:outerShdw blurRad="38100" dist="38100" dir="2700000" algn="tl">
                    <a:srgbClr val="000000">
                      <a:alpha val="43137"/>
                    </a:srgbClr>
                  </a:outerShdw>
                </a:effectLst>
              </a:rPr>
              <a:t>PART C – LINKS TO OTHER PLANS</a:t>
            </a:r>
          </a:p>
        </p:txBody>
      </p:sp>
      <p:sp>
        <p:nvSpPr>
          <p:cNvPr id="2" name="Slide Number Placeholder 1"/>
          <p:cNvSpPr>
            <a:spLocks noGrp="1"/>
          </p:cNvSpPr>
          <p:nvPr>
            <p:ph type="sldNum" sz="quarter" idx="12"/>
          </p:nvPr>
        </p:nvSpPr>
        <p:spPr/>
        <p:txBody>
          <a:bodyPr/>
          <a:lstStyle/>
          <a:p>
            <a:fld id="{807AF72E-B1A0-4A08-AC4A-89DDD0E3DC36}" type="slidenum">
              <a:rPr lang="en-US" smtClean="0"/>
              <a:pPr/>
              <a:t>47</a:t>
            </a:fld>
            <a:endParaRPr lang="en-US" dirty="0"/>
          </a:p>
        </p:txBody>
      </p:sp>
      <p:sp>
        <p:nvSpPr>
          <p:cNvPr id="4" name="TextBox 3"/>
          <p:cNvSpPr txBox="1"/>
          <p:nvPr/>
        </p:nvSpPr>
        <p:spPr>
          <a:xfrm>
            <a:off x="507061" y="787696"/>
            <a:ext cx="11308701" cy="5855449"/>
          </a:xfrm>
          <a:prstGeom prst="rect">
            <a:avLst/>
          </a:prstGeom>
          <a:noFill/>
        </p:spPr>
        <p:txBody>
          <a:bodyPr wrap="square" rtlCol="0">
            <a:spAutoFit/>
          </a:bodyPr>
          <a:lstStyle/>
          <a:p>
            <a:pPr marL="342900" lvl="0" indent="-342900" algn="just">
              <a:spcBef>
                <a:spcPts val="600"/>
              </a:spcBef>
              <a:spcAft>
                <a:spcPts val="1200"/>
              </a:spcAft>
              <a:buFont typeface="+mj-lt"/>
              <a:buAutoNum type="arabicPeriod" startAt="3"/>
              <a:defRPr/>
            </a:pPr>
            <a:r>
              <a:rPr lang="en-ZA" sz="1550" dirty="0">
                <a:solidFill>
                  <a:prstClr val="black"/>
                </a:solidFill>
                <a:latin typeface="Arial" panose="020B0604020202020204" pitchFamily="34" charset="0"/>
                <a:ea typeface="Arial Unicode MS" pitchFamily="34" charset="-128"/>
                <a:cs typeface="Arial" panose="020B0604020202020204" pitchFamily="34" charset="0"/>
              </a:rPr>
              <a:t>The Department received the following </a:t>
            </a:r>
            <a:r>
              <a:rPr lang="en-ZA" sz="1550" b="1" dirty="0">
                <a:solidFill>
                  <a:prstClr val="black"/>
                </a:solidFill>
                <a:latin typeface="Arial" panose="020B0604020202020204" pitchFamily="34" charset="0"/>
                <a:ea typeface="Arial Unicode MS" pitchFamily="34" charset="-128"/>
                <a:cs typeface="Arial" panose="020B0604020202020204" pitchFamily="34" charset="0"/>
              </a:rPr>
              <a:t>conditional grants </a:t>
            </a:r>
            <a:r>
              <a:rPr lang="en-ZA" sz="1550" dirty="0">
                <a:solidFill>
                  <a:prstClr val="black"/>
                </a:solidFill>
                <a:latin typeface="Arial" panose="020B0604020202020204" pitchFamily="34" charset="0"/>
                <a:ea typeface="Arial Unicode MS" pitchFamily="34" charset="-128"/>
                <a:cs typeface="Arial" panose="020B0604020202020204" pitchFamily="34" charset="0"/>
              </a:rPr>
              <a:t>under the Expanded Public Works Programme:</a:t>
            </a:r>
          </a:p>
          <a:p>
            <a:pPr marL="857250" lvl="1" indent="-400050" algn="just">
              <a:spcBef>
                <a:spcPts val="600"/>
              </a:spcBef>
              <a:spcAft>
                <a:spcPts val="1200"/>
              </a:spcAft>
              <a:buFont typeface="+mj-lt"/>
              <a:buAutoNum type="romanLcPeriod"/>
              <a:defRPr/>
            </a:pPr>
            <a:r>
              <a:rPr lang="en-ZA" sz="1550" dirty="0">
                <a:solidFill>
                  <a:prstClr val="black"/>
                </a:solidFill>
                <a:latin typeface="Arial" panose="020B0604020202020204" pitchFamily="34" charset="0"/>
                <a:ea typeface="Arial Unicode MS" pitchFamily="34" charset="-128"/>
                <a:cs typeface="Arial" panose="020B0604020202020204" pitchFamily="34" charset="0"/>
              </a:rPr>
              <a:t>EPWP Integrated Grant to Provinces</a:t>
            </a:r>
          </a:p>
          <a:p>
            <a:pPr marL="857250" lvl="1" indent="-400050" algn="just">
              <a:spcBef>
                <a:spcPts val="600"/>
              </a:spcBef>
              <a:spcAft>
                <a:spcPts val="1200"/>
              </a:spcAft>
              <a:buFont typeface="+mj-lt"/>
              <a:buAutoNum type="romanLcPeriod"/>
              <a:defRPr/>
            </a:pPr>
            <a:r>
              <a:rPr lang="en-ZA" sz="1550" dirty="0">
                <a:solidFill>
                  <a:prstClr val="black"/>
                </a:solidFill>
                <a:latin typeface="Arial" panose="020B0604020202020204" pitchFamily="34" charset="0"/>
                <a:ea typeface="Arial Unicode MS" pitchFamily="34" charset="-128"/>
                <a:cs typeface="Arial" panose="020B0604020202020204" pitchFamily="34" charset="0"/>
              </a:rPr>
              <a:t>EPWP Integrated Grant to Municipalities</a:t>
            </a:r>
          </a:p>
          <a:p>
            <a:pPr marL="857250" lvl="1" indent="-400050" algn="just">
              <a:spcBef>
                <a:spcPts val="600"/>
              </a:spcBef>
              <a:spcAft>
                <a:spcPts val="1200"/>
              </a:spcAft>
              <a:buFont typeface="+mj-lt"/>
              <a:buAutoNum type="romanLcPeriod"/>
              <a:defRPr/>
            </a:pPr>
            <a:r>
              <a:rPr lang="en-ZA" sz="1550" dirty="0">
                <a:solidFill>
                  <a:prstClr val="black"/>
                </a:solidFill>
                <a:latin typeface="Arial" panose="020B0604020202020204" pitchFamily="34" charset="0"/>
                <a:ea typeface="Arial Unicode MS" pitchFamily="34" charset="-128"/>
                <a:cs typeface="Arial" panose="020B0604020202020204" pitchFamily="34" charset="0"/>
              </a:rPr>
              <a:t>Social Sector EPWP Grant for to Provinces </a:t>
            </a:r>
          </a:p>
          <a:p>
            <a:pPr marL="857250" lvl="1" indent="-400050" algn="just">
              <a:spcBef>
                <a:spcPts val="600"/>
              </a:spcBef>
              <a:spcAft>
                <a:spcPts val="1200"/>
              </a:spcAft>
              <a:buFont typeface="+mj-lt"/>
              <a:buAutoNum type="romanLcPeriod"/>
              <a:defRPr/>
            </a:pPr>
            <a:r>
              <a:rPr lang="en-ZA" sz="1550" dirty="0">
                <a:solidFill>
                  <a:prstClr val="black"/>
                </a:solidFill>
                <a:latin typeface="Arial" panose="020B0604020202020204" pitchFamily="34" charset="0"/>
                <a:ea typeface="Arial Unicode MS" pitchFamily="34" charset="-128"/>
                <a:cs typeface="Arial" panose="020B0604020202020204" pitchFamily="34" charset="0"/>
              </a:rPr>
              <a:t>Non State Sector Wage Subsidy</a:t>
            </a:r>
            <a:r>
              <a:rPr lang="en-ZA" sz="1550" dirty="0" smtClean="0">
                <a:solidFill>
                  <a:prstClr val="black"/>
                </a:solidFill>
                <a:latin typeface="Arial" panose="020B0604020202020204" pitchFamily="34" charset="0"/>
                <a:ea typeface="Arial Unicode MS" pitchFamily="34" charset="-128"/>
                <a:cs typeface="Arial" panose="020B0604020202020204" pitchFamily="34" charset="0"/>
              </a:rPr>
              <a:t>.</a:t>
            </a:r>
          </a:p>
          <a:p>
            <a:pPr marL="857250" lvl="1" indent="-400050" algn="just">
              <a:spcBef>
                <a:spcPts val="1200"/>
              </a:spcBef>
              <a:buFont typeface="+mj-lt"/>
              <a:buAutoNum type="romanLcPeriod"/>
              <a:defRPr/>
            </a:pPr>
            <a:endParaRPr lang="en-ZA" sz="1550" dirty="0">
              <a:solidFill>
                <a:prstClr val="black"/>
              </a:solidFill>
              <a:latin typeface="Arial" panose="020B0604020202020204" pitchFamily="34" charset="0"/>
              <a:ea typeface="Arial Unicode MS" pitchFamily="34" charset="-128"/>
              <a:cs typeface="Arial" panose="020B0604020202020204" pitchFamily="34" charset="0"/>
            </a:endParaRPr>
          </a:p>
          <a:p>
            <a:pPr marL="358775" lvl="0" indent="-358775" algn="just">
              <a:lnSpc>
                <a:spcPct val="90000"/>
              </a:lnSpc>
              <a:buFont typeface="+mj-lt"/>
              <a:buAutoNum type="arabicPeriod" startAt="4"/>
              <a:tabLst>
                <a:tab pos="358775" algn="l"/>
              </a:tabLst>
              <a:defRPr/>
            </a:pPr>
            <a:r>
              <a:rPr lang="en-GB" sz="1550" dirty="0">
                <a:solidFill>
                  <a:prstClr val="black"/>
                </a:solidFill>
                <a:latin typeface="Arial" panose="020B0604020202020204" pitchFamily="34" charset="0"/>
                <a:ea typeface="Arial Unicode MS" pitchFamily="34" charset="-128"/>
                <a:cs typeface="Arial" panose="020B0604020202020204" pitchFamily="34" charset="0"/>
              </a:rPr>
              <a:t>There are four </a:t>
            </a:r>
            <a:r>
              <a:rPr lang="en-GB" sz="1550" b="1" dirty="0">
                <a:solidFill>
                  <a:prstClr val="black"/>
                </a:solidFill>
                <a:latin typeface="Arial" panose="020B0604020202020204" pitchFamily="34" charset="0"/>
                <a:ea typeface="Arial Unicode MS" pitchFamily="34" charset="-128"/>
                <a:cs typeface="Arial" panose="020B0604020202020204" pitchFamily="34" charset="0"/>
              </a:rPr>
              <a:t>Public Entities reporting to the Department of Public Works</a:t>
            </a:r>
            <a:r>
              <a:rPr lang="en-GB" sz="1550" dirty="0">
                <a:solidFill>
                  <a:prstClr val="black"/>
                </a:solidFill>
                <a:latin typeface="Arial" panose="020B0604020202020204" pitchFamily="34" charset="0"/>
                <a:ea typeface="Arial Unicode MS" pitchFamily="34" charset="-128"/>
                <a:cs typeface="Arial" panose="020B0604020202020204" pitchFamily="34" charset="0"/>
              </a:rPr>
              <a:t>.  The Entities serve as an extension of and assist the Department in delivering on its mandate. </a:t>
            </a:r>
          </a:p>
          <a:p>
            <a:pPr lvl="0" algn="just">
              <a:lnSpc>
                <a:spcPct val="90000"/>
              </a:lnSpc>
              <a:tabLst>
                <a:tab pos="358775" algn="l"/>
              </a:tabLst>
              <a:defRPr/>
            </a:pPr>
            <a:endParaRPr lang="en-GB" sz="1550" dirty="0">
              <a:solidFill>
                <a:prstClr val="black"/>
              </a:solidFill>
              <a:latin typeface="Arial" panose="020B0604020202020204" pitchFamily="34" charset="0"/>
              <a:ea typeface="Arial Unicode MS" pitchFamily="34" charset="-128"/>
              <a:cs typeface="Arial" panose="020B0604020202020204" pitchFamily="34" charset="0"/>
            </a:endParaRPr>
          </a:p>
          <a:p>
            <a:pPr marL="857250" lvl="1" indent="-400050" algn="just">
              <a:buFont typeface="+mj-lt"/>
              <a:buAutoNum type="romanLcPeriod"/>
              <a:defRPr/>
            </a:pPr>
            <a:r>
              <a:rPr lang="en-GB" sz="1550" b="1" dirty="0">
                <a:solidFill>
                  <a:prstClr val="black"/>
                </a:solidFill>
                <a:latin typeface="Arial" panose="020B0604020202020204" pitchFamily="34" charset="0"/>
                <a:ea typeface="Arial Unicode MS" pitchFamily="34" charset="-128"/>
                <a:cs typeface="Arial" panose="020B0604020202020204" pitchFamily="34" charset="0"/>
              </a:rPr>
              <a:t>Construction Industry Development Board (</a:t>
            </a:r>
            <a:r>
              <a:rPr lang="en-GB" sz="1550" b="1" dirty="0" err="1">
                <a:solidFill>
                  <a:prstClr val="black"/>
                </a:solidFill>
                <a:latin typeface="Arial" panose="020B0604020202020204" pitchFamily="34" charset="0"/>
                <a:ea typeface="Arial Unicode MS" pitchFamily="34" charset="-128"/>
                <a:cs typeface="Arial" panose="020B0604020202020204" pitchFamily="34" charset="0"/>
              </a:rPr>
              <a:t>cidb</a:t>
            </a:r>
            <a:r>
              <a:rPr lang="en-GB" sz="1550" b="1" dirty="0">
                <a:solidFill>
                  <a:prstClr val="black"/>
                </a:solidFill>
                <a:latin typeface="Arial" panose="020B0604020202020204" pitchFamily="34" charset="0"/>
                <a:ea typeface="Arial Unicode MS" pitchFamily="34" charset="-128"/>
                <a:cs typeface="Arial" panose="020B0604020202020204" pitchFamily="34" charset="0"/>
              </a:rPr>
              <a:t>): </a:t>
            </a:r>
            <a:r>
              <a:rPr lang="en-US" sz="1550" dirty="0">
                <a:solidFill>
                  <a:prstClr val="black"/>
                </a:solidFill>
                <a:latin typeface="Arial" panose="020B0604020202020204" pitchFamily="34" charset="0"/>
                <a:ea typeface="Arial Unicode MS" pitchFamily="34" charset="-128"/>
                <a:cs typeface="Arial" panose="020B0604020202020204" pitchFamily="34" charset="0"/>
              </a:rPr>
              <a:t>The </a:t>
            </a:r>
            <a:r>
              <a:rPr lang="en-US" sz="1550" dirty="0" err="1">
                <a:solidFill>
                  <a:prstClr val="black"/>
                </a:solidFill>
                <a:latin typeface="Arial" panose="020B0604020202020204" pitchFamily="34" charset="0"/>
                <a:ea typeface="Arial Unicode MS" pitchFamily="34" charset="-128"/>
                <a:cs typeface="Arial" panose="020B0604020202020204" pitchFamily="34" charset="0"/>
              </a:rPr>
              <a:t>cidb</a:t>
            </a:r>
            <a:r>
              <a:rPr lang="en-US" sz="1550" dirty="0">
                <a:solidFill>
                  <a:prstClr val="black"/>
                </a:solidFill>
                <a:latin typeface="Arial" panose="020B0604020202020204" pitchFamily="34" charset="0"/>
                <a:ea typeface="Arial Unicode MS" pitchFamily="34" charset="-128"/>
                <a:cs typeface="Arial" panose="020B0604020202020204" pitchFamily="34" charset="0"/>
              </a:rPr>
              <a:t> supports the Department by providing strategic direction and developing effective partnerships for growth, reform and improvement of the construction sector</a:t>
            </a:r>
            <a:r>
              <a:rPr lang="en-ZA" sz="1550" dirty="0">
                <a:solidFill>
                  <a:prstClr val="black"/>
                </a:solidFill>
                <a:latin typeface="Arial" panose="020B0604020202020204" pitchFamily="34" charset="0"/>
                <a:cs typeface="Arial" panose="020B0604020202020204" pitchFamily="34" charset="0"/>
              </a:rPr>
              <a:t>;</a:t>
            </a:r>
            <a:endParaRPr lang="en-GB" sz="1550" dirty="0">
              <a:solidFill>
                <a:prstClr val="black"/>
              </a:solidFill>
              <a:latin typeface="Arial" panose="020B0604020202020204" pitchFamily="34" charset="0"/>
              <a:ea typeface="Arial Unicode MS" pitchFamily="34" charset="-128"/>
              <a:cs typeface="Arial" panose="020B0604020202020204" pitchFamily="34" charset="0"/>
            </a:endParaRPr>
          </a:p>
          <a:p>
            <a:pPr marL="857250" lvl="1" indent="-400050" algn="just">
              <a:lnSpc>
                <a:spcPct val="90000"/>
              </a:lnSpc>
              <a:buFont typeface="+mj-lt"/>
              <a:buAutoNum type="romanLcPeriod"/>
              <a:defRPr/>
            </a:pPr>
            <a:endParaRPr lang="en-GB" sz="1550" dirty="0">
              <a:solidFill>
                <a:prstClr val="black"/>
              </a:solidFill>
              <a:latin typeface="Arial" panose="020B0604020202020204" pitchFamily="34" charset="0"/>
              <a:ea typeface="Arial Unicode MS" pitchFamily="34" charset="-128"/>
              <a:cs typeface="Arial" panose="020B0604020202020204" pitchFamily="34" charset="0"/>
            </a:endParaRPr>
          </a:p>
          <a:p>
            <a:pPr marL="857250" lvl="1" indent="-400050" algn="just">
              <a:buFont typeface="+mj-lt"/>
              <a:buAutoNum type="romanLcPeriod"/>
              <a:defRPr/>
            </a:pPr>
            <a:r>
              <a:rPr lang="en-GB" sz="1550" b="1" dirty="0">
                <a:solidFill>
                  <a:prstClr val="black"/>
                </a:solidFill>
                <a:latin typeface="Arial" panose="020B0604020202020204" pitchFamily="34" charset="0"/>
                <a:ea typeface="Arial Unicode MS" pitchFamily="34" charset="-128"/>
                <a:cs typeface="Arial" panose="020B0604020202020204" pitchFamily="34" charset="0"/>
              </a:rPr>
              <a:t>Council for Built Environment (CBE): </a:t>
            </a:r>
            <a:r>
              <a:rPr lang="en-GB" sz="1550" dirty="0">
                <a:solidFill>
                  <a:prstClr val="black"/>
                </a:solidFill>
                <a:latin typeface="Arial" panose="020B0604020202020204" pitchFamily="34" charset="0"/>
                <a:ea typeface="Arial Unicode MS" pitchFamily="34" charset="-128"/>
                <a:cs typeface="Arial" panose="020B0604020202020204" pitchFamily="34" charset="0"/>
              </a:rPr>
              <a:t>The CBE </a:t>
            </a:r>
            <a:r>
              <a:rPr lang="en-ZA" sz="1550" dirty="0">
                <a:solidFill>
                  <a:prstClr val="black"/>
                </a:solidFill>
                <a:latin typeface="Arial" panose="020B0604020202020204" pitchFamily="34" charset="0"/>
                <a:cs typeface="Arial" panose="020B0604020202020204" pitchFamily="34" charset="0"/>
              </a:rPr>
              <a:t>implements projects and programmes that address the built environment issues and </a:t>
            </a:r>
            <a:r>
              <a:rPr lang="en-ZA" sz="1550" dirty="0" smtClean="0">
                <a:solidFill>
                  <a:prstClr val="black"/>
                </a:solidFill>
                <a:latin typeface="Arial" panose="020B0604020202020204" pitchFamily="34" charset="0"/>
                <a:cs typeface="Arial" panose="020B0604020202020204" pitchFamily="34" charset="0"/>
              </a:rPr>
              <a:t>adds </a:t>
            </a:r>
            <a:r>
              <a:rPr lang="en-ZA" sz="1550" dirty="0">
                <a:solidFill>
                  <a:prstClr val="black"/>
                </a:solidFill>
                <a:latin typeface="Arial" panose="020B0604020202020204" pitchFamily="34" charset="0"/>
                <a:cs typeface="Arial" panose="020B0604020202020204" pitchFamily="34" charset="0"/>
              </a:rPr>
              <a:t>value to the built environment professions, Government and the general public;</a:t>
            </a:r>
            <a:endParaRPr lang="en-US" sz="1550" dirty="0">
              <a:solidFill>
                <a:prstClr val="black"/>
              </a:solidFill>
              <a:latin typeface="Arial" panose="020B0604020202020204" pitchFamily="34" charset="0"/>
              <a:cs typeface="Arial" panose="020B0604020202020204" pitchFamily="34" charset="0"/>
            </a:endParaRPr>
          </a:p>
          <a:p>
            <a:pPr marL="857250" lvl="1" indent="-400050" algn="just">
              <a:lnSpc>
                <a:spcPct val="90000"/>
              </a:lnSpc>
              <a:buFont typeface="+mj-lt"/>
              <a:buAutoNum type="romanLcPeriod"/>
              <a:defRPr/>
            </a:pPr>
            <a:endParaRPr lang="en-GB" sz="1550" dirty="0">
              <a:solidFill>
                <a:prstClr val="black"/>
              </a:solidFill>
              <a:latin typeface="Arial" panose="020B0604020202020204" pitchFamily="34" charset="0"/>
              <a:ea typeface="Arial Unicode MS" pitchFamily="34" charset="-128"/>
              <a:cs typeface="Arial" panose="020B0604020202020204" pitchFamily="34" charset="0"/>
            </a:endParaRPr>
          </a:p>
          <a:p>
            <a:pPr marL="857250" lvl="1" indent="-400050" algn="just">
              <a:lnSpc>
                <a:spcPct val="90000"/>
              </a:lnSpc>
              <a:buFont typeface="+mj-lt"/>
              <a:buAutoNum type="romanLcPeriod"/>
              <a:defRPr/>
            </a:pPr>
            <a:r>
              <a:rPr lang="en-GB" sz="1550" b="1" dirty="0" err="1">
                <a:solidFill>
                  <a:prstClr val="black"/>
                </a:solidFill>
                <a:latin typeface="Arial" panose="020B0604020202020204" pitchFamily="34" charset="0"/>
                <a:ea typeface="Arial Unicode MS" pitchFamily="34" charset="-128"/>
                <a:cs typeface="Arial" panose="020B0604020202020204" pitchFamily="34" charset="0"/>
              </a:rPr>
              <a:t>Agrément</a:t>
            </a:r>
            <a:r>
              <a:rPr lang="en-GB" sz="1550" b="1" dirty="0">
                <a:solidFill>
                  <a:prstClr val="black"/>
                </a:solidFill>
                <a:latin typeface="Arial" panose="020B0604020202020204" pitchFamily="34" charset="0"/>
                <a:ea typeface="Arial Unicode MS" pitchFamily="34" charset="-128"/>
                <a:cs typeface="Arial" panose="020B0604020202020204" pitchFamily="34" charset="0"/>
              </a:rPr>
              <a:t> SA (ASA): </a:t>
            </a:r>
            <a:r>
              <a:rPr lang="en-US" sz="1550" dirty="0">
                <a:solidFill>
                  <a:prstClr val="black"/>
                </a:solidFill>
                <a:latin typeface="Arial" panose="020B0604020202020204" pitchFamily="34" charset="0"/>
                <a:ea typeface="Arial Unicode MS" pitchFamily="34" charset="-128"/>
                <a:cs typeface="Arial" panose="020B0604020202020204" pitchFamily="34" charset="0"/>
              </a:rPr>
              <a:t>ASA supports the Department by technically assessing innovative construction technologies and promoting their use to stimulate the creation of sustainable short and long-term work opportunities</a:t>
            </a:r>
            <a:r>
              <a:rPr lang="en-GB" sz="1550" dirty="0">
                <a:solidFill>
                  <a:prstClr val="black"/>
                </a:solidFill>
                <a:latin typeface="Arial" panose="020B0604020202020204" pitchFamily="34" charset="0"/>
                <a:ea typeface="Arial Unicode MS" pitchFamily="34" charset="-128"/>
                <a:cs typeface="Arial" panose="020B0604020202020204" pitchFamily="34" charset="0"/>
              </a:rPr>
              <a:t>;</a:t>
            </a:r>
          </a:p>
          <a:p>
            <a:pPr marL="857250" lvl="1" indent="-400050" algn="just">
              <a:lnSpc>
                <a:spcPct val="90000"/>
              </a:lnSpc>
              <a:buFont typeface="+mj-lt"/>
              <a:buAutoNum type="romanLcPeriod"/>
              <a:defRPr/>
            </a:pPr>
            <a:endParaRPr lang="en-GB" sz="1550" dirty="0">
              <a:solidFill>
                <a:prstClr val="black"/>
              </a:solidFill>
              <a:latin typeface="Arial" panose="020B0604020202020204" pitchFamily="34" charset="0"/>
              <a:ea typeface="Arial Unicode MS" pitchFamily="34" charset="-128"/>
              <a:cs typeface="Arial" panose="020B0604020202020204" pitchFamily="34" charset="0"/>
            </a:endParaRPr>
          </a:p>
          <a:p>
            <a:pPr marL="857250" lvl="1" indent="-400050" algn="just">
              <a:lnSpc>
                <a:spcPct val="90000"/>
              </a:lnSpc>
              <a:buFont typeface="+mj-lt"/>
              <a:buAutoNum type="romanLcPeriod"/>
              <a:defRPr/>
            </a:pPr>
            <a:r>
              <a:rPr lang="en-GB" sz="1550" b="1" dirty="0">
                <a:solidFill>
                  <a:prstClr val="black"/>
                </a:solidFill>
                <a:latin typeface="Arial" panose="020B0604020202020204" pitchFamily="34" charset="0"/>
                <a:ea typeface="Arial Unicode MS" pitchFamily="34" charset="-128"/>
                <a:cs typeface="Arial" panose="020B0604020202020204" pitchFamily="34" charset="0"/>
              </a:rPr>
              <a:t>Independent Development Trust (IDT): </a:t>
            </a:r>
            <a:r>
              <a:rPr lang="en-US" sz="1550" dirty="0">
                <a:solidFill>
                  <a:prstClr val="black"/>
                </a:solidFill>
                <a:latin typeface="Arial" panose="020B0604020202020204" pitchFamily="34" charset="0"/>
                <a:cs typeface="Arial" panose="020B0604020202020204" pitchFamily="34" charset="0"/>
              </a:rPr>
              <a:t>The IDT supports the Department in contributing to Government’s priorities of job creation, sector skills development, green buildings initiatives and eradication of social infrastructure backlogs</a:t>
            </a:r>
            <a:r>
              <a:rPr lang="en-ZA" sz="1550" dirty="0" smtClean="0">
                <a:solidFill>
                  <a:prstClr val="black"/>
                </a:solidFill>
                <a:latin typeface="Arial" panose="020B0604020202020204" pitchFamily="34" charset="0"/>
                <a:cs typeface="Arial" panose="020B0604020202020204" pitchFamily="34" charset="0"/>
              </a:rPr>
              <a:t>.</a:t>
            </a:r>
            <a:endParaRPr lang="en-ZA" sz="1550" dirty="0">
              <a:solidFill>
                <a:prstClr val="black"/>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xmlns="" val="25121939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299544" y="168865"/>
            <a:ext cx="8387255" cy="523220"/>
          </a:xfrm>
          <a:prstGeom prst="rect">
            <a:avLst/>
          </a:prstGeom>
          <a:noFill/>
        </p:spPr>
        <p:txBody>
          <a:bodyPr wrap="square" rtlCol="0">
            <a:spAutoFit/>
          </a:bodyPr>
          <a:lstStyle/>
          <a:p>
            <a:pPr lvl="0">
              <a:defRPr/>
            </a:pPr>
            <a:r>
              <a:rPr lang="en-ZA" sz="2800" b="1" kern="0" dirty="0">
                <a:solidFill>
                  <a:prstClr val="white"/>
                </a:solidFill>
                <a:effectLst>
                  <a:outerShdw blurRad="38100" dist="38100" dir="2700000" algn="tl">
                    <a:srgbClr val="000000">
                      <a:alpha val="43137"/>
                    </a:srgbClr>
                  </a:outerShdw>
                </a:effectLst>
              </a:rPr>
              <a:t>PART C – LINKS TO OTHER PLANS</a:t>
            </a:r>
          </a:p>
        </p:txBody>
      </p:sp>
      <p:sp>
        <p:nvSpPr>
          <p:cNvPr id="2" name="Slide Number Placeholder 1"/>
          <p:cNvSpPr>
            <a:spLocks noGrp="1"/>
          </p:cNvSpPr>
          <p:nvPr>
            <p:ph type="sldNum" sz="quarter" idx="12"/>
          </p:nvPr>
        </p:nvSpPr>
        <p:spPr/>
        <p:txBody>
          <a:bodyPr/>
          <a:lstStyle/>
          <a:p>
            <a:fld id="{807AF72E-B1A0-4A08-AC4A-89DDD0E3DC36}" type="slidenum">
              <a:rPr lang="en-US" smtClean="0"/>
              <a:pPr/>
              <a:t>48</a:t>
            </a:fld>
            <a:endParaRPr lang="en-US" dirty="0"/>
          </a:p>
        </p:txBody>
      </p:sp>
      <p:sp>
        <p:nvSpPr>
          <p:cNvPr id="4" name="TextBox 3"/>
          <p:cNvSpPr txBox="1"/>
          <p:nvPr/>
        </p:nvSpPr>
        <p:spPr>
          <a:xfrm>
            <a:off x="507062" y="882946"/>
            <a:ext cx="10597712" cy="1723549"/>
          </a:xfrm>
          <a:prstGeom prst="rect">
            <a:avLst/>
          </a:prstGeom>
          <a:noFill/>
        </p:spPr>
        <p:txBody>
          <a:bodyPr wrap="square" rtlCol="0">
            <a:spAutoFit/>
          </a:bodyPr>
          <a:lstStyle/>
          <a:p>
            <a:pPr marL="342900" indent="-342900" algn="just">
              <a:spcBef>
                <a:spcPts val="1200"/>
              </a:spcBef>
              <a:buAutoNum type="arabicPeriod" startAt="5"/>
              <a:tabLst>
                <a:tab pos="358775" algn="l"/>
              </a:tabLst>
              <a:defRPr/>
            </a:pPr>
            <a:r>
              <a:rPr lang="en-ZA" sz="1600" b="1" dirty="0" smtClean="0">
                <a:solidFill>
                  <a:prstClr val="black"/>
                </a:solidFill>
                <a:latin typeface="Arial" panose="020B0604020202020204" pitchFamily="34" charset="0"/>
                <a:ea typeface="Arial Unicode MS" pitchFamily="34" charset="-128"/>
                <a:cs typeface="Arial" panose="020B0604020202020204" pitchFamily="34" charset="0"/>
              </a:rPr>
              <a:t>Built Environment Professional Councils</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 </a:t>
            </a:r>
            <a:r>
              <a:rPr lang="en-ZA" sz="1600" dirty="0">
                <a:solidFill>
                  <a:prstClr val="black"/>
                </a:solidFill>
                <a:latin typeface="Arial" panose="020B0604020202020204" pitchFamily="34" charset="0"/>
                <a:ea typeface="Arial Unicode MS" pitchFamily="34" charset="-128"/>
                <a:cs typeface="Arial" panose="020B0604020202020204" pitchFamily="34" charset="0"/>
              </a:rPr>
              <a:t>-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The CBE is </a:t>
            </a:r>
            <a:r>
              <a:rPr lang="en-ZA" sz="1600" dirty="0">
                <a:solidFill>
                  <a:prstClr val="black"/>
                </a:solidFill>
                <a:latin typeface="Arial" panose="020B0604020202020204" pitchFamily="34" charset="0"/>
                <a:ea typeface="Arial Unicode MS" pitchFamily="34" charset="-128"/>
                <a:cs typeface="Arial" panose="020B0604020202020204" pitchFamily="34" charset="0"/>
              </a:rPr>
              <a:t>an overarching body that coordinates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the six </a:t>
            </a:r>
            <a:r>
              <a:rPr lang="en-ZA" sz="1600" dirty="0">
                <a:solidFill>
                  <a:prstClr val="black"/>
                </a:solidFill>
                <a:latin typeface="Arial" panose="020B0604020202020204" pitchFamily="34" charset="0"/>
                <a:ea typeface="Arial Unicode MS" pitchFamily="34" charset="-128"/>
                <a:cs typeface="Arial" panose="020B0604020202020204" pitchFamily="34" charset="0"/>
              </a:rPr>
              <a:t>Professional Councils,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Architects, Engineers, </a:t>
            </a:r>
            <a:r>
              <a:rPr lang="en-ZA" sz="1600" dirty="0">
                <a:solidFill>
                  <a:prstClr val="black"/>
                </a:solidFill>
                <a:latin typeface="Arial" panose="020B0604020202020204" pitchFamily="34" charset="0"/>
                <a:ea typeface="Arial Unicode MS" pitchFamily="34" charset="-128"/>
                <a:cs typeface="Arial" panose="020B0604020202020204" pitchFamily="34" charset="0"/>
              </a:rPr>
              <a:t>Landscape Architects, Project and Construction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Managers, </a:t>
            </a:r>
            <a:r>
              <a:rPr lang="en-ZA" sz="1600" dirty="0">
                <a:solidFill>
                  <a:prstClr val="black"/>
                </a:solidFill>
                <a:latin typeface="Arial" panose="020B0604020202020204" pitchFamily="34" charset="0"/>
                <a:ea typeface="Arial Unicode MS" pitchFamily="34" charset="-128"/>
                <a:cs typeface="Arial" panose="020B0604020202020204" pitchFamily="34" charset="0"/>
              </a:rPr>
              <a:t>Property </a:t>
            </a:r>
            <a:r>
              <a:rPr lang="en-ZA" sz="1600" dirty="0" err="1" smtClean="0">
                <a:solidFill>
                  <a:prstClr val="black"/>
                </a:solidFill>
                <a:latin typeface="Arial" panose="020B0604020202020204" pitchFamily="34" charset="0"/>
                <a:ea typeface="Arial Unicode MS" pitchFamily="34" charset="-128"/>
                <a:cs typeface="Arial" panose="020B0604020202020204" pitchFamily="34" charset="0"/>
              </a:rPr>
              <a:t>Valuers</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 </a:t>
            </a:r>
            <a:r>
              <a:rPr lang="en-ZA" sz="1600" dirty="0">
                <a:solidFill>
                  <a:prstClr val="black"/>
                </a:solidFill>
                <a:latin typeface="Arial" panose="020B0604020202020204" pitchFamily="34" charset="0"/>
                <a:ea typeface="Arial Unicode MS" pitchFamily="34" charset="-128"/>
                <a:cs typeface="Arial" panose="020B0604020202020204" pitchFamily="34" charset="0"/>
              </a:rPr>
              <a:t>and Quantity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Surveyors). The Councils are established </a:t>
            </a:r>
            <a:r>
              <a:rPr lang="en-ZA" sz="1600" dirty="0">
                <a:solidFill>
                  <a:prstClr val="black"/>
                </a:solidFill>
                <a:latin typeface="Arial" panose="020B0604020202020204" pitchFamily="34" charset="0"/>
                <a:ea typeface="Arial Unicode MS" pitchFamily="34" charset="-128"/>
                <a:cs typeface="Arial" panose="020B0604020202020204" pitchFamily="34" charset="0"/>
              </a:rPr>
              <a:t>to maintain professional competence, protect the public, register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professionals </a:t>
            </a:r>
            <a:r>
              <a:rPr lang="en-ZA" sz="1600" dirty="0">
                <a:solidFill>
                  <a:prstClr val="black"/>
                </a:solidFill>
                <a:latin typeface="Arial" panose="020B0604020202020204" pitchFamily="34" charset="0"/>
                <a:ea typeface="Arial Unicode MS" pitchFamily="34" charset="-128"/>
                <a:cs typeface="Arial" panose="020B0604020202020204" pitchFamily="34" charset="0"/>
              </a:rPr>
              <a:t>and encourage growth of the </a:t>
            </a:r>
            <a:r>
              <a:rPr lang="en-ZA" sz="1600" dirty="0" smtClean="0">
                <a:solidFill>
                  <a:prstClr val="black"/>
                </a:solidFill>
                <a:latin typeface="Arial" panose="020B0604020202020204" pitchFamily="34" charset="0"/>
                <a:ea typeface="Arial Unicode MS" pitchFamily="34" charset="-128"/>
                <a:cs typeface="Arial" panose="020B0604020202020204" pitchFamily="34" charset="0"/>
              </a:rPr>
              <a:t>profession.</a:t>
            </a:r>
          </a:p>
          <a:p>
            <a:pPr algn="just">
              <a:spcBef>
                <a:spcPts val="1200"/>
              </a:spcBef>
              <a:tabLst>
                <a:tab pos="358775" algn="l"/>
              </a:tabLst>
              <a:defRPr/>
            </a:pPr>
            <a:endParaRPr lang="en-ZA" sz="1600" dirty="0">
              <a:solidFill>
                <a:prstClr val="black"/>
              </a:solidFill>
              <a:latin typeface="Arial" panose="020B0604020202020204" pitchFamily="34" charset="0"/>
              <a:ea typeface="Arial Unicode MS" pitchFamily="34" charset="-128"/>
              <a:cs typeface="Arial" panose="020B0604020202020204" pitchFamily="34" charset="0"/>
            </a:endParaRPr>
          </a:p>
          <a:p>
            <a:pPr algn="just"/>
            <a:endParaRPr lang="en-ZA" sz="1600"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344633"/>
            <a:ext cx="1012632" cy="410122"/>
          </a:xfrm>
          <a:prstGeom prst="rect">
            <a:avLst/>
          </a:prstGeom>
          <a:noFill/>
          <a:ln>
            <a:noFill/>
          </a:ln>
          <a:effectLst/>
          <a:extLst/>
        </p:spPr>
      </p:pic>
    </p:spTree>
    <p:extLst>
      <p:ext uri="{BB962C8B-B14F-4D97-AF65-F5344CB8AC3E}">
        <p14:creationId xmlns:p14="http://schemas.microsoft.com/office/powerpoint/2010/main" xmlns="" val="393788299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kululeko Mahlangu\Pictures\imagesCA0CNHJ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54574" y="3505200"/>
            <a:ext cx="1511817"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4"/>
          <p:cNvSpPr>
            <a:spLocks noGrp="1"/>
          </p:cNvSpPr>
          <p:nvPr>
            <p:ph idx="1"/>
          </p:nvPr>
        </p:nvSpPr>
        <p:spPr>
          <a:xfrm>
            <a:off x="4648200" y="3338853"/>
            <a:ext cx="5486400" cy="2462213"/>
          </a:xfrm>
          <a:prstGeom prst="rect">
            <a:avLst/>
          </a:prstGeom>
        </p:spPr>
        <p:txBody>
          <a:bodyPr wrap="square">
            <a:spAutoFit/>
          </a:bodyPr>
          <a:lstStyle/>
          <a:p>
            <a:pPr marL="0" indent="0">
              <a:buNone/>
            </a:pPr>
            <a:r>
              <a:rPr lang="en-US" sz="1400" b="1" dirty="0"/>
              <a:t>National Department of Public Works (NDPW)</a:t>
            </a:r>
          </a:p>
          <a:p>
            <a:pPr marL="0" indent="0">
              <a:buNone/>
            </a:pPr>
            <a:r>
              <a:rPr lang="en-US" sz="1400" b="1" dirty="0"/>
              <a:t>Head Office: Public Works</a:t>
            </a:r>
            <a:r>
              <a:rPr lang="en-US" sz="1400" dirty="0"/>
              <a:t/>
            </a:r>
            <a:br>
              <a:rPr lang="en-US" sz="1400" dirty="0"/>
            </a:br>
            <a:r>
              <a:rPr lang="en-US" sz="1400" b="1" dirty="0"/>
              <a:t>CGO Building</a:t>
            </a:r>
            <a:r>
              <a:rPr lang="en-US" sz="1400" dirty="0"/>
              <a:t/>
            </a:r>
            <a:br>
              <a:rPr lang="en-US" sz="1400" dirty="0"/>
            </a:br>
            <a:r>
              <a:rPr lang="en-US" sz="1400" b="1" dirty="0" err="1"/>
              <a:t>Cnr</a:t>
            </a:r>
            <a:r>
              <a:rPr lang="en-US" sz="1400" b="1" dirty="0"/>
              <a:t> </a:t>
            </a:r>
            <a:r>
              <a:rPr lang="en-US" sz="1400" b="1" dirty="0" err="1"/>
              <a:t>Bosman</a:t>
            </a:r>
            <a:r>
              <a:rPr lang="en-US" sz="1400" b="1" dirty="0"/>
              <a:t> and </a:t>
            </a:r>
            <a:r>
              <a:rPr lang="en-US" sz="1400" b="1" dirty="0" err="1"/>
              <a:t>Madiba</a:t>
            </a:r>
            <a:r>
              <a:rPr lang="en-US" sz="1400" dirty="0"/>
              <a:t/>
            </a:r>
            <a:br>
              <a:rPr lang="en-US" sz="1400" dirty="0"/>
            </a:br>
            <a:r>
              <a:rPr lang="en-US" sz="1400" b="1" dirty="0"/>
              <a:t>Pretoria Central</a:t>
            </a:r>
            <a:r>
              <a:rPr lang="en-US" sz="1400" dirty="0"/>
              <a:t/>
            </a:r>
            <a:br>
              <a:rPr lang="en-US" sz="1400" dirty="0"/>
            </a:br>
            <a:r>
              <a:rPr lang="en-US" sz="1400" b="1" dirty="0"/>
              <a:t>Private Bag</a:t>
            </a:r>
            <a:r>
              <a:rPr lang="en-US" sz="1400" dirty="0"/>
              <a:t/>
            </a:r>
            <a:br>
              <a:rPr lang="en-US" sz="1400" dirty="0"/>
            </a:br>
            <a:r>
              <a:rPr lang="en-US" sz="1400" b="1" dirty="0"/>
              <a:t>X65</a:t>
            </a:r>
            <a:r>
              <a:rPr lang="en-US" sz="1400" dirty="0"/>
              <a:t/>
            </a:r>
            <a:br>
              <a:rPr lang="en-US" sz="1400" dirty="0"/>
            </a:br>
            <a:r>
              <a:rPr lang="en-US" sz="1400" b="1" dirty="0"/>
              <a:t>Pretoria</a:t>
            </a:r>
            <a:r>
              <a:rPr lang="en-US" sz="1400" dirty="0"/>
              <a:t/>
            </a:r>
            <a:br>
              <a:rPr lang="en-US" sz="1400" dirty="0"/>
            </a:br>
            <a:r>
              <a:rPr lang="en-US" sz="1400" b="1" dirty="0"/>
              <a:t>0001</a:t>
            </a:r>
          </a:p>
          <a:p>
            <a:pPr marL="0" indent="0">
              <a:buNone/>
            </a:pPr>
            <a:r>
              <a:rPr lang="en-US" sz="1400" b="1" dirty="0"/>
              <a:t>Website: </a:t>
            </a:r>
            <a:r>
              <a:rPr lang="en-US" sz="1400" b="1" dirty="0">
                <a:hlinkClick r:id="rId3"/>
              </a:rPr>
              <a:t>http://www.publicworks.gov.za</a:t>
            </a:r>
            <a:r>
              <a:rPr lang="en-US" sz="1400" b="1" dirty="0"/>
              <a:t> </a:t>
            </a:r>
            <a:endParaRPr lang="en-US" sz="1400" dirty="0"/>
          </a:p>
        </p:txBody>
      </p:sp>
      <p:sp>
        <p:nvSpPr>
          <p:cNvPr id="8" name="Slide Number Placeholder 7"/>
          <p:cNvSpPr>
            <a:spLocks noGrp="1"/>
          </p:cNvSpPr>
          <p:nvPr>
            <p:ph type="sldNum" sz="quarter" idx="12"/>
          </p:nvPr>
        </p:nvSpPr>
        <p:spPr/>
        <p:txBody>
          <a:bodyPr/>
          <a:lstStyle/>
          <a:p>
            <a:fld id="{F0CD0AED-B4D5-4032-9A76-11BCD2D1BB13}" type="slidenum">
              <a:rPr lang="en-US" smtClean="0"/>
              <a:pPr/>
              <a:t>49</a:t>
            </a:fld>
            <a:endParaRPr lang="en-US"/>
          </a:p>
        </p:txBody>
      </p:sp>
      <p:sp>
        <p:nvSpPr>
          <p:cNvPr id="7" name="Rectangle 6"/>
          <p:cNvSpPr/>
          <p:nvPr/>
        </p:nvSpPr>
        <p:spPr>
          <a:xfrm>
            <a:off x="0" y="692696"/>
            <a:ext cx="12192000" cy="790600"/>
          </a:xfrm>
          <a:prstGeom prst="rect">
            <a:avLst/>
          </a:prstGeom>
          <a:pattFill prst="dkHorz">
            <a:fgClr>
              <a:srgbClr val="FF6600"/>
            </a:fgClr>
            <a:bgClr>
              <a:srgbClr val="FF9933"/>
            </a:bgClr>
          </a:patt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2"/>
          <p:cNvSpPr txBox="1">
            <a:spLocks/>
          </p:cNvSpPr>
          <p:nvPr/>
        </p:nvSpPr>
        <p:spPr>
          <a:xfrm>
            <a:off x="2545147" y="51649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b="1" smtClean="0">
                <a:solidFill>
                  <a:sysClr val="windowText" lastClr="000000"/>
                </a:solidFill>
                <a:latin typeface="Calibri"/>
              </a:rPr>
              <a:t>Thank You</a:t>
            </a:r>
            <a:endParaRPr lang="en-US" b="1" dirty="0">
              <a:solidFill>
                <a:sysClr val="windowText" lastClr="000000"/>
              </a:solidFill>
              <a:latin typeface="Calibri"/>
            </a:endParaRPr>
          </a:p>
        </p:txBody>
      </p:sp>
    </p:spTree>
    <p:extLst>
      <p:ext uri="{BB962C8B-B14F-4D97-AF65-F5344CB8AC3E}">
        <p14:creationId xmlns:p14="http://schemas.microsoft.com/office/powerpoint/2010/main" xmlns="" val="36905525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BACKGROUND</a:t>
            </a:r>
          </a:p>
        </p:txBody>
      </p:sp>
      <p:sp>
        <p:nvSpPr>
          <p:cNvPr id="2" name="TextBox 1"/>
          <p:cNvSpPr txBox="1"/>
          <p:nvPr/>
        </p:nvSpPr>
        <p:spPr>
          <a:xfrm>
            <a:off x="400050" y="957263"/>
            <a:ext cx="11129963" cy="3531736"/>
          </a:xfrm>
          <a:prstGeom prst="rect">
            <a:avLst/>
          </a:prstGeom>
          <a:noFill/>
        </p:spPr>
        <p:txBody>
          <a:bodyPr wrap="square" rtlCol="0">
            <a:spAutoFit/>
          </a:bodyPr>
          <a:lstStyle/>
          <a:p>
            <a:pPr marL="442913" indent="-442913" algn="just">
              <a:spcAft>
                <a:spcPts val="1800"/>
              </a:spcAft>
              <a:buFont typeface="+mj-lt"/>
              <a:buAutoNum type="arabicPeriod" startAt="9"/>
            </a:pPr>
            <a:r>
              <a:rPr lang="en-ZA" sz="1650" dirty="0" smtClean="0"/>
              <a:t>The 2</a:t>
            </a:r>
            <a:r>
              <a:rPr lang="en-ZA" sz="1650" baseline="30000" dirty="0" smtClean="0"/>
              <a:t>nd</a:t>
            </a:r>
            <a:r>
              <a:rPr lang="en-ZA" sz="1650" dirty="0" smtClean="0"/>
              <a:t> Draft </a:t>
            </a:r>
            <a:r>
              <a:rPr lang="en-ZA" sz="1650" dirty="0"/>
              <a:t>Annual Performance Plan </a:t>
            </a:r>
            <a:r>
              <a:rPr lang="en-ZA" sz="1650" dirty="0" smtClean="0"/>
              <a:t>2016/17 was submitted </a:t>
            </a:r>
            <a:r>
              <a:rPr lang="en-ZA" sz="1650" dirty="0"/>
              <a:t>to </a:t>
            </a:r>
            <a:r>
              <a:rPr lang="en-ZA" sz="1650" dirty="0" smtClean="0"/>
              <a:t>the Audit </a:t>
            </a:r>
            <a:r>
              <a:rPr lang="en-ZA" sz="1650" dirty="0"/>
              <a:t>Committee </a:t>
            </a:r>
            <a:r>
              <a:rPr lang="en-ZA" sz="1650" b="1" dirty="0"/>
              <a:t>30 November </a:t>
            </a:r>
            <a:r>
              <a:rPr lang="en-ZA" sz="1650" b="1" dirty="0" smtClean="0"/>
              <a:t>2015.</a:t>
            </a:r>
            <a:endParaRPr lang="en-ZA" sz="1650" b="1" dirty="0"/>
          </a:p>
          <a:p>
            <a:pPr marL="442913" indent="-442913" algn="just">
              <a:spcAft>
                <a:spcPts val="1800"/>
              </a:spcAft>
              <a:buFont typeface="+mj-lt"/>
              <a:buAutoNum type="arabicPeriod" startAt="9"/>
            </a:pPr>
            <a:r>
              <a:rPr lang="en-ZA" sz="1650" dirty="0" smtClean="0"/>
              <a:t>The Revised Strategic Plan and Annual </a:t>
            </a:r>
            <a:r>
              <a:rPr lang="en-ZA" sz="1650" dirty="0"/>
              <a:t>Performance Plan </a:t>
            </a:r>
            <a:r>
              <a:rPr lang="en-ZA" sz="1650" dirty="0" smtClean="0"/>
              <a:t>was reviewed </a:t>
            </a:r>
            <a:r>
              <a:rPr lang="en-ZA" sz="1650" dirty="0"/>
              <a:t>by EXCO on </a:t>
            </a:r>
            <a:r>
              <a:rPr lang="en-ZA" sz="1650" b="1" dirty="0"/>
              <a:t>21-22 January 2016</a:t>
            </a:r>
            <a:r>
              <a:rPr lang="en-ZA" sz="1650" dirty="0"/>
              <a:t>.</a:t>
            </a:r>
          </a:p>
          <a:p>
            <a:pPr marL="442913" indent="-442913" algn="just">
              <a:spcAft>
                <a:spcPts val="1800"/>
              </a:spcAft>
              <a:buFont typeface="+mj-lt"/>
              <a:buAutoNum type="arabicPeriod" startAt="9"/>
            </a:pPr>
            <a:r>
              <a:rPr lang="en-ZA" sz="1650" dirty="0" smtClean="0"/>
              <a:t>A Special Audit Committee Workshop was held on </a:t>
            </a:r>
            <a:r>
              <a:rPr lang="en-ZA" sz="1650" b="1" dirty="0" smtClean="0"/>
              <a:t>15 February 2016 </a:t>
            </a:r>
            <a:r>
              <a:rPr lang="en-ZA" sz="1650" dirty="0" smtClean="0"/>
              <a:t>to discuss the Revised Strategic Plan and Annual </a:t>
            </a:r>
            <a:r>
              <a:rPr lang="en-ZA" sz="1650" dirty="0"/>
              <a:t>Performance </a:t>
            </a:r>
            <a:r>
              <a:rPr lang="en-ZA" sz="1650" dirty="0" smtClean="0"/>
              <a:t>Plan.</a:t>
            </a:r>
          </a:p>
          <a:p>
            <a:pPr marL="442913" indent="-442913" algn="just">
              <a:spcAft>
                <a:spcPts val="1800"/>
              </a:spcAft>
              <a:buFont typeface="+mj-lt"/>
              <a:buAutoNum type="arabicPeriod" startAt="9"/>
            </a:pPr>
            <a:r>
              <a:rPr lang="en-ZA" sz="1650" dirty="0" smtClean="0"/>
              <a:t>A Peer Review Workshop was held on </a:t>
            </a:r>
            <a:r>
              <a:rPr lang="en-ZA" sz="1650" b="1" dirty="0" smtClean="0"/>
              <a:t>19 February 2016</a:t>
            </a:r>
            <a:r>
              <a:rPr lang="en-ZA" sz="1650" dirty="0" smtClean="0"/>
              <a:t> with the Presidency, National Treasury and the  Department of Public Service and Administration to conduct an external review of the Revised Strategic Plan and Annual Performance Plan.</a:t>
            </a:r>
          </a:p>
          <a:p>
            <a:pPr marL="442913" indent="-442913" algn="just">
              <a:spcAft>
                <a:spcPts val="1800"/>
              </a:spcAft>
              <a:buFont typeface="+mj-lt"/>
              <a:buAutoNum type="arabicPeriod" startAt="9"/>
            </a:pPr>
            <a:r>
              <a:rPr lang="en-ZA" sz="1650" dirty="0" smtClean="0"/>
              <a:t>An interim audit was conducted by the Auditor-General and Internal Audit during </a:t>
            </a:r>
            <a:r>
              <a:rPr lang="en-ZA" sz="1650" b="1" dirty="0" smtClean="0"/>
              <a:t>February 2016</a:t>
            </a:r>
            <a:r>
              <a:rPr lang="en-ZA" sz="1650" dirty="0" smtClean="0"/>
              <a:t>.</a:t>
            </a:r>
          </a:p>
          <a:p>
            <a:pPr marL="442913" indent="-442913" algn="just">
              <a:spcAft>
                <a:spcPts val="1800"/>
              </a:spcAft>
              <a:buFont typeface="+mj-lt"/>
              <a:buAutoNum type="arabicPeriod" startAt="9"/>
            </a:pPr>
            <a:r>
              <a:rPr lang="en-ZA" sz="1650" dirty="0" smtClean="0"/>
              <a:t>The Revised Strategic Plan and Annual Performance Plan was tabled in Parliament on </a:t>
            </a:r>
            <a:r>
              <a:rPr lang="en-ZA" sz="1650" b="1" dirty="0" smtClean="0"/>
              <a:t>10 March 2016</a:t>
            </a:r>
            <a:r>
              <a:rPr lang="en-ZA" sz="1650" dirty="0" smtClean="0"/>
              <a:t>.</a:t>
            </a:r>
            <a:endParaRPr lang="en-ZA" sz="1650" dirty="0"/>
          </a:p>
        </p:txBody>
      </p:sp>
      <p:sp>
        <p:nvSpPr>
          <p:cNvPr id="3" name="Slide Number Placeholder 2"/>
          <p:cNvSpPr>
            <a:spLocks noGrp="1"/>
          </p:cNvSpPr>
          <p:nvPr>
            <p:ph type="sldNum" sz="quarter" idx="12"/>
          </p:nvPr>
        </p:nvSpPr>
        <p:spPr/>
        <p:txBody>
          <a:bodyPr/>
          <a:lstStyle/>
          <a:p>
            <a:fld id="{807AF72E-B1A0-4A08-AC4A-89DDD0E3DC36}" type="slidenum">
              <a:rPr lang="en-US" smtClean="0"/>
              <a:pPr/>
              <a:t>5</a:t>
            </a:fld>
            <a:endParaRPr lang="en-US" dirty="0"/>
          </a:p>
        </p:txBody>
      </p:sp>
      <p:pic>
        <p:nvPicPr>
          <p:cNvPr id="6"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9368" y="6407835"/>
            <a:ext cx="1012632" cy="410122"/>
          </a:xfrm>
          <a:prstGeom prst="rect">
            <a:avLst/>
          </a:prstGeom>
          <a:noFill/>
          <a:ln>
            <a:noFill/>
          </a:ln>
          <a:effectLst/>
          <a:extLst/>
        </p:spPr>
      </p:pic>
    </p:spTree>
    <p:extLst>
      <p:ext uri="{BB962C8B-B14F-4D97-AF65-F5344CB8AC3E}">
        <p14:creationId xmlns:p14="http://schemas.microsoft.com/office/powerpoint/2010/main" xmlns="" val="241902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60" name="Group 4"/>
          <p:cNvGrpSpPr>
            <a:grpSpLocks noChangeAspect="1"/>
          </p:cNvGrpSpPr>
          <p:nvPr/>
        </p:nvGrpSpPr>
        <p:grpSpPr bwMode="auto">
          <a:xfrm>
            <a:off x="10931849" y="3056957"/>
            <a:ext cx="804856" cy="761187"/>
            <a:chOff x="284" y="283"/>
            <a:chExt cx="1198" cy="1133"/>
          </a:xfrm>
          <a:solidFill>
            <a:schemeClr val="accent3">
              <a:lumMod val="20000"/>
              <a:lumOff val="80000"/>
            </a:schemeClr>
          </a:solidFill>
        </p:grpSpPr>
        <p:sp>
          <p:nvSpPr>
            <p:cNvPr id="62" name="Freeform 5"/>
            <p:cNvSpPr>
              <a:spLocks/>
            </p:cNvSpPr>
            <p:nvPr/>
          </p:nvSpPr>
          <p:spPr bwMode="auto">
            <a:xfrm>
              <a:off x="446" y="946"/>
              <a:ext cx="181" cy="228"/>
            </a:xfrm>
            <a:custGeom>
              <a:avLst/>
              <a:gdLst>
                <a:gd name="T0" fmla="*/ 325 w 361"/>
                <a:gd name="T1" fmla="*/ 21 h 457"/>
                <a:gd name="T2" fmla="*/ 336 w 361"/>
                <a:gd name="T3" fmla="*/ 31 h 457"/>
                <a:gd name="T4" fmla="*/ 346 w 361"/>
                <a:gd name="T5" fmla="*/ 42 h 457"/>
                <a:gd name="T6" fmla="*/ 352 w 361"/>
                <a:gd name="T7" fmla="*/ 54 h 457"/>
                <a:gd name="T8" fmla="*/ 357 w 361"/>
                <a:gd name="T9" fmla="*/ 66 h 457"/>
                <a:gd name="T10" fmla="*/ 361 w 361"/>
                <a:gd name="T11" fmla="*/ 79 h 457"/>
                <a:gd name="T12" fmla="*/ 361 w 361"/>
                <a:gd name="T13" fmla="*/ 94 h 457"/>
                <a:gd name="T14" fmla="*/ 361 w 361"/>
                <a:gd name="T15" fmla="*/ 108 h 457"/>
                <a:gd name="T16" fmla="*/ 359 w 361"/>
                <a:gd name="T17" fmla="*/ 121 h 457"/>
                <a:gd name="T18" fmla="*/ 354 w 361"/>
                <a:gd name="T19" fmla="*/ 135 h 457"/>
                <a:gd name="T20" fmla="*/ 348 w 361"/>
                <a:gd name="T21" fmla="*/ 148 h 457"/>
                <a:gd name="T22" fmla="*/ 171 w 361"/>
                <a:gd name="T23" fmla="*/ 421 h 457"/>
                <a:gd name="T24" fmla="*/ 162 w 361"/>
                <a:gd name="T25" fmla="*/ 432 h 457"/>
                <a:gd name="T26" fmla="*/ 152 w 361"/>
                <a:gd name="T27" fmla="*/ 440 h 457"/>
                <a:gd name="T28" fmla="*/ 139 w 361"/>
                <a:gd name="T29" fmla="*/ 448 h 457"/>
                <a:gd name="T30" fmla="*/ 127 w 361"/>
                <a:gd name="T31" fmla="*/ 454 h 457"/>
                <a:gd name="T32" fmla="*/ 114 w 361"/>
                <a:gd name="T33" fmla="*/ 455 h 457"/>
                <a:gd name="T34" fmla="*/ 98 w 361"/>
                <a:gd name="T35" fmla="*/ 457 h 457"/>
                <a:gd name="T36" fmla="*/ 85 w 361"/>
                <a:gd name="T37" fmla="*/ 457 h 457"/>
                <a:gd name="T38" fmla="*/ 71 w 361"/>
                <a:gd name="T39" fmla="*/ 454 h 457"/>
                <a:gd name="T40" fmla="*/ 58 w 361"/>
                <a:gd name="T41" fmla="*/ 450 h 457"/>
                <a:gd name="T42" fmla="*/ 44 w 361"/>
                <a:gd name="T43" fmla="*/ 442 h 457"/>
                <a:gd name="T44" fmla="*/ 33 w 361"/>
                <a:gd name="T45" fmla="*/ 434 h 457"/>
                <a:gd name="T46" fmla="*/ 23 w 361"/>
                <a:gd name="T47" fmla="*/ 423 h 457"/>
                <a:gd name="T48" fmla="*/ 16 w 361"/>
                <a:gd name="T49" fmla="*/ 411 h 457"/>
                <a:gd name="T50" fmla="*/ 8 w 361"/>
                <a:gd name="T51" fmla="*/ 400 h 457"/>
                <a:gd name="T52" fmla="*/ 4 w 361"/>
                <a:gd name="T53" fmla="*/ 386 h 457"/>
                <a:gd name="T54" fmla="*/ 2 w 361"/>
                <a:gd name="T55" fmla="*/ 373 h 457"/>
                <a:gd name="T56" fmla="*/ 0 w 361"/>
                <a:gd name="T57" fmla="*/ 359 h 457"/>
                <a:gd name="T58" fmla="*/ 2 w 361"/>
                <a:gd name="T59" fmla="*/ 346 h 457"/>
                <a:gd name="T60" fmla="*/ 6 w 361"/>
                <a:gd name="T61" fmla="*/ 333 h 457"/>
                <a:gd name="T62" fmla="*/ 10 w 361"/>
                <a:gd name="T63" fmla="*/ 319 h 457"/>
                <a:gd name="T64" fmla="*/ 185 w 361"/>
                <a:gd name="T65" fmla="*/ 44 h 457"/>
                <a:gd name="T66" fmla="*/ 194 w 361"/>
                <a:gd name="T67" fmla="*/ 33 h 457"/>
                <a:gd name="T68" fmla="*/ 204 w 361"/>
                <a:gd name="T69" fmla="*/ 23 h 457"/>
                <a:gd name="T70" fmla="*/ 215 w 361"/>
                <a:gd name="T71" fmla="*/ 14 h 457"/>
                <a:gd name="T72" fmla="*/ 227 w 361"/>
                <a:gd name="T73" fmla="*/ 8 h 457"/>
                <a:gd name="T74" fmla="*/ 240 w 361"/>
                <a:gd name="T75" fmla="*/ 4 h 457"/>
                <a:gd name="T76" fmla="*/ 254 w 361"/>
                <a:gd name="T77" fmla="*/ 0 h 457"/>
                <a:gd name="T78" fmla="*/ 267 w 361"/>
                <a:gd name="T79" fmla="*/ 0 h 457"/>
                <a:gd name="T80" fmla="*/ 283 w 361"/>
                <a:gd name="T81" fmla="*/ 2 h 457"/>
                <a:gd name="T82" fmla="*/ 296 w 361"/>
                <a:gd name="T83" fmla="*/ 4 h 457"/>
                <a:gd name="T84" fmla="*/ 309 w 361"/>
                <a:gd name="T85" fmla="*/ 1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457">
                  <a:moveTo>
                    <a:pt x="317" y="16"/>
                  </a:moveTo>
                  <a:lnTo>
                    <a:pt x="321" y="18"/>
                  </a:lnTo>
                  <a:lnTo>
                    <a:pt x="325" y="21"/>
                  </a:lnTo>
                  <a:lnTo>
                    <a:pt x="329" y="23"/>
                  </a:lnTo>
                  <a:lnTo>
                    <a:pt x="332" y="27"/>
                  </a:lnTo>
                  <a:lnTo>
                    <a:pt x="336" y="31"/>
                  </a:lnTo>
                  <a:lnTo>
                    <a:pt x="340" y="35"/>
                  </a:lnTo>
                  <a:lnTo>
                    <a:pt x="342" y="39"/>
                  </a:lnTo>
                  <a:lnTo>
                    <a:pt x="346" y="42"/>
                  </a:lnTo>
                  <a:lnTo>
                    <a:pt x="348" y="46"/>
                  </a:lnTo>
                  <a:lnTo>
                    <a:pt x="350" y="50"/>
                  </a:lnTo>
                  <a:lnTo>
                    <a:pt x="352" y="54"/>
                  </a:lnTo>
                  <a:lnTo>
                    <a:pt x="354" y="58"/>
                  </a:lnTo>
                  <a:lnTo>
                    <a:pt x="356" y="62"/>
                  </a:lnTo>
                  <a:lnTo>
                    <a:pt x="357" y="66"/>
                  </a:lnTo>
                  <a:lnTo>
                    <a:pt x="359" y="71"/>
                  </a:lnTo>
                  <a:lnTo>
                    <a:pt x="359" y="75"/>
                  </a:lnTo>
                  <a:lnTo>
                    <a:pt x="361" y="79"/>
                  </a:lnTo>
                  <a:lnTo>
                    <a:pt x="361" y="85"/>
                  </a:lnTo>
                  <a:lnTo>
                    <a:pt x="361" y="89"/>
                  </a:lnTo>
                  <a:lnTo>
                    <a:pt x="361" y="94"/>
                  </a:lnTo>
                  <a:lnTo>
                    <a:pt x="361" y="98"/>
                  </a:lnTo>
                  <a:lnTo>
                    <a:pt x="361" y="102"/>
                  </a:lnTo>
                  <a:lnTo>
                    <a:pt x="361" y="108"/>
                  </a:lnTo>
                  <a:lnTo>
                    <a:pt x="361" y="112"/>
                  </a:lnTo>
                  <a:lnTo>
                    <a:pt x="359" y="117"/>
                  </a:lnTo>
                  <a:lnTo>
                    <a:pt x="359" y="121"/>
                  </a:lnTo>
                  <a:lnTo>
                    <a:pt x="357" y="125"/>
                  </a:lnTo>
                  <a:lnTo>
                    <a:pt x="356" y="131"/>
                  </a:lnTo>
                  <a:lnTo>
                    <a:pt x="354" y="135"/>
                  </a:lnTo>
                  <a:lnTo>
                    <a:pt x="352" y="139"/>
                  </a:lnTo>
                  <a:lnTo>
                    <a:pt x="350" y="142"/>
                  </a:lnTo>
                  <a:lnTo>
                    <a:pt x="348" y="148"/>
                  </a:lnTo>
                  <a:lnTo>
                    <a:pt x="177" y="413"/>
                  </a:lnTo>
                  <a:lnTo>
                    <a:pt x="175" y="417"/>
                  </a:lnTo>
                  <a:lnTo>
                    <a:pt x="171" y="421"/>
                  </a:lnTo>
                  <a:lnTo>
                    <a:pt x="169" y="425"/>
                  </a:lnTo>
                  <a:lnTo>
                    <a:pt x="165" y="429"/>
                  </a:lnTo>
                  <a:lnTo>
                    <a:pt x="162" y="432"/>
                  </a:lnTo>
                  <a:lnTo>
                    <a:pt x="158" y="434"/>
                  </a:lnTo>
                  <a:lnTo>
                    <a:pt x="156" y="438"/>
                  </a:lnTo>
                  <a:lnTo>
                    <a:pt x="152" y="440"/>
                  </a:lnTo>
                  <a:lnTo>
                    <a:pt x="146" y="444"/>
                  </a:lnTo>
                  <a:lnTo>
                    <a:pt x="142" y="446"/>
                  </a:lnTo>
                  <a:lnTo>
                    <a:pt x="139" y="448"/>
                  </a:lnTo>
                  <a:lnTo>
                    <a:pt x="135" y="450"/>
                  </a:lnTo>
                  <a:lnTo>
                    <a:pt x="131" y="452"/>
                  </a:lnTo>
                  <a:lnTo>
                    <a:pt x="127" y="454"/>
                  </a:lnTo>
                  <a:lnTo>
                    <a:pt x="121" y="454"/>
                  </a:lnTo>
                  <a:lnTo>
                    <a:pt x="117" y="455"/>
                  </a:lnTo>
                  <a:lnTo>
                    <a:pt x="114" y="455"/>
                  </a:lnTo>
                  <a:lnTo>
                    <a:pt x="108" y="457"/>
                  </a:lnTo>
                  <a:lnTo>
                    <a:pt x="104" y="457"/>
                  </a:lnTo>
                  <a:lnTo>
                    <a:pt x="98" y="457"/>
                  </a:lnTo>
                  <a:lnTo>
                    <a:pt x="94" y="457"/>
                  </a:lnTo>
                  <a:lnTo>
                    <a:pt x="90" y="457"/>
                  </a:lnTo>
                  <a:lnTo>
                    <a:pt x="85" y="457"/>
                  </a:lnTo>
                  <a:lnTo>
                    <a:pt x="81" y="455"/>
                  </a:lnTo>
                  <a:lnTo>
                    <a:pt x="75" y="455"/>
                  </a:lnTo>
                  <a:lnTo>
                    <a:pt x="71" y="454"/>
                  </a:lnTo>
                  <a:lnTo>
                    <a:pt x="67" y="454"/>
                  </a:lnTo>
                  <a:lnTo>
                    <a:pt x="62" y="452"/>
                  </a:lnTo>
                  <a:lnTo>
                    <a:pt x="58" y="450"/>
                  </a:lnTo>
                  <a:lnTo>
                    <a:pt x="54" y="448"/>
                  </a:lnTo>
                  <a:lnTo>
                    <a:pt x="50" y="446"/>
                  </a:lnTo>
                  <a:lnTo>
                    <a:pt x="44" y="442"/>
                  </a:lnTo>
                  <a:lnTo>
                    <a:pt x="41" y="440"/>
                  </a:lnTo>
                  <a:lnTo>
                    <a:pt x="37" y="436"/>
                  </a:lnTo>
                  <a:lnTo>
                    <a:pt x="33" y="434"/>
                  </a:lnTo>
                  <a:lnTo>
                    <a:pt x="29" y="431"/>
                  </a:lnTo>
                  <a:lnTo>
                    <a:pt x="27" y="427"/>
                  </a:lnTo>
                  <a:lnTo>
                    <a:pt x="23" y="423"/>
                  </a:lnTo>
                  <a:lnTo>
                    <a:pt x="21" y="419"/>
                  </a:lnTo>
                  <a:lnTo>
                    <a:pt x="18" y="415"/>
                  </a:lnTo>
                  <a:lnTo>
                    <a:pt x="16" y="411"/>
                  </a:lnTo>
                  <a:lnTo>
                    <a:pt x="14" y="407"/>
                  </a:lnTo>
                  <a:lnTo>
                    <a:pt x="10" y="404"/>
                  </a:lnTo>
                  <a:lnTo>
                    <a:pt x="8" y="400"/>
                  </a:lnTo>
                  <a:lnTo>
                    <a:pt x="6" y="396"/>
                  </a:lnTo>
                  <a:lnTo>
                    <a:pt x="6" y="390"/>
                  </a:lnTo>
                  <a:lnTo>
                    <a:pt x="4" y="386"/>
                  </a:lnTo>
                  <a:lnTo>
                    <a:pt x="2" y="382"/>
                  </a:lnTo>
                  <a:lnTo>
                    <a:pt x="2" y="377"/>
                  </a:lnTo>
                  <a:lnTo>
                    <a:pt x="2" y="373"/>
                  </a:lnTo>
                  <a:lnTo>
                    <a:pt x="0" y="369"/>
                  </a:lnTo>
                  <a:lnTo>
                    <a:pt x="0" y="363"/>
                  </a:lnTo>
                  <a:lnTo>
                    <a:pt x="0" y="359"/>
                  </a:lnTo>
                  <a:lnTo>
                    <a:pt x="0" y="356"/>
                  </a:lnTo>
                  <a:lnTo>
                    <a:pt x="2" y="350"/>
                  </a:lnTo>
                  <a:lnTo>
                    <a:pt x="2" y="346"/>
                  </a:lnTo>
                  <a:lnTo>
                    <a:pt x="2" y="340"/>
                  </a:lnTo>
                  <a:lnTo>
                    <a:pt x="4" y="336"/>
                  </a:lnTo>
                  <a:lnTo>
                    <a:pt x="6" y="333"/>
                  </a:lnTo>
                  <a:lnTo>
                    <a:pt x="6" y="327"/>
                  </a:lnTo>
                  <a:lnTo>
                    <a:pt x="8" y="323"/>
                  </a:lnTo>
                  <a:lnTo>
                    <a:pt x="10" y="319"/>
                  </a:lnTo>
                  <a:lnTo>
                    <a:pt x="14" y="313"/>
                  </a:lnTo>
                  <a:lnTo>
                    <a:pt x="16" y="309"/>
                  </a:lnTo>
                  <a:lnTo>
                    <a:pt x="185" y="44"/>
                  </a:lnTo>
                  <a:lnTo>
                    <a:pt x="187" y="41"/>
                  </a:lnTo>
                  <a:lnTo>
                    <a:pt x="190" y="37"/>
                  </a:lnTo>
                  <a:lnTo>
                    <a:pt x="194" y="33"/>
                  </a:lnTo>
                  <a:lnTo>
                    <a:pt x="196" y="29"/>
                  </a:lnTo>
                  <a:lnTo>
                    <a:pt x="200" y="25"/>
                  </a:lnTo>
                  <a:lnTo>
                    <a:pt x="204" y="23"/>
                  </a:lnTo>
                  <a:lnTo>
                    <a:pt x="208" y="19"/>
                  </a:lnTo>
                  <a:lnTo>
                    <a:pt x="211" y="18"/>
                  </a:lnTo>
                  <a:lnTo>
                    <a:pt x="215" y="14"/>
                  </a:lnTo>
                  <a:lnTo>
                    <a:pt x="219" y="12"/>
                  </a:lnTo>
                  <a:lnTo>
                    <a:pt x="223" y="10"/>
                  </a:lnTo>
                  <a:lnTo>
                    <a:pt x="227" y="8"/>
                  </a:lnTo>
                  <a:lnTo>
                    <a:pt x="231" y="6"/>
                  </a:lnTo>
                  <a:lnTo>
                    <a:pt x="236" y="4"/>
                  </a:lnTo>
                  <a:lnTo>
                    <a:pt x="240" y="4"/>
                  </a:lnTo>
                  <a:lnTo>
                    <a:pt x="244" y="2"/>
                  </a:lnTo>
                  <a:lnTo>
                    <a:pt x="250" y="2"/>
                  </a:lnTo>
                  <a:lnTo>
                    <a:pt x="254" y="0"/>
                  </a:lnTo>
                  <a:lnTo>
                    <a:pt x="259" y="0"/>
                  </a:lnTo>
                  <a:lnTo>
                    <a:pt x="263" y="0"/>
                  </a:lnTo>
                  <a:lnTo>
                    <a:pt x="267" y="0"/>
                  </a:lnTo>
                  <a:lnTo>
                    <a:pt x="273" y="0"/>
                  </a:lnTo>
                  <a:lnTo>
                    <a:pt x="277" y="0"/>
                  </a:lnTo>
                  <a:lnTo>
                    <a:pt x="283" y="2"/>
                  </a:lnTo>
                  <a:lnTo>
                    <a:pt x="286" y="2"/>
                  </a:lnTo>
                  <a:lnTo>
                    <a:pt x="290" y="4"/>
                  </a:lnTo>
                  <a:lnTo>
                    <a:pt x="296" y="4"/>
                  </a:lnTo>
                  <a:lnTo>
                    <a:pt x="300" y="6"/>
                  </a:lnTo>
                  <a:lnTo>
                    <a:pt x="304" y="8"/>
                  </a:lnTo>
                  <a:lnTo>
                    <a:pt x="309" y="10"/>
                  </a:lnTo>
                  <a:lnTo>
                    <a:pt x="313" y="12"/>
                  </a:lnTo>
                  <a:lnTo>
                    <a:pt x="317"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63" name="Freeform 6"/>
            <p:cNvSpPr>
              <a:spLocks/>
            </p:cNvSpPr>
            <p:nvPr/>
          </p:nvSpPr>
          <p:spPr bwMode="auto">
            <a:xfrm>
              <a:off x="573" y="1026"/>
              <a:ext cx="180" cy="229"/>
            </a:xfrm>
            <a:custGeom>
              <a:avLst/>
              <a:gdLst>
                <a:gd name="T0" fmla="*/ 324 w 361"/>
                <a:gd name="T1" fmla="*/ 21 h 457"/>
                <a:gd name="T2" fmla="*/ 336 w 361"/>
                <a:gd name="T3" fmla="*/ 30 h 457"/>
                <a:gd name="T4" fmla="*/ 345 w 361"/>
                <a:gd name="T5" fmla="*/ 42 h 457"/>
                <a:gd name="T6" fmla="*/ 351 w 361"/>
                <a:gd name="T7" fmla="*/ 53 h 457"/>
                <a:gd name="T8" fmla="*/ 357 w 361"/>
                <a:gd name="T9" fmla="*/ 65 h 457"/>
                <a:gd name="T10" fmla="*/ 361 w 361"/>
                <a:gd name="T11" fmla="*/ 78 h 457"/>
                <a:gd name="T12" fmla="*/ 361 w 361"/>
                <a:gd name="T13" fmla="*/ 94 h 457"/>
                <a:gd name="T14" fmla="*/ 361 w 361"/>
                <a:gd name="T15" fmla="*/ 107 h 457"/>
                <a:gd name="T16" fmla="*/ 359 w 361"/>
                <a:gd name="T17" fmla="*/ 121 h 457"/>
                <a:gd name="T18" fmla="*/ 353 w 361"/>
                <a:gd name="T19" fmla="*/ 134 h 457"/>
                <a:gd name="T20" fmla="*/ 345 w 361"/>
                <a:gd name="T21" fmla="*/ 147 h 457"/>
                <a:gd name="T22" fmla="*/ 173 w 361"/>
                <a:gd name="T23" fmla="*/ 420 h 457"/>
                <a:gd name="T24" fmla="*/ 161 w 361"/>
                <a:gd name="T25" fmla="*/ 432 h 457"/>
                <a:gd name="T26" fmla="*/ 151 w 361"/>
                <a:gd name="T27" fmla="*/ 439 h 457"/>
                <a:gd name="T28" fmla="*/ 138 w 361"/>
                <a:gd name="T29" fmla="*/ 447 h 457"/>
                <a:gd name="T30" fmla="*/ 126 w 361"/>
                <a:gd name="T31" fmla="*/ 453 h 457"/>
                <a:gd name="T32" fmla="*/ 113 w 361"/>
                <a:gd name="T33" fmla="*/ 455 h 457"/>
                <a:gd name="T34" fmla="*/ 100 w 361"/>
                <a:gd name="T35" fmla="*/ 457 h 457"/>
                <a:gd name="T36" fmla="*/ 84 w 361"/>
                <a:gd name="T37" fmla="*/ 457 h 457"/>
                <a:gd name="T38" fmla="*/ 71 w 361"/>
                <a:gd name="T39" fmla="*/ 453 h 457"/>
                <a:gd name="T40" fmla="*/ 57 w 361"/>
                <a:gd name="T41" fmla="*/ 449 h 457"/>
                <a:gd name="T42" fmla="*/ 44 w 361"/>
                <a:gd name="T43" fmla="*/ 441 h 457"/>
                <a:gd name="T44" fmla="*/ 32 w 361"/>
                <a:gd name="T45" fmla="*/ 434 h 457"/>
                <a:gd name="T46" fmla="*/ 23 w 361"/>
                <a:gd name="T47" fmla="*/ 422 h 457"/>
                <a:gd name="T48" fmla="*/ 15 w 361"/>
                <a:gd name="T49" fmla="*/ 411 h 457"/>
                <a:gd name="T50" fmla="*/ 7 w 361"/>
                <a:gd name="T51" fmla="*/ 399 h 457"/>
                <a:gd name="T52" fmla="*/ 4 w 361"/>
                <a:gd name="T53" fmla="*/ 386 h 457"/>
                <a:gd name="T54" fmla="*/ 2 w 361"/>
                <a:gd name="T55" fmla="*/ 372 h 457"/>
                <a:gd name="T56" fmla="*/ 0 w 361"/>
                <a:gd name="T57" fmla="*/ 359 h 457"/>
                <a:gd name="T58" fmla="*/ 2 w 361"/>
                <a:gd name="T59" fmla="*/ 345 h 457"/>
                <a:gd name="T60" fmla="*/ 5 w 361"/>
                <a:gd name="T61" fmla="*/ 332 h 457"/>
                <a:gd name="T62" fmla="*/ 9 w 361"/>
                <a:gd name="T63" fmla="*/ 318 h 457"/>
                <a:gd name="T64" fmla="*/ 184 w 361"/>
                <a:gd name="T65" fmla="*/ 44 h 457"/>
                <a:gd name="T66" fmla="*/ 194 w 361"/>
                <a:gd name="T67" fmla="*/ 32 h 457"/>
                <a:gd name="T68" fmla="*/ 203 w 361"/>
                <a:gd name="T69" fmla="*/ 23 h 457"/>
                <a:gd name="T70" fmla="*/ 215 w 361"/>
                <a:gd name="T71" fmla="*/ 13 h 457"/>
                <a:gd name="T72" fmla="*/ 226 w 361"/>
                <a:gd name="T73" fmla="*/ 7 h 457"/>
                <a:gd name="T74" fmla="*/ 240 w 361"/>
                <a:gd name="T75" fmla="*/ 3 h 457"/>
                <a:gd name="T76" fmla="*/ 253 w 361"/>
                <a:gd name="T77" fmla="*/ 0 h 457"/>
                <a:gd name="T78" fmla="*/ 267 w 361"/>
                <a:gd name="T79" fmla="*/ 0 h 457"/>
                <a:gd name="T80" fmla="*/ 282 w 361"/>
                <a:gd name="T81" fmla="*/ 1 h 457"/>
                <a:gd name="T82" fmla="*/ 295 w 361"/>
                <a:gd name="T83" fmla="*/ 3 h 457"/>
                <a:gd name="T84" fmla="*/ 309 w 361"/>
                <a:gd name="T85" fmla="*/ 9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457">
                  <a:moveTo>
                    <a:pt x="317" y="15"/>
                  </a:moveTo>
                  <a:lnTo>
                    <a:pt x="320" y="17"/>
                  </a:lnTo>
                  <a:lnTo>
                    <a:pt x="324" y="21"/>
                  </a:lnTo>
                  <a:lnTo>
                    <a:pt x="328" y="23"/>
                  </a:lnTo>
                  <a:lnTo>
                    <a:pt x="332" y="26"/>
                  </a:lnTo>
                  <a:lnTo>
                    <a:pt x="336" y="30"/>
                  </a:lnTo>
                  <a:lnTo>
                    <a:pt x="340" y="34"/>
                  </a:lnTo>
                  <a:lnTo>
                    <a:pt x="342" y="36"/>
                  </a:lnTo>
                  <a:lnTo>
                    <a:pt x="345" y="42"/>
                  </a:lnTo>
                  <a:lnTo>
                    <a:pt x="347" y="46"/>
                  </a:lnTo>
                  <a:lnTo>
                    <a:pt x="349" y="50"/>
                  </a:lnTo>
                  <a:lnTo>
                    <a:pt x="351" y="53"/>
                  </a:lnTo>
                  <a:lnTo>
                    <a:pt x="353" y="57"/>
                  </a:lnTo>
                  <a:lnTo>
                    <a:pt x="355" y="61"/>
                  </a:lnTo>
                  <a:lnTo>
                    <a:pt x="357" y="65"/>
                  </a:lnTo>
                  <a:lnTo>
                    <a:pt x="359" y="71"/>
                  </a:lnTo>
                  <a:lnTo>
                    <a:pt x="359" y="74"/>
                  </a:lnTo>
                  <a:lnTo>
                    <a:pt x="361" y="78"/>
                  </a:lnTo>
                  <a:lnTo>
                    <a:pt x="361" y="84"/>
                  </a:lnTo>
                  <a:lnTo>
                    <a:pt x="361" y="88"/>
                  </a:lnTo>
                  <a:lnTo>
                    <a:pt x="361" y="94"/>
                  </a:lnTo>
                  <a:lnTo>
                    <a:pt x="361" y="98"/>
                  </a:lnTo>
                  <a:lnTo>
                    <a:pt x="361" y="101"/>
                  </a:lnTo>
                  <a:lnTo>
                    <a:pt x="361" y="107"/>
                  </a:lnTo>
                  <a:lnTo>
                    <a:pt x="361" y="111"/>
                  </a:lnTo>
                  <a:lnTo>
                    <a:pt x="359" y="117"/>
                  </a:lnTo>
                  <a:lnTo>
                    <a:pt x="359" y="121"/>
                  </a:lnTo>
                  <a:lnTo>
                    <a:pt x="357" y="124"/>
                  </a:lnTo>
                  <a:lnTo>
                    <a:pt x="355" y="130"/>
                  </a:lnTo>
                  <a:lnTo>
                    <a:pt x="353" y="134"/>
                  </a:lnTo>
                  <a:lnTo>
                    <a:pt x="351" y="138"/>
                  </a:lnTo>
                  <a:lnTo>
                    <a:pt x="349" y="144"/>
                  </a:lnTo>
                  <a:lnTo>
                    <a:pt x="345" y="147"/>
                  </a:lnTo>
                  <a:lnTo>
                    <a:pt x="176" y="413"/>
                  </a:lnTo>
                  <a:lnTo>
                    <a:pt x="174" y="416"/>
                  </a:lnTo>
                  <a:lnTo>
                    <a:pt x="173" y="420"/>
                  </a:lnTo>
                  <a:lnTo>
                    <a:pt x="169" y="424"/>
                  </a:lnTo>
                  <a:lnTo>
                    <a:pt x="165" y="428"/>
                  </a:lnTo>
                  <a:lnTo>
                    <a:pt x="161" y="432"/>
                  </a:lnTo>
                  <a:lnTo>
                    <a:pt x="157" y="434"/>
                  </a:lnTo>
                  <a:lnTo>
                    <a:pt x="155" y="438"/>
                  </a:lnTo>
                  <a:lnTo>
                    <a:pt x="151" y="439"/>
                  </a:lnTo>
                  <a:lnTo>
                    <a:pt x="148" y="441"/>
                  </a:lnTo>
                  <a:lnTo>
                    <a:pt x="144" y="445"/>
                  </a:lnTo>
                  <a:lnTo>
                    <a:pt x="138" y="447"/>
                  </a:lnTo>
                  <a:lnTo>
                    <a:pt x="134" y="449"/>
                  </a:lnTo>
                  <a:lnTo>
                    <a:pt x="130" y="451"/>
                  </a:lnTo>
                  <a:lnTo>
                    <a:pt x="126" y="453"/>
                  </a:lnTo>
                  <a:lnTo>
                    <a:pt x="121" y="453"/>
                  </a:lnTo>
                  <a:lnTo>
                    <a:pt x="117" y="455"/>
                  </a:lnTo>
                  <a:lnTo>
                    <a:pt x="113" y="455"/>
                  </a:lnTo>
                  <a:lnTo>
                    <a:pt x="107" y="457"/>
                  </a:lnTo>
                  <a:lnTo>
                    <a:pt x="103" y="457"/>
                  </a:lnTo>
                  <a:lnTo>
                    <a:pt x="100" y="457"/>
                  </a:lnTo>
                  <a:lnTo>
                    <a:pt x="94" y="457"/>
                  </a:lnTo>
                  <a:lnTo>
                    <a:pt x="90" y="457"/>
                  </a:lnTo>
                  <a:lnTo>
                    <a:pt x="84" y="457"/>
                  </a:lnTo>
                  <a:lnTo>
                    <a:pt x="80" y="455"/>
                  </a:lnTo>
                  <a:lnTo>
                    <a:pt x="77" y="455"/>
                  </a:lnTo>
                  <a:lnTo>
                    <a:pt x="71" y="453"/>
                  </a:lnTo>
                  <a:lnTo>
                    <a:pt x="67" y="453"/>
                  </a:lnTo>
                  <a:lnTo>
                    <a:pt x="61" y="451"/>
                  </a:lnTo>
                  <a:lnTo>
                    <a:pt x="57" y="449"/>
                  </a:lnTo>
                  <a:lnTo>
                    <a:pt x="54" y="447"/>
                  </a:lnTo>
                  <a:lnTo>
                    <a:pt x="50" y="445"/>
                  </a:lnTo>
                  <a:lnTo>
                    <a:pt x="44" y="441"/>
                  </a:lnTo>
                  <a:lnTo>
                    <a:pt x="40" y="439"/>
                  </a:lnTo>
                  <a:lnTo>
                    <a:pt x="36" y="436"/>
                  </a:lnTo>
                  <a:lnTo>
                    <a:pt x="32" y="434"/>
                  </a:lnTo>
                  <a:lnTo>
                    <a:pt x="29" y="430"/>
                  </a:lnTo>
                  <a:lnTo>
                    <a:pt x="27" y="426"/>
                  </a:lnTo>
                  <a:lnTo>
                    <a:pt x="23" y="422"/>
                  </a:lnTo>
                  <a:lnTo>
                    <a:pt x="19" y="418"/>
                  </a:lnTo>
                  <a:lnTo>
                    <a:pt x="17" y="414"/>
                  </a:lnTo>
                  <a:lnTo>
                    <a:pt x="15" y="411"/>
                  </a:lnTo>
                  <a:lnTo>
                    <a:pt x="13" y="407"/>
                  </a:lnTo>
                  <a:lnTo>
                    <a:pt x="9" y="403"/>
                  </a:lnTo>
                  <a:lnTo>
                    <a:pt x="7" y="399"/>
                  </a:lnTo>
                  <a:lnTo>
                    <a:pt x="5" y="395"/>
                  </a:lnTo>
                  <a:lnTo>
                    <a:pt x="5" y="390"/>
                  </a:lnTo>
                  <a:lnTo>
                    <a:pt x="4" y="386"/>
                  </a:lnTo>
                  <a:lnTo>
                    <a:pt x="2" y="382"/>
                  </a:lnTo>
                  <a:lnTo>
                    <a:pt x="2" y="376"/>
                  </a:lnTo>
                  <a:lnTo>
                    <a:pt x="2" y="372"/>
                  </a:lnTo>
                  <a:lnTo>
                    <a:pt x="0" y="368"/>
                  </a:lnTo>
                  <a:lnTo>
                    <a:pt x="0" y="363"/>
                  </a:lnTo>
                  <a:lnTo>
                    <a:pt x="0" y="359"/>
                  </a:lnTo>
                  <a:lnTo>
                    <a:pt x="0" y="353"/>
                  </a:lnTo>
                  <a:lnTo>
                    <a:pt x="0" y="349"/>
                  </a:lnTo>
                  <a:lnTo>
                    <a:pt x="2" y="345"/>
                  </a:lnTo>
                  <a:lnTo>
                    <a:pt x="2" y="340"/>
                  </a:lnTo>
                  <a:lnTo>
                    <a:pt x="4" y="336"/>
                  </a:lnTo>
                  <a:lnTo>
                    <a:pt x="5" y="332"/>
                  </a:lnTo>
                  <a:lnTo>
                    <a:pt x="5" y="326"/>
                  </a:lnTo>
                  <a:lnTo>
                    <a:pt x="7" y="322"/>
                  </a:lnTo>
                  <a:lnTo>
                    <a:pt x="9" y="318"/>
                  </a:lnTo>
                  <a:lnTo>
                    <a:pt x="13" y="313"/>
                  </a:lnTo>
                  <a:lnTo>
                    <a:pt x="15" y="309"/>
                  </a:lnTo>
                  <a:lnTo>
                    <a:pt x="184" y="44"/>
                  </a:lnTo>
                  <a:lnTo>
                    <a:pt x="186" y="40"/>
                  </a:lnTo>
                  <a:lnTo>
                    <a:pt x="190" y="36"/>
                  </a:lnTo>
                  <a:lnTo>
                    <a:pt x="194" y="32"/>
                  </a:lnTo>
                  <a:lnTo>
                    <a:pt x="196" y="28"/>
                  </a:lnTo>
                  <a:lnTo>
                    <a:pt x="199" y="25"/>
                  </a:lnTo>
                  <a:lnTo>
                    <a:pt x="203" y="23"/>
                  </a:lnTo>
                  <a:lnTo>
                    <a:pt x="207" y="19"/>
                  </a:lnTo>
                  <a:lnTo>
                    <a:pt x="211" y="17"/>
                  </a:lnTo>
                  <a:lnTo>
                    <a:pt x="215" y="13"/>
                  </a:lnTo>
                  <a:lnTo>
                    <a:pt x="219" y="11"/>
                  </a:lnTo>
                  <a:lnTo>
                    <a:pt x="223" y="9"/>
                  </a:lnTo>
                  <a:lnTo>
                    <a:pt x="226" y="7"/>
                  </a:lnTo>
                  <a:lnTo>
                    <a:pt x="230" y="5"/>
                  </a:lnTo>
                  <a:lnTo>
                    <a:pt x="236" y="3"/>
                  </a:lnTo>
                  <a:lnTo>
                    <a:pt x="240" y="3"/>
                  </a:lnTo>
                  <a:lnTo>
                    <a:pt x="244" y="1"/>
                  </a:lnTo>
                  <a:lnTo>
                    <a:pt x="249" y="1"/>
                  </a:lnTo>
                  <a:lnTo>
                    <a:pt x="253" y="0"/>
                  </a:lnTo>
                  <a:lnTo>
                    <a:pt x="259" y="0"/>
                  </a:lnTo>
                  <a:lnTo>
                    <a:pt x="263" y="0"/>
                  </a:lnTo>
                  <a:lnTo>
                    <a:pt x="267" y="0"/>
                  </a:lnTo>
                  <a:lnTo>
                    <a:pt x="272" y="0"/>
                  </a:lnTo>
                  <a:lnTo>
                    <a:pt x="276" y="0"/>
                  </a:lnTo>
                  <a:lnTo>
                    <a:pt x="282" y="1"/>
                  </a:lnTo>
                  <a:lnTo>
                    <a:pt x="286" y="1"/>
                  </a:lnTo>
                  <a:lnTo>
                    <a:pt x="290" y="3"/>
                  </a:lnTo>
                  <a:lnTo>
                    <a:pt x="295" y="3"/>
                  </a:lnTo>
                  <a:lnTo>
                    <a:pt x="299" y="5"/>
                  </a:lnTo>
                  <a:lnTo>
                    <a:pt x="303" y="7"/>
                  </a:lnTo>
                  <a:lnTo>
                    <a:pt x="309" y="9"/>
                  </a:lnTo>
                  <a:lnTo>
                    <a:pt x="313" y="11"/>
                  </a:lnTo>
                  <a:lnTo>
                    <a:pt x="31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64" name="Freeform 7"/>
            <p:cNvSpPr>
              <a:spLocks/>
            </p:cNvSpPr>
            <p:nvPr/>
          </p:nvSpPr>
          <p:spPr bwMode="auto">
            <a:xfrm>
              <a:off x="700" y="1107"/>
              <a:ext cx="180" cy="229"/>
            </a:xfrm>
            <a:custGeom>
              <a:avLst/>
              <a:gdLst>
                <a:gd name="T0" fmla="*/ 325 w 361"/>
                <a:gd name="T1" fmla="*/ 21 h 457"/>
                <a:gd name="T2" fmla="*/ 336 w 361"/>
                <a:gd name="T3" fmla="*/ 31 h 457"/>
                <a:gd name="T4" fmla="*/ 344 w 361"/>
                <a:gd name="T5" fmla="*/ 40 h 457"/>
                <a:gd name="T6" fmla="*/ 352 w 361"/>
                <a:gd name="T7" fmla="*/ 54 h 457"/>
                <a:gd name="T8" fmla="*/ 357 w 361"/>
                <a:gd name="T9" fmla="*/ 65 h 457"/>
                <a:gd name="T10" fmla="*/ 361 w 361"/>
                <a:gd name="T11" fmla="*/ 79 h 457"/>
                <a:gd name="T12" fmla="*/ 361 w 361"/>
                <a:gd name="T13" fmla="*/ 92 h 457"/>
                <a:gd name="T14" fmla="*/ 361 w 361"/>
                <a:gd name="T15" fmla="*/ 108 h 457"/>
                <a:gd name="T16" fmla="*/ 359 w 361"/>
                <a:gd name="T17" fmla="*/ 121 h 457"/>
                <a:gd name="T18" fmla="*/ 354 w 361"/>
                <a:gd name="T19" fmla="*/ 134 h 457"/>
                <a:gd name="T20" fmla="*/ 346 w 361"/>
                <a:gd name="T21" fmla="*/ 148 h 457"/>
                <a:gd name="T22" fmla="*/ 171 w 361"/>
                <a:gd name="T23" fmla="*/ 421 h 457"/>
                <a:gd name="T24" fmla="*/ 162 w 361"/>
                <a:gd name="T25" fmla="*/ 432 h 457"/>
                <a:gd name="T26" fmla="*/ 152 w 361"/>
                <a:gd name="T27" fmla="*/ 440 h 457"/>
                <a:gd name="T28" fmla="*/ 139 w 361"/>
                <a:gd name="T29" fmla="*/ 448 h 457"/>
                <a:gd name="T30" fmla="*/ 127 w 361"/>
                <a:gd name="T31" fmla="*/ 453 h 457"/>
                <a:gd name="T32" fmla="*/ 114 w 361"/>
                <a:gd name="T33" fmla="*/ 455 h 457"/>
                <a:gd name="T34" fmla="*/ 100 w 361"/>
                <a:gd name="T35" fmla="*/ 457 h 457"/>
                <a:gd name="T36" fmla="*/ 85 w 361"/>
                <a:gd name="T37" fmla="*/ 457 h 457"/>
                <a:gd name="T38" fmla="*/ 71 w 361"/>
                <a:gd name="T39" fmla="*/ 453 h 457"/>
                <a:gd name="T40" fmla="*/ 58 w 361"/>
                <a:gd name="T41" fmla="*/ 449 h 457"/>
                <a:gd name="T42" fmla="*/ 44 w 361"/>
                <a:gd name="T43" fmla="*/ 442 h 457"/>
                <a:gd name="T44" fmla="*/ 33 w 361"/>
                <a:gd name="T45" fmla="*/ 434 h 457"/>
                <a:gd name="T46" fmla="*/ 23 w 361"/>
                <a:gd name="T47" fmla="*/ 423 h 457"/>
                <a:gd name="T48" fmla="*/ 16 w 361"/>
                <a:gd name="T49" fmla="*/ 411 h 457"/>
                <a:gd name="T50" fmla="*/ 8 w 361"/>
                <a:gd name="T51" fmla="*/ 399 h 457"/>
                <a:gd name="T52" fmla="*/ 4 w 361"/>
                <a:gd name="T53" fmla="*/ 386 h 457"/>
                <a:gd name="T54" fmla="*/ 2 w 361"/>
                <a:gd name="T55" fmla="*/ 373 h 457"/>
                <a:gd name="T56" fmla="*/ 0 w 361"/>
                <a:gd name="T57" fmla="*/ 359 h 457"/>
                <a:gd name="T58" fmla="*/ 2 w 361"/>
                <a:gd name="T59" fmla="*/ 346 h 457"/>
                <a:gd name="T60" fmla="*/ 6 w 361"/>
                <a:gd name="T61" fmla="*/ 332 h 457"/>
                <a:gd name="T62" fmla="*/ 12 w 361"/>
                <a:gd name="T63" fmla="*/ 319 h 457"/>
                <a:gd name="T64" fmla="*/ 185 w 361"/>
                <a:gd name="T65" fmla="*/ 44 h 457"/>
                <a:gd name="T66" fmla="*/ 194 w 361"/>
                <a:gd name="T67" fmla="*/ 33 h 457"/>
                <a:gd name="T68" fmla="*/ 204 w 361"/>
                <a:gd name="T69" fmla="*/ 23 h 457"/>
                <a:gd name="T70" fmla="*/ 215 w 361"/>
                <a:gd name="T71" fmla="*/ 13 h 457"/>
                <a:gd name="T72" fmla="*/ 227 w 361"/>
                <a:gd name="T73" fmla="*/ 8 h 457"/>
                <a:gd name="T74" fmla="*/ 240 w 361"/>
                <a:gd name="T75" fmla="*/ 4 h 457"/>
                <a:gd name="T76" fmla="*/ 254 w 361"/>
                <a:gd name="T77" fmla="*/ 0 h 457"/>
                <a:gd name="T78" fmla="*/ 267 w 361"/>
                <a:gd name="T79" fmla="*/ 0 h 457"/>
                <a:gd name="T80" fmla="*/ 283 w 361"/>
                <a:gd name="T81" fmla="*/ 2 h 457"/>
                <a:gd name="T82" fmla="*/ 296 w 361"/>
                <a:gd name="T83" fmla="*/ 4 h 457"/>
                <a:gd name="T84" fmla="*/ 309 w 361"/>
                <a:gd name="T85" fmla="*/ 1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457">
                  <a:moveTo>
                    <a:pt x="317" y="15"/>
                  </a:moveTo>
                  <a:lnTo>
                    <a:pt x="321" y="17"/>
                  </a:lnTo>
                  <a:lnTo>
                    <a:pt x="325" y="21"/>
                  </a:lnTo>
                  <a:lnTo>
                    <a:pt x="329" y="23"/>
                  </a:lnTo>
                  <a:lnTo>
                    <a:pt x="332" y="27"/>
                  </a:lnTo>
                  <a:lnTo>
                    <a:pt x="336" y="31"/>
                  </a:lnTo>
                  <a:lnTo>
                    <a:pt x="340" y="33"/>
                  </a:lnTo>
                  <a:lnTo>
                    <a:pt x="342" y="36"/>
                  </a:lnTo>
                  <a:lnTo>
                    <a:pt x="344" y="40"/>
                  </a:lnTo>
                  <a:lnTo>
                    <a:pt x="348" y="44"/>
                  </a:lnTo>
                  <a:lnTo>
                    <a:pt x="350" y="50"/>
                  </a:lnTo>
                  <a:lnTo>
                    <a:pt x="352" y="54"/>
                  </a:lnTo>
                  <a:lnTo>
                    <a:pt x="354" y="58"/>
                  </a:lnTo>
                  <a:lnTo>
                    <a:pt x="356" y="61"/>
                  </a:lnTo>
                  <a:lnTo>
                    <a:pt x="357" y="65"/>
                  </a:lnTo>
                  <a:lnTo>
                    <a:pt x="359" y="71"/>
                  </a:lnTo>
                  <a:lnTo>
                    <a:pt x="359" y="75"/>
                  </a:lnTo>
                  <a:lnTo>
                    <a:pt x="361" y="79"/>
                  </a:lnTo>
                  <a:lnTo>
                    <a:pt x="361" y="84"/>
                  </a:lnTo>
                  <a:lnTo>
                    <a:pt x="361" y="88"/>
                  </a:lnTo>
                  <a:lnTo>
                    <a:pt x="361" y="92"/>
                  </a:lnTo>
                  <a:lnTo>
                    <a:pt x="361" y="98"/>
                  </a:lnTo>
                  <a:lnTo>
                    <a:pt x="361" y="102"/>
                  </a:lnTo>
                  <a:lnTo>
                    <a:pt x="361" y="108"/>
                  </a:lnTo>
                  <a:lnTo>
                    <a:pt x="361" y="111"/>
                  </a:lnTo>
                  <a:lnTo>
                    <a:pt x="359" y="117"/>
                  </a:lnTo>
                  <a:lnTo>
                    <a:pt x="359" y="121"/>
                  </a:lnTo>
                  <a:lnTo>
                    <a:pt x="357" y="125"/>
                  </a:lnTo>
                  <a:lnTo>
                    <a:pt x="356" y="131"/>
                  </a:lnTo>
                  <a:lnTo>
                    <a:pt x="354" y="134"/>
                  </a:lnTo>
                  <a:lnTo>
                    <a:pt x="352" y="138"/>
                  </a:lnTo>
                  <a:lnTo>
                    <a:pt x="350" y="142"/>
                  </a:lnTo>
                  <a:lnTo>
                    <a:pt x="346" y="148"/>
                  </a:lnTo>
                  <a:lnTo>
                    <a:pt x="177" y="413"/>
                  </a:lnTo>
                  <a:lnTo>
                    <a:pt x="175" y="417"/>
                  </a:lnTo>
                  <a:lnTo>
                    <a:pt x="171" y="421"/>
                  </a:lnTo>
                  <a:lnTo>
                    <a:pt x="169" y="424"/>
                  </a:lnTo>
                  <a:lnTo>
                    <a:pt x="165" y="428"/>
                  </a:lnTo>
                  <a:lnTo>
                    <a:pt x="162" y="432"/>
                  </a:lnTo>
                  <a:lnTo>
                    <a:pt x="158" y="434"/>
                  </a:lnTo>
                  <a:lnTo>
                    <a:pt x="156" y="438"/>
                  </a:lnTo>
                  <a:lnTo>
                    <a:pt x="152" y="440"/>
                  </a:lnTo>
                  <a:lnTo>
                    <a:pt x="148" y="444"/>
                  </a:lnTo>
                  <a:lnTo>
                    <a:pt x="142" y="446"/>
                  </a:lnTo>
                  <a:lnTo>
                    <a:pt x="139" y="448"/>
                  </a:lnTo>
                  <a:lnTo>
                    <a:pt x="135" y="449"/>
                  </a:lnTo>
                  <a:lnTo>
                    <a:pt x="131" y="451"/>
                  </a:lnTo>
                  <a:lnTo>
                    <a:pt x="127" y="453"/>
                  </a:lnTo>
                  <a:lnTo>
                    <a:pt x="121" y="453"/>
                  </a:lnTo>
                  <a:lnTo>
                    <a:pt x="117" y="455"/>
                  </a:lnTo>
                  <a:lnTo>
                    <a:pt x="114" y="455"/>
                  </a:lnTo>
                  <a:lnTo>
                    <a:pt x="108" y="457"/>
                  </a:lnTo>
                  <a:lnTo>
                    <a:pt x="104" y="457"/>
                  </a:lnTo>
                  <a:lnTo>
                    <a:pt x="100" y="457"/>
                  </a:lnTo>
                  <a:lnTo>
                    <a:pt x="94" y="457"/>
                  </a:lnTo>
                  <a:lnTo>
                    <a:pt x="90" y="457"/>
                  </a:lnTo>
                  <a:lnTo>
                    <a:pt x="85" y="457"/>
                  </a:lnTo>
                  <a:lnTo>
                    <a:pt x="81" y="455"/>
                  </a:lnTo>
                  <a:lnTo>
                    <a:pt x="75" y="455"/>
                  </a:lnTo>
                  <a:lnTo>
                    <a:pt x="71" y="453"/>
                  </a:lnTo>
                  <a:lnTo>
                    <a:pt x="67" y="453"/>
                  </a:lnTo>
                  <a:lnTo>
                    <a:pt x="62" y="451"/>
                  </a:lnTo>
                  <a:lnTo>
                    <a:pt x="58" y="449"/>
                  </a:lnTo>
                  <a:lnTo>
                    <a:pt x="54" y="448"/>
                  </a:lnTo>
                  <a:lnTo>
                    <a:pt x="50" y="446"/>
                  </a:lnTo>
                  <a:lnTo>
                    <a:pt x="44" y="442"/>
                  </a:lnTo>
                  <a:lnTo>
                    <a:pt x="41" y="440"/>
                  </a:lnTo>
                  <a:lnTo>
                    <a:pt x="37" y="436"/>
                  </a:lnTo>
                  <a:lnTo>
                    <a:pt x="33" y="434"/>
                  </a:lnTo>
                  <a:lnTo>
                    <a:pt x="29" y="430"/>
                  </a:lnTo>
                  <a:lnTo>
                    <a:pt x="27" y="426"/>
                  </a:lnTo>
                  <a:lnTo>
                    <a:pt x="23" y="423"/>
                  </a:lnTo>
                  <a:lnTo>
                    <a:pt x="21" y="419"/>
                  </a:lnTo>
                  <a:lnTo>
                    <a:pt x="18" y="415"/>
                  </a:lnTo>
                  <a:lnTo>
                    <a:pt x="16" y="411"/>
                  </a:lnTo>
                  <a:lnTo>
                    <a:pt x="12" y="407"/>
                  </a:lnTo>
                  <a:lnTo>
                    <a:pt x="10" y="403"/>
                  </a:lnTo>
                  <a:lnTo>
                    <a:pt x="8" y="399"/>
                  </a:lnTo>
                  <a:lnTo>
                    <a:pt x="8" y="396"/>
                  </a:lnTo>
                  <a:lnTo>
                    <a:pt x="6" y="392"/>
                  </a:lnTo>
                  <a:lnTo>
                    <a:pt x="4" y="386"/>
                  </a:lnTo>
                  <a:lnTo>
                    <a:pt x="2" y="382"/>
                  </a:lnTo>
                  <a:lnTo>
                    <a:pt x="2" y="378"/>
                  </a:lnTo>
                  <a:lnTo>
                    <a:pt x="2" y="373"/>
                  </a:lnTo>
                  <a:lnTo>
                    <a:pt x="0" y="369"/>
                  </a:lnTo>
                  <a:lnTo>
                    <a:pt x="0" y="363"/>
                  </a:lnTo>
                  <a:lnTo>
                    <a:pt x="0" y="359"/>
                  </a:lnTo>
                  <a:lnTo>
                    <a:pt x="0" y="355"/>
                  </a:lnTo>
                  <a:lnTo>
                    <a:pt x="2" y="350"/>
                  </a:lnTo>
                  <a:lnTo>
                    <a:pt x="2" y="346"/>
                  </a:lnTo>
                  <a:lnTo>
                    <a:pt x="2" y="340"/>
                  </a:lnTo>
                  <a:lnTo>
                    <a:pt x="4" y="336"/>
                  </a:lnTo>
                  <a:lnTo>
                    <a:pt x="6" y="332"/>
                  </a:lnTo>
                  <a:lnTo>
                    <a:pt x="8" y="326"/>
                  </a:lnTo>
                  <a:lnTo>
                    <a:pt x="8" y="323"/>
                  </a:lnTo>
                  <a:lnTo>
                    <a:pt x="12" y="319"/>
                  </a:lnTo>
                  <a:lnTo>
                    <a:pt x="14" y="313"/>
                  </a:lnTo>
                  <a:lnTo>
                    <a:pt x="16" y="309"/>
                  </a:lnTo>
                  <a:lnTo>
                    <a:pt x="185" y="44"/>
                  </a:lnTo>
                  <a:lnTo>
                    <a:pt x="187" y="40"/>
                  </a:lnTo>
                  <a:lnTo>
                    <a:pt x="190" y="36"/>
                  </a:lnTo>
                  <a:lnTo>
                    <a:pt x="194" y="33"/>
                  </a:lnTo>
                  <a:lnTo>
                    <a:pt x="196" y="29"/>
                  </a:lnTo>
                  <a:lnTo>
                    <a:pt x="200" y="25"/>
                  </a:lnTo>
                  <a:lnTo>
                    <a:pt x="204" y="23"/>
                  </a:lnTo>
                  <a:lnTo>
                    <a:pt x="208" y="19"/>
                  </a:lnTo>
                  <a:lnTo>
                    <a:pt x="211" y="17"/>
                  </a:lnTo>
                  <a:lnTo>
                    <a:pt x="215" y="13"/>
                  </a:lnTo>
                  <a:lnTo>
                    <a:pt x="219" y="11"/>
                  </a:lnTo>
                  <a:lnTo>
                    <a:pt x="223" y="10"/>
                  </a:lnTo>
                  <a:lnTo>
                    <a:pt x="227" y="8"/>
                  </a:lnTo>
                  <a:lnTo>
                    <a:pt x="233" y="6"/>
                  </a:lnTo>
                  <a:lnTo>
                    <a:pt x="236" y="4"/>
                  </a:lnTo>
                  <a:lnTo>
                    <a:pt x="240" y="4"/>
                  </a:lnTo>
                  <a:lnTo>
                    <a:pt x="244" y="2"/>
                  </a:lnTo>
                  <a:lnTo>
                    <a:pt x="250" y="2"/>
                  </a:lnTo>
                  <a:lnTo>
                    <a:pt x="254" y="0"/>
                  </a:lnTo>
                  <a:lnTo>
                    <a:pt x="259" y="0"/>
                  </a:lnTo>
                  <a:lnTo>
                    <a:pt x="263" y="0"/>
                  </a:lnTo>
                  <a:lnTo>
                    <a:pt x="267" y="0"/>
                  </a:lnTo>
                  <a:lnTo>
                    <a:pt x="273" y="0"/>
                  </a:lnTo>
                  <a:lnTo>
                    <a:pt x="277" y="0"/>
                  </a:lnTo>
                  <a:lnTo>
                    <a:pt x="283" y="2"/>
                  </a:lnTo>
                  <a:lnTo>
                    <a:pt x="286" y="2"/>
                  </a:lnTo>
                  <a:lnTo>
                    <a:pt x="290" y="4"/>
                  </a:lnTo>
                  <a:lnTo>
                    <a:pt x="296" y="4"/>
                  </a:lnTo>
                  <a:lnTo>
                    <a:pt x="300" y="6"/>
                  </a:lnTo>
                  <a:lnTo>
                    <a:pt x="304" y="8"/>
                  </a:lnTo>
                  <a:lnTo>
                    <a:pt x="309" y="10"/>
                  </a:lnTo>
                  <a:lnTo>
                    <a:pt x="313" y="11"/>
                  </a:lnTo>
                  <a:lnTo>
                    <a:pt x="317" y="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65" name="Freeform 8"/>
            <p:cNvSpPr>
              <a:spLocks/>
            </p:cNvSpPr>
            <p:nvPr/>
          </p:nvSpPr>
          <p:spPr bwMode="auto">
            <a:xfrm>
              <a:off x="826" y="1188"/>
              <a:ext cx="181" cy="228"/>
            </a:xfrm>
            <a:custGeom>
              <a:avLst/>
              <a:gdLst>
                <a:gd name="T0" fmla="*/ 324 w 361"/>
                <a:gd name="T1" fmla="*/ 21 h 457"/>
                <a:gd name="T2" fmla="*/ 336 w 361"/>
                <a:gd name="T3" fmla="*/ 31 h 457"/>
                <a:gd name="T4" fmla="*/ 345 w 361"/>
                <a:gd name="T5" fmla="*/ 41 h 457"/>
                <a:gd name="T6" fmla="*/ 351 w 361"/>
                <a:gd name="T7" fmla="*/ 54 h 457"/>
                <a:gd name="T8" fmla="*/ 357 w 361"/>
                <a:gd name="T9" fmla="*/ 66 h 457"/>
                <a:gd name="T10" fmla="*/ 361 w 361"/>
                <a:gd name="T11" fmla="*/ 79 h 457"/>
                <a:gd name="T12" fmla="*/ 361 w 361"/>
                <a:gd name="T13" fmla="*/ 94 h 457"/>
                <a:gd name="T14" fmla="*/ 361 w 361"/>
                <a:gd name="T15" fmla="*/ 108 h 457"/>
                <a:gd name="T16" fmla="*/ 359 w 361"/>
                <a:gd name="T17" fmla="*/ 121 h 457"/>
                <a:gd name="T18" fmla="*/ 353 w 361"/>
                <a:gd name="T19" fmla="*/ 135 h 457"/>
                <a:gd name="T20" fmla="*/ 345 w 361"/>
                <a:gd name="T21" fmla="*/ 148 h 457"/>
                <a:gd name="T22" fmla="*/ 171 w 361"/>
                <a:gd name="T23" fmla="*/ 421 h 457"/>
                <a:gd name="T24" fmla="*/ 161 w 361"/>
                <a:gd name="T25" fmla="*/ 433 h 457"/>
                <a:gd name="T26" fmla="*/ 151 w 361"/>
                <a:gd name="T27" fmla="*/ 440 h 457"/>
                <a:gd name="T28" fmla="*/ 138 w 361"/>
                <a:gd name="T29" fmla="*/ 448 h 457"/>
                <a:gd name="T30" fmla="*/ 126 w 361"/>
                <a:gd name="T31" fmla="*/ 454 h 457"/>
                <a:gd name="T32" fmla="*/ 113 w 361"/>
                <a:gd name="T33" fmla="*/ 456 h 457"/>
                <a:gd name="T34" fmla="*/ 98 w 361"/>
                <a:gd name="T35" fmla="*/ 457 h 457"/>
                <a:gd name="T36" fmla="*/ 84 w 361"/>
                <a:gd name="T37" fmla="*/ 457 h 457"/>
                <a:gd name="T38" fmla="*/ 71 w 361"/>
                <a:gd name="T39" fmla="*/ 454 h 457"/>
                <a:gd name="T40" fmla="*/ 57 w 361"/>
                <a:gd name="T41" fmla="*/ 450 h 457"/>
                <a:gd name="T42" fmla="*/ 44 w 361"/>
                <a:gd name="T43" fmla="*/ 442 h 457"/>
                <a:gd name="T44" fmla="*/ 32 w 361"/>
                <a:gd name="T45" fmla="*/ 434 h 457"/>
                <a:gd name="T46" fmla="*/ 23 w 361"/>
                <a:gd name="T47" fmla="*/ 423 h 457"/>
                <a:gd name="T48" fmla="*/ 15 w 361"/>
                <a:gd name="T49" fmla="*/ 411 h 457"/>
                <a:gd name="T50" fmla="*/ 7 w 361"/>
                <a:gd name="T51" fmla="*/ 400 h 457"/>
                <a:gd name="T52" fmla="*/ 4 w 361"/>
                <a:gd name="T53" fmla="*/ 386 h 457"/>
                <a:gd name="T54" fmla="*/ 2 w 361"/>
                <a:gd name="T55" fmla="*/ 373 h 457"/>
                <a:gd name="T56" fmla="*/ 0 w 361"/>
                <a:gd name="T57" fmla="*/ 360 h 457"/>
                <a:gd name="T58" fmla="*/ 2 w 361"/>
                <a:gd name="T59" fmla="*/ 346 h 457"/>
                <a:gd name="T60" fmla="*/ 5 w 361"/>
                <a:gd name="T61" fmla="*/ 333 h 457"/>
                <a:gd name="T62" fmla="*/ 11 w 361"/>
                <a:gd name="T63" fmla="*/ 319 h 457"/>
                <a:gd name="T64" fmla="*/ 184 w 361"/>
                <a:gd name="T65" fmla="*/ 44 h 457"/>
                <a:gd name="T66" fmla="*/ 194 w 361"/>
                <a:gd name="T67" fmla="*/ 33 h 457"/>
                <a:gd name="T68" fmla="*/ 203 w 361"/>
                <a:gd name="T69" fmla="*/ 23 h 457"/>
                <a:gd name="T70" fmla="*/ 215 w 361"/>
                <a:gd name="T71" fmla="*/ 14 h 457"/>
                <a:gd name="T72" fmla="*/ 226 w 361"/>
                <a:gd name="T73" fmla="*/ 8 h 457"/>
                <a:gd name="T74" fmla="*/ 240 w 361"/>
                <a:gd name="T75" fmla="*/ 4 h 457"/>
                <a:gd name="T76" fmla="*/ 253 w 361"/>
                <a:gd name="T77" fmla="*/ 0 h 457"/>
                <a:gd name="T78" fmla="*/ 267 w 361"/>
                <a:gd name="T79" fmla="*/ 0 h 457"/>
                <a:gd name="T80" fmla="*/ 282 w 361"/>
                <a:gd name="T81" fmla="*/ 2 h 457"/>
                <a:gd name="T82" fmla="*/ 295 w 361"/>
                <a:gd name="T83" fmla="*/ 4 h 457"/>
                <a:gd name="T84" fmla="*/ 309 w 361"/>
                <a:gd name="T85" fmla="*/ 10 h 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1" h="457">
                  <a:moveTo>
                    <a:pt x="317" y="16"/>
                  </a:moveTo>
                  <a:lnTo>
                    <a:pt x="320" y="18"/>
                  </a:lnTo>
                  <a:lnTo>
                    <a:pt x="324" y="21"/>
                  </a:lnTo>
                  <a:lnTo>
                    <a:pt x="328" y="23"/>
                  </a:lnTo>
                  <a:lnTo>
                    <a:pt x="332" y="27"/>
                  </a:lnTo>
                  <a:lnTo>
                    <a:pt x="336" y="31"/>
                  </a:lnTo>
                  <a:lnTo>
                    <a:pt x="338" y="35"/>
                  </a:lnTo>
                  <a:lnTo>
                    <a:pt x="342" y="37"/>
                  </a:lnTo>
                  <a:lnTo>
                    <a:pt x="345" y="41"/>
                  </a:lnTo>
                  <a:lnTo>
                    <a:pt x="347" y="46"/>
                  </a:lnTo>
                  <a:lnTo>
                    <a:pt x="349" y="50"/>
                  </a:lnTo>
                  <a:lnTo>
                    <a:pt x="351" y="54"/>
                  </a:lnTo>
                  <a:lnTo>
                    <a:pt x="353" y="58"/>
                  </a:lnTo>
                  <a:lnTo>
                    <a:pt x="355" y="62"/>
                  </a:lnTo>
                  <a:lnTo>
                    <a:pt x="357" y="66"/>
                  </a:lnTo>
                  <a:lnTo>
                    <a:pt x="359" y="71"/>
                  </a:lnTo>
                  <a:lnTo>
                    <a:pt x="359" y="75"/>
                  </a:lnTo>
                  <a:lnTo>
                    <a:pt x="361" y="79"/>
                  </a:lnTo>
                  <a:lnTo>
                    <a:pt x="361" y="85"/>
                  </a:lnTo>
                  <a:lnTo>
                    <a:pt x="361" y="89"/>
                  </a:lnTo>
                  <a:lnTo>
                    <a:pt x="361" y="94"/>
                  </a:lnTo>
                  <a:lnTo>
                    <a:pt x="361" y="98"/>
                  </a:lnTo>
                  <a:lnTo>
                    <a:pt x="361" y="102"/>
                  </a:lnTo>
                  <a:lnTo>
                    <a:pt x="361" y="108"/>
                  </a:lnTo>
                  <a:lnTo>
                    <a:pt x="361" y="112"/>
                  </a:lnTo>
                  <a:lnTo>
                    <a:pt x="359" y="117"/>
                  </a:lnTo>
                  <a:lnTo>
                    <a:pt x="359" y="121"/>
                  </a:lnTo>
                  <a:lnTo>
                    <a:pt x="357" y="125"/>
                  </a:lnTo>
                  <a:lnTo>
                    <a:pt x="355" y="131"/>
                  </a:lnTo>
                  <a:lnTo>
                    <a:pt x="353" y="135"/>
                  </a:lnTo>
                  <a:lnTo>
                    <a:pt x="351" y="139"/>
                  </a:lnTo>
                  <a:lnTo>
                    <a:pt x="349" y="144"/>
                  </a:lnTo>
                  <a:lnTo>
                    <a:pt x="345" y="148"/>
                  </a:lnTo>
                  <a:lnTo>
                    <a:pt x="178" y="413"/>
                  </a:lnTo>
                  <a:lnTo>
                    <a:pt x="174" y="417"/>
                  </a:lnTo>
                  <a:lnTo>
                    <a:pt x="171" y="421"/>
                  </a:lnTo>
                  <a:lnTo>
                    <a:pt x="169" y="425"/>
                  </a:lnTo>
                  <a:lnTo>
                    <a:pt x="165" y="429"/>
                  </a:lnTo>
                  <a:lnTo>
                    <a:pt x="161" y="433"/>
                  </a:lnTo>
                  <a:lnTo>
                    <a:pt x="159" y="434"/>
                  </a:lnTo>
                  <a:lnTo>
                    <a:pt x="155" y="438"/>
                  </a:lnTo>
                  <a:lnTo>
                    <a:pt x="151" y="440"/>
                  </a:lnTo>
                  <a:lnTo>
                    <a:pt x="148" y="444"/>
                  </a:lnTo>
                  <a:lnTo>
                    <a:pt x="144" y="446"/>
                  </a:lnTo>
                  <a:lnTo>
                    <a:pt x="138" y="448"/>
                  </a:lnTo>
                  <a:lnTo>
                    <a:pt x="134" y="450"/>
                  </a:lnTo>
                  <a:lnTo>
                    <a:pt x="130" y="452"/>
                  </a:lnTo>
                  <a:lnTo>
                    <a:pt x="126" y="454"/>
                  </a:lnTo>
                  <a:lnTo>
                    <a:pt x="121" y="454"/>
                  </a:lnTo>
                  <a:lnTo>
                    <a:pt x="117" y="456"/>
                  </a:lnTo>
                  <a:lnTo>
                    <a:pt x="113" y="456"/>
                  </a:lnTo>
                  <a:lnTo>
                    <a:pt x="107" y="457"/>
                  </a:lnTo>
                  <a:lnTo>
                    <a:pt x="103" y="457"/>
                  </a:lnTo>
                  <a:lnTo>
                    <a:pt x="98" y="457"/>
                  </a:lnTo>
                  <a:lnTo>
                    <a:pt x="94" y="457"/>
                  </a:lnTo>
                  <a:lnTo>
                    <a:pt x="90" y="457"/>
                  </a:lnTo>
                  <a:lnTo>
                    <a:pt x="84" y="457"/>
                  </a:lnTo>
                  <a:lnTo>
                    <a:pt x="80" y="456"/>
                  </a:lnTo>
                  <a:lnTo>
                    <a:pt x="75" y="456"/>
                  </a:lnTo>
                  <a:lnTo>
                    <a:pt x="71" y="454"/>
                  </a:lnTo>
                  <a:lnTo>
                    <a:pt x="67" y="454"/>
                  </a:lnTo>
                  <a:lnTo>
                    <a:pt x="61" y="452"/>
                  </a:lnTo>
                  <a:lnTo>
                    <a:pt x="57" y="450"/>
                  </a:lnTo>
                  <a:lnTo>
                    <a:pt x="54" y="448"/>
                  </a:lnTo>
                  <a:lnTo>
                    <a:pt x="50" y="446"/>
                  </a:lnTo>
                  <a:lnTo>
                    <a:pt x="44" y="442"/>
                  </a:lnTo>
                  <a:lnTo>
                    <a:pt x="40" y="440"/>
                  </a:lnTo>
                  <a:lnTo>
                    <a:pt x="36" y="436"/>
                  </a:lnTo>
                  <a:lnTo>
                    <a:pt x="32" y="434"/>
                  </a:lnTo>
                  <a:lnTo>
                    <a:pt x="29" y="431"/>
                  </a:lnTo>
                  <a:lnTo>
                    <a:pt x="27" y="427"/>
                  </a:lnTo>
                  <a:lnTo>
                    <a:pt x="23" y="423"/>
                  </a:lnTo>
                  <a:lnTo>
                    <a:pt x="19" y="419"/>
                  </a:lnTo>
                  <a:lnTo>
                    <a:pt x="17" y="415"/>
                  </a:lnTo>
                  <a:lnTo>
                    <a:pt x="15" y="411"/>
                  </a:lnTo>
                  <a:lnTo>
                    <a:pt x="13" y="408"/>
                  </a:lnTo>
                  <a:lnTo>
                    <a:pt x="9" y="404"/>
                  </a:lnTo>
                  <a:lnTo>
                    <a:pt x="7" y="400"/>
                  </a:lnTo>
                  <a:lnTo>
                    <a:pt x="5" y="396"/>
                  </a:lnTo>
                  <a:lnTo>
                    <a:pt x="5" y="390"/>
                  </a:lnTo>
                  <a:lnTo>
                    <a:pt x="4" y="386"/>
                  </a:lnTo>
                  <a:lnTo>
                    <a:pt x="2" y="383"/>
                  </a:lnTo>
                  <a:lnTo>
                    <a:pt x="2" y="377"/>
                  </a:lnTo>
                  <a:lnTo>
                    <a:pt x="2" y="373"/>
                  </a:lnTo>
                  <a:lnTo>
                    <a:pt x="0" y="369"/>
                  </a:lnTo>
                  <a:lnTo>
                    <a:pt x="0" y="363"/>
                  </a:lnTo>
                  <a:lnTo>
                    <a:pt x="0" y="360"/>
                  </a:lnTo>
                  <a:lnTo>
                    <a:pt x="0" y="356"/>
                  </a:lnTo>
                  <a:lnTo>
                    <a:pt x="2" y="350"/>
                  </a:lnTo>
                  <a:lnTo>
                    <a:pt x="2" y="346"/>
                  </a:lnTo>
                  <a:lnTo>
                    <a:pt x="2" y="340"/>
                  </a:lnTo>
                  <a:lnTo>
                    <a:pt x="4" y="336"/>
                  </a:lnTo>
                  <a:lnTo>
                    <a:pt x="5" y="333"/>
                  </a:lnTo>
                  <a:lnTo>
                    <a:pt x="5" y="327"/>
                  </a:lnTo>
                  <a:lnTo>
                    <a:pt x="7" y="323"/>
                  </a:lnTo>
                  <a:lnTo>
                    <a:pt x="11" y="319"/>
                  </a:lnTo>
                  <a:lnTo>
                    <a:pt x="13" y="313"/>
                  </a:lnTo>
                  <a:lnTo>
                    <a:pt x="15" y="310"/>
                  </a:lnTo>
                  <a:lnTo>
                    <a:pt x="184" y="44"/>
                  </a:lnTo>
                  <a:lnTo>
                    <a:pt x="188" y="41"/>
                  </a:lnTo>
                  <a:lnTo>
                    <a:pt x="190" y="37"/>
                  </a:lnTo>
                  <a:lnTo>
                    <a:pt x="194" y="33"/>
                  </a:lnTo>
                  <a:lnTo>
                    <a:pt x="196" y="29"/>
                  </a:lnTo>
                  <a:lnTo>
                    <a:pt x="199" y="25"/>
                  </a:lnTo>
                  <a:lnTo>
                    <a:pt x="203" y="23"/>
                  </a:lnTo>
                  <a:lnTo>
                    <a:pt x="207" y="19"/>
                  </a:lnTo>
                  <a:lnTo>
                    <a:pt x="211" y="18"/>
                  </a:lnTo>
                  <a:lnTo>
                    <a:pt x="215" y="14"/>
                  </a:lnTo>
                  <a:lnTo>
                    <a:pt x="219" y="12"/>
                  </a:lnTo>
                  <a:lnTo>
                    <a:pt x="223" y="10"/>
                  </a:lnTo>
                  <a:lnTo>
                    <a:pt x="226" y="8"/>
                  </a:lnTo>
                  <a:lnTo>
                    <a:pt x="232" y="6"/>
                  </a:lnTo>
                  <a:lnTo>
                    <a:pt x="236" y="4"/>
                  </a:lnTo>
                  <a:lnTo>
                    <a:pt x="240" y="4"/>
                  </a:lnTo>
                  <a:lnTo>
                    <a:pt x="244" y="2"/>
                  </a:lnTo>
                  <a:lnTo>
                    <a:pt x="249" y="2"/>
                  </a:lnTo>
                  <a:lnTo>
                    <a:pt x="253" y="0"/>
                  </a:lnTo>
                  <a:lnTo>
                    <a:pt x="259" y="0"/>
                  </a:lnTo>
                  <a:lnTo>
                    <a:pt x="263" y="0"/>
                  </a:lnTo>
                  <a:lnTo>
                    <a:pt x="267" y="0"/>
                  </a:lnTo>
                  <a:lnTo>
                    <a:pt x="272" y="0"/>
                  </a:lnTo>
                  <a:lnTo>
                    <a:pt x="276" y="0"/>
                  </a:lnTo>
                  <a:lnTo>
                    <a:pt x="282" y="2"/>
                  </a:lnTo>
                  <a:lnTo>
                    <a:pt x="286" y="2"/>
                  </a:lnTo>
                  <a:lnTo>
                    <a:pt x="290" y="4"/>
                  </a:lnTo>
                  <a:lnTo>
                    <a:pt x="295" y="4"/>
                  </a:lnTo>
                  <a:lnTo>
                    <a:pt x="299" y="6"/>
                  </a:lnTo>
                  <a:lnTo>
                    <a:pt x="303" y="8"/>
                  </a:lnTo>
                  <a:lnTo>
                    <a:pt x="309" y="10"/>
                  </a:lnTo>
                  <a:lnTo>
                    <a:pt x="313" y="12"/>
                  </a:lnTo>
                  <a:lnTo>
                    <a:pt x="317"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66" name="Freeform 9"/>
            <p:cNvSpPr>
              <a:spLocks/>
            </p:cNvSpPr>
            <p:nvPr/>
          </p:nvSpPr>
          <p:spPr bwMode="auto">
            <a:xfrm>
              <a:off x="284" y="377"/>
              <a:ext cx="1198" cy="1029"/>
            </a:xfrm>
            <a:custGeom>
              <a:avLst/>
              <a:gdLst>
                <a:gd name="T0" fmla="*/ 639 w 2396"/>
                <a:gd name="T1" fmla="*/ 626 h 2057"/>
                <a:gd name="T2" fmla="*/ 551 w 2396"/>
                <a:gd name="T3" fmla="*/ 561 h 2057"/>
                <a:gd name="T4" fmla="*/ 518 w 2396"/>
                <a:gd name="T5" fmla="*/ 474 h 2057"/>
                <a:gd name="T6" fmla="*/ 522 w 2396"/>
                <a:gd name="T7" fmla="*/ 419 h 2057"/>
                <a:gd name="T8" fmla="*/ 543 w 2396"/>
                <a:gd name="T9" fmla="*/ 365 h 2057"/>
                <a:gd name="T10" fmla="*/ 580 w 2396"/>
                <a:gd name="T11" fmla="*/ 323 h 2057"/>
                <a:gd name="T12" fmla="*/ 628 w 2396"/>
                <a:gd name="T13" fmla="*/ 292 h 2057"/>
                <a:gd name="T14" fmla="*/ 697 w 2396"/>
                <a:gd name="T15" fmla="*/ 10 h 2057"/>
                <a:gd name="T16" fmla="*/ 599 w 2396"/>
                <a:gd name="T17" fmla="*/ 6 h 2057"/>
                <a:gd name="T18" fmla="*/ 516 w 2396"/>
                <a:gd name="T19" fmla="*/ 63 h 2057"/>
                <a:gd name="T20" fmla="*/ 0 w 2396"/>
                <a:gd name="T21" fmla="*/ 907 h 2057"/>
                <a:gd name="T22" fmla="*/ 21 w 2396"/>
                <a:gd name="T23" fmla="*/ 1003 h 2057"/>
                <a:gd name="T24" fmla="*/ 464 w 2396"/>
                <a:gd name="T25" fmla="*/ 1133 h 2057"/>
                <a:gd name="T26" fmla="*/ 547 w 2396"/>
                <a:gd name="T27" fmla="*/ 1080 h 2057"/>
                <a:gd name="T28" fmla="*/ 647 w 2396"/>
                <a:gd name="T29" fmla="*/ 1083 h 2057"/>
                <a:gd name="T30" fmla="*/ 716 w 2396"/>
                <a:gd name="T31" fmla="*/ 1137 h 2057"/>
                <a:gd name="T32" fmla="*/ 747 w 2396"/>
                <a:gd name="T33" fmla="*/ 1208 h 2057"/>
                <a:gd name="T34" fmla="*/ 760 w 2396"/>
                <a:gd name="T35" fmla="*/ 1258 h 2057"/>
                <a:gd name="T36" fmla="*/ 835 w 2396"/>
                <a:gd name="T37" fmla="*/ 1235 h 2057"/>
                <a:gd name="T38" fmla="*/ 912 w 2396"/>
                <a:gd name="T39" fmla="*/ 1251 h 2057"/>
                <a:gd name="T40" fmla="*/ 973 w 2396"/>
                <a:gd name="T41" fmla="*/ 1302 h 2057"/>
                <a:gd name="T42" fmla="*/ 1002 w 2396"/>
                <a:gd name="T43" fmla="*/ 1375 h 2057"/>
                <a:gd name="T44" fmla="*/ 1019 w 2396"/>
                <a:gd name="T45" fmla="*/ 1418 h 2057"/>
                <a:gd name="T46" fmla="*/ 1094 w 2396"/>
                <a:gd name="T47" fmla="*/ 1397 h 2057"/>
                <a:gd name="T48" fmla="*/ 1171 w 2396"/>
                <a:gd name="T49" fmla="*/ 1414 h 2057"/>
                <a:gd name="T50" fmla="*/ 1231 w 2396"/>
                <a:gd name="T51" fmla="*/ 1470 h 2057"/>
                <a:gd name="T52" fmla="*/ 1256 w 2396"/>
                <a:gd name="T53" fmla="*/ 1543 h 2057"/>
                <a:gd name="T54" fmla="*/ 1277 w 2396"/>
                <a:gd name="T55" fmla="*/ 1575 h 2057"/>
                <a:gd name="T56" fmla="*/ 1354 w 2396"/>
                <a:gd name="T57" fmla="*/ 1558 h 2057"/>
                <a:gd name="T58" fmla="*/ 1430 w 2396"/>
                <a:gd name="T59" fmla="*/ 1579 h 2057"/>
                <a:gd name="T60" fmla="*/ 1496 w 2396"/>
                <a:gd name="T61" fmla="*/ 1654 h 2057"/>
                <a:gd name="T62" fmla="*/ 1505 w 2396"/>
                <a:gd name="T63" fmla="*/ 1752 h 2057"/>
                <a:gd name="T64" fmla="*/ 1632 w 2396"/>
                <a:gd name="T65" fmla="*/ 2044 h 2057"/>
                <a:gd name="T66" fmla="*/ 1730 w 2396"/>
                <a:gd name="T67" fmla="*/ 2054 h 2057"/>
                <a:gd name="T68" fmla="*/ 1816 w 2396"/>
                <a:gd name="T69" fmla="*/ 2004 h 2057"/>
                <a:gd name="T70" fmla="*/ 1853 w 2396"/>
                <a:gd name="T71" fmla="*/ 1925 h 2057"/>
                <a:gd name="T72" fmla="*/ 1847 w 2396"/>
                <a:gd name="T73" fmla="*/ 1848 h 2057"/>
                <a:gd name="T74" fmla="*/ 1845 w 2396"/>
                <a:gd name="T75" fmla="*/ 1804 h 2057"/>
                <a:gd name="T76" fmla="*/ 1922 w 2396"/>
                <a:gd name="T77" fmla="*/ 1790 h 2057"/>
                <a:gd name="T78" fmla="*/ 1985 w 2396"/>
                <a:gd name="T79" fmla="*/ 1740 h 2057"/>
                <a:gd name="T80" fmla="*/ 2016 w 2396"/>
                <a:gd name="T81" fmla="*/ 1665 h 2057"/>
                <a:gd name="T82" fmla="*/ 2007 w 2396"/>
                <a:gd name="T83" fmla="*/ 1589 h 2057"/>
                <a:gd name="T84" fmla="*/ 2012 w 2396"/>
                <a:gd name="T85" fmla="*/ 1550 h 2057"/>
                <a:gd name="T86" fmla="*/ 2089 w 2396"/>
                <a:gd name="T87" fmla="*/ 1535 h 2057"/>
                <a:gd name="T88" fmla="*/ 2151 w 2396"/>
                <a:gd name="T89" fmla="*/ 1483 h 2057"/>
                <a:gd name="T90" fmla="*/ 2177 w 2396"/>
                <a:gd name="T91" fmla="*/ 1406 h 2057"/>
                <a:gd name="T92" fmla="*/ 2166 w 2396"/>
                <a:gd name="T93" fmla="*/ 1329 h 2057"/>
                <a:gd name="T94" fmla="*/ 2181 w 2396"/>
                <a:gd name="T95" fmla="*/ 1297 h 2057"/>
                <a:gd name="T96" fmla="*/ 2256 w 2396"/>
                <a:gd name="T97" fmla="*/ 1277 h 2057"/>
                <a:gd name="T98" fmla="*/ 2314 w 2396"/>
                <a:gd name="T99" fmla="*/ 1224 h 2057"/>
                <a:gd name="T100" fmla="*/ 2339 w 2396"/>
                <a:gd name="T101" fmla="*/ 1126 h 2057"/>
                <a:gd name="T102" fmla="*/ 2302 w 2396"/>
                <a:gd name="T103" fmla="*/ 1035 h 2057"/>
                <a:gd name="T104" fmla="*/ 2302 w 2396"/>
                <a:gd name="T105" fmla="*/ 747 h 2057"/>
                <a:gd name="T106" fmla="*/ 2371 w 2396"/>
                <a:gd name="T107" fmla="*/ 678 h 2057"/>
                <a:gd name="T108" fmla="*/ 2393 w 2396"/>
                <a:gd name="T109" fmla="*/ 588 h 2057"/>
                <a:gd name="T110" fmla="*/ 2345 w 2396"/>
                <a:gd name="T111" fmla="*/ 517 h 2057"/>
                <a:gd name="T112" fmla="*/ 2264 w 2396"/>
                <a:gd name="T113" fmla="*/ 488 h 2057"/>
                <a:gd name="T114" fmla="*/ 1889 w 2396"/>
                <a:gd name="T115" fmla="*/ 542 h 2057"/>
                <a:gd name="T116" fmla="*/ 1711 w 2396"/>
                <a:gd name="T117" fmla="*/ 451 h 2057"/>
                <a:gd name="T118" fmla="*/ 1573 w 2396"/>
                <a:gd name="T119" fmla="*/ 459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96" h="2057">
                  <a:moveTo>
                    <a:pt x="1008" y="572"/>
                  </a:moveTo>
                  <a:lnTo>
                    <a:pt x="735" y="632"/>
                  </a:lnTo>
                  <a:lnTo>
                    <a:pt x="726" y="634"/>
                  </a:lnTo>
                  <a:lnTo>
                    <a:pt x="718" y="636"/>
                  </a:lnTo>
                  <a:lnTo>
                    <a:pt x="708" y="636"/>
                  </a:lnTo>
                  <a:lnTo>
                    <a:pt x="699" y="636"/>
                  </a:lnTo>
                  <a:lnTo>
                    <a:pt x="691" y="636"/>
                  </a:lnTo>
                  <a:lnTo>
                    <a:pt x="681" y="636"/>
                  </a:lnTo>
                  <a:lnTo>
                    <a:pt x="674" y="636"/>
                  </a:lnTo>
                  <a:lnTo>
                    <a:pt x="664" y="634"/>
                  </a:lnTo>
                  <a:lnTo>
                    <a:pt x="656" y="632"/>
                  </a:lnTo>
                  <a:lnTo>
                    <a:pt x="647" y="630"/>
                  </a:lnTo>
                  <a:lnTo>
                    <a:pt x="639" y="626"/>
                  </a:lnTo>
                  <a:lnTo>
                    <a:pt x="632" y="624"/>
                  </a:lnTo>
                  <a:lnTo>
                    <a:pt x="624" y="620"/>
                  </a:lnTo>
                  <a:lnTo>
                    <a:pt x="616" y="617"/>
                  </a:lnTo>
                  <a:lnTo>
                    <a:pt x="608" y="613"/>
                  </a:lnTo>
                  <a:lnTo>
                    <a:pt x="601" y="609"/>
                  </a:lnTo>
                  <a:lnTo>
                    <a:pt x="593" y="603"/>
                  </a:lnTo>
                  <a:lnTo>
                    <a:pt x="585" y="599"/>
                  </a:lnTo>
                  <a:lnTo>
                    <a:pt x="580" y="594"/>
                  </a:lnTo>
                  <a:lnTo>
                    <a:pt x="574" y="588"/>
                  </a:lnTo>
                  <a:lnTo>
                    <a:pt x="566" y="582"/>
                  </a:lnTo>
                  <a:lnTo>
                    <a:pt x="560" y="574"/>
                  </a:lnTo>
                  <a:lnTo>
                    <a:pt x="557" y="569"/>
                  </a:lnTo>
                  <a:lnTo>
                    <a:pt x="551" y="561"/>
                  </a:lnTo>
                  <a:lnTo>
                    <a:pt x="545" y="555"/>
                  </a:lnTo>
                  <a:lnTo>
                    <a:pt x="541" y="547"/>
                  </a:lnTo>
                  <a:lnTo>
                    <a:pt x="537" y="540"/>
                  </a:lnTo>
                  <a:lnTo>
                    <a:pt x="534" y="530"/>
                  </a:lnTo>
                  <a:lnTo>
                    <a:pt x="530" y="523"/>
                  </a:lnTo>
                  <a:lnTo>
                    <a:pt x="526" y="515"/>
                  </a:lnTo>
                  <a:lnTo>
                    <a:pt x="524" y="505"/>
                  </a:lnTo>
                  <a:lnTo>
                    <a:pt x="522" y="498"/>
                  </a:lnTo>
                  <a:lnTo>
                    <a:pt x="520" y="492"/>
                  </a:lnTo>
                  <a:lnTo>
                    <a:pt x="520" y="488"/>
                  </a:lnTo>
                  <a:lnTo>
                    <a:pt x="520" y="484"/>
                  </a:lnTo>
                  <a:lnTo>
                    <a:pt x="518" y="478"/>
                  </a:lnTo>
                  <a:lnTo>
                    <a:pt x="518" y="474"/>
                  </a:lnTo>
                  <a:lnTo>
                    <a:pt x="518" y="471"/>
                  </a:lnTo>
                  <a:lnTo>
                    <a:pt x="518" y="467"/>
                  </a:lnTo>
                  <a:lnTo>
                    <a:pt x="518" y="461"/>
                  </a:lnTo>
                  <a:lnTo>
                    <a:pt x="518" y="457"/>
                  </a:lnTo>
                  <a:lnTo>
                    <a:pt x="518" y="453"/>
                  </a:lnTo>
                  <a:lnTo>
                    <a:pt x="518" y="450"/>
                  </a:lnTo>
                  <a:lnTo>
                    <a:pt x="518" y="444"/>
                  </a:lnTo>
                  <a:lnTo>
                    <a:pt x="518" y="440"/>
                  </a:lnTo>
                  <a:lnTo>
                    <a:pt x="518" y="436"/>
                  </a:lnTo>
                  <a:lnTo>
                    <a:pt x="520" y="432"/>
                  </a:lnTo>
                  <a:lnTo>
                    <a:pt x="520" y="426"/>
                  </a:lnTo>
                  <a:lnTo>
                    <a:pt x="520" y="423"/>
                  </a:lnTo>
                  <a:lnTo>
                    <a:pt x="522" y="419"/>
                  </a:lnTo>
                  <a:lnTo>
                    <a:pt x="522" y="415"/>
                  </a:lnTo>
                  <a:lnTo>
                    <a:pt x="524" y="409"/>
                  </a:lnTo>
                  <a:lnTo>
                    <a:pt x="524" y="405"/>
                  </a:lnTo>
                  <a:lnTo>
                    <a:pt x="526" y="401"/>
                  </a:lnTo>
                  <a:lnTo>
                    <a:pt x="528" y="398"/>
                  </a:lnTo>
                  <a:lnTo>
                    <a:pt x="530" y="394"/>
                  </a:lnTo>
                  <a:lnTo>
                    <a:pt x="532" y="390"/>
                  </a:lnTo>
                  <a:lnTo>
                    <a:pt x="534" y="386"/>
                  </a:lnTo>
                  <a:lnTo>
                    <a:pt x="534" y="382"/>
                  </a:lnTo>
                  <a:lnTo>
                    <a:pt x="535" y="378"/>
                  </a:lnTo>
                  <a:lnTo>
                    <a:pt x="539" y="375"/>
                  </a:lnTo>
                  <a:lnTo>
                    <a:pt x="541" y="369"/>
                  </a:lnTo>
                  <a:lnTo>
                    <a:pt x="543" y="365"/>
                  </a:lnTo>
                  <a:lnTo>
                    <a:pt x="545" y="363"/>
                  </a:lnTo>
                  <a:lnTo>
                    <a:pt x="547" y="359"/>
                  </a:lnTo>
                  <a:lnTo>
                    <a:pt x="551" y="355"/>
                  </a:lnTo>
                  <a:lnTo>
                    <a:pt x="553" y="352"/>
                  </a:lnTo>
                  <a:lnTo>
                    <a:pt x="555" y="348"/>
                  </a:lnTo>
                  <a:lnTo>
                    <a:pt x="559" y="344"/>
                  </a:lnTo>
                  <a:lnTo>
                    <a:pt x="560" y="340"/>
                  </a:lnTo>
                  <a:lnTo>
                    <a:pt x="564" y="338"/>
                  </a:lnTo>
                  <a:lnTo>
                    <a:pt x="566" y="334"/>
                  </a:lnTo>
                  <a:lnTo>
                    <a:pt x="570" y="330"/>
                  </a:lnTo>
                  <a:lnTo>
                    <a:pt x="574" y="328"/>
                  </a:lnTo>
                  <a:lnTo>
                    <a:pt x="576" y="325"/>
                  </a:lnTo>
                  <a:lnTo>
                    <a:pt x="580" y="323"/>
                  </a:lnTo>
                  <a:lnTo>
                    <a:pt x="583" y="319"/>
                  </a:lnTo>
                  <a:lnTo>
                    <a:pt x="587" y="317"/>
                  </a:lnTo>
                  <a:lnTo>
                    <a:pt x="589" y="315"/>
                  </a:lnTo>
                  <a:lnTo>
                    <a:pt x="593" y="311"/>
                  </a:lnTo>
                  <a:lnTo>
                    <a:pt x="597" y="309"/>
                  </a:lnTo>
                  <a:lnTo>
                    <a:pt x="601" y="307"/>
                  </a:lnTo>
                  <a:lnTo>
                    <a:pt x="605" y="305"/>
                  </a:lnTo>
                  <a:lnTo>
                    <a:pt x="608" y="302"/>
                  </a:lnTo>
                  <a:lnTo>
                    <a:pt x="612" y="300"/>
                  </a:lnTo>
                  <a:lnTo>
                    <a:pt x="616" y="298"/>
                  </a:lnTo>
                  <a:lnTo>
                    <a:pt x="620" y="296"/>
                  </a:lnTo>
                  <a:lnTo>
                    <a:pt x="624" y="294"/>
                  </a:lnTo>
                  <a:lnTo>
                    <a:pt x="628" y="292"/>
                  </a:lnTo>
                  <a:lnTo>
                    <a:pt x="632" y="292"/>
                  </a:lnTo>
                  <a:lnTo>
                    <a:pt x="635" y="290"/>
                  </a:lnTo>
                  <a:lnTo>
                    <a:pt x="641" y="288"/>
                  </a:lnTo>
                  <a:lnTo>
                    <a:pt x="645" y="286"/>
                  </a:lnTo>
                  <a:lnTo>
                    <a:pt x="649" y="286"/>
                  </a:lnTo>
                  <a:lnTo>
                    <a:pt x="653" y="284"/>
                  </a:lnTo>
                  <a:lnTo>
                    <a:pt x="658" y="284"/>
                  </a:lnTo>
                  <a:lnTo>
                    <a:pt x="1010" y="206"/>
                  </a:lnTo>
                  <a:lnTo>
                    <a:pt x="724" y="23"/>
                  </a:lnTo>
                  <a:lnTo>
                    <a:pt x="718" y="19"/>
                  </a:lnTo>
                  <a:lnTo>
                    <a:pt x="710" y="15"/>
                  </a:lnTo>
                  <a:lnTo>
                    <a:pt x="704" y="12"/>
                  </a:lnTo>
                  <a:lnTo>
                    <a:pt x="697" y="10"/>
                  </a:lnTo>
                  <a:lnTo>
                    <a:pt x="689" y="6"/>
                  </a:lnTo>
                  <a:lnTo>
                    <a:pt x="681" y="4"/>
                  </a:lnTo>
                  <a:lnTo>
                    <a:pt x="674" y="2"/>
                  </a:lnTo>
                  <a:lnTo>
                    <a:pt x="666" y="2"/>
                  </a:lnTo>
                  <a:lnTo>
                    <a:pt x="658" y="0"/>
                  </a:lnTo>
                  <a:lnTo>
                    <a:pt x="653" y="0"/>
                  </a:lnTo>
                  <a:lnTo>
                    <a:pt x="645" y="0"/>
                  </a:lnTo>
                  <a:lnTo>
                    <a:pt x="637" y="0"/>
                  </a:lnTo>
                  <a:lnTo>
                    <a:pt x="630" y="0"/>
                  </a:lnTo>
                  <a:lnTo>
                    <a:pt x="622" y="2"/>
                  </a:lnTo>
                  <a:lnTo>
                    <a:pt x="614" y="2"/>
                  </a:lnTo>
                  <a:lnTo>
                    <a:pt x="607" y="4"/>
                  </a:lnTo>
                  <a:lnTo>
                    <a:pt x="599" y="6"/>
                  </a:lnTo>
                  <a:lnTo>
                    <a:pt x="593" y="10"/>
                  </a:lnTo>
                  <a:lnTo>
                    <a:pt x="585" y="12"/>
                  </a:lnTo>
                  <a:lnTo>
                    <a:pt x="578" y="15"/>
                  </a:lnTo>
                  <a:lnTo>
                    <a:pt x="572" y="17"/>
                  </a:lnTo>
                  <a:lnTo>
                    <a:pt x="564" y="21"/>
                  </a:lnTo>
                  <a:lnTo>
                    <a:pt x="557" y="25"/>
                  </a:lnTo>
                  <a:lnTo>
                    <a:pt x="551" y="31"/>
                  </a:lnTo>
                  <a:lnTo>
                    <a:pt x="545" y="35"/>
                  </a:lnTo>
                  <a:lnTo>
                    <a:pt x="539" y="40"/>
                  </a:lnTo>
                  <a:lnTo>
                    <a:pt x="534" y="46"/>
                  </a:lnTo>
                  <a:lnTo>
                    <a:pt x="528" y="52"/>
                  </a:lnTo>
                  <a:lnTo>
                    <a:pt x="522" y="58"/>
                  </a:lnTo>
                  <a:lnTo>
                    <a:pt x="516" y="63"/>
                  </a:lnTo>
                  <a:lnTo>
                    <a:pt x="512" y="69"/>
                  </a:lnTo>
                  <a:lnTo>
                    <a:pt x="507" y="77"/>
                  </a:lnTo>
                  <a:lnTo>
                    <a:pt x="27" y="832"/>
                  </a:lnTo>
                  <a:lnTo>
                    <a:pt x="23" y="839"/>
                  </a:lnTo>
                  <a:lnTo>
                    <a:pt x="17" y="845"/>
                  </a:lnTo>
                  <a:lnTo>
                    <a:pt x="15" y="853"/>
                  </a:lnTo>
                  <a:lnTo>
                    <a:pt x="11" y="861"/>
                  </a:lnTo>
                  <a:lnTo>
                    <a:pt x="9" y="868"/>
                  </a:lnTo>
                  <a:lnTo>
                    <a:pt x="5" y="876"/>
                  </a:lnTo>
                  <a:lnTo>
                    <a:pt x="4" y="884"/>
                  </a:lnTo>
                  <a:lnTo>
                    <a:pt x="2" y="891"/>
                  </a:lnTo>
                  <a:lnTo>
                    <a:pt x="2" y="899"/>
                  </a:lnTo>
                  <a:lnTo>
                    <a:pt x="0" y="907"/>
                  </a:lnTo>
                  <a:lnTo>
                    <a:pt x="0" y="914"/>
                  </a:lnTo>
                  <a:lnTo>
                    <a:pt x="0" y="922"/>
                  </a:lnTo>
                  <a:lnTo>
                    <a:pt x="0" y="930"/>
                  </a:lnTo>
                  <a:lnTo>
                    <a:pt x="0" y="937"/>
                  </a:lnTo>
                  <a:lnTo>
                    <a:pt x="2" y="945"/>
                  </a:lnTo>
                  <a:lnTo>
                    <a:pt x="4" y="953"/>
                  </a:lnTo>
                  <a:lnTo>
                    <a:pt x="4" y="960"/>
                  </a:lnTo>
                  <a:lnTo>
                    <a:pt x="5" y="968"/>
                  </a:lnTo>
                  <a:lnTo>
                    <a:pt x="9" y="974"/>
                  </a:lnTo>
                  <a:lnTo>
                    <a:pt x="11" y="982"/>
                  </a:lnTo>
                  <a:lnTo>
                    <a:pt x="15" y="989"/>
                  </a:lnTo>
                  <a:lnTo>
                    <a:pt x="17" y="995"/>
                  </a:lnTo>
                  <a:lnTo>
                    <a:pt x="21" y="1003"/>
                  </a:lnTo>
                  <a:lnTo>
                    <a:pt x="25" y="1009"/>
                  </a:lnTo>
                  <a:lnTo>
                    <a:pt x="30" y="1014"/>
                  </a:lnTo>
                  <a:lnTo>
                    <a:pt x="34" y="1020"/>
                  </a:lnTo>
                  <a:lnTo>
                    <a:pt x="40" y="1026"/>
                  </a:lnTo>
                  <a:lnTo>
                    <a:pt x="46" y="1032"/>
                  </a:lnTo>
                  <a:lnTo>
                    <a:pt x="50" y="1037"/>
                  </a:lnTo>
                  <a:lnTo>
                    <a:pt x="57" y="1043"/>
                  </a:lnTo>
                  <a:lnTo>
                    <a:pt x="63" y="1047"/>
                  </a:lnTo>
                  <a:lnTo>
                    <a:pt x="69" y="1051"/>
                  </a:lnTo>
                  <a:lnTo>
                    <a:pt x="388" y="1254"/>
                  </a:lnTo>
                  <a:lnTo>
                    <a:pt x="455" y="1147"/>
                  </a:lnTo>
                  <a:lnTo>
                    <a:pt x="461" y="1141"/>
                  </a:lnTo>
                  <a:lnTo>
                    <a:pt x="464" y="1133"/>
                  </a:lnTo>
                  <a:lnTo>
                    <a:pt x="470" y="1128"/>
                  </a:lnTo>
                  <a:lnTo>
                    <a:pt x="476" y="1122"/>
                  </a:lnTo>
                  <a:lnTo>
                    <a:pt x="480" y="1116"/>
                  </a:lnTo>
                  <a:lnTo>
                    <a:pt x="487" y="1110"/>
                  </a:lnTo>
                  <a:lnTo>
                    <a:pt x="493" y="1106"/>
                  </a:lnTo>
                  <a:lnTo>
                    <a:pt x="499" y="1103"/>
                  </a:lnTo>
                  <a:lnTo>
                    <a:pt x="505" y="1097"/>
                  </a:lnTo>
                  <a:lnTo>
                    <a:pt x="512" y="1093"/>
                  </a:lnTo>
                  <a:lnTo>
                    <a:pt x="518" y="1089"/>
                  </a:lnTo>
                  <a:lnTo>
                    <a:pt x="526" y="1087"/>
                  </a:lnTo>
                  <a:lnTo>
                    <a:pt x="534" y="1083"/>
                  </a:lnTo>
                  <a:lnTo>
                    <a:pt x="541" y="1082"/>
                  </a:lnTo>
                  <a:lnTo>
                    <a:pt x="547" y="1080"/>
                  </a:lnTo>
                  <a:lnTo>
                    <a:pt x="555" y="1078"/>
                  </a:lnTo>
                  <a:lnTo>
                    <a:pt x="562" y="1076"/>
                  </a:lnTo>
                  <a:lnTo>
                    <a:pt x="570" y="1076"/>
                  </a:lnTo>
                  <a:lnTo>
                    <a:pt x="578" y="1074"/>
                  </a:lnTo>
                  <a:lnTo>
                    <a:pt x="585" y="1074"/>
                  </a:lnTo>
                  <a:lnTo>
                    <a:pt x="593" y="1074"/>
                  </a:lnTo>
                  <a:lnTo>
                    <a:pt x="601" y="1074"/>
                  </a:lnTo>
                  <a:lnTo>
                    <a:pt x="608" y="1074"/>
                  </a:lnTo>
                  <a:lnTo>
                    <a:pt x="616" y="1076"/>
                  </a:lnTo>
                  <a:lnTo>
                    <a:pt x="624" y="1078"/>
                  </a:lnTo>
                  <a:lnTo>
                    <a:pt x="632" y="1080"/>
                  </a:lnTo>
                  <a:lnTo>
                    <a:pt x="639" y="1082"/>
                  </a:lnTo>
                  <a:lnTo>
                    <a:pt x="647" y="1083"/>
                  </a:lnTo>
                  <a:lnTo>
                    <a:pt x="655" y="1087"/>
                  </a:lnTo>
                  <a:lnTo>
                    <a:pt x="662" y="1091"/>
                  </a:lnTo>
                  <a:lnTo>
                    <a:pt x="668" y="1095"/>
                  </a:lnTo>
                  <a:lnTo>
                    <a:pt x="676" y="1099"/>
                  </a:lnTo>
                  <a:lnTo>
                    <a:pt x="681" y="1103"/>
                  </a:lnTo>
                  <a:lnTo>
                    <a:pt x="685" y="1106"/>
                  </a:lnTo>
                  <a:lnTo>
                    <a:pt x="691" y="1110"/>
                  </a:lnTo>
                  <a:lnTo>
                    <a:pt x="697" y="1114"/>
                  </a:lnTo>
                  <a:lnTo>
                    <a:pt x="701" y="1118"/>
                  </a:lnTo>
                  <a:lnTo>
                    <a:pt x="704" y="1122"/>
                  </a:lnTo>
                  <a:lnTo>
                    <a:pt x="708" y="1128"/>
                  </a:lnTo>
                  <a:lnTo>
                    <a:pt x="712" y="1131"/>
                  </a:lnTo>
                  <a:lnTo>
                    <a:pt x="716" y="1137"/>
                  </a:lnTo>
                  <a:lnTo>
                    <a:pt x="720" y="1141"/>
                  </a:lnTo>
                  <a:lnTo>
                    <a:pt x="724" y="1147"/>
                  </a:lnTo>
                  <a:lnTo>
                    <a:pt x="728" y="1153"/>
                  </a:lnTo>
                  <a:lnTo>
                    <a:pt x="729" y="1156"/>
                  </a:lnTo>
                  <a:lnTo>
                    <a:pt x="733" y="1162"/>
                  </a:lnTo>
                  <a:lnTo>
                    <a:pt x="735" y="1168"/>
                  </a:lnTo>
                  <a:lnTo>
                    <a:pt x="737" y="1174"/>
                  </a:lnTo>
                  <a:lnTo>
                    <a:pt x="739" y="1179"/>
                  </a:lnTo>
                  <a:lnTo>
                    <a:pt x="741" y="1185"/>
                  </a:lnTo>
                  <a:lnTo>
                    <a:pt x="743" y="1191"/>
                  </a:lnTo>
                  <a:lnTo>
                    <a:pt x="745" y="1197"/>
                  </a:lnTo>
                  <a:lnTo>
                    <a:pt x="747" y="1203"/>
                  </a:lnTo>
                  <a:lnTo>
                    <a:pt x="747" y="1208"/>
                  </a:lnTo>
                  <a:lnTo>
                    <a:pt x="749" y="1214"/>
                  </a:lnTo>
                  <a:lnTo>
                    <a:pt x="749" y="1220"/>
                  </a:lnTo>
                  <a:lnTo>
                    <a:pt x="749" y="1227"/>
                  </a:lnTo>
                  <a:lnTo>
                    <a:pt x="749" y="1233"/>
                  </a:lnTo>
                  <a:lnTo>
                    <a:pt x="749" y="1239"/>
                  </a:lnTo>
                  <a:lnTo>
                    <a:pt x="749" y="1245"/>
                  </a:lnTo>
                  <a:lnTo>
                    <a:pt x="749" y="1251"/>
                  </a:lnTo>
                  <a:lnTo>
                    <a:pt x="747" y="1256"/>
                  </a:lnTo>
                  <a:lnTo>
                    <a:pt x="747" y="1264"/>
                  </a:lnTo>
                  <a:lnTo>
                    <a:pt x="745" y="1270"/>
                  </a:lnTo>
                  <a:lnTo>
                    <a:pt x="751" y="1266"/>
                  </a:lnTo>
                  <a:lnTo>
                    <a:pt x="754" y="1262"/>
                  </a:lnTo>
                  <a:lnTo>
                    <a:pt x="760" y="1258"/>
                  </a:lnTo>
                  <a:lnTo>
                    <a:pt x="766" y="1256"/>
                  </a:lnTo>
                  <a:lnTo>
                    <a:pt x="770" y="1252"/>
                  </a:lnTo>
                  <a:lnTo>
                    <a:pt x="776" y="1251"/>
                  </a:lnTo>
                  <a:lnTo>
                    <a:pt x="781" y="1247"/>
                  </a:lnTo>
                  <a:lnTo>
                    <a:pt x="787" y="1245"/>
                  </a:lnTo>
                  <a:lnTo>
                    <a:pt x="793" y="1243"/>
                  </a:lnTo>
                  <a:lnTo>
                    <a:pt x="799" y="1241"/>
                  </a:lnTo>
                  <a:lnTo>
                    <a:pt x="804" y="1241"/>
                  </a:lnTo>
                  <a:lnTo>
                    <a:pt x="810" y="1239"/>
                  </a:lnTo>
                  <a:lnTo>
                    <a:pt x="816" y="1237"/>
                  </a:lnTo>
                  <a:lnTo>
                    <a:pt x="822" y="1237"/>
                  </a:lnTo>
                  <a:lnTo>
                    <a:pt x="827" y="1235"/>
                  </a:lnTo>
                  <a:lnTo>
                    <a:pt x="835" y="1235"/>
                  </a:lnTo>
                  <a:lnTo>
                    <a:pt x="841" y="1235"/>
                  </a:lnTo>
                  <a:lnTo>
                    <a:pt x="847" y="1235"/>
                  </a:lnTo>
                  <a:lnTo>
                    <a:pt x="852" y="1235"/>
                  </a:lnTo>
                  <a:lnTo>
                    <a:pt x="858" y="1235"/>
                  </a:lnTo>
                  <a:lnTo>
                    <a:pt x="864" y="1237"/>
                  </a:lnTo>
                  <a:lnTo>
                    <a:pt x="872" y="1237"/>
                  </a:lnTo>
                  <a:lnTo>
                    <a:pt x="877" y="1239"/>
                  </a:lnTo>
                  <a:lnTo>
                    <a:pt x="883" y="1239"/>
                  </a:lnTo>
                  <a:lnTo>
                    <a:pt x="889" y="1241"/>
                  </a:lnTo>
                  <a:lnTo>
                    <a:pt x="895" y="1243"/>
                  </a:lnTo>
                  <a:lnTo>
                    <a:pt x="900" y="1245"/>
                  </a:lnTo>
                  <a:lnTo>
                    <a:pt x="906" y="1249"/>
                  </a:lnTo>
                  <a:lnTo>
                    <a:pt x="912" y="1251"/>
                  </a:lnTo>
                  <a:lnTo>
                    <a:pt x="918" y="1252"/>
                  </a:lnTo>
                  <a:lnTo>
                    <a:pt x="923" y="1256"/>
                  </a:lnTo>
                  <a:lnTo>
                    <a:pt x="929" y="1260"/>
                  </a:lnTo>
                  <a:lnTo>
                    <a:pt x="935" y="1264"/>
                  </a:lnTo>
                  <a:lnTo>
                    <a:pt x="939" y="1268"/>
                  </a:lnTo>
                  <a:lnTo>
                    <a:pt x="945" y="1272"/>
                  </a:lnTo>
                  <a:lnTo>
                    <a:pt x="950" y="1276"/>
                  </a:lnTo>
                  <a:lnTo>
                    <a:pt x="954" y="1279"/>
                  </a:lnTo>
                  <a:lnTo>
                    <a:pt x="958" y="1283"/>
                  </a:lnTo>
                  <a:lnTo>
                    <a:pt x="962" y="1289"/>
                  </a:lnTo>
                  <a:lnTo>
                    <a:pt x="968" y="1293"/>
                  </a:lnTo>
                  <a:lnTo>
                    <a:pt x="970" y="1299"/>
                  </a:lnTo>
                  <a:lnTo>
                    <a:pt x="973" y="1302"/>
                  </a:lnTo>
                  <a:lnTo>
                    <a:pt x="977" y="1308"/>
                  </a:lnTo>
                  <a:lnTo>
                    <a:pt x="981" y="1314"/>
                  </a:lnTo>
                  <a:lnTo>
                    <a:pt x="983" y="1318"/>
                  </a:lnTo>
                  <a:lnTo>
                    <a:pt x="987" y="1324"/>
                  </a:lnTo>
                  <a:lnTo>
                    <a:pt x="989" y="1329"/>
                  </a:lnTo>
                  <a:lnTo>
                    <a:pt x="991" y="1335"/>
                  </a:lnTo>
                  <a:lnTo>
                    <a:pt x="993" y="1341"/>
                  </a:lnTo>
                  <a:lnTo>
                    <a:pt x="994" y="1347"/>
                  </a:lnTo>
                  <a:lnTo>
                    <a:pt x="996" y="1352"/>
                  </a:lnTo>
                  <a:lnTo>
                    <a:pt x="998" y="1358"/>
                  </a:lnTo>
                  <a:lnTo>
                    <a:pt x="1000" y="1364"/>
                  </a:lnTo>
                  <a:lnTo>
                    <a:pt x="1000" y="1370"/>
                  </a:lnTo>
                  <a:lnTo>
                    <a:pt x="1002" y="1375"/>
                  </a:lnTo>
                  <a:lnTo>
                    <a:pt x="1002" y="1381"/>
                  </a:lnTo>
                  <a:lnTo>
                    <a:pt x="1002" y="1389"/>
                  </a:lnTo>
                  <a:lnTo>
                    <a:pt x="1002" y="1395"/>
                  </a:lnTo>
                  <a:lnTo>
                    <a:pt x="1002" y="1400"/>
                  </a:lnTo>
                  <a:lnTo>
                    <a:pt x="1002" y="1406"/>
                  </a:lnTo>
                  <a:lnTo>
                    <a:pt x="1002" y="1412"/>
                  </a:lnTo>
                  <a:lnTo>
                    <a:pt x="1000" y="1418"/>
                  </a:lnTo>
                  <a:lnTo>
                    <a:pt x="1000" y="1423"/>
                  </a:lnTo>
                  <a:lnTo>
                    <a:pt x="998" y="1431"/>
                  </a:lnTo>
                  <a:lnTo>
                    <a:pt x="1004" y="1427"/>
                  </a:lnTo>
                  <a:lnTo>
                    <a:pt x="1008" y="1423"/>
                  </a:lnTo>
                  <a:lnTo>
                    <a:pt x="1014" y="1420"/>
                  </a:lnTo>
                  <a:lnTo>
                    <a:pt x="1019" y="1418"/>
                  </a:lnTo>
                  <a:lnTo>
                    <a:pt x="1023" y="1414"/>
                  </a:lnTo>
                  <a:lnTo>
                    <a:pt x="1029" y="1412"/>
                  </a:lnTo>
                  <a:lnTo>
                    <a:pt x="1035" y="1408"/>
                  </a:lnTo>
                  <a:lnTo>
                    <a:pt x="1041" y="1406"/>
                  </a:lnTo>
                  <a:lnTo>
                    <a:pt x="1046" y="1404"/>
                  </a:lnTo>
                  <a:lnTo>
                    <a:pt x="1052" y="1402"/>
                  </a:lnTo>
                  <a:lnTo>
                    <a:pt x="1058" y="1400"/>
                  </a:lnTo>
                  <a:lnTo>
                    <a:pt x="1064" y="1400"/>
                  </a:lnTo>
                  <a:lnTo>
                    <a:pt x="1069" y="1398"/>
                  </a:lnTo>
                  <a:lnTo>
                    <a:pt x="1075" y="1398"/>
                  </a:lnTo>
                  <a:lnTo>
                    <a:pt x="1083" y="1397"/>
                  </a:lnTo>
                  <a:lnTo>
                    <a:pt x="1089" y="1397"/>
                  </a:lnTo>
                  <a:lnTo>
                    <a:pt x="1094" y="1397"/>
                  </a:lnTo>
                  <a:lnTo>
                    <a:pt x="1100" y="1397"/>
                  </a:lnTo>
                  <a:lnTo>
                    <a:pt x="1106" y="1397"/>
                  </a:lnTo>
                  <a:lnTo>
                    <a:pt x="1112" y="1397"/>
                  </a:lnTo>
                  <a:lnTo>
                    <a:pt x="1117" y="1398"/>
                  </a:lnTo>
                  <a:lnTo>
                    <a:pt x="1125" y="1398"/>
                  </a:lnTo>
                  <a:lnTo>
                    <a:pt x="1131" y="1400"/>
                  </a:lnTo>
                  <a:lnTo>
                    <a:pt x="1137" y="1400"/>
                  </a:lnTo>
                  <a:lnTo>
                    <a:pt x="1142" y="1402"/>
                  </a:lnTo>
                  <a:lnTo>
                    <a:pt x="1148" y="1404"/>
                  </a:lnTo>
                  <a:lnTo>
                    <a:pt x="1154" y="1406"/>
                  </a:lnTo>
                  <a:lnTo>
                    <a:pt x="1160" y="1410"/>
                  </a:lnTo>
                  <a:lnTo>
                    <a:pt x="1165" y="1412"/>
                  </a:lnTo>
                  <a:lnTo>
                    <a:pt x="1171" y="1414"/>
                  </a:lnTo>
                  <a:lnTo>
                    <a:pt x="1177" y="1418"/>
                  </a:lnTo>
                  <a:lnTo>
                    <a:pt x="1183" y="1422"/>
                  </a:lnTo>
                  <a:lnTo>
                    <a:pt x="1188" y="1425"/>
                  </a:lnTo>
                  <a:lnTo>
                    <a:pt x="1192" y="1429"/>
                  </a:lnTo>
                  <a:lnTo>
                    <a:pt x="1198" y="1433"/>
                  </a:lnTo>
                  <a:lnTo>
                    <a:pt x="1202" y="1437"/>
                  </a:lnTo>
                  <a:lnTo>
                    <a:pt x="1208" y="1441"/>
                  </a:lnTo>
                  <a:lnTo>
                    <a:pt x="1211" y="1445"/>
                  </a:lnTo>
                  <a:lnTo>
                    <a:pt x="1215" y="1450"/>
                  </a:lnTo>
                  <a:lnTo>
                    <a:pt x="1221" y="1454"/>
                  </a:lnTo>
                  <a:lnTo>
                    <a:pt x="1223" y="1460"/>
                  </a:lnTo>
                  <a:lnTo>
                    <a:pt x="1227" y="1464"/>
                  </a:lnTo>
                  <a:lnTo>
                    <a:pt x="1231" y="1470"/>
                  </a:lnTo>
                  <a:lnTo>
                    <a:pt x="1235" y="1475"/>
                  </a:lnTo>
                  <a:lnTo>
                    <a:pt x="1236" y="1479"/>
                  </a:lnTo>
                  <a:lnTo>
                    <a:pt x="1240" y="1485"/>
                  </a:lnTo>
                  <a:lnTo>
                    <a:pt x="1242" y="1491"/>
                  </a:lnTo>
                  <a:lnTo>
                    <a:pt x="1244" y="1496"/>
                  </a:lnTo>
                  <a:lnTo>
                    <a:pt x="1246" y="1502"/>
                  </a:lnTo>
                  <a:lnTo>
                    <a:pt x="1248" y="1508"/>
                  </a:lnTo>
                  <a:lnTo>
                    <a:pt x="1250" y="1514"/>
                  </a:lnTo>
                  <a:lnTo>
                    <a:pt x="1252" y="1519"/>
                  </a:lnTo>
                  <a:lnTo>
                    <a:pt x="1254" y="1525"/>
                  </a:lnTo>
                  <a:lnTo>
                    <a:pt x="1254" y="1531"/>
                  </a:lnTo>
                  <a:lnTo>
                    <a:pt x="1256" y="1537"/>
                  </a:lnTo>
                  <a:lnTo>
                    <a:pt x="1256" y="1543"/>
                  </a:lnTo>
                  <a:lnTo>
                    <a:pt x="1256" y="1550"/>
                  </a:lnTo>
                  <a:lnTo>
                    <a:pt x="1256" y="1556"/>
                  </a:lnTo>
                  <a:lnTo>
                    <a:pt x="1256" y="1562"/>
                  </a:lnTo>
                  <a:lnTo>
                    <a:pt x="1256" y="1568"/>
                  </a:lnTo>
                  <a:lnTo>
                    <a:pt x="1256" y="1573"/>
                  </a:lnTo>
                  <a:lnTo>
                    <a:pt x="1254" y="1579"/>
                  </a:lnTo>
                  <a:lnTo>
                    <a:pt x="1254" y="1587"/>
                  </a:lnTo>
                  <a:lnTo>
                    <a:pt x="1252" y="1592"/>
                  </a:lnTo>
                  <a:lnTo>
                    <a:pt x="1258" y="1589"/>
                  </a:lnTo>
                  <a:lnTo>
                    <a:pt x="1261" y="1585"/>
                  </a:lnTo>
                  <a:lnTo>
                    <a:pt x="1267" y="1581"/>
                  </a:lnTo>
                  <a:lnTo>
                    <a:pt x="1273" y="1579"/>
                  </a:lnTo>
                  <a:lnTo>
                    <a:pt x="1277" y="1575"/>
                  </a:lnTo>
                  <a:lnTo>
                    <a:pt x="1283" y="1573"/>
                  </a:lnTo>
                  <a:lnTo>
                    <a:pt x="1288" y="1569"/>
                  </a:lnTo>
                  <a:lnTo>
                    <a:pt x="1294" y="1568"/>
                  </a:lnTo>
                  <a:lnTo>
                    <a:pt x="1300" y="1566"/>
                  </a:lnTo>
                  <a:lnTo>
                    <a:pt x="1306" y="1564"/>
                  </a:lnTo>
                  <a:lnTo>
                    <a:pt x="1311" y="1562"/>
                  </a:lnTo>
                  <a:lnTo>
                    <a:pt x="1317" y="1562"/>
                  </a:lnTo>
                  <a:lnTo>
                    <a:pt x="1323" y="1560"/>
                  </a:lnTo>
                  <a:lnTo>
                    <a:pt x="1329" y="1560"/>
                  </a:lnTo>
                  <a:lnTo>
                    <a:pt x="1336" y="1558"/>
                  </a:lnTo>
                  <a:lnTo>
                    <a:pt x="1342" y="1558"/>
                  </a:lnTo>
                  <a:lnTo>
                    <a:pt x="1348" y="1558"/>
                  </a:lnTo>
                  <a:lnTo>
                    <a:pt x="1354" y="1558"/>
                  </a:lnTo>
                  <a:lnTo>
                    <a:pt x="1359" y="1558"/>
                  </a:lnTo>
                  <a:lnTo>
                    <a:pt x="1365" y="1558"/>
                  </a:lnTo>
                  <a:lnTo>
                    <a:pt x="1371" y="1560"/>
                  </a:lnTo>
                  <a:lnTo>
                    <a:pt x="1379" y="1560"/>
                  </a:lnTo>
                  <a:lnTo>
                    <a:pt x="1384" y="1562"/>
                  </a:lnTo>
                  <a:lnTo>
                    <a:pt x="1390" y="1562"/>
                  </a:lnTo>
                  <a:lnTo>
                    <a:pt x="1396" y="1564"/>
                  </a:lnTo>
                  <a:lnTo>
                    <a:pt x="1402" y="1566"/>
                  </a:lnTo>
                  <a:lnTo>
                    <a:pt x="1407" y="1568"/>
                  </a:lnTo>
                  <a:lnTo>
                    <a:pt x="1413" y="1571"/>
                  </a:lnTo>
                  <a:lnTo>
                    <a:pt x="1419" y="1573"/>
                  </a:lnTo>
                  <a:lnTo>
                    <a:pt x="1425" y="1577"/>
                  </a:lnTo>
                  <a:lnTo>
                    <a:pt x="1430" y="1579"/>
                  </a:lnTo>
                  <a:lnTo>
                    <a:pt x="1436" y="1583"/>
                  </a:lnTo>
                  <a:lnTo>
                    <a:pt x="1442" y="1587"/>
                  </a:lnTo>
                  <a:lnTo>
                    <a:pt x="1450" y="1592"/>
                  </a:lnTo>
                  <a:lnTo>
                    <a:pt x="1455" y="1596"/>
                  </a:lnTo>
                  <a:lnTo>
                    <a:pt x="1461" y="1602"/>
                  </a:lnTo>
                  <a:lnTo>
                    <a:pt x="1467" y="1608"/>
                  </a:lnTo>
                  <a:lnTo>
                    <a:pt x="1473" y="1614"/>
                  </a:lnTo>
                  <a:lnTo>
                    <a:pt x="1477" y="1619"/>
                  </a:lnTo>
                  <a:lnTo>
                    <a:pt x="1482" y="1627"/>
                  </a:lnTo>
                  <a:lnTo>
                    <a:pt x="1486" y="1633"/>
                  </a:lnTo>
                  <a:lnTo>
                    <a:pt x="1490" y="1640"/>
                  </a:lnTo>
                  <a:lnTo>
                    <a:pt x="1494" y="1646"/>
                  </a:lnTo>
                  <a:lnTo>
                    <a:pt x="1496" y="1654"/>
                  </a:lnTo>
                  <a:lnTo>
                    <a:pt x="1500" y="1660"/>
                  </a:lnTo>
                  <a:lnTo>
                    <a:pt x="1501" y="1667"/>
                  </a:lnTo>
                  <a:lnTo>
                    <a:pt x="1503" y="1675"/>
                  </a:lnTo>
                  <a:lnTo>
                    <a:pt x="1505" y="1683"/>
                  </a:lnTo>
                  <a:lnTo>
                    <a:pt x="1507" y="1690"/>
                  </a:lnTo>
                  <a:lnTo>
                    <a:pt x="1509" y="1698"/>
                  </a:lnTo>
                  <a:lnTo>
                    <a:pt x="1509" y="1706"/>
                  </a:lnTo>
                  <a:lnTo>
                    <a:pt x="1509" y="1713"/>
                  </a:lnTo>
                  <a:lnTo>
                    <a:pt x="1509" y="1721"/>
                  </a:lnTo>
                  <a:lnTo>
                    <a:pt x="1509" y="1729"/>
                  </a:lnTo>
                  <a:lnTo>
                    <a:pt x="1509" y="1737"/>
                  </a:lnTo>
                  <a:lnTo>
                    <a:pt x="1507" y="1744"/>
                  </a:lnTo>
                  <a:lnTo>
                    <a:pt x="1505" y="1752"/>
                  </a:lnTo>
                  <a:lnTo>
                    <a:pt x="1503" y="1760"/>
                  </a:lnTo>
                  <a:lnTo>
                    <a:pt x="1501" y="1767"/>
                  </a:lnTo>
                  <a:lnTo>
                    <a:pt x="1500" y="1773"/>
                  </a:lnTo>
                  <a:lnTo>
                    <a:pt x="1496" y="1781"/>
                  </a:lnTo>
                  <a:lnTo>
                    <a:pt x="1492" y="1788"/>
                  </a:lnTo>
                  <a:lnTo>
                    <a:pt x="1490" y="1796"/>
                  </a:lnTo>
                  <a:lnTo>
                    <a:pt x="1484" y="1802"/>
                  </a:lnTo>
                  <a:lnTo>
                    <a:pt x="1417" y="1909"/>
                  </a:lnTo>
                  <a:lnTo>
                    <a:pt x="1475" y="1946"/>
                  </a:lnTo>
                  <a:lnTo>
                    <a:pt x="1611" y="2032"/>
                  </a:lnTo>
                  <a:lnTo>
                    <a:pt x="1619" y="2036"/>
                  </a:lnTo>
                  <a:lnTo>
                    <a:pt x="1624" y="2040"/>
                  </a:lnTo>
                  <a:lnTo>
                    <a:pt x="1632" y="2044"/>
                  </a:lnTo>
                  <a:lnTo>
                    <a:pt x="1640" y="2048"/>
                  </a:lnTo>
                  <a:lnTo>
                    <a:pt x="1647" y="2050"/>
                  </a:lnTo>
                  <a:lnTo>
                    <a:pt x="1655" y="2052"/>
                  </a:lnTo>
                  <a:lnTo>
                    <a:pt x="1663" y="2054"/>
                  </a:lnTo>
                  <a:lnTo>
                    <a:pt x="1670" y="2055"/>
                  </a:lnTo>
                  <a:lnTo>
                    <a:pt x="1678" y="2055"/>
                  </a:lnTo>
                  <a:lnTo>
                    <a:pt x="1686" y="2057"/>
                  </a:lnTo>
                  <a:lnTo>
                    <a:pt x="1694" y="2057"/>
                  </a:lnTo>
                  <a:lnTo>
                    <a:pt x="1701" y="2057"/>
                  </a:lnTo>
                  <a:lnTo>
                    <a:pt x="1709" y="2057"/>
                  </a:lnTo>
                  <a:lnTo>
                    <a:pt x="1717" y="2055"/>
                  </a:lnTo>
                  <a:lnTo>
                    <a:pt x="1722" y="2055"/>
                  </a:lnTo>
                  <a:lnTo>
                    <a:pt x="1730" y="2054"/>
                  </a:lnTo>
                  <a:lnTo>
                    <a:pt x="1738" y="2052"/>
                  </a:lnTo>
                  <a:lnTo>
                    <a:pt x="1745" y="2050"/>
                  </a:lnTo>
                  <a:lnTo>
                    <a:pt x="1753" y="2048"/>
                  </a:lnTo>
                  <a:lnTo>
                    <a:pt x="1761" y="2044"/>
                  </a:lnTo>
                  <a:lnTo>
                    <a:pt x="1766" y="2040"/>
                  </a:lnTo>
                  <a:lnTo>
                    <a:pt x="1774" y="2038"/>
                  </a:lnTo>
                  <a:lnTo>
                    <a:pt x="1780" y="2034"/>
                  </a:lnTo>
                  <a:lnTo>
                    <a:pt x="1788" y="2029"/>
                  </a:lnTo>
                  <a:lnTo>
                    <a:pt x="1793" y="2025"/>
                  </a:lnTo>
                  <a:lnTo>
                    <a:pt x="1799" y="2019"/>
                  </a:lnTo>
                  <a:lnTo>
                    <a:pt x="1805" y="2015"/>
                  </a:lnTo>
                  <a:lnTo>
                    <a:pt x="1811" y="2009"/>
                  </a:lnTo>
                  <a:lnTo>
                    <a:pt x="1816" y="2004"/>
                  </a:lnTo>
                  <a:lnTo>
                    <a:pt x="1820" y="1998"/>
                  </a:lnTo>
                  <a:lnTo>
                    <a:pt x="1826" y="1990"/>
                  </a:lnTo>
                  <a:lnTo>
                    <a:pt x="1830" y="1984"/>
                  </a:lnTo>
                  <a:lnTo>
                    <a:pt x="1834" y="1979"/>
                  </a:lnTo>
                  <a:lnTo>
                    <a:pt x="1838" y="1973"/>
                  </a:lnTo>
                  <a:lnTo>
                    <a:pt x="1839" y="1967"/>
                  </a:lnTo>
                  <a:lnTo>
                    <a:pt x="1843" y="1961"/>
                  </a:lnTo>
                  <a:lnTo>
                    <a:pt x="1845" y="1956"/>
                  </a:lnTo>
                  <a:lnTo>
                    <a:pt x="1847" y="1950"/>
                  </a:lnTo>
                  <a:lnTo>
                    <a:pt x="1849" y="1944"/>
                  </a:lnTo>
                  <a:lnTo>
                    <a:pt x="1851" y="1938"/>
                  </a:lnTo>
                  <a:lnTo>
                    <a:pt x="1853" y="1932"/>
                  </a:lnTo>
                  <a:lnTo>
                    <a:pt x="1853" y="1925"/>
                  </a:lnTo>
                  <a:lnTo>
                    <a:pt x="1855" y="1919"/>
                  </a:lnTo>
                  <a:lnTo>
                    <a:pt x="1855" y="1913"/>
                  </a:lnTo>
                  <a:lnTo>
                    <a:pt x="1855" y="1908"/>
                  </a:lnTo>
                  <a:lnTo>
                    <a:pt x="1855" y="1902"/>
                  </a:lnTo>
                  <a:lnTo>
                    <a:pt x="1855" y="1896"/>
                  </a:lnTo>
                  <a:lnTo>
                    <a:pt x="1855" y="1888"/>
                  </a:lnTo>
                  <a:lnTo>
                    <a:pt x="1855" y="1883"/>
                  </a:lnTo>
                  <a:lnTo>
                    <a:pt x="1855" y="1877"/>
                  </a:lnTo>
                  <a:lnTo>
                    <a:pt x="1853" y="1871"/>
                  </a:lnTo>
                  <a:lnTo>
                    <a:pt x="1851" y="1865"/>
                  </a:lnTo>
                  <a:lnTo>
                    <a:pt x="1851" y="1859"/>
                  </a:lnTo>
                  <a:lnTo>
                    <a:pt x="1849" y="1854"/>
                  </a:lnTo>
                  <a:lnTo>
                    <a:pt x="1847" y="1848"/>
                  </a:lnTo>
                  <a:lnTo>
                    <a:pt x="1845" y="1842"/>
                  </a:lnTo>
                  <a:lnTo>
                    <a:pt x="1843" y="1836"/>
                  </a:lnTo>
                  <a:lnTo>
                    <a:pt x="1841" y="1831"/>
                  </a:lnTo>
                  <a:lnTo>
                    <a:pt x="1838" y="1825"/>
                  </a:lnTo>
                  <a:lnTo>
                    <a:pt x="1836" y="1821"/>
                  </a:lnTo>
                  <a:lnTo>
                    <a:pt x="1832" y="1815"/>
                  </a:lnTo>
                  <a:lnTo>
                    <a:pt x="1828" y="1810"/>
                  </a:lnTo>
                  <a:lnTo>
                    <a:pt x="1824" y="1806"/>
                  </a:lnTo>
                  <a:lnTo>
                    <a:pt x="1822" y="1800"/>
                  </a:lnTo>
                  <a:lnTo>
                    <a:pt x="1828" y="1802"/>
                  </a:lnTo>
                  <a:lnTo>
                    <a:pt x="1834" y="1802"/>
                  </a:lnTo>
                  <a:lnTo>
                    <a:pt x="1839" y="1804"/>
                  </a:lnTo>
                  <a:lnTo>
                    <a:pt x="1845" y="1804"/>
                  </a:lnTo>
                  <a:lnTo>
                    <a:pt x="1851" y="1804"/>
                  </a:lnTo>
                  <a:lnTo>
                    <a:pt x="1857" y="1804"/>
                  </a:lnTo>
                  <a:lnTo>
                    <a:pt x="1864" y="1804"/>
                  </a:lnTo>
                  <a:lnTo>
                    <a:pt x="1870" y="1804"/>
                  </a:lnTo>
                  <a:lnTo>
                    <a:pt x="1876" y="1804"/>
                  </a:lnTo>
                  <a:lnTo>
                    <a:pt x="1882" y="1802"/>
                  </a:lnTo>
                  <a:lnTo>
                    <a:pt x="1887" y="1802"/>
                  </a:lnTo>
                  <a:lnTo>
                    <a:pt x="1893" y="1800"/>
                  </a:lnTo>
                  <a:lnTo>
                    <a:pt x="1899" y="1798"/>
                  </a:lnTo>
                  <a:lnTo>
                    <a:pt x="1905" y="1796"/>
                  </a:lnTo>
                  <a:lnTo>
                    <a:pt x="1911" y="1794"/>
                  </a:lnTo>
                  <a:lnTo>
                    <a:pt x="1916" y="1792"/>
                  </a:lnTo>
                  <a:lnTo>
                    <a:pt x="1922" y="1790"/>
                  </a:lnTo>
                  <a:lnTo>
                    <a:pt x="1928" y="1788"/>
                  </a:lnTo>
                  <a:lnTo>
                    <a:pt x="1934" y="1785"/>
                  </a:lnTo>
                  <a:lnTo>
                    <a:pt x="1939" y="1783"/>
                  </a:lnTo>
                  <a:lnTo>
                    <a:pt x="1943" y="1779"/>
                  </a:lnTo>
                  <a:lnTo>
                    <a:pt x="1949" y="1775"/>
                  </a:lnTo>
                  <a:lnTo>
                    <a:pt x="1955" y="1771"/>
                  </a:lnTo>
                  <a:lnTo>
                    <a:pt x="1959" y="1767"/>
                  </a:lnTo>
                  <a:lnTo>
                    <a:pt x="1964" y="1763"/>
                  </a:lnTo>
                  <a:lnTo>
                    <a:pt x="1968" y="1760"/>
                  </a:lnTo>
                  <a:lnTo>
                    <a:pt x="1972" y="1756"/>
                  </a:lnTo>
                  <a:lnTo>
                    <a:pt x="1976" y="1750"/>
                  </a:lnTo>
                  <a:lnTo>
                    <a:pt x="1982" y="1746"/>
                  </a:lnTo>
                  <a:lnTo>
                    <a:pt x="1985" y="1740"/>
                  </a:lnTo>
                  <a:lnTo>
                    <a:pt x="1989" y="1737"/>
                  </a:lnTo>
                  <a:lnTo>
                    <a:pt x="1991" y="1731"/>
                  </a:lnTo>
                  <a:lnTo>
                    <a:pt x="1995" y="1725"/>
                  </a:lnTo>
                  <a:lnTo>
                    <a:pt x="1999" y="1719"/>
                  </a:lnTo>
                  <a:lnTo>
                    <a:pt x="2001" y="1713"/>
                  </a:lnTo>
                  <a:lnTo>
                    <a:pt x="2005" y="1708"/>
                  </a:lnTo>
                  <a:lnTo>
                    <a:pt x="2007" y="1702"/>
                  </a:lnTo>
                  <a:lnTo>
                    <a:pt x="2008" y="1696"/>
                  </a:lnTo>
                  <a:lnTo>
                    <a:pt x="2010" y="1690"/>
                  </a:lnTo>
                  <a:lnTo>
                    <a:pt x="2012" y="1685"/>
                  </a:lnTo>
                  <a:lnTo>
                    <a:pt x="2014" y="1679"/>
                  </a:lnTo>
                  <a:lnTo>
                    <a:pt x="2014" y="1673"/>
                  </a:lnTo>
                  <a:lnTo>
                    <a:pt x="2016" y="1665"/>
                  </a:lnTo>
                  <a:lnTo>
                    <a:pt x="2016" y="1660"/>
                  </a:lnTo>
                  <a:lnTo>
                    <a:pt x="2016" y="1654"/>
                  </a:lnTo>
                  <a:lnTo>
                    <a:pt x="2016" y="1648"/>
                  </a:lnTo>
                  <a:lnTo>
                    <a:pt x="2016" y="1642"/>
                  </a:lnTo>
                  <a:lnTo>
                    <a:pt x="2016" y="1637"/>
                  </a:lnTo>
                  <a:lnTo>
                    <a:pt x="2016" y="1631"/>
                  </a:lnTo>
                  <a:lnTo>
                    <a:pt x="2016" y="1623"/>
                  </a:lnTo>
                  <a:lnTo>
                    <a:pt x="2014" y="1617"/>
                  </a:lnTo>
                  <a:lnTo>
                    <a:pt x="2012" y="1612"/>
                  </a:lnTo>
                  <a:lnTo>
                    <a:pt x="2012" y="1606"/>
                  </a:lnTo>
                  <a:lnTo>
                    <a:pt x="2010" y="1600"/>
                  </a:lnTo>
                  <a:lnTo>
                    <a:pt x="2008" y="1594"/>
                  </a:lnTo>
                  <a:lnTo>
                    <a:pt x="2007" y="1589"/>
                  </a:lnTo>
                  <a:lnTo>
                    <a:pt x="2005" y="1583"/>
                  </a:lnTo>
                  <a:lnTo>
                    <a:pt x="2003" y="1577"/>
                  </a:lnTo>
                  <a:lnTo>
                    <a:pt x="1999" y="1571"/>
                  </a:lnTo>
                  <a:lnTo>
                    <a:pt x="1997" y="1568"/>
                  </a:lnTo>
                  <a:lnTo>
                    <a:pt x="1993" y="1562"/>
                  </a:lnTo>
                  <a:lnTo>
                    <a:pt x="1989" y="1556"/>
                  </a:lnTo>
                  <a:lnTo>
                    <a:pt x="1987" y="1552"/>
                  </a:lnTo>
                  <a:lnTo>
                    <a:pt x="1984" y="1546"/>
                  </a:lnTo>
                  <a:lnTo>
                    <a:pt x="1989" y="1548"/>
                  </a:lnTo>
                  <a:lnTo>
                    <a:pt x="1995" y="1548"/>
                  </a:lnTo>
                  <a:lnTo>
                    <a:pt x="2001" y="1550"/>
                  </a:lnTo>
                  <a:lnTo>
                    <a:pt x="2007" y="1550"/>
                  </a:lnTo>
                  <a:lnTo>
                    <a:pt x="2012" y="1550"/>
                  </a:lnTo>
                  <a:lnTo>
                    <a:pt x="2020" y="1550"/>
                  </a:lnTo>
                  <a:lnTo>
                    <a:pt x="2026" y="1550"/>
                  </a:lnTo>
                  <a:lnTo>
                    <a:pt x="2032" y="1550"/>
                  </a:lnTo>
                  <a:lnTo>
                    <a:pt x="2037" y="1550"/>
                  </a:lnTo>
                  <a:lnTo>
                    <a:pt x="2043" y="1548"/>
                  </a:lnTo>
                  <a:lnTo>
                    <a:pt x="2049" y="1548"/>
                  </a:lnTo>
                  <a:lnTo>
                    <a:pt x="2055" y="1546"/>
                  </a:lnTo>
                  <a:lnTo>
                    <a:pt x="2060" y="1544"/>
                  </a:lnTo>
                  <a:lnTo>
                    <a:pt x="2066" y="1543"/>
                  </a:lnTo>
                  <a:lnTo>
                    <a:pt x="2072" y="1541"/>
                  </a:lnTo>
                  <a:lnTo>
                    <a:pt x="2078" y="1539"/>
                  </a:lnTo>
                  <a:lnTo>
                    <a:pt x="2083" y="1537"/>
                  </a:lnTo>
                  <a:lnTo>
                    <a:pt x="2089" y="1535"/>
                  </a:lnTo>
                  <a:lnTo>
                    <a:pt x="2095" y="1531"/>
                  </a:lnTo>
                  <a:lnTo>
                    <a:pt x="2101" y="1529"/>
                  </a:lnTo>
                  <a:lnTo>
                    <a:pt x="2104" y="1525"/>
                  </a:lnTo>
                  <a:lnTo>
                    <a:pt x="2110" y="1521"/>
                  </a:lnTo>
                  <a:lnTo>
                    <a:pt x="2116" y="1518"/>
                  </a:lnTo>
                  <a:lnTo>
                    <a:pt x="2120" y="1514"/>
                  </a:lnTo>
                  <a:lnTo>
                    <a:pt x="2126" y="1510"/>
                  </a:lnTo>
                  <a:lnTo>
                    <a:pt x="2129" y="1506"/>
                  </a:lnTo>
                  <a:lnTo>
                    <a:pt x="2133" y="1502"/>
                  </a:lnTo>
                  <a:lnTo>
                    <a:pt x="2137" y="1498"/>
                  </a:lnTo>
                  <a:lnTo>
                    <a:pt x="2143" y="1493"/>
                  </a:lnTo>
                  <a:lnTo>
                    <a:pt x="2147" y="1487"/>
                  </a:lnTo>
                  <a:lnTo>
                    <a:pt x="2151" y="1483"/>
                  </a:lnTo>
                  <a:lnTo>
                    <a:pt x="2153" y="1477"/>
                  </a:lnTo>
                  <a:lnTo>
                    <a:pt x="2156" y="1471"/>
                  </a:lnTo>
                  <a:lnTo>
                    <a:pt x="2160" y="1466"/>
                  </a:lnTo>
                  <a:lnTo>
                    <a:pt x="2162" y="1460"/>
                  </a:lnTo>
                  <a:lnTo>
                    <a:pt x="2166" y="1454"/>
                  </a:lnTo>
                  <a:lnTo>
                    <a:pt x="2168" y="1448"/>
                  </a:lnTo>
                  <a:lnTo>
                    <a:pt x="2170" y="1443"/>
                  </a:lnTo>
                  <a:lnTo>
                    <a:pt x="2172" y="1437"/>
                  </a:lnTo>
                  <a:lnTo>
                    <a:pt x="2174" y="1431"/>
                  </a:lnTo>
                  <a:lnTo>
                    <a:pt x="2174" y="1425"/>
                  </a:lnTo>
                  <a:lnTo>
                    <a:pt x="2176" y="1420"/>
                  </a:lnTo>
                  <a:lnTo>
                    <a:pt x="2177" y="1414"/>
                  </a:lnTo>
                  <a:lnTo>
                    <a:pt x="2177" y="1406"/>
                  </a:lnTo>
                  <a:lnTo>
                    <a:pt x="2177" y="1400"/>
                  </a:lnTo>
                  <a:lnTo>
                    <a:pt x="2177" y="1395"/>
                  </a:lnTo>
                  <a:lnTo>
                    <a:pt x="2177" y="1389"/>
                  </a:lnTo>
                  <a:lnTo>
                    <a:pt x="2177" y="1383"/>
                  </a:lnTo>
                  <a:lnTo>
                    <a:pt x="2177" y="1377"/>
                  </a:lnTo>
                  <a:lnTo>
                    <a:pt x="2177" y="1370"/>
                  </a:lnTo>
                  <a:lnTo>
                    <a:pt x="2176" y="1364"/>
                  </a:lnTo>
                  <a:lnTo>
                    <a:pt x="2174" y="1358"/>
                  </a:lnTo>
                  <a:lnTo>
                    <a:pt x="2174" y="1352"/>
                  </a:lnTo>
                  <a:lnTo>
                    <a:pt x="2172" y="1347"/>
                  </a:lnTo>
                  <a:lnTo>
                    <a:pt x="2170" y="1341"/>
                  </a:lnTo>
                  <a:lnTo>
                    <a:pt x="2168" y="1335"/>
                  </a:lnTo>
                  <a:lnTo>
                    <a:pt x="2166" y="1329"/>
                  </a:lnTo>
                  <a:lnTo>
                    <a:pt x="2164" y="1325"/>
                  </a:lnTo>
                  <a:lnTo>
                    <a:pt x="2160" y="1320"/>
                  </a:lnTo>
                  <a:lnTo>
                    <a:pt x="2158" y="1314"/>
                  </a:lnTo>
                  <a:lnTo>
                    <a:pt x="2154" y="1308"/>
                  </a:lnTo>
                  <a:lnTo>
                    <a:pt x="2151" y="1302"/>
                  </a:lnTo>
                  <a:lnTo>
                    <a:pt x="2149" y="1299"/>
                  </a:lnTo>
                  <a:lnTo>
                    <a:pt x="2145" y="1293"/>
                  </a:lnTo>
                  <a:lnTo>
                    <a:pt x="2151" y="1295"/>
                  </a:lnTo>
                  <a:lnTo>
                    <a:pt x="2156" y="1295"/>
                  </a:lnTo>
                  <a:lnTo>
                    <a:pt x="2162" y="1297"/>
                  </a:lnTo>
                  <a:lnTo>
                    <a:pt x="2168" y="1297"/>
                  </a:lnTo>
                  <a:lnTo>
                    <a:pt x="2174" y="1297"/>
                  </a:lnTo>
                  <a:lnTo>
                    <a:pt x="2181" y="1297"/>
                  </a:lnTo>
                  <a:lnTo>
                    <a:pt x="2187" y="1297"/>
                  </a:lnTo>
                  <a:lnTo>
                    <a:pt x="2193" y="1297"/>
                  </a:lnTo>
                  <a:lnTo>
                    <a:pt x="2199" y="1297"/>
                  </a:lnTo>
                  <a:lnTo>
                    <a:pt x="2204" y="1295"/>
                  </a:lnTo>
                  <a:lnTo>
                    <a:pt x="2210" y="1295"/>
                  </a:lnTo>
                  <a:lnTo>
                    <a:pt x="2216" y="1293"/>
                  </a:lnTo>
                  <a:lnTo>
                    <a:pt x="2222" y="1291"/>
                  </a:lnTo>
                  <a:lnTo>
                    <a:pt x="2227" y="1291"/>
                  </a:lnTo>
                  <a:lnTo>
                    <a:pt x="2233" y="1289"/>
                  </a:lnTo>
                  <a:lnTo>
                    <a:pt x="2239" y="1287"/>
                  </a:lnTo>
                  <a:lnTo>
                    <a:pt x="2245" y="1283"/>
                  </a:lnTo>
                  <a:lnTo>
                    <a:pt x="2250" y="1281"/>
                  </a:lnTo>
                  <a:lnTo>
                    <a:pt x="2256" y="1277"/>
                  </a:lnTo>
                  <a:lnTo>
                    <a:pt x="2262" y="1276"/>
                  </a:lnTo>
                  <a:lnTo>
                    <a:pt x="2266" y="1272"/>
                  </a:lnTo>
                  <a:lnTo>
                    <a:pt x="2272" y="1268"/>
                  </a:lnTo>
                  <a:lnTo>
                    <a:pt x="2277" y="1266"/>
                  </a:lnTo>
                  <a:lnTo>
                    <a:pt x="2281" y="1262"/>
                  </a:lnTo>
                  <a:lnTo>
                    <a:pt x="2287" y="1258"/>
                  </a:lnTo>
                  <a:lnTo>
                    <a:pt x="2291" y="1252"/>
                  </a:lnTo>
                  <a:lnTo>
                    <a:pt x="2295" y="1249"/>
                  </a:lnTo>
                  <a:lnTo>
                    <a:pt x="2298" y="1245"/>
                  </a:lnTo>
                  <a:lnTo>
                    <a:pt x="2304" y="1239"/>
                  </a:lnTo>
                  <a:lnTo>
                    <a:pt x="2308" y="1235"/>
                  </a:lnTo>
                  <a:lnTo>
                    <a:pt x="2312" y="1229"/>
                  </a:lnTo>
                  <a:lnTo>
                    <a:pt x="2314" y="1224"/>
                  </a:lnTo>
                  <a:lnTo>
                    <a:pt x="2320" y="1218"/>
                  </a:lnTo>
                  <a:lnTo>
                    <a:pt x="2323" y="1210"/>
                  </a:lnTo>
                  <a:lnTo>
                    <a:pt x="2325" y="1203"/>
                  </a:lnTo>
                  <a:lnTo>
                    <a:pt x="2329" y="1195"/>
                  </a:lnTo>
                  <a:lnTo>
                    <a:pt x="2331" y="1187"/>
                  </a:lnTo>
                  <a:lnTo>
                    <a:pt x="2335" y="1179"/>
                  </a:lnTo>
                  <a:lnTo>
                    <a:pt x="2337" y="1172"/>
                  </a:lnTo>
                  <a:lnTo>
                    <a:pt x="2337" y="1164"/>
                  </a:lnTo>
                  <a:lnTo>
                    <a:pt x="2339" y="1156"/>
                  </a:lnTo>
                  <a:lnTo>
                    <a:pt x="2339" y="1149"/>
                  </a:lnTo>
                  <a:lnTo>
                    <a:pt x="2339" y="1141"/>
                  </a:lnTo>
                  <a:lnTo>
                    <a:pt x="2339" y="1133"/>
                  </a:lnTo>
                  <a:lnTo>
                    <a:pt x="2339" y="1126"/>
                  </a:lnTo>
                  <a:lnTo>
                    <a:pt x="2339" y="1118"/>
                  </a:lnTo>
                  <a:lnTo>
                    <a:pt x="2337" y="1112"/>
                  </a:lnTo>
                  <a:lnTo>
                    <a:pt x="2335" y="1105"/>
                  </a:lnTo>
                  <a:lnTo>
                    <a:pt x="2333" y="1097"/>
                  </a:lnTo>
                  <a:lnTo>
                    <a:pt x="2331" y="1089"/>
                  </a:lnTo>
                  <a:lnTo>
                    <a:pt x="2329" y="1082"/>
                  </a:lnTo>
                  <a:lnTo>
                    <a:pt x="2327" y="1074"/>
                  </a:lnTo>
                  <a:lnTo>
                    <a:pt x="2323" y="1068"/>
                  </a:lnTo>
                  <a:lnTo>
                    <a:pt x="2320" y="1060"/>
                  </a:lnTo>
                  <a:lnTo>
                    <a:pt x="2316" y="1055"/>
                  </a:lnTo>
                  <a:lnTo>
                    <a:pt x="2312" y="1047"/>
                  </a:lnTo>
                  <a:lnTo>
                    <a:pt x="2306" y="1041"/>
                  </a:lnTo>
                  <a:lnTo>
                    <a:pt x="2302" y="1035"/>
                  </a:lnTo>
                  <a:lnTo>
                    <a:pt x="2297" y="1030"/>
                  </a:lnTo>
                  <a:lnTo>
                    <a:pt x="2291" y="1024"/>
                  </a:lnTo>
                  <a:lnTo>
                    <a:pt x="2285" y="1018"/>
                  </a:lnTo>
                  <a:lnTo>
                    <a:pt x="2279" y="1014"/>
                  </a:lnTo>
                  <a:lnTo>
                    <a:pt x="2272" y="1009"/>
                  </a:lnTo>
                  <a:lnTo>
                    <a:pt x="2266" y="1005"/>
                  </a:lnTo>
                  <a:lnTo>
                    <a:pt x="2129" y="916"/>
                  </a:lnTo>
                  <a:lnTo>
                    <a:pt x="2055" y="870"/>
                  </a:lnTo>
                  <a:lnTo>
                    <a:pt x="2283" y="761"/>
                  </a:lnTo>
                  <a:lnTo>
                    <a:pt x="2285" y="761"/>
                  </a:lnTo>
                  <a:lnTo>
                    <a:pt x="2289" y="757"/>
                  </a:lnTo>
                  <a:lnTo>
                    <a:pt x="2295" y="753"/>
                  </a:lnTo>
                  <a:lnTo>
                    <a:pt x="2302" y="747"/>
                  </a:lnTo>
                  <a:lnTo>
                    <a:pt x="2308" y="743"/>
                  </a:lnTo>
                  <a:lnTo>
                    <a:pt x="2312" y="740"/>
                  </a:lnTo>
                  <a:lnTo>
                    <a:pt x="2318" y="736"/>
                  </a:lnTo>
                  <a:lnTo>
                    <a:pt x="2323" y="730"/>
                  </a:lnTo>
                  <a:lnTo>
                    <a:pt x="2329" y="726"/>
                  </a:lnTo>
                  <a:lnTo>
                    <a:pt x="2333" y="720"/>
                  </a:lnTo>
                  <a:lnTo>
                    <a:pt x="2339" y="715"/>
                  </a:lnTo>
                  <a:lnTo>
                    <a:pt x="2345" y="709"/>
                  </a:lnTo>
                  <a:lnTo>
                    <a:pt x="2350" y="703"/>
                  </a:lnTo>
                  <a:lnTo>
                    <a:pt x="2356" y="697"/>
                  </a:lnTo>
                  <a:lnTo>
                    <a:pt x="2362" y="692"/>
                  </a:lnTo>
                  <a:lnTo>
                    <a:pt x="2366" y="686"/>
                  </a:lnTo>
                  <a:lnTo>
                    <a:pt x="2371" y="678"/>
                  </a:lnTo>
                  <a:lnTo>
                    <a:pt x="2375" y="672"/>
                  </a:lnTo>
                  <a:lnTo>
                    <a:pt x="2379" y="665"/>
                  </a:lnTo>
                  <a:lnTo>
                    <a:pt x="2383" y="657"/>
                  </a:lnTo>
                  <a:lnTo>
                    <a:pt x="2387" y="651"/>
                  </a:lnTo>
                  <a:lnTo>
                    <a:pt x="2391" y="644"/>
                  </a:lnTo>
                  <a:lnTo>
                    <a:pt x="2393" y="638"/>
                  </a:lnTo>
                  <a:lnTo>
                    <a:pt x="2394" y="630"/>
                  </a:lnTo>
                  <a:lnTo>
                    <a:pt x="2396" y="622"/>
                  </a:lnTo>
                  <a:lnTo>
                    <a:pt x="2396" y="615"/>
                  </a:lnTo>
                  <a:lnTo>
                    <a:pt x="2396" y="609"/>
                  </a:lnTo>
                  <a:lnTo>
                    <a:pt x="2396" y="601"/>
                  </a:lnTo>
                  <a:lnTo>
                    <a:pt x="2394" y="594"/>
                  </a:lnTo>
                  <a:lnTo>
                    <a:pt x="2393" y="588"/>
                  </a:lnTo>
                  <a:lnTo>
                    <a:pt x="2391" y="580"/>
                  </a:lnTo>
                  <a:lnTo>
                    <a:pt x="2389" y="574"/>
                  </a:lnTo>
                  <a:lnTo>
                    <a:pt x="2385" y="569"/>
                  </a:lnTo>
                  <a:lnTo>
                    <a:pt x="2383" y="561"/>
                  </a:lnTo>
                  <a:lnTo>
                    <a:pt x="2379" y="555"/>
                  </a:lnTo>
                  <a:lnTo>
                    <a:pt x="2375" y="549"/>
                  </a:lnTo>
                  <a:lnTo>
                    <a:pt x="2371" y="544"/>
                  </a:lnTo>
                  <a:lnTo>
                    <a:pt x="2368" y="540"/>
                  </a:lnTo>
                  <a:lnTo>
                    <a:pt x="2364" y="534"/>
                  </a:lnTo>
                  <a:lnTo>
                    <a:pt x="2358" y="530"/>
                  </a:lnTo>
                  <a:lnTo>
                    <a:pt x="2354" y="524"/>
                  </a:lnTo>
                  <a:lnTo>
                    <a:pt x="2348" y="521"/>
                  </a:lnTo>
                  <a:lnTo>
                    <a:pt x="2345" y="517"/>
                  </a:lnTo>
                  <a:lnTo>
                    <a:pt x="2339" y="513"/>
                  </a:lnTo>
                  <a:lnTo>
                    <a:pt x="2333" y="509"/>
                  </a:lnTo>
                  <a:lnTo>
                    <a:pt x="2327" y="505"/>
                  </a:lnTo>
                  <a:lnTo>
                    <a:pt x="2322" y="501"/>
                  </a:lnTo>
                  <a:lnTo>
                    <a:pt x="2316" y="499"/>
                  </a:lnTo>
                  <a:lnTo>
                    <a:pt x="2310" y="496"/>
                  </a:lnTo>
                  <a:lnTo>
                    <a:pt x="2302" y="494"/>
                  </a:lnTo>
                  <a:lnTo>
                    <a:pt x="2297" y="492"/>
                  </a:lnTo>
                  <a:lnTo>
                    <a:pt x="2291" y="490"/>
                  </a:lnTo>
                  <a:lnTo>
                    <a:pt x="2283" y="490"/>
                  </a:lnTo>
                  <a:lnTo>
                    <a:pt x="2277" y="488"/>
                  </a:lnTo>
                  <a:lnTo>
                    <a:pt x="2270" y="488"/>
                  </a:lnTo>
                  <a:lnTo>
                    <a:pt x="2264" y="488"/>
                  </a:lnTo>
                  <a:lnTo>
                    <a:pt x="2256" y="488"/>
                  </a:lnTo>
                  <a:lnTo>
                    <a:pt x="2249" y="488"/>
                  </a:lnTo>
                  <a:lnTo>
                    <a:pt x="2243" y="488"/>
                  </a:lnTo>
                  <a:lnTo>
                    <a:pt x="2235" y="490"/>
                  </a:lnTo>
                  <a:lnTo>
                    <a:pt x="1918" y="532"/>
                  </a:lnTo>
                  <a:lnTo>
                    <a:pt x="1914" y="534"/>
                  </a:lnTo>
                  <a:lnTo>
                    <a:pt x="1911" y="534"/>
                  </a:lnTo>
                  <a:lnTo>
                    <a:pt x="1907" y="534"/>
                  </a:lnTo>
                  <a:lnTo>
                    <a:pt x="1903" y="536"/>
                  </a:lnTo>
                  <a:lnTo>
                    <a:pt x="1901" y="538"/>
                  </a:lnTo>
                  <a:lnTo>
                    <a:pt x="1897" y="538"/>
                  </a:lnTo>
                  <a:lnTo>
                    <a:pt x="1893" y="540"/>
                  </a:lnTo>
                  <a:lnTo>
                    <a:pt x="1889" y="542"/>
                  </a:lnTo>
                  <a:lnTo>
                    <a:pt x="1815" y="488"/>
                  </a:lnTo>
                  <a:lnTo>
                    <a:pt x="1807" y="482"/>
                  </a:lnTo>
                  <a:lnTo>
                    <a:pt x="1799" y="478"/>
                  </a:lnTo>
                  <a:lnTo>
                    <a:pt x="1791" y="474"/>
                  </a:lnTo>
                  <a:lnTo>
                    <a:pt x="1784" y="471"/>
                  </a:lnTo>
                  <a:lnTo>
                    <a:pt x="1776" y="467"/>
                  </a:lnTo>
                  <a:lnTo>
                    <a:pt x="1766" y="463"/>
                  </a:lnTo>
                  <a:lnTo>
                    <a:pt x="1759" y="461"/>
                  </a:lnTo>
                  <a:lnTo>
                    <a:pt x="1749" y="459"/>
                  </a:lnTo>
                  <a:lnTo>
                    <a:pt x="1740" y="457"/>
                  </a:lnTo>
                  <a:lnTo>
                    <a:pt x="1730" y="455"/>
                  </a:lnTo>
                  <a:lnTo>
                    <a:pt x="1720" y="453"/>
                  </a:lnTo>
                  <a:lnTo>
                    <a:pt x="1711" y="451"/>
                  </a:lnTo>
                  <a:lnTo>
                    <a:pt x="1701" y="451"/>
                  </a:lnTo>
                  <a:lnTo>
                    <a:pt x="1690" y="450"/>
                  </a:lnTo>
                  <a:lnTo>
                    <a:pt x="1680" y="450"/>
                  </a:lnTo>
                  <a:lnTo>
                    <a:pt x="1669" y="450"/>
                  </a:lnTo>
                  <a:lnTo>
                    <a:pt x="1659" y="450"/>
                  </a:lnTo>
                  <a:lnTo>
                    <a:pt x="1647" y="450"/>
                  </a:lnTo>
                  <a:lnTo>
                    <a:pt x="1638" y="451"/>
                  </a:lnTo>
                  <a:lnTo>
                    <a:pt x="1626" y="451"/>
                  </a:lnTo>
                  <a:lnTo>
                    <a:pt x="1617" y="453"/>
                  </a:lnTo>
                  <a:lnTo>
                    <a:pt x="1605" y="453"/>
                  </a:lnTo>
                  <a:lnTo>
                    <a:pt x="1594" y="455"/>
                  </a:lnTo>
                  <a:lnTo>
                    <a:pt x="1584" y="457"/>
                  </a:lnTo>
                  <a:lnTo>
                    <a:pt x="1573" y="459"/>
                  </a:lnTo>
                  <a:lnTo>
                    <a:pt x="1561" y="461"/>
                  </a:lnTo>
                  <a:lnTo>
                    <a:pt x="1551" y="463"/>
                  </a:lnTo>
                  <a:lnTo>
                    <a:pt x="1540" y="467"/>
                  </a:lnTo>
                  <a:lnTo>
                    <a:pt x="1530" y="469"/>
                  </a:lnTo>
                  <a:lnTo>
                    <a:pt x="1519" y="473"/>
                  </a:lnTo>
                  <a:lnTo>
                    <a:pt x="1509" y="474"/>
                  </a:lnTo>
                  <a:lnTo>
                    <a:pt x="1498" y="478"/>
                  </a:lnTo>
                  <a:lnTo>
                    <a:pt x="1008"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sp>
          <p:nvSpPr>
            <p:cNvPr id="67" name="Freeform 10"/>
            <p:cNvSpPr>
              <a:spLocks/>
            </p:cNvSpPr>
            <p:nvPr/>
          </p:nvSpPr>
          <p:spPr bwMode="auto">
            <a:xfrm>
              <a:off x="584" y="283"/>
              <a:ext cx="829" cy="371"/>
            </a:xfrm>
            <a:custGeom>
              <a:avLst/>
              <a:gdLst>
                <a:gd name="T0" fmla="*/ 889 w 1657"/>
                <a:gd name="T1" fmla="*/ 582 h 741"/>
                <a:gd name="T2" fmla="*/ 937 w 1657"/>
                <a:gd name="T3" fmla="*/ 570 h 741"/>
                <a:gd name="T4" fmla="*/ 985 w 1657"/>
                <a:gd name="T5" fmla="*/ 561 h 741"/>
                <a:gd name="T6" fmla="*/ 1033 w 1657"/>
                <a:gd name="T7" fmla="*/ 555 h 741"/>
                <a:gd name="T8" fmla="*/ 1075 w 1657"/>
                <a:gd name="T9" fmla="*/ 555 h 741"/>
                <a:gd name="T10" fmla="*/ 1104 w 1657"/>
                <a:gd name="T11" fmla="*/ 555 h 741"/>
                <a:gd name="T12" fmla="*/ 1131 w 1657"/>
                <a:gd name="T13" fmla="*/ 559 h 741"/>
                <a:gd name="T14" fmla="*/ 1156 w 1657"/>
                <a:gd name="T15" fmla="*/ 563 h 741"/>
                <a:gd name="T16" fmla="*/ 1181 w 1657"/>
                <a:gd name="T17" fmla="*/ 568 h 741"/>
                <a:gd name="T18" fmla="*/ 1204 w 1657"/>
                <a:gd name="T19" fmla="*/ 576 h 741"/>
                <a:gd name="T20" fmla="*/ 1227 w 1657"/>
                <a:gd name="T21" fmla="*/ 586 h 741"/>
                <a:gd name="T22" fmla="*/ 1246 w 1657"/>
                <a:gd name="T23" fmla="*/ 597 h 741"/>
                <a:gd name="T24" fmla="*/ 1304 w 1657"/>
                <a:gd name="T25" fmla="*/ 638 h 741"/>
                <a:gd name="T26" fmla="*/ 1630 w 1657"/>
                <a:gd name="T27" fmla="*/ 593 h 741"/>
                <a:gd name="T28" fmla="*/ 1648 w 1657"/>
                <a:gd name="T29" fmla="*/ 591 h 741"/>
                <a:gd name="T30" fmla="*/ 1657 w 1657"/>
                <a:gd name="T31" fmla="*/ 582 h 741"/>
                <a:gd name="T32" fmla="*/ 1657 w 1657"/>
                <a:gd name="T33" fmla="*/ 563 h 741"/>
                <a:gd name="T34" fmla="*/ 1653 w 1657"/>
                <a:gd name="T35" fmla="*/ 543 h 741"/>
                <a:gd name="T36" fmla="*/ 1648 w 1657"/>
                <a:gd name="T37" fmla="*/ 526 h 741"/>
                <a:gd name="T38" fmla="*/ 1638 w 1657"/>
                <a:gd name="T39" fmla="*/ 507 h 741"/>
                <a:gd name="T40" fmla="*/ 1626 w 1657"/>
                <a:gd name="T41" fmla="*/ 492 h 741"/>
                <a:gd name="T42" fmla="*/ 1613 w 1657"/>
                <a:gd name="T43" fmla="*/ 476 h 741"/>
                <a:gd name="T44" fmla="*/ 1598 w 1657"/>
                <a:gd name="T45" fmla="*/ 463 h 741"/>
                <a:gd name="T46" fmla="*/ 902 w 1657"/>
                <a:gd name="T47" fmla="*/ 19 h 741"/>
                <a:gd name="T48" fmla="*/ 876 w 1657"/>
                <a:gd name="T49" fmla="*/ 7 h 741"/>
                <a:gd name="T50" fmla="*/ 849 w 1657"/>
                <a:gd name="T51" fmla="*/ 2 h 741"/>
                <a:gd name="T52" fmla="*/ 820 w 1657"/>
                <a:gd name="T53" fmla="*/ 0 h 741"/>
                <a:gd name="T54" fmla="*/ 793 w 1657"/>
                <a:gd name="T55" fmla="*/ 4 h 741"/>
                <a:gd name="T56" fmla="*/ 768 w 1657"/>
                <a:gd name="T57" fmla="*/ 13 h 741"/>
                <a:gd name="T58" fmla="*/ 745 w 1657"/>
                <a:gd name="T59" fmla="*/ 27 h 741"/>
                <a:gd name="T60" fmla="*/ 724 w 1657"/>
                <a:gd name="T61" fmla="*/ 46 h 741"/>
                <a:gd name="T62" fmla="*/ 518 w 1657"/>
                <a:gd name="T63" fmla="*/ 363 h 741"/>
                <a:gd name="T64" fmla="*/ 65 w 1657"/>
                <a:gd name="T65" fmla="*/ 555 h 741"/>
                <a:gd name="T66" fmla="*/ 48 w 1657"/>
                <a:gd name="T67" fmla="*/ 563 h 741"/>
                <a:gd name="T68" fmla="*/ 32 w 1657"/>
                <a:gd name="T69" fmla="*/ 574 h 741"/>
                <a:gd name="T70" fmla="*/ 21 w 1657"/>
                <a:gd name="T71" fmla="*/ 588 h 741"/>
                <a:gd name="T72" fmla="*/ 9 w 1657"/>
                <a:gd name="T73" fmla="*/ 603 h 741"/>
                <a:gd name="T74" fmla="*/ 4 w 1657"/>
                <a:gd name="T75" fmla="*/ 620 h 741"/>
                <a:gd name="T76" fmla="*/ 0 w 1657"/>
                <a:gd name="T77" fmla="*/ 639 h 741"/>
                <a:gd name="T78" fmla="*/ 0 w 1657"/>
                <a:gd name="T79" fmla="*/ 657 h 741"/>
                <a:gd name="T80" fmla="*/ 4 w 1657"/>
                <a:gd name="T81" fmla="*/ 674 h 741"/>
                <a:gd name="T82" fmla="*/ 11 w 1657"/>
                <a:gd name="T83" fmla="*/ 689 h 741"/>
                <a:gd name="T84" fmla="*/ 19 w 1657"/>
                <a:gd name="T85" fmla="*/ 703 h 741"/>
                <a:gd name="T86" fmla="*/ 31 w 1657"/>
                <a:gd name="T87" fmla="*/ 714 h 741"/>
                <a:gd name="T88" fmla="*/ 42 w 1657"/>
                <a:gd name="T89" fmla="*/ 726 h 741"/>
                <a:gd name="T90" fmla="*/ 55 w 1657"/>
                <a:gd name="T91" fmla="*/ 734 h 741"/>
                <a:gd name="T92" fmla="*/ 71 w 1657"/>
                <a:gd name="T93" fmla="*/ 737 h 741"/>
                <a:gd name="T94" fmla="*/ 86 w 1657"/>
                <a:gd name="T95" fmla="*/ 741 h 741"/>
                <a:gd name="T96" fmla="*/ 105 w 1657"/>
                <a:gd name="T97" fmla="*/ 741 h 741"/>
                <a:gd name="T98" fmla="*/ 117 w 1657"/>
                <a:gd name="T99" fmla="*/ 739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7" h="741">
                  <a:moveTo>
                    <a:pt x="428" y="670"/>
                  </a:moveTo>
                  <a:lnTo>
                    <a:pt x="430" y="670"/>
                  </a:lnTo>
                  <a:lnTo>
                    <a:pt x="877" y="586"/>
                  </a:lnTo>
                  <a:lnTo>
                    <a:pt x="889" y="582"/>
                  </a:lnTo>
                  <a:lnTo>
                    <a:pt x="900" y="578"/>
                  </a:lnTo>
                  <a:lnTo>
                    <a:pt x="912" y="576"/>
                  </a:lnTo>
                  <a:lnTo>
                    <a:pt x="925" y="572"/>
                  </a:lnTo>
                  <a:lnTo>
                    <a:pt x="937" y="570"/>
                  </a:lnTo>
                  <a:lnTo>
                    <a:pt x="948" y="566"/>
                  </a:lnTo>
                  <a:lnTo>
                    <a:pt x="962" y="565"/>
                  </a:lnTo>
                  <a:lnTo>
                    <a:pt x="973" y="563"/>
                  </a:lnTo>
                  <a:lnTo>
                    <a:pt x="985" y="561"/>
                  </a:lnTo>
                  <a:lnTo>
                    <a:pt x="996" y="559"/>
                  </a:lnTo>
                  <a:lnTo>
                    <a:pt x="1010" y="557"/>
                  </a:lnTo>
                  <a:lnTo>
                    <a:pt x="1021" y="557"/>
                  </a:lnTo>
                  <a:lnTo>
                    <a:pt x="1033" y="555"/>
                  </a:lnTo>
                  <a:lnTo>
                    <a:pt x="1045" y="555"/>
                  </a:lnTo>
                  <a:lnTo>
                    <a:pt x="1056" y="555"/>
                  </a:lnTo>
                  <a:lnTo>
                    <a:pt x="1068" y="555"/>
                  </a:lnTo>
                  <a:lnTo>
                    <a:pt x="1075" y="555"/>
                  </a:lnTo>
                  <a:lnTo>
                    <a:pt x="1081" y="555"/>
                  </a:lnTo>
                  <a:lnTo>
                    <a:pt x="1089" y="555"/>
                  </a:lnTo>
                  <a:lnTo>
                    <a:pt x="1096" y="555"/>
                  </a:lnTo>
                  <a:lnTo>
                    <a:pt x="1104" y="555"/>
                  </a:lnTo>
                  <a:lnTo>
                    <a:pt x="1110" y="557"/>
                  </a:lnTo>
                  <a:lnTo>
                    <a:pt x="1117" y="557"/>
                  </a:lnTo>
                  <a:lnTo>
                    <a:pt x="1123" y="557"/>
                  </a:lnTo>
                  <a:lnTo>
                    <a:pt x="1131" y="559"/>
                  </a:lnTo>
                  <a:lnTo>
                    <a:pt x="1137" y="559"/>
                  </a:lnTo>
                  <a:lnTo>
                    <a:pt x="1144" y="561"/>
                  </a:lnTo>
                  <a:lnTo>
                    <a:pt x="1150" y="563"/>
                  </a:lnTo>
                  <a:lnTo>
                    <a:pt x="1156" y="563"/>
                  </a:lnTo>
                  <a:lnTo>
                    <a:pt x="1162" y="565"/>
                  </a:lnTo>
                  <a:lnTo>
                    <a:pt x="1169" y="566"/>
                  </a:lnTo>
                  <a:lnTo>
                    <a:pt x="1175" y="568"/>
                  </a:lnTo>
                  <a:lnTo>
                    <a:pt x="1181" y="568"/>
                  </a:lnTo>
                  <a:lnTo>
                    <a:pt x="1187" y="570"/>
                  </a:lnTo>
                  <a:lnTo>
                    <a:pt x="1192" y="572"/>
                  </a:lnTo>
                  <a:lnTo>
                    <a:pt x="1198" y="574"/>
                  </a:lnTo>
                  <a:lnTo>
                    <a:pt x="1204" y="576"/>
                  </a:lnTo>
                  <a:lnTo>
                    <a:pt x="1210" y="580"/>
                  </a:lnTo>
                  <a:lnTo>
                    <a:pt x="1215" y="582"/>
                  </a:lnTo>
                  <a:lnTo>
                    <a:pt x="1221" y="584"/>
                  </a:lnTo>
                  <a:lnTo>
                    <a:pt x="1227" y="586"/>
                  </a:lnTo>
                  <a:lnTo>
                    <a:pt x="1231" y="589"/>
                  </a:lnTo>
                  <a:lnTo>
                    <a:pt x="1237" y="591"/>
                  </a:lnTo>
                  <a:lnTo>
                    <a:pt x="1242" y="595"/>
                  </a:lnTo>
                  <a:lnTo>
                    <a:pt x="1246" y="597"/>
                  </a:lnTo>
                  <a:lnTo>
                    <a:pt x="1252" y="601"/>
                  </a:lnTo>
                  <a:lnTo>
                    <a:pt x="1256" y="603"/>
                  </a:lnTo>
                  <a:lnTo>
                    <a:pt x="1262" y="607"/>
                  </a:lnTo>
                  <a:lnTo>
                    <a:pt x="1304" y="638"/>
                  </a:lnTo>
                  <a:lnTo>
                    <a:pt x="1306" y="638"/>
                  </a:lnTo>
                  <a:lnTo>
                    <a:pt x="1621" y="595"/>
                  </a:lnTo>
                  <a:lnTo>
                    <a:pt x="1626" y="593"/>
                  </a:lnTo>
                  <a:lnTo>
                    <a:pt x="1630" y="593"/>
                  </a:lnTo>
                  <a:lnTo>
                    <a:pt x="1634" y="593"/>
                  </a:lnTo>
                  <a:lnTo>
                    <a:pt x="1640" y="593"/>
                  </a:lnTo>
                  <a:lnTo>
                    <a:pt x="1644" y="593"/>
                  </a:lnTo>
                  <a:lnTo>
                    <a:pt x="1648" y="591"/>
                  </a:lnTo>
                  <a:lnTo>
                    <a:pt x="1653" y="591"/>
                  </a:lnTo>
                  <a:lnTo>
                    <a:pt x="1657" y="591"/>
                  </a:lnTo>
                  <a:lnTo>
                    <a:pt x="1657" y="588"/>
                  </a:lnTo>
                  <a:lnTo>
                    <a:pt x="1657" y="582"/>
                  </a:lnTo>
                  <a:lnTo>
                    <a:pt x="1657" y="578"/>
                  </a:lnTo>
                  <a:lnTo>
                    <a:pt x="1657" y="572"/>
                  </a:lnTo>
                  <a:lnTo>
                    <a:pt x="1657" y="568"/>
                  </a:lnTo>
                  <a:lnTo>
                    <a:pt x="1657" y="563"/>
                  </a:lnTo>
                  <a:lnTo>
                    <a:pt x="1655" y="559"/>
                  </a:lnTo>
                  <a:lnTo>
                    <a:pt x="1655" y="553"/>
                  </a:lnTo>
                  <a:lnTo>
                    <a:pt x="1653" y="549"/>
                  </a:lnTo>
                  <a:lnTo>
                    <a:pt x="1653" y="543"/>
                  </a:lnTo>
                  <a:lnTo>
                    <a:pt x="1651" y="540"/>
                  </a:lnTo>
                  <a:lnTo>
                    <a:pt x="1649" y="534"/>
                  </a:lnTo>
                  <a:lnTo>
                    <a:pt x="1648" y="530"/>
                  </a:lnTo>
                  <a:lnTo>
                    <a:pt x="1648" y="526"/>
                  </a:lnTo>
                  <a:lnTo>
                    <a:pt x="1646" y="520"/>
                  </a:lnTo>
                  <a:lnTo>
                    <a:pt x="1642" y="516"/>
                  </a:lnTo>
                  <a:lnTo>
                    <a:pt x="1640" y="513"/>
                  </a:lnTo>
                  <a:lnTo>
                    <a:pt x="1638" y="507"/>
                  </a:lnTo>
                  <a:lnTo>
                    <a:pt x="1636" y="503"/>
                  </a:lnTo>
                  <a:lnTo>
                    <a:pt x="1632" y="499"/>
                  </a:lnTo>
                  <a:lnTo>
                    <a:pt x="1630" y="495"/>
                  </a:lnTo>
                  <a:lnTo>
                    <a:pt x="1626" y="492"/>
                  </a:lnTo>
                  <a:lnTo>
                    <a:pt x="1624" y="488"/>
                  </a:lnTo>
                  <a:lnTo>
                    <a:pt x="1621" y="484"/>
                  </a:lnTo>
                  <a:lnTo>
                    <a:pt x="1617" y="480"/>
                  </a:lnTo>
                  <a:lnTo>
                    <a:pt x="1613" y="476"/>
                  </a:lnTo>
                  <a:lnTo>
                    <a:pt x="1609" y="472"/>
                  </a:lnTo>
                  <a:lnTo>
                    <a:pt x="1605" y="468"/>
                  </a:lnTo>
                  <a:lnTo>
                    <a:pt x="1601" y="465"/>
                  </a:lnTo>
                  <a:lnTo>
                    <a:pt x="1598" y="463"/>
                  </a:lnTo>
                  <a:lnTo>
                    <a:pt x="1594" y="459"/>
                  </a:lnTo>
                  <a:lnTo>
                    <a:pt x="1588" y="457"/>
                  </a:lnTo>
                  <a:lnTo>
                    <a:pt x="908" y="23"/>
                  </a:lnTo>
                  <a:lnTo>
                    <a:pt x="902" y="19"/>
                  </a:lnTo>
                  <a:lnTo>
                    <a:pt x="897" y="17"/>
                  </a:lnTo>
                  <a:lnTo>
                    <a:pt x="889" y="13"/>
                  </a:lnTo>
                  <a:lnTo>
                    <a:pt x="883" y="9"/>
                  </a:lnTo>
                  <a:lnTo>
                    <a:pt x="876" y="7"/>
                  </a:lnTo>
                  <a:lnTo>
                    <a:pt x="870" y="6"/>
                  </a:lnTo>
                  <a:lnTo>
                    <a:pt x="862" y="4"/>
                  </a:lnTo>
                  <a:lnTo>
                    <a:pt x="854" y="2"/>
                  </a:lnTo>
                  <a:lnTo>
                    <a:pt x="849" y="2"/>
                  </a:lnTo>
                  <a:lnTo>
                    <a:pt x="841" y="0"/>
                  </a:lnTo>
                  <a:lnTo>
                    <a:pt x="835" y="0"/>
                  </a:lnTo>
                  <a:lnTo>
                    <a:pt x="827" y="0"/>
                  </a:lnTo>
                  <a:lnTo>
                    <a:pt x="820" y="0"/>
                  </a:lnTo>
                  <a:lnTo>
                    <a:pt x="814" y="0"/>
                  </a:lnTo>
                  <a:lnTo>
                    <a:pt x="806" y="2"/>
                  </a:lnTo>
                  <a:lnTo>
                    <a:pt x="801" y="2"/>
                  </a:lnTo>
                  <a:lnTo>
                    <a:pt x="793" y="4"/>
                  </a:lnTo>
                  <a:lnTo>
                    <a:pt x="787" y="6"/>
                  </a:lnTo>
                  <a:lnTo>
                    <a:pt x="779" y="7"/>
                  </a:lnTo>
                  <a:lnTo>
                    <a:pt x="774" y="9"/>
                  </a:lnTo>
                  <a:lnTo>
                    <a:pt x="768" y="13"/>
                  </a:lnTo>
                  <a:lnTo>
                    <a:pt x="762" y="15"/>
                  </a:lnTo>
                  <a:lnTo>
                    <a:pt x="756" y="19"/>
                  </a:lnTo>
                  <a:lnTo>
                    <a:pt x="749" y="23"/>
                  </a:lnTo>
                  <a:lnTo>
                    <a:pt x="745" y="27"/>
                  </a:lnTo>
                  <a:lnTo>
                    <a:pt x="739" y="30"/>
                  </a:lnTo>
                  <a:lnTo>
                    <a:pt x="733" y="36"/>
                  </a:lnTo>
                  <a:lnTo>
                    <a:pt x="728" y="40"/>
                  </a:lnTo>
                  <a:lnTo>
                    <a:pt x="724" y="46"/>
                  </a:lnTo>
                  <a:lnTo>
                    <a:pt x="720" y="52"/>
                  </a:lnTo>
                  <a:lnTo>
                    <a:pt x="714" y="55"/>
                  </a:lnTo>
                  <a:lnTo>
                    <a:pt x="710" y="63"/>
                  </a:lnTo>
                  <a:lnTo>
                    <a:pt x="518" y="363"/>
                  </a:lnTo>
                  <a:lnTo>
                    <a:pt x="624" y="432"/>
                  </a:lnTo>
                  <a:lnTo>
                    <a:pt x="75" y="553"/>
                  </a:lnTo>
                  <a:lnTo>
                    <a:pt x="71" y="555"/>
                  </a:lnTo>
                  <a:lnTo>
                    <a:pt x="65" y="555"/>
                  </a:lnTo>
                  <a:lnTo>
                    <a:pt x="61" y="557"/>
                  </a:lnTo>
                  <a:lnTo>
                    <a:pt x="57" y="559"/>
                  </a:lnTo>
                  <a:lnTo>
                    <a:pt x="52" y="561"/>
                  </a:lnTo>
                  <a:lnTo>
                    <a:pt x="48" y="563"/>
                  </a:lnTo>
                  <a:lnTo>
                    <a:pt x="44" y="565"/>
                  </a:lnTo>
                  <a:lnTo>
                    <a:pt x="40" y="568"/>
                  </a:lnTo>
                  <a:lnTo>
                    <a:pt x="36" y="570"/>
                  </a:lnTo>
                  <a:lnTo>
                    <a:pt x="32" y="574"/>
                  </a:lnTo>
                  <a:lnTo>
                    <a:pt x="31" y="576"/>
                  </a:lnTo>
                  <a:lnTo>
                    <a:pt x="27" y="580"/>
                  </a:lnTo>
                  <a:lnTo>
                    <a:pt x="23" y="584"/>
                  </a:lnTo>
                  <a:lnTo>
                    <a:pt x="21" y="588"/>
                  </a:lnTo>
                  <a:lnTo>
                    <a:pt x="17" y="591"/>
                  </a:lnTo>
                  <a:lnTo>
                    <a:pt x="15" y="595"/>
                  </a:lnTo>
                  <a:lnTo>
                    <a:pt x="11" y="599"/>
                  </a:lnTo>
                  <a:lnTo>
                    <a:pt x="9" y="603"/>
                  </a:lnTo>
                  <a:lnTo>
                    <a:pt x="7" y="607"/>
                  </a:lnTo>
                  <a:lnTo>
                    <a:pt x="6" y="613"/>
                  </a:lnTo>
                  <a:lnTo>
                    <a:pt x="6" y="616"/>
                  </a:lnTo>
                  <a:lnTo>
                    <a:pt x="4" y="620"/>
                  </a:lnTo>
                  <a:lnTo>
                    <a:pt x="2" y="624"/>
                  </a:lnTo>
                  <a:lnTo>
                    <a:pt x="2" y="630"/>
                  </a:lnTo>
                  <a:lnTo>
                    <a:pt x="0" y="634"/>
                  </a:lnTo>
                  <a:lnTo>
                    <a:pt x="0" y="639"/>
                  </a:lnTo>
                  <a:lnTo>
                    <a:pt x="0" y="643"/>
                  </a:lnTo>
                  <a:lnTo>
                    <a:pt x="0" y="647"/>
                  </a:lnTo>
                  <a:lnTo>
                    <a:pt x="0" y="653"/>
                  </a:lnTo>
                  <a:lnTo>
                    <a:pt x="0" y="657"/>
                  </a:lnTo>
                  <a:lnTo>
                    <a:pt x="2" y="662"/>
                  </a:lnTo>
                  <a:lnTo>
                    <a:pt x="2" y="666"/>
                  </a:lnTo>
                  <a:lnTo>
                    <a:pt x="4" y="670"/>
                  </a:lnTo>
                  <a:lnTo>
                    <a:pt x="4" y="674"/>
                  </a:lnTo>
                  <a:lnTo>
                    <a:pt x="6" y="678"/>
                  </a:lnTo>
                  <a:lnTo>
                    <a:pt x="7" y="682"/>
                  </a:lnTo>
                  <a:lnTo>
                    <a:pt x="9" y="686"/>
                  </a:lnTo>
                  <a:lnTo>
                    <a:pt x="11" y="689"/>
                  </a:lnTo>
                  <a:lnTo>
                    <a:pt x="13" y="693"/>
                  </a:lnTo>
                  <a:lnTo>
                    <a:pt x="15" y="697"/>
                  </a:lnTo>
                  <a:lnTo>
                    <a:pt x="17" y="701"/>
                  </a:lnTo>
                  <a:lnTo>
                    <a:pt x="19" y="703"/>
                  </a:lnTo>
                  <a:lnTo>
                    <a:pt x="21" y="707"/>
                  </a:lnTo>
                  <a:lnTo>
                    <a:pt x="25" y="709"/>
                  </a:lnTo>
                  <a:lnTo>
                    <a:pt x="27" y="712"/>
                  </a:lnTo>
                  <a:lnTo>
                    <a:pt x="31" y="714"/>
                  </a:lnTo>
                  <a:lnTo>
                    <a:pt x="32" y="718"/>
                  </a:lnTo>
                  <a:lnTo>
                    <a:pt x="36" y="720"/>
                  </a:lnTo>
                  <a:lnTo>
                    <a:pt x="38" y="722"/>
                  </a:lnTo>
                  <a:lnTo>
                    <a:pt x="42" y="726"/>
                  </a:lnTo>
                  <a:lnTo>
                    <a:pt x="46" y="728"/>
                  </a:lnTo>
                  <a:lnTo>
                    <a:pt x="48" y="730"/>
                  </a:lnTo>
                  <a:lnTo>
                    <a:pt x="52" y="732"/>
                  </a:lnTo>
                  <a:lnTo>
                    <a:pt x="55" y="734"/>
                  </a:lnTo>
                  <a:lnTo>
                    <a:pt x="59" y="734"/>
                  </a:lnTo>
                  <a:lnTo>
                    <a:pt x="63" y="735"/>
                  </a:lnTo>
                  <a:lnTo>
                    <a:pt x="67" y="737"/>
                  </a:lnTo>
                  <a:lnTo>
                    <a:pt x="71" y="737"/>
                  </a:lnTo>
                  <a:lnTo>
                    <a:pt x="75" y="739"/>
                  </a:lnTo>
                  <a:lnTo>
                    <a:pt x="79" y="739"/>
                  </a:lnTo>
                  <a:lnTo>
                    <a:pt x="82" y="741"/>
                  </a:lnTo>
                  <a:lnTo>
                    <a:pt x="86" y="741"/>
                  </a:lnTo>
                  <a:lnTo>
                    <a:pt x="92" y="741"/>
                  </a:lnTo>
                  <a:lnTo>
                    <a:pt x="96" y="741"/>
                  </a:lnTo>
                  <a:lnTo>
                    <a:pt x="100" y="741"/>
                  </a:lnTo>
                  <a:lnTo>
                    <a:pt x="105" y="741"/>
                  </a:lnTo>
                  <a:lnTo>
                    <a:pt x="107" y="741"/>
                  </a:lnTo>
                  <a:lnTo>
                    <a:pt x="111" y="739"/>
                  </a:lnTo>
                  <a:lnTo>
                    <a:pt x="113" y="739"/>
                  </a:lnTo>
                  <a:lnTo>
                    <a:pt x="117" y="739"/>
                  </a:lnTo>
                  <a:lnTo>
                    <a:pt x="340" y="689"/>
                  </a:lnTo>
                  <a:lnTo>
                    <a:pt x="428" y="6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ZA">
                <a:solidFill>
                  <a:prstClr val="black"/>
                </a:solidFill>
              </a:endParaRPr>
            </a:p>
          </p:txBody>
        </p:sp>
      </p:grpSp>
      <p:sp>
        <p:nvSpPr>
          <p:cNvPr id="536" name="TextBox 535"/>
          <p:cNvSpPr txBox="1"/>
          <p:nvPr/>
        </p:nvSpPr>
        <p:spPr>
          <a:xfrm>
            <a:off x="10682595" y="2806594"/>
            <a:ext cx="1317542" cy="1277273"/>
          </a:xfrm>
          <a:prstGeom prst="rect">
            <a:avLst/>
          </a:prstGeom>
          <a:noFill/>
          <a:ln>
            <a:solidFill>
              <a:schemeClr val="accent2"/>
            </a:solidFill>
          </a:ln>
        </p:spPr>
        <p:txBody>
          <a:bodyPr wrap="square" rtlCol="0">
            <a:spAutoFit/>
          </a:bodyPr>
          <a:lstStyle/>
          <a:p>
            <a:pPr defTabSz="767557"/>
            <a:endParaRPr lang="en-ZA" sz="700" b="1" spc="198" dirty="0" smtClean="0">
              <a:solidFill>
                <a:sysClr val="windowText" lastClr="000000"/>
              </a:solidFill>
            </a:endParaRPr>
          </a:p>
          <a:p>
            <a:pPr defTabSz="767557"/>
            <a:endParaRPr lang="en-ZA" sz="700" b="1" spc="198" dirty="0" smtClean="0">
              <a:solidFill>
                <a:sysClr val="windowText" lastClr="000000"/>
              </a:solidFill>
            </a:endParaRPr>
          </a:p>
          <a:p>
            <a:pPr defTabSz="767557"/>
            <a:r>
              <a:rPr lang="en-ZA" sz="700" b="1" spc="198" dirty="0" smtClean="0">
                <a:solidFill>
                  <a:sysClr val="windowText" lastClr="000000"/>
                </a:solidFill>
              </a:rPr>
              <a:t>I</a:t>
            </a:r>
            <a:r>
              <a:rPr lang="en-ZA" sz="700" spc="198" dirty="0" smtClean="0">
                <a:solidFill>
                  <a:sysClr val="windowText" lastClr="000000"/>
                </a:solidFill>
              </a:rPr>
              <a:t>nnovation</a:t>
            </a:r>
          </a:p>
          <a:p>
            <a:pPr defTabSz="767557"/>
            <a:r>
              <a:rPr lang="en-ZA" sz="700" b="1" spc="198" dirty="0" smtClean="0">
                <a:solidFill>
                  <a:sysClr val="windowText" lastClr="000000"/>
                </a:solidFill>
              </a:rPr>
              <a:t>I</a:t>
            </a:r>
            <a:r>
              <a:rPr lang="en-ZA" sz="700" spc="198" dirty="0" smtClean="0">
                <a:solidFill>
                  <a:sysClr val="windowText" lastClr="000000"/>
                </a:solidFill>
              </a:rPr>
              <a:t>ntegrity</a:t>
            </a:r>
          </a:p>
          <a:p>
            <a:pPr defTabSz="767557"/>
            <a:r>
              <a:rPr lang="en-ZA" sz="700" b="1" spc="198" dirty="0" smtClean="0">
                <a:solidFill>
                  <a:sysClr val="windowText" lastClr="000000"/>
                </a:solidFill>
              </a:rPr>
              <a:t>M</a:t>
            </a:r>
            <a:r>
              <a:rPr lang="en-ZA" sz="700" spc="198" dirty="0" smtClean="0">
                <a:solidFill>
                  <a:sysClr val="windowText" lastClr="000000"/>
                </a:solidFill>
              </a:rPr>
              <a:t>otivation </a:t>
            </a:r>
            <a:r>
              <a:rPr lang="en-ZA" sz="700" b="1" spc="198" dirty="0">
                <a:solidFill>
                  <a:sysClr val="windowText" lastClr="000000"/>
                </a:solidFill>
              </a:rPr>
              <a:t>P</a:t>
            </a:r>
            <a:r>
              <a:rPr lang="en-ZA" sz="700" spc="198" dirty="0">
                <a:solidFill>
                  <a:sysClr val="windowText" lastClr="000000"/>
                </a:solidFill>
              </a:rPr>
              <a:t>rofessionalism   </a:t>
            </a:r>
            <a:r>
              <a:rPr lang="en-ZA" sz="700" b="1" spc="198" dirty="0">
                <a:solidFill>
                  <a:sysClr val="windowText" lastClr="000000"/>
                </a:solidFill>
              </a:rPr>
              <a:t>A</a:t>
            </a:r>
            <a:r>
              <a:rPr lang="en-ZA" sz="700" spc="198" dirty="0">
                <a:solidFill>
                  <a:sysClr val="windowText" lastClr="000000"/>
                </a:solidFill>
              </a:rPr>
              <a:t>ccountability   </a:t>
            </a:r>
            <a:r>
              <a:rPr lang="en-ZA" sz="700" b="1" spc="198" dirty="0">
                <a:solidFill>
                  <a:sysClr val="windowText" lastClr="000000"/>
                </a:solidFill>
              </a:rPr>
              <a:t>R</a:t>
            </a:r>
            <a:r>
              <a:rPr lang="en-ZA" sz="700" spc="198" dirty="0">
                <a:solidFill>
                  <a:sysClr val="windowText" lastClr="000000"/>
                </a:solidFill>
              </a:rPr>
              <a:t>esult-Orientated   </a:t>
            </a:r>
            <a:r>
              <a:rPr lang="en-ZA" sz="700" b="1" spc="198" dirty="0" smtClean="0">
                <a:solidFill>
                  <a:sysClr val="windowText" lastClr="000000"/>
                </a:solidFill>
              </a:rPr>
              <a:t>T</a:t>
            </a:r>
            <a:r>
              <a:rPr lang="en-ZA" sz="700" spc="198" dirty="0" smtClean="0">
                <a:solidFill>
                  <a:sysClr val="windowText" lastClr="000000"/>
                </a:solidFill>
              </a:rPr>
              <a:t>eamwork</a:t>
            </a:r>
          </a:p>
          <a:p>
            <a:pPr defTabSz="767557"/>
            <a:endParaRPr lang="en-ZA" sz="700" spc="198" dirty="0">
              <a:solidFill>
                <a:sysClr val="windowText" lastClr="000000"/>
              </a:solidFill>
            </a:endParaRPr>
          </a:p>
          <a:p>
            <a:pPr defTabSz="767557"/>
            <a:endParaRPr lang="en-ZA" sz="700" dirty="0">
              <a:solidFill>
                <a:sysClr val="windowText" lastClr="000000"/>
              </a:solidFill>
            </a:endParaRPr>
          </a:p>
        </p:txBody>
      </p:sp>
      <p:sp>
        <p:nvSpPr>
          <p:cNvPr id="513" name="Rectangle 512"/>
          <p:cNvSpPr/>
          <p:nvPr/>
        </p:nvSpPr>
        <p:spPr>
          <a:xfrm>
            <a:off x="112586" y="536333"/>
            <a:ext cx="7815463" cy="1928359"/>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512" name="Rectangle 511"/>
          <p:cNvSpPr/>
          <p:nvPr/>
        </p:nvSpPr>
        <p:spPr>
          <a:xfrm>
            <a:off x="9088236" y="49746"/>
            <a:ext cx="2963430" cy="124544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511" name="Rectangle 510"/>
          <p:cNvSpPr/>
          <p:nvPr/>
        </p:nvSpPr>
        <p:spPr>
          <a:xfrm>
            <a:off x="1243322" y="4186019"/>
            <a:ext cx="3170710" cy="255272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510" name="Rectangle 509"/>
          <p:cNvSpPr/>
          <p:nvPr/>
        </p:nvSpPr>
        <p:spPr>
          <a:xfrm>
            <a:off x="5502015" y="5509314"/>
            <a:ext cx="2963430" cy="1245441"/>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24" name="Rectangle 23"/>
          <p:cNvSpPr/>
          <p:nvPr/>
        </p:nvSpPr>
        <p:spPr>
          <a:xfrm>
            <a:off x="9129874" y="4508066"/>
            <a:ext cx="2963430" cy="1526852"/>
          </a:xfrm>
          <a:prstGeom prst="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sp>
        <p:nvSpPr>
          <p:cNvPr id="500" name="Rectangle 301"/>
          <p:cNvSpPr/>
          <p:nvPr/>
        </p:nvSpPr>
        <p:spPr>
          <a:xfrm rot="18463">
            <a:off x="1308534" y="4865710"/>
            <a:ext cx="1121292" cy="511448"/>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500" b="1" dirty="0">
                <a:solidFill>
                  <a:prstClr val="white"/>
                </a:solidFill>
              </a:rPr>
              <a:t>To support NPO’s to implement PEP’s within EPWP in the Non-State sector</a:t>
            </a:r>
          </a:p>
        </p:txBody>
      </p:sp>
      <p:sp>
        <p:nvSpPr>
          <p:cNvPr id="503" name="Rectangle 301"/>
          <p:cNvSpPr/>
          <p:nvPr/>
        </p:nvSpPr>
        <p:spPr>
          <a:xfrm rot="18463">
            <a:off x="1358781" y="6113217"/>
            <a:ext cx="1111817" cy="524098"/>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smtClean="0">
                <a:solidFill>
                  <a:prstClr val="white"/>
                </a:solidFill>
              </a:rPr>
              <a:t>To provide strategic </a:t>
            </a:r>
            <a:r>
              <a:rPr lang="en-ZA" sz="500" b="1" dirty="0">
                <a:solidFill>
                  <a:prstClr val="white"/>
                </a:solidFill>
              </a:rPr>
              <a:t>guidance on sector </a:t>
            </a:r>
            <a:r>
              <a:rPr lang="en-ZA" sz="500" b="1" dirty="0" smtClean="0">
                <a:solidFill>
                  <a:prstClr val="white"/>
                </a:solidFill>
              </a:rPr>
              <a:t>convergence</a:t>
            </a:r>
            <a:endParaRPr lang="en-ZA" sz="500" b="1" dirty="0">
              <a:solidFill>
                <a:prstClr val="white"/>
              </a:solidFill>
            </a:endParaRPr>
          </a:p>
        </p:txBody>
      </p:sp>
      <p:sp>
        <p:nvSpPr>
          <p:cNvPr id="501" name="Rectangle 301"/>
          <p:cNvSpPr/>
          <p:nvPr/>
        </p:nvSpPr>
        <p:spPr>
          <a:xfrm rot="18463">
            <a:off x="1309628" y="4260626"/>
            <a:ext cx="1253691" cy="543460"/>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500" b="1" dirty="0" smtClean="0">
              <a:solidFill>
                <a:prstClr val="white"/>
              </a:solidFill>
            </a:endParaRPr>
          </a:p>
          <a:p>
            <a:pPr algn="ctr"/>
            <a:r>
              <a:rPr lang="en-US" sz="500" b="1" dirty="0" smtClean="0">
                <a:solidFill>
                  <a:prstClr val="white"/>
                </a:solidFill>
              </a:rPr>
              <a:t>To </a:t>
            </a:r>
            <a:r>
              <a:rPr lang="en-US" sz="500" b="1" dirty="0">
                <a:solidFill>
                  <a:prstClr val="white"/>
                </a:solidFill>
              </a:rPr>
              <a:t>monitor and evaluate the implementation of PEP’s within the EPWP</a:t>
            </a:r>
          </a:p>
          <a:p>
            <a:pPr algn="ctr"/>
            <a:endParaRPr lang="en-ZA" sz="500" b="1" dirty="0">
              <a:solidFill>
                <a:prstClr val="white"/>
              </a:solidFill>
            </a:endParaRPr>
          </a:p>
        </p:txBody>
      </p:sp>
      <p:sp>
        <p:nvSpPr>
          <p:cNvPr id="499" name="Rectangle 301"/>
          <p:cNvSpPr/>
          <p:nvPr/>
        </p:nvSpPr>
        <p:spPr>
          <a:xfrm rot="18463">
            <a:off x="5656063" y="5773182"/>
            <a:ext cx="1115800" cy="588179"/>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a:solidFill>
                  <a:prstClr val="white"/>
                </a:solidFill>
              </a:rPr>
              <a:t>To research and develop policies and legislative prescripts </a:t>
            </a:r>
          </a:p>
          <a:p>
            <a:pPr algn="ctr"/>
            <a:endParaRPr lang="en-ZA" sz="500" b="1" dirty="0">
              <a:solidFill>
                <a:prstClr val="white"/>
              </a:solidFill>
            </a:endParaRPr>
          </a:p>
        </p:txBody>
      </p:sp>
      <p:sp>
        <p:nvSpPr>
          <p:cNvPr id="498" name="Rectangle 301"/>
          <p:cNvSpPr/>
          <p:nvPr/>
        </p:nvSpPr>
        <p:spPr>
          <a:xfrm rot="18463">
            <a:off x="9217442" y="4945548"/>
            <a:ext cx="1026931" cy="606631"/>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smtClean="0">
                <a:solidFill>
                  <a:prstClr val="white"/>
                </a:solidFill>
              </a:rPr>
              <a:t>To improve the delivery of services to prestige clients</a:t>
            </a:r>
            <a:endParaRPr lang="en-ZA" sz="500" b="1" dirty="0">
              <a:solidFill>
                <a:prstClr val="white"/>
              </a:solidFill>
            </a:endParaRPr>
          </a:p>
        </p:txBody>
      </p:sp>
      <p:sp>
        <p:nvSpPr>
          <p:cNvPr id="3" name="Rectangle 2"/>
          <p:cNvSpPr/>
          <p:nvPr/>
        </p:nvSpPr>
        <p:spPr>
          <a:xfrm>
            <a:off x="1774858" y="2583896"/>
            <a:ext cx="8702432" cy="1475638"/>
          </a:xfrm>
          <a:prstGeom prst="rect">
            <a:avLst/>
          </a:prstGeom>
          <a:solidFill>
            <a:schemeClr val="accent2"/>
          </a:solidFill>
          <a:ln w="28575">
            <a:solidFill>
              <a:schemeClr val="accent2"/>
            </a:solidFill>
            <a:prstDash val="sysDot"/>
          </a:ln>
        </p:spPr>
        <p:style>
          <a:lnRef idx="2">
            <a:schemeClr val="accent2"/>
          </a:lnRef>
          <a:fillRef idx="1">
            <a:schemeClr val="lt1"/>
          </a:fillRef>
          <a:effectRef idx="0">
            <a:schemeClr val="accent2"/>
          </a:effectRef>
          <a:fontRef idx="minor">
            <a:schemeClr val="dk1"/>
          </a:fontRef>
        </p:style>
        <p:txBody>
          <a:bodyPr rtlCol="0" anchor="ctr"/>
          <a:lstStyle/>
          <a:p>
            <a:pPr algn="ctr" defTabSz="506452"/>
            <a:endParaRPr lang="en-US" sz="997" dirty="0">
              <a:solidFill>
                <a:srgbClr val="313131"/>
              </a:solidFill>
            </a:endParaRPr>
          </a:p>
        </p:txBody>
      </p:sp>
      <p:cxnSp>
        <p:nvCxnSpPr>
          <p:cNvPr id="504" name="Straight Connector 503"/>
          <p:cNvCxnSpPr/>
          <p:nvPr/>
        </p:nvCxnSpPr>
        <p:spPr>
          <a:xfrm>
            <a:off x="3098923" y="2957295"/>
            <a:ext cx="978108"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p:nvPr/>
        </p:nvCxnSpPr>
        <p:spPr>
          <a:xfrm flipV="1">
            <a:off x="3436083" y="3004987"/>
            <a:ext cx="565963" cy="3816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2" name="Rectangle 301"/>
          <p:cNvSpPr/>
          <p:nvPr/>
        </p:nvSpPr>
        <p:spPr>
          <a:xfrm rot="18463">
            <a:off x="9235637" y="242578"/>
            <a:ext cx="1025413" cy="616976"/>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smtClean="0">
                <a:solidFill>
                  <a:prstClr val="white"/>
                </a:solidFill>
              </a:rPr>
              <a:t>To ensure integrated planning and coordination of concurrent functions</a:t>
            </a:r>
            <a:endParaRPr lang="en-ZA" sz="500" b="1" dirty="0">
              <a:solidFill>
                <a:prstClr val="white"/>
              </a:solidFill>
            </a:endParaRPr>
          </a:p>
        </p:txBody>
      </p:sp>
      <p:sp>
        <p:nvSpPr>
          <p:cNvPr id="480" name="Rectangle 479"/>
          <p:cNvSpPr/>
          <p:nvPr/>
        </p:nvSpPr>
        <p:spPr>
          <a:xfrm rot="18463">
            <a:off x="236931" y="1655669"/>
            <a:ext cx="1253276"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1 067 beneficiaries participating in DPW skills programme </a:t>
            </a:r>
            <a:endParaRPr lang="en-US" sz="461" dirty="0">
              <a:solidFill>
                <a:prstClr val="black"/>
              </a:solidFill>
            </a:endParaRPr>
          </a:p>
        </p:txBody>
      </p:sp>
      <p:sp>
        <p:nvSpPr>
          <p:cNvPr id="195" name="Freeform 9"/>
          <p:cNvSpPr>
            <a:spLocks/>
          </p:cNvSpPr>
          <p:nvPr/>
        </p:nvSpPr>
        <p:spPr bwMode="auto">
          <a:xfrm rot="10800000">
            <a:off x="4801455" y="3851079"/>
            <a:ext cx="1245650" cy="1014979"/>
          </a:xfrm>
          <a:custGeom>
            <a:avLst/>
            <a:gdLst>
              <a:gd name="T0" fmla="*/ 0 w 769"/>
              <a:gd name="T1" fmla="*/ 0 h 968"/>
              <a:gd name="T2" fmla="*/ 940 w 769"/>
              <a:gd name="T3" fmla="*/ 0 h 968"/>
              <a:gd name="T4" fmla="*/ 940 w 769"/>
              <a:gd name="T5" fmla="*/ 798 h 968"/>
              <a:gd name="T6" fmla="*/ 589 w 769"/>
              <a:gd name="T7" fmla="*/ 796 h 968"/>
              <a:gd name="T8" fmla="*/ 622 w 769"/>
              <a:gd name="T9" fmla="*/ 896 h 968"/>
              <a:gd name="T10" fmla="*/ 480 w 769"/>
              <a:gd name="T11" fmla="*/ 1008 h 968"/>
              <a:gd name="T12" fmla="*/ 306 w 769"/>
              <a:gd name="T13" fmla="*/ 902 h 968"/>
              <a:gd name="T14" fmla="*/ 339 w 769"/>
              <a:gd name="T15" fmla="*/ 794 h 968"/>
              <a:gd name="T16" fmla="*/ 0 w 769"/>
              <a:gd name="T17" fmla="*/ 798 h 968"/>
              <a:gd name="T18" fmla="*/ 0 w 769"/>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968"/>
              <a:gd name="T32" fmla="*/ 769 w 769"/>
              <a:gd name="T33" fmla="*/ 968 h 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968">
                <a:moveTo>
                  <a:pt x="0" y="0"/>
                </a:moveTo>
                <a:lnTo>
                  <a:pt x="769" y="0"/>
                </a:ln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lumMod val="50000"/>
              </a:schemeClr>
            </a:solidFill>
            <a:round/>
            <a:headEnd/>
            <a:tailEnd/>
          </a:ln>
        </p:spPr>
        <p:txBody>
          <a:bodyPr wrap="square" lIns="36000" tIns="36000" rIns="36000" bIns="36000" anchor="ctr"/>
          <a:lstStyle/>
          <a:p>
            <a:pPr algn="ctr"/>
            <a:endParaRPr lang="en-US" sz="1400">
              <a:solidFill>
                <a:prstClr val="white"/>
              </a:solidFill>
            </a:endParaRPr>
          </a:p>
        </p:txBody>
      </p:sp>
      <p:pic>
        <p:nvPicPr>
          <p:cNvPr id="282"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245" name="Oval 244"/>
          <p:cNvSpPr/>
          <p:nvPr/>
        </p:nvSpPr>
        <p:spPr>
          <a:xfrm>
            <a:off x="1799652" y="3293487"/>
            <a:ext cx="1734200" cy="332370"/>
          </a:xfrm>
          <a:prstGeom prst="ellipse">
            <a:avLst/>
          </a:prstGeom>
          <a:solidFill>
            <a:schemeClr val="bg2">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r>
              <a:rPr lang="en-ZA" sz="600" b="1" dirty="0" smtClean="0">
                <a:solidFill>
                  <a:prstClr val="white"/>
                </a:solidFill>
              </a:rPr>
              <a:t>Compliance </a:t>
            </a:r>
            <a:r>
              <a:rPr lang="en-ZA" sz="600" b="1" dirty="0">
                <a:solidFill>
                  <a:prstClr val="white"/>
                </a:solidFill>
              </a:rPr>
              <a:t>to policy and legislative prescripts</a:t>
            </a:r>
            <a:endParaRPr lang="en-US" sz="600" b="1" dirty="0">
              <a:solidFill>
                <a:prstClr val="white"/>
              </a:solidFill>
            </a:endParaRPr>
          </a:p>
        </p:txBody>
      </p:sp>
      <p:sp>
        <p:nvSpPr>
          <p:cNvPr id="246" name="Oval 245"/>
          <p:cNvSpPr/>
          <p:nvPr/>
        </p:nvSpPr>
        <p:spPr>
          <a:xfrm>
            <a:off x="8507133" y="2804056"/>
            <a:ext cx="1695093" cy="324989"/>
          </a:xfrm>
          <a:prstGeom prst="ellipse">
            <a:avLst/>
          </a:prstGeom>
          <a:solidFill>
            <a:schemeClr val="bg2">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r>
              <a:rPr lang="en-ZA" sz="600" b="1" dirty="0" smtClean="0">
                <a:solidFill>
                  <a:prstClr val="white"/>
                </a:solidFill>
              </a:rPr>
              <a:t>Strategic </a:t>
            </a:r>
            <a:r>
              <a:rPr lang="en-ZA" sz="600" b="1" dirty="0">
                <a:solidFill>
                  <a:prstClr val="white"/>
                </a:solidFill>
              </a:rPr>
              <a:t>direction on the integration of public works priorities </a:t>
            </a:r>
            <a:endParaRPr lang="en-US" sz="600" b="1" dirty="0">
              <a:solidFill>
                <a:prstClr val="white"/>
              </a:solidFill>
            </a:endParaRPr>
          </a:p>
        </p:txBody>
      </p:sp>
      <p:sp>
        <p:nvSpPr>
          <p:cNvPr id="247" name="Oval 246"/>
          <p:cNvSpPr/>
          <p:nvPr/>
        </p:nvSpPr>
        <p:spPr>
          <a:xfrm>
            <a:off x="8493726" y="3189307"/>
            <a:ext cx="1734200" cy="400526"/>
          </a:xfrm>
          <a:prstGeom prst="ellipse">
            <a:avLst/>
          </a:prstGeom>
          <a:solidFill>
            <a:schemeClr val="bg2">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r>
              <a:rPr lang="en-ZA" sz="600" b="1" dirty="0" smtClean="0">
                <a:solidFill>
                  <a:prstClr val="white"/>
                </a:solidFill>
              </a:rPr>
              <a:t>Contributing </a:t>
            </a:r>
            <a:r>
              <a:rPr lang="en-ZA" sz="600" b="1" dirty="0">
                <a:solidFill>
                  <a:prstClr val="white"/>
                </a:solidFill>
              </a:rPr>
              <a:t>to the national </a:t>
            </a:r>
            <a:r>
              <a:rPr lang="en-ZA" sz="600" b="1" dirty="0" smtClean="0">
                <a:solidFill>
                  <a:prstClr val="white"/>
                </a:solidFill>
              </a:rPr>
              <a:t>goals of job creation and poverty alleviation</a:t>
            </a:r>
            <a:endParaRPr lang="en-US" sz="600" b="1" dirty="0">
              <a:solidFill>
                <a:prstClr val="white"/>
              </a:solidFill>
            </a:endParaRPr>
          </a:p>
        </p:txBody>
      </p:sp>
      <p:cxnSp>
        <p:nvCxnSpPr>
          <p:cNvPr id="248" name="Straight Connector 247"/>
          <p:cNvCxnSpPr>
            <a:stCxn id="7" idx="3"/>
            <a:endCxn id="247" idx="2"/>
          </p:cNvCxnSpPr>
          <p:nvPr/>
        </p:nvCxnSpPr>
        <p:spPr>
          <a:xfrm>
            <a:off x="8136292" y="3043881"/>
            <a:ext cx="357434" cy="34568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3955294" y="3208704"/>
            <a:ext cx="4188510" cy="576778"/>
          </a:xfrm>
          <a:prstGeom prst="ellipse">
            <a:avLst/>
          </a:prstGeom>
          <a:solidFill>
            <a:schemeClr val="bg1"/>
          </a:soli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90" tIns="30145" rIns="60290" bIns="30145" numCol="1" spcCol="0" rtlCol="0" fromWordArt="0" anchor="ctr" anchorCtr="0" forceAA="0" compatLnSpc="1">
            <a:prstTxWarp prst="textNoShape">
              <a:avLst/>
            </a:prstTxWarp>
            <a:noAutofit/>
          </a:bodyPr>
          <a:lstStyle/>
          <a:p>
            <a:pPr algn="ctr" defTabSz="767557"/>
            <a:r>
              <a:rPr lang="en-US" sz="1400" b="1" i="1" dirty="0">
                <a:solidFill>
                  <a:srgbClr val="ED7D31"/>
                </a:solidFill>
              </a:rPr>
              <a:t>Convenient access to dignified public services</a:t>
            </a:r>
          </a:p>
        </p:txBody>
      </p:sp>
      <p:sp>
        <p:nvSpPr>
          <p:cNvPr id="244" name="Oval 243"/>
          <p:cNvSpPr/>
          <p:nvPr/>
        </p:nvSpPr>
        <p:spPr>
          <a:xfrm>
            <a:off x="1838551" y="2848251"/>
            <a:ext cx="1695093" cy="326093"/>
          </a:xfrm>
          <a:prstGeom prst="ellipse">
            <a:avLst/>
          </a:prstGeom>
          <a:solidFill>
            <a:schemeClr val="bg2">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r>
              <a:rPr lang="en-ZA" sz="600" b="1" dirty="0" smtClean="0">
                <a:solidFill>
                  <a:prstClr val="white"/>
                </a:solidFill>
              </a:rPr>
              <a:t>Strategic </a:t>
            </a:r>
            <a:r>
              <a:rPr lang="en-ZA" sz="600" b="1" dirty="0">
                <a:solidFill>
                  <a:prstClr val="white"/>
                </a:solidFill>
              </a:rPr>
              <a:t>leadership to the South African Construction and Property industries </a:t>
            </a:r>
            <a:endParaRPr lang="en-US" sz="600" b="1" dirty="0">
              <a:solidFill>
                <a:prstClr val="white"/>
              </a:solidFill>
            </a:endParaRPr>
          </a:p>
        </p:txBody>
      </p:sp>
      <p:cxnSp>
        <p:nvCxnSpPr>
          <p:cNvPr id="254" name="Straight Connector 253"/>
          <p:cNvCxnSpPr>
            <a:endCxn id="7" idx="1"/>
          </p:cNvCxnSpPr>
          <p:nvPr/>
        </p:nvCxnSpPr>
        <p:spPr>
          <a:xfrm flipV="1">
            <a:off x="3558374" y="3043881"/>
            <a:ext cx="416640" cy="329646"/>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97" name="Freeform 17"/>
          <p:cNvSpPr>
            <a:spLocks/>
          </p:cNvSpPr>
          <p:nvPr/>
        </p:nvSpPr>
        <p:spPr bwMode="auto">
          <a:xfrm rot="10800000">
            <a:off x="5666181" y="3840723"/>
            <a:ext cx="1581243" cy="1014979"/>
          </a:xfrm>
          <a:custGeom>
            <a:avLst/>
            <a:gdLst>
              <a:gd name="T0" fmla="*/ 0 w 976"/>
              <a:gd name="T1" fmla="*/ 0 h 968"/>
              <a:gd name="T2" fmla="*/ 940 w 976"/>
              <a:gd name="T3" fmla="*/ 0 h 968"/>
              <a:gd name="T4" fmla="*/ 940 w 976"/>
              <a:gd name="T5" fmla="*/ 294 h 968"/>
              <a:gd name="T6" fmla="*/ 1043 w 976"/>
              <a:gd name="T7" fmla="*/ 265 h 968"/>
              <a:gd name="T8" fmla="*/ 1191 w 976"/>
              <a:gd name="T9" fmla="*/ 403 h 968"/>
              <a:gd name="T10" fmla="*/ 1062 w 976"/>
              <a:gd name="T11" fmla="*/ 526 h 968"/>
              <a:gd name="T12" fmla="*/ 940 w 976"/>
              <a:gd name="T13" fmla="*/ 507 h 968"/>
              <a:gd name="T14" fmla="*/ 940 w 976"/>
              <a:gd name="T15" fmla="*/ 798 h 968"/>
              <a:gd name="T16" fmla="*/ 589 w 976"/>
              <a:gd name="T17" fmla="*/ 796 h 968"/>
              <a:gd name="T18" fmla="*/ 622 w 976"/>
              <a:gd name="T19" fmla="*/ 896 h 968"/>
              <a:gd name="T20" fmla="*/ 480 w 976"/>
              <a:gd name="T21" fmla="*/ 1008 h 968"/>
              <a:gd name="T22" fmla="*/ 306 w 976"/>
              <a:gd name="T23" fmla="*/ 902 h 968"/>
              <a:gd name="T24" fmla="*/ 339 w 976"/>
              <a:gd name="T25" fmla="*/ 794 h 968"/>
              <a:gd name="T26" fmla="*/ 0 w 976"/>
              <a:gd name="T27" fmla="*/ 798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lumMod val="50000"/>
              </a:schemeClr>
            </a:solidFill>
            <a:round/>
            <a:headEnd/>
            <a:tailEnd/>
          </a:ln>
        </p:spPr>
        <p:txBody>
          <a:bodyPr wrap="square" lIns="36000" tIns="36000" rIns="36000" bIns="36000" anchor="ctr"/>
          <a:lstStyle/>
          <a:p>
            <a:pPr algn="ctr"/>
            <a:endParaRPr lang="en-US" sz="1400">
              <a:solidFill>
                <a:prstClr val="white"/>
              </a:solidFill>
            </a:endParaRPr>
          </a:p>
        </p:txBody>
      </p:sp>
      <p:sp>
        <p:nvSpPr>
          <p:cNvPr id="200" name="Freeform 9"/>
          <p:cNvSpPr>
            <a:spLocks/>
          </p:cNvSpPr>
          <p:nvPr/>
        </p:nvSpPr>
        <p:spPr bwMode="auto">
          <a:xfrm>
            <a:off x="9235527" y="1877983"/>
            <a:ext cx="1245650" cy="904160"/>
          </a:xfrm>
          <a:custGeom>
            <a:avLst/>
            <a:gdLst>
              <a:gd name="T0" fmla="*/ 0 w 769"/>
              <a:gd name="T1" fmla="*/ 0 h 968"/>
              <a:gd name="T2" fmla="*/ 940 w 769"/>
              <a:gd name="T3" fmla="*/ 0 h 968"/>
              <a:gd name="T4" fmla="*/ 940 w 769"/>
              <a:gd name="T5" fmla="*/ 798 h 968"/>
              <a:gd name="T6" fmla="*/ 589 w 769"/>
              <a:gd name="T7" fmla="*/ 796 h 968"/>
              <a:gd name="T8" fmla="*/ 622 w 769"/>
              <a:gd name="T9" fmla="*/ 896 h 968"/>
              <a:gd name="T10" fmla="*/ 480 w 769"/>
              <a:gd name="T11" fmla="*/ 1008 h 968"/>
              <a:gd name="T12" fmla="*/ 306 w 769"/>
              <a:gd name="T13" fmla="*/ 902 h 968"/>
              <a:gd name="T14" fmla="*/ 339 w 769"/>
              <a:gd name="T15" fmla="*/ 794 h 968"/>
              <a:gd name="T16" fmla="*/ 0 w 769"/>
              <a:gd name="T17" fmla="*/ 798 h 968"/>
              <a:gd name="T18" fmla="*/ 0 w 769"/>
              <a:gd name="T19" fmla="*/ 0 h 9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9"/>
              <a:gd name="T31" fmla="*/ 0 h 968"/>
              <a:gd name="T32" fmla="*/ 769 w 769"/>
              <a:gd name="T33" fmla="*/ 968 h 9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9" h="968">
                <a:moveTo>
                  <a:pt x="0" y="0"/>
                </a:moveTo>
                <a:lnTo>
                  <a:pt x="769" y="0"/>
                </a:ln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lumMod val="50000"/>
              </a:schemeClr>
            </a:solidFill>
            <a:round/>
            <a:headEnd/>
            <a:tailEnd/>
          </a:ln>
        </p:spPr>
        <p:txBody>
          <a:bodyPr wrap="square" lIns="36000" tIns="36000" rIns="36000" bIns="36000" anchor="ctr"/>
          <a:lstStyle/>
          <a:p>
            <a:pPr algn="ctr"/>
            <a:endParaRPr lang="en-US" sz="1400">
              <a:solidFill>
                <a:prstClr val="white"/>
              </a:solidFill>
            </a:endParaRPr>
          </a:p>
        </p:txBody>
      </p:sp>
      <p:sp>
        <p:nvSpPr>
          <p:cNvPr id="201" name="Freeform 200"/>
          <p:cNvSpPr>
            <a:spLocks/>
          </p:cNvSpPr>
          <p:nvPr/>
        </p:nvSpPr>
        <p:spPr bwMode="auto">
          <a:xfrm>
            <a:off x="8136145" y="1883652"/>
            <a:ext cx="1426005" cy="904160"/>
          </a:xfrm>
          <a:custGeom>
            <a:avLst/>
            <a:gdLst>
              <a:gd name="T0" fmla="*/ 0 w 976"/>
              <a:gd name="T1" fmla="*/ 0 h 968"/>
              <a:gd name="T2" fmla="*/ 1149 w 976"/>
              <a:gd name="T3" fmla="*/ 0 h 968"/>
              <a:gd name="T4" fmla="*/ 1149 w 976"/>
              <a:gd name="T5" fmla="*/ 306 h 968"/>
              <a:gd name="T6" fmla="*/ 1275 w 976"/>
              <a:gd name="T7" fmla="*/ 276 h 968"/>
              <a:gd name="T8" fmla="*/ 1456 w 976"/>
              <a:gd name="T9" fmla="*/ 419 h 968"/>
              <a:gd name="T10" fmla="*/ 1298 w 976"/>
              <a:gd name="T11" fmla="*/ 548 h 968"/>
              <a:gd name="T12" fmla="*/ 1149 w 976"/>
              <a:gd name="T13" fmla="*/ 528 h 968"/>
              <a:gd name="T14" fmla="*/ 1149 w 976"/>
              <a:gd name="T15" fmla="*/ 831 h 968"/>
              <a:gd name="T16" fmla="*/ 720 w 976"/>
              <a:gd name="T17" fmla="*/ 829 h 968"/>
              <a:gd name="T18" fmla="*/ 761 w 976"/>
              <a:gd name="T19" fmla="*/ 934 h 968"/>
              <a:gd name="T20" fmla="*/ 587 w 976"/>
              <a:gd name="T21" fmla="*/ 1050 h 968"/>
              <a:gd name="T22" fmla="*/ 374 w 976"/>
              <a:gd name="T23" fmla="*/ 940 h 968"/>
              <a:gd name="T24" fmla="*/ 415 w 976"/>
              <a:gd name="T25" fmla="*/ 827 h 968"/>
              <a:gd name="T26" fmla="*/ 0 w 976"/>
              <a:gd name="T27" fmla="*/ 831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lumMod val="50000"/>
              </a:schemeClr>
            </a:solidFill>
            <a:round/>
            <a:headEnd/>
            <a:tailEnd/>
          </a:ln>
        </p:spPr>
        <p:txBody>
          <a:bodyPr wrap="square" lIns="36000" tIns="36000" rIns="36000" bIns="36000" anchor="ctr"/>
          <a:lstStyle/>
          <a:p>
            <a:pPr algn="ctr">
              <a:defRPr/>
            </a:pPr>
            <a:endParaRPr lang="en-US" sz="1400" dirty="0">
              <a:solidFill>
                <a:prstClr val="white"/>
              </a:solidFill>
            </a:endParaRPr>
          </a:p>
        </p:txBody>
      </p:sp>
      <p:sp>
        <p:nvSpPr>
          <p:cNvPr id="6" name="TextBox 5"/>
          <p:cNvSpPr txBox="1"/>
          <p:nvPr/>
        </p:nvSpPr>
        <p:spPr>
          <a:xfrm>
            <a:off x="8083001" y="1866013"/>
            <a:ext cx="1180879" cy="1039515"/>
          </a:xfrm>
          <a:prstGeom prst="rect">
            <a:avLst/>
          </a:prstGeom>
          <a:noFill/>
        </p:spPr>
        <p:txBody>
          <a:bodyPr wrap="square" rtlCol="0">
            <a:spAutoFit/>
          </a:bodyPr>
          <a:lstStyle/>
          <a:p>
            <a:pPr algn="ctr" defTabSz="767557"/>
            <a:r>
              <a:rPr lang="en-ZA" sz="726" b="1" dirty="0">
                <a:solidFill>
                  <a:srgbClr val="4472C4">
                    <a:lumMod val="50000"/>
                  </a:srgbClr>
                </a:solidFill>
              </a:rPr>
              <a:t>To support service delivery in a smart, proactive and business-centric manner that is aligned to statutory requirements.</a:t>
            </a:r>
            <a:endParaRPr lang="en-US" sz="726" b="1" dirty="0">
              <a:solidFill>
                <a:srgbClr val="4472C4">
                  <a:lumMod val="50000"/>
                </a:srgbClr>
              </a:solidFill>
            </a:endParaRPr>
          </a:p>
          <a:p>
            <a:endParaRPr lang="en-ZA" dirty="0">
              <a:solidFill>
                <a:srgbClr val="4472C4">
                  <a:lumMod val="50000"/>
                </a:srgbClr>
              </a:solidFill>
            </a:endParaRPr>
          </a:p>
        </p:txBody>
      </p:sp>
      <p:sp>
        <p:nvSpPr>
          <p:cNvPr id="196" name="Freeform 195"/>
          <p:cNvSpPr>
            <a:spLocks/>
          </p:cNvSpPr>
          <p:nvPr/>
        </p:nvSpPr>
        <p:spPr bwMode="auto">
          <a:xfrm rot="10800000">
            <a:off x="6911831" y="3836839"/>
            <a:ext cx="1581243" cy="1014979"/>
          </a:xfrm>
          <a:custGeom>
            <a:avLst/>
            <a:gdLst>
              <a:gd name="T0" fmla="*/ 0 w 976"/>
              <a:gd name="T1" fmla="*/ 0 h 968"/>
              <a:gd name="T2" fmla="*/ 1149 w 976"/>
              <a:gd name="T3" fmla="*/ 0 h 968"/>
              <a:gd name="T4" fmla="*/ 1149 w 976"/>
              <a:gd name="T5" fmla="*/ 306 h 968"/>
              <a:gd name="T6" fmla="*/ 1275 w 976"/>
              <a:gd name="T7" fmla="*/ 276 h 968"/>
              <a:gd name="T8" fmla="*/ 1456 w 976"/>
              <a:gd name="T9" fmla="*/ 419 h 968"/>
              <a:gd name="T10" fmla="*/ 1298 w 976"/>
              <a:gd name="T11" fmla="*/ 548 h 968"/>
              <a:gd name="T12" fmla="*/ 1149 w 976"/>
              <a:gd name="T13" fmla="*/ 528 h 968"/>
              <a:gd name="T14" fmla="*/ 1149 w 976"/>
              <a:gd name="T15" fmla="*/ 831 h 968"/>
              <a:gd name="T16" fmla="*/ 720 w 976"/>
              <a:gd name="T17" fmla="*/ 829 h 968"/>
              <a:gd name="T18" fmla="*/ 761 w 976"/>
              <a:gd name="T19" fmla="*/ 934 h 968"/>
              <a:gd name="T20" fmla="*/ 587 w 976"/>
              <a:gd name="T21" fmla="*/ 1050 h 968"/>
              <a:gd name="T22" fmla="*/ 374 w 976"/>
              <a:gd name="T23" fmla="*/ 940 h 968"/>
              <a:gd name="T24" fmla="*/ 415 w 976"/>
              <a:gd name="T25" fmla="*/ 827 h 968"/>
              <a:gd name="T26" fmla="*/ 0 w 976"/>
              <a:gd name="T27" fmla="*/ 831 h 968"/>
              <a:gd name="T28" fmla="*/ 0 w 976"/>
              <a:gd name="T29" fmla="*/ 0 h 9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6"/>
              <a:gd name="T46" fmla="*/ 0 h 968"/>
              <a:gd name="T47" fmla="*/ 976 w 976"/>
              <a:gd name="T48" fmla="*/ 968 h 9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6" h="968">
                <a:moveTo>
                  <a:pt x="0" y="0"/>
                </a:moveTo>
                <a:lnTo>
                  <a:pt x="769" y="0"/>
                </a:lnTo>
                <a:lnTo>
                  <a:pt x="769" y="282"/>
                </a:lnTo>
                <a:cubicBezTo>
                  <a:pt x="783" y="324"/>
                  <a:pt x="794" y="257"/>
                  <a:pt x="853" y="255"/>
                </a:cubicBezTo>
                <a:cubicBezTo>
                  <a:pt x="911" y="252"/>
                  <a:pt x="976" y="310"/>
                  <a:pt x="974" y="387"/>
                </a:cubicBezTo>
                <a:cubicBezTo>
                  <a:pt x="973" y="464"/>
                  <a:pt x="926" y="502"/>
                  <a:pt x="869" y="505"/>
                </a:cubicBezTo>
                <a:cubicBezTo>
                  <a:pt x="811" y="509"/>
                  <a:pt x="787" y="442"/>
                  <a:pt x="769" y="487"/>
                </a:cubicBezTo>
                <a:lnTo>
                  <a:pt x="769" y="766"/>
                </a:lnTo>
                <a:lnTo>
                  <a:pt x="482" y="764"/>
                </a:lnTo>
                <a:cubicBezTo>
                  <a:pt x="439" y="780"/>
                  <a:pt x="510" y="813"/>
                  <a:pt x="509" y="860"/>
                </a:cubicBezTo>
                <a:cubicBezTo>
                  <a:pt x="508" y="907"/>
                  <a:pt x="464" y="967"/>
                  <a:pt x="393" y="968"/>
                </a:cubicBezTo>
                <a:cubicBezTo>
                  <a:pt x="321" y="968"/>
                  <a:pt x="251" y="932"/>
                  <a:pt x="251" y="866"/>
                </a:cubicBezTo>
                <a:cubicBezTo>
                  <a:pt x="251" y="800"/>
                  <a:pt x="320" y="779"/>
                  <a:pt x="278" y="762"/>
                </a:cubicBezTo>
                <a:lnTo>
                  <a:pt x="0" y="766"/>
                </a:lnTo>
                <a:lnTo>
                  <a:pt x="0" y="0"/>
                </a:lnTo>
                <a:close/>
              </a:path>
            </a:pathLst>
          </a:custGeom>
          <a:solidFill>
            <a:srgbClr val="DCDCDC"/>
          </a:solidFill>
          <a:ln w="12700">
            <a:solidFill>
              <a:schemeClr val="bg1">
                <a:lumMod val="50000"/>
              </a:schemeClr>
            </a:solidFill>
            <a:round/>
            <a:headEnd/>
            <a:tailEnd/>
          </a:ln>
        </p:spPr>
        <p:txBody>
          <a:bodyPr wrap="square" lIns="36000" tIns="36000" rIns="36000" bIns="36000" anchor="ctr"/>
          <a:lstStyle/>
          <a:p>
            <a:pPr algn="ctr">
              <a:defRPr/>
            </a:pPr>
            <a:endParaRPr lang="en-US" sz="1400" dirty="0">
              <a:solidFill>
                <a:prstClr val="white"/>
              </a:solidFill>
            </a:endParaRPr>
          </a:p>
        </p:txBody>
      </p:sp>
      <p:sp>
        <p:nvSpPr>
          <p:cNvPr id="203" name="TextBox 202"/>
          <p:cNvSpPr txBox="1"/>
          <p:nvPr/>
        </p:nvSpPr>
        <p:spPr>
          <a:xfrm>
            <a:off x="9410795" y="1913424"/>
            <a:ext cx="1180879" cy="707886"/>
          </a:xfrm>
          <a:prstGeom prst="rect">
            <a:avLst/>
          </a:prstGeom>
          <a:noFill/>
        </p:spPr>
        <p:txBody>
          <a:bodyPr wrap="square" rtlCol="0">
            <a:spAutoFit/>
          </a:bodyPr>
          <a:lstStyle/>
          <a:p>
            <a:pPr algn="ctr" defTabSz="767557"/>
            <a:r>
              <a:rPr lang="en-ZA" sz="1000" b="1" dirty="0" smtClean="0">
                <a:solidFill>
                  <a:srgbClr val="4472C4">
                    <a:lumMod val="50000"/>
                  </a:srgbClr>
                </a:solidFill>
              </a:rPr>
              <a:t>To provide oversight of the public works sector</a:t>
            </a:r>
            <a:endParaRPr lang="en-ZA" sz="1000" b="1" dirty="0">
              <a:solidFill>
                <a:srgbClr val="4472C4">
                  <a:lumMod val="50000"/>
                </a:srgbClr>
              </a:solidFill>
            </a:endParaRPr>
          </a:p>
        </p:txBody>
      </p:sp>
      <p:sp>
        <p:nvSpPr>
          <p:cNvPr id="204" name="TextBox 203"/>
          <p:cNvSpPr txBox="1"/>
          <p:nvPr/>
        </p:nvSpPr>
        <p:spPr>
          <a:xfrm>
            <a:off x="7312195" y="4172710"/>
            <a:ext cx="1180879" cy="539122"/>
          </a:xfrm>
          <a:prstGeom prst="rect">
            <a:avLst/>
          </a:prstGeom>
          <a:noFill/>
        </p:spPr>
        <p:txBody>
          <a:bodyPr wrap="square" rtlCol="0">
            <a:spAutoFit/>
          </a:bodyPr>
          <a:lstStyle/>
          <a:p>
            <a:pPr algn="ctr" defTabSz="767557"/>
            <a:r>
              <a:rPr lang="en-ZA" sz="726" b="1" dirty="0">
                <a:solidFill>
                  <a:srgbClr val="4472C4">
                    <a:lumMod val="50000"/>
                  </a:srgbClr>
                </a:solidFill>
              </a:rPr>
              <a:t>To oversee the efficient delivery of identified services to Prestige Clients</a:t>
            </a:r>
          </a:p>
        </p:txBody>
      </p:sp>
      <p:sp>
        <p:nvSpPr>
          <p:cNvPr id="205" name="TextBox 204"/>
          <p:cNvSpPr txBox="1"/>
          <p:nvPr/>
        </p:nvSpPr>
        <p:spPr>
          <a:xfrm>
            <a:off x="5825008" y="4102516"/>
            <a:ext cx="1180879" cy="762516"/>
          </a:xfrm>
          <a:prstGeom prst="rect">
            <a:avLst/>
          </a:prstGeom>
          <a:noFill/>
        </p:spPr>
        <p:txBody>
          <a:bodyPr wrap="square" rtlCol="0">
            <a:spAutoFit/>
          </a:bodyPr>
          <a:lstStyle/>
          <a:p>
            <a:pPr algn="ctr" defTabSz="767557"/>
            <a:r>
              <a:rPr lang="en-ZA" sz="726" b="1" dirty="0">
                <a:solidFill>
                  <a:srgbClr val="4472C4">
                    <a:lumMod val="50000"/>
                  </a:srgbClr>
                </a:solidFill>
              </a:rPr>
              <a:t>To transform the construction and property sectors through the development of policy and legislative prescripts</a:t>
            </a:r>
            <a:endParaRPr lang="en-ZA" dirty="0">
              <a:solidFill>
                <a:srgbClr val="4472C4">
                  <a:lumMod val="50000"/>
                </a:srgbClr>
              </a:solidFill>
            </a:endParaRPr>
          </a:p>
        </p:txBody>
      </p:sp>
      <p:sp>
        <p:nvSpPr>
          <p:cNvPr id="206" name="TextBox 205"/>
          <p:cNvSpPr txBox="1"/>
          <p:nvPr/>
        </p:nvSpPr>
        <p:spPr>
          <a:xfrm>
            <a:off x="4817451" y="4064721"/>
            <a:ext cx="987724" cy="766364"/>
          </a:xfrm>
          <a:prstGeom prst="rect">
            <a:avLst/>
          </a:prstGeom>
          <a:noFill/>
        </p:spPr>
        <p:txBody>
          <a:bodyPr wrap="square" rtlCol="0">
            <a:spAutoFit/>
          </a:bodyPr>
          <a:lstStyle/>
          <a:p>
            <a:r>
              <a:rPr lang="en-US" sz="730" b="1" dirty="0">
                <a:solidFill>
                  <a:srgbClr val="4472C4">
                    <a:lumMod val="50000"/>
                  </a:srgbClr>
                </a:solidFill>
              </a:rPr>
              <a:t>To provide an oversight role in the implementation of PEPs through EPWP </a:t>
            </a:r>
            <a:r>
              <a:rPr lang="en-US" sz="730" b="1" dirty="0" err="1">
                <a:solidFill>
                  <a:srgbClr val="4472C4">
                    <a:lumMod val="50000"/>
                  </a:srgbClr>
                </a:solidFill>
              </a:rPr>
              <a:t>standardised</a:t>
            </a:r>
            <a:r>
              <a:rPr lang="en-US" sz="730" b="1" dirty="0">
                <a:solidFill>
                  <a:srgbClr val="4472C4">
                    <a:lumMod val="50000"/>
                  </a:srgbClr>
                </a:solidFill>
              </a:rPr>
              <a:t> frameworks</a:t>
            </a:r>
          </a:p>
        </p:txBody>
      </p:sp>
      <p:sp>
        <p:nvSpPr>
          <p:cNvPr id="207" name="Oval 206"/>
          <p:cNvSpPr/>
          <p:nvPr/>
        </p:nvSpPr>
        <p:spPr>
          <a:xfrm>
            <a:off x="8595566" y="2580548"/>
            <a:ext cx="152400" cy="131728"/>
          </a:xfrm>
          <a:prstGeom prst="ellipse">
            <a:avLst/>
          </a:prstGeom>
          <a:solidFill>
            <a:schemeClr val="bg1"/>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90" tIns="30145" rIns="60290" bIns="30145" numCol="1" spcCol="0" rtlCol="0" fromWordArt="0" anchor="ctr" anchorCtr="0" forceAA="0" compatLnSpc="1">
            <a:prstTxWarp prst="textNoShape">
              <a:avLst/>
            </a:prstTxWarp>
            <a:noAutofit/>
          </a:bodyPr>
          <a:lstStyle/>
          <a:p>
            <a:pPr algn="ctr" defTabSz="767557"/>
            <a:r>
              <a:rPr lang="en-US" sz="900" b="1" i="1" dirty="0" smtClean="0">
                <a:solidFill>
                  <a:srgbClr val="ED7D31"/>
                </a:solidFill>
              </a:rPr>
              <a:t>5</a:t>
            </a:r>
            <a:endParaRPr lang="en-US" sz="900" b="1" i="1" dirty="0">
              <a:solidFill>
                <a:srgbClr val="ED7D31"/>
              </a:solidFill>
            </a:endParaRPr>
          </a:p>
        </p:txBody>
      </p:sp>
      <p:sp>
        <p:nvSpPr>
          <p:cNvPr id="208" name="Oval 207"/>
          <p:cNvSpPr/>
          <p:nvPr/>
        </p:nvSpPr>
        <p:spPr>
          <a:xfrm>
            <a:off x="9765016" y="2562084"/>
            <a:ext cx="152400" cy="131728"/>
          </a:xfrm>
          <a:prstGeom prst="ellipse">
            <a:avLst/>
          </a:prstGeom>
          <a:solidFill>
            <a:schemeClr val="bg1"/>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90" tIns="30145" rIns="60290" bIns="30145" numCol="1" spcCol="0" rtlCol="0" fromWordArt="0" anchor="ctr" anchorCtr="0" forceAA="0" compatLnSpc="1">
            <a:prstTxWarp prst="textNoShape">
              <a:avLst/>
            </a:prstTxWarp>
            <a:noAutofit/>
          </a:bodyPr>
          <a:lstStyle/>
          <a:p>
            <a:pPr algn="ctr" defTabSz="767557"/>
            <a:r>
              <a:rPr lang="en-US" sz="900" b="1" i="1" dirty="0" smtClean="0">
                <a:solidFill>
                  <a:srgbClr val="ED7D31"/>
                </a:solidFill>
              </a:rPr>
              <a:t>2</a:t>
            </a:r>
            <a:endParaRPr lang="en-US" sz="900" b="1" i="1" dirty="0">
              <a:solidFill>
                <a:srgbClr val="ED7D31"/>
              </a:solidFill>
            </a:endParaRPr>
          </a:p>
        </p:txBody>
      </p:sp>
      <p:sp>
        <p:nvSpPr>
          <p:cNvPr id="209" name="Oval 208"/>
          <p:cNvSpPr/>
          <p:nvPr/>
        </p:nvSpPr>
        <p:spPr>
          <a:xfrm>
            <a:off x="5328803" y="3911789"/>
            <a:ext cx="152400" cy="131728"/>
          </a:xfrm>
          <a:prstGeom prst="ellipse">
            <a:avLst/>
          </a:prstGeom>
          <a:solidFill>
            <a:schemeClr val="bg1"/>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90" tIns="30145" rIns="60290" bIns="30145" numCol="1" spcCol="0" rtlCol="0" fromWordArt="0" anchor="ctr" anchorCtr="0" forceAA="0" compatLnSpc="1">
            <a:prstTxWarp prst="textNoShape">
              <a:avLst/>
            </a:prstTxWarp>
            <a:noAutofit/>
          </a:bodyPr>
          <a:lstStyle/>
          <a:p>
            <a:pPr algn="ctr" defTabSz="767557"/>
            <a:r>
              <a:rPr lang="en-US" sz="900" b="1" i="1" dirty="0">
                <a:solidFill>
                  <a:srgbClr val="ED7D31"/>
                </a:solidFill>
              </a:rPr>
              <a:t>3</a:t>
            </a:r>
          </a:p>
        </p:txBody>
      </p:sp>
      <p:sp>
        <p:nvSpPr>
          <p:cNvPr id="210" name="Oval 209"/>
          <p:cNvSpPr/>
          <p:nvPr/>
        </p:nvSpPr>
        <p:spPr>
          <a:xfrm>
            <a:off x="6550855" y="3901568"/>
            <a:ext cx="152400" cy="131728"/>
          </a:xfrm>
          <a:prstGeom prst="ellipse">
            <a:avLst/>
          </a:prstGeom>
          <a:solidFill>
            <a:schemeClr val="bg1"/>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90" tIns="30145" rIns="60290" bIns="30145" numCol="1" spcCol="0" rtlCol="0" fromWordArt="0" anchor="ctr" anchorCtr="0" forceAA="0" compatLnSpc="1">
            <a:prstTxWarp prst="textNoShape">
              <a:avLst/>
            </a:prstTxWarp>
            <a:noAutofit/>
          </a:bodyPr>
          <a:lstStyle/>
          <a:p>
            <a:pPr algn="ctr" defTabSz="767557"/>
            <a:r>
              <a:rPr lang="en-US" sz="900" b="1" i="1" dirty="0" smtClean="0">
                <a:solidFill>
                  <a:srgbClr val="ED7D31"/>
                </a:solidFill>
              </a:rPr>
              <a:t>1</a:t>
            </a:r>
            <a:endParaRPr lang="en-US" sz="900" b="1" i="1" dirty="0">
              <a:solidFill>
                <a:srgbClr val="ED7D31"/>
              </a:solidFill>
            </a:endParaRPr>
          </a:p>
        </p:txBody>
      </p:sp>
      <p:sp>
        <p:nvSpPr>
          <p:cNvPr id="211" name="Oval 210"/>
          <p:cNvSpPr/>
          <p:nvPr/>
        </p:nvSpPr>
        <p:spPr>
          <a:xfrm>
            <a:off x="7796505" y="3892977"/>
            <a:ext cx="152400" cy="131728"/>
          </a:xfrm>
          <a:prstGeom prst="ellipse">
            <a:avLst/>
          </a:prstGeom>
          <a:solidFill>
            <a:schemeClr val="bg1"/>
          </a:solidFill>
          <a:ln w="19050">
            <a:solidFill>
              <a:schemeClr val="accent5">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0290" tIns="30145" rIns="60290" bIns="30145" numCol="1" spcCol="0" rtlCol="0" fromWordArt="0" anchor="ctr" anchorCtr="0" forceAA="0" compatLnSpc="1">
            <a:prstTxWarp prst="textNoShape">
              <a:avLst/>
            </a:prstTxWarp>
            <a:noAutofit/>
          </a:bodyPr>
          <a:lstStyle/>
          <a:p>
            <a:pPr algn="ctr" defTabSz="767557"/>
            <a:r>
              <a:rPr lang="en-US" sz="900" b="1" i="1" dirty="0" smtClean="0">
                <a:solidFill>
                  <a:srgbClr val="ED7D31"/>
                </a:solidFill>
              </a:rPr>
              <a:t>4</a:t>
            </a:r>
            <a:endParaRPr lang="en-US" sz="900" b="1" i="1" dirty="0">
              <a:solidFill>
                <a:srgbClr val="ED7D31"/>
              </a:solidFill>
            </a:endParaRPr>
          </a:p>
        </p:txBody>
      </p:sp>
      <p:sp>
        <p:nvSpPr>
          <p:cNvPr id="214" name="Rectangle 213"/>
          <p:cNvSpPr/>
          <p:nvPr/>
        </p:nvSpPr>
        <p:spPr>
          <a:xfrm rot="18463">
            <a:off x="6943871" y="1695588"/>
            <a:ext cx="934715" cy="579588"/>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a:solidFill>
                  <a:prstClr val="white"/>
                </a:solidFill>
              </a:rPr>
              <a:t>To provide an enterprise ICT architecture </a:t>
            </a:r>
            <a:r>
              <a:rPr lang="en-ZA" sz="500" b="1" dirty="0" smtClean="0">
                <a:solidFill>
                  <a:prstClr val="white"/>
                </a:solidFill>
              </a:rPr>
              <a:t>that supports </a:t>
            </a:r>
            <a:r>
              <a:rPr lang="en-ZA" sz="500" b="1" dirty="0">
                <a:solidFill>
                  <a:prstClr val="white"/>
                </a:solidFill>
              </a:rPr>
              <a:t>all business functions</a:t>
            </a:r>
          </a:p>
        </p:txBody>
      </p:sp>
      <p:sp>
        <p:nvSpPr>
          <p:cNvPr id="224" name="Rectangle 223"/>
          <p:cNvSpPr/>
          <p:nvPr/>
        </p:nvSpPr>
        <p:spPr>
          <a:xfrm rot="18463">
            <a:off x="1735735" y="1289164"/>
            <a:ext cx="988953" cy="591836"/>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dirty="0">
                <a:solidFill>
                  <a:prstClr val="white"/>
                </a:solidFill>
              </a:rPr>
              <a:t>To facilitate organisational transformation through effective performance management. </a:t>
            </a:r>
            <a:endParaRPr lang="en-ZA" sz="200" b="1" dirty="0">
              <a:solidFill>
                <a:prstClr val="white"/>
              </a:solidFill>
            </a:endParaRPr>
          </a:p>
        </p:txBody>
      </p:sp>
      <p:sp>
        <p:nvSpPr>
          <p:cNvPr id="227" name="Rectangle 226"/>
          <p:cNvSpPr/>
          <p:nvPr/>
        </p:nvSpPr>
        <p:spPr>
          <a:xfrm rot="18463">
            <a:off x="4244861" y="531815"/>
            <a:ext cx="1018778" cy="559575"/>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a:solidFill>
                  <a:prstClr val="white"/>
                </a:solidFill>
              </a:rPr>
              <a:t>To provide a compliant internal control, financial and SCM service</a:t>
            </a:r>
            <a:endParaRPr lang="en-ZA" sz="500" b="1" dirty="0">
              <a:solidFill>
                <a:prstClr val="white"/>
              </a:solidFill>
            </a:endParaRPr>
          </a:p>
        </p:txBody>
      </p:sp>
      <p:sp>
        <p:nvSpPr>
          <p:cNvPr id="230" name="Rectangle 229"/>
          <p:cNvSpPr/>
          <p:nvPr/>
        </p:nvSpPr>
        <p:spPr>
          <a:xfrm rot="18463">
            <a:off x="6976575" y="525887"/>
            <a:ext cx="917869" cy="621868"/>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smtClean="0">
                <a:solidFill>
                  <a:prstClr val="white"/>
                </a:solidFill>
              </a:rPr>
              <a:t>To improve </a:t>
            </a:r>
            <a:r>
              <a:rPr lang="en-ZA" sz="500" b="1" dirty="0">
                <a:solidFill>
                  <a:prstClr val="white"/>
                </a:solidFill>
              </a:rPr>
              <a:t>governance </a:t>
            </a:r>
            <a:r>
              <a:rPr lang="en-ZA" sz="500" b="1" dirty="0" smtClean="0">
                <a:solidFill>
                  <a:prstClr val="white"/>
                </a:solidFill>
              </a:rPr>
              <a:t>processes  within DPW and PMTE</a:t>
            </a:r>
            <a:endParaRPr lang="en-ZA" sz="500" b="1" dirty="0">
              <a:solidFill>
                <a:prstClr val="white"/>
              </a:solidFill>
            </a:endParaRPr>
          </a:p>
        </p:txBody>
      </p:sp>
      <p:grpSp>
        <p:nvGrpSpPr>
          <p:cNvPr id="232" name="Group 231"/>
          <p:cNvGrpSpPr/>
          <p:nvPr/>
        </p:nvGrpSpPr>
        <p:grpSpPr>
          <a:xfrm>
            <a:off x="4430347" y="1525152"/>
            <a:ext cx="827833" cy="805738"/>
            <a:chOff x="2351441" y="5636076"/>
            <a:chExt cx="1273997" cy="233915"/>
          </a:xfrm>
          <a:noFill/>
        </p:grpSpPr>
        <p:sp>
          <p:nvSpPr>
            <p:cNvPr id="234" name="Frame 233"/>
            <p:cNvSpPr/>
            <p:nvPr/>
          </p:nvSpPr>
          <p:spPr>
            <a:xfrm>
              <a:off x="2358523" y="5636076"/>
              <a:ext cx="1266915" cy="233915"/>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solidFill>
                  <a:prstClr val="white"/>
                </a:solidFill>
              </a:endParaRPr>
            </a:p>
          </p:txBody>
        </p:sp>
        <p:sp>
          <p:nvSpPr>
            <p:cNvPr id="233" name="Rectangle 232"/>
            <p:cNvSpPr/>
            <p:nvPr/>
          </p:nvSpPr>
          <p:spPr>
            <a:xfrm rot="18463">
              <a:off x="2351441" y="5660783"/>
              <a:ext cx="1253691" cy="17344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r>
                <a:rPr lang="en-ZA" sz="527" b="1" dirty="0" smtClean="0">
                  <a:solidFill>
                    <a:prstClr val="white"/>
                  </a:solidFill>
                </a:rPr>
                <a:t>To combat </a:t>
              </a:r>
              <a:r>
                <a:rPr lang="en-ZA" sz="527" b="1" dirty="0">
                  <a:solidFill>
                    <a:prstClr val="white"/>
                  </a:solidFill>
                </a:rPr>
                <a:t>fraud and </a:t>
              </a:r>
              <a:r>
                <a:rPr lang="en-ZA" sz="527" b="1" dirty="0" smtClean="0">
                  <a:solidFill>
                    <a:prstClr val="white"/>
                  </a:solidFill>
                </a:rPr>
                <a:t>corruption within the Department and </a:t>
              </a:r>
              <a:r>
                <a:rPr lang="en-ZA" sz="527" b="1" dirty="0" err="1" smtClean="0">
                  <a:solidFill>
                    <a:prstClr val="white"/>
                  </a:solidFill>
                </a:rPr>
                <a:t>PMTE</a:t>
              </a:r>
              <a:r>
                <a:rPr lang="en-ZA" sz="527" b="1" dirty="0" smtClean="0">
                  <a:solidFill>
                    <a:prstClr val="white"/>
                  </a:solidFill>
                </a:rPr>
                <a:t> </a:t>
              </a:r>
              <a:endParaRPr lang="en-ZA" sz="527" b="1" dirty="0">
                <a:solidFill>
                  <a:prstClr val="white"/>
                </a:solidFill>
              </a:endParaRPr>
            </a:p>
          </p:txBody>
        </p:sp>
      </p:grpSp>
      <p:grpSp>
        <p:nvGrpSpPr>
          <p:cNvPr id="252" name="Group 251"/>
          <p:cNvGrpSpPr/>
          <p:nvPr/>
        </p:nvGrpSpPr>
        <p:grpSpPr>
          <a:xfrm rot="18463">
            <a:off x="231308" y="1279518"/>
            <a:ext cx="1658349" cy="897519"/>
            <a:chOff x="4156979" y="251963"/>
            <a:chExt cx="2515162" cy="1361234"/>
          </a:xfrm>
        </p:grpSpPr>
        <p:sp>
          <p:nvSpPr>
            <p:cNvPr id="253" name="Rectangle 252"/>
            <p:cNvSpPr/>
            <p:nvPr/>
          </p:nvSpPr>
          <p:spPr>
            <a:xfrm>
              <a:off x="6093559" y="1195805"/>
              <a:ext cx="522686" cy="417392"/>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a:solidFill>
                    <a:prstClr val="white"/>
                  </a:solidFill>
                  <a:ea typeface="Calibri" panose="020F0502020204030204" pitchFamily="34" charset="0"/>
                </a:rPr>
                <a:t>By 2019</a:t>
              </a:r>
              <a:endParaRPr lang="en-US" sz="594" b="1">
                <a:solidFill>
                  <a:prstClr val="white"/>
                </a:solidFill>
              </a:endParaRPr>
            </a:p>
          </p:txBody>
        </p:sp>
        <p:sp>
          <p:nvSpPr>
            <p:cNvPr id="255" name="Rectangle 254"/>
            <p:cNvSpPr/>
            <p:nvPr/>
          </p:nvSpPr>
          <p:spPr>
            <a:xfrm rot="21563535">
              <a:off x="6098844" y="407998"/>
              <a:ext cx="573297" cy="417392"/>
            </a:xfrm>
            <a:prstGeom prst="rect">
              <a:avLst/>
            </a:prstGeom>
            <a:solidFill>
              <a:schemeClr val="accent6"/>
            </a:solidFill>
            <a:ln w="19050">
              <a:solidFill>
                <a:schemeClr val="bg1"/>
              </a:solidFill>
            </a:ln>
          </p:spPr>
          <p:txBody>
            <a:bodyPr wrap="square">
              <a:spAutoFit/>
            </a:bodyPr>
            <a:lstStyle/>
            <a:p>
              <a:pPr algn="r" defTabSz="767557"/>
              <a:r>
                <a:rPr lang="en-ZA" sz="594" b="1">
                  <a:solidFill>
                    <a:prstClr val="white"/>
                  </a:solidFill>
                </a:rPr>
                <a:t>In 16/17</a:t>
              </a:r>
              <a:endParaRPr lang="en-US" sz="594" b="1">
                <a:solidFill>
                  <a:prstClr val="white"/>
                </a:solidFill>
              </a:endParaRPr>
            </a:p>
          </p:txBody>
        </p:sp>
        <p:sp>
          <p:nvSpPr>
            <p:cNvPr id="256" name="Rectangle 255"/>
            <p:cNvSpPr/>
            <p:nvPr/>
          </p:nvSpPr>
          <p:spPr>
            <a:xfrm>
              <a:off x="4156979" y="596282"/>
              <a:ext cx="1900801" cy="2475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60% officials trained as per WSP</a:t>
              </a:r>
              <a:endParaRPr lang="en-US" sz="461" dirty="0">
                <a:solidFill>
                  <a:prstClr val="black"/>
                </a:solidFill>
              </a:endParaRPr>
            </a:p>
          </p:txBody>
        </p:sp>
        <p:sp>
          <p:nvSpPr>
            <p:cNvPr id="257" name="Rectangle 256"/>
            <p:cNvSpPr/>
            <p:nvPr/>
          </p:nvSpPr>
          <p:spPr>
            <a:xfrm>
              <a:off x="4167285" y="251963"/>
              <a:ext cx="1901431" cy="355152"/>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100% funded prioritized vacancies filled within 4 months </a:t>
              </a:r>
              <a:endParaRPr lang="en-US" sz="461" dirty="0">
                <a:solidFill>
                  <a:prstClr val="black"/>
                </a:solidFill>
              </a:endParaRPr>
            </a:p>
          </p:txBody>
        </p:sp>
        <p:sp>
          <p:nvSpPr>
            <p:cNvPr id="258" name="Rectangle 257"/>
            <p:cNvSpPr/>
            <p:nvPr/>
          </p:nvSpPr>
          <p:spPr>
            <a:xfrm>
              <a:off x="4158863" y="1264227"/>
              <a:ext cx="1908978" cy="263058"/>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Integrated HR plan (annually)  </a:t>
              </a:r>
              <a:endParaRPr lang="en-US" sz="527" dirty="0">
                <a:solidFill>
                  <a:prstClr val="white"/>
                </a:solidFill>
              </a:endParaRPr>
            </a:p>
          </p:txBody>
        </p:sp>
        <p:sp>
          <p:nvSpPr>
            <p:cNvPr id="259" name="Freeform 25"/>
            <p:cNvSpPr>
              <a:spLocks/>
            </p:cNvSpPr>
            <p:nvPr/>
          </p:nvSpPr>
          <p:spPr bwMode="auto">
            <a:xfrm>
              <a:off x="5949855" y="955602"/>
              <a:ext cx="286165" cy="321736"/>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grpSp>
        <p:nvGrpSpPr>
          <p:cNvPr id="261" name="Group 260"/>
          <p:cNvGrpSpPr/>
          <p:nvPr/>
        </p:nvGrpSpPr>
        <p:grpSpPr>
          <a:xfrm rot="18864">
            <a:off x="5390885" y="733677"/>
            <a:ext cx="1678229" cy="706499"/>
            <a:chOff x="4121524" y="311918"/>
            <a:chExt cx="2545313" cy="1071526"/>
          </a:xfrm>
        </p:grpSpPr>
        <p:sp>
          <p:nvSpPr>
            <p:cNvPr id="263" name="Rectangle 262"/>
            <p:cNvSpPr/>
            <p:nvPr/>
          </p:nvSpPr>
          <p:spPr>
            <a:xfrm>
              <a:off x="6119954" y="892278"/>
              <a:ext cx="521362" cy="417394"/>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a:solidFill>
                    <a:prstClr val="white"/>
                  </a:solidFill>
                  <a:ea typeface="Calibri" panose="020F0502020204030204" pitchFamily="34" charset="0"/>
                </a:rPr>
                <a:t>By 2019</a:t>
              </a:r>
              <a:endParaRPr lang="en-US" sz="594" b="1">
                <a:solidFill>
                  <a:prstClr val="white"/>
                </a:solidFill>
              </a:endParaRPr>
            </a:p>
          </p:txBody>
        </p:sp>
        <p:sp>
          <p:nvSpPr>
            <p:cNvPr id="264" name="Rectangle 263"/>
            <p:cNvSpPr/>
            <p:nvPr/>
          </p:nvSpPr>
          <p:spPr>
            <a:xfrm rot="21563535">
              <a:off x="6083920" y="445343"/>
              <a:ext cx="582917" cy="417394"/>
            </a:xfrm>
            <a:prstGeom prst="rect">
              <a:avLst/>
            </a:prstGeom>
            <a:solidFill>
              <a:schemeClr val="accent6"/>
            </a:solidFill>
            <a:ln w="19050">
              <a:solidFill>
                <a:schemeClr val="bg1"/>
              </a:solidFill>
            </a:ln>
          </p:spPr>
          <p:txBody>
            <a:bodyPr wrap="square">
              <a:spAutoFit/>
            </a:bodyPr>
            <a:lstStyle/>
            <a:p>
              <a:pPr algn="r" defTabSz="767557"/>
              <a:r>
                <a:rPr lang="en-ZA" sz="594" b="1">
                  <a:solidFill>
                    <a:prstClr val="white"/>
                  </a:solidFill>
                </a:rPr>
                <a:t>In 16/17</a:t>
              </a:r>
              <a:endParaRPr lang="en-US" sz="594" b="1">
                <a:solidFill>
                  <a:prstClr val="white"/>
                </a:solidFill>
              </a:endParaRPr>
            </a:p>
          </p:txBody>
        </p:sp>
        <p:sp>
          <p:nvSpPr>
            <p:cNvPr id="265" name="Rectangle 264"/>
            <p:cNvSpPr/>
            <p:nvPr/>
          </p:nvSpPr>
          <p:spPr>
            <a:xfrm>
              <a:off x="4121524" y="311918"/>
              <a:ext cx="1900800" cy="355154"/>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Service delivery model for the Department completed</a:t>
              </a:r>
              <a:endParaRPr lang="en-US" sz="461" dirty="0">
                <a:solidFill>
                  <a:prstClr val="black"/>
                </a:solidFill>
              </a:endParaRPr>
            </a:p>
          </p:txBody>
        </p:sp>
        <p:sp>
          <p:nvSpPr>
            <p:cNvPr id="267" name="Rectangle 266"/>
            <p:cNvSpPr/>
            <p:nvPr/>
          </p:nvSpPr>
          <p:spPr>
            <a:xfrm>
              <a:off x="4140156" y="997365"/>
              <a:ext cx="1908975" cy="386079"/>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rPr>
                <a:t>100% compliance of management practices as per MPAT</a:t>
              </a:r>
              <a:endParaRPr lang="en-US" sz="527" dirty="0">
                <a:solidFill>
                  <a:prstClr val="white"/>
                </a:solidFill>
              </a:endParaRPr>
            </a:p>
          </p:txBody>
        </p:sp>
        <p:sp>
          <p:nvSpPr>
            <p:cNvPr id="268" name="Freeform 25"/>
            <p:cNvSpPr>
              <a:spLocks/>
            </p:cNvSpPr>
            <p:nvPr/>
          </p:nvSpPr>
          <p:spPr bwMode="auto">
            <a:xfrm>
              <a:off x="6041092" y="760799"/>
              <a:ext cx="286165" cy="321736"/>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sp>
        <p:nvSpPr>
          <p:cNvPr id="272" name="Rectangle 271"/>
          <p:cNvSpPr/>
          <p:nvPr/>
        </p:nvSpPr>
        <p:spPr>
          <a:xfrm rot="18864">
            <a:off x="4105256" y="1981333"/>
            <a:ext cx="343755" cy="275204"/>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a:solidFill>
                  <a:prstClr val="white"/>
                </a:solidFill>
                <a:ea typeface="Calibri" panose="020F0502020204030204" pitchFamily="34" charset="0"/>
              </a:rPr>
              <a:t>By 2019</a:t>
            </a:r>
            <a:endParaRPr lang="en-US" sz="594" b="1">
              <a:solidFill>
                <a:prstClr val="white"/>
              </a:solidFill>
            </a:endParaRPr>
          </a:p>
        </p:txBody>
      </p:sp>
      <p:sp>
        <p:nvSpPr>
          <p:cNvPr id="273" name="Rectangle 272"/>
          <p:cNvSpPr/>
          <p:nvPr/>
        </p:nvSpPr>
        <p:spPr>
          <a:xfrm rot="21582399">
            <a:off x="4084379" y="1632793"/>
            <a:ext cx="384341" cy="275204"/>
          </a:xfrm>
          <a:prstGeom prst="rect">
            <a:avLst/>
          </a:prstGeom>
          <a:solidFill>
            <a:schemeClr val="accent6"/>
          </a:solidFill>
          <a:ln w="19050">
            <a:solidFill>
              <a:schemeClr val="bg1"/>
            </a:solidFill>
          </a:ln>
        </p:spPr>
        <p:txBody>
          <a:bodyPr wrap="square">
            <a:spAutoFit/>
          </a:bodyPr>
          <a:lstStyle/>
          <a:p>
            <a:pPr algn="r" defTabSz="767557"/>
            <a:r>
              <a:rPr lang="en-ZA" sz="594" b="1">
                <a:solidFill>
                  <a:prstClr val="white"/>
                </a:solidFill>
              </a:rPr>
              <a:t>In 16/17</a:t>
            </a:r>
            <a:endParaRPr lang="en-US" sz="594" b="1">
              <a:solidFill>
                <a:prstClr val="white"/>
              </a:solidFill>
            </a:endParaRPr>
          </a:p>
        </p:txBody>
      </p:sp>
      <p:sp>
        <p:nvSpPr>
          <p:cNvPr id="274" name="Rectangle 273"/>
          <p:cNvSpPr/>
          <p:nvPr/>
        </p:nvSpPr>
        <p:spPr>
          <a:xfrm rot="18864">
            <a:off x="2828502" y="1712727"/>
            <a:ext cx="1222680"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100% Investigations initiated in 30 days</a:t>
            </a:r>
            <a:endParaRPr lang="en-US" sz="461" dirty="0">
              <a:solidFill>
                <a:prstClr val="black"/>
              </a:solidFill>
            </a:endParaRPr>
          </a:p>
        </p:txBody>
      </p:sp>
      <p:sp>
        <p:nvSpPr>
          <p:cNvPr id="275" name="Rectangle 274"/>
          <p:cNvSpPr/>
          <p:nvPr/>
        </p:nvSpPr>
        <p:spPr>
          <a:xfrm rot="18864">
            <a:off x="2836370" y="1557482"/>
            <a:ext cx="1214816"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32 Fraud awareness workshops</a:t>
            </a:r>
            <a:endParaRPr lang="en-US" sz="461" dirty="0">
              <a:solidFill>
                <a:prstClr val="black"/>
              </a:solidFill>
            </a:endParaRPr>
          </a:p>
        </p:txBody>
      </p:sp>
      <p:sp>
        <p:nvSpPr>
          <p:cNvPr id="276" name="Rectangle 275"/>
          <p:cNvSpPr/>
          <p:nvPr/>
        </p:nvSpPr>
        <p:spPr>
          <a:xfrm rot="18864">
            <a:off x="2814434" y="2125223"/>
            <a:ext cx="1232892" cy="249334"/>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endParaRPr lang="en-US" sz="527" dirty="0">
              <a:solidFill>
                <a:prstClr val="white"/>
              </a:solidFill>
            </a:endParaRPr>
          </a:p>
        </p:txBody>
      </p:sp>
      <p:grpSp>
        <p:nvGrpSpPr>
          <p:cNvPr id="287" name="Group 286"/>
          <p:cNvGrpSpPr/>
          <p:nvPr/>
        </p:nvGrpSpPr>
        <p:grpSpPr>
          <a:xfrm rot="18463">
            <a:off x="5307195" y="1636246"/>
            <a:ext cx="1653419" cy="563602"/>
            <a:chOff x="4135699" y="475953"/>
            <a:chExt cx="2507684" cy="854795"/>
          </a:xfrm>
        </p:grpSpPr>
        <p:sp>
          <p:nvSpPr>
            <p:cNvPr id="288" name="Rectangle 287"/>
            <p:cNvSpPr/>
            <p:nvPr/>
          </p:nvSpPr>
          <p:spPr>
            <a:xfrm>
              <a:off x="6097955" y="913356"/>
              <a:ext cx="522686" cy="417392"/>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a:solidFill>
                    <a:prstClr val="white"/>
                  </a:solidFill>
                  <a:ea typeface="Calibri" panose="020F0502020204030204" pitchFamily="34" charset="0"/>
                </a:rPr>
                <a:t>By 2019</a:t>
              </a:r>
              <a:endParaRPr lang="en-US" sz="594" b="1">
                <a:solidFill>
                  <a:prstClr val="white"/>
                </a:solidFill>
              </a:endParaRPr>
            </a:p>
          </p:txBody>
        </p:sp>
        <p:sp>
          <p:nvSpPr>
            <p:cNvPr id="289" name="Rectangle 288"/>
            <p:cNvSpPr/>
            <p:nvPr/>
          </p:nvSpPr>
          <p:spPr>
            <a:xfrm rot="21563535">
              <a:off x="6070086" y="475953"/>
              <a:ext cx="573297" cy="417392"/>
            </a:xfrm>
            <a:prstGeom prst="rect">
              <a:avLst/>
            </a:prstGeom>
            <a:solidFill>
              <a:schemeClr val="accent6"/>
            </a:solidFill>
            <a:ln w="19050">
              <a:solidFill>
                <a:schemeClr val="bg1"/>
              </a:solidFill>
            </a:ln>
          </p:spPr>
          <p:txBody>
            <a:bodyPr wrap="square">
              <a:spAutoFit/>
            </a:bodyPr>
            <a:lstStyle/>
            <a:p>
              <a:pPr algn="r" defTabSz="767557"/>
              <a:r>
                <a:rPr lang="en-ZA" sz="594" b="1">
                  <a:solidFill>
                    <a:prstClr val="white"/>
                  </a:solidFill>
                </a:rPr>
                <a:t>In 16/17</a:t>
              </a:r>
              <a:endParaRPr lang="en-US" sz="594" b="1">
                <a:solidFill>
                  <a:prstClr val="white"/>
                </a:solidFill>
              </a:endParaRPr>
            </a:p>
          </p:txBody>
        </p:sp>
        <p:sp>
          <p:nvSpPr>
            <p:cNvPr id="291" name="Rectangle 290"/>
            <p:cNvSpPr/>
            <p:nvPr/>
          </p:nvSpPr>
          <p:spPr>
            <a:xfrm>
              <a:off x="4148794" y="596097"/>
              <a:ext cx="1901431" cy="2475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2 modules implemented for PMTE </a:t>
              </a:r>
              <a:endParaRPr lang="en-US" sz="461" dirty="0">
                <a:solidFill>
                  <a:prstClr val="black"/>
                </a:solidFill>
              </a:endParaRPr>
            </a:p>
          </p:txBody>
        </p:sp>
        <p:sp>
          <p:nvSpPr>
            <p:cNvPr id="292" name="Rectangle 291"/>
            <p:cNvSpPr/>
            <p:nvPr/>
          </p:nvSpPr>
          <p:spPr>
            <a:xfrm>
              <a:off x="4135699" y="974817"/>
              <a:ext cx="1936541" cy="263058"/>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Integrated Business Systems for PMTE</a:t>
              </a:r>
              <a:endParaRPr lang="en-US" sz="527" dirty="0">
                <a:solidFill>
                  <a:prstClr val="white"/>
                </a:solidFill>
              </a:endParaRPr>
            </a:p>
          </p:txBody>
        </p:sp>
        <p:sp>
          <p:nvSpPr>
            <p:cNvPr id="293" name="Freeform 25"/>
            <p:cNvSpPr>
              <a:spLocks/>
            </p:cNvSpPr>
            <p:nvPr/>
          </p:nvSpPr>
          <p:spPr bwMode="auto">
            <a:xfrm>
              <a:off x="5954251" y="673153"/>
              <a:ext cx="286165" cy="321736"/>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grpSp>
        <p:nvGrpSpPr>
          <p:cNvPr id="311" name="Group 310"/>
          <p:cNvGrpSpPr/>
          <p:nvPr/>
        </p:nvGrpSpPr>
        <p:grpSpPr>
          <a:xfrm rot="18463">
            <a:off x="2377420" y="4819075"/>
            <a:ext cx="1958807" cy="554780"/>
            <a:chOff x="3407627" y="377358"/>
            <a:chExt cx="2970859" cy="841422"/>
          </a:xfrm>
        </p:grpSpPr>
        <p:sp>
          <p:nvSpPr>
            <p:cNvPr id="312" name="Rectangle 311"/>
            <p:cNvSpPr/>
            <p:nvPr/>
          </p:nvSpPr>
          <p:spPr>
            <a:xfrm>
              <a:off x="3711677" y="756613"/>
              <a:ext cx="542504" cy="417396"/>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313" name="Rectangle 312"/>
            <p:cNvSpPr/>
            <p:nvPr/>
          </p:nvSpPr>
          <p:spPr>
            <a:xfrm rot="21563535">
              <a:off x="3693291" y="377358"/>
              <a:ext cx="574036" cy="417396"/>
            </a:xfrm>
            <a:prstGeom prst="rect">
              <a:avLst/>
            </a:prstGeom>
            <a:solidFill>
              <a:schemeClr val="accent6"/>
            </a:solidFill>
            <a:ln w="19050">
              <a:solidFill>
                <a:schemeClr val="bg1"/>
              </a:solidFill>
            </a:ln>
          </p:spPr>
          <p:txBody>
            <a:bodyPr wrap="square">
              <a:spAutoFit/>
            </a:bodyPr>
            <a:lstStyle/>
            <a:p>
              <a:pPr defTabSz="767557"/>
              <a:r>
                <a:rPr lang="en-ZA" sz="594" b="1" dirty="0">
                  <a:solidFill>
                    <a:prstClr val="white"/>
                  </a:solidFill>
                </a:rPr>
                <a:t>In 16/17</a:t>
              </a:r>
              <a:endParaRPr lang="en-US" sz="594" b="1" dirty="0">
                <a:solidFill>
                  <a:prstClr val="white"/>
                </a:solidFill>
              </a:endParaRPr>
            </a:p>
          </p:txBody>
        </p:sp>
        <p:sp>
          <p:nvSpPr>
            <p:cNvPr id="316" name="Rectangle 315"/>
            <p:cNvSpPr/>
            <p:nvPr/>
          </p:nvSpPr>
          <p:spPr>
            <a:xfrm>
              <a:off x="4469511" y="832699"/>
              <a:ext cx="1908975" cy="386081"/>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300 NPO’s providing services to communities </a:t>
              </a:r>
              <a:endParaRPr lang="en-US" sz="527" dirty="0">
                <a:solidFill>
                  <a:prstClr val="white"/>
                </a:solidFill>
              </a:endParaRPr>
            </a:p>
          </p:txBody>
        </p:sp>
        <p:sp>
          <p:nvSpPr>
            <p:cNvPr id="317" name="Freeform 25"/>
            <p:cNvSpPr>
              <a:spLocks/>
            </p:cNvSpPr>
            <p:nvPr/>
          </p:nvSpPr>
          <p:spPr bwMode="auto">
            <a:xfrm>
              <a:off x="3407627" y="574180"/>
              <a:ext cx="286165" cy="321737"/>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sp>
        <p:nvSpPr>
          <p:cNvPr id="441" name="Rectangle 440"/>
          <p:cNvSpPr/>
          <p:nvPr/>
        </p:nvSpPr>
        <p:spPr>
          <a:xfrm rot="18463">
            <a:off x="2677699" y="4486832"/>
            <a:ext cx="365069" cy="275204"/>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442" name="Rectangle 441"/>
          <p:cNvSpPr/>
          <p:nvPr/>
        </p:nvSpPr>
        <p:spPr>
          <a:xfrm rot="21581998">
            <a:off x="2635012" y="4216750"/>
            <a:ext cx="415764" cy="275204"/>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sp>
        <p:nvSpPr>
          <p:cNvPr id="443" name="Rectangle 442"/>
          <p:cNvSpPr/>
          <p:nvPr/>
        </p:nvSpPr>
        <p:spPr>
          <a:xfrm rot="18463">
            <a:off x="3073155" y="4260530"/>
            <a:ext cx="1253274"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4 Quarterly EPWP Reports completed</a:t>
            </a:r>
            <a:endParaRPr lang="en-US" sz="461" dirty="0">
              <a:solidFill>
                <a:prstClr val="black"/>
              </a:solidFill>
            </a:endParaRPr>
          </a:p>
        </p:txBody>
      </p:sp>
      <p:sp>
        <p:nvSpPr>
          <p:cNvPr id="445" name="Rectangle 444"/>
          <p:cNvSpPr/>
          <p:nvPr/>
        </p:nvSpPr>
        <p:spPr>
          <a:xfrm rot="18463">
            <a:off x="3055408" y="4620445"/>
            <a:ext cx="1258664" cy="173445"/>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5 Annual </a:t>
            </a:r>
            <a:r>
              <a:rPr lang="en-ZA" sz="527" dirty="0" err="1" smtClean="0">
                <a:solidFill>
                  <a:prstClr val="white"/>
                </a:solidFill>
                <a:ea typeface="Calibri" panose="020F0502020204030204" pitchFamily="34" charset="0"/>
              </a:rPr>
              <a:t>EPWP</a:t>
            </a:r>
            <a:r>
              <a:rPr lang="en-ZA" sz="527" dirty="0" smtClean="0">
                <a:solidFill>
                  <a:prstClr val="white"/>
                </a:solidFill>
                <a:ea typeface="Calibri" panose="020F0502020204030204" pitchFamily="34" charset="0"/>
              </a:rPr>
              <a:t> Progress Reports</a:t>
            </a:r>
            <a:endParaRPr lang="en-US" sz="527" dirty="0">
              <a:solidFill>
                <a:prstClr val="white"/>
              </a:solidFill>
            </a:endParaRPr>
          </a:p>
        </p:txBody>
      </p:sp>
      <p:sp>
        <p:nvSpPr>
          <p:cNvPr id="446" name="Freeform 25"/>
          <p:cNvSpPr>
            <a:spLocks/>
          </p:cNvSpPr>
          <p:nvPr/>
        </p:nvSpPr>
        <p:spPr bwMode="auto">
          <a:xfrm rot="18463">
            <a:off x="2588509" y="4315005"/>
            <a:ext cx="188680" cy="212133"/>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sp>
        <p:nvSpPr>
          <p:cNvPr id="238" name="Rectangle 237"/>
          <p:cNvSpPr/>
          <p:nvPr/>
        </p:nvSpPr>
        <p:spPr>
          <a:xfrm rot="18463">
            <a:off x="1813661" y="632576"/>
            <a:ext cx="824907" cy="583176"/>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smtClean="0">
                <a:solidFill>
                  <a:prstClr val="white"/>
                </a:solidFill>
              </a:rPr>
              <a:t>To protect </a:t>
            </a:r>
            <a:r>
              <a:rPr lang="en-ZA" sz="500" b="1" dirty="0">
                <a:solidFill>
                  <a:prstClr val="white"/>
                </a:solidFill>
              </a:rPr>
              <a:t>the interests of the Department by providing legal services </a:t>
            </a:r>
          </a:p>
        </p:txBody>
      </p:sp>
      <p:grpSp>
        <p:nvGrpSpPr>
          <p:cNvPr id="10" name="Group 9"/>
          <p:cNvGrpSpPr/>
          <p:nvPr/>
        </p:nvGrpSpPr>
        <p:grpSpPr>
          <a:xfrm>
            <a:off x="2837442" y="532448"/>
            <a:ext cx="1654207" cy="976943"/>
            <a:chOff x="4490090" y="562753"/>
            <a:chExt cx="1654207" cy="976943"/>
          </a:xfrm>
        </p:grpSpPr>
        <p:grpSp>
          <p:nvGrpSpPr>
            <p:cNvPr id="278" name="Group 277"/>
            <p:cNvGrpSpPr/>
            <p:nvPr/>
          </p:nvGrpSpPr>
          <p:grpSpPr>
            <a:xfrm rot="18463">
              <a:off x="4490090" y="920140"/>
              <a:ext cx="1654207" cy="619556"/>
              <a:chOff x="4163261" y="391090"/>
              <a:chExt cx="2508880" cy="939658"/>
            </a:xfrm>
          </p:grpSpPr>
          <p:sp>
            <p:nvSpPr>
              <p:cNvPr id="279" name="Rectangle 278"/>
              <p:cNvSpPr/>
              <p:nvPr/>
            </p:nvSpPr>
            <p:spPr>
              <a:xfrm>
                <a:off x="6097955" y="913356"/>
                <a:ext cx="522686" cy="417392"/>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280" name="Rectangle 279"/>
              <p:cNvSpPr/>
              <p:nvPr/>
            </p:nvSpPr>
            <p:spPr>
              <a:xfrm rot="21563535">
                <a:off x="6098844" y="407998"/>
                <a:ext cx="573297" cy="417392"/>
              </a:xfrm>
              <a:prstGeom prst="rect">
                <a:avLst/>
              </a:prstGeom>
              <a:solidFill>
                <a:schemeClr val="accent6"/>
              </a:solidFill>
              <a:ln w="19050">
                <a:solidFill>
                  <a:schemeClr val="bg1"/>
                </a:solidFill>
              </a:ln>
            </p:spPr>
            <p:txBody>
              <a:bodyPr wrap="square">
                <a:spAutoFit/>
              </a:bodyPr>
              <a:lstStyle/>
              <a:p>
                <a:pPr algn="r" defTabSz="767557"/>
                <a:r>
                  <a:rPr lang="en-ZA" sz="594" b="1">
                    <a:solidFill>
                      <a:prstClr val="white"/>
                    </a:solidFill>
                  </a:rPr>
                  <a:t>In 16/17</a:t>
                </a:r>
                <a:endParaRPr lang="en-US" sz="594" b="1">
                  <a:solidFill>
                    <a:prstClr val="white"/>
                  </a:solidFill>
                </a:endParaRPr>
              </a:p>
            </p:txBody>
          </p:sp>
          <p:sp>
            <p:nvSpPr>
              <p:cNvPr id="281" name="Rectangle 280"/>
              <p:cNvSpPr/>
              <p:nvPr/>
            </p:nvSpPr>
            <p:spPr>
              <a:xfrm>
                <a:off x="4171424" y="596205"/>
                <a:ext cx="1900801" cy="2475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85% quotations awarded within 30 days</a:t>
                </a:r>
                <a:endParaRPr lang="en-US" sz="461" dirty="0">
                  <a:solidFill>
                    <a:prstClr val="black"/>
                  </a:solidFill>
                </a:endParaRPr>
              </a:p>
            </p:txBody>
          </p:sp>
          <p:sp>
            <p:nvSpPr>
              <p:cNvPr id="283" name="Rectangle 282"/>
              <p:cNvSpPr/>
              <p:nvPr/>
            </p:nvSpPr>
            <p:spPr>
              <a:xfrm>
                <a:off x="4170807" y="391090"/>
                <a:ext cx="1901431" cy="2475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75% bids awarded within 56 working days </a:t>
                </a:r>
                <a:endParaRPr lang="en-US" sz="461" dirty="0">
                  <a:solidFill>
                    <a:prstClr val="black"/>
                  </a:solidFill>
                </a:endParaRPr>
              </a:p>
            </p:txBody>
          </p:sp>
          <p:sp>
            <p:nvSpPr>
              <p:cNvPr id="284" name="Rectangle 283"/>
              <p:cNvSpPr/>
              <p:nvPr/>
            </p:nvSpPr>
            <p:spPr>
              <a:xfrm>
                <a:off x="4163261" y="981778"/>
                <a:ext cx="1908978" cy="263058"/>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Clean audit outcome</a:t>
                </a:r>
                <a:endParaRPr lang="en-US" sz="527" dirty="0">
                  <a:solidFill>
                    <a:prstClr val="white"/>
                  </a:solidFill>
                </a:endParaRPr>
              </a:p>
            </p:txBody>
          </p:sp>
          <p:sp>
            <p:nvSpPr>
              <p:cNvPr id="285" name="Freeform 25"/>
              <p:cNvSpPr>
                <a:spLocks/>
              </p:cNvSpPr>
              <p:nvPr/>
            </p:nvSpPr>
            <p:spPr bwMode="auto">
              <a:xfrm>
                <a:off x="5954251" y="673153"/>
                <a:ext cx="286165" cy="321736"/>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sp>
          <p:nvSpPr>
            <p:cNvPr id="478" name="Rectangle 477"/>
            <p:cNvSpPr/>
            <p:nvPr/>
          </p:nvSpPr>
          <p:spPr>
            <a:xfrm rot="18463">
              <a:off x="4495972" y="780000"/>
              <a:ext cx="1253691"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100% compliant invoices paid in 30 days</a:t>
              </a:r>
              <a:endParaRPr lang="en-US" sz="461" dirty="0">
                <a:solidFill>
                  <a:prstClr val="black"/>
                </a:solidFill>
              </a:endParaRPr>
            </a:p>
          </p:txBody>
        </p:sp>
        <p:sp>
          <p:nvSpPr>
            <p:cNvPr id="479" name="Rectangle 478"/>
            <p:cNvSpPr/>
            <p:nvPr/>
          </p:nvSpPr>
          <p:spPr>
            <a:xfrm rot="18463">
              <a:off x="4494013" y="562753"/>
              <a:ext cx="1253691"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50% reduction in irregular expenditure baseline</a:t>
              </a:r>
              <a:endParaRPr lang="en-US" sz="461" dirty="0">
                <a:solidFill>
                  <a:prstClr val="black"/>
                </a:solidFill>
              </a:endParaRPr>
            </a:p>
          </p:txBody>
        </p:sp>
      </p:grpSp>
      <p:grpSp>
        <p:nvGrpSpPr>
          <p:cNvPr id="11" name="Group 10"/>
          <p:cNvGrpSpPr/>
          <p:nvPr/>
        </p:nvGrpSpPr>
        <p:grpSpPr>
          <a:xfrm>
            <a:off x="10165641" y="166955"/>
            <a:ext cx="1739103" cy="880622"/>
            <a:chOff x="10178408" y="166852"/>
            <a:chExt cx="1739103" cy="880622"/>
          </a:xfrm>
        </p:grpSpPr>
        <p:grpSp>
          <p:nvGrpSpPr>
            <p:cNvPr id="304" name="Group 303"/>
            <p:cNvGrpSpPr/>
            <p:nvPr/>
          </p:nvGrpSpPr>
          <p:grpSpPr>
            <a:xfrm rot="18463">
              <a:off x="10178408" y="166852"/>
              <a:ext cx="1739103" cy="880622"/>
              <a:chOff x="3550273" y="142337"/>
              <a:chExt cx="2637641" cy="1335618"/>
            </a:xfrm>
          </p:grpSpPr>
          <p:sp>
            <p:nvSpPr>
              <p:cNvPr id="305" name="Rectangle 304"/>
              <p:cNvSpPr/>
              <p:nvPr/>
            </p:nvSpPr>
            <p:spPr>
              <a:xfrm>
                <a:off x="3617135" y="1060560"/>
                <a:ext cx="513349" cy="417395"/>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306" name="Rectangle 305"/>
              <p:cNvSpPr/>
              <p:nvPr/>
            </p:nvSpPr>
            <p:spPr>
              <a:xfrm rot="21563535">
                <a:off x="3567975" y="602067"/>
                <a:ext cx="590818" cy="417397"/>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sp>
            <p:nvSpPr>
              <p:cNvPr id="307" name="Rectangle 306"/>
              <p:cNvSpPr/>
              <p:nvPr/>
            </p:nvSpPr>
            <p:spPr>
              <a:xfrm>
                <a:off x="4142961" y="347447"/>
                <a:ext cx="2030185" cy="2475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10 agreements signed for joint service delivery </a:t>
                </a:r>
                <a:endParaRPr lang="en-US" sz="461" dirty="0">
                  <a:solidFill>
                    <a:prstClr val="black"/>
                  </a:solidFill>
                </a:endParaRPr>
              </a:p>
            </p:txBody>
          </p:sp>
          <p:sp>
            <p:nvSpPr>
              <p:cNvPr id="308" name="Rectangle 307"/>
              <p:cNvSpPr/>
              <p:nvPr/>
            </p:nvSpPr>
            <p:spPr>
              <a:xfrm>
                <a:off x="4142344" y="142337"/>
                <a:ext cx="2029907" cy="2475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12 intergovernmental relations forums convened</a:t>
                </a:r>
                <a:endParaRPr lang="en-US" sz="461" dirty="0">
                  <a:solidFill>
                    <a:prstClr val="black"/>
                  </a:solidFill>
                </a:endParaRPr>
              </a:p>
            </p:txBody>
          </p:sp>
          <p:sp>
            <p:nvSpPr>
              <p:cNvPr id="309" name="Rectangle 308"/>
              <p:cNvSpPr/>
              <p:nvPr/>
            </p:nvSpPr>
            <p:spPr>
              <a:xfrm>
                <a:off x="4147277" y="1074918"/>
                <a:ext cx="2040637" cy="386080"/>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a:solidFill>
                      <a:prstClr val="white"/>
                    </a:solidFill>
                  </a:rPr>
                  <a:t>5 Interventions introduced to improve performance of the sector</a:t>
                </a:r>
                <a:endParaRPr lang="en-US" sz="527" dirty="0">
                  <a:solidFill>
                    <a:prstClr val="white"/>
                  </a:solidFill>
                </a:endParaRPr>
              </a:p>
            </p:txBody>
          </p:sp>
          <p:sp>
            <p:nvSpPr>
              <p:cNvPr id="310" name="Freeform 25"/>
              <p:cNvSpPr>
                <a:spLocks/>
              </p:cNvSpPr>
              <p:nvPr/>
            </p:nvSpPr>
            <p:spPr bwMode="auto">
              <a:xfrm>
                <a:off x="3550273" y="873729"/>
                <a:ext cx="286165" cy="321735"/>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sp>
          <p:nvSpPr>
            <p:cNvPr id="481" name="Rectangle 480"/>
            <p:cNvSpPr/>
            <p:nvPr/>
          </p:nvSpPr>
          <p:spPr>
            <a:xfrm rot="18463">
              <a:off x="10571859" y="436339"/>
              <a:ext cx="1338582"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2 Reviews </a:t>
              </a:r>
              <a:r>
                <a:rPr lang="en-ZA" sz="461" dirty="0">
                  <a:solidFill>
                    <a:prstClr val="black"/>
                  </a:solidFill>
                </a:rPr>
                <a:t>conducted on the intergovernmental governance structures</a:t>
              </a:r>
              <a:endParaRPr lang="en-US" sz="461" dirty="0">
                <a:solidFill>
                  <a:prstClr val="black"/>
                </a:solidFill>
              </a:endParaRPr>
            </a:p>
          </p:txBody>
        </p:sp>
        <p:sp>
          <p:nvSpPr>
            <p:cNvPr id="482" name="Rectangle 481"/>
            <p:cNvSpPr/>
            <p:nvPr/>
          </p:nvSpPr>
          <p:spPr>
            <a:xfrm rot="18463">
              <a:off x="10570425" y="607542"/>
              <a:ext cx="1338582" cy="18000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4 Corporate Risk Assessments conducted for Public Entities</a:t>
              </a:r>
              <a:endParaRPr lang="en-US" sz="461" dirty="0">
                <a:solidFill>
                  <a:prstClr val="black"/>
                </a:solidFill>
              </a:endParaRPr>
            </a:p>
          </p:txBody>
        </p:sp>
      </p:grpSp>
      <p:sp>
        <p:nvSpPr>
          <p:cNvPr id="484" name="Rectangle 483"/>
          <p:cNvSpPr/>
          <p:nvPr/>
        </p:nvSpPr>
        <p:spPr>
          <a:xfrm rot="18463">
            <a:off x="2577273" y="6399950"/>
            <a:ext cx="338471" cy="275204"/>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485" name="Rectangle 484"/>
          <p:cNvSpPr/>
          <p:nvPr/>
        </p:nvSpPr>
        <p:spPr>
          <a:xfrm rot="21581998">
            <a:off x="2536089" y="6081656"/>
            <a:ext cx="389550" cy="275204"/>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sp>
        <p:nvSpPr>
          <p:cNvPr id="486" name="Rectangle 485"/>
          <p:cNvSpPr/>
          <p:nvPr/>
        </p:nvSpPr>
        <p:spPr>
          <a:xfrm rot="18463">
            <a:off x="2964701" y="6164831"/>
            <a:ext cx="1253275"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 framework approved </a:t>
            </a:r>
            <a:endParaRPr lang="en-US" sz="461" dirty="0">
              <a:solidFill>
                <a:prstClr val="black"/>
              </a:solidFill>
            </a:endParaRPr>
          </a:p>
        </p:txBody>
      </p:sp>
      <p:sp>
        <p:nvSpPr>
          <p:cNvPr id="489" name="Rectangle 488"/>
          <p:cNvSpPr/>
          <p:nvPr/>
        </p:nvSpPr>
        <p:spPr>
          <a:xfrm rot="18463">
            <a:off x="2936933" y="6404260"/>
            <a:ext cx="1260360" cy="173445"/>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3 projects implemented</a:t>
            </a:r>
            <a:endParaRPr lang="en-US" sz="527" dirty="0">
              <a:solidFill>
                <a:prstClr val="white"/>
              </a:solidFill>
            </a:endParaRPr>
          </a:p>
        </p:txBody>
      </p:sp>
      <p:sp>
        <p:nvSpPr>
          <p:cNvPr id="490" name="Freeform 25"/>
          <p:cNvSpPr>
            <a:spLocks/>
          </p:cNvSpPr>
          <p:nvPr/>
        </p:nvSpPr>
        <p:spPr bwMode="auto">
          <a:xfrm rot="18463">
            <a:off x="2552987" y="6262560"/>
            <a:ext cx="188680" cy="212132"/>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sp>
        <p:nvSpPr>
          <p:cNvPr id="491" name="Rectangle 490"/>
          <p:cNvSpPr/>
          <p:nvPr/>
        </p:nvSpPr>
        <p:spPr>
          <a:xfrm rot="18463">
            <a:off x="3075679" y="4859421"/>
            <a:ext cx="1234796" cy="237258"/>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300 NPO’s contracted for implementation of NSS</a:t>
            </a:r>
            <a:endParaRPr lang="en-US" sz="461" dirty="0">
              <a:solidFill>
                <a:prstClr val="black"/>
              </a:solidFill>
            </a:endParaRPr>
          </a:p>
        </p:txBody>
      </p:sp>
      <p:grpSp>
        <p:nvGrpSpPr>
          <p:cNvPr id="13" name="Group 12"/>
          <p:cNvGrpSpPr/>
          <p:nvPr/>
        </p:nvGrpSpPr>
        <p:grpSpPr>
          <a:xfrm>
            <a:off x="6638563" y="5729948"/>
            <a:ext cx="1662192" cy="786247"/>
            <a:chOff x="6867941" y="5035362"/>
            <a:chExt cx="1662192" cy="786247"/>
          </a:xfrm>
        </p:grpSpPr>
        <p:grpSp>
          <p:nvGrpSpPr>
            <p:cNvPr id="450" name="Group 449"/>
            <p:cNvGrpSpPr/>
            <p:nvPr/>
          </p:nvGrpSpPr>
          <p:grpSpPr>
            <a:xfrm rot="18463">
              <a:off x="6867941" y="5207359"/>
              <a:ext cx="1662192" cy="614250"/>
              <a:chOff x="3551244" y="391092"/>
              <a:chExt cx="2520995" cy="931618"/>
            </a:xfrm>
          </p:grpSpPr>
          <p:sp>
            <p:nvSpPr>
              <p:cNvPr id="451" name="Rectangle 450"/>
              <p:cNvSpPr/>
              <p:nvPr/>
            </p:nvSpPr>
            <p:spPr>
              <a:xfrm>
                <a:off x="3616300" y="905315"/>
                <a:ext cx="513348" cy="417395"/>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452" name="Rectangle 451"/>
              <p:cNvSpPr/>
              <p:nvPr/>
            </p:nvSpPr>
            <p:spPr>
              <a:xfrm rot="21563535">
                <a:off x="3551244" y="422701"/>
                <a:ext cx="590818" cy="417395"/>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sp>
            <p:nvSpPr>
              <p:cNvPr id="453" name="Rectangle 452"/>
              <p:cNvSpPr/>
              <p:nvPr/>
            </p:nvSpPr>
            <p:spPr>
              <a:xfrm>
                <a:off x="4171426" y="596203"/>
                <a:ext cx="1900801" cy="2475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Revised </a:t>
                </a:r>
                <a:r>
                  <a:rPr lang="en-ZA" sz="461" dirty="0" err="1" smtClean="0">
                    <a:solidFill>
                      <a:prstClr val="black"/>
                    </a:solidFill>
                  </a:rPr>
                  <a:t>BEP</a:t>
                </a:r>
                <a:r>
                  <a:rPr lang="en-ZA" sz="461" dirty="0" smtClean="0">
                    <a:solidFill>
                      <a:prstClr val="black"/>
                    </a:solidFill>
                  </a:rPr>
                  <a:t> Policy</a:t>
                </a:r>
                <a:endParaRPr lang="en-US" sz="461" dirty="0">
                  <a:solidFill>
                    <a:prstClr val="black"/>
                  </a:solidFill>
                </a:endParaRPr>
              </a:p>
            </p:txBody>
          </p:sp>
          <p:sp>
            <p:nvSpPr>
              <p:cNvPr id="454" name="Rectangle 453"/>
              <p:cNvSpPr/>
              <p:nvPr/>
            </p:nvSpPr>
            <p:spPr>
              <a:xfrm>
                <a:off x="4170809" y="391092"/>
                <a:ext cx="1901430" cy="2475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Draft </a:t>
                </a:r>
                <a:r>
                  <a:rPr lang="en-ZA" sz="461" dirty="0" err="1" smtClean="0">
                    <a:solidFill>
                      <a:prstClr val="black"/>
                    </a:solidFill>
                  </a:rPr>
                  <a:t>cidb</a:t>
                </a:r>
                <a:r>
                  <a:rPr lang="en-ZA" sz="461" dirty="0" smtClean="0">
                    <a:solidFill>
                      <a:prstClr val="black"/>
                    </a:solidFill>
                  </a:rPr>
                  <a:t> Amendment Bill developed</a:t>
                </a:r>
                <a:endParaRPr lang="en-US" sz="461" dirty="0">
                  <a:solidFill>
                    <a:prstClr val="black"/>
                  </a:solidFill>
                </a:endParaRPr>
              </a:p>
            </p:txBody>
          </p:sp>
          <p:sp>
            <p:nvSpPr>
              <p:cNvPr id="455" name="Rectangle 454"/>
              <p:cNvSpPr/>
              <p:nvPr/>
            </p:nvSpPr>
            <p:spPr>
              <a:xfrm>
                <a:off x="4163262" y="981774"/>
                <a:ext cx="1908975" cy="263060"/>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3 legislative prescripts approved</a:t>
                </a:r>
                <a:endParaRPr lang="en-US" sz="527" dirty="0">
                  <a:solidFill>
                    <a:prstClr val="white"/>
                  </a:solidFill>
                </a:endParaRPr>
              </a:p>
            </p:txBody>
          </p:sp>
          <p:sp>
            <p:nvSpPr>
              <p:cNvPr id="456" name="Freeform 25"/>
              <p:cNvSpPr>
                <a:spLocks/>
              </p:cNvSpPr>
              <p:nvPr/>
            </p:nvSpPr>
            <p:spPr bwMode="auto">
              <a:xfrm>
                <a:off x="3578092" y="697751"/>
                <a:ext cx="286165" cy="321736"/>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grpSp>
        <p:sp>
          <p:nvSpPr>
            <p:cNvPr id="492" name="Rectangle 491"/>
            <p:cNvSpPr/>
            <p:nvPr/>
          </p:nvSpPr>
          <p:spPr>
            <a:xfrm rot="18463">
              <a:off x="7275561" y="5035362"/>
              <a:ext cx="1253688"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 Draft </a:t>
              </a:r>
              <a:r>
                <a:rPr lang="en-ZA" sz="461" dirty="0">
                  <a:solidFill>
                    <a:prstClr val="black"/>
                  </a:solidFill>
                </a:rPr>
                <a:t>P</a:t>
              </a:r>
              <a:r>
                <a:rPr lang="en-ZA" sz="461" dirty="0" smtClean="0">
                  <a:solidFill>
                    <a:prstClr val="black"/>
                  </a:solidFill>
                </a:rPr>
                <a:t>ublic Works White  Paper developed</a:t>
              </a:r>
              <a:endParaRPr lang="en-US" sz="461" dirty="0">
                <a:solidFill>
                  <a:prstClr val="black"/>
                </a:solidFill>
              </a:endParaRPr>
            </a:p>
          </p:txBody>
        </p:sp>
      </p:grpSp>
      <p:sp>
        <p:nvSpPr>
          <p:cNvPr id="493" name="Rectangle 492"/>
          <p:cNvSpPr/>
          <p:nvPr/>
        </p:nvSpPr>
        <p:spPr>
          <a:xfrm rot="18463">
            <a:off x="10604407" y="4813925"/>
            <a:ext cx="1253689"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a:solidFill>
                  <a:prstClr val="black"/>
                </a:solidFill>
              </a:rPr>
              <a:t> </a:t>
            </a:r>
            <a:r>
              <a:rPr lang="en-ZA" sz="461" dirty="0" smtClean="0">
                <a:solidFill>
                  <a:prstClr val="black"/>
                </a:solidFill>
              </a:rPr>
              <a:t>4 prestige policies approved</a:t>
            </a:r>
            <a:endParaRPr lang="en-US" sz="461" dirty="0">
              <a:solidFill>
                <a:prstClr val="black"/>
              </a:solidFill>
            </a:endParaRPr>
          </a:p>
        </p:txBody>
      </p:sp>
      <p:sp>
        <p:nvSpPr>
          <p:cNvPr id="471" name="Rectangle 470"/>
          <p:cNvSpPr/>
          <p:nvPr/>
        </p:nvSpPr>
        <p:spPr>
          <a:xfrm rot="18463">
            <a:off x="10237265" y="5270478"/>
            <a:ext cx="338471" cy="275204"/>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472" name="Rectangle 471"/>
          <p:cNvSpPr/>
          <p:nvPr/>
        </p:nvSpPr>
        <p:spPr>
          <a:xfrm rot="21581998">
            <a:off x="10213708" y="4987948"/>
            <a:ext cx="389550" cy="275204"/>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sp>
        <p:nvSpPr>
          <p:cNvPr id="475" name="Rectangle 474"/>
          <p:cNvSpPr/>
          <p:nvPr/>
        </p:nvSpPr>
        <p:spPr>
          <a:xfrm rot="18463">
            <a:off x="10586634" y="5635666"/>
            <a:ext cx="1258664" cy="335669"/>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a:solidFill>
                  <a:prstClr val="white"/>
                </a:solidFill>
                <a:ea typeface="Calibri" panose="020F0502020204030204" pitchFamily="34" charset="0"/>
              </a:rPr>
              <a:t>80% improvement in turnaround </a:t>
            </a:r>
            <a:r>
              <a:rPr lang="en-ZA" sz="527" dirty="0" smtClean="0">
                <a:solidFill>
                  <a:prstClr val="white"/>
                </a:solidFill>
                <a:ea typeface="Calibri" panose="020F0502020204030204" pitchFamily="34" charset="0"/>
              </a:rPr>
              <a:t>times </a:t>
            </a:r>
            <a:r>
              <a:rPr lang="en-ZA" sz="527" dirty="0">
                <a:solidFill>
                  <a:prstClr val="white"/>
                </a:solidFill>
                <a:ea typeface="Calibri" panose="020F0502020204030204" pitchFamily="34" charset="0"/>
              </a:rPr>
              <a:t>for the resolutions of maintenance breakdowns</a:t>
            </a:r>
            <a:endParaRPr lang="en-US" sz="527" dirty="0">
              <a:solidFill>
                <a:prstClr val="white"/>
              </a:solidFill>
            </a:endParaRPr>
          </a:p>
        </p:txBody>
      </p:sp>
      <p:sp>
        <p:nvSpPr>
          <p:cNvPr id="495" name="Rectangle 494"/>
          <p:cNvSpPr/>
          <p:nvPr/>
        </p:nvSpPr>
        <p:spPr>
          <a:xfrm rot="18463">
            <a:off x="10599779" y="5196327"/>
            <a:ext cx="1253274"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4 days to resolve emergency breakdowns</a:t>
            </a:r>
            <a:endParaRPr lang="en-US" sz="461" dirty="0">
              <a:solidFill>
                <a:prstClr val="black"/>
              </a:solidFill>
            </a:endParaRPr>
          </a:p>
        </p:txBody>
      </p:sp>
      <p:sp>
        <p:nvSpPr>
          <p:cNvPr id="496" name="Rectangle 495"/>
          <p:cNvSpPr/>
          <p:nvPr/>
        </p:nvSpPr>
        <p:spPr>
          <a:xfrm rot="18463">
            <a:off x="10604822" y="5012566"/>
            <a:ext cx="1253274"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20 days to resolve mechanical breakdowns</a:t>
            </a:r>
            <a:endParaRPr lang="en-US" sz="461" dirty="0">
              <a:solidFill>
                <a:prstClr val="black"/>
              </a:solidFill>
            </a:endParaRPr>
          </a:p>
        </p:txBody>
      </p:sp>
      <p:cxnSp>
        <p:nvCxnSpPr>
          <p:cNvPr id="506" name="Straight Connector 505"/>
          <p:cNvCxnSpPr>
            <a:endCxn id="246" idx="2"/>
          </p:cNvCxnSpPr>
          <p:nvPr/>
        </p:nvCxnSpPr>
        <p:spPr>
          <a:xfrm flipV="1">
            <a:off x="7979435" y="2966551"/>
            <a:ext cx="527698" cy="912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a:stCxn id="7" idx="3"/>
          </p:cNvCxnSpPr>
          <p:nvPr/>
        </p:nvCxnSpPr>
        <p:spPr>
          <a:xfrm>
            <a:off x="8136292" y="3043881"/>
            <a:ext cx="392003" cy="265142"/>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975014" y="2901057"/>
            <a:ext cx="4161278" cy="285647"/>
          </a:xfrm>
          <a:prstGeom prst="rect">
            <a:avLst/>
          </a:prstGeom>
          <a:solidFill>
            <a:schemeClr val="bg2">
              <a:lumMod val="75000"/>
            </a:schemeClr>
          </a:solid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r>
              <a:rPr lang="en-US" sz="900" b="1" dirty="0">
                <a:solidFill>
                  <a:prstClr val="white"/>
                </a:solidFill>
              </a:rPr>
              <a:t>Committed to the attainment of a transformed built environment sector through:  </a:t>
            </a:r>
          </a:p>
          <a:p>
            <a:pPr algn="ctr" defTabSz="767557"/>
            <a:r>
              <a:rPr lang="en-US" sz="900" b="1" dirty="0">
                <a:solidFill>
                  <a:prstClr val="white"/>
                </a:solidFill>
              </a:rPr>
              <a:t>  </a:t>
            </a:r>
          </a:p>
        </p:txBody>
      </p:sp>
      <p:cxnSp>
        <p:nvCxnSpPr>
          <p:cNvPr id="35" name="Elbow Connector 34"/>
          <p:cNvCxnSpPr/>
          <p:nvPr/>
        </p:nvCxnSpPr>
        <p:spPr>
          <a:xfrm rot="16200000" flipV="1">
            <a:off x="7834532" y="1129772"/>
            <a:ext cx="874198" cy="652655"/>
          </a:xfrm>
          <a:prstGeom prst="bentConnector2">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2" name="Elbow Connector 41"/>
          <p:cNvCxnSpPr/>
          <p:nvPr/>
        </p:nvCxnSpPr>
        <p:spPr>
          <a:xfrm rot="16200000" flipV="1">
            <a:off x="8931235" y="940313"/>
            <a:ext cx="1079874" cy="781531"/>
          </a:xfrm>
          <a:prstGeom prst="bentConnector4">
            <a:avLst>
              <a:gd name="adj1" fmla="val 21167"/>
              <a:gd name="adj2" fmla="val 129250"/>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Elbow Connector 45"/>
          <p:cNvCxnSpPr>
            <a:endCxn id="510" idx="0"/>
          </p:cNvCxnSpPr>
          <p:nvPr/>
        </p:nvCxnSpPr>
        <p:spPr>
          <a:xfrm rot="16200000" flipH="1">
            <a:off x="6451152" y="4976736"/>
            <a:ext cx="642244" cy="422911"/>
          </a:xfrm>
          <a:prstGeom prst="bentConnector3">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rot="5400000">
            <a:off x="4409448" y="4841238"/>
            <a:ext cx="909938" cy="896189"/>
          </a:xfrm>
          <a:prstGeom prst="bentConnector3">
            <a:avLst>
              <a:gd name="adj1"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a:off x="8078968" y="4848529"/>
            <a:ext cx="1028028" cy="349176"/>
          </a:xfrm>
          <a:prstGeom prst="bentConnector3">
            <a:avLst>
              <a:gd name="adj1" fmla="val -1062"/>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14" name="Group 513"/>
          <p:cNvGrpSpPr/>
          <p:nvPr/>
        </p:nvGrpSpPr>
        <p:grpSpPr>
          <a:xfrm>
            <a:off x="172033" y="2754709"/>
            <a:ext cx="706695" cy="229721"/>
            <a:chOff x="2078370" y="5660783"/>
            <a:chExt cx="1526762" cy="449882"/>
          </a:xfrm>
          <a:noFill/>
        </p:grpSpPr>
        <p:sp>
          <p:nvSpPr>
            <p:cNvPr id="515" name="Frame 233"/>
            <p:cNvSpPr/>
            <p:nvPr/>
          </p:nvSpPr>
          <p:spPr>
            <a:xfrm>
              <a:off x="2078370" y="5811891"/>
              <a:ext cx="1266915" cy="298774"/>
            </a:xfrm>
            <a:prstGeom prst="ellipse">
              <a:avLst/>
            </a:prstGeom>
            <a:solidFill>
              <a:schemeClr val="accent1">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solidFill>
                  <a:prstClr val="white"/>
                </a:solidFill>
              </a:endParaRPr>
            </a:p>
          </p:txBody>
        </p:sp>
        <p:sp>
          <p:nvSpPr>
            <p:cNvPr id="516" name="Rectangle 232"/>
            <p:cNvSpPr/>
            <p:nvPr/>
          </p:nvSpPr>
          <p:spPr>
            <a:xfrm rot="18463">
              <a:off x="2351441" y="5660783"/>
              <a:ext cx="1253691" cy="173445"/>
            </a:xfrm>
            <a:prstGeom prst="ellipse">
              <a:avLst/>
            </a:prstGeom>
            <a:gr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endParaRPr lang="en-ZA" sz="527" b="1" dirty="0">
                <a:solidFill>
                  <a:prstClr val="white"/>
                </a:solidFill>
              </a:endParaRPr>
            </a:p>
          </p:txBody>
        </p:sp>
      </p:grpSp>
      <p:sp>
        <p:nvSpPr>
          <p:cNvPr id="520" name="Frame 233"/>
          <p:cNvSpPr/>
          <p:nvPr/>
        </p:nvSpPr>
        <p:spPr>
          <a:xfrm>
            <a:off x="192246" y="3368715"/>
            <a:ext cx="586419" cy="134019"/>
          </a:xfrm>
          <a:prstGeom prst="ellipse">
            <a:avLst/>
          </a:prstGeom>
          <a:solidFill>
            <a:srgbClr val="DCDCDC"/>
          </a:solidFill>
          <a:ln w="12700">
            <a:noFill/>
            <a:round/>
            <a:headEnd/>
            <a:tailEnd/>
          </a:ln>
        </p:spPr>
        <p:txBody>
          <a:bodyPr wrap="square" lIns="36000" tIns="36000" rIns="36000" bIns="36000" anchor="ctr"/>
          <a:lstStyle/>
          <a:p>
            <a:pPr algn="ctr"/>
            <a:endParaRPr lang="en-ZA" sz="1400">
              <a:solidFill>
                <a:prstClr val="white"/>
              </a:solidFill>
            </a:endParaRPr>
          </a:p>
        </p:txBody>
      </p:sp>
      <p:sp>
        <p:nvSpPr>
          <p:cNvPr id="521" name="Frame 233"/>
          <p:cNvSpPr/>
          <p:nvPr/>
        </p:nvSpPr>
        <p:spPr>
          <a:xfrm>
            <a:off x="192246" y="3541933"/>
            <a:ext cx="586419" cy="113225"/>
          </a:xfrm>
          <a:prstGeom prst="ellipse">
            <a:avLst/>
          </a:prstGeom>
          <a:solidFill>
            <a:schemeClr val="bg2">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endParaRPr lang="en-ZA" sz="600" b="1">
              <a:solidFill>
                <a:prstClr val="white"/>
              </a:solidFill>
            </a:endParaRPr>
          </a:p>
        </p:txBody>
      </p:sp>
      <p:sp>
        <p:nvSpPr>
          <p:cNvPr id="524" name="Frame 233"/>
          <p:cNvSpPr/>
          <p:nvPr/>
        </p:nvSpPr>
        <p:spPr>
          <a:xfrm>
            <a:off x="192246" y="3007228"/>
            <a:ext cx="586419" cy="152561"/>
          </a:xfrm>
          <a:prstGeom prst="ellipse">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solidFill>
                <a:prstClr val="white"/>
              </a:solidFill>
            </a:endParaRPr>
          </a:p>
        </p:txBody>
      </p:sp>
      <p:sp>
        <p:nvSpPr>
          <p:cNvPr id="526" name="Frame 233"/>
          <p:cNvSpPr/>
          <p:nvPr/>
        </p:nvSpPr>
        <p:spPr>
          <a:xfrm>
            <a:off x="192246" y="3176955"/>
            <a:ext cx="586419" cy="152561"/>
          </a:xfrm>
          <a:prstGeom prst="ellipse">
            <a:avLst/>
          </a:prstGeom>
          <a:solidFill>
            <a:schemeClr val="accent5">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b="1">
              <a:solidFill>
                <a:prstClr val="white"/>
              </a:solidFill>
            </a:endParaRPr>
          </a:p>
        </p:txBody>
      </p:sp>
      <p:sp>
        <p:nvSpPr>
          <p:cNvPr id="527" name="Frame 233"/>
          <p:cNvSpPr/>
          <p:nvPr/>
        </p:nvSpPr>
        <p:spPr>
          <a:xfrm>
            <a:off x="192246" y="3694357"/>
            <a:ext cx="586419" cy="113225"/>
          </a:xfrm>
          <a:prstGeom prst="ellipse">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67557"/>
            <a:endParaRPr lang="en-ZA" sz="600" b="1">
              <a:solidFill>
                <a:prstClr val="white"/>
              </a:solidFill>
            </a:endParaRPr>
          </a:p>
        </p:txBody>
      </p:sp>
      <p:sp>
        <p:nvSpPr>
          <p:cNvPr id="57" name="TextBox 56"/>
          <p:cNvSpPr txBox="1"/>
          <p:nvPr/>
        </p:nvSpPr>
        <p:spPr>
          <a:xfrm>
            <a:off x="751597" y="2811146"/>
            <a:ext cx="758805" cy="169277"/>
          </a:xfrm>
          <a:prstGeom prst="rect">
            <a:avLst/>
          </a:prstGeom>
          <a:noFill/>
        </p:spPr>
        <p:txBody>
          <a:bodyPr wrap="square" rtlCol="0">
            <a:spAutoFit/>
          </a:bodyPr>
          <a:lstStyle/>
          <a:p>
            <a:r>
              <a:rPr lang="en-ZA" sz="500" dirty="0" smtClean="0">
                <a:solidFill>
                  <a:prstClr val="black"/>
                </a:solidFill>
              </a:rPr>
              <a:t>Strategic Objective</a:t>
            </a:r>
            <a:endParaRPr lang="en-ZA" sz="500" dirty="0">
              <a:solidFill>
                <a:prstClr val="black"/>
              </a:solidFill>
            </a:endParaRPr>
          </a:p>
        </p:txBody>
      </p:sp>
      <p:sp>
        <p:nvSpPr>
          <p:cNvPr id="528" name="TextBox 527"/>
          <p:cNvSpPr txBox="1"/>
          <p:nvPr/>
        </p:nvSpPr>
        <p:spPr>
          <a:xfrm>
            <a:off x="759800" y="2986929"/>
            <a:ext cx="866995" cy="169277"/>
          </a:xfrm>
          <a:prstGeom prst="rect">
            <a:avLst/>
          </a:prstGeom>
          <a:noFill/>
        </p:spPr>
        <p:txBody>
          <a:bodyPr wrap="square" rtlCol="0">
            <a:spAutoFit/>
          </a:bodyPr>
          <a:lstStyle/>
          <a:p>
            <a:r>
              <a:rPr lang="en-ZA" sz="500" dirty="0" smtClean="0">
                <a:solidFill>
                  <a:prstClr val="black"/>
                </a:solidFill>
              </a:rPr>
              <a:t>Performance Indicators</a:t>
            </a:r>
            <a:endParaRPr lang="en-ZA" sz="500" dirty="0">
              <a:solidFill>
                <a:prstClr val="black"/>
              </a:solidFill>
            </a:endParaRPr>
          </a:p>
        </p:txBody>
      </p:sp>
      <p:sp>
        <p:nvSpPr>
          <p:cNvPr id="529" name="TextBox 528"/>
          <p:cNvSpPr txBox="1"/>
          <p:nvPr/>
        </p:nvSpPr>
        <p:spPr>
          <a:xfrm>
            <a:off x="758452" y="3168069"/>
            <a:ext cx="617042" cy="169277"/>
          </a:xfrm>
          <a:prstGeom prst="rect">
            <a:avLst/>
          </a:prstGeom>
          <a:noFill/>
        </p:spPr>
        <p:txBody>
          <a:bodyPr wrap="square" rtlCol="0">
            <a:spAutoFit/>
          </a:bodyPr>
          <a:lstStyle/>
          <a:p>
            <a:r>
              <a:rPr lang="en-ZA" sz="500" dirty="0" smtClean="0">
                <a:solidFill>
                  <a:prstClr val="black"/>
                </a:solidFill>
              </a:rPr>
              <a:t>SO 5 year target</a:t>
            </a:r>
            <a:endParaRPr lang="en-ZA" sz="500" dirty="0">
              <a:solidFill>
                <a:prstClr val="black"/>
              </a:solidFill>
            </a:endParaRPr>
          </a:p>
        </p:txBody>
      </p:sp>
      <p:sp>
        <p:nvSpPr>
          <p:cNvPr id="530" name="TextBox 529"/>
          <p:cNvSpPr txBox="1"/>
          <p:nvPr/>
        </p:nvSpPr>
        <p:spPr>
          <a:xfrm>
            <a:off x="758452" y="3344255"/>
            <a:ext cx="617042" cy="169277"/>
          </a:xfrm>
          <a:prstGeom prst="rect">
            <a:avLst/>
          </a:prstGeom>
          <a:noFill/>
        </p:spPr>
        <p:txBody>
          <a:bodyPr wrap="square" rtlCol="0">
            <a:spAutoFit/>
          </a:bodyPr>
          <a:lstStyle/>
          <a:p>
            <a:r>
              <a:rPr lang="en-ZA" sz="500" dirty="0" smtClean="0">
                <a:solidFill>
                  <a:prstClr val="black"/>
                </a:solidFill>
              </a:rPr>
              <a:t>Goals</a:t>
            </a:r>
            <a:endParaRPr lang="en-ZA" sz="500" dirty="0">
              <a:solidFill>
                <a:prstClr val="black"/>
              </a:solidFill>
            </a:endParaRPr>
          </a:p>
        </p:txBody>
      </p:sp>
      <p:sp>
        <p:nvSpPr>
          <p:cNvPr id="531" name="TextBox 530"/>
          <p:cNvSpPr txBox="1"/>
          <p:nvPr/>
        </p:nvSpPr>
        <p:spPr>
          <a:xfrm>
            <a:off x="758452" y="3525080"/>
            <a:ext cx="617042" cy="169277"/>
          </a:xfrm>
          <a:prstGeom prst="rect">
            <a:avLst/>
          </a:prstGeom>
          <a:noFill/>
        </p:spPr>
        <p:txBody>
          <a:bodyPr wrap="square" rtlCol="0">
            <a:spAutoFit/>
          </a:bodyPr>
          <a:lstStyle/>
          <a:p>
            <a:r>
              <a:rPr lang="en-ZA" sz="500" dirty="0" smtClean="0">
                <a:solidFill>
                  <a:prstClr val="black"/>
                </a:solidFill>
              </a:rPr>
              <a:t>Mission</a:t>
            </a:r>
            <a:endParaRPr lang="en-ZA" sz="500" dirty="0">
              <a:solidFill>
                <a:prstClr val="black"/>
              </a:solidFill>
            </a:endParaRPr>
          </a:p>
        </p:txBody>
      </p:sp>
      <p:sp>
        <p:nvSpPr>
          <p:cNvPr id="532" name="TextBox 531"/>
          <p:cNvSpPr txBox="1"/>
          <p:nvPr/>
        </p:nvSpPr>
        <p:spPr>
          <a:xfrm>
            <a:off x="751598" y="3677977"/>
            <a:ext cx="617042" cy="169277"/>
          </a:xfrm>
          <a:prstGeom prst="rect">
            <a:avLst/>
          </a:prstGeom>
          <a:noFill/>
        </p:spPr>
        <p:txBody>
          <a:bodyPr wrap="square" rtlCol="0">
            <a:spAutoFit/>
          </a:bodyPr>
          <a:lstStyle/>
          <a:p>
            <a:r>
              <a:rPr lang="en-ZA" sz="500" dirty="0" smtClean="0">
                <a:solidFill>
                  <a:prstClr val="black"/>
                </a:solidFill>
              </a:rPr>
              <a:t>Vision</a:t>
            </a:r>
            <a:endParaRPr lang="en-ZA" sz="500" dirty="0">
              <a:solidFill>
                <a:prstClr val="black"/>
              </a:solidFill>
            </a:endParaRPr>
          </a:p>
        </p:txBody>
      </p:sp>
      <p:sp>
        <p:nvSpPr>
          <p:cNvPr id="535" name="TextBox 534"/>
          <p:cNvSpPr txBox="1"/>
          <p:nvPr/>
        </p:nvSpPr>
        <p:spPr>
          <a:xfrm>
            <a:off x="-115" y="92902"/>
            <a:ext cx="4485523" cy="253018"/>
          </a:xfrm>
          <a:prstGeom prst="rect">
            <a:avLst/>
          </a:prstGeom>
          <a:noFill/>
        </p:spPr>
        <p:txBody>
          <a:bodyPr wrap="none" rtlCol="0">
            <a:spAutoFit/>
          </a:bodyPr>
          <a:lstStyle/>
          <a:p>
            <a:pPr defTabSz="767557"/>
            <a:r>
              <a:rPr lang="en-ZA" sz="1044" b="1" spc="198" dirty="0" smtClean="0">
                <a:solidFill>
                  <a:prstClr val="black"/>
                </a:solidFill>
              </a:rPr>
              <a:t>Department of Public Works:  </a:t>
            </a:r>
            <a:r>
              <a:rPr lang="en-ZA" sz="1044" b="1" spc="198" dirty="0">
                <a:solidFill>
                  <a:prstClr val="black"/>
                </a:solidFill>
              </a:rPr>
              <a:t>Roadmap for 2016/2017</a:t>
            </a:r>
            <a:endParaRPr lang="en-US" sz="1044" b="1" spc="198" dirty="0">
              <a:solidFill>
                <a:prstClr val="black"/>
              </a:solidFill>
            </a:endParaRPr>
          </a:p>
        </p:txBody>
      </p:sp>
      <p:sp>
        <p:nvSpPr>
          <p:cNvPr id="68" name="Frame 67"/>
          <p:cNvSpPr/>
          <p:nvPr/>
        </p:nvSpPr>
        <p:spPr>
          <a:xfrm>
            <a:off x="10675506" y="2590868"/>
            <a:ext cx="1317542" cy="215726"/>
          </a:xfrm>
          <a:prstGeom prst="fram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1050" dirty="0" smtClean="0">
                <a:solidFill>
                  <a:prstClr val="black"/>
                </a:solidFill>
              </a:rPr>
              <a:t>V</a:t>
            </a:r>
            <a:r>
              <a:rPr lang="en-ZA" sz="900" dirty="0" smtClean="0">
                <a:solidFill>
                  <a:prstClr val="black"/>
                </a:solidFill>
              </a:rPr>
              <a:t>alues</a:t>
            </a:r>
            <a:endParaRPr lang="en-ZA" sz="900" dirty="0">
              <a:solidFill>
                <a:prstClr val="black"/>
              </a:solidFill>
            </a:endParaRPr>
          </a:p>
        </p:txBody>
      </p:sp>
      <p:sp>
        <p:nvSpPr>
          <p:cNvPr id="537" name="Frame 536"/>
          <p:cNvSpPr/>
          <p:nvPr/>
        </p:nvSpPr>
        <p:spPr>
          <a:xfrm>
            <a:off x="149468" y="2559124"/>
            <a:ext cx="1317542" cy="215726"/>
          </a:xfrm>
          <a:prstGeom prst="frame">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700" dirty="0" smtClean="0">
                <a:solidFill>
                  <a:prstClr val="black"/>
                </a:solidFill>
              </a:rPr>
              <a:t>Legend</a:t>
            </a:r>
            <a:endParaRPr lang="en-ZA" sz="500" dirty="0">
              <a:solidFill>
                <a:prstClr val="black"/>
              </a:solidFill>
            </a:endParaRPr>
          </a:p>
        </p:txBody>
      </p:sp>
      <p:sp>
        <p:nvSpPr>
          <p:cNvPr id="69" name="Rectangle 68"/>
          <p:cNvSpPr/>
          <p:nvPr/>
        </p:nvSpPr>
        <p:spPr>
          <a:xfrm>
            <a:off x="151306" y="2764687"/>
            <a:ext cx="1302997" cy="129090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prstClr val="white"/>
              </a:solidFill>
            </a:endParaRPr>
          </a:p>
        </p:txBody>
      </p:sp>
      <p:grpSp>
        <p:nvGrpSpPr>
          <p:cNvPr id="294" name="Group 293"/>
          <p:cNvGrpSpPr/>
          <p:nvPr/>
        </p:nvGrpSpPr>
        <p:grpSpPr>
          <a:xfrm rot="18463">
            <a:off x="213519" y="591606"/>
            <a:ext cx="1654207" cy="664255"/>
            <a:chOff x="4163261" y="323298"/>
            <a:chExt cx="2508880" cy="1007450"/>
          </a:xfrm>
        </p:grpSpPr>
        <p:sp>
          <p:nvSpPr>
            <p:cNvPr id="295" name="Rectangle 294"/>
            <p:cNvSpPr/>
            <p:nvPr/>
          </p:nvSpPr>
          <p:spPr>
            <a:xfrm>
              <a:off x="6097955" y="913356"/>
              <a:ext cx="522686" cy="417392"/>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a:solidFill>
                    <a:prstClr val="white"/>
                  </a:solidFill>
                  <a:ea typeface="Calibri" panose="020F0502020204030204" pitchFamily="34" charset="0"/>
                </a:rPr>
                <a:t>By 2019</a:t>
              </a:r>
              <a:endParaRPr lang="en-US" sz="594" b="1">
                <a:solidFill>
                  <a:prstClr val="white"/>
                </a:solidFill>
              </a:endParaRPr>
            </a:p>
          </p:txBody>
        </p:sp>
        <p:sp>
          <p:nvSpPr>
            <p:cNvPr id="297" name="Rectangle 296"/>
            <p:cNvSpPr/>
            <p:nvPr/>
          </p:nvSpPr>
          <p:spPr>
            <a:xfrm>
              <a:off x="4172473" y="583803"/>
              <a:ext cx="1900801" cy="355153"/>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a:solidFill>
                    <a:prstClr val="black"/>
                  </a:solidFill>
                </a:rPr>
                <a:t>100</a:t>
              </a:r>
              <a:r>
                <a:rPr lang="en-ZA" sz="461" dirty="0" smtClean="0">
                  <a:solidFill>
                    <a:prstClr val="black"/>
                  </a:solidFill>
                </a:rPr>
                <a:t>% fraud &amp; corruption </a:t>
              </a:r>
              <a:r>
                <a:rPr lang="en-ZA" sz="461" dirty="0">
                  <a:solidFill>
                    <a:prstClr val="black"/>
                  </a:solidFill>
                </a:rPr>
                <a:t>cases subjected to disciplinary processes</a:t>
              </a:r>
              <a:endParaRPr lang="en-US" sz="461" dirty="0">
                <a:solidFill>
                  <a:prstClr val="black"/>
                </a:solidFill>
              </a:endParaRPr>
            </a:p>
          </p:txBody>
        </p:sp>
        <p:sp>
          <p:nvSpPr>
            <p:cNvPr id="298" name="Rectangle 297"/>
            <p:cNvSpPr/>
            <p:nvPr/>
          </p:nvSpPr>
          <p:spPr>
            <a:xfrm>
              <a:off x="4170156" y="323298"/>
              <a:ext cx="1901431" cy="24759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100% default judgements prevented</a:t>
              </a:r>
              <a:endParaRPr lang="en-US" sz="461" dirty="0">
                <a:solidFill>
                  <a:prstClr val="black"/>
                </a:solidFill>
              </a:endParaRPr>
            </a:p>
          </p:txBody>
        </p:sp>
        <p:sp>
          <p:nvSpPr>
            <p:cNvPr id="299" name="Rectangle 298"/>
            <p:cNvSpPr/>
            <p:nvPr/>
          </p:nvSpPr>
          <p:spPr>
            <a:xfrm>
              <a:off x="4163261" y="981778"/>
              <a:ext cx="1908978" cy="263058"/>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100% litigation cases managed</a:t>
              </a:r>
              <a:endParaRPr lang="en-US" sz="527" dirty="0">
                <a:solidFill>
                  <a:prstClr val="white"/>
                </a:solidFill>
              </a:endParaRPr>
            </a:p>
          </p:txBody>
        </p:sp>
        <p:sp>
          <p:nvSpPr>
            <p:cNvPr id="300" name="Freeform 25"/>
            <p:cNvSpPr>
              <a:spLocks/>
            </p:cNvSpPr>
            <p:nvPr/>
          </p:nvSpPr>
          <p:spPr bwMode="auto">
            <a:xfrm>
              <a:off x="5954251" y="673153"/>
              <a:ext cx="286165" cy="321736"/>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sp>
          <p:nvSpPr>
            <p:cNvPr id="296" name="Rectangle 295"/>
            <p:cNvSpPr/>
            <p:nvPr/>
          </p:nvSpPr>
          <p:spPr>
            <a:xfrm rot="21563535">
              <a:off x="6098844" y="407998"/>
              <a:ext cx="573297" cy="417392"/>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grpSp>
      <p:sp>
        <p:nvSpPr>
          <p:cNvPr id="4" name="Rectangle 3"/>
          <p:cNvSpPr/>
          <p:nvPr/>
        </p:nvSpPr>
        <p:spPr>
          <a:xfrm>
            <a:off x="2825632" y="2120032"/>
            <a:ext cx="1204401" cy="254557"/>
          </a:xfrm>
          <a:prstGeom prst="rect">
            <a:avLst/>
          </a:prstGeom>
        </p:spPr>
        <p:txBody>
          <a:bodyPr wrap="square">
            <a:spAutoFit/>
          </a:bodyPr>
          <a:lstStyle/>
          <a:p>
            <a:r>
              <a:rPr lang="en-ZA" sz="527" dirty="0">
                <a:solidFill>
                  <a:prstClr val="white"/>
                </a:solidFill>
                <a:ea typeface="Calibri" panose="020F0502020204030204" pitchFamily="34" charset="0"/>
              </a:rPr>
              <a:t>85% reduction in fraud and corruption risk levels</a:t>
            </a:r>
            <a:endParaRPr lang="en-GB" sz="527" dirty="0">
              <a:solidFill>
                <a:prstClr val="white"/>
              </a:solidFill>
              <a:ea typeface="Calibri" panose="020F0502020204030204" pitchFamily="34" charset="0"/>
            </a:endParaRPr>
          </a:p>
        </p:txBody>
      </p:sp>
      <p:sp>
        <p:nvSpPr>
          <p:cNvPr id="184" name="Rectangle 183"/>
          <p:cNvSpPr/>
          <p:nvPr/>
        </p:nvSpPr>
        <p:spPr>
          <a:xfrm rot="18864">
            <a:off x="2831923" y="1870072"/>
            <a:ext cx="1204419"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4 interventions recommended to reduce fraud risks</a:t>
            </a:r>
            <a:endParaRPr lang="en-US" sz="461" dirty="0">
              <a:solidFill>
                <a:prstClr val="black"/>
              </a:solidFill>
            </a:endParaRPr>
          </a:p>
        </p:txBody>
      </p:sp>
      <p:sp>
        <p:nvSpPr>
          <p:cNvPr id="277" name="Freeform 25"/>
          <p:cNvSpPr>
            <a:spLocks/>
          </p:cNvSpPr>
          <p:nvPr/>
        </p:nvSpPr>
        <p:spPr bwMode="auto">
          <a:xfrm rot="18864">
            <a:off x="3987903" y="1798227"/>
            <a:ext cx="188680" cy="212133"/>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sp>
        <p:nvSpPr>
          <p:cNvPr id="185" name="Rectangle 184"/>
          <p:cNvSpPr/>
          <p:nvPr/>
        </p:nvSpPr>
        <p:spPr>
          <a:xfrm rot="18463">
            <a:off x="10599589" y="5383530"/>
            <a:ext cx="1253274"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8 planned events supported with movable structures</a:t>
            </a:r>
            <a:endParaRPr lang="en-US" sz="461" dirty="0">
              <a:solidFill>
                <a:prstClr val="black"/>
              </a:solidFill>
            </a:endParaRPr>
          </a:p>
        </p:txBody>
      </p:sp>
      <p:sp>
        <p:nvSpPr>
          <p:cNvPr id="2" name="Slide Number Placeholder 1"/>
          <p:cNvSpPr>
            <a:spLocks noGrp="1"/>
          </p:cNvSpPr>
          <p:nvPr>
            <p:ph type="sldNum" sz="quarter" idx="12"/>
          </p:nvPr>
        </p:nvSpPr>
        <p:spPr/>
        <p:txBody>
          <a:bodyPr/>
          <a:lstStyle/>
          <a:p>
            <a:fld id="{807AF72E-B1A0-4A08-AC4A-89DDD0E3DC36}" type="slidenum">
              <a:rPr lang="en-US" smtClean="0">
                <a:solidFill>
                  <a:prstClr val="black">
                    <a:tint val="75000"/>
                  </a:prstClr>
                </a:solidFill>
              </a:rPr>
              <a:pPr/>
              <a:t>6</a:t>
            </a:fld>
            <a:endParaRPr lang="en-US" dirty="0">
              <a:solidFill>
                <a:prstClr val="black">
                  <a:tint val="75000"/>
                </a:prstClr>
              </a:solidFill>
            </a:endParaRPr>
          </a:p>
        </p:txBody>
      </p:sp>
      <p:sp>
        <p:nvSpPr>
          <p:cNvPr id="476" name="Freeform 25"/>
          <p:cNvSpPr>
            <a:spLocks/>
          </p:cNvSpPr>
          <p:nvPr/>
        </p:nvSpPr>
        <p:spPr bwMode="auto">
          <a:xfrm rot="18463">
            <a:off x="10445738" y="5511299"/>
            <a:ext cx="188680" cy="212133"/>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sp>
        <p:nvSpPr>
          <p:cNvPr id="175" name="Rectangle 301"/>
          <p:cNvSpPr/>
          <p:nvPr/>
        </p:nvSpPr>
        <p:spPr>
          <a:xfrm rot="18463">
            <a:off x="1349030" y="5408409"/>
            <a:ext cx="1121292" cy="626477"/>
          </a:xfrm>
          <a:prstGeom prst="ellipse">
            <a:avLst/>
          </a:prstGeom>
          <a:solidFill>
            <a:schemeClr val="accent1">
              <a:lumMod val="5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ZA" sz="500" b="1" dirty="0">
                <a:solidFill>
                  <a:prstClr val="white"/>
                </a:solidFill>
              </a:rPr>
              <a:t>To support public bodies to implement PEP’s within EPWP in the infrastructure, social and environment &amp; culture sectors</a:t>
            </a:r>
            <a:endParaRPr lang="en-US" sz="500" b="1" dirty="0">
              <a:solidFill>
                <a:prstClr val="white"/>
              </a:solidFill>
            </a:endParaRPr>
          </a:p>
        </p:txBody>
      </p:sp>
      <p:sp>
        <p:nvSpPr>
          <p:cNvPr id="177" name="Rectangle 176"/>
          <p:cNvSpPr/>
          <p:nvPr/>
        </p:nvSpPr>
        <p:spPr>
          <a:xfrm rot="18463">
            <a:off x="2585372" y="5711024"/>
            <a:ext cx="338471" cy="275204"/>
          </a:xfrm>
          <a:prstGeom prst="rect">
            <a:avLst/>
          </a:prstGeom>
          <a:solidFill>
            <a:schemeClr val="accent5"/>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r" defTabSz="767557"/>
            <a:r>
              <a:rPr lang="en-ZA" sz="594" b="1" dirty="0">
                <a:solidFill>
                  <a:prstClr val="white"/>
                </a:solidFill>
                <a:ea typeface="Calibri" panose="020F0502020204030204" pitchFamily="34" charset="0"/>
              </a:rPr>
              <a:t>By 2019</a:t>
            </a:r>
            <a:endParaRPr lang="en-US" sz="594" b="1" dirty="0">
              <a:solidFill>
                <a:prstClr val="white"/>
              </a:solidFill>
            </a:endParaRPr>
          </a:p>
        </p:txBody>
      </p:sp>
      <p:sp>
        <p:nvSpPr>
          <p:cNvPr id="178" name="Rectangle 177"/>
          <p:cNvSpPr/>
          <p:nvPr/>
        </p:nvSpPr>
        <p:spPr>
          <a:xfrm rot="21581998">
            <a:off x="2544187" y="5392730"/>
            <a:ext cx="389550" cy="275204"/>
          </a:xfrm>
          <a:prstGeom prst="rect">
            <a:avLst/>
          </a:prstGeom>
          <a:solidFill>
            <a:schemeClr val="accent6"/>
          </a:solidFill>
          <a:ln w="19050">
            <a:solidFill>
              <a:schemeClr val="bg1"/>
            </a:solidFill>
          </a:ln>
        </p:spPr>
        <p:txBody>
          <a:bodyPr wrap="square">
            <a:spAutoFit/>
          </a:bodyPr>
          <a:lstStyle/>
          <a:p>
            <a:pPr algn="r" defTabSz="767557"/>
            <a:r>
              <a:rPr lang="en-ZA" sz="594" b="1" dirty="0">
                <a:solidFill>
                  <a:prstClr val="white"/>
                </a:solidFill>
              </a:rPr>
              <a:t>In 16/17</a:t>
            </a:r>
            <a:endParaRPr lang="en-US" sz="594" b="1" dirty="0">
              <a:solidFill>
                <a:prstClr val="white"/>
              </a:solidFill>
            </a:endParaRPr>
          </a:p>
        </p:txBody>
      </p:sp>
      <p:sp>
        <p:nvSpPr>
          <p:cNvPr id="179" name="Rectangle 178"/>
          <p:cNvSpPr/>
          <p:nvPr/>
        </p:nvSpPr>
        <p:spPr>
          <a:xfrm rot="18463">
            <a:off x="2994273" y="5495258"/>
            <a:ext cx="1223575"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smtClean="0">
                <a:solidFill>
                  <a:prstClr val="black"/>
                </a:solidFill>
              </a:rPr>
              <a:t>290 public bodies provided with technical support</a:t>
            </a:r>
            <a:endParaRPr lang="en-US" sz="461" dirty="0">
              <a:solidFill>
                <a:prstClr val="black"/>
              </a:solidFill>
            </a:endParaRPr>
          </a:p>
        </p:txBody>
      </p:sp>
      <p:sp>
        <p:nvSpPr>
          <p:cNvPr id="180" name="Rectangle 179"/>
          <p:cNvSpPr/>
          <p:nvPr/>
        </p:nvSpPr>
        <p:spPr>
          <a:xfrm rot="18463">
            <a:off x="2984634" y="5729291"/>
            <a:ext cx="1258664" cy="252000"/>
          </a:xfrm>
          <a:prstGeom prst="rect">
            <a:avLst/>
          </a:prstGeom>
          <a:solidFill>
            <a:schemeClr val="accent5">
              <a:lumMod val="60000"/>
              <a:lumOff val="40000"/>
            </a:schemeClr>
          </a:solidFill>
          <a:ln w="1905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p>
            <a:pPr algn="ctr" defTabSz="767557"/>
            <a:r>
              <a:rPr lang="en-ZA" sz="527" dirty="0" smtClean="0">
                <a:solidFill>
                  <a:prstClr val="white"/>
                </a:solidFill>
                <a:ea typeface="Calibri" panose="020F0502020204030204" pitchFamily="34" charset="0"/>
              </a:rPr>
              <a:t>290 public bodies implementing EPWP</a:t>
            </a:r>
            <a:endParaRPr lang="en-US" sz="527" dirty="0">
              <a:solidFill>
                <a:prstClr val="white"/>
              </a:solidFill>
            </a:endParaRPr>
          </a:p>
        </p:txBody>
      </p:sp>
      <p:sp>
        <p:nvSpPr>
          <p:cNvPr id="181" name="Freeform 25"/>
          <p:cNvSpPr>
            <a:spLocks/>
          </p:cNvSpPr>
          <p:nvPr/>
        </p:nvSpPr>
        <p:spPr bwMode="auto">
          <a:xfrm rot="18463">
            <a:off x="2466964" y="5555438"/>
            <a:ext cx="188680" cy="212133"/>
          </a:xfrm>
          <a:custGeom>
            <a:avLst/>
            <a:gdLst>
              <a:gd name="T0" fmla="*/ 974 w 998"/>
              <a:gd name="T1" fmla="*/ 782 h 1352"/>
              <a:gd name="T2" fmla="*/ 948 w 998"/>
              <a:gd name="T3" fmla="*/ 768 h 1352"/>
              <a:gd name="T4" fmla="*/ 920 w 998"/>
              <a:gd name="T5" fmla="*/ 766 h 1352"/>
              <a:gd name="T6" fmla="*/ 896 w 998"/>
              <a:gd name="T7" fmla="*/ 774 h 1352"/>
              <a:gd name="T8" fmla="*/ 874 w 998"/>
              <a:gd name="T9" fmla="*/ 792 h 1352"/>
              <a:gd name="T10" fmla="*/ 672 w 998"/>
              <a:gd name="T11" fmla="*/ 732 h 1352"/>
              <a:gd name="T12" fmla="*/ 672 w 998"/>
              <a:gd name="T13" fmla="*/ 180 h 1352"/>
              <a:gd name="T14" fmla="*/ 660 w 998"/>
              <a:gd name="T15" fmla="*/ 154 h 1352"/>
              <a:gd name="T16" fmla="*/ 642 w 998"/>
              <a:gd name="T17" fmla="*/ 134 h 1352"/>
              <a:gd name="T18" fmla="*/ 616 w 998"/>
              <a:gd name="T19" fmla="*/ 126 h 1352"/>
              <a:gd name="T20" fmla="*/ 588 w 998"/>
              <a:gd name="T21" fmla="*/ 126 h 1352"/>
              <a:gd name="T22" fmla="*/ 562 w 998"/>
              <a:gd name="T23" fmla="*/ 134 h 1352"/>
              <a:gd name="T24" fmla="*/ 544 w 998"/>
              <a:gd name="T25" fmla="*/ 154 h 1352"/>
              <a:gd name="T26" fmla="*/ 534 w 998"/>
              <a:gd name="T27" fmla="*/ 180 h 1352"/>
              <a:gd name="T28" fmla="*/ 530 w 998"/>
              <a:gd name="T29" fmla="*/ 642 h 1352"/>
              <a:gd name="T30" fmla="*/ 498 w 998"/>
              <a:gd name="T31" fmla="*/ 72 h 1352"/>
              <a:gd name="T32" fmla="*/ 490 w 998"/>
              <a:gd name="T33" fmla="*/ 44 h 1352"/>
              <a:gd name="T34" fmla="*/ 474 w 998"/>
              <a:gd name="T35" fmla="*/ 24 h 1352"/>
              <a:gd name="T36" fmla="*/ 454 w 998"/>
              <a:gd name="T37" fmla="*/ 6 h 1352"/>
              <a:gd name="T38" fmla="*/ 426 w 998"/>
              <a:gd name="T39" fmla="*/ 0 h 1352"/>
              <a:gd name="T40" fmla="*/ 398 w 998"/>
              <a:gd name="T41" fmla="*/ 6 h 1352"/>
              <a:gd name="T42" fmla="*/ 374 w 998"/>
              <a:gd name="T43" fmla="*/ 24 h 1352"/>
              <a:gd name="T44" fmla="*/ 360 w 998"/>
              <a:gd name="T45" fmla="*/ 44 h 1352"/>
              <a:gd name="T46" fmla="*/ 356 w 998"/>
              <a:gd name="T47" fmla="*/ 72 h 1352"/>
              <a:gd name="T48" fmla="*/ 320 w 998"/>
              <a:gd name="T49" fmla="*/ 642 h 1352"/>
              <a:gd name="T50" fmla="*/ 318 w 998"/>
              <a:gd name="T51" fmla="*/ 170 h 1352"/>
              <a:gd name="T52" fmla="*/ 306 w 998"/>
              <a:gd name="T53" fmla="*/ 144 h 1352"/>
              <a:gd name="T54" fmla="*/ 286 w 998"/>
              <a:gd name="T55" fmla="*/ 126 h 1352"/>
              <a:gd name="T56" fmla="*/ 262 w 998"/>
              <a:gd name="T57" fmla="*/ 116 h 1352"/>
              <a:gd name="T58" fmla="*/ 234 w 998"/>
              <a:gd name="T59" fmla="*/ 116 h 1352"/>
              <a:gd name="T60" fmla="*/ 210 w 998"/>
              <a:gd name="T61" fmla="*/ 126 h 1352"/>
              <a:gd name="T62" fmla="*/ 188 w 998"/>
              <a:gd name="T63" fmla="*/ 144 h 1352"/>
              <a:gd name="T64" fmla="*/ 180 w 998"/>
              <a:gd name="T65" fmla="*/ 170 h 1352"/>
              <a:gd name="T66" fmla="*/ 178 w 998"/>
              <a:gd name="T67" fmla="*/ 642 h 1352"/>
              <a:gd name="T68" fmla="*/ 142 w 998"/>
              <a:gd name="T69" fmla="*/ 390 h 1352"/>
              <a:gd name="T70" fmla="*/ 136 w 998"/>
              <a:gd name="T71" fmla="*/ 362 h 1352"/>
              <a:gd name="T72" fmla="*/ 122 w 998"/>
              <a:gd name="T73" fmla="*/ 340 h 1352"/>
              <a:gd name="T74" fmla="*/ 98 w 998"/>
              <a:gd name="T75" fmla="*/ 326 h 1352"/>
              <a:gd name="T76" fmla="*/ 72 w 998"/>
              <a:gd name="T77" fmla="*/ 322 h 1352"/>
              <a:gd name="T78" fmla="*/ 44 w 998"/>
              <a:gd name="T79" fmla="*/ 326 h 1352"/>
              <a:gd name="T80" fmla="*/ 22 w 998"/>
              <a:gd name="T81" fmla="*/ 340 h 1352"/>
              <a:gd name="T82" fmla="*/ 6 w 998"/>
              <a:gd name="T83" fmla="*/ 362 h 1352"/>
              <a:gd name="T84" fmla="*/ 0 w 998"/>
              <a:gd name="T85" fmla="*/ 390 h 1352"/>
              <a:gd name="T86" fmla="*/ 0 w 998"/>
              <a:gd name="T87" fmla="*/ 1184 h 1352"/>
              <a:gd name="T88" fmla="*/ 8 w 998"/>
              <a:gd name="T89" fmla="*/ 1246 h 1352"/>
              <a:gd name="T90" fmla="*/ 34 w 998"/>
              <a:gd name="T91" fmla="*/ 1290 h 1352"/>
              <a:gd name="T92" fmla="*/ 74 w 998"/>
              <a:gd name="T93" fmla="*/ 1320 h 1352"/>
              <a:gd name="T94" fmla="*/ 124 w 998"/>
              <a:gd name="T95" fmla="*/ 1340 h 1352"/>
              <a:gd name="T96" fmla="*/ 182 w 998"/>
              <a:gd name="T97" fmla="*/ 1350 h 1352"/>
              <a:gd name="T98" fmla="*/ 302 w 998"/>
              <a:gd name="T99" fmla="*/ 1352 h 1352"/>
              <a:gd name="T100" fmla="*/ 454 w 998"/>
              <a:gd name="T101" fmla="*/ 1352 h 1352"/>
              <a:gd name="T102" fmla="*/ 550 w 998"/>
              <a:gd name="T103" fmla="*/ 1344 h 1352"/>
              <a:gd name="T104" fmla="*/ 596 w 998"/>
              <a:gd name="T105" fmla="*/ 1334 h 1352"/>
              <a:gd name="T106" fmla="*/ 636 w 998"/>
              <a:gd name="T107" fmla="*/ 1318 h 1352"/>
              <a:gd name="T108" fmla="*/ 676 w 998"/>
              <a:gd name="T109" fmla="*/ 1292 h 1352"/>
              <a:gd name="T110" fmla="*/ 708 w 998"/>
              <a:gd name="T111" fmla="*/ 1256 h 1352"/>
              <a:gd name="T112" fmla="*/ 984 w 998"/>
              <a:gd name="T113" fmla="*/ 884 h 1352"/>
              <a:gd name="T114" fmla="*/ 996 w 998"/>
              <a:gd name="T115" fmla="*/ 858 h 1352"/>
              <a:gd name="T116" fmla="*/ 998 w 998"/>
              <a:gd name="T117" fmla="*/ 830 h 1352"/>
              <a:gd name="T118" fmla="*/ 992 w 998"/>
              <a:gd name="T119" fmla="*/ 804 h 1352"/>
              <a:gd name="T120" fmla="*/ 974 w 998"/>
              <a:gd name="T121" fmla="*/ 782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98" h="1352">
                <a:moveTo>
                  <a:pt x="974" y="782"/>
                </a:moveTo>
                <a:lnTo>
                  <a:pt x="974" y="782"/>
                </a:lnTo>
                <a:lnTo>
                  <a:pt x="964" y="774"/>
                </a:lnTo>
                <a:lnTo>
                  <a:pt x="948" y="768"/>
                </a:lnTo>
                <a:lnTo>
                  <a:pt x="936" y="766"/>
                </a:lnTo>
                <a:lnTo>
                  <a:pt x="920" y="766"/>
                </a:lnTo>
                <a:lnTo>
                  <a:pt x="908" y="768"/>
                </a:lnTo>
                <a:lnTo>
                  <a:pt x="896" y="774"/>
                </a:lnTo>
                <a:lnTo>
                  <a:pt x="884" y="782"/>
                </a:lnTo>
                <a:lnTo>
                  <a:pt x="874" y="792"/>
                </a:lnTo>
                <a:lnTo>
                  <a:pt x="672" y="938"/>
                </a:lnTo>
                <a:lnTo>
                  <a:pt x="672" y="732"/>
                </a:lnTo>
                <a:lnTo>
                  <a:pt x="672" y="196"/>
                </a:lnTo>
                <a:lnTo>
                  <a:pt x="672" y="180"/>
                </a:lnTo>
                <a:lnTo>
                  <a:pt x="668" y="164"/>
                </a:lnTo>
                <a:lnTo>
                  <a:pt x="660" y="154"/>
                </a:lnTo>
                <a:lnTo>
                  <a:pt x="652" y="142"/>
                </a:lnTo>
                <a:lnTo>
                  <a:pt x="642" y="134"/>
                </a:lnTo>
                <a:lnTo>
                  <a:pt x="632" y="128"/>
                </a:lnTo>
                <a:lnTo>
                  <a:pt x="616" y="126"/>
                </a:lnTo>
                <a:lnTo>
                  <a:pt x="602" y="124"/>
                </a:lnTo>
                <a:lnTo>
                  <a:pt x="588" y="126"/>
                </a:lnTo>
                <a:lnTo>
                  <a:pt x="574" y="128"/>
                </a:lnTo>
                <a:lnTo>
                  <a:pt x="562" y="134"/>
                </a:lnTo>
                <a:lnTo>
                  <a:pt x="552" y="142"/>
                </a:lnTo>
                <a:lnTo>
                  <a:pt x="544" y="154"/>
                </a:lnTo>
                <a:lnTo>
                  <a:pt x="536" y="164"/>
                </a:lnTo>
                <a:lnTo>
                  <a:pt x="534" y="180"/>
                </a:lnTo>
                <a:lnTo>
                  <a:pt x="530" y="196"/>
                </a:lnTo>
                <a:lnTo>
                  <a:pt x="530" y="642"/>
                </a:lnTo>
                <a:lnTo>
                  <a:pt x="498" y="642"/>
                </a:lnTo>
                <a:lnTo>
                  <a:pt x="498" y="72"/>
                </a:lnTo>
                <a:lnTo>
                  <a:pt x="494" y="56"/>
                </a:lnTo>
                <a:lnTo>
                  <a:pt x="490" y="44"/>
                </a:lnTo>
                <a:lnTo>
                  <a:pt x="484" y="32"/>
                </a:lnTo>
                <a:lnTo>
                  <a:pt x="474" y="24"/>
                </a:lnTo>
                <a:lnTo>
                  <a:pt x="464" y="12"/>
                </a:lnTo>
                <a:lnTo>
                  <a:pt x="454" y="6"/>
                </a:lnTo>
                <a:lnTo>
                  <a:pt x="440" y="2"/>
                </a:lnTo>
                <a:lnTo>
                  <a:pt x="426" y="0"/>
                </a:lnTo>
                <a:lnTo>
                  <a:pt x="410" y="2"/>
                </a:lnTo>
                <a:lnTo>
                  <a:pt x="398" y="6"/>
                </a:lnTo>
                <a:lnTo>
                  <a:pt x="384" y="12"/>
                </a:lnTo>
                <a:lnTo>
                  <a:pt x="374" y="24"/>
                </a:lnTo>
                <a:lnTo>
                  <a:pt x="364" y="32"/>
                </a:lnTo>
                <a:lnTo>
                  <a:pt x="360" y="44"/>
                </a:lnTo>
                <a:lnTo>
                  <a:pt x="356" y="56"/>
                </a:lnTo>
                <a:lnTo>
                  <a:pt x="356" y="72"/>
                </a:lnTo>
                <a:lnTo>
                  <a:pt x="356" y="642"/>
                </a:lnTo>
                <a:lnTo>
                  <a:pt x="320" y="642"/>
                </a:lnTo>
                <a:lnTo>
                  <a:pt x="320" y="186"/>
                </a:lnTo>
                <a:lnTo>
                  <a:pt x="318" y="170"/>
                </a:lnTo>
                <a:lnTo>
                  <a:pt x="314" y="158"/>
                </a:lnTo>
                <a:lnTo>
                  <a:pt x="306" y="144"/>
                </a:lnTo>
                <a:lnTo>
                  <a:pt x="300" y="134"/>
                </a:lnTo>
                <a:lnTo>
                  <a:pt x="286" y="126"/>
                </a:lnTo>
                <a:lnTo>
                  <a:pt x="276" y="120"/>
                </a:lnTo>
                <a:lnTo>
                  <a:pt x="262" y="116"/>
                </a:lnTo>
                <a:lnTo>
                  <a:pt x="250" y="114"/>
                </a:lnTo>
                <a:lnTo>
                  <a:pt x="234" y="116"/>
                </a:lnTo>
                <a:lnTo>
                  <a:pt x="220" y="120"/>
                </a:lnTo>
                <a:lnTo>
                  <a:pt x="210" y="126"/>
                </a:lnTo>
                <a:lnTo>
                  <a:pt x="196" y="134"/>
                </a:lnTo>
                <a:lnTo>
                  <a:pt x="188" y="144"/>
                </a:lnTo>
                <a:lnTo>
                  <a:pt x="182" y="158"/>
                </a:lnTo>
                <a:lnTo>
                  <a:pt x="180" y="170"/>
                </a:lnTo>
                <a:lnTo>
                  <a:pt x="178" y="186"/>
                </a:lnTo>
                <a:lnTo>
                  <a:pt x="178" y="642"/>
                </a:lnTo>
                <a:lnTo>
                  <a:pt x="142" y="642"/>
                </a:lnTo>
                <a:lnTo>
                  <a:pt x="142" y="390"/>
                </a:lnTo>
                <a:lnTo>
                  <a:pt x="142" y="378"/>
                </a:lnTo>
                <a:lnTo>
                  <a:pt x="136" y="362"/>
                </a:lnTo>
                <a:lnTo>
                  <a:pt x="132" y="350"/>
                </a:lnTo>
                <a:lnTo>
                  <a:pt x="122" y="340"/>
                </a:lnTo>
                <a:lnTo>
                  <a:pt x="112" y="332"/>
                </a:lnTo>
                <a:lnTo>
                  <a:pt x="98" y="326"/>
                </a:lnTo>
                <a:lnTo>
                  <a:pt x="88" y="322"/>
                </a:lnTo>
                <a:lnTo>
                  <a:pt x="72" y="322"/>
                </a:lnTo>
                <a:lnTo>
                  <a:pt x="56" y="322"/>
                </a:lnTo>
                <a:lnTo>
                  <a:pt x="44" y="326"/>
                </a:lnTo>
                <a:lnTo>
                  <a:pt x="32" y="332"/>
                </a:lnTo>
                <a:lnTo>
                  <a:pt x="22" y="340"/>
                </a:lnTo>
                <a:lnTo>
                  <a:pt x="10" y="350"/>
                </a:lnTo>
                <a:lnTo>
                  <a:pt x="6" y="362"/>
                </a:lnTo>
                <a:lnTo>
                  <a:pt x="0" y="378"/>
                </a:lnTo>
                <a:lnTo>
                  <a:pt x="0" y="390"/>
                </a:lnTo>
                <a:lnTo>
                  <a:pt x="0" y="790"/>
                </a:lnTo>
                <a:lnTo>
                  <a:pt x="0" y="1184"/>
                </a:lnTo>
                <a:lnTo>
                  <a:pt x="0" y="1218"/>
                </a:lnTo>
                <a:lnTo>
                  <a:pt x="8" y="1246"/>
                </a:lnTo>
                <a:lnTo>
                  <a:pt x="18" y="1270"/>
                </a:lnTo>
                <a:lnTo>
                  <a:pt x="34" y="1290"/>
                </a:lnTo>
                <a:lnTo>
                  <a:pt x="54" y="1308"/>
                </a:lnTo>
                <a:lnTo>
                  <a:pt x="74" y="1320"/>
                </a:lnTo>
                <a:lnTo>
                  <a:pt x="98" y="1330"/>
                </a:lnTo>
                <a:lnTo>
                  <a:pt x="124" y="1340"/>
                </a:lnTo>
                <a:lnTo>
                  <a:pt x="152" y="1344"/>
                </a:lnTo>
                <a:lnTo>
                  <a:pt x="182" y="1350"/>
                </a:lnTo>
                <a:lnTo>
                  <a:pt x="242" y="1352"/>
                </a:lnTo>
                <a:lnTo>
                  <a:pt x="302" y="1352"/>
                </a:lnTo>
                <a:lnTo>
                  <a:pt x="358" y="1352"/>
                </a:lnTo>
                <a:lnTo>
                  <a:pt x="454" y="1352"/>
                </a:lnTo>
                <a:lnTo>
                  <a:pt x="502" y="1350"/>
                </a:lnTo>
                <a:lnTo>
                  <a:pt x="550" y="1344"/>
                </a:lnTo>
                <a:lnTo>
                  <a:pt x="572" y="1340"/>
                </a:lnTo>
                <a:lnTo>
                  <a:pt x="596" y="1334"/>
                </a:lnTo>
                <a:lnTo>
                  <a:pt x="618" y="1326"/>
                </a:lnTo>
                <a:lnTo>
                  <a:pt x="636" y="1318"/>
                </a:lnTo>
                <a:lnTo>
                  <a:pt x="658" y="1306"/>
                </a:lnTo>
                <a:lnTo>
                  <a:pt x="676" y="1292"/>
                </a:lnTo>
                <a:lnTo>
                  <a:pt x="694" y="1278"/>
                </a:lnTo>
                <a:lnTo>
                  <a:pt x="708" y="1256"/>
                </a:lnTo>
                <a:lnTo>
                  <a:pt x="922" y="962"/>
                </a:lnTo>
                <a:lnTo>
                  <a:pt x="984" y="884"/>
                </a:lnTo>
                <a:lnTo>
                  <a:pt x="992" y="872"/>
                </a:lnTo>
                <a:lnTo>
                  <a:pt x="996" y="858"/>
                </a:lnTo>
                <a:lnTo>
                  <a:pt x="998" y="844"/>
                </a:lnTo>
                <a:lnTo>
                  <a:pt x="998" y="830"/>
                </a:lnTo>
                <a:lnTo>
                  <a:pt x="996" y="818"/>
                </a:lnTo>
                <a:lnTo>
                  <a:pt x="992" y="804"/>
                </a:lnTo>
                <a:lnTo>
                  <a:pt x="984" y="792"/>
                </a:lnTo>
                <a:lnTo>
                  <a:pt x="974" y="782"/>
                </a:lnTo>
                <a:close/>
              </a:path>
            </a:pathLst>
          </a:custGeom>
          <a:solidFill>
            <a:schemeClr val="accent2"/>
          </a:solidFill>
          <a:ln>
            <a:noFill/>
          </a:ln>
        </p:spPr>
        <p:txBody>
          <a:bodyPr vert="horz" wrap="square" lIns="60290" tIns="30145" rIns="60290" bIns="30145" numCol="1" anchor="t" anchorCtr="0" compatLnSpc="1">
            <a:prstTxWarp prst="textNoShape">
              <a:avLst/>
            </a:prstTxWarp>
          </a:bodyPr>
          <a:lstStyle/>
          <a:p>
            <a:pPr defTabSz="767557"/>
            <a:endParaRPr lang="en-US" sz="1044">
              <a:solidFill>
                <a:prstClr val="black"/>
              </a:solidFill>
            </a:endParaRPr>
          </a:p>
        </p:txBody>
      </p:sp>
      <p:sp>
        <p:nvSpPr>
          <p:cNvPr id="182" name="Rectangle 181"/>
          <p:cNvSpPr/>
          <p:nvPr/>
        </p:nvSpPr>
        <p:spPr>
          <a:xfrm rot="18864">
            <a:off x="5393663" y="561869"/>
            <a:ext cx="1253275"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ZA" sz="461" dirty="0">
                <a:solidFill>
                  <a:prstClr val="black"/>
                </a:solidFill>
              </a:rPr>
              <a:t>3.5 Average score for management practices</a:t>
            </a:r>
            <a:endParaRPr lang="en-US" sz="461" dirty="0">
              <a:solidFill>
                <a:prstClr val="black"/>
              </a:solidFill>
            </a:endParaRPr>
          </a:p>
        </p:txBody>
      </p:sp>
      <p:sp>
        <p:nvSpPr>
          <p:cNvPr id="183" name="Rectangle 182"/>
          <p:cNvSpPr/>
          <p:nvPr/>
        </p:nvSpPr>
        <p:spPr>
          <a:xfrm rot="18864">
            <a:off x="5384573" y="940376"/>
            <a:ext cx="1257553" cy="23416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Compliance model tabled at EXCO for approval</a:t>
            </a:r>
            <a:endParaRPr lang="en-US" sz="461" dirty="0">
              <a:solidFill>
                <a:prstClr val="black"/>
              </a:solidFill>
            </a:endParaRPr>
          </a:p>
        </p:txBody>
      </p:sp>
      <p:sp>
        <p:nvSpPr>
          <p:cNvPr id="186" name="Rectangle 185"/>
          <p:cNvSpPr/>
          <p:nvPr/>
        </p:nvSpPr>
        <p:spPr>
          <a:xfrm rot="18463">
            <a:off x="3073154" y="4447700"/>
            <a:ext cx="1253274" cy="163250"/>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defTabSz="767557"/>
            <a:r>
              <a:rPr lang="en-US" sz="461" dirty="0" smtClean="0">
                <a:solidFill>
                  <a:prstClr val="black"/>
                </a:solidFill>
              </a:rPr>
              <a:t>2 Data quality reports produced</a:t>
            </a:r>
            <a:endParaRPr lang="en-US" sz="461" dirty="0">
              <a:solidFill>
                <a:prstClr val="black"/>
              </a:solidFill>
            </a:endParaRPr>
          </a:p>
        </p:txBody>
      </p:sp>
    </p:spTree>
    <p:extLst>
      <p:ext uri="{BB962C8B-B14F-4D97-AF65-F5344CB8AC3E}">
        <p14:creationId xmlns:p14="http://schemas.microsoft.com/office/powerpoint/2010/main" xmlns="" val="382451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C00"/>
            </a:gs>
            <a:gs pos="48000">
              <a:srgbClr val="FF9933"/>
            </a:gs>
            <a:gs pos="100000">
              <a:srgbClr val="FF9933"/>
            </a:gs>
          </a:gsLst>
          <a:lin ang="162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95180" y="2265393"/>
            <a:ext cx="7476307" cy="1815882"/>
          </a:xfrm>
          <a:prstGeom prst="rect">
            <a:avLst/>
          </a:prstGeom>
          <a:noFill/>
        </p:spPr>
        <p:txBody>
          <a:bodyPr wrap="square" rtlCol="0">
            <a:spAutoFit/>
          </a:bodyPr>
          <a:lstStyle/>
          <a:p>
            <a:r>
              <a:rPr lang="en-ZA" sz="7200" dirty="0" smtClean="0"/>
              <a:t>PART A</a:t>
            </a:r>
          </a:p>
          <a:p>
            <a:r>
              <a:rPr lang="en-ZA" sz="3600" i="1" dirty="0" smtClean="0">
                <a:solidFill>
                  <a:prstClr val="white"/>
                </a:solidFill>
              </a:rPr>
              <a:t>Strategic Overview</a:t>
            </a:r>
            <a:endParaRPr lang="en-ZA" sz="3200" i="1" dirty="0">
              <a:solidFill>
                <a:prstClr val="white"/>
              </a:solidFill>
            </a:endParaRPr>
          </a:p>
        </p:txBody>
      </p:sp>
      <p:sp>
        <p:nvSpPr>
          <p:cNvPr id="4" name="Slide Number Placeholder 3"/>
          <p:cNvSpPr>
            <a:spLocks noGrp="1"/>
          </p:cNvSpPr>
          <p:nvPr>
            <p:ph type="sldNum" sz="quarter" idx="12"/>
          </p:nvPr>
        </p:nvSpPr>
        <p:spPr/>
        <p:txBody>
          <a:bodyPr/>
          <a:lstStyle/>
          <a:p>
            <a:fld id="{807AF72E-B1A0-4A08-AC4A-89DDD0E3DC36}" type="slidenum">
              <a:rPr lang="en-US" smtClean="0"/>
              <a:pPr/>
              <a:t>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414577" y="0"/>
            <a:ext cx="4847728" cy="6858000"/>
          </a:xfrm>
          <a:prstGeom prst="rect">
            <a:avLst/>
          </a:prstGeom>
        </p:spPr>
      </p:pic>
    </p:spTree>
    <p:extLst>
      <p:ext uri="{BB962C8B-B14F-4D97-AF65-F5344CB8AC3E}">
        <p14:creationId xmlns:p14="http://schemas.microsoft.com/office/powerpoint/2010/main" xmlns="" val="3001623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8792" y="6344633"/>
            <a:ext cx="1012632" cy="410122"/>
          </a:xfrm>
          <a:prstGeom prst="rect">
            <a:avLst/>
          </a:prstGeom>
          <a:noFill/>
          <a:ln>
            <a:noFill/>
          </a:ln>
          <a:effectLst/>
          <a:extLst/>
        </p:spPr>
      </p:pic>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LEGISLATIVE AND OTHER MANDATES</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8</a:t>
            </a:fld>
            <a:endParaRPr lang="en-US" dirty="0">
              <a:solidFill>
                <a:prstClr val="black">
                  <a:tint val="75000"/>
                </a:prstClr>
              </a:solidFill>
            </a:endParaRPr>
          </a:p>
        </p:txBody>
      </p:sp>
      <p:sp>
        <p:nvSpPr>
          <p:cNvPr id="6" name="Rectangle 92"/>
          <p:cNvSpPr>
            <a:spLocks noChangeArrowheads="1"/>
          </p:cNvSpPr>
          <p:nvPr/>
        </p:nvSpPr>
        <p:spPr bwMode="auto">
          <a:xfrm>
            <a:off x="323850" y="909638"/>
            <a:ext cx="11337107" cy="5400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defRPr/>
            </a:pPr>
            <a:r>
              <a:rPr lang="en-GB" sz="1500" b="1" dirty="0">
                <a:solidFill>
                  <a:prstClr val="black"/>
                </a:solidFill>
                <a:latin typeface="Arial" panose="020B0604020202020204" pitchFamily="34" charset="0"/>
                <a:ea typeface="Arial Unicode MS" pitchFamily="34" charset="-128"/>
                <a:cs typeface="Arial" panose="020B0604020202020204" pitchFamily="34" charset="0"/>
              </a:rPr>
              <a:t>Constitutional mandate:</a:t>
            </a:r>
          </a:p>
          <a:p>
            <a:pPr algn="just">
              <a:defRPr/>
            </a:pPr>
            <a:r>
              <a:rPr lang="en-GB" sz="1500" dirty="0">
                <a:solidFill>
                  <a:prstClr val="black"/>
                </a:solidFill>
                <a:latin typeface="Arial" panose="020B0604020202020204" pitchFamily="34" charset="0"/>
                <a:ea typeface="Arial Unicode MS" pitchFamily="34" charset="-128"/>
                <a:cs typeface="Arial" panose="020B0604020202020204" pitchFamily="34" charset="0"/>
              </a:rPr>
              <a:t>The Constitutional mandate is provided for in Schedule 4, Part A, of the Constitution of the Republic of South </a:t>
            </a:r>
            <a:r>
              <a:rPr lang="en-GB" sz="1500" dirty="0" smtClean="0">
                <a:solidFill>
                  <a:prstClr val="black"/>
                </a:solidFill>
                <a:latin typeface="Arial" panose="020B0604020202020204" pitchFamily="34" charset="0"/>
                <a:ea typeface="Arial Unicode MS" pitchFamily="34" charset="-128"/>
                <a:cs typeface="Arial" panose="020B0604020202020204" pitchFamily="34" charset="0"/>
              </a:rPr>
              <a:t>Africa, 1996: </a:t>
            </a:r>
            <a:r>
              <a:rPr lang="en-GB" sz="1500" dirty="0">
                <a:solidFill>
                  <a:prstClr val="black"/>
                </a:solidFill>
                <a:latin typeface="Arial" panose="020B0604020202020204" pitchFamily="34" charset="0"/>
                <a:ea typeface="Arial Unicode MS" pitchFamily="34" charset="-128"/>
                <a:cs typeface="Arial" panose="020B0604020202020204" pitchFamily="34" charset="0"/>
              </a:rPr>
              <a:t>Functional Areas of Concurrent National and Provincial Legislative Competence.</a:t>
            </a:r>
          </a:p>
          <a:p>
            <a:pPr algn="just">
              <a:defRPr/>
            </a:pPr>
            <a:endParaRPr lang="en-GB" sz="1500" dirty="0">
              <a:solidFill>
                <a:prstClr val="black"/>
              </a:solidFill>
              <a:latin typeface="Arial" panose="020B0604020202020204" pitchFamily="34" charset="0"/>
              <a:ea typeface="Arial Unicode MS" pitchFamily="34" charset="-128"/>
              <a:cs typeface="Arial" panose="020B0604020202020204" pitchFamily="34" charset="0"/>
            </a:endParaRPr>
          </a:p>
          <a:p>
            <a:pPr algn="just">
              <a:defRPr/>
            </a:pPr>
            <a:r>
              <a:rPr lang="en-GB" sz="1500" b="1" dirty="0">
                <a:solidFill>
                  <a:prstClr val="black"/>
                </a:solidFill>
                <a:latin typeface="Arial" panose="020B0604020202020204" pitchFamily="34" charset="0"/>
                <a:ea typeface="Arial Unicode MS" pitchFamily="34" charset="-128"/>
                <a:cs typeface="Arial" panose="020B0604020202020204" pitchFamily="34" charset="0"/>
              </a:rPr>
              <a:t>Legislative mandate</a:t>
            </a:r>
          </a:p>
          <a:p>
            <a:pPr algn="just">
              <a:defRPr/>
            </a:pPr>
            <a:r>
              <a:rPr lang="en-ZA" sz="1500" dirty="0">
                <a:solidFill>
                  <a:prstClr val="black"/>
                </a:solidFill>
                <a:latin typeface="Arial" panose="020B0604020202020204" pitchFamily="34" charset="0"/>
                <a:ea typeface="Arial Unicode MS" pitchFamily="34" charset="-128"/>
                <a:cs typeface="Arial" panose="020B0604020202020204" pitchFamily="34" charset="0"/>
              </a:rPr>
              <a:t>The legislative mandates of the Department are underpinned by the following Acts:</a:t>
            </a:r>
          </a:p>
          <a:p>
            <a:pPr marL="400050" indent="-400050" algn="just">
              <a:lnSpc>
                <a:spcPct val="120000"/>
              </a:lnSpc>
              <a:buFont typeface="+mj-lt"/>
              <a:buAutoNum type="romanLcPeriod"/>
              <a:defRPr/>
            </a:pP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Government </a:t>
            </a:r>
            <a:r>
              <a:rPr lang="en-ZA" sz="1500" dirty="0">
                <a:solidFill>
                  <a:prstClr val="black"/>
                </a:solidFill>
                <a:latin typeface="Arial" panose="020B0604020202020204" pitchFamily="34" charset="0"/>
                <a:ea typeface="Arial Unicode MS" pitchFamily="34" charset="-128"/>
                <a:cs typeface="Arial" panose="020B0604020202020204" pitchFamily="34" charset="0"/>
              </a:rPr>
              <a:t>Immovable Asset Management Act, 2007 (Act No. 19 of 2007);  </a:t>
            </a:r>
          </a:p>
          <a:p>
            <a:pPr marL="400050" indent="-400050" algn="just">
              <a:lnSpc>
                <a:spcPct val="120000"/>
              </a:lnSpc>
              <a:buFont typeface="+mj-lt"/>
              <a:buAutoNum type="romanLcPeriod"/>
              <a:defRPr/>
            </a:pP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Construction </a:t>
            </a:r>
            <a:r>
              <a:rPr lang="en-ZA" sz="1500" dirty="0">
                <a:solidFill>
                  <a:prstClr val="black"/>
                </a:solidFill>
                <a:latin typeface="Arial" panose="020B0604020202020204" pitchFamily="34" charset="0"/>
                <a:ea typeface="Arial Unicode MS" pitchFamily="34" charset="-128"/>
                <a:cs typeface="Arial" panose="020B0604020202020204" pitchFamily="34" charset="0"/>
              </a:rPr>
              <a:t>Industry Development Board Act, 2000 (Act No. 38 of 2000</a:t>
            </a: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a:t>
            </a:r>
            <a:endParaRPr lang="en-ZA" sz="1500" dirty="0">
              <a:solidFill>
                <a:prstClr val="black"/>
              </a:solidFill>
              <a:latin typeface="Arial" panose="020B0604020202020204" pitchFamily="34" charset="0"/>
              <a:ea typeface="Arial Unicode MS" pitchFamily="34" charset="-128"/>
              <a:cs typeface="Arial" panose="020B0604020202020204" pitchFamily="34" charset="0"/>
            </a:endParaRPr>
          </a:p>
          <a:p>
            <a:pPr marL="400050" indent="-400050" algn="just">
              <a:lnSpc>
                <a:spcPct val="120000"/>
              </a:lnSpc>
              <a:buFont typeface="+mj-lt"/>
              <a:buAutoNum type="romanLcPeriod"/>
              <a:defRPr/>
            </a:pP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Council </a:t>
            </a:r>
            <a:r>
              <a:rPr lang="en-ZA" sz="1500" dirty="0">
                <a:solidFill>
                  <a:prstClr val="black"/>
                </a:solidFill>
                <a:latin typeface="Arial" panose="020B0604020202020204" pitchFamily="34" charset="0"/>
                <a:ea typeface="Arial Unicode MS" pitchFamily="34" charset="-128"/>
                <a:cs typeface="Arial" panose="020B0604020202020204" pitchFamily="34" charset="0"/>
              </a:rPr>
              <a:t>for the Built Environment Act, 2000 (Act No. 43 of 2000</a:t>
            </a: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a:t>
            </a:r>
            <a:endParaRPr lang="en-ZA" sz="1500" dirty="0">
              <a:solidFill>
                <a:prstClr val="black"/>
              </a:solidFill>
              <a:latin typeface="Arial" panose="020B0604020202020204" pitchFamily="34" charset="0"/>
              <a:ea typeface="Arial Unicode MS" pitchFamily="34" charset="-128"/>
              <a:cs typeface="Arial" panose="020B0604020202020204" pitchFamily="34" charset="0"/>
            </a:endParaRPr>
          </a:p>
          <a:p>
            <a:pPr marL="400050" indent="-400050" algn="just">
              <a:lnSpc>
                <a:spcPct val="120000"/>
              </a:lnSpc>
              <a:buFont typeface="+mj-lt"/>
              <a:buAutoNum type="romanLcPeriod"/>
              <a:defRPr/>
            </a:pP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Professional </a:t>
            </a:r>
            <a:r>
              <a:rPr lang="en-ZA" sz="1500" dirty="0">
                <a:solidFill>
                  <a:prstClr val="black"/>
                </a:solidFill>
                <a:latin typeface="Arial" panose="020B0604020202020204" pitchFamily="34" charset="0"/>
                <a:ea typeface="Arial Unicode MS" pitchFamily="34" charset="-128"/>
                <a:cs typeface="Arial" panose="020B0604020202020204" pitchFamily="34" charset="0"/>
              </a:rPr>
              <a:t>Council Acts that regulate the six Built Environment Professions (BEPs);</a:t>
            </a:r>
          </a:p>
          <a:p>
            <a:pPr marL="400050" indent="-400050" algn="just">
              <a:lnSpc>
                <a:spcPct val="120000"/>
              </a:lnSpc>
              <a:buFont typeface="+mj-lt"/>
              <a:buAutoNum type="romanLcPeriod"/>
              <a:defRPr/>
            </a:pPr>
            <a:r>
              <a:rPr lang="en-ZA" sz="1500" dirty="0" smtClean="0">
                <a:solidFill>
                  <a:prstClr val="black"/>
                </a:solidFill>
                <a:latin typeface="Arial" panose="020B0604020202020204" pitchFamily="34" charset="0"/>
                <a:ea typeface="Arial Unicode MS" pitchFamily="34" charset="-128"/>
                <a:cs typeface="Arial" panose="020B0604020202020204" pitchFamily="34" charset="0"/>
              </a:rPr>
              <a:t>Public </a:t>
            </a:r>
            <a:r>
              <a:rPr lang="en-ZA" sz="1500" dirty="0">
                <a:solidFill>
                  <a:prstClr val="black"/>
                </a:solidFill>
                <a:latin typeface="Arial" panose="020B0604020202020204" pitchFamily="34" charset="0"/>
                <a:ea typeface="Arial Unicode MS" pitchFamily="34" charset="-128"/>
                <a:cs typeface="Arial" panose="020B0604020202020204" pitchFamily="34" charset="0"/>
              </a:rPr>
              <a:t>Finance Management Act, 1999 (Act No. 1 of 1999).  </a:t>
            </a:r>
          </a:p>
          <a:p>
            <a:pPr algn="just">
              <a:lnSpc>
                <a:spcPct val="120000"/>
              </a:lnSpc>
              <a:defRPr/>
            </a:pPr>
            <a:r>
              <a:rPr lang="en-ZA" sz="1500" i="1" dirty="0" smtClean="0">
                <a:solidFill>
                  <a:prstClr val="black"/>
                </a:solidFill>
                <a:latin typeface="Arial" panose="020B0604020202020204" pitchFamily="34" charset="0"/>
                <a:ea typeface="Arial Unicode MS" pitchFamily="34" charset="-128"/>
                <a:cs typeface="Arial" panose="020B0604020202020204" pitchFamily="34" charset="0"/>
              </a:rPr>
              <a:t>(Other </a:t>
            </a:r>
            <a:r>
              <a:rPr lang="en-ZA" sz="1500" i="1" dirty="0">
                <a:solidFill>
                  <a:prstClr val="black"/>
                </a:solidFill>
                <a:latin typeface="Arial" panose="020B0604020202020204" pitchFamily="34" charset="0"/>
                <a:ea typeface="Arial Unicode MS" pitchFamily="34" charset="-128"/>
                <a:cs typeface="Arial" panose="020B0604020202020204" pitchFamily="34" charset="0"/>
              </a:rPr>
              <a:t>Acts </a:t>
            </a:r>
            <a:r>
              <a:rPr lang="en-ZA" sz="1500" i="1" dirty="0" smtClean="0">
                <a:solidFill>
                  <a:prstClr val="black"/>
                </a:solidFill>
                <a:latin typeface="Arial" panose="020B0604020202020204" pitchFamily="34" charset="0"/>
                <a:ea typeface="Arial Unicode MS" pitchFamily="34" charset="-128"/>
                <a:cs typeface="Arial" panose="020B0604020202020204" pitchFamily="34" charset="0"/>
              </a:rPr>
              <a:t>are listed </a:t>
            </a:r>
            <a:r>
              <a:rPr lang="en-ZA" sz="1500" i="1" dirty="0">
                <a:solidFill>
                  <a:prstClr val="black"/>
                </a:solidFill>
                <a:latin typeface="Arial" panose="020B0604020202020204" pitchFamily="34" charset="0"/>
                <a:ea typeface="Arial Unicode MS" pitchFamily="34" charset="-128"/>
                <a:cs typeface="Arial" panose="020B0604020202020204" pitchFamily="34" charset="0"/>
              </a:rPr>
              <a:t>in Annexure A </a:t>
            </a:r>
            <a:r>
              <a:rPr lang="en-ZA" sz="1500" i="1" dirty="0" smtClean="0">
                <a:solidFill>
                  <a:prstClr val="black"/>
                </a:solidFill>
                <a:latin typeface="Arial" panose="020B0604020202020204" pitchFamily="34" charset="0"/>
                <a:ea typeface="Arial Unicode MS" pitchFamily="34" charset="-128"/>
                <a:cs typeface="Arial" panose="020B0604020202020204" pitchFamily="34" charset="0"/>
              </a:rPr>
              <a:t>of the Strategic Plan and Annual Performance Plan)</a:t>
            </a:r>
            <a:endParaRPr lang="en-ZA" sz="1500" i="1" dirty="0">
              <a:solidFill>
                <a:prstClr val="black"/>
              </a:solidFill>
              <a:latin typeface="Arial" panose="020B0604020202020204" pitchFamily="34" charset="0"/>
              <a:ea typeface="Arial Unicode MS" pitchFamily="34" charset="-128"/>
              <a:cs typeface="Arial" panose="020B0604020202020204" pitchFamily="34" charset="0"/>
            </a:endParaRPr>
          </a:p>
          <a:p>
            <a:pPr algn="just">
              <a:defRPr/>
            </a:pPr>
            <a:endParaRPr lang="en-US" sz="1500" dirty="0">
              <a:solidFill>
                <a:srgbClr val="FF0000"/>
              </a:solidFill>
              <a:latin typeface="Arial" panose="020B0604020202020204" pitchFamily="34" charset="0"/>
              <a:ea typeface="Arial Unicode MS" pitchFamily="34" charset="-128"/>
              <a:cs typeface="Arial" panose="020B0604020202020204" pitchFamily="34" charset="0"/>
            </a:endParaRPr>
          </a:p>
          <a:p>
            <a:pPr algn="just">
              <a:defRPr/>
            </a:pPr>
            <a:r>
              <a:rPr lang="en-US" sz="1500" b="1" dirty="0">
                <a:solidFill>
                  <a:prstClr val="black"/>
                </a:solidFill>
                <a:latin typeface="Arial" panose="020B0604020202020204" pitchFamily="34" charset="0"/>
                <a:ea typeface="Arial Unicode MS" pitchFamily="34" charset="-128"/>
                <a:cs typeface="Arial" panose="020B0604020202020204" pitchFamily="34" charset="0"/>
              </a:rPr>
              <a:t>Policy mandates</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DPW White Paper: Public Works, Towards the 21st Century, 1997</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DPW White Paper: Creating an Enabling Environment for Reconstruction, Growth and Development in the Construction Industry, 1999</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Construction Sector Transformation Charter, 2006</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Property Sector Transformation Charter, 2007</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DPW Broad-based Black Economic Empowerment Strategy, 2006</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Property Management Strategy on BBBEE, Job Creation and Poverty Alleviation, 2007</a:t>
            </a:r>
          </a:p>
          <a:p>
            <a:pPr marL="400050" indent="-400050" algn="just">
              <a:lnSpc>
                <a:spcPct val="120000"/>
              </a:lnSpc>
              <a:buFont typeface="+mj-lt"/>
              <a:buAutoNum type="romanLcPeriod"/>
              <a:defRPr/>
            </a:pPr>
            <a:r>
              <a:rPr lang="en-US" sz="1500" dirty="0">
                <a:solidFill>
                  <a:prstClr val="black"/>
                </a:solidFill>
                <a:latin typeface="Arial" panose="020B0604020202020204" pitchFamily="34" charset="0"/>
                <a:ea typeface="Arial Unicode MS" pitchFamily="34" charset="-128"/>
                <a:cs typeface="Arial" panose="020B0604020202020204" pitchFamily="34" charset="0"/>
              </a:rPr>
              <a:t>Green Building Framework, 2011</a:t>
            </a:r>
          </a:p>
          <a:p>
            <a:pPr algn="just">
              <a:defRPr/>
            </a:pPr>
            <a:endParaRPr lang="en-US" sz="1500" dirty="0">
              <a:solidFill>
                <a:prstClr val="black"/>
              </a:solidFill>
              <a:latin typeface="Arial" panose="020B0604020202020204" pitchFamily="34" charset="0"/>
              <a:ea typeface="Arial Unicode MS" pitchFamily="34" charset="-128"/>
              <a:cs typeface="Arial" panose="020B0604020202020204" pitchFamily="34" charset="0"/>
            </a:endParaRPr>
          </a:p>
          <a:p>
            <a:pPr marL="285750" indent="-285750" algn="just">
              <a:buFont typeface="Arial" panose="020B0604020202020204" pitchFamily="34" charset="0"/>
              <a:buChar char="•"/>
              <a:defRPr/>
            </a:pPr>
            <a:endParaRPr lang="en-GB" sz="1500" dirty="0">
              <a:solidFill>
                <a:prstClr val="black"/>
              </a:solidFill>
              <a:latin typeface="Arial" panose="020B0604020202020204" pitchFamily="34" charset="0"/>
              <a:ea typeface="Arial Unicode MS" pitchFamily="34" charset="-128"/>
              <a:cs typeface="Arial" panose="020B0604020202020204" pitchFamily="34" charset="0"/>
            </a:endParaRPr>
          </a:p>
        </p:txBody>
      </p:sp>
    </p:spTree>
    <p:extLst>
      <p:ext uri="{BB962C8B-B14F-4D97-AF65-F5344CB8AC3E}">
        <p14:creationId xmlns:p14="http://schemas.microsoft.com/office/powerpoint/2010/main" xmlns="" val="996349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9939" y="6393866"/>
            <a:ext cx="1012632" cy="410122"/>
          </a:xfrm>
          <a:prstGeom prst="rect">
            <a:avLst/>
          </a:prstGeom>
          <a:noFill/>
          <a:ln>
            <a:noFill/>
          </a:ln>
          <a:effectLst/>
          <a:extLst/>
        </p:spPr>
      </p:pic>
      <p:sp>
        <p:nvSpPr>
          <p:cNvPr id="7" name="Rectangle 6"/>
          <p:cNvSpPr/>
          <p:nvPr/>
        </p:nvSpPr>
        <p:spPr>
          <a:xfrm>
            <a:off x="0" y="0"/>
            <a:ext cx="12192000" cy="685800"/>
          </a:xfrm>
          <a:prstGeom prst="rect">
            <a:avLst/>
          </a:prstGeom>
          <a:pattFill prst="dkHorz">
            <a:fgClr>
              <a:srgbClr val="FF6600"/>
            </a:fgClr>
            <a:bgClr>
              <a:srgbClr val="FF9933"/>
            </a:bgClr>
          </a:pattFill>
          <a:ln w="25400" cap="flat" cmpd="sng" algn="ctr">
            <a:solidFill>
              <a:srgbClr val="FF6600"/>
            </a:solidFill>
            <a:prstDash val="solid"/>
          </a:ln>
          <a:effectLst/>
        </p:spPr>
        <p:txBody>
          <a:bodyPr rtlCol="0" anchor="ctr"/>
          <a:lstStyle/>
          <a:p>
            <a:pPr algn="ctr">
              <a:defRPr/>
            </a:pPr>
            <a:endParaRPr lang="en-US" kern="0" dirty="0" smtClean="0">
              <a:solidFill>
                <a:prstClr val="white"/>
              </a:solidFill>
            </a:endParaRPr>
          </a:p>
        </p:txBody>
      </p:sp>
      <p:sp>
        <p:nvSpPr>
          <p:cNvPr id="8" name="TextBox 7"/>
          <p:cNvSpPr txBox="1"/>
          <p:nvPr/>
        </p:nvSpPr>
        <p:spPr>
          <a:xfrm>
            <a:off x="152400" y="168865"/>
            <a:ext cx="8534400" cy="523220"/>
          </a:xfrm>
          <a:prstGeom prst="rect">
            <a:avLst/>
          </a:prstGeom>
          <a:noFill/>
        </p:spPr>
        <p:txBody>
          <a:bodyPr wrap="square" rtlCol="0">
            <a:spAutoFit/>
          </a:bodyPr>
          <a:lstStyle/>
          <a:p>
            <a:pPr>
              <a:defRPr/>
            </a:pPr>
            <a:r>
              <a:rPr lang="en-ZA" sz="2800" b="1" kern="0" dirty="0" smtClean="0">
                <a:solidFill>
                  <a:prstClr val="white"/>
                </a:solidFill>
                <a:effectLst>
                  <a:outerShdw blurRad="38100" dist="38100" dir="2700000" algn="tl">
                    <a:srgbClr val="000000">
                      <a:alpha val="43137"/>
                    </a:srgbClr>
                  </a:outerShdw>
                </a:effectLst>
              </a:rPr>
              <a:t>STRATEGIC CONTEXT</a:t>
            </a:r>
          </a:p>
        </p:txBody>
      </p:sp>
      <p:sp>
        <p:nvSpPr>
          <p:cNvPr id="3" name="Slide Number Placeholder 2"/>
          <p:cNvSpPr>
            <a:spLocks noGrp="1"/>
          </p:cNvSpPr>
          <p:nvPr>
            <p:ph type="sldNum" sz="quarter" idx="12"/>
          </p:nvPr>
        </p:nvSpPr>
        <p:spPr/>
        <p:txBody>
          <a:bodyPr/>
          <a:lstStyle/>
          <a:p>
            <a:fld id="{807AF72E-B1A0-4A08-AC4A-89DDD0E3DC36}" type="slidenum">
              <a:rPr lang="en-US" smtClean="0">
                <a:solidFill>
                  <a:prstClr val="black">
                    <a:tint val="75000"/>
                  </a:prstClr>
                </a:solidFill>
              </a:rPr>
              <a:pPr/>
              <a:t>9</a:t>
            </a:fld>
            <a:endParaRPr lang="en-US" dirty="0">
              <a:solidFill>
                <a:prstClr val="black">
                  <a:tint val="75000"/>
                </a:prstClr>
              </a:solidFill>
            </a:endParaRPr>
          </a:p>
        </p:txBody>
      </p:sp>
      <p:sp>
        <p:nvSpPr>
          <p:cNvPr id="6" name="Rectangle 92"/>
          <p:cNvSpPr>
            <a:spLocks noChangeArrowheads="1"/>
          </p:cNvSpPr>
          <p:nvPr/>
        </p:nvSpPr>
        <p:spPr bwMode="auto">
          <a:xfrm>
            <a:off x="323850" y="909638"/>
            <a:ext cx="11337107" cy="6269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pPr algn="just">
              <a:defRPr/>
            </a:pPr>
            <a:r>
              <a:rPr lang="en-GB" sz="1500" dirty="0" smtClean="0">
                <a:solidFill>
                  <a:prstClr val="black"/>
                </a:solidFill>
                <a:latin typeface="Arial" panose="020B0604020202020204" pitchFamily="34" charset="0"/>
                <a:ea typeface="Arial Unicode MS" pitchFamily="34" charset="-128"/>
                <a:cs typeface="Arial" panose="020B0604020202020204" pitchFamily="34" charset="0"/>
              </a:rPr>
              <a:t>The following national priorities form the basis of the Revised Strategic Plan and Annual Performance Plan informed by the Performance Agreement of the Minister of Public Works and the Medium Term Strategic Framework (2014-2019)</a:t>
            </a:r>
            <a:endParaRPr lang="en-GB" sz="1500" dirty="0">
              <a:solidFill>
                <a:prstClr val="black"/>
              </a:solidFill>
              <a:latin typeface="Arial" panose="020B0604020202020204" pitchFamily="34" charset="0"/>
              <a:ea typeface="Arial Unicode MS" pitchFamily="34" charset="-128"/>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xmlns="" val="894296798"/>
              </p:ext>
            </p:extLst>
          </p:nvPr>
        </p:nvGraphicFramePr>
        <p:xfrm>
          <a:off x="323850" y="1536569"/>
          <a:ext cx="11459655" cy="50623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3779661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loitte_2">
  <a:themeElements>
    <a:clrScheme name="Custom 90">
      <a:dk1>
        <a:sysClr val="windowText" lastClr="000000"/>
      </a:dk1>
      <a:lt1>
        <a:sysClr val="window" lastClr="FFFFFF"/>
      </a:lt1>
      <a:dk2>
        <a:srgbClr val="313131"/>
      </a:dk2>
      <a:lt2>
        <a:srgbClr val="FFFFFF"/>
      </a:lt2>
      <a:accent1>
        <a:srgbClr val="002776"/>
      </a:accent1>
      <a:accent2>
        <a:srgbClr val="81BC00"/>
      </a:accent2>
      <a:accent3>
        <a:srgbClr val="00A1DE"/>
      </a:accent3>
      <a:accent4>
        <a:srgbClr val="3C8A2E"/>
      </a:accent4>
      <a:accent5>
        <a:srgbClr val="72C7E7"/>
      </a:accent5>
      <a:accent6>
        <a:srgbClr val="BDD2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Deloitte_2" id="{FE6B21A0-EB09-4E12-83E2-9240ADA43FAC}" vid="{16D23681-17CE-42C7-BC85-5AF39CC19B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6729</TotalTime>
  <Words>8277</Words>
  <Application>Microsoft Office PowerPoint</Application>
  <PresentationFormat>Custom</PresentationFormat>
  <Paragraphs>1612</Paragraphs>
  <Slides>49</Slides>
  <Notes>44</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Deloitte_2</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Deloitte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Louw, Triecha (ZA - Pretoria)</dc:creator>
  <cp:lastModifiedBy>PUMZA</cp:lastModifiedBy>
  <cp:revision>395</cp:revision>
  <cp:lastPrinted>2016-03-14T06:12:46Z</cp:lastPrinted>
  <dcterms:created xsi:type="dcterms:W3CDTF">2015-12-07T08:00:31Z</dcterms:created>
  <dcterms:modified xsi:type="dcterms:W3CDTF">2016-04-11T08:41:00Z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e1b0897d-39f4-4cd6-9ed2-f36b2b568054</vt:lpwstr>
  </property>
  <property fmtid="{D5CDD505-2E9C-101B-9397-08002B2CF9AE}" pid="3" name="DeloitteCountry">
    <vt:lpwstr>SouthAfrica</vt:lpwstr>
  </property>
  <property fmtid="{D5CDD505-2E9C-101B-9397-08002B2CF9AE}" pid="4" name="DeloitteCompany">
    <vt:lpwstr>DeloitteZA</vt:lpwstr>
  </property>
  <property fmtid="{D5CDD505-2E9C-101B-9397-08002B2CF9AE}" pid="5" name="DeloitteDivision">
    <vt:lpwstr>None</vt:lpwstr>
  </property>
  <property fmtid="{D5CDD505-2E9C-101B-9397-08002B2CF9AE}" pid="6" name="DeloitteBusinessUnit">
    <vt:lpwstr>None</vt:lpwstr>
  </property>
  <property fmtid="{D5CDD505-2E9C-101B-9397-08002B2CF9AE}" pid="7" name="DeloitteServiceLine">
    <vt:lpwstr>None</vt:lpwstr>
  </property>
  <property fmtid="{D5CDD505-2E9C-101B-9397-08002B2CF9AE}" pid="8" name="DeloitteSecurityClassification">
    <vt:lpwstr>Internal</vt:lpwstr>
  </property>
  <property fmtid="{D5CDD505-2E9C-101B-9397-08002B2CF9AE}" pid="9" name="DeloitteSensitivity">
    <vt:lpwstr>FirmPersonalAndConfidential</vt:lpwstr>
  </property>
</Properties>
</file>