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8" r:id="rId2"/>
    <p:sldId id="262" r:id="rId3"/>
    <p:sldId id="261" r:id="rId4"/>
    <p:sldId id="265" r:id="rId5"/>
    <p:sldId id="263" r:id="rId6"/>
    <p:sldId id="271" r:id="rId7"/>
    <p:sldId id="272" r:id="rId8"/>
    <p:sldId id="267" r:id="rId9"/>
    <p:sldId id="269" r:id="rId10"/>
    <p:sldId id="266" r:id="rId11"/>
    <p:sldId id="270" r:id="rId12"/>
    <p:sldId id="274" r:id="rId13"/>
    <p:sldId id="275" r:id="rId14"/>
    <p:sldId id="276" r:id="rId15"/>
    <p:sldId id="277" r:id="rId16"/>
    <p:sldId id="278" r:id="rId17"/>
    <p:sldId id="279" r:id="rId18"/>
    <p:sldId id="280" r:id="rId19"/>
    <p:sldId id="286" r:id="rId20"/>
    <p:sldId id="281" r:id="rId21"/>
    <p:sldId id="282" r:id="rId22"/>
    <p:sldId id="283" r:id="rId23"/>
    <p:sldId id="284" r:id="rId24"/>
    <p:sldId id="287" r:id="rId25"/>
    <p:sldId id="288" r:id="rId26"/>
    <p:sldId id="289" r:id="rId27"/>
    <p:sldId id="290" r:id="rId28"/>
    <p:sldId id="291" r:id="rId29"/>
    <p:sldId id="292" r:id="rId30"/>
    <p:sldId id="293" r:id="rId31"/>
    <p:sldId id="294" r:id="rId32"/>
    <p:sldId id="295" r:id="rId33"/>
    <p:sldId id="296" r:id="rId34"/>
    <p:sldId id="297" r:id="rId3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ma Mbhele" initials="DM"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9" autoAdjust="0"/>
    <p:restoredTop sz="94660"/>
  </p:normalViewPr>
  <p:slideViewPr>
    <p:cSldViewPr snapToGrid="0">
      <p:cViewPr varScale="1">
        <p:scale>
          <a:sx n="85" d="100"/>
          <a:sy n="85" d="100"/>
        </p:scale>
        <p:origin x="-398" y="-96"/>
      </p:cViewPr>
      <p:guideLst>
        <p:guide orient="horz" pos="2160"/>
        <p:guide pos="3840"/>
      </p:guideLst>
    </p:cSldViewPr>
  </p:slideViewPr>
  <p:notesTextViewPr>
    <p:cViewPr>
      <p:scale>
        <a:sx n="1" d="1"/>
        <a:sy n="1" d="1"/>
      </p:scale>
      <p:origin x="0" y="0"/>
    </p:cViewPr>
  </p:notesTextViewPr>
  <p:sorterViewPr>
    <p:cViewPr>
      <p:scale>
        <a:sx n="100" d="100"/>
        <a:sy n="100" d="100"/>
      </p:scale>
      <p:origin x="0" y="-60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B8BD19E-9084-4E80-8B21-BCA8CA805FFF}" type="datetimeFigureOut">
              <a:rPr lang="en-ZA" smtClean="0"/>
              <a:t>2016-04-04</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ED8DB7D-2C36-46C2-96F1-E01B2A071211}" type="slidenum">
              <a:rPr lang="en-ZA" smtClean="0"/>
              <a:t>‹#›</a:t>
            </a:fld>
            <a:endParaRPr lang="en-ZA"/>
          </a:p>
        </p:txBody>
      </p:sp>
    </p:spTree>
    <p:extLst>
      <p:ext uri="{BB962C8B-B14F-4D97-AF65-F5344CB8AC3E}">
        <p14:creationId xmlns:p14="http://schemas.microsoft.com/office/powerpoint/2010/main" val="70986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CB66519-D5FF-4F5C-956D-2D478AADD376}" type="datetimeFigureOut">
              <a:rPr lang="en-ZA" smtClean="0"/>
              <a:t>2016-04-04</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4E571A5-4FB2-44F6-BFEA-5F798F188846}" type="slidenum">
              <a:rPr lang="en-ZA" smtClean="0"/>
              <a:t>‹#›</a:t>
            </a:fld>
            <a:endParaRPr lang="en-ZA"/>
          </a:p>
        </p:txBody>
      </p:sp>
    </p:spTree>
    <p:extLst>
      <p:ext uri="{BB962C8B-B14F-4D97-AF65-F5344CB8AC3E}">
        <p14:creationId xmlns:p14="http://schemas.microsoft.com/office/powerpoint/2010/main" val="152469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4E571A5-4FB2-44F6-BFEA-5F798F188846}" type="slidenum">
              <a:rPr lang="en-ZA" smtClean="0"/>
              <a:t>2</a:t>
            </a:fld>
            <a:endParaRPr lang="en-ZA"/>
          </a:p>
        </p:txBody>
      </p:sp>
    </p:spTree>
    <p:extLst>
      <p:ext uri="{BB962C8B-B14F-4D97-AF65-F5344CB8AC3E}">
        <p14:creationId xmlns:p14="http://schemas.microsoft.com/office/powerpoint/2010/main" val="4015547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6AAA23-EDA8-48E3-851F-1180E945A93C}" type="datetime1">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967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91C97A-8646-4229-B09C-8077D8E27BAA}" type="datetime1">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2320080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74A99-0ED0-4099-A5FD-A4A087592E5C}" type="datetime1">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3686848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366EFE-5C66-41C9-93C6-BAE2099C58EE}" type="datetime1">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120159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C792A3-EF44-43D6-BF8F-B5A9AE56CCD4}" type="datetime1">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31705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780307-2823-4382-B5B8-BC7C106E6015}" type="datetime1">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3633816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F24CDA-D0C4-48A7-919C-9A49C914070C}" type="datetime1">
              <a:rPr lang="en-US" smtClean="0"/>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943861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B505EB-AF83-43FA-BE97-1B4E556DA334}" type="datetime1">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2078154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2F7D3-9ADA-43CB-B513-B321445EE7FE}" type="datetime1">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208741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FF78C-0F6E-408D-9712-3C77048B64FD}" type="datetime1">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218754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B6B121-F966-4827-A844-59D82A6104B8}" type="datetime1">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8B62C-4A43-478E-8FE5-A8C4D5447894}" type="slidenum">
              <a:rPr lang="en-US" smtClean="0"/>
              <a:t>‹#›</a:t>
            </a:fld>
            <a:endParaRPr lang="en-US"/>
          </a:p>
        </p:txBody>
      </p:sp>
    </p:spTree>
    <p:extLst>
      <p:ext uri="{BB962C8B-B14F-4D97-AF65-F5344CB8AC3E}">
        <p14:creationId xmlns:p14="http://schemas.microsoft.com/office/powerpoint/2010/main" val="98613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94606-71BB-4993-97C5-5BB686B5DF88}" type="datetime1">
              <a:rPr lang="en-US" smtClean="0"/>
              <a:t>4/4/2016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8B62C-4A43-478E-8FE5-A8C4D5447894}" type="slidenum">
              <a:rPr lang="en-US" smtClean="0"/>
              <a:t>‹#›</a:t>
            </a:fld>
            <a:endParaRPr lang="en-US"/>
          </a:p>
        </p:txBody>
      </p:sp>
    </p:spTree>
    <p:extLst>
      <p:ext uri="{BB962C8B-B14F-4D97-AF65-F5344CB8AC3E}">
        <p14:creationId xmlns:p14="http://schemas.microsoft.com/office/powerpoint/2010/main" val="17727602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3" y="-414701"/>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p:txBody>
          <a:bodyPr>
            <a:noAutofit/>
          </a:bodyPr>
          <a:lstStyle/>
          <a:p>
            <a:pPr>
              <a:spcAft>
                <a:spcPct val="0"/>
              </a:spcAft>
            </a:pPr>
            <a:r>
              <a:rPr lang="en-GB" altLang="en-US" sz="4000" b="1" dirty="0"/>
              <a:t/>
            </a:r>
            <a:br>
              <a:rPr lang="en-GB" altLang="en-US" sz="4000" b="1" dirty="0"/>
            </a:br>
            <a:endParaRPr lang="en-GB" altLang="en-US" sz="4800" b="1" dirty="0"/>
          </a:p>
        </p:txBody>
      </p:sp>
      <p:sp>
        <p:nvSpPr>
          <p:cNvPr id="2" name="Content Placeholder 1"/>
          <p:cNvSpPr>
            <a:spLocks noGrp="1"/>
          </p:cNvSpPr>
          <p:nvPr>
            <p:ph idx="1"/>
          </p:nvPr>
        </p:nvSpPr>
        <p:spPr>
          <a:xfrm>
            <a:off x="833188" y="365125"/>
            <a:ext cx="10515600" cy="4351338"/>
          </a:xfrm>
        </p:spPr>
        <p:txBody>
          <a:bodyPr/>
          <a:lstStyle/>
          <a:p>
            <a:pPr algn="ctr">
              <a:spcAft>
                <a:spcPct val="0"/>
              </a:spcAft>
              <a:buNone/>
            </a:pPr>
            <a:r>
              <a:rPr lang="en-GB" altLang="en-US" sz="3200" b="1" dirty="0"/>
              <a:t>INDEPENDENT DEVELOPMENT TRUST</a:t>
            </a:r>
          </a:p>
          <a:p>
            <a:pPr algn="ctr">
              <a:spcAft>
                <a:spcPct val="0"/>
              </a:spcAft>
              <a:buNone/>
            </a:pPr>
            <a:endParaRPr lang="en-GB" altLang="en-US" sz="4000" b="1" dirty="0"/>
          </a:p>
          <a:p>
            <a:pPr algn="ctr">
              <a:lnSpc>
                <a:spcPct val="150000"/>
              </a:lnSpc>
              <a:spcAft>
                <a:spcPct val="0"/>
              </a:spcAft>
              <a:buNone/>
            </a:pPr>
            <a:r>
              <a:rPr lang="en-GB" altLang="en-US" b="1" dirty="0"/>
              <a:t>2016/17 IDT ANNUAL PERFORMANCE PLAN</a:t>
            </a:r>
          </a:p>
          <a:p>
            <a:pPr algn="ctr">
              <a:lnSpc>
                <a:spcPct val="150000"/>
              </a:lnSpc>
              <a:spcAft>
                <a:spcPct val="0"/>
              </a:spcAft>
              <a:buNone/>
            </a:pPr>
            <a:r>
              <a:rPr lang="en-GB" altLang="en-US" b="1" dirty="0"/>
              <a:t> PRESENTATION </a:t>
            </a:r>
            <a:endParaRPr lang="en-GB" altLang="en-US" b="1" dirty="0" smtClean="0"/>
          </a:p>
          <a:p>
            <a:pPr algn="ctr">
              <a:lnSpc>
                <a:spcPct val="150000"/>
              </a:lnSpc>
              <a:spcAft>
                <a:spcPct val="0"/>
              </a:spcAft>
              <a:buNone/>
            </a:pPr>
            <a:r>
              <a:rPr lang="en-GB" altLang="en-US" b="1" dirty="0" smtClean="0"/>
              <a:t>TO </a:t>
            </a:r>
            <a:r>
              <a:rPr lang="en-GB" altLang="en-US" b="1" dirty="0"/>
              <a:t>THE PORFOLIO COMMITTEE </a:t>
            </a:r>
            <a:r>
              <a:rPr lang="en-GB" altLang="en-US" b="1" dirty="0" smtClean="0"/>
              <a:t>ON PUBLIC </a:t>
            </a:r>
            <a:r>
              <a:rPr lang="en-GB" altLang="en-US" b="1" dirty="0"/>
              <a:t>WORKS</a:t>
            </a:r>
          </a:p>
          <a:p>
            <a:pPr algn="ctr">
              <a:lnSpc>
                <a:spcPct val="150000"/>
              </a:lnSpc>
              <a:spcAft>
                <a:spcPct val="0"/>
              </a:spcAft>
              <a:buNone/>
            </a:pPr>
            <a:r>
              <a:rPr lang="en-GB" altLang="en-US" b="1" dirty="0" smtClean="0"/>
              <a:t>06 </a:t>
            </a:r>
            <a:r>
              <a:rPr lang="en-GB" altLang="en-US" b="1" dirty="0"/>
              <a:t>APRIL 2016</a:t>
            </a:r>
          </a:p>
          <a:p>
            <a:pPr algn="ctr">
              <a:spcAft>
                <a:spcPct val="0"/>
              </a:spcAft>
              <a:buNone/>
            </a:pPr>
            <a:endParaRPr lang="en-GB" altLang="en-US" b="1" dirty="0"/>
          </a:p>
          <a:p>
            <a:pPr algn="ctr">
              <a:spcAft>
                <a:spcPct val="0"/>
              </a:spcAft>
              <a:buNone/>
            </a:pPr>
            <a:endParaRPr lang="en-GB" altLang="en-US" sz="3600" b="1" dirty="0"/>
          </a:p>
        </p:txBody>
      </p:sp>
      <p:sp>
        <p:nvSpPr>
          <p:cNvPr id="10" name="Subtitle 2"/>
          <p:cNvSpPr txBox="1">
            <a:spLocks/>
          </p:cNvSpPr>
          <p:nvPr/>
        </p:nvSpPr>
        <p:spPr>
          <a:xfrm>
            <a:off x="965639" y="2888593"/>
            <a:ext cx="10335128" cy="106641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ZA" sz="2800" b="1" dirty="0" smtClean="0"/>
          </a:p>
        </p:txBody>
      </p:sp>
      <p:sp>
        <p:nvSpPr>
          <p:cNvPr id="3" name="Slide Number Placeholder 2"/>
          <p:cNvSpPr>
            <a:spLocks noGrp="1"/>
          </p:cNvSpPr>
          <p:nvPr>
            <p:ph type="sldNum" sz="quarter" idx="12"/>
          </p:nvPr>
        </p:nvSpPr>
        <p:spPr/>
        <p:txBody>
          <a:bodyPr/>
          <a:lstStyle/>
          <a:p>
            <a:fld id="{C738B62C-4A43-478E-8FE5-A8C4D5447894}" type="slidenum">
              <a:rPr lang="en-US" smtClean="0"/>
              <a:t>1</a:t>
            </a:fld>
            <a:endParaRPr lang="en-US"/>
          </a:p>
        </p:txBody>
      </p:sp>
    </p:spTree>
    <p:extLst>
      <p:ext uri="{BB962C8B-B14F-4D97-AF65-F5344CB8AC3E}">
        <p14:creationId xmlns:p14="http://schemas.microsoft.com/office/powerpoint/2010/main" val="2248547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1518987" y="0"/>
            <a:ext cx="9144000" cy="977892"/>
          </a:xfrm>
        </p:spPr>
        <p:txBody>
          <a:bodyPr>
            <a:noAutofit/>
          </a:bodyPr>
          <a:lstStyle/>
          <a:p>
            <a:r>
              <a:rPr lang="en-ZA" sz="2800" b="1" dirty="0">
                <a:solidFill>
                  <a:schemeClr val="bg1"/>
                </a:solidFill>
              </a:rPr>
              <a:t>4.</a:t>
            </a:r>
            <a:r>
              <a:rPr lang="en-ZA" sz="2800" b="1" dirty="0">
                <a:solidFill>
                  <a:srgbClr val="FF0000"/>
                </a:solidFill>
              </a:rPr>
              <a:t>	</a:t>
            </a:r>
            <a:r>
              <a:rPr lang="en-ZA" sz="2800" b="1" dirty="0">
                <a:latin typeface="Arial" panose="020B0604020202020204" pitchFamily="34" charset="0"/>
                <a:cs typeface="Arial" panose="020B0604020202020204" pitchFamily="34" charset="0"/>
              </a:rPr>
              <a:t>LEGISLATIVE AND OTHER MANDATES</a:t>
            </a:r>
            <a:br>
              <a:rPr lang="en-ZA" sz="2800" b="1" dirty="0">
                <a:latin typeface="Arial" panose="020B0604020202020204" pitchFamily="34" charset="0"/>
                <a:cs typeface="Arial" panose="020B0604020202020204" pitchFamily="34" charset="0"/>
              </a:rPr>
            </a:br>
            <a:r>
              <a:rPr lang="en-ZA" sz="2800" b="1" dirty="0">
                <a:latin typeface="Arial" panose="020B0604020202020204" pitchFamily="34" charset="0"/>
                <a:cs typeface="Arial" panose="020B0604020202020204" pitchFamily="34" charset="0"/>
              </a:rPr>
              <a:t>         cont. </a:t>
            </a:r>
            <a:endParaRPr lang="en-US" sz="2800" b="1" dirty="0">
              <a:latin typeface="Arial" panose="020B0604020202020204" pitchFamily="34" charset="0"/>
              <a:cs typeface="Arial" panose="020B0604020202020204" pitchFamily="34" charset="0"/>
            </a:endParaRPr>
          </a:p>
        </p:txBody>
      </p:sp>
      <p:sp>
        <p:nvSpPr>
          <p:cNvPr id="2" name="Rectangle 1"/>
          <p:cNvSpPr/>
          <p:nvPr/>
        </p:nvSpPr>
        <p:spPr>
          <a:xfrm>
            <a:off x="147145" y="1012954"/>
            <a:ext cx="11393214" cy="3785652"/>
          </a:xfrm>
          <a:prstGeom prst="rect">
            <a:avLst/>
          </a:prstGeom>
        </p:spPr>
        <p:txBody>
          <a:bodyPr wrap="square">
            <a:spAutoFit/>
          </a:bodyPr>
          <a:lstStyle/>
          <a:p>
            <a:pPr>
              <a:buFont typeface="Wingdings" panose="05000000000000000000" pitchFamily="2" charset="2"/>
              <a:buChar char="q"/>
              <a:defRPr/>
            </a:pPr>
            <a:r>
              <a:rPr lang="en-ZA" b="1" dirty="0" smtClean="0"/>
              <a:t>  	</a:t>
            </a:r>
            <a:r>
              <a:rPr lang="en-ZA" sz="2000" dirty="0" smtClean="0">
                <a:latin typeface="Arial" panose="020B0604020202020204" pitchFamily="34" charset="0"/>
                <a:cs typeface="Arial" panose="020B0604020202020204" pitchFamily="34" charset="0"/>
              </a:rPr>
              <a:t>In </a:t>
            </a:r>
            <a:r>
              <a:rPr lang="en-ZA" sz="2000" dirty="0">
                <a:latin typeface="Arial" panose="020B0604020202020204" pitchFamily="34" charset="0"/>
                <a:cs typeface="Arial" panose="020B0604020202020204" pitchFamily="34" charset="0"/>
              </a:rPr>
              <a:t>March 1997 the IDT was constituted as a development agency and public entity to </a:t>
            </a:r>
            <a:r>
              <a:rPr lang="en-ZA" sz="2000" dirty="0" smtClean="0">
                <a:latin typeface="Arial" panose="020B0604020202020204" pitchFamily="34" charset="0"/>
                <a:cs typeface="Arial" panose="020B0604020202020204" pitchFamily="34" charset="0"/>
              </a:rPr>
              <a:t>	support </a:t>
            </a:r>
            <a:r>
              <a:rPr lang="en-ZA" sz="2000" dirty="0">
                <a:latin typeface="Arial" panose="020B0604020202020204" pitchFamily="34" charset="0"/>
                <a:cs typeface="Arial" panose="020B0604020202020204" pitchFamily="34" charset="0"/>
              </a:rPr>
              <a:t>all spheres of </a:t>
            </a:r>
            <a:r>
              <a:rPr lang="en-ZA" sz="2000" dirty="0" smtClean="0">
                <a:latin typeface="Arial" panose="020B0604020202020204" pitchFamily="34" charset="0"/>
                <a:cs typeface="Arial" panose="020B0604020202020204" pitchFamily="34" charset="0"/>
              </a:rPr>
              <a:t>	government</a:t>
            </a:r>
            <a:r>
              <a:rPr lang="en-ZA" sz="2000" dirty="0">
                <a:latin typeface="Arial" panose="020B0604020202020204" pitchFamily="34" charset="0"/>
                <a:cs typeface="Arial" panose="020B0604020202020204" pitchFamily="34" charset="0"/>
              </a:rPr>
              <a:t>.</a:t>
            </a:r>
          </a:p>
          <a:p>
            <a:pPr>
              <a:defRPr/>
            </a:pPr>
            <a:endParaRPr lang="en-ZA" sz="2000" dirty="0">
              <a:latin typeface="Arial" panose="020B0604020202020204" pitchFamily="34" charset="0"/>
              <a:cs typeface="Arial" panose="020B0604020202020204" pitchFamily="34" charset="0"/>
            </a:endParaRPr>
          </a:p>
          <a:p>
            <a:pPr>
              <a:buFont typeface="Wingdings" panose="05000000000000000000" pitchFamily="2" charset="2"/>
              <a:buChar char="q"/>
              <a:defRPr/>
            </a:pPr>
            <a:r>
              <a:rPr lang="en-ZA" sz="2000" dirty="0" smtClean="0">
                <a:latin typeface="Arial" panose="020B0604020202020204" pitchFamily="34" charset="0"/>
                <a:cs typeface="Arial" panose="020B0604020202020204" pitchFamily="34" charset="0"/>
              </a:rPr>
              <a:t>  	Then</a:t>
            </a:r>
            <a:r>
              <a:rPr lang="en-ZA" sz="2000" dirty="0">
                <a:latin typeface="Arial" panose="020B0604020202020204" pitchFamily="34" charset="0"/>
                <a:cs typeface="Arial" panose="020B0604020202020204" pitchFamily="34" charset="0"/>
              </a:rPr>
              <a:t>, Cabinet endorsed a recommendation of a Cabinet Advisory Committee that, </a:t>
            </a:r>
            <a:r>
              <a:rPr lang="en-ZA" sz="2000" dirty="0" smtClean="0">
                <a:latin typeface="Arial" panose="020B0604020202020204" pitchFamily="34" charset="0"/>
                <a:cs typeface="Arial" panose="020B0604020202020204" pitchFamily="34" charset="0"/>
              </a:rPr>
              <a:t>	inter </a:t>
            </a:r>
            <a:r>
              <a:rPr lang="en-ZA" sz="2000" dirty="0">
                <a:latin typeface="Arial" panose="020B0604020202020204" pitchFamily="34" charset="0"/>
                <a:cs typeface="Arial" panose="020B0604020202020204" pitchFamily="34" charset="0"/>
              </a:rPr>
              <a:t>alia, “</a:t>
            </a:r>
            <a:r>
              <a:rPr lang="en-ZA" sz="2000" i="1" dirty="0">
                <a:latin typeface="Arial" panose="020B0604020202020204" pitchFamily="34" charset="0"/>
                <a:cs typeface="Arial" panose="020B0604020202020204" pitchFamily="34" charset="0"/>
              </a:rPr>
              <a:t>The IDT must </a:t>
            </a:r>
            <a:r>
              <a:rPr lang="en-ZA" sz="2000" i="1" dirty="0" smtClean="0">
                <a:latin typeface="Arial" panose="020B0604020202020204" pitchFamily="34" charset="0"/>
                <a:cs typeface="Arial" panose="020B0604020202020204" pitchFamily="34" charset="0"/>
              </a:rPr>
              <a:t>be </a:t>
            </a:r>
            <a:r>
              <a:rPr lang="en-ZA" sz="2000" i="1" dirty="0">
                <a:latin typeface="Arial" panose="020B0604020202020204" pitchFamily="34" charset="0"/>
                <a:cs typeface="Arial" panose="020B0604020202020204" pitchFamily="34" charset="0"/>
              </a:rPr>
              <a:t>transformed into a government development </a:t>
            </a:r>
            <a:r>
              <a:rPr lang="en-ZA" sz="2000" i="1" dirty="0" smtClean="0">
                <a:latin typeface="Arial" panose="020B0604020202020204" pitchFamily="34" charset="0"/>
                <a:cs typeface="Arial" panose="020B0604020202020204" pitchFamily="34" charset="0"/>
              </a:rPr>
              <a:t>	</a:t>
            </a:r>
            <a:r>
              <a:rPr lang="en-ZA" sz="2000" i="1" dirty="0" smtClean="0">
                <a:latin typeface="Arial" panose="020B0604020202020204" pitchFamily="34" charset="0"/>
                <a:cs typeface="Arial" panose="020B0604020202020204" pitchFamily="34" charset="0"/>
              </a:rPr>
              <a:t>agency </a:t>
            </a:r>
            <a:r>
              <a:rPr lang="en-ZA" sz="2000" i="1" dirty="0">
                <a:latin typeface="Arial" panose="020B0604020202020204" pitchFamily="34" charset="0"/>
                <a:cs typeface="Arial" panose="020B0604020202020204" pitchFamily="34" charset="0"/>
              </a:rPr>
              <a:t>that will </a:t>
            </a:r>
            <a:r>
              <a:rPr lang="en-ZA" sz="2000" i="1" dirty="0" smtClean="0">
                <a:latin typeface="Arial" panose="020B0604020202020204" pitchFamily="34" charset="0"/>
                <a:cs typeface="Arial" panose="020B0604020202020204" pitchFamily="34" charset="0"/>
              </a:rPr>
              <a:t>	implement </a:t>
            </a:r>
            <a:r>
              <a:rPr lang="en-ZA" sz="2000" i="1" dirty="0">
                <a:latin typeface="Arial" panose="020B0604020202020204" pitchFamily="34" charset="0"/>
                <a:cs typeface="Arial" panose="020B0604020202020204" pitchFamily="34" charset="0"/>
              </a:rPr>
              <a:t>projects which are </a:t>
            </a:r>
            <a:r>
              <a:rPr lang="en-ZA" sz="2000" i="1" dirty="0" smtClean="0">
                <a:latin typeface="Arial" panose="020B0604020202020204" pitchFamily="34" charset="0"/>
                <a:cs typeface="Arial" panose="020B0604020202020204" pitchFamily="34" charset="0"/>
              </a:rPr>
              <a:t>commissioned </a:t>
            </a:r>
            <a:r>
              <a:rPr lang="en-ZA" sz="2000" i="1" dirty="0">
                <a:latin typeface="Arial" panose="020B0604020202020204" pitchFamily="34" charset="0"/>
                <a:cs typeface="Arial" panose="020B0604020202020204" pitchFamily="34" charset="0"/>
              </a:rPr>
              <a:t>by government </a:t>
            </a:r>
            <a:r>
              <a:rPr lang="en-ZA" sz="2000" i="1" dirty="0" smtClean="0">
                <a:latin typeface="Arial" panose="020B0604020202020204" pitchFamily="34" charset="0"/>
                <a:cs typeface="Arial" panose="020B0604020202020204" pitchFamily="34" charset="0"/>
              </a:rPr>
              <a:t>departments</a:t>
            </a:r>
            <a:r>
              <a:rPr lang="en-ZA" sz="2000" i="1" dirty="0">
                <a:latin typeface="Arial" panose="020B0604020202020204" pitchFamily="34" charset="0"/>
                <a:cs typeface="Arial" panose="020B0604020202020204" pitchFamily="34" charset="0"/>
              </a:rPr>
              <a:t>.  It must </a:t>
            </a:r>
            <a:r>
              <a:rPr lang="en-ZA" sz="2000" i="1" dirty="0" smtClean="0">
                <a:latin typeface="Arial" panose="020B0604020202020204" pitchFamily="34" charset="0"/>
                <a:cs typeface="Arial" panose="020B0604020202020204" pitchFamily="34" charset="0"/>
              </a:rPr>
              <a:t>	cease </a:t>
            </a:r>
            <a:r>
              <a:rPr lang="en-ZA" sz="2000" i="1" dirty="0">
                <a:latin typeface="Arial" panose="020B0604020202020204" pitchFamily="34" charset="0"/>
                <a:cs typeface="Arial" panose="020B0604020202020204" pitchFamily="34" charset="0"/>
              </a:rPr>
              <a:t>to be a civil society organisation, an independent </a:t>
            </a:r>
            <a:r>
              <a:rPr lang="en-ZA" sz="2000" i="1" dirty="0" smtClean="0">
                <a:latin typeface="Arial" panose="020B0604020202020204" pitchFamily="34" charset="0"/>
                <a:cs typeface="Arial" panose="020B0604020202020204" pitchFamily="34" charset="0"/>
              </a:rPr>
              <a:t>	agency </a:t>
            </a:r>
            <a:r>
              <a:rPr lang="en-ZA" sz="2000" i="1" dirty="0">
                <a:latin typeface="Arial" panose="020B0604020202020204" pitchFamily="34" charset="0"/>
                <a:cs typeface="Arial" panose="020B0604020202020204" pitchFamily="34" charset="0"/>
              </a:rPr>
              <a:t>or </a:t>
            </a:r>
            <a:r>
              <a:rPr lang="en-ZA" sz="2000" i="1" dirty="0" smtClean="0">
                <a:latin typeface="Arial" panose="020B0604020202020204" pitchFamily="34" charset="0"/>
                <a:cs typeface="Arial" panose="020B0604020202020204" pitchFamily="34" charset="0"/>
              </a:rPr>
              <a:t>funding </a:t>
            </a:r>
            <a:r>
              <a:rPr lang="en-ZA" sz="2000" i="1" dirty="0">
                <a:latin typeface="Arial" panose="020B0604020202020204" pitchFamily="34" charset="0"/>
                <a:cs typeface="Arial" panose="020B0604020202020204" pitchFamily="34" charset="0"/>
              </a:rPr>
              <a:t>agency</a:t>
            </a:r>
            <a:r>
              <a:rPr lang="en-ZA" sz="2000" dirty="0">
                <a:latin typeface="Arial" panose="020B0604020202020204" pitchFamily="34" charset="0"/>
                <a:cs typeface="Arial" panose="020B0604020202020204" pitchFamily="34" charset="0"/>
              </a:rPr>
              <a:t>.”  </a:t>
            </a:r>
          </a:p>
          <a:p>
            <a:pPr>
              <a:defRPr/>
            </a:pPr>
            <a:endParaRPr lang="en-ZA" sz="2000" dirty="0">
              <a:latin typeface="Arial" panose="020B0604020202020204" pitchFamily="34" charset="0"/>
              <a:cs typeface="Arial" panose="020B0604020202020204" pitchFamily="34" charset="0"/>
            </a:endParaRPr>
          </a:p>
          <a:p>
            <a:pPr>
              <a:buFont typeface="Wingdings" panose="05000000000000000000" pitchFamily="2" charset="2"/>
              <a:buChar char="q"/>
              <a:defRPr/>
            </a:pPr>
            <a:r>
              <a:rPr lang="en-ZA" sz="2000" dirty="0" smtClean="0">
                <a:latin typeface="Arial" panose="020B0604020202020204" pitchFamily="34" charset="0"/>
                <a:cs typeface="Arial" panose="020B0604020202020204" pitchFamily="34" charset="0"/>
              </a:rPr>
              <a:t>  	IDT </a:t>
            </a:r>
            <a:r>
              <a:rPr lang="en-ZA" sz="2000" dirty="0">
                <a:latin typeface="Arial" panose="020B0604020202020204" pitchFamily="34" charset="0"/>
                <a:cs typeface="Arial" panose="020B0604020202020204" pitchFamily="34" charset="0"/>
              </a:rPr>
              <a:t>was integrated into the public service delivery system in 1999 with the </a:t>
            </a:r>
            <a:r>
              <a:rPr lang="en-ZA" sz="2000" dirty="0" smtClean="0">
                <a:latin typeface="Arial" panose="020B0604020202020204" pitchFamily="34" charset="0"/>
                <a:cs typeface="Arial" panose="020B0604020202020204" pitchFamily="34" charset="0"/>
              </a:rPr>
              <a:t>promulgation </a:t>
            </a:r>
            <a:r>
              <a:rPr lang="en-ZA" sz="2000" dirty="0">
                <a:latin typeface="Arial" panose="020B0604020202020204" pitchFamily="34" charset="0"/>
                <a:cs typeface="Arial" panose="020B0604020202020204" pitchFamily="34" charset="0"/>
              </a:rPr>
              <a:t>of </a:t>
            </a:r>
            <a:r>
              <a:rPr lang="en-ZA" sz="2000" dirty="0" smtClean="0">
                <a:latin typeface="Arial" panose="020B0604020202020204" pitchFamily="34" charset="0"/>
                <a:cs typeface="Arial" panose="020B0604020202020204" pitchFamily="34" charset="0"/>
              </a:rPr>
              <a:t>	the </a:t>
            </a:r>
            <a:r>
              <a:rPr lang="en-ZA" sz="2000" dirty="0">
                <a:latin typeface="Arial" panose="020B0604020202020204" pitchFamily="34" charset="0"/>
                <a:cs typeface="Arial" panose="020B0604020202020204" pitchFamily="34" charset="0"/>
              </a:rPr>
              <a:t>Public </a:t>
            </a:r>
            <a:r>
              <a:rPr lang="en-ZA" sz="2000" dirty="0" smtClean="0">
                <a:latin typeface="Arial" panose="020B0604020202020204" pitchFamily="34" charset="0"/>
                <a:cs typeface="Arial" panose="020B0604020202020204" pitchFamily="34" charset="0"/>
              </a:rPr>
              <a:t>Finance </a:t>
            </a:r>
            <a:r>
              <a:rPr lang="en-ZA" sz="2000" dirty="0">
                <a:latin typeface="Arial" panose="020B0604020202020204" pitchFamily="34" charset="0"/>
                <a:cs typeface="Arial" panose="020B0604020202020204" pitchFamily="34" charset="0"/>
              </a:rPr>
              <a:t>Management Act (PFMA) (Act 1 of 1999), as </a:t>
            </a:r>
            <a:r>
              <a:rPr lang="en-ZA" sz="2000" dirty="0" smtClean="0">
                <a:latin typeface="Arial" panose="020B0604020202020204" pitchFamily="34" charset="0"/>
                <a:cs typeface="Arial" panose="020B0604020202020204" pitchFamily="34" charset="0"/>
              </a:rPr>
              <a:t>	amended</a:t>
            </a: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and </a:t>
            </a:r>
            <a:r>
              <a:rPr lang="en-ZA" sz="2000" dirty="0">
                <a:latin typeface="Arial" panose="020B0604020202020204" pitchFamily="34" charset="0"/>
                <a:cs typeface="Arial" panose="020B0604020202020204" pitchFamily="34" charset="0"/>
              </a:rPr>
              <a:t>listed </a:t>
            </a:r>
            <a:r>
              <a:rPr lang="en-ZA" sz="2000" dirty="0" smtClean="0">
                <a:latin typeface="Arial" panose="020B0604020202020204" pitchFamily="34" charset="0"/>
                <a:cs typeface="Arial" panose="020B0604020202020204" pitchFamily="34" charset="0"/>
              </a:rPr>
              <a:t>	as </a:t>
            </a:r>
            <a:r>
              <a:rPr lang="en-ZA" sz="2000" dirty="0">
                <a:latin typeface="Arial" panose="020B0604020202020204" pitchFamily="34" charset="0"/>
                <a:cs typeface="Arial" panose="020B0604020202020204" pitchFamily="34" charset="0"/>
              </a:rPr>
              <a:t>a Schedule 2 Major Public </a:t>
            </a:r>
            <a:r>
              <a:rPr lang="en-ZA" sz="2000" dirty="0" smtClean="0">
                <a:latin typeface="Arial" panose="020B0604020202020204" pitchFamily="34" charset="0"/>
                <a:cs typeface="Arial" panose="020B0604020202020204" pitchFamily="34" charset="0"/>
              </a:rPr>
              <a:t>Entity</a:t>
            </a:r>
            <a:r>
              <a:rPr lang="en-ZA" sz="2000" dirty="0">
                <a:latin typeface="Arial" panose="020B0604020202020204" pitchFamily="34" charset="0"/>
                <a:cs typeface="Arial" panose="020B0604020202020204" pitchFamily="34" charset="0"/>
              </a:rPr>
              <a:t>. The 1997 mandate of the </a:t>
            </a:r>
            <a:r>
              <a:rPr lang="en-ZA" sz="2000" dirty="0" smtClean="0">
                <a:latin typeface="Arial" panose="020B0604020202020204" pitchFamily="34" charset="0"/>
                <a:cs typeface="Arial" panose="020B0604020202020204" pitchFamily="34" charset="0"/>
              </a:rPr>
              <a:t>IDT </a:t>
            </a:r>
            <a:r>
              <a:rPr lang="en-ZA" sz="2000" dirty="0">
                <a:latin typeface="Arial" panose="020B0604020202020204" pitchFamily="34" charset="0"/>
                <a:cs typeface="Arial" panose="020B0604020202020204" pitchFamily="34" charset="0"/>
              </a:rPr>
              <a:t>is still in </a:t>
            </a:r>
            <a:r>
              <a:rPr lang="en-ZA" sz="2000" dirty="0" smtClean="0">
                <a:latin typeface="Arial" panose="020B0604020202020204" pitchFamily="34" charset="0"/>
                <a:cs typeface="Arial" panose="020B0604020202020204" pitchFamily="34" charset="0"/>
              </a:rPr>
              <a:t>place</a:t>
            </a:r>
            <a:r>
              <a:rPr lang="en-ZA"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a:defRPr/>
            </a:pPr>
            <a:r>
              <a:rPr lang="en-ZA" sz="2000" dirty="0"/>
              <a:t> </a:t>
            </a:r>
            <a:endParaRPr lang="en-US" sz="2000" dirty="0"/>
          </a:p>
        </p:txBody>
      </p:sp>
      <p:sp>
        <p:nvSpPr>
          <p:cNvPr id="3" name="Slide Number Placeholder 2"/>
          <p:cNvSpPr>
            <a:spLocks noGrp="1"/>
          </p:cNvSpPr>
          <p:nvPr>
            <p:ph type="sldNum" sz="quarter" idx="12"/>
          </p:nvPr>
        </p:nvSpPr>
        <p:spPr/>
        <p:txBody>
          <a:bodyPr/>
          <a:lstStyle/>
          <a:p>
            <a:fld id="{C738B62C-4A43-478E-8FE5-A8C4D5447894}" type="slidenum">
              <a:rPr lang="en-US" smtClean="0"/>
              <a:t>10</a:t>
            </a:fld>
            <a:endParaRPr lang="en-US"/>
          </a:p>
        </p:txBody>
      </p:sp>
    </p:spTree>
    <p:extLst>
      <p:ext uri="{BB962C8B-B14F-4D97-AF65-F5344CB8AC3E}">
        <p14:creationId xmlns:p14="http://schemas.microsoft.com/office/powerpoint/2010/main" val="3827899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817"/>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ctrTitle"/>
          </p:nvPr>
        </p:nvSpPr>
        <p:spPr>
          <a:xfrm>
            <a:off x="1518987" y="240209"/>
            <a:ext cx="9144000" cy="436294"/>
          </a:xfrm>
        </p:spPr>
        <p:txBody>
          <a:bodyPr>
            <a:noAutofit/>
          </a:bodyPr>
          <a:lstStyle/>
          <a:p>
            <a:r>
              <a:rPr lang="en-ZA" sz="2800" b="1" dirty="0">
                <a:latin typeface="Arial" panose="020B0604020202020204" pitchFamily="34" charset="0"/>
                <a:cs typeface="Arial" panose="020B0604020202020204" pitchFamily="34" charset="0"/>
              </a:rPr>
              <a:t>5.	POLICY MANDATE </a:t>
            </a:r>
            <a:endParaRPr lang="en-US" sz="28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18159" y="676503"/>
            <a:ext cx="11369041" cy="5322515"/>
          </a:xfrm>
        </p:spPr>
        <p:txBody>
          <a:bodyPr>
            <a:noAutofit/>
          </a:bodyPr>
          <a:lstStyle/>
          <a:p>
            <a:pPr algn="l">
              <a:lnSpc>
                <a:spcPct val="100000"/>
              </a:lnSpc>
              <a:buFont typeface="Wingdings" panose="05000000000000000000" pitchFamily="2" charset="2"/>
              <a:buChar char="q"/>
              <a:defRPr/>
            </a:pPr>
            <a:r>
              <a:rPr lang="en-ZA" sz="1800" b="1" dirty="0" smtClean="0"/>
              <a:t>  	</a:t>
            </a: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Shareholder Compact between the Government (i.e. Executive Authority) and </a:t>
            </a: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IDT </a:t>
            </a:r>
            <a:r>
              <a:rPr lang="en-ZA" sz="2000" dirty="0" smtClean="0">
                <a:latin typeface="Arial" panose="020B0604020202020204" pitchFamily="34" charset="0"/>
                <a:cs typeface="Arial" panose="020B0604020202020204" pitchFamily="34" charset="0"/>
              </a:rPr>
              <a:t>	is </a:t>
            </a:r>
            <a:r>
              <a:rPr lang="en-ZA" sz="2000" dirty="0">
                <a:latin typeface="Arial" panose="020B0604020202020204" pitchFamily="34" charset="0"/>
                <a:cs typeface="Arial" panose="020B0604020202020204" pitchFamily="34" charset="0"/>
              </a:rPr>
              <a:t>in keeping </a:t>
            </a:r>
            <a:r>
              <a:rPr lang="en-ZA" sz="2000" dirty="0" smtClean="0">
                <a:latin typeface="Arial" panose="020B0604020202020204" pitchFamily="34" charset="0"/>
                <a:cs typeface="Arial" panose="020B0604020202020204" pitchFamily="34" charset="0"/>
              </a:rPr>
              <a:t>with  the </a:t>
            </a:r>
            <a:r>
              <a:rPr lang="en-ZA" sz="2000" dirty="0">
                <a:latin typeface="Arial" panose="020B0604020202020204" pitchFamily="34" charset="0"/>
                <a:cs typeface="Arial" panose="020B0604020202020204" pitchFamily="34" charset="0"/>
              </a:rPr>
              <a:t>provisions of the PFMA, and the Regulations </a:t>
            </a:r>
            <a:r>
              <a:rPr lang="en-ZA" sz="2000" dirty="0" smtClean="0">
                <a:latin typeface="Arial" panose="020B0604020202020204" pitchFamily="34" charset="0"/>
                <a:cs typeface="Arial" panose="020B0604020202020204" pitchFamily="34" charset="0"/>
              </a:rPr>
              <a:t>promulgated </a:t>
            </a:r>
            <a:r>
              <a:rPr lang="en-ZA" sz="2000" dirty="0">
                <a:latin typeface="Arial" panose="020B0604020202020204" pitchFamily="34" charset="0"/>
                <a:cs typeface="Arial" panose="020B0604020202020204" pitchFamily="34" charset="0"/>
              </a:rPr>
              <a:t>in </a:t>
            </a:r>
            <a:r>
              <a:rPr lang="en-ZA" sz="2000" dirty="0" smtClean="0">
                <a:latin typeface="Arial" panose="020B0604020202020204" pitchFamily="34" charset="0"/>
                <a:cs typeface="Arial" panose="020B0604020202020204" pitchFamily="34" charset="0"/>
              </a:rPr>
              <a:t>	terms </a:t>
            </a:r>
            <a:r>
              <a:rPr lang="en-ZA" sz="2000" dirty="0">
                <a:latin typeface="Arial" panose="020B0604020202020204" pitchFamily="34" charset="0"/>
                <a:cs typeface="Arial" panose="020B0604020202020204" pitchFamily="34" charset="0"/>
              </a:rPr>
              <a:t>thereof</a:t>
            </a:r>
            <a:r>
              <a:rPr lang="en-ZA" sz="2000" dirty="0" smtClean="0">
                <a:latin typeface="Arial" panose="020B0604020202020204" pitchFamily="34" charset="0"/>
                <a:cs typeface="Arial" panose="020B0604020202020204" pitchFamily="34" charset="0"/>
              </a:rPr>
              <a:t>.</a:t>
            </a:r>
            <a:endParaRPr lang="en-ZA" sz="2000" dirty="0">
              <a:latin typeface="Arial" panose="020B0604020202020204" pitchFamily="34" charset="0"/>
              <a:cs typeface="Arial" panose="020B0604020202020204" pitchFamily="34" charset="0"/>
            </a:endParaRPr>
          </a:p>
          <a:p>
            <a:pPr algn="l">
              <a:buFont typeface="Wingdings" panose="05000000000000000000" pitchFamily="2" charset="2"/>
              <a:buChar char="q"/>
              <a:defRPr/>
            </a:pPr>
            <a:r>
              <a:rPr lang="en-ZA" sz="2000" dirty="0" smtClean="0">
                <a:latin typeface="Arial" panose="020B0604020202020204" pitchFamily="34" charset="0"/>
                <a:cs typeface="Arial" panose="020B0604020202020204" pitchFamily="34" charset="0"/>
              </a:rPr>
              <a:t>  	The </a:t>
            </a:r>
            <a:r>
              <a:rPr lang="en-ZA" sz="2000" dirty="0">
                <a:latin typeface="Arial" panose="020B0604020202020204" pitchFamily="34" charset="0"/>
                <a:cs typeface="Arial" panose="020B0604020202020204" pitchFamily="34" charset="0"/>
              </a:rPr>
              <a:t>IDT seeks to contribute towards the ‘Rebuilding </a:t>
            </a:r>
            <a:r>
              <a:rPr lang="en-ZA" sz="2000" dirty="0" smtClean="0">
                <a:latin typeface="Arial" panose="020B0604020202020204" pitchFamily="34" charset="0"/>
                <a:cs typeface="Arial" panose="020B0604020202020204" pitchFamily="34" charset="0"/>
              </a:rPr>
              <a:t>of the </a:t>
            </a:r>
            <a:r>
              <a:rPr lang="en-ZA" sz="2000" dirty="0">
                <a:latin typeface="Arial" panose="020B0604020202020204" pitchFamily="34" charset="0"/>
                <a:cs typeface="Arial" panose="020B0604020202020204" pitchFamily="34" charset="0"/>
              </a:rPr>
              <a:t>Department of Public </a:t>
            </a:r>
            <a:r>
              <a:rPr lang="en-ZA" sz="2000" dirty="0" smtClean="0">
                <a:latin typeface="Arial" panose="020B0604020202020204" pitchFamily="34" charset="0"/>
                <a:cs typeface="Arial" panose="020B0604020202020204" pitchFamily="34" charset="0"/>
              </a:rPr>
              <a:t>Works</a:t>
            </a: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the </a:t>
            </a:r>
            <a:r>
              <a:rPr lang="en-ZA" sz="2000" dirty="0">
                <a:latin typeface="Arial" panose="020B0604020202020204" pitchFamily="34" charset="0"/>
                <a:cs typeface="Arial" panose="020B0604020202020204" pitchFamily="34" charset="0"/>
              </a:rPr>
              <a:t>Five Year Policy </a:t>
            </a:r>
            <a:r>
              <a:rPr lang="en-ZA" sz="2000" dirty="0" smtClean="0">
                <a:latin typeface="Arial" panose="020B0604020202020204" pitchFamily="34" charset="0"/>
                <a:cs typeface="Arial" panose="020B0604020202020204" pitchFamily="34" charset="0"/>
              </a:rPr>
              <a:t>Statement </a:t>
            </a:r>
            <a:r>
              <a:rPr lang="en-ZA" sz="2000" dirty="0">
                <a:latin typeface="Arial" panose="020B0604020202020204" pitchFamily="34" charset="0"/>
                <a:cs typeface="Arial" panose="020B0604020202020204" pitchFamily="34" charset="0"/>
              </a:rPr>
              <a:t>and Vision for 2014-2019 with emphasis on </a:t>
            </a:r>
            <a:r>
              <a:rPr lang="en-ZA" sz="2000" dirty="0" smtClean="0">
                <a:latin typeface="Arial" panose="020B0604020202020204" pitchFamily="34" charset="0"/>
                <a:cs typeface="Arial" panose="020B0604020202020204" pitchFamily="34" charset="0"/>
              </a:rPr>
              <a:t>the following 	priorities</a:t>
            </a:r>
            <a:r>
              <a:rPr lang="en-ZA" sz="2000" dirty="0" smtClean="0">
                <a:latin typeface="Arial" panose="020B0604020202020204" pitchFamily="34" charset="0"/>
                <a:cs typeface="Arial" panose="020B0604020202020204" pitchFamily="34" charset="0"/>
              </a:rPr>
              <a:t>:</a:t>
            </a:r>
          </a:p>
          <a:p>
            <a:pPr algn="l">
              <a:defRPr/>
            </a:pPr>
            <a:endParaRPr lang="en-US" sz="2000" dirty="0">
              <a:latin typeface="Arial" panose="020B0604020202020204" pitchFamily="34" charset="0"/>
              <a:cs typeface="Arial" panose="020B0604020202020204" pitchFamily="34" charset="0"/>
            </a:endParaRPr>
          </a:p>
          <a:p>
            <a:pPr marL="1200150" lvl="2" indent="-285750" algn="l">
              <a:buFont typeface="Wingdings" panose="05000000000000000000" pitchFamily="2" charset="2"/>
              <a:buChar char="§"/>
              <a:defRPr/>
            </a:pPr>
            <a:r>
              <a:rPr lang="en-ZA" dirty="0" smtClean="0">
                <a:latin typeface="Arial" panose="020B0604020202020204" pitchFamily="34" charset="0"/>
                <a:cs typeface="Arial" panose="020B0604020202020204" pitchFamily="34" charset="0"/>
              </a:rPr>
              <a:t>Creation </a:t>
            </a:r>
            <a:r>
              <a:rPr lang="en-ZA" dirty="0">
                <a:latin typeface="Arial" panose="020B0604020202020204" pitchFamily="34" charset="0"/>
                <a:cs typeface="Arial" panose="020B0604020202020204" pitchFamily="34" charset="0"/>
              </a:rPr>
              <a:t>of 6 million work opportunities for the poor and unemployed people through the </a:t>
            </a:r>
            <a:r>
              <a:rPr lang="en-ZA" dirty="0" smtClean="0">
                <a:latin typeface="Arial" panose="020B0604020202020204" pitchFamily="34" charset="0"/>
                <a:cs typeface="Arial" panose="020B0604020202020204" pitchFamily="34" charset="0"/>
              </a:rPr>
              <a:t>labour-intensive </a:t>
            </a:r>
            <a:r>
              <a:rPr lang="en-ZA" dirty="0">
                <a:latin typeface="Arial" panose="020B0604020202020204" pitchFamily="34" charset="0"/>
                <a:cs typeface="Arial" panose="020B0604020202020204" pitchFamily="34" charset="0"/>
              </a:rPr>
              <a:t>delivery of public services and </a:t>
            </a:r>
            <a:r>
              <a:rPr lang="en-ZA" dirty="0" smtClean="0">
                <a:latin typeface="Arial" panose="020B0604020202020204" pitchFamily="34" charset="0"/>
                <a:cs typeface="Arial" panose="020B0604020202020204" pitchFamily="34" charset="0"/>
              </a:rPr>
              <a:t>infrastructure;</a:t>
            </a:r>
          </a:p>
          <a:p>
            <a:pPr marL="1257300" lvl="2" indent="-342900" algn="l">
              <a:buFont typeface="Wingdings" panose="05000000000000000000" pitchFamily="2" charset="2"/>
              <a:buChar char="§"/>
              <a:defRPr/>
            </a:pPr>
            <a:r>
              <a:rPr lang="en-ZA" dirty="0" smtClean="0">
                <a:latin typeface="Arial" panose="020B0604020202020204" pitchFamily="34" charset="0"/>
                <a:cs typeface="Arial" panose="020B0604020202020204" pitchFamily="34" charset="0"/>
              </a:rPr>
              <a:t>Policy </a:t>
            </a:r>
            <a:r>
              <a:rPr lang="en-ZA" dirty="0">
                <a:latin typeface="Arial" panose="020B0604020202020204" pitchFamily="34" charset="0"/>
                <a:cs typeface="Arial" panose="020B0604020202020204" pitchFamily="34" charset="0"/>
              </a:rPr>
              <a:t>review which will culminate in a Public Works Act;</a:t>
            </a:r>
            <a:endParaRPr lang="en-US" dirty="0">
              <a:latin typeface="Arial" panose="020B0604020202020204" pitchFamily="34" charset="0"/>
              <a:cs typeface="Arial" panose="020B0604020202020204" pitchFamily="34" charset="0"/>
            </a:endParaRPr>
          </a:p>
          <a:p>
            <a:pPr marL="1257300" lvl="2" indent="-342900" algn="l">
              <a:buFont typeface="Wingdings" panose="05000000000000000000" pitchFamily="2" charset="2"/>
              <a:buChar char="§"/>
              <a:defRPr/>
            </a:pPr>
            <a:r>
              <a:rPr lang="en-ZA" dirty="0" smtClean="0">
                <a:latin typeface="Arial" panose="020B0604020202020204" pitchFamily="34" charset="0"/>
                <a:cs typeface="Arial" panose="020B0604020202020204" pitchFamily="34" charset="0"/>
              </a:rPr>
              <a:t>Expanded </a:t>
            </a:r>
            <a:r>
              <a:rPr lang="en-ZA" dirty="0">
                <a:latin typeface="Arial" panose="020B0604020202020204" pitchFamily="34" charset="0"/>
                <a:cs typeface="Arial" panose="020B0604020202020204" pitchFamily="34" charset="0"/>
              </a:rPr>
              <a:t>Public Works Programme (EPWP) and public communities employment initiatives; and</a:t>
            </a:r>
            <a:endParaRPr lang="en-US" dirty="0">
              <a:latin typeface="Arial" panose="020B0604020202020204" pitchFamily="34" charset="0"/>
              <a:cs typeface="Arial" panose="020B0604020202020204" pitchFamily="34" charset="0"/>
            </a:endParaRPr>
          </a:p>
          <a:p>
            <a:pPr marL="1257300" lvl="2" indent="-342900" algn="l">
              <a:buFont typeface="Wingdings" panose="05000000000000000000" pitchFamily="2" charset="2"/>
              <a:buChar char="§"/>
              <a:defRPr/>
            </a:pPr>
            <a:r>
              <a:rPr lang="en-ZA" dirty="0" smtClean="0">
                <a:latin typeface="Arial" panose="020B0604020202020204" pitchFamily="34" charset="0"/>
                <a:cs typeface="Arial" panose="020B0604020202020204" pitchFamily="34" charset="0"/>
              </a:rPr>
              <a:t>A </a:t>
            </a:r>
            <a:r>
              <a:rPr lang="en-ZA" dirty="0">
                <a:latin typeface="Arial" panose="020B0604020202020204" pitchFamily="34" charset="0"/>
                <a:cs typeface="Arial" panose="020B0604020202020204" pitchFamily="34" charset="0"/>
              </a:rPr>
              <a:t>programme of Action to transform the Built Environment.</a:t>
            </a:r>
            <a:endParaRPr lang="en-US" dirty="0">
              <a:latin typeface="Arial" panose="020B0604020202020204" pitchFamily="34" charset="0"/>
              <a:cs typeface="Arial" panose="020B0604020202020204" pitchFamily="34" charset="0"/>
            </a:endParaRPr>
          </a:p>
          <a:p>
            <a:pPr marL="342900" indent="-342900" algn="l">
              <a:lnSpc>
                <a:spcPct val="150000"/>
              </a:lnSpc>
              <a:buFont typeface="Wingdings" panose="05000000000000000000" pitchFamily="2" charset="2"/>
              <a:buChar char="§"/>
              <a:defRPr/>
            </a:pPr>
            <a:endParaRPr lang="en-ZA" sz="2000" dirty="0"/>
          </a:p>
          <a:p>
            <a:pPr algn="l">
              <a:lnSpc>
                <a:spcPct val="100000"/>
              </a:lnSpc>
              <a:spcBef>
                <a:spcPts val="0"/>
              </a:spcBef>
            </a:pPr>
            <a:endParaRPr lang="en-ZA" sz="1800" dirty="0" smtClean="0"/>
          </a:p>
        </p:txBody>
      </p:sp>
      <p:sp>
        <p:nvSpPr>
          <p:cNvPr id="2" name="Slide Number Placeholder 1"/>
          <p:cNvSpPr>
            <a:spLocks noGrp="1"/>
          </p:cNvSpPr>
          <p:nvPr>
            <p:ph type="sldNum" sz="quarter" idx="12"/>
          </p:nvPr>
        </p:nvSpPr>
        <p:spPr/>
        <p:txBody>
          <a:bodyPr/>
          <a:lstStyle/>
          <a:p>
            <a:fld id="{C738B62C-4A43-478E-8FE5-A8C4D5447894}" type="slidenum">
              <a:rPr lang="en-US" smtClean="0"/>
              <a:t>11</a:t>
            </a:fld>
            <a:endParaRPr lang="en-US"/>
          </a:p>
        </p:txBody>
      </p:sp>
    </p:spTree>
    <p:extLst>
      <p:ext uri="{BB962C8B-B14F-4D97-AF65-F5344CB8AC3E}">
        <p14:creationId xmlns:p14="http://schemas.microsoft.com/office/powerpoint/2010/main" val="3846341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ctrTitle"/>
          </p:nvPr>
        </p:nvSpPr>
        <p:spPr>
          <a:xfrm>
            <a:off x="1518987" y="362129"/>
            <a:ext cx="9144000" cy="436294"/>
          </a:xfrm>
        </p:spPr>
        <p:txBody>
          <a:bodyPr>
            <a:noAutofit/>
          </a:bodyPr>
          <a:lstStyle/>
          <a:p>
            <a:r>
              <a:rPr lang="en-ZA" sz="2800" b="1" dirty="0">
                <a:latin typeface="Arial" panose="020B0604020202020204" pitchFamily="34" charset="0"/>
                <a:cs typeface="Arial" panose="020B0604020202020204" pitchFamily="34" charset="0"/>
              </a:rPr>
              <a:t>5.	POLICY MANDATE Cont.</a:t>
            </a:r>
            <a:endParaRPr lang="en-US" sz="28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18159" y="942109"/>
            <a:ext cx="11022677" cy="4211782"/>
          </a:xfrm>
        </p:spPr>
        <p:txBody>
          <a:bodyPr>
            <a:normAutofit fontScale="25000" lnSpcReduction="20000"/>
          </a:bodyPr>
          <a:lstStyle/>
          <a:p>
            <a:pPr lvl="0" algn="just" fontAlgn="base">
              <a:lnSpc>
                <a:spcPct val="150000"/>
              </a:lnSpc>
              <a:spcBef>
                <a:spcPct val="0"/>
              </a:spcBef>
              <a:spcAft>
                <a:spcPct val="40000"/>
              </a:spcAft>
              <a:buClr>
                <a:srgbClr val="FFCC00"/>
              </a:buClr>
              <a:buSzPct val="95000"/>
              <a:defRPr/>
            </a:pPr>
            <a:r>
              <a:rPr lang="en-ZA" sz="5600" kern="0" dirty="0">
                <a:latin typeface="Arial"/>
              </a:rPr>
              <a:t>IDT Business Case</a:t>
            </a:r>
            <a:r>
              <a:rPr lang="en-ZA" sz="5600" kern="0" dirty="0" smtClean="0">
                <a:latin typeface="Arial"/>
              </a:rPr>
              <a:t>:</a:t>
            </a:r>
          </a:p>
          <a:p>
            <a:pPr marL="838200" lvl="1" indent="-381000" algn="just" eaLnBrk="0" fontAlgn="base" hangingPunct="0">
              <a:lnSpc>
                <a:spcPct val="170000"/>
              </a:lnSpc>
              <a:spcBef>
                <a:spcPct val="0"/>
              </a:spcBef>
              <a:spcAft>
                <a:spcPct val="40000"/>
              </a:spcAft>
              <a:buClr>
                <a:srgbClr val="FFCC00"/>
              </a:buClr>
              <a:buSzPct val="95000"/>
              <a:buFont typeface="Wingdings" panose="05000000000000000000" pitchFamily="2" charset="2"/>
              <a:buChar char="q"/>
              <a:defRPr/>
            </a:pPr>
            <a:r>
              <a:rPr lang="en-ZA" sz="5600" kern="0" dirty="0">
                <a:latin typeface="Arial"/>
              </a:rPr>
              <a:t>Is a Long-term Sustainable Funding Model that seeks to confirm the IDT’s mandate as a </a:t>
            </a:r>
            <a:r>
              <a:rPr lang="en-ZA" sz="5600" kern="0" dirty="0" smtClean="0">
                <a:latin typeface="Arial"/>
              </a:rPr>
              <a:t>S</a:t>
            </a:r>
            <a:r>
              <a:rPr lang="en-ZA" sz="5600" kern="0" dirty="0" smtClean="0">
                <a:latin typeface="Arial"/>
              </a:rPr>
              <a:t>tate-owned </a:t>
            </a:r>
            <a:r>
              <a:rPr lang="en-ZA" sz="5600" kern="0" dirty="0">
                <a:latin typeface="Arial"/>
              </a:rPr>
              <a:t>entity that reports to the Minister of Public </a:t>
            </a:r>
            <a:r>
              <a:rPr lang="en-ZA" sz="5600" kern="0" dirty="0" smtClean="0">
                <a:latin typeface="Arial"/>
              </a:rPr>
              <a:t>Works, </a:t>
            </a:r>
            <a:r>
              <a:rPr lang="en-ZA" sz="5600" kern="0" dirty="0">
                <a:latin typeface="Arial"/>
              </a:rPr>
              <a:t>which will focus on contributing to poverty eradication, job </a:t>
            </a:r>
            <a:r>
              <a:rPr lang="en-ZA" sz="5600" kern="0" dirty="0" smtClean="0">
                <a:latin typeface="Arial"/>
              </a:rPr>
              <a:t>creation </a:t>
            </a:r>
            <a:r>
              <a:rPr lang="en-ZA" sz="5600" kern="0" dirty="0">
                <a:latin typeface="Arial"/>
              </a:rPr>
              <a:t>and the eradication of social infrastructure backlogs. </a:t>
            </a:r>
          </a:p>
          <a:p>
            <a:pPr marL="838200" lvl="1" indent="-381000" algn="just" eaLnBrk="0" fontAlgn="base" hangingPunct="0">
              <a:lnSpc>
                <a:spcPct val="170000"/>
              </a:lnSpc>
              <a:spcBef>
                <a:spcPct val="0"/>
              </a:spcBef>
              <a:spcAft>
                <a:spcPct val="40000"/>
              </a:spcAft>
              <a:buClr>
                <a:srgbClr val="FFCC00"/>
              </a:buClr>
              <a:buSzPct val="95000"/>
              <a:buFont typeface="Wingdings" panose="05000000000000000000" pitchFamily="2" charset="2"/>
              <a:buChar char="q"/>
              <a:defRPr/>
            </a:pPr>
            <a:r>
              <a:rPr lang="en-ZA" sz="5600" kern="0" dirty="0">
                <a:latin typeface="Arial"/>
              </a:rPr>
              <a:t>Advances the mandate of the IDT as a </a:t>
            </a:r>
            <a:r>
              <a:rPr lang="en-ZA" sz="5600" kern="0" dirty="0" smtClean="0">
                <a:latin typeface="Arial"/>
              </a:rPr>
              <a:t>State </a:t>
            </a:r>
            <a:r>
              <a:rPr lang="en-ZA" sz="5600" kern="0" dirty="0">
                <a:latin typeface="Arial"/>
              </a:rPr>
              <a:t>social infrastructure programme and project implementation and management agency, that will support all spheres of </a:t>
            </a:r>
            <a:r>
              <a:rPr lang="en-ZA" sz="5600" kern="0" dirty="0" smtClean="0">
                <a:latin typeface="Arial"/>
              </a:rPr>
              <a:t>Government</a:t>
            </a:r>
            <a:r>
              <a:rPr lang="en-ZA" sz="5600" kern="0" dirty="0">
                <a:latin typeface="Arial"/>
              </a:rPr>
              <a:t>.  </a:t>
            </a:r>
          </a:p>
          <a:p>
            <a:pPr lvl="0" algn="just" eaLnBrk="0" fontAlgn="base" hangingPunct="0">
              <a:lnSpc>
                <a:spcPct val="100000"/>
              </a:lnSpc>
              <a:spcBef>
                <a:spcPct val="0"/>
              </a:spcBef>
              <a:spcAft>
                <a:spcPct val="40000"/>
              </a:spcAft>
              <a:buClr>
                <a:srgbClr val="FFCC00"/>
              </a:buClr>
              <a:buSzPct val="95000"/>
              <a:defRPr/>
            </a:pPr>
            <a:endParaRPr lang="en-ZA" sz="5600" kern="0" dirty="0">
              <a:latin typeface="Arial"/>
            </a:endParaRPr>
          </a:p>
          <a:p>
            <a:pPr marL="838200" lvl="1" indent="-381000" algn="just" eaLnBrk="0" fontAlgn="base" hangingPunct="0">
              <a:lnSpc>
                <a:spcPct val="100000"/>
              </a:lnSpc>
              <a:spcBef>
                <a:spcPct val="0"/>
              </a:spcBef>
              <a:spcAft>
                <a:spcPct val="40000"/>
              </a:spcAft>
              <a:buClr>
                <a:srgbClr val="FFCC00"/>
              </a:buClr>
              <a:buSzPct val="95000"/>
              <a:buFont typeface="Wingdings" panose="05000000000000000000" pitchFamily="2" charset="2"/>
              <a:buChar char="q"/>
              <a:defRPr/>
            </a:pPr>
            <a:r>
              <a:rPr lang="en-ZA" sz="5600" kern="0" dirty="0">
                <a:latin typeface="Arial"/>
              </a:rPr>
              <a:t>Evaluates institutional options available and proposes the corporate form and scheduling considered most appropriate for the IDT.</a:t>
            </a:r>
          </a:p>
          <a:p>
            <a:pPr lvl="0" algn="just" eaLnBrk="0" fontAlgn="base" hangingPunct="0">
              <a:lnSpc>
                <a:spcPct val="100000"/>
              </a:lnSpc>
              <a:spcBef>
                <a:spcPct val="0"/>
              </a:spcBef>
              <a:spcAft>
                <a:spcPct val="40000"/>
              </a:spcAft>
              <a:buClr>
                <a:srgbClr val="FFCC00"/>
              </a:buClr>
              <a:buSzPct val="95000"/>
              <a:defRPr/>
            </a:pPr>
            <a:endParaRPr lang="en-ZA" sz="5600" kern="0" dirty="0">
              <a:latin typeface="Arial"/>
            </a:endParaRPr>
          </a:p>
          <a:p>
            <a:pPr marL="838200" lvl="1" indent="-381000" algn="just" eaLnBrk="0" fontAlgn="base" hangingPunct="0">
              <a:lnSpc>
                <a:spcPct val="100000"/>
              </a:lnSpc>
              <a:spcBef>
                <a:spcPct val="0"/>
              </a:spcBef>
              <a:spcAft>
                <a:spcPct val="40000"/>
              </a:spcAft>
              <a:buClr>
                <a:srgbClr val="FFCC00"/>
              </a:buClr>
              <a:buSzPct val="95000"/>
              <a:buFont typeface="Wingdings" panose="05000000000000000000" pitchFamily="2" charset="2"/>
              <a:buChar char="q"/>
              <a:defRPr/>
            </a:pPr>
            <a:r>
              <a:rPr lang="en-ZA" sz="5600" kern="0" dirty="0">
                <a:latin typeface="Arial"/>
              </a:rPr>
              <a:t>Is at an advanced stage towards completion by the Department of Public Works and the IDT for tabling by the Minister to the Cabinet.</a:t>
            </a:r>
          </a:p>
          <a:p>
            <a:pPr lvl="0" algn="just" eaLnBrk="0" fontAlgn="base" hangingPunct="0">
              <a:lnSpc>
                <a:spcPct val="100000"/>
              </a:lnSpc>
              <a:spcBef>
                <a:spcPct val="0"/>
              </a:spcBef>
              <a:spcAft>
                <a:spcPct val="40000"/>
              </a:spcAft>
              <a:buClr>
                <a:srgbClr val="FFCC00"/>
              </a:buClr>
              <a:buSzPct val="95000"/>
              <a:defRPr/>
            </a:pPr>
            <a:endParaRPr lang="en-ZA" sz="5600" kern="0" dirty="0">
              <a:latin typeface="Arial"/>
            </a:endParaRPr>
          </a:p>
          <a:p>
            <a:pPr marL="838200" lvl="1" indent="-381000" algn="just" eaLnBrk="0" fontAlgn="base" hangingPunct="0">
              <a:lnSpc>
                <a:spcPct val="100000"/>
              </a:lnSpc>
              <a:spcBef>
                <a:spcPct val="0"/>
              </a:spcBef>
              <a:spcAft>
                <a:spcPct val="40000"/>
              </a:spcAft>
              <a:buClr>
                <a:srgbClr val="FFCC00"/>
              </a:buClr>
              <a:buSzPct val="95000"/>
              <a:buFont typeface="Wingdings" panose="05000000000000000000" pitchFamily="2" charset="2"/>
              <a:buChar char="q"/>
              <a:defRPr/>
            </a:pPr>
            <a:r>
              <a:rPr lang="en-ZA" sz="5600" kern="0" dirty="0">
                <a:latin typeface="Arial"/>
              </a:rPr>
              <a:t>The IDT’s distinctive, value adding and differentiating offering will be in the integration of social infrastructure delivery underpinned by social facilitation</a:t>
            </a:r>
            <a:endParaRPr lang="en-US" sz="5600" kern="0" dirty="0">
              <a:latin typeface="Arial"/>
            </a:endParaRPr>
          </a:p>
          <a:p>
            <a:pPr lvl="0" algn="just" fontAlgn="base">
              <a:lnSpc>
                <a:spcPct val="150000"/>
              </a:lnSpc>
              <a:spcBef>
                <a:spcPct val="0"/>
              </a:spcBef>
              <a:spcAft>
                <a:spcPct val="40000"/>
              </a:spcAft>
              <a:buClr>
                <a:srgbClr val="FFCC00"/>
              </a:buClr>
              <a:buSzPct val="95000"/>
              <a:defRPr/>
            </a:pPr>
            <a:endParaRPr lang="en-ZA" sz="5600" b="1" kern="0" dirty="0" smtClean="0">
              <a:solidFill>
                <a:srgbClr val="FFFFFF"/>
              </a:solidFill>
              <a:latin typeface="Arial"/>
            </a:endParaRPr>
          </a:p>
          <a:p>
            <a:pPr lvl="0" algn="just" fontAlgn="base">
              <a:lnSpc>
                <a:spcPct val="150000"/>
              </a:lnSpc>
              <a:spcBef>
                <a:spcPct val="0"/>
              </a:spcBef>
              <a:spcAft>
                <a:spcPct val="40000"/>
              </a:spcAft>
              <a:buClr>
                <a:srgbClr val="FFCC00"/>
              </a:buClr>
              <a:buSzPct val="95000"/>
              <a:defRPr/>
            </a:pPr>
            <a:endParaRPr lang="en-ZA" sz="5600" b="1" kern="0" dirty="0">
              <a:solidFill>
                <a:srgbClr val="FFFFFF"/>
              </a:solidFill>
              <a:latin typeface="Arial"/>
            </a:endParaRPr>
          </a:p>
          <a:p>
            <a:pPr algn="just">
              <a:lnSpc>
                <a:spcPct val="150000"/>
              </a:lnSpc>
              <a:defRPr/>
            </a:pPr>
            <a:endParaRPr lang="en-ZA" b="1" dirty="0"/>
          </a:p>
          <a:p>
            <a:pPr algn="just">
              <a:defRPr/>
            </a:pPr>
            <a:endParaRPr lang="en-ZA" sz="2800" dirty="0"/>
          </a:p>
          <a:p>
            <a:pPr algn="just">
              <a:spcBef>
                <a:spcPts val="0"/>
              </a:spcBef>
            </a:pPr>
            <a:endParaRPr lang="en-ZA" dirty="0"/>
          </a:p>
        </p:txBody>
      </p:sp>
      <p:sp>
        <p:nvSpPr>
          <p:cNvPr id="2" name="Slide Number Placeholder 1"/>
          <p:cNvSpPr>
            <a:spLocks noGrp="1"/>
          </p:cNvSpPr>
          <p:nvPr>
            <p:ph type="sldNum" sz="quarter" idx="12"/>
          </p:nvPr>
        </p:nvSpPr>
        <p:spPr/>
        <p:txBody>
          <a:bodyPr/>
          <a:lstStyle/>
          <a:p>
            <a:fld id="{C738B62C-4A43-478E-8FE5-A8C4D5447894}" type="slidenum">
              <a:rPr lang="en-US" smtClean="0"/>
              <a:t>12</a:t>
            </a:fld>
            <a:endParaRPr lang="en-US"/>
          </a:p>
        </p:txBody>
      </p:sp>
    </p:spTree>
    <p:extLst>
      <p:ext uri="{BB962C8B-B14F-4D97-AF65-F5344CB8AC3E}">
        <p14:creationId xmlns:p14="http://schemas.microsoft.com/office/powerpoint/2010/main" val="929941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solidFill>
            <a:schemeClr val="bg1">
              <a:lumMod val="65000"/>
            </a:schemeClr>
          </a:solidFill>
          <a:ln>
            <a:noFill/>
          </a:ln>
          <a:extLst/>
        </p:spPr>
      </p:pic>
      <p:sp>
        <p:nvSpPr>
          <p:cNvPr id="8" name="Rectangle 7"/>
          <p:cNvSpPr/>
          <p:nvPr/>
        </p:nvSpPr>
        <p:spPr>
          <a:xfrm>
            <a:off x="1156138" y="206844"/>
            <a:ext cx="9785131" cy="1015663"/>
          </a:xfrm>
          <a:prstGeom prst="rect">
            <a:avLst/>
          </a:prstGeom>
        </p:spPr>
        <p:txBody>
          <a:bodyPr wrap="square">
            <a:spAutoFit/>
          </a:bodyPr>
          <a:lstStyle/>
          <a:p>
            <a:r>
              <a:rPr lang="en-ZA" b="1" dirty="0">
                <a:solidFill>
                  <a:srgbClr val="FF0000"/>
                </a:solidFill>
              </a:rPr>
              <a:t>	</a:t>
            </a:r>
            <a:br>
              <a:rPr lang="en-ZA" b="1" dirty="0">
                <a:solidFill>
                  <a:srgbClr val="FF0000"/>
                </a:solidFill>
              </a:rPr>
            </a:br>
            <a:r>
              <a:rPr lang="en-ZA" sz="2400" b="1" dirty="0">
                <a:latin typeface="Arial" panose="020B0604020202020204" pitchFamily="34" charset="0"/>
                <a:cs typeface="Arial" panose="020B0604020202020204" pitchFamily="34" charset="0"/>
              </a:rPr>
              <a:t>6.	HOW IDT INTENDS TO </a:t>
            </a:r>
            <a:r>
              <a:rPr lang="en-ZA" sz="2400" b="1" dirty="0" smtClean="0">
                <a:latin typeface="Arial" panose="020B0604020202020204" pitchFamily="34" charset="0"/>
                <a:cs typeface="Arial" panose="020B0604020202020204" pitchFamily="34" charset="0"/>
              </a:rPr>
              <a:t>SUPPORT NDPW </a:t>
            </a:r>
            <a:r>
              <a:rPr lang="en-ZA" sz="2400" b="1" dirty="0">
                <a:latin typeface="Arial" panose="020B0604020202020204" pitchFamily="34" charset="0"/>
                <a:cs typeface="Arial" panose="020B0604020202020204" pitchFamily="34" charset="0"/>
              </a:rPr>
              <a:t>PRIORITIES</a:t>
            </a:r>
            <a:r>
              <a:rPr lang="en-ZA" b="1" dirty="0">
                <a:solidFill>
                  <a:schemeClr val="bg1"/>
                </a:solidFill>
              </a:rPr>
              <a:t/>
            </a:r>
            <a:br>
              <a:rPr lang="en-ZA" b="1" dirty="0">
                <a:solidFill>
                  <a:schemeClr val="bg1"/>
                </a:solidFill>
              </a:rPr>
            </a:br>
            <a:endParaRPr lang="en-ZA" dirty="0"/>
          </a:p>
        </p:txBody>
      </p:sp>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610880241"/>
              </p:ext>
            </p:extLst>
          </p:nvPr>
        </p:nvGraphicFramePr>
        <p:xfrm>
          <a:off x="1271752" y="995308"/>
          <a:ext cx="8785225" cy="4133740"/>
        </p:xfrm>
        <a:graphic>
          <a:graphicData uri="http://schemas.openxmlformats.org/drawingml/2006/table">
            <a:tbl>
              <a:tblPr firstRow="1" bandRow="1">
                <a:tableStyleId>{5C22544A-7EE6-4342-B048-85BDC9FD1C3A}</a:tableStyleId>
              </a:tblPr>
              <a:tblGrid>
                <a:gridCol w="576072"/>
                <a:gridCol w="3816477"/>
                <a:gridCol w="4392676"/>
              </a:tblGrid>
              <a:tr h="759248">
                <a:tc>
                  <a:txBody>
                    <a:bodyPr/>
                    <a:lstStyle/>
                    <a:p>
                      <a:r>
                        <a:rPr lang="en-ZA" sz="1800" dirty="0" smtClean="0">
                          <a:solidFill>
                            <a:schemeClr val="tx1"/>
                          </a:solidFill>
                          <a:latin typeface="Arial" panose="020B0604020202020204" pitchFamily="34" charset="0"/>
                          <a:cs typeface="Arial" panose="020B0604020202020204" pitchFamily="34" charset="0"/>
                        </a:rPr>
                        <a:t>No.</a:t>
                      </a:r>
                      <a:endParaRPr lang="en-US" sz="1800" dirty="0">
                        <a:solidFill>
                          <a:schemeClr val="tx1"/>
                        </a:solidFill>
                        <a:latin typeface="Arial" panose="020B0604020202020204" pitchFamily="34" charset="0"/>
                        <a:cs typeface="Arial" panose="020B0604020202020204" pitchFamily="34" charset="0"/>
                      </a:endParaRPr>
                    </a:p>
                  </a:txBody>
                  <a:tcPr marL="91441" marR="91441" marT="45724" marB="45724">
                    <a:solidFill>
                      <a:schemeClr val="bg1">
                        <a:lumMod val="65000"/>
                      </a:schemeClr>
                    </a:solidFill>
                  </a:tcPr>
                </a:tc>
                <a:tc>
                  <a:txBody>
                    <a:bodyPr/>
                    <a:lstStyle/>
                    <a:p>
                      <a:r>
                        <a:rPr lang="en-ZA" sz="1800" dirty="0" smtClean="0">
                          <a:solidFill>
                            <a:schemeClr val="tx1"/>
                          </a:solidFill>
                          <a:latin typeface="Arial" panose="020B0604020202020204" pitchFamily="34" charset="0"/>
                          <a:cs typeface="Arial" panose="020B0604020202020204" pitchFamily="34" charset="0"/>
                        </a:rPr>
                        <a:t>Alignment</a:t>
                      </a:r>
                      <a:r>
                        <a:rPr lang="en-ZA" sz="1800" baseline="0" dirty="0" smtClean="0">
                          <a:solidFill>
                            <a:schemeClr val="tx1"/>
                          </a:solidFill>
                          <a:latin typeface="Arial" panose="020B0604020202020204" pitchFamily="34" charset="0"/>
                          <a:cs typeface="Arial" panose="020B0604020202020204" pitchFamily="34" charset="0"/>
                        </a:rPr>
                        <a:t> to NDPW MTEF Priority Outcomes</a:t>
                      </a:r>
                      <a:endParaRPr lang="en-US" sz="1800" dirty="0">
                        <a:solidFill>
                          <a:schemeClr val="tx1"/>
                        </a:solidFill>
                        <a:latin typeface="Arial" panose="020B0604020202020204" pitchFamily="34" charset="0"/>
                        <a:cs typeface="Arial" panose="020B0604020202020204" pitchFamily="34" charset="0"/>
                      </a:endParaRPr>
                    </a:p>
                  </a:txBody>
                  <a:tcPr marL="91441" marR="91441" marT="45724" marB="45724">
                    <a:solidFill>
                      <a:schemeClr val="bg1">
                        <a:lumMod val="65000"/>
                      </a:schemeClr>
                    </a:solidFill>
                  </a:tcPr>
                </a:tc>
                <a:tc>
                  <a:txBody>
                    <a:bodyPr/>
                    <a:lstStyle/>
                    <a:p>
                      <a:r>
                        <a:rPr lang="en-ZA" sz="1800" dirty="0" smtClean="0">
                          <a:solidFill>
                            <a:schemeClr val="tx1"/>
                          </a:solidFill>
                          <a:latin typeface="Arial" panose="020B0604020202020204" pitchFamily="34" charset="0"/>
                          <a:cs typeface="Arial" panose="020B0604020202020204" pitchFamily="34" charset="0"/>
                        </a:rPr>
                        <a:t>IDT</a:t>
                      </a:r>
                      <a:r>
                        <a:rPr lang="en-ZA" sz="1800" baseline="0" dirty="0" smtClean="0">
                          <a:solidFill>
                            <a:schemeClr val="tx1"/>
                          </a:solidFill>
                          <a:latin typeface="Arial" panose="020B0604020202020204" pitchFamily="34" charset="0"/>
                          <a:cs typeface="Arial" panose="020B0604020202020204" pitchFamily="34" charset="0"/>
                        </a:rPr>
                        <a:t> Key Objective Indicators</a:t>
                      </a:r>
                      <a:endParaRPr lang="en-US" sz="1800" dirty="0">
                        <a:solidFill>
                          <a:schemeClr val="tx1"/>
                        </a:solidFill>
                        <a:latin typeface="Arial" panose="020B0604020202020204" pitchFamily="34" charset="0"/>
                        <a:cs typeface="Arial" panose="020B0604020202020204" pitchFamily="34" charset="0"/>
                      </a:endParaRPr>
                    </a:p>
                  </a:txBody>
                  <a:tcPr marL="91441" marR="91441" marT="45724" marB="45724">
                    <a:solidFill>
                      <a:schemeClr val="bg1">
                        <a:lumMod val="65000"/>
                      </a:schemeClr>
                    </a:solidFill>
                  </a:tcPr>
                </a:tc>
              </a:tr>
              <a:tr h="964141">
                <a:tc>
                  <a:txBody>
                    <a:bodyPr/>
                    <a:lstStyle/>
                    <a:p>
                      <a:r>
                        <a:rPr lang="en-ZA" sz="1800" dirty="0" smtClean="0">
                          <a:latin typeface="Arial" panose="020B0604020202020204" pitchFamily="34" charset="0"/>
                          <a:cs typeface="Arial" panose="020B0604020202020204" pitchFamily="34" charset="0"/>
                        </a:rPr>
                        <a:t>1.</a:t>
                      </a:r>
                      <a:endParaRPr lang="en-US" sz="1800" dirty="0">
                        <a:latin typeface="Arial" panose="020B0604020202020204" pitchFamily="34" charset="0"/>
                        <a:cs typeface="Arial" panose="020B0604020202020204" pitchFamily="34" charset="0"/>
                      </a:endParaRPr>
                    </a:p>
                  </a:txBody>
                  <a:tcPr marL="91441" marR="91441" marT="45724" marB="45724">
                    <a:solidFill>
                      <a:schemeClr val="bg1">
                        <a:lumMod val="65000"/>
                      </a:schemeClr>
                    </a:solidFill>
                  </a:tcPr>
                </a:tc>
                <a:tc>
                  <a:txBody>
                    <a:bodyPr/>
                    <a:lstStyle/>
                    <a:p>
                      <a:r>
                        <a:rPr lang="en-ZA" sz="1800" b="1" kern="1200" dirty="0" smtClean="0">
                          <a:solidFill>
                            <a:schemeClr val="dk1"/>
                          </a:solidFill>
                          <a:effectLst/>
                          <a:latin typeface="Arial" panose="020B0604020202020204" pitchFamily="34" charset="0"/>
                          <a:ea typeface="+mn-ea"/>
                          <a:cs typeface="Arial" panose="020B0604020202020204" pitchFamily="34" charset="0"/>
                        </a:rPr>
                        <a:t>Outcome</a:t>
                      </a:r>
                      <a:r>
                        <a:rPr lang="en-ZA" sz="1800" kern="1200" dirty="0" smtClean="0">
                          <a:solidFill>
                            <a:schemeClr val="dk1"/>
                          </a:solidFill>
                          <a:effectLst/>
                          <a:latin typeface="Arial" panose="020B0604020202020204" pitchFamily="34" charset="0"/>
                          <a:ea typeface="+mn-ea"/>
                          <a:cs typeface="Arial" panose="020B0604020202020204" pitchFamily="34" charset="0"/>
                        </a:rPr>
                        <a:t> 1: Improved Quality of basic education</a:t>
                      </a:r>
                      <a:endParaRPr lang="en-US" sz="1800" dirty="0">
                        <a:latin typeface="Arial" panose="020B0604020202020204" pitchFamily="34" charset="0"/>
                        <a:cs typeface="Arial" panose="020B0604020202020204" pitchFamily="34" charset="0"/>
                      </a:endParaRPr>
                    </a:p>
                  </a:txBody>
                  <a:tcPr marL="91441" marR="91441" marT="45724" marB="45724">
                    <a:solidFill>
                      <a:schemeClr val="bg1">
                        <a:lumMod val="65000"/>
                      </a:schemeClr>
                    </a:solidFill>
                  </a:tcPr>
                </a:tc>
                <a:tc>
                  <a:txBody>
                    <a:bodyPr/>
                    <a:lstStyle/>
                    <a:p>
                      <a:pPr lvl="0"/>
                      <a:r>
                        <a:rPr lang="en-ZA" sz="1800" kern="1200" dirty="0" smtClean="0">
                          <a:solidFill>
                            <a:schemeClr val="dk1"/>
                          </a:solidFill>
                          <a:effectLst/>
                          <a:latin typeface="Arial" panose="020B0604020202020204" pitchFamily="34" charset="0"/>
                          <a:ea typeface="+mn-ea"/>
                          <a:cs typeface="Arial" panose="020B0604020202020204" pitchFamily="34" charset="0"/>
                        </a:rPr>
                        <a:t>Value of programme spend</a:t>
                      </a:r>
                      <a:endParaRPr lang="en-US" sz="1800" dirty="0" smtClean="0">
                        <a:effectLst/>
                        <a:latin typeface="Arial" panose="020B0604020202020204" pitchFamily="34" charset="0"/>
                        <a:cs typeface="Arial" panose="020B0604020202020204" pitchFamily="34" charset="0"/>
                      </a:endParaRPr>
                    </a:p>
                    <a:p>
                      <a:r>
                        <a:rPr lang="en-ZA" sz="1800" kern="1200" dirty="0" smtClean="0">
                          <a:solidFill>
                            <a:schemeClr val="dk1"/>
                          </a:solidFill>
                          <a:effectLst/>
                          <a:latin typeface="Arial" panose="020B0604020202020204" pitchFamily="34" charset="0"/>
                          <a:ea typeface="+mn-ea"/>
                          <a:cs typeface="Arial" panose="020B0604020202020204" pitchFamily="34" charset="0"/>
                        </a:rPr>
                        <a:t>Number of new/ replacement schools completed 30</a:t>
                      </a:r>
                      <a:endParaRPr lang="en-US" sz="1800" dirty="0">
                        <a:latin typeface="Arial" panose="020B0604020202020204" pitchFamily="34" charset="0"/>
                        <a:cs typeface="Arial" panose="020B0604020202020204" pitchFamily="34" charset="0"/>
                      </a:endParaRPr>
                    </a:p>
                  </a:txBody>
                  <a:tcPr marL="91441" marR="91441" marT="45724" marB="45724">
                    <a:solidFill>
                      <a:schemeClr val="bg1">
                        <a:lumMod val="65000"/>
                      </a:schemeClr>
                    </a:solidFill>
                  </a:tcPr>
                </a:tc>
              </a:tr>
              <a:tr h="2410351">
                <a:tc>
                  <a:txBody>
                    <a:bodyPr/>
                    <a:lstStyle/>
                    <a:p>
                      <a:r>
                        <a:rPr lang="en-ZA" sz="1800" dirty="0" smtClean="0">
                          <a:latin typeface="Arial" panose="020B0604020202020204" pitchFamily="34" charset="0"/>
                          <a:cs typeface="Arial" panose="020B0604020202020204" pitchFamily="34" charset="0"/>
                        </a:rPr>
                        <a:t>2.</a:t>
                      </a:r>
                      <a:endParaRPr lang="en-US" sz="1800" dirty="0">
                        <a:latin typeface="Arial" panose="020B0604020202020204" pitchFamily="34" charset="0"/>
                        <a:cs typeface="Arial" panose="020B0604020202020204" pitchFamily="34" charset="0"/>
                      </a:endParaRPr>
                    </a:p>
                  </a:txBody>
                  <a:tcPr marL="91441" marR="91441" marT="45724" marB="45724">
                    <a:solidFill>
                      <a:schemeClr val="bg1">
                        <a:lumMod val="65000"/>
                      </a:schemeClr>
                    </a:solidFill>
                  </a:tcPr>
                </a:tc>
                <a:tc>
                  <a:txBody>
                    <a:bodyPr/>
                    <a:lstStyle/>
                    <a:p>
                      <a:r>
                        <a:rPr lang="en-ZA" sz="1800" b="1" kern="1200" dirty="0" smtClean="0">
                          <a:solidFill>
                            <a:schemeClr val="dk1"/>
                          </a:solidFill>
                          <a:effectLst/>
                          <a:latin typeface="Arial" panose="020B0604020202020204" pitchFamily="34" charset="0"/>
                          <a:ea typeface="+mn-ea"/>
                          <a:cs typeface="Arial" panose="020B0604020202020204" pitchFamily="34" charset="0"/>
                        </a:rPr>
                        <a:t>Outcome 4: </a:t>
                      </a:r>
                      <a:r>
                        <a:rPr lang="en-ZA" sz="1800" b="0" kern="1200" dirty="0" smtClean="0">
                          <a:solidFill>
                            <a:schemeClr val="dk1"/>
                          </a:solidFill>
                          <a:effectLst/>
                          <a:latin typeface="Arial" panose="020B0604020202020204" pitchFamily="34" charset="0"/>
                          <a:ea typeface="+mn-ea"/>
                          <a:cs typeface="Arial" panose="020B0604020202020204" pitchFamily="34" charset="0"/>
                        </a:rPr>
                        <a:t>Decent employment through inclusive economic growth</a:t>
                      </a:r>
                      <a:endParaRPr lang="en-US" sz="1800" b="0" dirty="0">
                        <a:latin typeface="Arial" panose="020B0604020202020204" pitchFamily="34" charset="0"/>
                        <a:cs typeface="Arial" panose="020B0604020202020204" pitchFamily="34" charset="0"/>
                      </a:endParaRPr>
                    </a:p>
                  </a:txBody>
                  <a:tcPr marL="91441" marR="91441" marT="45724" marB="45724">
                    <a:solidFill>
                      <a:schemeClr val="bg1">
                        <a:lumMod val="65000"/>
                      </a:schemeClr>
                    </a:solidFill>
                  </a:tcPr>
                </a:tc>
                <a:tc>
                  <a:txBody>
                    <a:bodyPr/>
                    <a:lstStyle/>
                    <a:p>
                      <a:pPr lvl="0"/>
                      <a:r>
                        <a:rPr lang="en-ZA" sz="1800" b="0" kern="1200" dirty="0" smtClean="0">
                          <a:solidFill>
                            <a:schemeClr val="dk1"/>
                          </a:solidFill>
                          <a:effectLst/>
                          <a:latin typeface="Arial" panose="020B0604020202020204" pitchFamily="34" charset="0"/>
                          <a:ea typeface="+mn-ea"/>
                          <a:cs typeface="Arial" panose="020B0604020202020204" pitchFamily="34" charset="0"/>
                        </a:rPr>
                        <a:t>Number of work opportunities created through the IDT portfolio.</a:t>
                      </a:r>
                      <a:endParaRPr lang="en-US" sz="1800" b="0" dirty="0" smtClean="0">
                        <a:effectLst/>
                        <a:latin typeface="Arial" panose="020B0604020202020204" pitchFamily="34" charset="0"/>
                        <a:cs typeface="Arial" panose="020B0604020202020204" pitchFamily="34" charset="0"/>
                      </a:endParaRPr>
                    </a:p>
                    <a:p>
                      <a:r>
                        <a:rPr lang="en-ZA" sz="1800" b="0" kern="1200" dirty="0" smtClean="0">
                          <a:solidFill>
                            <a:schemeClr val="dk1"/>
                          </a:solidFill>
                          <a:effectLst/>
                          <a:latin typeface="Arial" panose="020B0604020202020204" pitchFamily="34" charset="0"/>
                          <a:ea typeface="+mn-ea"/>
                          <a:cs typeface="Arial" panose="020B0604020202020204" pitchFamily="34" charset="0"/>
                        </a:rPr>
                        <a:t> </a:t>
                      </a:r>
                      <a:endParaRPr lang="en-US" sz="1800" b="0" kern="1200" dirty="0" smtClean="0">
                        <a:solidFill>
                          <a:schemeClr val="dk1"/>
                        </a:solidFill>
                        <a:effectLst/>
                        <a:latin typeface="Arial" panose="020B0604020202020204" pitchFamily="34" charset="0"/>
                        <a:ea typeface="+mn-ea"/>
                        <a:cs typeface="Arial" panose="020B0604020202020204" pitchFamily="34" charset="0"/>
                      </a:endParaRPr>
                    </a:p>
                    <a:p>
                      <a:pPr lvl="0"/>
                      <a:r>
                        <a:rPr lang="en-ZA" sz="1800" b="0" kern="1200" dirty="0" smtClean="0">
                          <a:solidFill>
                            <a:schemeClr val="dk1"/>
                          </a:solidFill>
                          <a:effectLst/>
                          <a:latin typeface="Arial" panose="020B0604020202020204" pitchFamily="34" charset="0"/>
                          <a:ea typeface="+mn-ea"/>
                          <a:cs typeface="Arial" panose="020B0604020202020204" pitchFamily="34" charset="0"/>
                        </a:rPr>
                        <a:t>% of weighted BBBEE spend</a:t>
                      </a:r>
                      <a:endParaRPr lang="en-US" sz="1800" b="0" dirty="0" smtClean="0">
                        <a:effectLst/>
                        <a:latin typeface="Arial" panose="020B0604020202020204" pitchFamily="34" charset="0"/>
                        <a:cs typeface="Arial" panose="020B0604020202020204" pitchFamily="34" charset="0"/>
                      </a:endParaRPr>
                    </a:p>
                    <a:p>
                      <a:r>
                        <a:rPr lang="en-ZA" sz="1800" b="0" kern="1200" dirty="0" smtClean="0">
                          <a:solidFill>
                            <a:schemeClr val="dk1"/>
                          </a:solidFill>
                          <a:effectLst/>
                          <a:latin typeface="Arial" panose="020B0604020202020204" pitchFamily="34" charset="0"/>
                          <a:ea typeface="+mn-ea"/>
                          <a:cs typeface="Arial" panose="020B0604020202020204" pitchFamily="34" charset="0"/>
                        </a:rPr>
                        <a:t> </a:t>
                      </a:r>
                      <a:endParaRPr lang="en-US" sz="1800" b="0" kern="1200" dirty="0" smtClean="0">
                        <a:solidFill>
                          <a:schemeClr val="dk1"/>
                        </a:solidFill>
                        <a:effectLst/>
                        <a:latin typeface="Arial" panose="020B0604020202020204" pitchFamily="34" charset="0"/>
                        <a:ea typeface="+mn-ea"/>
                        <a:cs typeface="Arial" panose="020B0604020202020204" pitchFamily="34" charset="0"/>
                      </a:endParaRPr>
                    </a:p>
                    <a:p>
                      <a:pPr lvl="0"/>
                      <a:r>
                        <a:rPr lang="en-ZA" sz="1800" b="0" kern="1200" dirty="0" smtClean="0">
                          <a:solidFill>
                            <a:schemeClr val="dk1"/>
                          </a:solidFill>
                          <a:effectLst/>
                          <a:latin typeface="Arial" panose="020B0604020202020204" pitchFamily="34" charset="0"/>
                          <a:ea typeface="+mn-ea"/>
                          <a:cs typeface="Arial" panose="020B0604020202020204" pitchFamily="34" charset="0"/>
                        </a:rPr>
                        <a:t>Value of programme spend on contracts awarded to women</a:t>
                      </a:r>
                      <a:endParaRPr lang="en-US" sz="1800" b="0" dirty="0" smtClean="0">
                        <a:effectLst/>
                        <a:latin typeface="Arial" panose="020B0604020202020204" pitchFamily="34" charset="0"/>
                        <a:cs typeface="Arial" panose="020B0604020202020204" pitchFamily="34" charset="0"/>
                      </a:endParaRPr>
                    </a:p>
                    <a:p>
                      <a:endParaRPr lang="en-US" sz="1800" b="0" dirty="0">
                        <a:latin typeface="Arial" panose="020B0604020202020204" pitchFamily="34" charset="0"/>
                        <a:cs typeface="Arial" panose="020B0604020202020204" pitchFamily="34" charset="0"/>
                      </a:endParaRPr>
                    </a:p>
                  </a:txBody>
                  <a:tcPr marL="91441" marR="91441" marT="45724" marB="45724">
                    <a:solidFill>
                      <a:schemeClr val="bg1">
                        <a:lumMod val="65000"/>
                      </a:schemeClr>
                    </a:solidFill>
                  </a:tcPr>
                </a:tc>
              </a:tr>
            </a:tbl>
          </a:graphicData>
        </a:graphic>
      </p:graphicFrame>
      <p:sp>
        <p:nvSpPr>
          <p:cNvPr id="3" name="Slide Number Placeholder 2"/>
          <p:cNvSpPr>
            <a:spLocks noGrp="1"/>
          </p:cNvSpPr>
          <p:nvPr>
            <p:ph type="sldNum" sz="quarter" idx="12"/>
          </p:nvPr>
        </p:nvSpPr>
        <p:spPr/>
        <p:txBody>
          <a:bodyPr/>
          <a:lstStyle/>
          <a:p>
            <a:fld id="{C738B62C-4A43-478E-8FE5-A8C4D5447894}" type="slidenum">
              <a:rPr lang="en-US" smtClean="0"/>
              <a:t>13</a:t>
            </a:fld>
            <a:endParaRPr lang="en-US"/>
          </a:p>
        </p:txBody>
      </p:sp>
    </p:spTree>
    <p:extLst>
      <p:ext uri="{BB962C8B-B14F-4D97-AF65-F5344CB8AC3E}">
        <p14:creationId xmlns:p14="http://schemas.microsoft.com/office/powerpoint/2010/main" val="2490014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solidFill>
            <a:schemeClr val="bg1">
              <a:lumMod val="65000"/>
            </a:schemeClr>
          </a:solidFill>
          <a:ln>
            <a:noFill/>
          </a:ln>
          <a:extLst/>
        </p:spPr>
      </p:pic>
      <p:sp>
        <p:nvSpPr>
          <p:cNvPr id="8" name="Rectangle 7"/>
          <p:cNvSpPr/>
          <p:nvPr/>
        </p:nvSpPr>
        <p:spPr>
          <a:xfrm>
            <a:off x="1198421" y="-234591"/>
            <a:ext cx="9785131" cy="1015663"/>
          </a:xfrm>
          <a:prstGeom prst="rect">
            <a:avLst/>
          </a:prstGeom>
        </p:spPr>
        <p:txBody>
          <a:bodyPr wrap="square">
            <a:spAutoFit/>
          </a:bodyPr>
          <a:lstStyle/>
          <a:p>
            <a:r>
              <a:rPr lang="en-ZA" b="1" dirty="0">
                <a:solidFill>
                  <a:srgbClr val="FF0000"/>
                </a:solidFill>
              </a:rPr>
              <a:t>	</a:t>
            </a:r>
            <a:br>
              <a:rPr lang="en-ZA" b="1" dirty="0">
                <a:solidFill>
                  <a:srgbClr val="FF0000"/>
                </a:solidFill>
              </a:rPr>
            </a:br>
            <a:r>
              <a:rPr lang="en-ZA" sz="2400" b="1" dirty="0">
                <a:latin typeface="Arial" panose="020B0604020202020204" pitchFamily="34" charset="0"/>
                <a:cs typeface="Arial" panose="020B0604020202020204" pitchFamily="34" charset="0"/>
              </a:rPr>
              <a:t>6.	HOW IDT INTENDS TO SUPPORT </a:t>
            </a:r>
            <a:r>
              <a:rPr lang="en-ZA" sz="2400" b="1" dirty="0" smtClean="0">
                <a:latin typeface="Arial" panose="020B0604020202020204" pitchFamily="34" charset="0"/>
                <a:cs typeface="Arial" panose="020B0604020202020204" pitchFamily="34" charset="0"/>
              </a:rPr>
              <a:t>NDPW </a:t>
            </a:r>
            <a:r>
              <a:rPr lang="en-ZA" sz="2400" b="1" dirty="0">
                <a:latin typeface="Arial" panose="020B0604020202020204" pitchFamily="34" charset="0"/>
                <a:cs typeface="Arial" panose="020B0604020202020204" pitchFamily="34" charset="0"/>
              </a:rPr>
              <a:t>PRIORITIES </a:t>
            </a:r>
            <a:r>
              <a:rPr lang="en-ZA" sz="2400" b="1" dirty="0" smtClean="0">
                <a:latin typeface="Arial" panose="020B0604020202020204" pitchFamily="34" charset="0"/>
                <a:cs typeface="Arial" panose="020B0604020202020204" pitchFamily="34" charset="0"/>
              </a:rPr>
              <a:t>cont...</a:t>
            </a:r>
            <a:r>
              <a:rPr lang="en-ZA" b="1" dirty="0">
                <a:solidFill>
                  <a:srgbClr val="FF0000"/>
                </a:solidFill>
              </a:rPr>
              <a:t/>
            </a:r>
            <a:br>
              <a:rPr lang="en-ZA" b="1" dirty="0">
                <a:solidFill>
                  <a:srgbClr val="FF0000"/>
                </a:solidFill>
              </a:rPr>
            </a:br>
            <a:endParaRPr lang="en-ZA" dirty="0"/>
          </a:p>
        </p:txBody>
      </p:sp>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3946171764"/>
              </p:ext>
            </p:extLst>
          </p:nvPr>
        </p:nvGraphicFramePr>
        <p:xfrm>
          <a:off x="882869" y="816632"/>
          <a:ext cx="9690539" cy="4430102"/>
        </p:xfrm>
        <a:graphic>
          <a:graphicData uri="http://schemas.openxmlformats.org/drawingml/2006/table">
            <a:tbl>
              <a:tblPr firstRow="1" bandRow="1">
                <a:tableStyleId>{073A0DAA-6AF3-43AB-8588-CEC1D06C72B9}</a:tableStyleId>
              </a:tblPr>
              <a:tblGrid>
                <a:gridCol w="635436"/>
                <a:gridCol w="4209764"/>
                <a:gridCol w="4845339"/>
              </a:tblGrid>
              <a:tr h="586145">
                <a:tc>
                  <a:txBody>
                    <a:bodyPr/>
                    <a:lstStyle/>
                    <a:p>
                      <a:r>
                        <a:rPr lang="en-ZA" sz="1800" dirty="0" smtClean="0">
                          <a:latin typeface="Arial" panose="020B0604020202020204" pitchFamily="34" charset="0"/>
                          <a:cs typeface="Arial" panose="020B0604020202020204" pitchFamily="34" charset="0"/>
                        </a:rPr>
                        <a:t>No.</a:t>
                      </a:r>
                      <a:endParaRPr lang="en-US" sz="1800" dirty="0">
                        <a:latin typeface="Arial" panose="020B0604020202020204" pitchFamily="34" charset="0"/>
                        <a:cs typeface="Arial" panose="020B0604020202020204" pitchFamily="34" charset="0"/>
                      </a:endParaRPr>
                    </a:p>
                  </a:txBody>
                  <a:tcPr marL="91441" marR="91441" marT="45726" marB="45726"/>
                </a:tc>
                <a:tc>
                  <a:txBody>
                    <a:bodyPr/>
                    <a:lstStyle/>
                    <a:p>
                      <a:r>
                        <a:rPr lang="en-ZA" sz="1800" dirty="0" smtClean="0">
                          <a:latin typeface="Arial" panose="020B0604020202020204" pitchFamily="34" charset="0"/>
                          <a:cs typeface="Arial" panose="020B0604020202020204" pitchFamily="34" charset="0"/>
                        </a:rPr>
                        <a:t>Alignment</a:t>
                      </a:r>
                      <a:r>
                        <a:rPr lang="en-ZA" sz="1800" baseline="0" dirty="0" smtClean="0">
                          <a:latin typeface="Arial" panose="020B0604020202020204" pitchFamily="34" charset="0"/>
                          <a:cs typeface="Arial" panose="020B0604020202020204" pitchFamily="34" charset="0"/>
                        </a:rPr>
                        <a:t> to NDPW MTEF Priority Outcomes</a:t>
                      </a:r>
                      <a:endParaRPr lang="en-US" sz="1800" dirty="0">
                        <a:latin typeface="Arial" panose="020B0604020202020204" pitchFamily="34" charset="0"/>
                        <a:cs typeface="Arial" panose="020B0604020202020204" pitchFamily="34" charset="0"/>
                      </a:endParaRPr>
                    </a:p>
                  </a:txBody>
                  <a:tcPr marL="91441" marR="91441" marT="45726" marB="45726"/>
                </a:tc>
                <a:tc>
                  <a:txBody>
                    <a:bodyPr/>
                    <a:lstStyle/>
                    <a:p>
                      <a:r>
                        <a:rPr lang="en-ZA" sz="1800" dirty="0" smtClean="0">
                          <a:latin typeface="Arial" panose="020B0604020202020204" pitchFamily="34" charset="0"/>
                          <a:cs typeface="Arial" panose="020B0604020202020204" pitchFamily="34" charset="0"/>
                        </a:rPr>
                        <a:t>IDT</a:t>
                      </a:r>
                      <a:r>
                        <a:rPr lang="en-ZA" sz="1800" baseline="0" dirty="0" smtClean="0">
                          <a:latin typeface="Arial" panose="020B0604020202020204" pitchFamily="34" charset="0"/>
                          <a:cs typeface="Arial" panose="020B0604020202020204" pitchFamily="34" charset="0"/>
                        </a:rPr>
                        <a:t> Key Objective Indicators</a:t>
                      </a:r>
                      <a:endParaRPr lang="en-US" sz="1800" dirty="0">
                        <a:latin typeface="Arial" panose="020B0604020202020204" pitchFamily="34" charset="0"/>
                        <a:cs typeface="Arial" panose="020B0604020202020204" pitchFamily="34" charset="0"/>
                      </a:endParaRPr>
                    </a:p>
                  </a:txBody>
                  <a:tcPr marL="91441" marR="91441" marT="45726" marB="45726"/>
                </a:tc>
              </a:tr>
              <a:tr h="1339745">
                <a:tc>
                  <a:txBody>
                    <a:bodyPr/>
                    <a:lstStyle/>
                    <a:p>
                      <a:r>
                        <a:rPr lang="en-ZA" sz="1800" dirty="0" smtClean="0">
                          <a:latin typeface="Arial" panose="020B0604020202020204" pitchFamily="34" charset="0"/>
                          <a:cs typeface="Arial" panose="020B0604020202020204" pitchFamily="34" charset="0"/>
                        </a:rPr>
                        <a:t>4.</a:t>
                      </a:r>
                      <a:endParaRPr lang="en-US" sz="1800" dirty="0">
                        <a:latin typeface="Arial" panose="020B0604020202020204" pitchFamily="34" charset="0"/>
                        <a:cs typeface="Arial" panose="020B0604020202020204" pitchFamily="34" charset="0"/>
                      </a:endParaRPr>
                    </a:p>
                  </a:txBody>
                  <a:tcPr marL="91441" marR="91441" marT="45726" marB="45726"/>
                </a:tc>
                <a:tc>
                  <a:txBody>
                    <a:bodyPr/>
                    <a:lstStyle/>
                    <a:p>
                      <a:pPr algn="just"/>
                      <a:r>
                        <a:rPr lang="en-ZA" sz="1800" b="1" kern="1200" dirty="0" smtClean="0">
                          <a:effectLst/>
                          <a:latin typeface="Arial" panose="020B0604020202020204" pitchFamily="34" charset="0"/>
                          <a:cs typeface="Arial" panose="020B0604020202020204" pitchFamily="34" charset="0"/>
                        </a:rPr>
                        <a:t>Outcome 5: </a:t>
                      </a:r>
                      <a:r>
                        <a:rPr lang="en-ZA" sz="1800" kern="1200" dirty="0" smtClean="0">
                          <a:effectLst/>
                          <a:latin typeface="Arial" panose="020B0604020202020204" pitchFamily="34" charset="0"/>
                          <a:cs typeface="Arial" panose="020B0604020202020204" pitchFamily="34" charset="0"/>
                        </a:rPr>
                        <a:t>Skilled and capable workforce to support an inclusive growth</a:t>
                      </a:r>
                      <a:endParaRPr lang="en-US" sz="1800" b="1" dirty="0">
                        <a:latin typeface="Arial" panose="020B0604020202020204" pitchFamily="34" charset="0"/>
                        <a:cs typeface="Arial" panose="020B0604020202020204" pitchFamily="34" charset="0"/>
                      </a:endParaRPr>
                    </a:p>
                  </a:txBody>
                  <a:tcPr marL="91441" marR="91441" marT="45726" marB="45726"/>
                </a:tc>
                <a:tc>
                  <a:txBody>
                    <a:bodyPr/>
                    <a:lstStyle/>
                    <a:p>
                      <a:pPr lvl="0" algn="just"/>
                      <a:r>
                        <a:rPr lang="en-ZA" sz="1800" kern="1200" dirty="0" smtClean="0">
                          <a:effectLst/>
                          <a:latin typeface="Arial" panose="020B0604020202020204" pitchFamily="34" charset="0"/>
                          <a:cs typeface="Arial" panose="020B0604020202020204" pitchFamily="34" charset="0"/>
                        </a:rPr>
                        <a:t>Effective Human Capital management</a:t>
                      </a:r>
                      <a:endParaRPr lang="en-US" sz="1800" dirty="0" smtClean="0">
                        <a:effectLst/>
                        <a:latin typeface="Arial" panose="020B0604020202020204" pitchFamily="34" charset="0"/>
                        <a:cs typeface="Arial" panose="020B0604020202020204" pitchFamily="34" charset="0"/>
                      </a:endParaRPr>
                    </a:p>
                    <a:p>
                      <a:pPr algn="just"/>
                      <a:r>
                        <a:rPr lang="en-ZA" sz="1800" kern="1200" dirty="0" smtClean="0">
                          <a:effectLst/>
                          <a:latin typeface="Arial" panose="020B0604020202020204" pitchFamily="34" charset="0"/>
                          <a:cs typeface="Arial" panose="020B0604020202020204" pitchFamily="34" charset="0"/>
                        </a:rPr>
                        <a:t> </a:t>
                      </a:r>
                      <a:endParaRPr lang="en-US" sz="1800" kern="1200" dirty="0" smtClean="0">
                        <a:effectLst/>
                        <a:latin typeface="Arial" panose="020B0604020202020204" pitchFamily="34" charset="0"/>
                        <a:cs typeface="Arial" panose="020B0604020202020204" pitchFamily="34" charset="0"/>
                      </a:endParaRPr>
                    </a:p>
                    <a:p>
                      <a:pPr lvl="0" algn="just"/>
                      <a:r>
                        <a:rPr lang="en-ZA" sz="1800" kern="1200" dirty="0" smtClean="0">
                          <a:effectLst/>
                          <a:latin typeface="Arial" panose="020B0604020202020204" pitchFamily="34" charset="0"/>
                          <a:cs typeface="Arial" panose="020B0604020202020204" pitchFamily="34" charset="0"/>
                        </a:rPr>
                        <a:t>IDT’s sustainability safeguarded</a:t>
                      </a:r>
                      <a:endParaRPr lang="en-US" sz="1800" dirty="0" smtClean="0">
                        <a:effectLst/>
                        <a:latin typeface="Arial" panose="020B0604020202020204" pitchFamily="34" charset="0"/>
                        <a:cs typeface="Arial" panose="020B0604020202020204" pitchFamily="34" charset="0"/>
                      </a:endParaRPr>
                    </a:p>
                    <a:p>
                      <a:pPr algn="just"/>
                      <a:r>
                        <a:rPr lang="en-ZA" sz="1800" kern="1200" dirty="0" smtClean="0">
                          <a:effectLst/>
                          <a:latin typeface="Arial" panose="020B0604020202020204" pitchFamily="34" charset="0"/>
                          <a:cs typeface="Arial" panose="020B0604020202020204" pitchFamily="34" charset="0"/>
                        </a:rPr>
                        <a:t> </a:t>
                      </a:r>
                      <a:endParaRPr lang="en-US" sz="1800" kern="1200" dirty="0" smtClean="0">
                        <a:effectLst/>
                        <a:latin typeface="Arial" panose="020B0604020202020204" pitchFamily="34" charset="0"/>
                        <a:cs typeface="Arial" panose="020B0604020202020204" pitchFamily="34" charset="0"/>
                      </a:endParaRPr>
                    </a:p>
                    <a:p>
                      <a:pPr algn="just"/>
                      <a:r>
                        <a:rPr lang="en-ZA" sz="1800" kern="1200" dirty="0" smtClean="0">
                          <a:effectLst/>
                          <a:latin typeface="Arial" panose="020B0604020202020204" pitchFamily="34" charset="0"/>
                          <a:cs typeface="Arial" panose="020B0604020202020204" pitchFamily="34" charset="0"/>
                        </a:rPr>
                        <a:t>%Efficient operations</a:t>
                      </a:r>
                      <a:endParaRPr lang="en-US" sz="1800" b="1" dirty="0">
                        <a:latin typeface="Arial" panose="020B0604020202020204" pitchFamily="34" charset="0"/>
                        <a:cs typeface="Arial" panose="020B0604020202020204" pitchFamily="34" charset="0"/>
                      </a:endParaRPr>
                    </a:p>
                  </a:txBody>
                  <a:tcPr marL="91441" marR="91441" marT="45726" marB="45726"/>
                </a:tc>
              </a:tr>
              <a:tr h="743443">
                <a:tc>
                  <a:txBody>
                    <a:bodyPr/>
                    <a:lstStyle/>
                    <a:p>
                      <a:r>
                        <a:rPr lang="en-ZA" sz="1800" dirty="0" smtClean="0">
                          <a:latin typeface="Arial" panose="020B0604020202020204" pitchFamily="34" charset="0"/>
                          <a:cs typeface="Arial" panose="020B0604020202020204" pitchFamily="34" charset="0"/>
                        </a:rPr>
                        <a:t>5.</a:t>
                      </a:r>
                      <a:endParaRPr lang="en-US" sz="1800" dirty="0">
                        <a:latin typeface="Arial" panose="020B0604020202020204" pitchFamily="34" charset="0"/>
                        <a:cs typeface="Arial" panose="020B0604020202020204" pitchFamily="34" charset="0"/>
                      </a:endParaRPr>
                    </a:p>
                  </a:txBody>
                  <a:tcPr marL="91441" marR="91441" marT="45726" marB="45726"/>
                </a:tc>
                <a:tc>
                  <a:txBody>
                    <a:bodyPr/>
                    <a:lstStyle/>
                    <a:p>
                      <a:pPr algn="just"/>
                      <a:r>
                        <a:rPr lang="en-ZA" sz="1800" b="1" kern="1200" dirty="0" smtClean="0">
                          <a:effectLst/>
                          <a:latin typeface="Arial" panose="020B0604020202020204" pitchFamily="34" charset="0"/>
                          <a:cs typeface="Arial" panose="020B0604020202020204" pitchFamily="34" charset="0"/>
                        </a:rPr>
                        <a:t>Outcome 6:</a:t>
                      </a:r>
                      <a:r>
                        <a:rPr lang="en-ZA" sz="1800" kern="1200" dirty="0" smtClean="0">
                          <a:effectLst/>
                          <a:latin typeface="Arial" panose="020B0604020202020204" pitchFamily="34" charset="0"/>
                          <a:cs typeface="Arial" panose="020B0604020202020204" pitchFamily="34" charset="0"/>
                        </a:rPr>
                        <a:t> An efficient competitive and responsive infrastructure network</a:t>
                      </a:r>
                      <a:endParaRPr lang="en-US" sz="1800" b="1" dirty="0">
                        <a:latin typeface="Arial" panose="020B0604020202020204" pitchFamily="34" charset="0"/>
                        <a:cs typeface="Arial" panose="020B0604020202020204" pitchFamily="34" charset="0"/>
                      </a:endParaRPr>
                    </a:p>
                  </a:txBody>
                  <a:tcPr marL="91441" marR="91441" marT="45726" marB="45726"/>
                </a:tc>
                <a:tc>
                  <a:txBody>
                    <a:bodyPr/>
                    <a:lstStyle/>
                    <a:p>
                      <a:pPr algn="just"/>
                      <a:r>
                        <a:rPr lang="en-ZA" sz="1800" kern="1200" dirty="0" smtClean="0">
                          <a:effectLst/>
                          <a:latin typeface="Arial" panose="020B0604020202020204" pitchFamily="34" charset="0"/>
                          <a:cs typeface="Arial" panose="020B0604020202020204" pitchFamily="34" charset="0"/>
                        </a:rPr>
                        <a:t>Value of programme spend</a:t>
                      </a:r>
                      <a:endParaRPr lang="en-US" sz="1800" b="1" dirty="0">
                        <a:latin typeface="Arial" panose="020B0604020202020204" pitchFamily="34" charset="0"/>
                        <a:cs typeface="Arial" panose="020B0604020202020204" pitchFamily="34" charset="0"/>
                      </a:endParaRPr>
                    </a:p>
                  </a:txBody>
                  <a:tcPr marL="91441" marR="91441" marT="45726" marB="45726"/>
                </a:tc>
              </a:tr>
              <a:tr h="669103">
                <a:tc>
                  <a:txBody>
                    <a:bodyPr/>
                    <a:lstStyle/>
                    <a:p>
                      <a:r>
                        <a:rPr lang="en-ZA" sz="1800" dirty="0" smtClean="0">
                          <a:latin typeface="Arial" panose="020B0604020202020204" pitchFamily="34" charset="0"/>
                          <a:cs typeface="Arial" panose="020B0604020202020204" pitchFamily="34" charset="0"/>
                        </a:rPr>
                        <a:t>6.</a:t>
                      </a:r>
                      <a:endParaRPr lang="en-US" sz="1800" dirty="0">
                        <a:latin typeface="Arial" panose="020B0604020202020204" pitchFamily="34" charset="0"/>
                        <a:cs typeface="Arial" panose="020B0604020202020204" pitchFamily="34" charset="0"/>
                      </a:endParaRPr>
                    </a:p>
                  </a:txBody>
                  <a:tcPr marL="91441" marR="91441" marT="45726" marB="45726"/>
                </a:tc>
                <a:tc>
                  <a:txBody>
                    <a:bodyPr/>
                    <a:lstStyle/>
                    <a:p>
                      <a:r>
                        <a:rPr lang="en-ZA" sz="1800" b="1" kern="1200" dirty="0" smtClean="0">
                          <a:effectLst/>
                          <a:latin typeface="Arial" panose="020B0604020202020204" pitchFamily="34" charset="0"/>
                          <a:cs typeface="Arial" panose="020B0604020202020204" pitchFamily="34" charset="0"/>
                        </a:rPr>
                        <a:t>Outcome</a:t>
                      </a:r>
                      <a:r>
                        <a:rPr lang="en-ZA" sz="1800" b="1" kern="1200" baseline="0" dirty="0" smtClean="0">
                          <a:effectLst/>
                          <a:latin typeface="Arial" panose="020B0604020202020204" pitchFamily="34" charset="0"/>
                          <a:cs typeface="Arial" panose="020B0604020202020204" pitchFamily="34" charset="0"/>
                        </a:rPr>
                        <a:t> 7</a:t>
                      </a:r>
                      <a:r>
                        <a:rPr lang="en-ZA" sz="1800" b="1" kern="1200" dirty="0" smtClean="0">
                          <a:effectLst/>
                          <a:latin typeface="Arial" panose="020B0604020202020204" pitchFamily="34" charset="0"/>
                          <a:cs typeface="Arial" panose="020B0604020202020204" pitchFamily="34" charset="0"/>
                        </a:rPr>
                        <a:t>: </a:t>
                      </a:r>
                      <a:r>
                        <a:rPr lang="en-ZA" sz="1800" kern="1200" dirty="0" smtClean="0">
                          <a:effectLst/>
                          <a:latin typeface="Arial" panose="020B0604020202020204" pitchFamily="34" charset="0"/>
                          <a:cs typeface="Arial" panose="020B0604020202020204" pitchFamily="34" charset="0"/>
                        </a:rPr>
                        <a:t>Comprehensive rural development</a:t>
                      </a:r>
                      <a:endParaRPr lang="en-US" sz="1800" b="1" dirty="0">
                        <a:latin typeface="Arial" panose="020B0604020202020204" pitchFamily="34" charset="0"/>
                        <a:cs typeface="Arial" panose="020B0604020202020204" pitchFamily="34" charset="0"/>
                      </a:endParaRPr>
                    </a:p>
                  </a:txBody>
                  <a:tcPr marL="91441" marR="91441" marT="45726" marB="45726"/>
                </a:tc>
                <a:tc>
                  <a:txBody>
                    <a:bodyPr/>
                    <a:lstStyle/>
                    <a:p>
                      <a:r>
                        <a:rPr lang="en-ZA" sz="1800" kern="1200" dirty="0" smtClean="0">
                          <a:effectLst/>
                          <a:latin typeface="Arial" panose="020B0604020202020204" pitchFamily="34" charset="0"/>
                          <a:cs typeface="Arial" panose="020B0604020202020204" pitchFamily="34" charset="0"/>
                        </a:rPr>
                        <a:t>Number of EPWP-NSS work opportunities created</a:t>
                      </a:r>
                      <a:endParaRPr lang="en-US" sz="1800" b="1" dirty="0">
                        <a:latin typeface="Arial" panose="020B0604020202020204" pitchFamily="34" charset="0"/>
                        <a:cs typeface="Arial" panose="020B0604020202020204" pitchFamily="34" charset="0"/>
                      </a:endParaRPr>
                    </a:p>
                  </a:txBody>
                  <a:tcPr marL="91441" marR="91441" marT="45726" marB="45726"/>
                </a:tc>
              </a:tr>
              <a:tr h="837345">
                <a:tc>
                  <a:txBody>
                    <a:bodyPr/>
                    <a:lstStyle/>
                    <a:p>
                      <a:r>
                        <a:rPr lang="en-ZA" sz="1800" dirty="0" smtClean="0">
                          <a:latin typeface="Arial" panose="020B0604020202020204" pitchFamily="34" charset="0"/>
                          <a:cs typeface="Arial" panose="020B0604020202020204" pitchFamily="34" charset="0"/>
                        </a:rPr>
                        <a:t>7.</a:t>
                      </a:r>
                      <a:endParaRPr lang="en-US" sz="1800" dirty="0">
                        <a:latin typeface="Arial" panose="020B0604020202020204" pitchFamily="34" charset="0"/>
                        <a:cs typeface="Arial" panose="020B0604020202020204" pitchFamily="34" charset="0"/>
                      </a:endParaRPr>
                    </a:p>
                  </a:txBody>
                  <a:tcPr marL="91441" marR="91441" marT="45726" marB="45726"/>
                </a:tc>
                <a:tc>
                  <a:txBody>
                    <a:bodyPr/>
                    <a:lstStyle/>
                    <a:p>
                      <a:r>
                        <a:rPr lang="en-ZA" sz="1800" b="1" kern="1200" dirty="0" smtClean="0">
                          <a:effectLst/>
                          <a:latin typeface="Arial" panose="020B0604020202020204" pitchFamily="34" charset="0"/>
                          <a:cs typeface="Arial" panose="020B0604020202020204" pitchFamily="34" charset="0"/>
                        </a:rPr>
                        <a:t>Outcome 8:</a:t>
                      </a:r>
                      <a:r>
                        <a:rPr lang="en-ZA" sz="1800" kern="1200" dirty="0" smtClean="0">
                          <a:effectLst/>
                          <a:latin typeface="Arial" panose="020B0604020202020204" pitchFamily="34" charset="0"/>
                          <a:cs typeface="Arial" panose="020B0604020202020204" pitchFamily="34" charset="0"/>
                        </a:rPr>
                        <a:t> Sustainable human settlements and improved quality of household.</a:t>
                      </a:r>
                      <a:endParaRPr lang="en-US" sz="1800" dirty="0">
                        <a:latin typeface="Arial" panose="020B0604020202020204" pitchFamily="34" charset="0"/>
                        <a:cs typeface="Arial" panose="020B0604020202020204" pitchFamily="34" charset="0"/>
                      </a:endParaRPr>
                    </a:p>
                  </a:txBody>
                  <a:tcPr marL="91441" marR="91441" marT="45726" marB="4572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kern="1200" dirty="0" smtClean="0">
                          <a:effectLst/>
                          <a:latin typeface="Arial" panose="020B0604020202020204" pitchFamily="34" charset="0"/>
                          <a:cs typeface="Arial" panose="020B0604020202020204" pitchFamily="34" charset="0"/>
                        </a:rPr>
                        <a:t>Value of programme spend</a:t>
                      </a:r>
                      <a:endParaRPr lang="en-US" sz="1800" dirty="0" smtClean="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txBody>
                  <a:tcPr marL="91441" marR="91441" marT="45726" marB="45726"/>
                </a:tc>
              </a:tr>
            </a:tbl>
          </a:graphicData>
        </a:graphic>
      </p:graphicFrame>
      <p:sp>
        <p:nvSpPr>
          <p:cNvPr id="2" name="Slide Number Placeholder 1"/>
          <p:cNvSpPr>
            <a:spLocks noGrp="1"/>
          </p:cNvSpPr>
          <p:nvPr>
            <p:ph type="sldNum" sz="quarter" idx="12"/>
          </p:nvPr>
        </p:nvSpPr>
        <p:spPr/>
        <p:txBody>
          <a:bodyPr/>
          <a:lstStyle/>
          <a:p>
            <a:fld id="{C738B62C-4A43-478E-8FE5-A8C4D5447894}" type="slidenum">
              <a:rPr lang="en-US" smtClean="0"/>
              <a:t>14</a:t>
            </a:fld>
            <a:endParaRPr lang="en-US"/>
          </a:p>
        </p:txBody>
      </p:sp>
    </p:spTree>
    <p:extLst>
      <p:ext uri="{BB962C8B-B14F-4D97-AF65-F5344CB8AC3E}">
        <p14:creationId xmlns:p14="http://schemas.microsoft.com/office/powerpoint/2010/main" val="2586352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solidFill>
            <a:schemeClr val="bg1">
              <a:lumMod val="65000"/>
            </a:schemeClr>
          </a:solidFill>
          <a:ln>
            <a:noFill/>
          </a:ln>
          <a:extLst/>
        </p:spPr>
      </p:pic>
      <p:sp>
        <p:nvSpPr>
          <p:cNvPr id="8" name="Rectangle 7"/>
          <p:cNvSpPr/>
          <p:nvPr/>
        </p:nvSpPr>
        <p:spPr>
          <a:xfrm>
            <a:off x="1198421" y="-211867"/>
            <a:ext cx="9785131" cy="1015663"/>
          </a:xfrm>
          <a:prstGeom prst="rect">
            <a:avLst/>
          </a:prstGeom>
        </p:spPr>
        <p:txBody>
          <a:bodyPr wrap="square">
            <a:spAutoFit/>
          </a:bodyPr>
          <a:lstStyle/>
          <a:p>
            <a:r>
              <a:rPr lang="en-ZA" b="1" dirty="0">
                <a:solidFill>
                  <a:srgbClr val="FF0000"/>
                </a:solidFill>
              </a:rPr>
              <a:t>	</a:t>
            </a:r>
            <a:br>
              <a:rPr lang="en-ZA" b="1" dirty="0">
                <a:solidFill>
                  <a:srgbClr val="FF0000"/>
                </a:solidFill>
              </a:rPr>
            </a:br>
            <a:r>
              <a:rPr lang="en-ZA" sz="2400" b="1" dirty="0">
                <a:latin typeface="Arial" panose="020B0604020202020204" pitchFamily="34" charset="0"/>
                <a:cs typeface="Arial" panose="020B0604020202020204" pitchFamily="34" charset="0"/>
              </a:rPr>
              <a:t>6.	HOW IDT INTENDS TO SUPPORT </a:t>
            </a:r>
            <a:r>
              <a:rPr lang="en-ZA" sz="2400" b="1" dirty="0" smtClean="0">
                <a:latin typeface="Arial" panose="020B0604020202020204" pitchFamily="34" charset="0"/>
                <a:cs typeface="Arial" panose="020B0604020202020204" pitchFamily="34" charset="0"/>
              </a:rPr>
              <a:t>NDPW </a:t>
            </a:r>
            <a:r>
              <a:rPr lang="en-ZA" sz="2400" b="1" dirty="0">
                <a:latin typeface="Arial" panose="020B0604020202020204" pitchFamily="34" charset="0"/>
                <a:cs typeface="Arial" panose="020B0604020202020204" pitchFamily="34" charset="0"/>
              </a:rPr>
              <a:t>PRIORITIES </a:t>
            </a:r>
            <a:r>
              <a:rPr lang="en-ZA" sz="2400" b="1" dirty="0" smtClean="0">
                <a:latin typeface="Arial" panose="020B0604020202020204" pitchFamily="34" charset="0"/>
                <a:cs typeface="Arial" panose="020B0604020202020204" pitchFamily="34" charset="0"/>
              </a:rPr>
              <a:t>cont...</a:t>
            </a:r>
            <a:r>
              <a:rPr lang="en-ZA" b="1" dirty="0">
                <a:solidFill>
                  <a:schemeClr val="bg1"/>
                </a:solidFill>
              </a:rPr>
              <a:t/>
            </a:r>
            <a:br>
              <a:rPr lang="en-ZA" b="1" dirty="0">
                <a:solidFill>
                  <a:schemeClr val="bg1"/>
                </a:solidFill>
              </a:rPr>
            </a:br>
            <a:endParaRPr lang="en-ZA" dirty="0"/>
          </a:p>
        </p:txBody>
      </p:sp>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1957176358"/>
              </p:ext>
            </p:extLst>
          </p:nvPr>
        </p:nvGraphicFramePr>
        <p:xfrm>
          <a:off x="471054" y="803796"/>
          <a:ext cx="10751128" cy="4438744"/>
        </p:xfrm>
        <a:graphic>
          <a:graphicData uri="http://schemas.openxmlformats.org/drawingml/2006/table">
            <a:tbl>
              <a:tblPr firstRow="1" bandRow="1">
                <a:tableStyleId>{5C22544A-7EE6-4342-B048-85BDC9FD1C3A}</a:tableStyleId>
              </a:tblPr>
              <a:tblGrid>
                <a:gridCol w="704982"/>
                <a:gridCol w="4670505"/>
                <a:gridCol w="5375641"/>
              </a:tblGrid>
              <a:tr h="610769">
                <a:tc>
                  <a:txBody>
                    <a:bodyPr/>
                    <a:lstStyle/>
                    <a:p>
                      <a:r>
                        <a:rPr lang="en-ZA" sz="1800" dirty="0" smtClean="0">
                          <a:solidFill>
                            <a:schemeClr val="tx1"/>
                          </a:solidFill>
                          <a:latin typeface="Arial" panose="020B0604020202020204" pitchFamily="34" charset="0"/>
                          <a:cs typeface="Arial" panose="020B0604020202020204" pitchFamily="34" charset="0"/>
                        </a:rPr>
                        <a:t>No.</a:t>
                      </a:r>
                      <a:endParaRPr lang="en-US" sz="1800" dirty="0">
                        <a:solidFill>
                          <a:schemeClr val="tx1"/>
                        </a:solidFill>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c>
                  <a:txBody>
                    <a:bodyPr/>
                    <a:lstStyle/>
                    <a:p>
                      <a:r>
                        <a:rPr lang="en-ZA" sz="1800" dirty="0" smtClean="0">
                          <a:solidFill>
                            <a:schemeClr val="tx1"/>
                          </a:solidFill>
                          <a:latin typeface="Arial" panose="020B0604020202020204" pitchFamily="34" charset="0"/>
                          <a:cs typeface="Arial" panose="020B0604020202020204" pitchFamily="34" charset="0"/>
                        </a:rPr>
                        <a:t>Alignment</a:t>
                      </a:r>
                      <a:r>
                        <a:rPr lang="en-ZA" sz="1800" baseline="0" dirty="0" smtClean="0">
                          <a:solidFill>
                            <a:schemeClr val="tx1"/>
                          </a:solidFill>
                          <a:latin typeface="Arial" panose="020B0604020202020204" pitchFamily="34" charset="0"/>
                          <a:cs typeface="Arial" panose="020B0604020202020204" pitchFamily="34" charset="0"/>
                        </a:rPr>
                        <a:t> to NDPW MTEF Priority Outcomes</a:t>
                      </a:r>
                      <a:endParaRPr lang="en-US" sz="1800" dirty="0">
                        <a:solidFill>
                          <a:schemeClr val="tx1"/>
                        </a:solidFill>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c>
                  <a:txBody>
                    <a:bodyPr/>
                    <a:lstStyle/>
                    <a:p>
                      <a:r>
                        <a:rPr lang="en-ZA" sz="1800" dirty="0" smtClean="0">
                          <a:solidFill>
                            <a:schemeClr val="tx1"/>
                          </a:solidFill>
                          <a:latin typeface="Arial" panose="020B0604020202020204" pitchFamily="34" charset="0"/>
                          <a:cs typeface="Arial" panose="020B0604020202020204" pitchFamily="34" charset="0"/>
                        </a:rPr>
                        <a:t>IDT</a:t>
                      </a:r>
                      <a:r>
                        <a:rPr lang="en-ZA" sz="1800" baseline="0" dirty="0" smtClean="0">
                          <a:solidFill>
                            <a:schemeClr val="tx1"/>
                          </a:solidFill>
                          <a:latin typeface="Arial" panose="020B0604020202020204" pitchFamily="34" charset="0"/>
                          <a:cs typeface="Arial" panose="020B0604020202020204" pitchFamily="34" charset="0"/>
                        </a:rPr>
                        <a:t> Key Objective Indicators</a:t>
                      </a:r>
                      <a:endParaRPr lang="en-US" sz="1800" dirty="0">
                        <a:solidFill>
                          <a:schemeClr val="tx1"/>
                        </a:solidFill>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r>
              <a:tr h="872518">
                <a:tc>
                  <a:txBody>
                    <a:bodyPr/>
                    <a:lstStyle/>
                    <a:p>
                      <a:r>
                        <a:rPr lang="en-ZA" sz="1800" dirty="0" smtClean="0">
                          <a:latin typeface="Arial" panose="020B0604020202020204" pitchFamily="34" charset="0"/>
                          <a:cs typeface="Arial" panose="020B0604020202020204" pitchFamily="34" charset="0"/>
                        </a:rPr>
                        <a:t>8.</a:t>
                      </a:r>
                      <a:endParaRPr lang="en-US" sz="1800" dirty="0">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c>
                  <a:txBody>
                    <a:bodyPr/>
                    <a:lstStyle/>
                    <a:p>
                      <a:pPr algn="just"/>
                      <a:r>
                        <a:rPr lang="en-ZA" sz="1800" b="1" kern="1200" dirty="0" smtClean="0">
                          <a:solidFill>
                            <a:schemeClr val="dk1"/>
                          </a:solidFill>
                          <a:effectLst/>
                          <a:latin typeface="Arial" panose="020B0604020202020204" pitchFamily="34" charset="0"/>
                          <a:ea typeface="+mn-ea"/>
                          <a:cs typeface="Arial" panose="020B0604020202020204" pitchFamily="34" charset="0"/>
                        </a:rPr>
                        <a:t>Outcome</a:t>
                      </a:r>
                      <a:r>
                        <a:rPr lang="en-ZA" sz="1800" kern="1200" dirty="0" smtClean="0">
                          <a:solidFill>
                            <a:schemeClr val="dk1"/>
                          </a:solidFill>
                          <a:effectLst/>
                          <a:latin typeface="Arial" panose="020B0604020202020204" pitchFamily="34" charset="0"/>
                          <a:ea typeface="+mn-ea"/>
                          <a:cs typeface="Arial" panose="020B0604020202020204" pitchFamily="34" charset="0"/>
                        </a:rPr>
                        <a:t> </a:t>
                      </a:r>
                      <a:r>
                        <a:rPr lang="en-ZA" sz="1800" b="1" kern="1200" dirty="0" smtClean="0">
                          <a:solidFill>
                            <a:schemeClr val="dk1"/>
                          </a:solidFill>
                          <a:effectLst/>
                          <a:latin typeface="Arial" panose="020B0604020202020204" pitchFamily="34" charset="0"/>
                          <a:ea typeface="+mn-ea"/>
                          <a:cs typeface="Arial" panose="020B0604020202020204" pitchFamily="34" charset="0"/>
                        </a:rPr>
                        <a:t>11</a:t>
                      </a:r>
                      <a:r>
                        <a:rPr lang="en-ZA" sz="1800" kern="1200" dirty="0" smtClean="0">
                          <a:solidFill>
                            <a:schemeClr val="dk1"/>
                          </a:solidFill>
                          <a:effectLst/>
                          <a:latin typeface="Arial" panose="020B0604020202020204" pitchFamily="34" charset="0"/>
                          <a:ea typeface="+mn-ea"/>
                          <a:cs typeface="Arial" panose="020B0604020202020204" pitchFamily="34" charset="0"/>
                        </a:rPr>
                        <a:t>: Protect and enhance environmental assets and natural resource</a:t>
                      </a:r>
                      <a:endParaRPr lang="en-US" sz="1800" dirty="0">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c>
                  <a:txBody>
                    <a:bodyPr/>
                    <a:lstStyle/>
                    <a:p>
                      <a:pPr lvl="0" algn="just"/>
                      <a:r>
                        <a:rPr lang="en-ZA" sz="1800" kern="1200" dirty="0" smtClean="0">
                          <a:solidFill>
                            <a:schemeClr val="dk1"/>
                          </a:solidFill>
                          <a:effectLst/>
                          <a:latin typeface="Arial" panose="020B0604020202020204" pitchFamily="34" charset="0"/>
                          <a:ea typeface="+mn-ea"/>
                          <a:cs typeface="Arial" panose="020B0604020202020204" pitchFamily="34" charset="0"/>
                        </a:rPr>
                        <a:t>Number of EPWP cooperatives, NPO’s and CBO’s supported</a:t>
                      </a:r>
                      <a:endParaRPr lang="en-US" sz="1800" dirty="0">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r>
              <a:tr h="1134268">
                <a:tc>
                  <a:txBody>
                    <a:bodyPr/>
                    <a:lstStyle/>
                    <a:p>
                      <a:r>
                        <a:rPr lang="en-ZA" sz="1800" dirty="0" smtClean="0">
                          <a:latin typeface="Arial" panose="020B0604020202020204" pitchFamily="34" charset="0"/>
                          <a:cs typeface="Arial" panose="020B0604020202020204" pitchFamily="34" charset="0"/>
                        </a:rPr>
                        <a:t>9.</a:t>
                      </a:r>
                      <a:endParaRPr lang="en-US" sz="1800" dirty="0">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c>
                  <a:txBody>
                    <a:bodyPr/>
                    <a:lstStyle/>
                    <a:p>
                      <a:pPr algn="just"/>
                      <a:r>
                        <a:rPr lang="en-ZA" sz="1800" b="1" kern="1200" dirty="0" smtClean="0">
                          <a:solidFill>
                            <a:schemeClr val="dk1"/>
                          </a:solidFill>
                          <a:effectLst/>
                          <a:latin typeface="Arial" panose="020B0604020202020204" pitchFamily="34" charset="0"/>
                          <a:ea typeface="+mn-ea"/>
                          <a:cs typeface="Arial" panose="020B0604020202020204" pitchFamily="34" charset="0"/>
                        </a:rPr>
                        <a:t>Outcome 12: </a:t>
                      </a:r>
                      <a:r>
                        <a:rPr lang="en-ZA" sz="1800" b="0" kern="1200" dirty="0" smtClean="0">
                          <a:solidFill>
                            <a:schemeClr val="dk1"/>
                          </a:solidFill>
                          <a:effectLst/>
                          <a:latin typeface="Arial" panose="020B0604020202020204" pitchFamily="34" charset="0"/>
                          <a:ea typeface="+mn-ea"/>
                          <a:cs typeface="Arial" panose="020B0604020202020204" pitchFamily="34" charset="0"/>
                        </a:rPr>
                        <a:t>An effective and efficient development oriented Public Service</a:t>
                      </a:r>
                      <a:endParaRPr lang="en-US" sz="1800" b="0" dirty="0">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c>
                  <a:txBody>
                    <a:bodyPr/>
                    <a:lstStyle/>
                    <a:p>
                      <a:pPr lvl="0"/>
                      <a:r>
                        <a:rPr lang="en-ZA" sz="1800" b="0" kern="1200" dirty="0" smtClean="0">
                          <a:solidFill>
                            <a:schemeClr val="dk1"/>
                          </a:solidFill>
                          <a:effectLst/>
                          <a:latin typeface="Arial" panose="020B0604020202020204" pitchFamily="34" charset="0"/>
                          <a:ea typeface="+mn-ea"/>
                          <a:cs typeface="Arial" panose="020B0604020202020204" pitchFamily="34" charset="0"/>
                        </a:rPr>
                        <a:t>Effective financial and non-financial performance management</a:t>
                      </a:r>
                      <a:endParaRPr lang="en-US" sz="1800" b="0" dirty="0" smtClean="0">
                        <a:effectLst/>
                        <a:latin typeface="Arial" panose="020B0604020202020204" pitchFamily="34" charset="0"/>
                        <a:cs typeface="Arial" panose="020B0604020202020204" pitchFamily="34" charset="0"/>
                      </a:endParaRPr>
                    </a:p>
                    <a:p>
                      <a:r>
                        <a:rPr lang="en-ZA" sz="1800" b="0" kern="1200" dirty="0" smtClean="0">
                          <a:solidFill>
                            <a:schemeClr val="dk1"/>
                          </a:solidFill>
                          <a:effectLst/>
                          <a:latin typeface="Arial" panose="020B0604020202020204" pitchFamily="34" charset="0"/>
                          <a:ea typeface="+mn-ea"/>
                          <a:cs typeface="Arial" panose="020B0604020202020204" pitchFamily="34" charset="0"/>
                        </a:rPr>
                        <a:t>	</a:t>
                      </a:r>
                      <a:endParaRPr lang="en-US" sz="1800" b="0" kern="1200" dirty="0" smtClean="0">
                        <a:solidFill>
                          <a:schemeClr val="dk1"/>
                        </a:solidFill>
                        <a:effectLst/>
                        <a:latin typeface="Arial" panose="020B0604020202020204" pitchFamily="34" charset="0"/>
                        <a:ea typeface="+mn-ea"/>
                        <a:cs typeface="Arial" panose="020B0604020202020204" pitchFamily="34" charset="0"/>
                      </a:endParaRPr>
                    </a:p>
                    <a:p>
                      <a:r>
                        <a:rPr lang="en-ZA" sz="1800" b="0" kern="1200" dirty="0" smtClean="0">
                          <a:solidFill>
                            <a:schemeClr val="dk1"/>
                          </a:solidFill>
                          <a:effectLst/>
                          <a:latin typeface="Arial" panose="020B0604020202020204" pitchFamily="34" charset="0"/>
                          <a:ea typeface="+mn-ea"/>
                          <a:cs typeface="Arial" panose="020B0604020202020204" pitchFamily="34" charset="0"/>
                        </a:rPr>
                        <a:t>Effective risk management</a:t>
                      </a:r>
                      <a:endParaRPr lang="en-US" sz="1800" b="0" dirty="0">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r>
              <a:tr h="1074439">
                <a:tc>
                  <a:txBody>
                    <a:bodyPr/>
                    <a:lstStyle/>
                    <a:p>
                      <a:r>
                        <a:rPr lang="en-ZA" sz="1800" dirty="0" smtClean="0">
                          <a:latin typeface="Arial" panose="020B0604020202020204" pitchFamily="34" charset="0"/>
                          <a:cs typeface="Arial" panose="020B0604020202020204" pitchFamily="34" charset="0"/>
                        </a:rPr>
                        <a:t>10.</a:t>
                      </a:r>
                      <a:endParaRPr lang="en-US" sz="1800" dirty="0">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c>
                  <a:txBody>
                    <a:bodyPr/>
                    <a:lstStyle/>
                    <a:p>
                      <a:r>
                        <a:rPr lang="en-ZA" sz="1800" b="1" kern="1200" dirty="0" smtClean="0">
                          <a:solidFill>
                            <a:schemeClr val="dk1"/>
                          </a:solidFill>
                          <a:effectLst/>
                          <a:latin typeface="Arial" panose="020B0604020202020204" pitchFamily="34" charset="0"/>
                          <a:ea typeface="+mn-ea"/>
                          <a:cs typeface="Arial" panose="020B0604020202020204" pitchFamily="34" charset="0"/>
                        </a:rPr>
                        <a:t>Outcome 14</a:t>
                      </a:r>
                      <a:r>
                        <a:rPr lang="en-ZA" sz="1800" kern="1200" dirty="0" smtClean="0">
                          <a:solidFill>
                            <a:schemeClr val="dk1"/>
                          </a:solidFill>
                          <a:effectLst/>
                          <a:latin typeface="Arial" panose="020B0604020202020204" pitchFamily="34" charset="0"/>
                          <a:ea typeface="+mn-ea"/>
                          <a:cs typeface="Arial" panose="020B0604020202020204" pitchFamily="34" charset="0"/>
                        </a:rPr>
                        <a:t>: A better South Africa contributing to a better world</a:t>
                      </a:r>
                      <a:endParaRPr lang="en-US" sz="1800" dirty="0">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c>
                  <a:txBody>
                    <a:bodyPr/>
                    <a:lstStyle/>
                    <a:p>
                      <a:pPr lvl="0"/>
                      <a:r>
                        <a:rPr lang="en-ZA" sz="1800" kern="1200" dirty="0" smtClean="0">
                          <a:solidFill>
                            <a:schemeClr val="dk1"/>
                          </a:solidFill>
                          <a:effectLst/>
                          <a:latin typeface="Arial" panose="020B0604020202020204" pitchFamily="34" charset="0"/>
                          <a:ea typeface="+mn-ea"/>
                          <a:cs typeface="Arial" panose="020B0604020202020204" pitchFamily="34" charset="0"/>
                        </a:rPr>
                        <a:t>Contractors as a percentage of programme spend</a:t>
                      </a:r>
                      <a:r>
                        <a:rPr lang="en-ZA" sz="1800" kern="1200" baseline="0" dirty="0" smtClean="0">
                          <a:solidFill>
                            <a:schemeClr val="dk1"/>
                          </a:solidFill>
                          <a:effectLst/>
                          <a:latin typeface="Arial" panose="020B0604020202020204" pitchFamily="34" charset="0"/>
                          <a:ea typeface="+mn-ea"/>
                          <a:cs typeface="Arial" panose="020B0604020202020204" pitchFamily="34" charset="0"/>
                        </a:rPr>
                        <a:t> including youth and women contractors</a:t>
                      </a:r>
                      <a:endParaRPr lang="en-US" sz="1800" dirty="0" smtClean="0">
                        <a:effectLst/>
                        <a:latin typeface="Arial" panose="020B0604020202020204" pitchFamily="34" charset="0"/>
                        <a:cs typeface="Arial" panose="020B0604020202020204" pitchFamily="34" charset="0"/>
                      </a:endParaRPr>
                    </a:p>
                    <a:p>
                      <a:r>
                        <a:rPr lang="en-ZA" sz="1800" kern="1200" dirty="0" smtClean="0">
                          <a:solidFill>
                            <a:schemeClr val="dk1"/>
                          </a:solidFill>
                          <a:effectLst/>
                          <a:latin typeface="Arial" panose="020B0604020202020204" pitchFamily="34" charset="0"/>
                          <a:ea typeface="+mn-ea"/>
                          <a:cs typeface="Arial" panose="020B0604020202020204" pitchFamily="34" charset="0"/>
                        </a:rPr>
                        <a:t> </a:t>
                      </a:r>
                      <a:endParaRPr lang="en-US" sz="1800" kern="1200" dirty="0" smtClean="0">
                        <a:solidFill>
                          <a:schemeClr val="dk1"/>
                        </a:solidFill>
                        <a:effectLst/>
                        <a:latin typeface="Arial" panose="020B0604020202020204" pitchFamily="34" charset="0"/>
                        <a:ea typeface="+mn-ea"/>
                        <a:cs typeface="Arial" panose="020B0604020202020204" pitchFamily="34" charset="0"/>
                      </a:endParaRPr>
                    </a:p>
                    <a:p>
                      <a:r>
                        <a:rPr lang="en-ZA" sz="1800" kern="1200" dirty="0" smtClean="0">
                          <a:solidFill>
                            <a:schemeClr val="dk1"/>
                          </a:solidFill>
                          <a:effectLst/>
                          <a:latin typeface="Arial" panose="020B0604020202020204" pitchFamily="34" charset="0"/>
                          <a:ea typeface="+mn-ea"/>
                          <a:cs typeface="Arial" panose="020B0604020202020204" pitchFamily="34" charset="0"/>
                        </a:rPr>
                        <a:t> </a:t>
                      </a:r>
                      <a:endParaRPr lang="en-US" sz="1800" kern="1200" dirty="0" smtClean="0">
                        <a:solidFill>
                          <a:schemeClr val="dk1"/>
                        </a:solidFill>
                        <a:effectLst/>
                        <a:latin typeface="Arial" panose="020B0604020202020204" pitchFamily="34" charset="0"/>
                        <a:ea typeface="+mn-ea"/>
                        <a:cs typeface="Arial" panose="020B0604020202020204" pitchFamily="34" charset="0"/>
                      </a:endParaRPr>
                    </a:p>
                    <a:p>
                      <a:r>
                        <a:rPr lang="en-ZA" sz="1800" kern="1200" dirty="0" smtClean="0">
                          <a:solidFill>
                            <a:schemeClr val="dk1"/>
                          </a:solidFill>
                          <a:effectLst/>
                          <a:latin typeface="Arial" panose="020B0604020202020204" pitchFamily="34" charset="0"/>
                          <a:ea typeface="+mn-ea"/>
                          <a:cs typeface="Arial" panose="020B0604020202020204" pitchFamily="34" charset="0"/>
                        </a:rPr>
                        <a:t> </a:t>
                      </a:r>
                      <a:endParaRPr lang="en-US" sz="1800" kern="1200" dirty="0" smtClean="0">
                        <a:solidFill>
                          <a:schemeClr val="dk1"/>
                        </a:solidFill>
                        <a:effectLst/>
                        <a:latin typeface="Arial" panose="020B0604020202020204" pitchFamily="34" charset="0"/>
                        <a:ea typeface="+mn-ea"/>
                        <a:cs typeface="Arial" panose="020B0604020202020204" pitchFamily="34" charset="0"/>
                      </a:endParaRPr>
                    </a:p>
                    <a:p>
                      <a:endParaRPr lang="en-US" sz="1800" dirty="0">
                        <a:latin typeface="Arial" panose="020B0604020202020204" pitchFamily="34" charset="0"/>
                        <a:cs typeface="Arial" panose="020B0604020202020204" pitchFamily="34" charset="0"/>
                      </a:endParaRPr>
                    </a:p>
                  </a:txBody>
                  <a:tcPr marL="91441" marR="91441" marT="45731" marB="45731">
                    <a:solidFill>
                      <a:schemeClr val="bg2">
                        <a:lumMod val="90000"/>
                      </a:schemeClr>
                    </a:solidFill>
                  </a:tcPr>
                </a:tc>
              </a:tr>
            </a:tbl>
          </a:graphicData>
        </a:graphic>
      </p:graphicFrame>
      <p:sp>
        <p:nvSpPr>
          <p:cNvPr id="2" name="Slide Number Placeholder 1"/>
          <p:cNvSpPr>
            <a:spLocks noGrp="1"/>
          </p:cNvSpPr>
          <p:nvPr>
            <p:ph type="sldNum" sz="quarter" idx="12"/>
          </p:nvPr>
        </p:nvSpPr>
        <p:spPr/>
        <p:txBody>
          <a:bodyPr/>
          <a:lstStyle/>
          <a:p>
            <a:fld id="{C738B62C-4A43-478E-8FE5-A8C4D5447894}" type="slidenum">
              <a:rPr lang="en-US" smtClean="0"/>
              <a:t>15</a:t>
            </a:fld>
            <a:endParaRPr lang="en-US"/>
          </a:p>
        </p:txBody>
      </p:sp>
    </p:spTree>
    <p:extLst>
      <p:ext uri="{BB962C8B-B14F-4D97-AF65-F5344CB8AC3E}">
        <p14:creationId xmlns:p14="http://schemas.microsoft.com/office/powerpoint/2010/main" val="828309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solidFill>
            <a:schemeClr val="bg1">
              <a:lumMod val="65000"/>
            </a:schemeClr>
          </a:solidFill>
          <a:ln>
            <a:noFill/>
          </a:ln>
          <a:extLst/>
        </p:spPr>
      </p:pic>
      <p:sp>
        <p:nvSpPr>
          <p:cNvPr id="8" name="Rectangle 7"/>
          <p:cNvSpPr/>
          <p:nvPr/>
        </p:nvSpPr>
        <p:spPr>
          <a:xfrm>
            <a:off x="1198421" y="-211867"/>
            <a:ext cx="9785131" cy="461665"/>
          </a:xfrm>
          <a:prstGeom prst="rect">
            <a:avLst/>
          </a:prstGeom>
        </p:spPr>
        <p:txBody>
          <a:bodyPr wrap="square">
            <a:spAutoFit/>
          </a:bodyPr>
          <a:lstStyle/>
          <a:p>
            <a:r>
              <a:rPr lang="en-ZA" sz="2400" b="1" dirty="0">
                <a:latin typeface="Arial" panose="020B0604020202020204" pitchFamily="34" charset="0"/>
                <a:cs typeface="Arial" panose="020B0604020202020204" pitchFamily="34" charset="0"/>
              </a:rPr>
              <a:t>7.	BUSINESS ENVIRONMENT </a:t>
            </a:r>
            <a:r>
              <a:rPr lang="en-ZA" sz="2400" b="1" dirty="0" smtClean="0">
                <a:latin typeface="Arial" panose="020B0604020202020204" pitchFamily="34" charset="0"/>
                <a:cs typeface="Arial" panose="020B0604020202020204" pitchFamily="34" charset="0"/>
              </a:rPr>
              <a:t>- (</a:t>
            </a:r>
            <a:r>
              <a:rPr lang="en-ZA" sz="2400" b="1" dirty="0">
                <a:latin typeface="Arial" panose="020B0604020202020204" pitchFamily="34" charset="0"/>
                <a:cs typeface="Arial" panose="020B0604020202020204" pitchFamily="34" charset="0"/>
              </a:rPr>
              <a:t>external)</a:t>
            </a:r>
            <a:endParaRPr lang="en-ZA" sz="2400" dirty="0">
              <a:latin typeface="Arial" panose="020B0604020202020204" pitchFamily="34" charset="0"/>
              <a:cs typeface="Arial" panose="020B0604020202020204" pitchFamily="34" charset="0"/>
            </a:endParaRPr>
          </a:p>
        </p:txBody>
      </p:sp>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2" name="Rectangle 1"/>
          <p:cNvSpPr/>
          <p:nvPr/>
        </p:nvSpPr>
        <p:spPr>
          <a:xfrm>
            <a:off x="557290" y="604206"/>
            <a:ext cx="11052820" cy="4847481"/>
          </a:xfrm>
          <a:prstGeom prst="rect">
            <a:avLst/>
          </a:prstGeom>
        </p:spPr>
        <p:txBody>
          <a:bodyPr wrap="square">
            <a:spAutoFit/>
          </a:bodyPr>
          <a:lstStyle/>
          <a:p>
            <a:pPr>
              <a:lnSpc>
                <a:spcPct val="150000"/>
              </a:lnSpc>
              <a:buFont typeface="Wingdings" panose="05000000000000000000" pitchFamily="2" charset="2"/>
              <a:buChar char="q"/>
            </a:pPr>
            <a:r>
              <a:rPr lang="en-ZA" altLang="en-US" b="1" dirty="0" smtClean="0">
                <a:latin typeface="Arial" panose="020B0604020202020204" pitchFamily="34" charset="0"/>
                <a:cs typeface="Arial" panose="020B0604020202020204" pitchFamily="34" charset="0"/>
              </a:rPr>
              <a:t>  	</a:t>
            </a:r>
            <a:r>
              <a:rPr lang="en-ZA" altLang="en-US" dirty="0" smtClean="0">
                <a:latin typeface="Arial" panose="020B0604020202020204" pitchFamily="34" charset="0"/>
                <a:cs typeface="Arial" panose="020B0604020202020204" pitchFamily="34" charset="0"/>
              </a:rPr>
              <a:t>South </a:t>
            </a:r>
            <a:r>
              <a:rPr lang="en-ZA" altLang="en-US" dirty="0">
                <a:latin typeface="Arial" panose="020B0604020202020204" pitchFamily="34" charset="0"/>
                <a:cs typeface="Arial" panose="020B0604020202020204" pitchFamily="34" charset="0"/>
              </a:rPr>
              <a:t>Africans enjoy the basic human rights as </a:t>
            </a:r>
            <a:r>
              <a:rPr lang="en-ZA" altLang="en-US" dirty="0" smtClean="0">
                <a:latin typeface="Arial" panose="020B0604020202020204" pitchFamily="34" charset="0"/>
                <a:cs typeface="Arial" panose="020B0604020202020204" pitchFamily="34" charset="0"/>
              </a:rPr>
              <a:t>enshrined in </a:t>
            </a:r>
            <a:r>
              <a:rPr lang="en-ZA" altLang="en-US" dirty="0">
                <a:latin typeface="Arial" panose="020B0604020202020204" pitchFamily="34" charset="0"/>
                <a:cs typeface="Arial" panose="020B0604020202020204" pitchFamily="34" charset="0"/>
              </a:rPr>
              <a:t>the Bill of Rights;</a:t>
            </a:r>
            <a:endParaRPr lang="en-US" altLang="en-US"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r>
              <a:rPr lang="en-ZA" altLang="en-US" dirty="0" smtClean="0">
                <a:latin typeface="Arial" panose="020B0604020202020204" pitchFamily="34" charset="0"/>
                <a:cs typeface="Arial" panose="020B0604020202020204" pitchFamily="34" charset="0"/>
              </a:rPr>
              <a:t>  	Large </a:t>
            </a:r>
            <a:r>
              <a:rPr lang="en-ZA" altLang="en-US" dirty="0">
                <a:latin typeface="Arial" panose="020B0604020202020204" pitchFamily="34" charset="0"/>
                <a:cs typeface="Arial" panose="020B0604020202020204" pitchFamily="34" charset="0"/>
              </a:rPr>
              <a:t>investments in social and economic infrastructure are under way to tackle backlogs </a:t>
            </a:r>
            <a:r>
              <a:rPr lang="en-ZA" altLang="en-US" dirty="0" smtClean="0">
                <a:latin typeface="Arial" panose="020B0604020202020204" pitchFamily="34" charset="0"/>
                <a:cs typeface="Arial" panose="020B0604020202020204" pitchFamily="34" charset="0"/>
              </a:rPr>
              <a:t>	and </a:t>
            </a:r>
            <a:r>
              <a:rPr lang="en-ZA" altLang="en-US" dirty="0">
                <a:latin typeface="Arial" panose="020B0604020202020204" pitchFamily="34" charset="0"/>
                <a:cs typeface="Arial" panose="020B0604020202020204" pitchFamily="34" charset="0"/>
              </a:rPr>
              <a:t>to </a:t>
            </a:r>
            <a:r>
              <a:rPr lang="en-ZA" altLang="en-US" dirty="0" smtClean="0">
                <a:latin typeface="Arial" panose="020B0604020202020204" pitchFamily="34" charset="0"/>
                <a:cs typeface="Arial" panose="020B0604020202020204" pitchFamily="34" charset="0"/>
              </a:rPr>
              <a:t>	help stimulate </a:t>
            </a:r>
            <a:r>
              <a:rPr lang="en-ZA" altLang="en-US" dirty="0">
                <a:latin typeface="Arial" panose="020B0604020202020204" pitchFamily="34" charset="0"/>
                <a:cs typeface="Arial" panose="020B0604020202020204" pitchFamily="34" charset="0"/>
              </a:rPr>
              <a:t>economic growth;</a:t>
            </a:r>
          </a:p>
          <a:p>
            <a:pPr>
              <a:buFont typeface="Wingdings" panose="05000000000000000000" pitchFamily="2" charset="2"/>
              <a:buChar char="q"/>
            </a:pPr>
            <a:r>
              <a:rPr lang="en-ZA" altLang="en-US" dirty="0" smtClean="0">
                <a:latin typeface="Arial" panose="020B0604020202020204" pitchFamily="34" charset="0"/>
                <a:cs typeface="Arial" panose="020B0604020202020204" pitchFamily="34" charset="0"/>
              </a:rPr>
              <a:t>  	Major </a:t>
            </a:r>
            <a:r>
              <a:rPr lang="en-ZA" altLang="en-US" dirty="0">
                <a:latin typeface="Arial" panose="020B0604020202020204" pitchFamily="34" charset="0"/>
                <a:cs typeface="Arial" panose="020B0604020202020204" pitchFamily="34" charset="0"/>
              </a:rPr>
              <a:t>macro-economic policies and strategic investments initiatives are being undertaken </a:t>
            </a:r>
            <a:r>
              <a:rPr lang="en-ZA" altLang="en-US" dirty="0" smtClean="0">
                <a:latin typeface="Arial" panose="020B0604020202020204" pitchFamily="34" charset="0"/>
                <a:cs typeface="Arial" panose="020B0604020202020204" pitchFamily="34" charset="0"/>
              </a:rPr>
              <a:t>	to 	stabilise inflation </a:t>
            </a:r>
            <a:r>
              <a:rPr lang="en-ZA" altLang="en-US" dirty="0">
                <a:latin typeface="Arial" panose="020B0604020202020204" pitchFamily="34" charset="0"/>
                <a:cs typeface="Arial" panose="020B0604020202020204" pitchFamily="34" charset="0"/>
              </a:rPr>
              <a:t>and public debt;</a:t>
            </a:r>
            <a:endParaRPr lang="en-US" altLang="en-US"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r>
              <a:rPr lang="en-ZA" altLang="en-US" dirty="0" smtClean="0">
                <a:latin typeface="Arial" panose="020B0604020202020204" pitchFamily="34" charset="0"/>
                <a:cs typeface="Arial" panose="020B0604020202020204" pitchFamily="34" charset="0"/>
              </a:rPr>
              <a:t>  	Demographic </a:t>
            </a:r>
            <a:r>
              <a:rPr lang="en-ZA" altLang="en-US" dirty="0">
                <a:latin typeface="Arial" panose="020B0604020202020204" pitchFamily="34" charset="0"/>
                <a:cs typeface="Arial" panose="020B0604020202020204" pitchFamily="34" charset="0"/>
              </a:rPr>
              <a:t>shifts are impacting on high levels of urbanization and this calls for the </a:t>
            </a:r>
            <a:r>
              <a:rPr lang="en-ZA" altLang="en-US" dirty="0" smtClean="0">
                <a:latin typeface="Arial" panose="020B0604020202020204" pitchFamily="34" charset="0"/>
                <a:cs typeface="Arial" panose="020B0604020202020204" pitchFamily="34" charset="0"/>
              </a:rPr>
              <a:t>relook 	of </a:t>
            </a:r>
            <a:r>
              <a:rPr lang="en-ZA" altLang="en-US" dirty="0">
                <a:latin typeface="Arial" panose="020B0604020202020204" pitchFamily="34" charset="0"/>
                <a:cs typeface="Arial" panose="020B0604020202020204" pitchFamily="34" charset="0"/>
              </a:rPr>
              <a:t>the </a:t>
            </a:r>
            <a:r>
              <a:rPr lang="en-ZA" altLang="en-US" dirty="0" smtClean="0">
                <a:latin typeface="Arial" panose="020B0604020202020204" pitchFamily="34" charset="0"/>
                <a:cs typeface="Arial" panose="020B0604020202020204" pitchFamily="34" charset="0"/>
              </a:rPr>
              <a:t>development </a:t>
            </a:r>
            <a:r>
              <a:rPr lang="en-ZA" altLang="en-US" dirty="0">
                <a:latin typeface="Arial" panose="020B0604020202020204" pitchFamily="34" charset="0"/>
                <a:cs typeface="Arial" panose="020B0604020202020204" pitchFamily="34" charset="0"/>
              </a:rPr>
              <a:t>in rural areas;</a:t>
            </a:r>
          </a:p>
          <a:p>
            <a:pPr>
              <a:lnSpc>
                <a:spcPct val="150000"/>
              </a:lnSpc>
              <a:buFont typeface="Wingdings" panose="05000000000000000000" pitchFamily="2" charset="2"/>
              <a:buChar char="q"/>
            </a:pPr>
            <a:r>
              <a:rPr lang="en-ZA" altLang="en-US" dirty="0" smtClean="0">
                <a:latin typeface="Arial" panose="020B0604020202020204" pitchFamily="34" charset="0"/>
                <a:cs typeface="Arial" panose="020B0604020202020204" pitchFamily="34" charset="0"/>
              </a:rPr>
              <a:t>  	State </a:t>
            </a:r>
            <a:r>
              <a:rPr lang="en-ZA" altLang="en-US" dirty="0">
                <a:latin typeface="Arial" panose="020B0604020202020204" pitchFamily="34" charset="0"/>
                <a:cs typeface="Arial" panose="020B0604020202020204" pitchFamily="34" charset="0"/>
              </a:rPr>
              <a:t>faces persistent pressure from its citizens to deliver and sustain socio-economic </a:t>
            </a:r>
            <a:r>
              <a:rPr lang="en-ZA" altLang="en-US" dirty="0" smtClean="0">
                <a:latin typeface="Arial" panose="020B0604020202020204" pitchFamily="34" charset="0"/>
                <a:cs typeface="Arial" panose="020B0604020202020204" pitchFamily="34" charset="0"/>
              </a:rPr>
              <a:t>	transformation</a:t>
            </a:r>
            <a:r>
              <a:rPr lang="en-ZA" altLang="en-US" dirty="0">
                <a:latin typeface="Arial" panose="020B0604020202020204" pitchFamily="34" charset="0"/>
                <a:cs typeface="Arial" panose="020B0604020202020204" pitchFamily="34" charset="0"/>
              </a:rPr>
              <a:t>, </a:t>
            </a:r>
            <a:r>
              <a:rPr lang="en-ZA" altLang="en-US" dirty="0" smtClean="0">
                <a:latin typeface="Arial" panose="020B0604020202020204" pitchFamily="34" charset="0"/>
                <a:cs typeface="Arial" panose="020B0604020202020204" pitchFamily="34" charset="0"/>
              </a:rPr>
              <a:t>growth </a:t>
            </a:r>
            <a:r>
              <a:rPr lang="en-ZA" altLang="en-US" dirty="0">
                <a:latin typeface="Arial" panose="020B0604020202020204" pitchFamily="34" charset="0"/>
                <a:cs typeface="Arial" panose="020B0604020202020204" pitchFamily="34" charset="0"/>
              </a:rPr>
              <a:t>and development; and</a:t>
            </a:r>
          </a:p>
          <a:p>
            <a:pPr>
              <a:lnSpc>
                <a:spcPct val="150000"/>
              </a:lnSpc>
              <a:buFont typeface="Wingdings" panose="05000000000000000000" pitchFamily="2" charset="2"/>
              <a:buChar char="q"/>
            </a:pPr>
            <a:r>
              <a:rPr lang="en-ZA" altLang="en-US" dirty="0" smtClean="0">
                <a:latin typeface="Arial" panose="020B0604020202020204" pitchFamily="34" charset="0"/>
                <a:cs typeface="Arial" panose="020B0604020202020204" pitchFamily="34" charset="0"/>
              </a:rPr>
              <a:t>  	High </a:t>
            </a:r>
            <a:r>
              <a:rPr lang="en-ZA" altLang="en-US" dirty="0">
                <a:latin typeface="Arial" panose="020B0604020202020204" pitchFamily="34" charset="0"/>
                <a:cs typeface="Arial" panose="020B0604020202020204" pitchFamily="34" charset="0"/>
              </a:rPr>
              <a:t>income inequality and poverty as a result of low employment rate amongst the </a:t>
            </a:r>
            <a:r>
              <a:rPr lang="en-ZA" altLang="en-US" dirty="0" smtClean="0">
                <a:latin typeface="Arial" panose="020B0604020202020204" pitchFamily="34" charset="0"/>
                <a:cs typeface="Arial" panose="020B0604020202020204" pitchFamily="34" charset="0"/>
              </a:rPr>
              <a:t>majority 	of </a:t>
            </a:r>
            <a:r>
              <a:rPr lang="en-ZA" altLang="en-US" dirty="0">
                <a:latin typeface="Arial" panose="020B0604020202020204" pitchFamily="34" charset="0"/>
                <a:cs typeface="Arial" panose="020B0604020202020204" pitchFamily="34" charset="0"/>
              </a:rPr>
              <a:t>b</a:t>
            </a:r>
            <a:r>
              <a:rPr lang="en-ZA" altLang="en-US" dirty="0" smtClean="0">
                <a:latin typeface="Arial" panose="020B0604020202020204" pitchFamily="34" charset="0"/>
                <a:cs typeface="Arial" panose="020B0604020202020204" pitchFamily="34" charset="0"/>
              </a:rPr>
              <a:t>lack </a:t>
            </a:r>
            <a:r>
              <a:rPr lang="en-ZA" altLang="en-US" dirty="0" smtClean="0">
                <a:latin typeface="Arial" panose="020B0604020202020204" pitchFamily="34" charset="0"/>
                <a:cs typeface="Arial" panose="020B0604020202020204" pitchFamily="34" charset="0"/>
              </a:rPr>
              <a:t>South </a:t>
            </a:r>
            <a:r>
              <a:rPr lang="en-ZA" altLang="en-US" dirty="0">
                <a:latin typeface="Arial" panose="020B0604020202020204" pitchFamily="34" charset="0"/>
                <a:cs typeface="Arial" panose="020B0604020202020204" pitchFamily="34" charset="0"/>
              </a:rPr>
              <a:t>Africans.</a:t>
            </a:r>
          </a:p>
          <a:p>
            <a:pPr>
              <a:lnSpc>
                <a:spcPct val="150000"/>
              </a:lnSpc>
              <a:buFont typeface="Wingdings" panose="05000000000000000000" pitchFamily="2" charset="2"/>
              <a:buChar char="q"/>
            </a:pPr>
            <a:endParaRPr lang="en-ZA" altLang="en-US" sz="2000" b="1" dirty="0"/>
          </a:p>
        </p:txBody>
      </p:sp>
      <p:sp>
        <p:nvSpPr>
          <p:cNvPr id="3" name="Slide Number Placeholder 2"/>
          <p:cNvSpPr>
            <a:spLocks noGrp="1"/>
          </p:cNvSpPr>
          <p:nvPr>
            <p:ph type="sldNum" sz="quarter" idx="12"/>
          </p:nvPr>
        </p:nvSpPr>
        <p:spPr/>
        <p:txBody>
          <a:bodyPr/>
          <a:lstStyle/>
          <a:p>
            <a:fld id="{C738B62C-4A43-478E-8FE5-A8C4D5447894}" type="slidenum">
              <a:rPr lang="en-US" smtClean="0"/>
              <a:t>16</a:t>
            </a:fld>
            <a:endParaRPr lang="en-US"/>
          </a:p>
        </p:txBody>
      </p:sp>
    </p:spTree>
    <p:extLst>
      <p:ext uri="{BB962C8B-B14F-4D97-AF65-F5344CB8AC3E}">
        <p14:creationId xmlns:p14="http://schemas.microsoft.com/office/powerpoint/2010/main" val="264843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637" y="-75232"/>
            <a:ext cx="12202023" cy="6858000"/>
          </a:xfrm>
          <a:prstGeom prst="rect">
            <a:avLst/>
          </a:prstGeom>
          <a:solidFill>
            <a:schemeClr val="bg1">
              <a:lumMod val="65000"/>
            </a:schemeClr>
          </a:solidFill>
          <a:ln>
            <a:noFill/>
          </a:ln>
          <a:extLst/>
        </p:spPr>
      </p:pic>
      <p:sp>
        <p:nvSpPr>
          <p:cNvPr id="8" name="Rectangle 7"/>
          <p:cNvSpPr/>
          <p:nvPr/>
        </p:nvSpPr>
        <p:spPr>
          <a:xfrm>
            <a:off x="1198420" y="334289"/>
            <a:ext cx="9785131" cy="461665"/>
          </a:xfrm>
          <a:prstGeom prst="rect">
            <a:avLst/>
          </a:prstGeom>
        </p:spPr>
        <p:txBody>
          <a:bodyPr wrap="square">
            <a:spAutoFit/>
          </a:bodyPr>
          <a:lstStyle/>
          <a:p>
            <a:r>
              <a:rPr lang="en-ZA" sz="2400" b="1" dirty="0">
                <a:latin typeface="Arial" panose="020B0604020202020204" pitchFamily="34" charset="0"/>
                <a:cs typeface="Arial" panose="020B0604020202020204" pitchFamily="34" charset="0"/>
              </a:rPr>
              <a:t>7.	BUSINESS ENVIRONMENT cont</a:t>
            </a:r>
            <a:r>
              <a:rPr lang="en-ZA" sz="2400" b="1" dirty="0" smtClean="0">
                <a:latin typeface="Arial" panose="020B0604020202020204" pitchFamily="34" charset="0"/>
                <a:cs typeface="Arial" panose="020B0604020202020204" pitchFamily="34" charset="0"/>
              </a:rPr>
              <a:t>.</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 - (</a:t>
            </a:r>
            <a:r>
              <a:rPr lang="en-ZA" sz="2400" b="1" dirty="0">
                <a:latin typeface="Arial" panose="020B0604020202020204" pitchFamily="34" charset="0"/>
                <a:cs typeface="Arial" panose="020B0604020202020204" pitchFamily="34" charset="0"/>
              </a:rPr>
              <a:t>internal)</a:t>
            </a:r>
            <a:endParaRPr lang="en-ZA" sz="2400" dirty="0">
              <a:latin typeface="Arial" panose="020B0604020202020204" pitchFamily="34" charset="0"/>
              <a:cs typeface="Arial" panose="020B0604020202020204" pitchFamily="34" charset="0"/>
            </a:endParaRPr>
          </a:p>
        </p:txBody>
      </p:sp>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2" name="Rectangle 1"/>
          <p:cNvSpPr/>
          <p:nvPr/>
        </p:nvSpPr>
        <p:spPr>
          <a:xfrm>
            <a:off x="115855" y="980620"/>
            <a:ext cx="10867696" cy="5858014"/>
          </a:xfrm>
          <a:prstGeom prst="rect">
            <a:avLst/>
          </a:prstGeom>
        </p:spPr>
        <p:txBody>
          <a:bodyPr wrap="square">
            <a:spAutoFit/>
          </a:bodyPr>
          <a:lstStyle/>
          <a:p>
            <a:pPr marL="0" lvl="3">
              <a:lnSpc>
                <a:spcPct val="150000"/>
              </a:lnSpc>
              <a:defRPr/>
            </a:pPr>
            <a:r>
              <a:rPr lang="en-GB" b="1" dirty="0"/>
              <a:t>As of 3</a:t>
            </a:r>
            <a:r>
              <a:rPr lang="en-GB" b="1" baseline="30000" dirty="0"/>
              <a:t>rd</a:t>
            </a:r>
            <a:r>
              <a:rPr lang="en-GB" b="1" dirty="0"/>
              <a:t> Quarter of </a:t>
            </a:r>
            <a:r>
              <a:rPr lang="en-GB" b="1" dirty="0" smtClean="0"/>
              <a:t>2015/16 </a:t>
            </a:r>
            <a:r>
              <a:rPr lang="en-GB" b="1" dirty="0"/>
              <a:t>financial year</a:t>
            </a:r>
            <a:r>
              <a:rPr lang="en-GB" b="1" dirty="0" smtClean="0"/>
              <a:t>:</a:t>
            </a:r>
          </a:p>
          <a:p>
            <a:pPr marL="800100" lvl="4" indent="-381000" algn="just">
              <a:lnSpc>
                <a:spcPct val="150000"/>
              </a:lnSpc>
              <a:buFont typeface="Wingdings" panose="05000000000000000000" pitchFamily="2" charset="2"/>
              <a:buChar char="q"/>
              <a:defRPr/>
            </a:pPr>
            <a:r>
              <a:rPr lang="en-GB" dirty="0" smtClean="0">
                <a:latin typeface="Arial" panose="020B0604020202020204" pitchFamily="34" charset="0"/>
                <a:cs typeface="Arial" panose="020B0604020202020204" pitchFamily="34" charset="0"/>
              </a:rPr>
              <a:t>35 </a:t>
            </a:r>
            <a:r>
              <a:rPr lang="en-GB" dirty="0">
                <a:latin typeface="Arial" panose="020B0604020202020204" pitchFamily="34" charset="0"/>
                <a:cs typeface="Arial" panose="020B0604020202020204" pitchFamily="34" charset="0"/>
              </a:rPr>
              <a:t>Government </a:t>
            </a:r>
            <a:r>
              <a:rPr lang="en-GB" dirty="0" smtClean="0">
                <a:latin typeface="Arial" panose="020B0604020202020204" pitchFamily="34" charset="0"/>
                <a:cs typeface="Arial" panose="020B0604020202020204" pitchFamily="34" charset="0"/>
              </a:rPr>
              <a:t>departments </a:t>
            </a:r>
            <a:r>
              <a:rPr lang="en-GB" dirty="0">
                <a:latin typeface="Arial" panose="020B0604020202020204" pitchFamily="34" charset="0"/>
                <a:cs typeface="Arial" panose="020B0604020202020204" pitchFamily="34" charset="0"/>
              </a:rPr>
              <a:t>were supported against a target of 40;</a:t>
            </a:r>
          </a:p>
          <a:p>
            <a:pPr marL="800100" lvl="4" indent="-381000" algn="just">
              <a:lnSpc>
                <a:spcPct val="150000"/>
              </a:lnSpc>
              <a:buFont typeface="Wingdings" panose="05000000000000000000" pitchFamily="2" charset="2"/>
              <a:buChar char="q"/>
              <a:defRPr/>
            </a:pPr>
            <a:r>
              <a:rPr lang="en-GB" dirty="0" smtClean="0">
                <a:latin typeface="Arial" panose="020B0604020202020204" pitchFamily="34" charset="0"/>
                <a:cs typeface="Arial" panose="020B0604020202020204" pitchFamily="34" charset="0"/>
              </a:rPr>
              <a:t>49 </a:t>
            </a:r>
            <a:r>
              <a:rPr lang="en-GB" dirty="0">
                <a:latin typeface="Arial" panose="020B0604020202020204" pitchFamily="34" charset="0"/>
                <a:cs typeface="Arial" panose="020B0604020202020204" pitchFamily="34" charset="0"/>
              </a:rPr>
              <a:t>759 work opportunities were created against a target of 50 in the </a:t>
            </a:r>
            <a:r>
              <a:rPr lang="en-GB" dirty="0" smtClean="0">
                <a:latin typeface="Arial" panose="020B0604020202020204" pitchFamily="34" charset="0"/>
                <a:cs typeface="Arial" panose="020B0604020202020204" pitchFamily="34" charset="0"/>
              </a:rPr>
              <a:t>Expanded Public </a:t>
            </a:r>
            <a:r>
              <a:rPr lang="en-GB" dirty="0" smtClean="0">
                <a:latin typeface="Arial" panose="020B0604020202020204" pitchFamily="34" charset="0"/>
                <a:cs typeface="Arial" panose="020B0604020202020204" pitchFamily="34" charset="0"/>
              </a:rPr>
              <a:t>Works </a:t>
            </a:r>
            <a:r>
              <a:rPr lang="en-GB" dirty="0">
                <a:latin typeface="Arial" panose="020B0604020202020204" pitchFamily="34" charset="0"/>
                <a:cs typeface="Arial" panose="020B0604020202020204" pitchFamily="34" charset="0"/>
              </a:rPr>
              <a:t>Programme - Non State Sector;</a:t>
            </a:r>
            <a:endParaRPr lang="en-US" dirty="0">
              <a:latin typeface="Arial" panose="020B0604020202020204" pitchFamily="34" charset="0"/>
              <a:cs typeface="Arial" panose="020B0604020202020204" pitchFamily="34" charset="0"/>
            </a:endParaRPr>
          </a:p>
          <a:p>
            <a:pPr marL="800100" lvl="4" indent="-381000" algn="just">
              <a:lnSpc>
                <a:spcPct val="150000"/>
              </a:lnSpc>
              <a:buFont typeface="Wingdings" panose="05000000000000000000" pitchFamily="2" charset="2"/>
              <a:buChar char="q"/>
              <a:defRPr/>
            </a:pPr>
            <a:r>
              <a:rPr lang="en-GB" dirty="0" smtClean="0">
                <a:latin typeface="Arial" panose="020B0604020202020204" pitchFamily="34" charset="0"/>
                <a:cs typeface="Arial" panose="020B0604020202020204" pitchFamily="34" charset="0"/>
              </a:rPr>
              <a:t>R3.976 </a:t>
            </a:r>
            <a:r>
              <a:rPr lang="en-GB" dirty="0">
                <a:latin typeface="Arial" panose="020B0604020202020204" pitchFamily="34" charset="0"/>
                <a:cs typeface="Arial" panose="020B0604020202020204" pitchFamily="34" charset="0"/>
              </a:rPr>
              <a:t>billion </a:t>
            </a:r>
            <a:r>
              <a:rPr lang="en-GB" dirty="0">
                <a:latin typeface="Arial" panose="020B0604020202020204" pitchFamily="34" charset="0"/>
                <a:cs typeface="Arial" panose="020B0604020202020204" pitchFamily="34" charset="0"/>
              </a:rPr>
              <a:t>t</a:t>
            </a:r>
            <a:r>
              <a:rPr lang="en-GB" dirty="0" smtClean="0">
                <a:latin typeface="Arial" panose="020B0604020202020204" pitchFamily="34" charset="0"/>
                <a:cs typeface="Arial" panose="020B0604020202020204" pitchFamily="34" charset="0"/>
              </a:rPr>
              <a:t>otal programme </a:t>
            </a:r>
            <a:r>
              <a:rPr lang="en-GB" dirty="0">
                <a:latin typeface="Arial" panose="020B0604020202020204" pitchFamily="34" charset="0"/>
                <a:cs typeface="Arial" panose="020B0604020202020204" pitchFamily="34" charset="0"/>
              </a:rPr>
              <a:t>expenditure achieved against a target of R5 billion. </a:t>
            </a:r>
            <a:r>
              <a:rPr lang="en-GB" dirty="0" smtClean="0">
                <a:latin typeface="Arial" panose="020B0604020202020204" pitchFamily="34" charset="0"/>
                <a:cs typeface="Arial" panose="020B0604020202020204" pitchFamily="34" charset="0"/>
              </a:rPr>
              <a:t>This </a:t>
            </a:r>
            <a:r>
              <a:rPr lang="en-GB" dirty="0">
                <a:latin typeface="Arial" panose="020B0604020202020204" pitchFamily="34" charset="0"/>
                <a:cs typeface="Arial" panose="020B0604020202020204" pitchFamily="34" charset="0"/>
              </a:rPr>
              <a:t>represents 79% level of attainment;</a:t>
            </a:r>
          </a:p>
          <a:p>
            <a:pPr marL="800100" lvl="4" indent="-381000" algn="just">
              <a:lnSpc>
                <a:spcPct val="150000"/>
              </a:lnSpc>
              <a:buFont typeface="Wingdings" panose="05000000000000000000" pitchFamily="2" charset="2"/>
              <a:buChar char="q"/>
              <a:defRPr/>
            </a:pPr>
            <a:r>
              <a:rPr lang="en-ZA" altLang="en-US" dirty="0">
                <a:latin typeface="Arial" panose="020B0604020202020204" pitchFamily="34" charset="0"/>
                <a:cs typeface="Arial" panose="020B0604020202020204" pitchFamily="34" charset="0"/>
              </a:rPr>
              <a:t>The disclaimer </a:t>
            </a:r>
            <a:r>
              <a:rPr lang="en-ZA" altLang="en-US" dirty="0" smtClean="0">
                <a:latin typeface="Arial" panose="020B0604020202020204" pitchFamily="34" charset="0"/>
                <a:cs typeface="Arial" panose="020B0604020202020204" pitchFamily="34" charset="0"/>
              </a:rPr>
              <a:t>of audit </a:t>
            </a:r>
            <a:r>
              <a:rPr lang="en-ZA" altLang="en-US" dirty="0">
                <a:latin typeface="Arial" panose="020B0604020202020204" pitchFamily="34" charset="0"/>
                <a:cs typeface="Arial" panose="020B0604020202020204" pitchFamily="34" charset="0"/>
              </a:rPr>
              <a:t>opinion has negatively affected our reputation and stakeholder relations with clients and the shareholder;</a:t>
            </a:r>
          </a:p>
          <a:p>
            <a:pPr marL="800100" lvl="4" indent="-381000" algn="just">
              <a:lnSpc>
                <a:spcPct val="150000"/>
              </a:lnSpc>
              <a:buFont typeface="Wingdings" panose="05000000000000000000" pitchFamily="2" charset="2"/>
              <a:buChar char="q"/>
              <a:defRPr/>
            </a:pPr>
            <a:r>
              <a:rPr lang="en-ZA" altLang="en-US" dirty="0">
                <a:latin typeface="Arial" panose="020B0604020202020204" pitchFamily="34" charset="0"/>
                <a:cs typeface="Arial" panose="020B0604020202020204" pitchFamily="34" charset="0"/>
              </a:rPr>
              <a:t>The level of long outstanding management fees owed by clients departments puts undue financial strain on the IDT and impacts its going concern; and</a:t>
            </a:r>
          </a:p>
          <a:p>
            <a:pPr marL="800100" lvl="4" indent="-381000" algn="just">
              <a:lnSpc>
                <a:spcPct val="150000"/>
              </a:lnSpc>
              <a:buFont typeface="Wingdings" panose="05000000000000000000" pitchFamily="2" charset="2"/>
              <a:buChar char="q"/>
              <a:defRPr/>
            </a:pPr>
            <a:r>
              <a:rPr lang="en-ZA" altLang="en-US" dirty="0">
                <a:latin typeface="Arial" panose="020B0604020202020204" pitchFamily="34" charset="0"/>
                <a:cs typeface="Arial" panose="020B0604020202020204" pitchFamily="34" charset="0"/>
              </a:rPr>
              <a:t>The payment delays have resulted in litigation against the IDT and delays in completion of programmes.</a:t>
            </a:r>
          </a:p>
          <a:p>
            <a:pPr marL="800100" lvl="4" indent="-381000">
              <a:lnSpc>
                <a:spcPct val="150000"/>
              </a:lnSpc>
              <a:buFont typeface="Wingdings" panose="05000000000000000000" pitchFamily="2" charset="2"/>
              <a:buChar char="q"/>
              <a:defRPr/>
            </a:pPr>
            <a:endParaRPr lang="en-ZA" altLang="en-US" dirty="0">
              <a:latin typeface="Arial" panose="020B0604020202020204" pitchFamily="34" charset="0"/>
              <a:cs typeface="Arial" panose="020B0604020202020204" pitchFamily="34" charset="0"/>
            </a:endParaRPr>
          </a:p>
          <a:p>
            <a:pPr marL="381000" lvl="3" indent="-381000">
              <a:lnSpc>
                <a:spcPct val="150000"/>
              </a:lnSpc>
              <a:buFont typeface="Wingdings" panose="05000000000000000000" pitchFamily="2" charset="2"/>
              <a:buChar char="q"/>
              <a:defRPr/>
            </a:pPr>
            <a:endParaRPr lang="en-GB"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C738B62C-4A43-478E-8FE5-A8C4D5447894}" type="slidenum">
              <a:rPr lang="en-US" smtClean="0"/>
              <a:t>17</a:t>
            </a:fld>
            <a:endParaRPr lang="en-US"/>
          </a:p>
        </p:txBody>
      </p:sp>
    </p:spTree>
    <p:extLst>
      <p:ext uri="{BB962C8B-B14F-4D97-AF65-F5344CB8AC3E}">
        <p14:creationId xmlns:p14="http://schemas.microsoft.com/office/powerpoint/2010/main" val="1493644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solidFill>
            <a:schemeClr val="bg1">
              <a:lumMod val="65000"/>
            </a:schemeClr>
          </a:solidFill>
          <a:ln>
            <a:noFill/>
          </a:ln>
          <a:extLst/>
        </p:spPr>
      </p:pic>
      <p:sp>
        <p:nvSpPr>
          <p:cNvPr id="8" name="Rectangle 7"/>
          <p:cNvSpPr/>
          <p:nvPr/>
        </p:nvSpPr>
        <p:spPr>
          <a:xfrm>
            <a:off x="1198421" y="-211867"/>
            <a:ext cx="9785131" cy="461665"/>
          </a:xfrm>
          <a:prstGeom prst="rect">
            <a:avLst/>
          </a:prstGeom>
        </p:spPr>
        <p:txBody>
          <a:bodyPr wrap="square">
            <a:spAutoFit/>
          </a:bodyPr>
          <a:lstStyle/>
          <a:p>
            <a:r>
              <a:rPr lang="en-ZA" sz="2400" b="1" dirty="0">
                <a:latin typeface="Arial" panose="020B0604020202020204" pitchFamily="34" charset="0"/>
                <a:cs typeface="Arial" panose="020B0604020202020204" pitchFamily="34" charset="0"/>
              </a:rPr>
              <a:t>7.	BUSINESS ENVIRONMENT cont</a:t>
            </a:r>
            <a:r>
              <a:rPr lang="en-ZA" sz="2400" b="1" dirty="0" smtClean="0">
                <a:latin typeface="Arial" panose="020B0604020202020204" pitchFamily="34" charset="0"/>
                <a:cs typeface="Arial" panose="020B0604020202020204" pitchFamily="34" charset="0"/>
              </a:rPr>
              <a:t>.</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 - (</a:t>
            </a:r>
            <a:r>
              <a:rPr lang="en-ZA" sz="2400" b="1" dirty="0">
                <a:latin typeface="Arial" panose="020B0604020202020204" pitchFamily="34" charset="0"/>
                <a:cs typeface="Arial" panose="020B0604020202020204" pitchFamily="34" charset="0"/>
              </a:rPr>
              <a:t>internal)</a:t>
            </a:r>
            <a:endParaRPr lang="en-ZA" sz="2400" dirty="0">
              <a:latin typeface="Arial" panose="020B0604020202020204" pitchFamily="34" charset="0"/>
              <a:cs typeface="Arial" panose="020B0604020202020204" pitchFamily="34" charset="0"/>
            </a:endParaRPr>
          </a:p>
        </p:txBody>
      </p:sp>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2" name="Rectangle 1"/>
          <p:cNvSpPr/>
          <p:nvPr/>
        </p:nvSpPr>
        <p:spPr>
          <a:xfrm>
            <a:off x="525518" y="555353"/>
            <a:ext cx="9637986" cy="507831"/>
          </a:xfrm>
          <a:prstGeom prst="rect">
            <a:avLst/>
          </a:prstGeom>
        </p:spPr>
        <p:txBody>
          <a:bodyPr wrap="square">
            <a:spAutoFit/>
          </a:bodyPr>
          <a:lstStyle/>
          <a:p>
            <a:pPr marL="0" lvl="3">
              <a:lnSpc>
                <a:spcPct val="150000"/>
              </a:lnSpc>
              <a:defRPr/>
            </a:pPr>
            <a:r>
              <a:rPr lang="en-GB" sz="1600" b="1" dirty="0">
                <a:latin typeface="Arial" panose="020B0604020202020204" pitchFamily="34" charset="0"/>
                <a:cs typeface="Arial" panose="020B0604020202020204" pitchFamily="34" charset="0"/>
              </a:rPr>
              <a:t>IDT STRENGTHS</a:t>
            </a:r>
            <a:r>
              <a:rPr lang="en-GB" sz="1600" b="1" dirty="0" smtClean="0">
                <a:latin typeface="Arial" panose="020B0604020202020204" pitchFamily="34" charset="0"/>
                <a:cs typeface="Arial" panose="020B0604020202020204" pitchFamily="34" charset="0"/>
              </a:rPr>
              <a:t>, WEAKNESSES</a:t>
            </a:r>
            <a:r>
              <a:rPr lang="en-GB" sz="1600" b="1" dirty="0">
                <a:latin typeface="Arial" panose="020B0604020202020204" pitchFamily="34" charset="0"/>
                <a:cs typeface="Arial" panose="020B0604020202020204" pitchFamily="34" charset="0"/>
              </a:rPr>
              <a:t>, OPPORTUNITIES AND THREATS (SWOT) ANALYSIS</a:t>
            </a:r>
            <a:r>
              <a:rPr lang="en-GB" b="1" dirty="0"/>
              <a:t>:</a:t>
            </a:r>
          </a:p>
        </p:txBody>
      </p:sp>
      <p:graphicFrame>
        <p:nvGraphicFramePr>
          <p:cNvPr id="4" name="Table 3"/>
          <p:cNvGraphicFramePr>
            <a:graphicFrameLocks noGrp="1"/>
          </p:cNvGraphicFramePr>
          <p:nvPr>
            <p:extLst>
              <p:ext uri="{D42A27DB-BD31-4B8C-83A1-F6EECF244321}">
                <p14:modId xmlns:p14="http://schemas.microsoft.com/office/powerpoint/2010/main" val="1325139419"/>
              </p:ext>
            </p:extLst>
          </p:nvPr>
        </p:nvGraphicFramePr>
        <p:xfrm>
          <a:off x="525518" y="1156550"/>
          <a:ext cx="11180618" cy="4899700"/>
        </p:xfrm>
        <a:graphic>
          <a:graphicData uri="http://schemas.openxmlformats.org/drawingml/2006/table">
            <a:tbl>
              <a:tblPr firstRow="1" bandRow="1">
                <a:tableStyleId>{5C22544A-7EE6-4342-B048-85BDC9FD1C3A}</a:tableStyleId>
              </a:tblPr>
              <a:tblGrid>
                <a:gridCol w="5590309"/>
                <a:gridCol w="5590309"/>
              </a:tblGrid>
              <a:tr h="544425">
                <a:tc>
                  <a:txBody>
                    <a:bodyPr/>
                    <a:lstStyle/>
                    <a:p>
                      <a:pPr algn="ctr"/>
                      <a:r>
                        <a:rPr lang="en-ZA" dirty="0" smtClean="0">
                          <a:solidFill>
                            <a:schemeClr val="tx1"/>
                          </a:solidFill>
                          <a:latin typeface="Arial" panose="020B0604020202020204" pitchFamily="34" charset="0"/>
                          <a:cs typeface="Arial" panose="020B0604020202020204" pitchFamily="34" charset="0"/>
                        </a:rPr>
                        <a:t>STRENGTHS</a:t>
                      </a:r>
                      <a:endParaRPr lang="en-US" dirty="0">
                        <a:solidFill>
                          <a:schemeClr val="tx1"/>
                        </a:solidFill>
                        <a:latin typeface="Arial" panose="020B0604020202020204" pitchFamily="34" charset="0"/>
                        <a:cs typeface="Arial" panose="020B0604020202020204" pitchFamily="34" charset="0"/>
                      </a:endParaRPr>
                    </a:p>
                  </a:txBody>
                  <a:tcPr marL="91441" marR="91441">
                    <a:solidFill>
                      <a:schemeClr val="bg2">
                        <a:lumMod val="90000"/>
                      </a:schemeClr>
                    </a:solidFill>
                  </a:tcPr>
                </a:tc>
                <a:tc>
                  <a:txBody>
                    <a:bodyPr/>
                    <a:lstStyle/>
                    <a:p>
                      <a:pPr algn="ctr"/>
                      <a:r>
                        <a:rPr lang="en-ZA" dirty="0" smtClean="0">
                          <a:solidFill>
                            <a:schemeClr val="tx1"/>
                          </a:solidFill>
                          <a:latin typeface="Arial" panose="020B0604020202020204" pitchFamily="34" charset="0"/>
                          <a:cs typeface="Arial" panose="020B0604020202020204" pitchFamily="34" charset="0"/>
                        </a:rPr>
                        <a:t>WEAKNESSES</a:t>
                      </a:r>
                      <a:endParaRPr lang="en-US" dirty="0">
                        <a:solidFill>
                          <a:schemeClr val="tx1"/>
                        </a:solidFill>
                        <a:latin typeface="Arial" panose="020B0604020202020204" pitchFamily="34" charset="0"/>
                        <a:cs typeface="Arial" panose="020B0604020202020204" pitchFamily="34" charset="0"/>
                      </a:endParaRPr>
                    </a:p>
                  </a:txBody>
                  <a:tcPr marL="91441" marR="91441">
                    <a:solidFill>
                      <a:schemeClr val="bg2">
                        <a:lumMod val="90000"/>
                      </a:schemeClr>
                    </a:solidFill>
                  </a:tcPr>
                </a:tc>
              </a:tr>
              <a:tr h="544425">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Integrative programme management processes incorporating community development in the service delivery model.</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Fragile funding model due to change in original mandate in 1997 not accompanied by a review of the funding model.</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r h="544425">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Committed to poverty eradication, empowerment of marginalized sectors of society and building of sustainable communities. </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Limited influence on the conceptualisation and design of clients programmes resulting in reduced input in the formulation of development solutions and programme impact</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r h="544425">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National reach with presence in all provinces and a strong client base around the country.</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Relation with </a:t>
                      </a:r>
                      <a:r>
                        <a:rPr lang="en-ZA" sz="1200" dirty="0" smtClean="0">
                          <a:effectLst/>
                          <a:latin typeface="Arial" panose="020B0604020202020204" pitchFamily="34" charset="0"/>
                          <a:cs typeface="Arial" panose="020B0604020202020204" pitchFamily="34" charset="0"/>
                        </a:rPr>
                        <a:t>Government </a:t>
                      </a:r>
                      <a:r>
                        <a:rPr lang="en-ZA" sz="1200" dirty="0">
                          <a:effectLst/>
                          <a:latin typeface="Arial" panose="020B0604020202020204" pitchFamily="34" charset="0"/>
                          <a:cs typeface="Arial" panose="020B0604020202020204" pitchFamily="34" charset="0"/>
                        </a:rPr>
                        <a:t>often structured on a client / service provider basis, thus limiting value that would accrue from a partnership based relation. </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r h="544425">
                <a:tc>
                  <a:txBody>
                    <a:bodyPr/>
                    <a:lstStyle/>
                    <a:p>
                      <a:pPr marL="342900" marR="0" lvl="0" indent="-342900" algn="just">
                        <a:lnSpc>
                          <a:spcPct val="150000"/>
                        </a:lnSpc>
                        <a:spcBef>
                          <a:spcPts val="1200"/>
                        </a:spcBef>
                        <a:spcAft>
                          <a:spcPts val="1200"/>
                        </a:spcAft>
                        <a:buFont typeface="Symbol" panose="05050102010706020507" pitchFamily="18" charset="2"/>
                        <a:buChar char=""/>
                        <a:tabLst>
                          <a:tab pos="457200" algn="l"/>
                        </a:tabLst>
                      </a:pPr>
                      <a:r>
                        <a:rPr lang="en-ZA" sz="1200" dirty="0">
                          <a:effectLst/>
                          <a:latin typeface="Arial" panose="020B0604020202020204" pitchFamily="34" charset="0"/>
                          <a:cs typeface="Arial" panose="020B0604020202020204" pitchFamily="34" charset="0"/>
                        </a:rPr>
                        <a:t>Established working relations with provincial and national governments. </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Limited effectiveness in instruments at IDT disposal for enforcing compliance to agreements by clients e.g. funds transfer, creditor obligation liquidation, etc.</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r h="544425">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Programme management personnel that are youthful, professional and passionate about development.</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Shortage of technically qualified staff to meet the growing national infrastructure development programme delivery demands.</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r h="544425">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Effective management and business processes systems i.e. speed in procurement, quality construction management, speed in payments processing etc.</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Systems and organizational capacity not aligned with high growth in programme portfolio.</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bl>
          </a:graphicData>
        </a:graphic>
      </p:graphicFrame>
      <p:sp>
        <p:nvSpPr>
          <p:cNvPr id="3" name="Slide Number Placeholder 2"/>
          <p:cNvSpPr>
            <a:spLocks noGrp="1"/>
          </p:cNvSpPr>
          <p:nvPr>
            <p:ph type="sldNum" sz="quarter" idx="12"/>
          </p:nvPr>
        </p:nvSpPr>
        <p:spPr/>
        <p:txBody>
          <a:bodyPr/>
          <a:lstStyle/>
          <a:p>
            <a:fld id="{C738B62C-4A43-478E-8FE5-A8C4D5447894}" type="slidenum">
              <a:rPr lang="en-US" smtClean="0"/>
              <a:t>18</a:t>
            </a:fld>
            <a:endParaRPr lang="en-US"/>
          </a:p>
        </p:txBody>
      </p:sp>
    </p:spTree>
    <p:extLst>
      <p:ext uri="{BB962C8B-B14F-4D97-AF65-F5344CB8AC3E}">
        <p14:creationId xmlns:p14="http://schemas.microsoft.com/office/powerpoint/2010/main" val="698185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solidFill>
            <a:schemeClr val="bg1">
              <a:lumMod val="65000"/>
            </a:schemeClr>
          </a:solidFill>
          <a:ln>
            <a:noFill/>
          </a:ln>
          <a:extLst/>
        </p:spPr>
      </p:pic>
      <p:sp>
        <p:nvSpPr>
          <p:cNvPr id="8" name="Rectangle 7"/>
          <p:cNvSpPr/>
          <p:nvPr/>
        </p:nvSpPr>
        <p:spPr>
          <a:xfrm>
            <a:off x="1198421" y="-211867"/>
            <a:ext cx="9785131" cy="461665"/>
          </a:xfrm>
          <a:prstGeom prst="rect">
            <a:avLst/>
          </a:prstGeom>
        </p:spPr>
        <p:txBody>
          <a:bodyPr wrap="square">
            <a:spAutoFit/>
          </a:bodyPr>
          <a:lstStyle/>
          <a:p>
            <a:r>
              <a:rPr lang="en-ZA" sz="2400" b="1" dirty="0">
                <a:latin typeface="Arial" panose="020B0604020202020204" pitchFamily="34" charset="0"/>
                <a:cs typeface="Arial" panose="020B0604020202020204" pitchFamily="34" charset="0"/>
              </a:rPr>
              <a:t>7.	BUSINESS ENVIRONMENT cont</a:t>
            </a:r>
            <a:r>
              <a:rPr lang="en-ZA" sz="2400" b="1" dirty="0" smtClean="0">
                <a:latin typeface="Arial" panose="020B0604020202020204" pitchFamily="34" charset="0"/>
                <a:cs typeface="Arial" panose="020B0604020202020204" pitchFamily="34" charset="0"/>
              </a:rPr>
              <a:t>.</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 (internal)</a:t>
            </a:r>
            <a:endParaRPr lang="en-ZA" sz="2400" dirty="0">
              <a:latin typeface="Arial" panose="020B0604020202020204" pitchFamily="34" charset="0"/>
              <a:cs typeface="Arial" panose="020B0604020202020204" pitchFamily="34" charset="0"/>
            </a:endParaRPr>
          </a:p>
        </p:txBody>
      </p:sp>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2" name="Rectangle 1"/>
          <p:cNvSpPr/>
          <p:nvPr/>
        </p:nvSpPr>
        <p:spPr>
          <a:xfrm>
            <a:off x="525518" y="555353"/>
            <a:ext cx="9637986" cy="416011"/>
          </a:xfrm>
          <a:prstGeom prst="rect">
            <a:avLst/>
          </a:prstGeom>
        </p:spPr>
        <p:txBody>
          <a:bodyPr wrap="square">
            <a:spAutoFit/>
          </a:bodyPr>
          <a:lstStyle/>
          <a:p>
            <a:pPr marL="0" lvl="3">
              <a:lnSpc>
                <a:spcPct val="150000"/>
              </a:lnSpc>
              <a:defRPr/>
            </a:pPr>
            <a:r>
              <a:rPr lang="en-GB" sz="1600" b="1" dirty="0">
                <a:latin typeface="Arial" panose="020B0604020202020204" pitchFamily="34" charset="0"/>
                <a:cs typeface="Arial" panose="020B0604020202020204" pitchFamily="34" charset="0"/>
              </a:rPr>
              <a:t>IDT STRENGTHS,WEAKNESSES, OPPORTUNITIES AND THREATS (SWOT) ANALYSIS:</a:t>
            </a:r>
          </a:p>
        </p:txBody>
      </p:sp>
      <p:graphicFrame>
        <p:nvGraphicFramePr>
          <p:cNvPr id="4" name="Table 3"/>
          <p:cNvGraphicFramePr>
            <a:graphicFrameLocks noGrp="1"/>
          </p:cNvGraphicFramePr>
          <p:nvPr>
            <p:extLst>
              <p:ext uri="{D42A27DB-BD31-4B8C-83A1-F6EECF244321}">
                <p14:modId xmlns:p14="http://schemas.microsoft.com/office/powerpoint/2010/main" val="1601080319"/>
              </p:ext>
            </p:extLst>
          </p:nvPr>
        </p:nvGraphicFramePr>
        <p:xfrm>
          <a:off x="387926" y="971234"/>
          <a:ext cx="11208328" cy="4384905"/>
        </p:xfrm>
        <a:graphic>
          <a:graphicData uri="http://schemas.openxmlformats.org/drawingml/2006/table">
            <a:tbl>
              <a:tblPr firstRow="1" bandRow="1">
                <a:tableStyleId>{5C22544A-7EE6-4342-B048-85BDC9FD1C3A}</a:tableStyleId>
              </a:tblPr>
              <a:tblGrid>
                <a:gridCol w="5604164"/>
                <a:gridCol w="5604164"/>
              </a:tblGrid>
              <a:tr h="544425">
                <a:tc>
                  <a:txBody>
                    <a:bodyPr/>
                    <a:lstStyle/>
                    <a:p>
                      <a:pPr algn="ctr"/>
                      <a:r>
                        <a:rPr lang="en-ZA" dirty="0" smtClean="0">
                          <a:solidFill>
                            <a:schemeClr val="tx1"/>
                          </a:solidFill>
                          <a:latin typeface="Arial" panose="020B0604020202020204" pitchFamily="34" charset="0"/>
                          <a:cs typeface="Arial" panose="020B0604020202020204" pitchFamily="34" charset="0"/>
                        </a:rPr>
                        <a:t>OPPORTUNITIES</a:t>
                      </a:r>
                      <a:endParaRPr lang="en-US" dirty="0">
                        <a:solidFill>
                          <a:schemeClr val="tx1"/>
                        </a:solidFill>
                        <a:latin typeface="Arial" panose="020B0604020202020204" pitchFamily="34" charset="0"/>
                        <a:cs typeface="Arial" panose="020B0604020202020204" pitchFamily="34" charset="0"/>
                      </a:endParaRPr>
                    </a:p>
                  </a:txBody>
                  <a:tcPr marL="91441" marR="91441">
                    <a:solidFill>
                      <a:schemeClr val="bg2">
                        <a:lumMod val="90000"/>
                      </a:schemeClr>
                    </a:solidFill>
                  </a:tcPr>
                </a:tc>
                <a:tc>
                  <a:txBody>
                    <a:bodyPr/>
                    <a:lstStyle/>
                    <a:p>
                      <a:pPr algn="ctr"/>
                      <a:r>
                        <a:rPr lang="en-ZA" dirty="0" smtClean="0">
                          <a:solidFill>
                            <a:schemeClr val="tx1"/>
                          </a:solidFill>
                          <a:latin typeface="Arial" panose="020B0604020202020204" pitchFamily="34" charset="0"/>
                          <a:cs typeface="Arial" panose="020B0604020202020204" pitchFamily="34" charset="0"/>
                        </a:rPr>
                        <a:t>THREATS</a:t>
                      </a:r>
                      <a:endParaRPr lang="en-US" dirty="0">
                        <a:solidFill>
                          <a:schemeClr val="tx1"/>
                        </a:solidFill>
                        <a:latin typeface="Arial" panose="020B0604020202020204" pitchFamily="34" charset="0"/>
                        <a:cs typeface="Arial" panose="020B0604020202020204" pitchFamily="34" charset="0"/>
                      </a:endParaRPr>
                    </a:p>
                  </a:txBody>
                  <a:tcPr marL="91441" marR="91441">
                    <a:solidFill>
                      <a:schemeClr val="bg2">
                        <a:lumMod val="90000"/>
                      </a:schemeClr>
                    </a:solidFill>
                  </a:tcPr>
                </a:tc>
              </a:tr>
              <a:tr h="544425">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Positioning as a programme management and development agency tasked with managing and delivering social infrastructure backlogs on behalf of government</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gn="just">
                        <a:lnSpc>
                          <a:spcPct val="150000"/>
                        </a:lnSpc>
                        <a:spcBef>
                          <a:spcPts val="1200"/>
                        </a:spcBef>
                        <a:spcAft>
                          <a:spcPts val="1200"/>
                        </a:spcAft>
                        <a:buFont typeface="Symbol" panose="05050102010706020507" pitchFamily="18" charset="2"/>
                        <a:buChar char=""/>
                        <a:tabLst>
                          <a:tab pos="457200" algn="l"/>
                        </a:tabLst>
                      </a:pPr>
                      <a:r>
                        <a:rPr lang="en-ZA" sz="1200" dirty="0">
                          <a:effectLst/>
                          <a:latin typeface="Arial" panose="020B0604020202020204" pitchFamily="34" charset="0"/>
                          <a:cs typeface="Arial" panose="020B0604020202020204" pitchFamily="34" charset="0"/>
                        </a:rPr>
                        <a:t>Frequent changes in leadership of client government departments threatens continuity in the IDT’s delivery of programmes and meeting of obligations to service providers</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r h="544425">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Extension of programme implementation management services to basic services and housing infrastructure</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Budget deficits and general sub-standard financial management in client departments exposes the IDT to litigation due to late programme funds transfers.</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r h="544425">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Spearheading of the Green Technology and related innovations in infrastructure development.</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gn="just">
                        <a:lnSpc>
                          <a:spcPct val="150000"/>
                        </a:lnSpc>
                        <a:spcBef>
                          <a:spcPts val="1200"/>
                        </a:spcBef>
                        <a:spcAft>
                          <a:spcPts val="1200"/>
                        </a:spcAft>
                        <a:buFont typeface="Symbol" panose="05050102010706020507" pitchFamily="18" charset="2"/>
                        <a:buChar char=""/>
                        <a:tabLst>
                          <a:tab pos="457200" algn="l"/>
                        </a:tabLst>
                      </a:pPr>
                      <a:r>
                        <a:rPr lang="en-ZA" sz="1200" dirty="0">
                          <a:effectLst/>
                          <a:latin typeface="Arial" panose="020B0604020202020204" pitchFamily="34" charset="0"/>
                          <a:cs typeface="Arial" panose="020B0604020202020204" pitchFamily="34" charset="0"/>
                        </a:rPr>
                        <a:t>Competition by </a:t>
                      </a:r>
                      <a:r>
                        <a:rPr lang="en-ZA" sz="1200" dirty="0" smtClean="0">
                          <a:effectLst/>
                          <a:latin typeface="Arial" panose="020B0604020202020204" pitchFamily="34" charset="0"/>
                          <a:cs typeface="Arial" panose="020B0604020202020204" pitchFamily="34" charset="0"/>
                        </a:rPr>
                        <a:t>State-owned </a:t>
                      </a:r>
                      <a:r>
                        <a:rPr lang="en-ZA" sz="1200" dirty="0">
                          <a:effectLst/>
                          <a:latin typeface="Arial" panose="020B0604020202020204" pitchFamily="34" charset="0"/>
                          <a:cs typeface="Arial" panose="020B0604020202020204" pitchFamily="34" charset="0"/>
                        </a:rPr>
                        <a:t>Enterprises for the provision of social infrastructure and programme management services.</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r h="544425">
                <a:tc>
                  <a:txBody>
                    <a:bodyPr/>
                    <a:lstStyle/>
                    <a:p>
                      <a:pPr marL="342900" marR="0" lvl="0" indent="-342900" algn="just">
                        <a:lnSpc>
                          <a:spcPct val="150000"/>
                        </a:lnSpc>
                        <a:spcBef>
                          <a:spcPts val="1200"/>
                        </a:spcBef>
                        <a:spcAft>
                          <a:spcPts val="1200"/>
                        </a:spcAft>
                        <a:buFont typeface="Symbol" panose="05050102010706020507" pitchFamily="18" charset="2"/>
                        <a:buChar char=""/>
                        <a:tabLst>
                          <a:tab pos="457200" algn="l"/>
                        </a:tabLst>
                      </a:pPr>
                      <a:r>
                        <a:rPr lang="en-ZA" sz="1200" dirty="0">
                          <a:effectLst/>
                          <a:latin typeface="Arial" panose="020B0604020202020204" pitchFamily="34" charset="0"/>
                          <a:cs typeface="Arial" panose="020B0604020202020204" pitchFamily="34" charset="0"/>
                        </a:rPr>
                        <a:t>Leveraging the organisation’s community development competencies particularly social facilitation, community empowerment and job opportunities creation.</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Unclear mandate exposes the IDT to usurping of its mandate by </a:t>
                      </a:r>
                      <a:r>
                        <a:rPr lang="en-ZA" sz="1200" dirty="0" smtClean="0">
                          <a:effectLst/>
                          <a:latin typeface="Arial" panose="020B0604020202020204" pitchFamily="34" charset="0"/>
                          <a:cs typeface="Arial" panose="020B0604020202020204" pitchFamily="34" charset="0"/>
                        </a:rPr>
                        <a:t>other </a:t>
                      </a:r>
                      <a:r>
                        <a:rPr lang="en-ZA" sz="1200" dirty="0">
                          <a:effectLst/>
                          <a:latin typeface="Arial" panose="020B0604020202020204" pitchFamily="34" charset="0"/>
                          <a:cs typeface="Arial" panose="020B0604020202020204" pitchFamily="34" charset="0"/>
                        </a:rPr>
                        <a:t>S</a:t>
                      </a:r>
                      <a:r>
                        <a:rPr lang="en-ZA" sz="1200" dirty="0" smtClean="0">
                          <a:effectLst/>
                          <a:latin typeface="Arial" panose="020B0604020202020204" pitchFamily="34" charset="0"/>
                          <a:cs typeface="Arial" panose="020B0604020202020204" pitchFamily="34" charset="0"/>
                        </a:rPr>
                        <a:t>tate </a:t>
                      </a:r>
                      <a:r>
                        <a:rPr lang="en-ZA" sz="1200" dirty="0">
                          <a:effectLst/>
                          <a:latin typeface="Arial" panose="020B0604020202020204" pitchFamily="34" charset="0"/>
                          <a:cs typeface="Arial" panose="020B0604020202020204" pitchFamily="34" charset="0"/>
                        </a:rPr>
                        <a:t>entities, leading to financial viability </a:t>
                      </a:r>
                      <a:r>
                        <a:rPr lang="en-ZA" sz="1200" dirty="0" smtClean="0">
                          <a:effectLst/>
                          <a:latin typeface="Arial" panose="020B0604020202020204" pitchFamily="34" charset="0"/>
                          <a:cs typeface="Arial" panose="020B0604020202020204" pitchFamily="34" charset="0"/>
                        </a:rPr>
                        <a:t>vulnerability, </a:t>
                      </a:r>
                      <a:r>
                        <a:rPr lang="en-ZA" sz="1200" dirty="0">
                          <a:effectLst/>
                          <a:latin typeface="Arial" panose="020B0604020202020204" pitchFamily="34" charset="0"/>
                          <a:cs typeface="Arial" panose="020B0604020202020204" pitchFamily="34" charset="0"/>
                        </a:rPr>
                        <a:t>which threatens the continued existence of the IDT. </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r h="544425">
                <a:tc>
                  <a:txBody>
                    <a:bodyPr/>
                    <a:lstStyle/>
                    <a:p>
                      <a:pPr marL="342900" marR="0" lvl="0" indent="-342900">
                        <a:lnSpc>
                          <a:spcPct val="150000"/>
                        </a:lnSpc>
                        <a:spcBef>
                          <a:spcPts val="1200"/>
                        </a:spcBef>
                        <a:spcAft>
                          <a:spcPts val="1200"/>
                        </a:spcAft>
                        <a:buFont typeface="Symbol" panose="05050102010706020507" pitchFamily="18" charset="2"/>
                        <a:buChar char=""/>
                      </a:pPr>
                      <a:r>
                        <a:rPr lang="en-ZA" sz="1200" dirty="0">
                          <a:effectLst/>
                          <a:latin typeface="Arial" panose="020B0604020202020204" pitchFamily="34" charset="0"/>
                          <a:cs typeface="Arial" panose="020B0604020202020204" pitchFamily="34" charset="0"/>
                        </a:rPr>
                        <a:t>Provision of rural development infrastructure programme implementation support services and post-settlement support linked to the comprehensive rural development programme.</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c>
                  <a:txBody>
                    <a:bodyPr/>
                    <a:lstStyle/>
                    <a:p>
                      <a:pPr marL="342900" marR="0" lvl="0" indent="-342900" algn="just">
                        <a:lnSpc>
                          <a:spcPct val="150000"/>
                        </a:lnSpc>
                        <a:spcBef>
                          <a:spcPts val="1200"/>
                        </a:spcBef>
                        <a:spcAft>
                          <a:spcPts val="1200"/>
                        </a:spcAft>
                        <a:buFont typeface="Symbol" panose="05050102010706020507" pitchFamily="18" charset="2"/>
                        <a:buChar char=""/>
                        <a:tabLst>
                          <a:tab pos="457200" algn="l"/>
                        </a:tabLst>
                      </a:pPr>
                      <a:r>
                        <a:rPr lang="en-ZA" sz="1200" dirty="0">
                          <a:effectLst/>
                          <a:latin typeface="Arial" panose="020B0604020202020204" pitchFamily="34" charset="0"/>
                          <a:cs typeface="Arial" panose="020B0604020202020204" pitchFamily="34" charset="0"/>
                        </a:rPr>
                        <a:t>Loss of critical staff due to uncertainty arising from the long drawn transformation process. This is compounded by the general shortage of skills in the built environment industry.</a:t>
                      </a:r>
                      <a:endParaRPr lang="en-US" sz="1200" dirty="0">
                        <a:effectLst/>
                        <a:latin typeface="Arial" panose="020B0604020202020204" pitchFamily="34" charset="0"/>
                        <a:cs typeface="Arial" panose="020B0604020202020204" pitchFamily="34" charset="0"/>
                      </a:endParaRPr>
                    </a:p>
                  </a:txBody>
                  <a:tcPr marL="68581" marR="68581" marT="0" marB="0">
                    <a:solidFill>
                      <a:schemeClr val="bg2">
                        <a:lumMod val="90000"/>
                      </a:schemeClr>
                    </a:solidFill>
                  </a:tcPr>
                </a:tc>
              </a:tr>
            </a:tbl>
          </a:graphicData>
        </a:graphic>
      </p:graphicFrame>
      <p:sp>
        <p:nvSpPr>
          <p:cNvPr id="3" name="Slide Number Placeholder 2"/>
          <p:cNvSpPr>
            <a:spLocks noGrp="1"/>
          </p:cNvSpPr>
          <p:nvPr>
            <p:ph type="sldNum" sz="quarter" idx="12"/>
          </p:nvPr>
        </p:nvSpPr>
        <p:spPr/>
        <p:txBody>
          <a:bodyPr/>
          <a:lstStyle/>
          <a:p>
            <a:fld id="{C738B62C-4A43-478E-8FE5-A8C4D5447894}" type="slidenum">
              <a:rPr lang="en-US" smtClean="0"/>
              <a:t>19</a:t>
            </a:fld>
            <a:endParaRPr lang="en-US"/>
          </a:p>
        </p:txBody>
      </p:sp>
    </p:spTree>
    <p:extLst>
      <p:ext uri="{BB962C8B-B14F-4D97-AF65-F5344CB8AC3E}">
        <p14:creationId xmlns:p14="http://schemas.microsoft.com/office/powerpoint/2010/main" val="526273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1157"/>
            <a:ext cx="12202023" cy="707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ctrTitle"/>
          </p:nvPr>
        </p:nvSpPr>
        <p:spPr>
          <a:xfrm>
            <a:off x="1372640" y="240998"/>
            <a:ext cx="9144000" cy="436294"/>
          </a:xfrm>
        </p:spPr>
        <p:txBody>
          <a:bodyPr>
            <a:noAutofit/>
          </a:bodyPr>
          <a:lstStyle/>
          <a:p>
            <a:r>
              <a:rPr lang="en-ZA" sz="3200" b="1" dirty="0">
                <a:latin typeface="Arial" panose="020B0604020202020204" pitchFamily="34" charset="0"/>
                <a:cs typeface="Arial" panose="020B0604020202020204" pitchFamily="34" charset="0"/>
              </a:rPr>
              <a:t>PRESENTATION OUTLINE</a:t>
            </a:r>
            <a:endParaRPr lang="en-US" sz="32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07923" y="677292"/>
            <a:ext cx="11031793" cy="5778925"/>
          </a:xfrm>
        </p:spPr>
        <p:txBody>
          <a:bodyPr>
            <a:noAutofit/>
          </a:bodyPr>
          <a:lstStyle/>
          <a:p>
            <a:pPr marL="93663" algn="just">
              <a:lnSpc>
                <a:spcPct val="150000"/>
              </a:lnSpc>
            </a:pPr>
            <a:r>
              <a:rPr lang="en-US" altLang="en-US" sz="1400" b="1" dirty="0" smtClean="0">
                <a:latin typeface="Arial" panose="020B0604020202020204" pitchFamily="34" charset="0"/>
                <a:cs typeface="Arial" panose="020B0604020202020204" pitchFamily="34" charset="0"/>
              </a:rPr>
              <a:t>1. 	Purpose </a:t>
            </a:r>
            <a:r>
              <a:rPr lang="en-US" altLang="en-US" sz="1400" b="1" dirty="0">
                <a:latin typeface="Arial" panose="020B0604020202020204" pitchFamily="34" charset="0"/>
                <a:cs typeface="Arial" panose="020B0604020202020204" pitchFamily="34" charset="0"/>
              </a:rPr>
              <a:t>of presentation</a:t>
            </a:r>
          </a:p>
          <a:p>
            <a:pPr algn="just">
              <a:lnSpc>
                <a:spcPct val="150000"/>
              </a:lnSpc>
            </a:pPr>
            <a:r>
              <a:rPr lang="en-US" altLang="en-US" sz="1400" b="1" dirty="0" smtClean="0">
                <a:latin typeface="Arial" panose="020B0604020202020204" pitchFamily="34" charset="0"/>
                <a:cs typeface="Arial" panose="020B0604020202020204" pitchFamily="34" charset="0"/>
              </a:rPr>
              <a:t> 2.  </a:t>
            </a:r>
            <a:r>
              <a:rPr lang="en-US" altLang="en-US" sz="1400" b="1" dirty="0">
                <a:latin typeface="Arial" panose="020B0604020202020204" pitchFamily="34" charset="0"/>
                <a:cs typeface="Arial" panose="020B0604020202020204" pitchFamily="34" charset="0"/>
              </a:rPr>
              <a:t>	Consultation process </a:t>
            </a:r>
          </a:p>
          <a:p>
            <a:pPr algn="just">
              <a:lnSpc>
                <a:spcPct val="150000"/>
              </a:lnSpc>
            </a:pPr>
            <a:r>
              <a:rPr lang="en-US" altLang="en-US" sz="1400" b="1" dirty="0" smtClean="0">
                <a:latin typeface="Arial" panose="020B0604020202020204" pitchFamily="34" charset="0"/>
                <a:cs typeface="Arial" panose="020B0604020202020204" pitchFamily="34" charset="0"/>
              </a:rPr>
              <a:t>3. 	Strategic </a:t>
            </a:r>
            <a:r>
              <a:rPr lang="en-US" altLang="en-US" sz="1400" b="1" dirty="0">
                <a:latin typeface="Arial" panose="020B0604020202020204" pitchFamily="34" charset="0"/>
                <a:cs typeface="Arial" panose="020B0604020202020204" pitchFamily="34" charset="0"/>
              </a:rPr>
              <a:t>overview</a:t>
            </a:r>
          </a:p>
          <a:p>
            <a:pPr marL="457200" indent="-457200" algn="just">
              <a:lnSpc>
                <a:spcPct val="150000"/>
              </a:lnSpc>
              <a:buAutoNum type="arabicPeriod" startAt="4"/>
            </a:pPr>
            <a:r>
              <a:rPr lang="en-ZA" altLang="en-US" sz="1400" b="1" dirty="0" smtClean="0">
                <a:latin typeface="Arial" panose="020B0604020202020204" pitchFamily="34" charset="0"/>
                <a:cs typeface="Arial" panose="020B0604020202020204" pitchFamily="34" charset="0"/>
              </a:rPr>
              <a:t>         Legislative mandate</a:t>
            </a:r>
          </a:p>
          <a:p>
            <a:pPr marL="457200" indent="-457200" algn="just">
              <a:lnSpc>
                <a:spcPct val="150000"/>
              </a:lnSpc>
              <a:buAutoNum type="arabicPeriod" startAt="4"/>
            </a:pPr>
            <a:r>
              <a:rPr lang="en-ZA" altLang="en-US" sz="1400" b="1" dirty="0" smtClean="0">
                <a:latin typeface="Arial" panose="020B0604020202020204" pitchFamily="34" charset="0"/>
                <a:cs typeface="Arial" panose="020B0604020202020204" pitchFamily="34" charset="0"/>
              </a:rPr>
              <a:t>         Policy </a:t>
            </a:r>
            <a:r>
              <a:rPr lang="en-ZA" altLang="en-US" sz="1400" b="1" dirty="0">
                <a:latin typeface="Arial" panose="020B0604020202020204" pitchFamily="34" charset="0"/>
                <a:cs typeface="Arial" panose="020B0604020202020204" pitchFamily="34" charset="0"/>
              </a:rPr>
              <a:t>mandate</a:t>
            </a:r>
          </a:p>
          <a:p>
            <a:pPr algn="just">
              <a:lnSpc>
                <a:spcPct val="150000"/>
              </a:lnSpc>
            </a:pPr>
            <a:r>
              <a:rPr lang="en-ZA" altLang="en-US" sz="1400" b="1" dirty="0">
                <a:latin typeface="Arial" panose="020B0604020202020204" pitchFamily="34" charset="0"/>
                <a:cs typeface="Arial" panose="020B0604020202020204" pitchFamily="34" charset="0"/>
              </a:rPr>
              <a:t>6.	How IDT intends to support NDPW priorities</a:t>
            </a:r>
          </a:p>
          <a:p>
            <a:pPr algn="just">
              <a:lnSpc>
                <a:spcPct val="150000"/>
              </a:lnSpc>
            </a:pPr>
            <a:r>
              <a:rPr lang="en-US" altLang="en-US" sz="1400" b="1" dirty="0" smtClean="0">
                <a:latin typeface="Arial" panose="020B0604020202020204" pitchFamily="34" charset="0"/>
                <a:cs typeface="Arial" panose="020B0604020202020204" pitchFamily="34" charset="0"/>
              </a:rPr>
              <a:t>7.	Business environment</a:t>
            </a:r>
            <a:endParaRPr lang="en-US" altLang="en-US" sz="1400" b="1" dirty="0">
              <a:latin typeface="Arial" panose="020B0604020202020204" pitchFamily="34" charset="0"/>
              <a:cs typeface="Arial" panose="020B0604020202020204" pitchFamily="34" charset="0"/>
            </a:endParaRPr>
          </a:p>
          <a:p>
            <a:pPr marL="457200" indent="-457200" algn="just">
              <a:lnSpc>
                <a:spcPct val="150000"/>
              </a:lnSpc>
              <a:buAutoNum type="arabicPeriod" startAt="8"/>
            </a:pPr>
            <a:r>
              <a:rPr lang="en-US" altLang="en-US" sz="1400" b="1" dirty="0" smtClean="0">
                <a:latin typeface="Arial" panose="020B0604020202020204" pitchFamily="34" charset="0"/>
                <a:cs typeface="Arial" panose="020B0604020202020204" pitchFamily="34" charset="0"/>
              </a:rPr>
              <a:t>        Turnaround strategy</a:t>
            </a:r>
            <a:endParaRPr lang="en-US" altLang="en-US" sz="1400" b="1" dirty="0">
              <a:latin typeface="Arial" panose="020B0604020202020204" pitchFamily="34" charset="0"/>
              <a:cs typeface="Arial" panose="020B0604020202020204" pitchFamily="34" charset="0"/>
            </a:endParaRPr>
          </a:p>
          <a:p>
            <a:pPr marL="342900" indent="-342900" algn="just">
              <a:lnSpc>
                <a:spcPct val="150000"/>
              </a:lnSpc>
              <a:buAutoNum type="arabicPeriod" startAt="9"/>
            </a:pPr>
            <a:r>
              <a:rPr lang="en-US" altLang="en-US" sz="1400" b="1" dirty="0" smtClean="0">
                <a:latin typeface="Arial" panose="020B0604020202020204" pitchFamily="34" charset="0"/>
                <a:cs typeface="Arial" panose="020B0604020202020204" pitchFamily="34" charset="0"/>
              </a:rPr>
              <a:t>           </a:t>
            </a:r>
            <a:r>
              <a:rPr lang="en-US" altLang="en-US" sz="1400" b="1" dirty="0" err="1" smtClean="0">
                <a:latin typeface="Arial" panose="020B0604020202020204" pitchFamily="34" charset="0"/>
                <a:cs typeface="Arial" panose="020B0604020202020204" pitchFamily="34" charset="0"/>
              </a:rPr>
              <a:t>Programme</a:t>
            </a:r>
            <a:r>
              <a:rPr lang="en-US" altLang="en-US" sz="1400" b="1" dirty="0" smtClean="0">
                <a:latin typeface="Arial" panose="020B0604020202020204" pitchFamily="34" charset="0"/>
                <a:cs typeface="Arial" panose="020B0604020202020204" pitchFamily="34" charset="0"/>
              </a:rPr>
              <a:t> Plans</a:t>
            </a:r>
          </a:p>
          <a:p>
            <a:pPr marL="342900" indent="-342900" algn="just">
              <a:lnSpc>
                <a:spcPct val="150000"/>
              </a:lnSpc>
              <a:buAutoNum type="arabicPeriod" startAt="10"/>
            </a:pPr>
            <a:r>
              <a:rPr lang="en-US" altLang="en-US" sz="1400" b="1" dirty="0" smtClean="0">
                <a:latin typeface="Arial" panose="020B0604020202020204" pitchFamily="34" charset="0"/>
                <a:cs typeface="Arial" panose="020B0604020202020204" pitchFamily="34" charset="0"/>
              </a:rPr>
              <a:t>          2016/17 IDT APP Targets</a:t>
            </a:r>
          </a:p>
          <a:p>
            <a:pPr marL="342900" indent="-342900" algn="just">
              <a:lnSpc>
                <a:spcPct val="150000"/>
              </a:lnSpc>
              <a:buAutoNum type="arabicPeriod" startAt="11"/>
            </a:pPr>
            <a:r>
              <a:rPr lang="en-US" altLang="en-US" sz="1400" b="1" dirty="0" smtClean="0">
                <a:latin typeface="Arial" panose="020B0604020202020204" pitchFamily="34" charset="0"/>
                <a:cs typeface="Arial" panose="020B0604020202020204" pitchFamily="34" charset="0"/>
              </a:rPr>
              <a:t>          General </a:t>
            </a:r>
            <a:r>
              <a:rPr lang="en-US" altLang="en-US" sz="1400" b="1" dirty="0">
                <a:latin typeface="Arial" panose="020B0604020202020204" pitchFamily="34" charset="0"/>
                <a:cs typeface="Arial" panose="020B0604020202020204" pitchFamily="34" charset="0"/>
              </a:rPr>
              <a:t>f</a:t>
            </a:r>
            <a:r>
              <a:rPr lang="en-US" altLang="en-US" sz="1400" b="1" dirty="0" smtClean="0">
                <a:latin typeface="Arial" panose="020B0604020202020204" pitchFamily="34" charset="0"/>
                <a:cs typeface="Arial" panose="020B0604020202020204" pitchFamily="34" charset="0"/>
              </a:rPr>
              <a:t>inancial overview</a:t>
            </a:r>
          </a:p>
          <a:p>
            <a:pPr algn="just">
              <a:lnSpc>
                <a:spcPct val="150000"/>
              </a:lnSpc>
            </a:pPr>
            <a:r>
              <a:rPr lang="en-US" altLang="en-US" sz="1400" b="1" dirty="0" smtClean="0">
                <a:latin typeface="Arial" panose="020B0604020202020204" pitchFamily="34" charset="0"/>
                <a:cs typeface="Arial" panose="020B0604020202020204" pitchFamily="34" charset="0"/>
              </a:rPr>
              <a:t>12.            Recommendations</a:t>
            </a:r>
          </a:p>
          <a:p>
            <a:pPr marL="342900" indent="-342900" algn="just">
              <a:lnSpc>
                <a:spcPct val="150000"/>
              </a:lnSpc>
              <a:buAutoNum type="arabicPeriod" startAt="11"/>
            </a:pPr>
            <a:endParaRPr lang="en-US" altLang="en-US" sz="1400" b="1" dirty="0" smtClean="0">
              <a:latin typeface="Arial" panose="020B0604020202020204" pitchFamily="34" charset="0"/>
              <a:cs typeface="Arial" panose="020B0604020202020204" pitchFamily="34" charset="0"/>
            </a:endParaRPr>
          </a:p>
          <a:p>
            <a:pPr marL="228600" indent="-228600" algn="just">
              <a:lnSpc>
                <a:spcPct val="150000"/>
              </a:lnSpc>
              <a:buAutoNum type="arabicPeriod" startAt="10"/>
            </a:pPr>
            <a:endParaRPr lang="en-US" altLang="en-US" sz="1000" b="1" dirty="0" smtClean="0">
              <a:latin typeface="Arial" panose="020B0604020202020204" pitchFamily="34" charset="0"/>
              <a:cs typeface="Arial" panose="020B0604020202020204" pitchFamily="34" charset="0"/>
            </a:endParaRPr>
          </a:p>
          <a:p>
            <a:pPr marL="228600" indent="-228600" algn="just">
              <a:lnSpc>
                <a:spcPct val="150000"/>
              </a:lnSpc>
              <a:buAutoNum type="arabicPeriod" startAt="9"/>
            </a:pPr>
            <a:endParaRPr lang="en-ZA" altLang="en-US" sz="1000" b="1" dirty="0" smtClean="0">
              <a:latin typeface="Arial" panose="020B0604020202020204" pitchFamily="34" charset="0"/>
              <a:cs typeface="Arial" panose="020B0604020202020204" pitchFamily="34" charset="0"/>
            </a:endParaRPr>
          </a:p>
          <a:p>
            <a:pPr marL="342900" indent="-342900" algn="just">
              <a:lnSpc>
                <a:spcPct val="150000"/>
              </a:lnSpc>
              <a:buAutoNum type="arabicPeriod" startAt="10"/>
            </a:pPr>
            <a:endParaRPr lang="en-ZA" altLang="en-US" sz="1600" b="1" dirty="0" smtClean="0">
              <a:latin typeface="Arial" panose="020B0604020202020204" pitchFamily="34" charset="0"/>
              <a:cs typeface="Arial" panose="020B0604020202020204" pitchFamily="34" charset="0"/>
            </a:endParaRPr>
          </a:p>
          <a:p>
            <a:pPr algn="just">
              <a:lnSpc>
                <a:spcPct val="150000"/>
              </a:lnSpc>
            </a:pPr>
            <a:endParaRPr lang="en-US" altLang="en-US" sz="16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738B62C-4A43-478E-8FE5-A8C4D5447894}" type="slidenum">
              <a:rPr lang="en-US" smtClean="0"/>
              <a:t>2</a:t>
            </a:fld>
            <a:endParaRPr lang="en-US"/>
          </a:p>
        </p:txBody>
      </p:sp>
    </p:spTree>
    <p:extLst>
      <p:ext uri="{BB962C8B-B14F-4D97-AF65-F5344CB8AC3E}">
        <p14:creationId xmlns:p14="http://schemas.microsoft.com/office/powerpoint/2010/main" val="2379363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solidFill>
            <a:schemeClr val="bg1">
              <a:lumMod val="65000"/>
            </a:schemeClr>
          </a:solidFill>
          <a:ln>
            <a:noFill/>
          </a:ln>
          <a:extLst/>
        </p:spPr>
      </p:pic>
      <p:sp>
        <p:nvSpPr>
          <p:cNvPr id="8" name="Rectangle 7"/>
          <p:cNvSpPr/>
          <p:nvPr/>
        </p:nvSpPr>
        <p:spPr>
          <a:xfrm>
            <a:off x="1198421" y="-211867"/>
            <a:ext cx="9785131" cy="461665"/>
          </a:xfrm>
          <a:prstGeom prst="rect">
            <a:avLst/>
          </a:prstGeom>
        </p:spPr>
        <p:txBody>
          <a:bodyPr wrap="square">
            <a:spAutoFit/>
          </a:bodyPr>
          <a:lstStyle/>
          <a:p>
            <a:r>
              <a:rPr lang="en-US" dirty="0">
                <a:latin typeface="Comic Sans MS" pitchFamily="66" charset="0"/>
              </a:rPr>
              <a:t> 	</a:t>
            </a:r>
            <a:r>
              <a:rPr lang="en-US" sz="2400" b="1" dirty="0">
                <a:latin typeface="Arial" panose="020B0604020202020204" pitchFamily="34" charset="0"/>
                <a:cs typeface="Arial" panose="020B0604020202020204" pitchFamily="34" charset="0"/>
              </a:rPr>
              <a:t>8.	TURNAROUND STRATEGY</a:t>
            </a:r>
            <a:endParaRPr lang="en-ZA" sz="2400" dirty="0">
              <a:latin typeface="Arial" panose="020B0604020202020204" pitchFamily="34" charset="0"/>
              <a:cs typeface="Arial" panose="020B0604020202020204" pitchFamily="34" charset="0"/>
            </a:endParaRPr>
          </a:p>
        </p:txBody>
      </p:sp>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2" name="Rectangle 1"/>
          <p:cNvSpPr/>
          <p:nvPr/>
        </p:nvSpPr>
        <p:spPr>
          <a:xfrm>
            <a:off x="325821" y="405096"/>
            <a:ext cx="11519338" cy="5050613"/>
          </a:xfrm>
          <a:prstGeom prst="rect">
            <a:avLst/>
          </a:prstGeom>
        </p:spPr>
        <p:txBody>
          <a:bodyPr wrap="square">
            <a:spAutoFit/>
          </a:bodyPr>
          <a:lstStyle/>
          <a:p>
            <a:pPr marL="381000" lvl="0" algn="just" eaLnBrk="0" fontAlgn="base" hangingPunct="0">
              <a:lnSpc>
                <a:spcPct val="150000"/>
              </a:lnSpc>
              <a:spcBef>
                <a:spcPct val="0"/>
              </a:spcBef>
              <a:spcAft>
                <a:spcPct val="40000"/>
              </a:spcAft>
              <a:buClr>
                <a:srgbClr val="FFCC00"/>
              </a:buClr>
              <a:buSzPct val="95000"/>
              <a:defRPr/>
            </a:pPr>
            <a:r>
              <a:rPr lang="en-ZA" b="1" kern="0" dirty="0">
                <a:latin typeface="Arial"/>
              </a:rPr>
              <a:t>The main objectives of the Turnaround Strategy are:</a:t>
            </a:r>
          </a:p>
          <a:p>
            <a:pPr marL="1238250" lvl="1"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b="1" kern="0" dirty="0" smtClean="0">
                <a:latin typeface="Arial"/>
              </a:rPr>
              <a:t>  	</a:t>
            </a:r>
            <a:r>
              <a:rPr lang="en-ZA" kern="0" dirty="0" smtClean="0">
                <a:latin typeface="Arial"/>
              </a:rPr>
              <a:t>To </a:t>
            </a:r>
            <a:r>
              <a:rPr lang="en-ZA" kern="0" dirty="0">
                <a:latin typeface="Arial"/>
              </a:rPr>
              <a:t>strategically position the IDT as a premier social infrastructure programme delivery </a:t>
            </a:r>
            <a:r>
              <a:rPr lang="en-ZA" kern="0" dirty="0" smtClean="0">
                <a:latin typeface="Arial"/>
              </a:rPr>
              <a:t>	entity</a:t>
            </a:r>
            <a:r>
              <a:rPr lang="en-ZA" kern="0" dirty="0">
                <a:latin typeface="Arial"/>
              </a:rPr>
              <a:t>;</a:t>
            </a:r>
          </a:p>
          <a:p>
            <a:pPr marL="1238250" lvl="1"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kern="0" dirty="0" smtClean="0">
                <a:latin typeface="Arial"/>
              </a:rPr>
              <a:t>  	To </a:t>
            </a:r>
            <a:r>
              <a:rPr lang="en-ZA" kern="0" dirty="0">
                <a:latin typeface="Arial"/>
              </a:rPr>
              <a:t>regain the confidence of the Shareholder, client departments and stakeholders; </a:t>
            </a:r>
          </a:p>
          <a:p>
            <a:pPr marL="1238250" lvl="1"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kern="0" dirty="0" smtClean="0">
                <a:latin typeface="Arial"/>
              </a:rPr>
              <a:t>  	To </a:t>
            </a:r>
            <a:r>
              <a:rPr lang="en-ZA" kern="0" dirty="0">
                <a:latin typeface="Arial"/>
              </a:rPr>
              <a:t>ensure financial sustainability, prudent financial management and accountability for </a:t>
            </a:r>
            <a:r>
              <a:rPr lang="en-ZA" kern="0" dirty="0" smtClean="0">
                <a:latin typeface="Arial"/>
              </a:rPr>
              <a:t>the </a:t>
            </a:r>
            <a:r>
              <a:rPr lang="en-ZA" kern="0" dirty="0" smtClean="0">
                <a:latin typeface="Arial"/>
              </a:rPr>
              <a:t>	IDT </a:t>
            </a:r>
            <a:r>
              <a:rPr lang="en-ZA" kern="0" dirty="0">
                <a:latin typeface="Arial"/>
              </a:rPr>
              <a:t>as well as for client funds;</a:t>
            </a:r>
          </a:p>
          <a:p>
            <a:pPr marL="1238250" lvl="1"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kern="0" dirty="0" smtClean="0">
                <a:latin typeface="Arial"/>
              </a:rPr>
              <a:t>  	To </a:t>
            </a:r>
            <a:r>
              <a:rPr lang="en-ZA" kern="0" dirty="0">
                <a:latin typeface="Arial"/>
              </a:rPr>
              <a:t>attract and retain appropriately qualified, committed and motivated personnel; and</a:t>
            </a:r>
          </a:p>
          <a:p>
            <a:pPr marL="1238250" lvl="1"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kern="0" dirty="0" smtClean="0">
                <a:latin typeface="Arial"/>
              </a:rPr>
              <a:t>  	To </a:t>
            </a:r>
            <a:r>
              <a:rPr lang="en-ZA" kern="0" dirty="0">
                <a:latin typeface="Arial"/>
              </a:rPr>
              <a:t>deal effectively with the </a:t>
            </a:r>
            <a:r>
              <a:rPr lang="en-ZA" kern="0" dirty="0" smtClean="0">
                <a:latin typeface="Arial"/>
              </a:rPr>
              <a:t>Auditor-General </a:t>
            </a:r>
            <a:r>
              <a:rPr lang="en-ZA" kern="0" dirty="0">
                <a:latin typeface="Arial"/>
              </a:rPr>
              <a:t>findings by developing and deploying </a:t>
            </a:r>
            <a:r>
              <a:rPr lang="en-ZA" kern="0" dirty="0" smtClean="0">
                <a:latin typeface="Arial"/>
              </a:rPr>
              <a:t>	effective </a:t>
            </a:r>
            <a:r>
              <a:rPr lang="en-ZA" kern="0" dirty="0">
                <a:latin typeface="Arial"/>
              </a:rPr>
              <a:t>and efficient business systems.</a:t>
            </a:r>
          </a:p>
          <a:p>
            <a:pPr indent="0" algn="just">
              <a:lnSpc>
                <a:spcPct val="150000"/>
              </a:lnSpc>
              <a:buFontTx/>
              <a:buNone/>
              <a:defRPr/>
            </a:pPr>
            <a:endParaRPr lang="en-US" sz="2400" b="1" dirty="0">
              <a:solidFill>
                <a:schemeClr val="accent5">
                  <a:lumMod val="75000"/>
                </a:schemeClr>
              </a:solidFill>
            </a:endParaRPr>
          </a:p>
        </p:txBody>
      </p:sp>
      <p:sp>
        <p:nvSpPr>
          <p:cNvPr id="3" name="Slide Number Placeholder 2"/>
          <p:cNvSpPr>
            <a:spLocks noGrp="1"/>
          </p:cNvSpPr>
          <p:nvPr>
            <p:ph type="sldNum" sz="quarter" idx="12"/>
          </p:nvPr>
        </p:nvSpPr>
        <p:spPr/>
        <p:txBody>
          <a:bodyPr/>
          <a:lstStyle/>
          <a:p>
            <a:fld id="{C738B62C-4A43-478E-8FE5-A8C4D5447894}" type="slidenum">
              <a:rPr lang="en-US" smtClean="0"/>
              <a:t>20</a:t>
            </a:fld>
            <a:endParaRPr lang="en-US"/>
          </a:p>
        </p:txBody>
      </p:sp>
    </p:spTree>
    <p:extLst>
      <p:ext uri="{BB962C8B-B14F-4D97-AF65-F5344CB8AC3E}">
        <p14:creationId xmlns:p14="http://schemas.microsoft.com/office/powerpoint/2010/main" val="1031277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523220"/>
          </a:xfrm>
          <a:prstGeom prst="rect">
            <a:avLst/>
          </a:prstGeom>
        </p:spPr>
        <p:txBody>
          <a:bodyPr wrap="square">
            <a:spAutoFit/>
          </a:bodyPr>
          <a:lstStyle/>
          <a:p>
            <a:r>
              <a:rPr lang="en-US" dirty="0">
                <a:latin typeface="Comic Sans MS" pitchFamily="66" charset="0"/>
              </a:rPr>
              <a:t> 	</a:t>
            </a:r>
            <a:r>
              <a:rPr lang="en-US" sz="2800" b="1" dirty="0">
                <a:latin typeface="Arial" panose="020B0604020202020204" pitchFamily="34" charset="0"/>
                <a:cs typeface="Arial" panose="020B0604020202020204" pitchFamily="34" charset="0"/>
              </a:rPr>
              <a:t>9.	PROGRAMME PLANS</a:t>
            </a:r>
            <a:endParaRPr lang="en-ZA" sz="2800" dirty="0">
              <a:latin typeface="Arial" panose="020B0604020202020204" pitchFamily="34" charset="0"/>
              <a:cs typeface="Arial" panose="020B0604020202020204" pitchFamily="34" charset="0"/>
            </a:endParaRPr>
          </a:p>
        </p:txBody>
      </p:sp>
      <p:sp>
        <p:nvSpPr>
          <p:cNvPr id="5" name="Rectangle 4"/>
          <p:cNvSpPr/>
          <p:nvPr/>
        </p:nvSpPr>
        <p:spPr>
          <a:xfrm>
            <a:off x="1030014" y="714676"/>
            <a:ext cx="8366234" cy="464871"/>
          </a:xfrm>
          <a:prstGeom prst="rect">
            <a:avLst/>
          </a:prstGeom>
        </p:spPr>
        <p:txBody>
          <a:bodyPr wrap="square">
            <a:spAutoFit/>
          </a:bodyPr>
          <a:lstStyle/>
          <a:p>
            <a:pPr indent="0" algn="just">
              <a:lnSpc>
                <a:spcPct val="150000"/>
              </a:lnSpc>
              <a:buFontTx/>
              <a:buNone/>
              <a:defRPr/>
            </a:pPr>
            <a:r>
              <a:rPr lang="en-ZA" b="1" dirty="0">
                <a:latin typeface="Arial" panose="020B0604020202020204" pitchFamily="34" charset="0"/>
                <a:cs typeface="Arial" panose="020B0604020202020204" pitchFamily="34" charset="0"/>
              </a:rPr>
              <a:t>Corporate Plan Programme Weighting:</a:t>
            </a:r>
          </a:p>
        </p:txBody>
      </p:sp>
      <p:graphicFrame>
        <p:nvGraphicFramePr>
          <p:cNvPr id="11" name="Table 10"/>
          <p:cNvGraphicFramePr>
            <a:graphicFrameLocks noGrp="1"/>
          </p:cNvGraphicFramePr>
          <p:nvPr>
            <p:extLst>
              <p:ext uri="{D42A27DB-BD31-4B8C-83A1-F6EECF244321}">
                <p14:modId xmlns:p14="http://schemas.microsoft.com/office/powerpoint/2010/main" val="1991680785"/>
              </p:ext>
            </p:extLst>
          </p:nvPr>
        </p:nvGraphicFramePr>
        <p:xfrm>
          <a:off x="693682" y="1258231"/>
          <a:ext cx="11193516" cy="4574532"/>
        </p:xfrm>
        <a:graphic>
          <a:graphicData uri="http://schemas.openxmlformats.org/drawingml/2006/table">
            <a:tbl>
              <a:tblPr firstRow="1" bandRow="1">
                <a:tableStyleId>{5C22544A-7EE6-4342-B048-85BDC9FD1C3A}</a:tableStyleId>
              </a:tblPr>
              <a:tblGrid>
                <a:gridCol w="1865586"/>
                <a:gridCol w="1865586"/>
                <a:gridCol w="1865586"/>
                <a:gridCol w="1865586"/>
                <a:gridCol w="1865586"/>
                <a:gridCol w="1865586"/>
              </a:tblGrid>
              <a:tr h="1143633">
                <a:tc>
                  <a:txBody>
                    <a:bodyPr/>
                    <a:lstStyle/>
                    <a:p>
                      <a:pPr algn="ctr"/>
                      <a:r>
                        <a:rPr lang="en-ZA" sz="2000" dirty="0">
                          <a:effectLst/>
                          <a:latin typeface="Arial" panose="020B0604020202020204" pitchFamily="34" charset="0"/>
                        </a:rPr>
                        <a:t> </a:t>
                      </a:r>
                      <a:endParaRPr lang="en-US" sz="2000"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b="1" dirty="0">
                          <a:effectLst/>
                          <a:latin typeface="Arial" panose="020B0604020202020204" pitchFamily="34" charset="0"/>
                        </a:rPr>
                        <a:t>2015/16</a:t>
                      </a:r>
                      <a:endParaRPr lang="en-US" sz="2000" dirty="0">
                        <a:effectLst/>
                        <a:latin typeface="Calibri" panose="020F0502020204030204" pitchFamily="34" charset="0"/>
                      </a:endParaRPr>
                    </a:p>
                  </a:txBody>
                  <a:tcPr marL="68580" marR="68580" marT="0" marB="0">
                    <a:solidFill>
                      <a:schemeClr val="bg2">
                        <a:lumMod val="90000"/>
                      </a:schemeClr>
                    </a:solidFill>
                  </a:tcPr>
                </a:tc>
                <a:tc>
                  <a:txBody>
                    <a:bodyPr/>
                    <a:lstStyle/>
                    <a:p>
                      <a:pPr marL="0" marR="0" algn="ctr">
                        <a:lnSpc>
                          <a:spcPct val="115000"/>
                        </a:lnSpc>
                        <a:spcBef>
                          <a:spcPts val="0"/>
                        </a:spcBef>
                        <a:spcAft>
                          <a:spcPts val="1000"/>
                        </a:spcAft>
                      </a:pPr>
                      <a:r>
                        <a:rPr lang="en-ZA" sz="2000" b="1" dirty="0">
                          <a:effectLst/>
                          <a:latin typeface="Arial" panose="020B0604020202020204" pitchFamily="34" charset="0"/>
                          <a:ea typeface="Calibri" panose="020F0502020204030204" pitchFamily="34" charset="0"/>
                          <a:cs typeface="Times New Roman" panose="02020603050405020304" pitchFamily="18" charset="0"/>
                        </a:rPr>
                        <a:t>2016/17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15000"/>
                        </a:lnSpc>
                        <a:spcBef>
                          <a:spcPts val="0"/>
                        </a:spcBef>
                        <a:spcAft>
                          <a:spcPts val="1000"/>
                        </a:spcAft>
                      </a:pPr>
                      <a:r>
                        <a:rPr lang="en-ZA" sz="2000" b="1" dirty="0">
                          <a:effectLst/>
                          <a:latin typeface="Arial" panose="020B0604020202020204" pitchFamily="34" charset="0"/>
                          <a:ea typeface="Calibri" panose="020F0502020204030204" pitchFamily="34" charset="0"/>
                          <a:cs typeface="Times New Roman" panose="02020603050405020304" pitchFamily="18" charset="0"/>
                        </a:rPr>
                        <a:t>2017/18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15000"/>
                        </a:lnSpc>
                        <a:spcBef>
                          <a:spcPts val="0"/>
                        </a:spcBef>
                        <a:spcAft>
                          <a:spcPts val="1000"/>
                        </a:spcAft>
                      </a:pPr>
                      <a:r>
                        <a:rPr lang="en-ZA" sz="2000" b="1" dirty="0">
                          <a:effectLst/>
                          <a:latin typeface="Arial" panose="020B0604020202020204" pitchFamily="34" charset="0"/>
                          <a:ea typeface="Calibri" panose="020F0502020204030204" pitchFamily="34" charset="0"/>
                          <a:cs typeface="Times New Roman" panose="02020603050405020304" pitchFamily="18" charset="0"/>
                        </a:rPr>
                        <a:t>2018/19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15000"/>
                        </a:lnSpc>
                        <a:spcBef>
                          <a:spcPts val="0"/>
                        </a:spcBef>
                        <a:spcAft>
                          <a:spcPts val="1000"/>
                        </a:spcAft>
                      </a:pPr>
                      <a:r>
                        <a:rPr lang="en-ZA" sz="2000" b="1" dirty="0">
                          <a:effectLst/>
                          <a:latin typeface="Arial" panose="020B0604020202020204" pitchFamily="34" charset="0"/>
                          <a:ea typeface="Calibri" panose="020F0502020204030204" pitchFamily="34" charset="0"/>
                          <a:cs typeface="Times New Roman" panose="02020603050405020304" pitchFamily="18" charset="0"/>
                        </a:rPr>
                        <a:t>2019/20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r>
              <a:tr h="1143633">
                <a:tc>
                  <a:txBody>
                    <a:bodyPr/>
                    <a:lstStyle/>
                    <a:p>
                      <a:pPr algn="ctr"/>
                      <a:r>
                        <a:rPr lang="en-ZA" sz="2000" b="1" dirty="0">
                          <a:effectLst/>
                          <a:latin typeface="Arial" panose="020B0604020202020204" pitchFamily="34" charset="0"/>
                        </a:rPr>
                        <a:t>Programme 1</a:t>
                      </a:r>
                      <a:endParaRPr lang="en-US" sz="2000" b="1"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50%</a:t>
                      </a:r>
                      <a:endParaRPr lang="en-US" sz="2000"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60%</a:t>
                      </a:r>
                      <a:endParaRPr lang="en-US" sz="2000"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a:effectLst/>
                          <a:latin typeface="Arial" panose="020B0604020202020204" pitchFamily="34" charset="0"/>
                        </a:rPr>
                        <a:t>70%</a:t>
                      </a:r>
                      <a:endParaRPr lang="en-US" sz="200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70%</a:t>
                      </a:r>
                      <a:endParaRPr lang="en-US" sz="2000"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70%</a:t>
                      </a:r>
                      <a:endParaRPr lang="en-US" sz="2000" dirty="0">
                        <a:effectLst/>
                        <a:latin typeface="Calibri" panose="020F0502020204030204" pitchFamily="34" charset="0"/>
                      </a:endParaRPr>
                    </a:p>
                  </a:txBody>
                  <a:tcPr marL="68580" marR="68580" marT="0" marB="0">
                    <a:solidFill>
                      <a:schemeClr val="bg2">
                        <a:lumMod val="90000"/>
                      </a:schemeClr>
                    </a:solidFill>
                  </a:tcPr>
                </a:tc>
              </a:tr>
              <a:tr h="1143633">
                <a:tc>
                  <a:txBody>
                    <a:bodyPr/>
                    <a:lstStyle/>
                    <a:p>
                      <a:pPr algn="ctr"/>
                      <a:r>
                        <a:rPr lang="en-ZA" sz="2000" b="1" dirty="0">
                          <a:effectLst/>
                          <a:latin typeface="Arial" panose="020B0604020202020204" pitchFamily="34" charset="0"/>
                        </a:rPr>
                        <a:t>Programme 2</a:t>
                      </a:r>
                      <a:endParaRPr lang="en-US" sz="2000" b="1"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a:effectLst/>
                          <a:latin typeface="Arial" panose="020B0604020202020204" pitchFamily="34" charset="0"/>
                        </a:rPr>
                        <a:t>50%</a:t>
                      </a:r>
                      <a:endParaRPr lang="en-US" sz="200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a:effectLst/>
                          <a:latin typeface="Arial" panose="020B0604020202020204" pitchFamily="34" charset="0"/>
                        </a:rPr>
                        <a:t>40%</a:t>
                      </a:r>
                      <a:endParaRPr lang="en-US" sz="200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30%</a:t>
                      </a:r>
                      <a:endParaRPr lang="en-US" sz="2000"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30%</a:t>
                      </a:r>
                      <a:endParaRPr lang="en-US" sz="2000"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30%</a:t>
                      </a:r>
                      <a:endParaRPr lang="en-US" sz="2000" dirty="0">
                        <a:effectLst/>
                        <a:latin typeface="Calibri" panose="020F0502020204030204" pitchFamily="34" charset="0"/>
                      </a:endParaRPr>
                    </a:p>
                  </a:txBody>
                  <a:tcPr marL="68580" marR="68580" marT="0" marB="0">
                    <a:solidFill>
                      <a:schemeClr val="bg2">
                        <a:lumMod val="90000"/>
                      </a:schemeClr>
                    </a:solidFill>
                  </a:tcPr>
                </a:tc>
              </a:tr>
              <a:tr h="1143633">
                <a:tc>
                  <a:txBody>
                    <a:bodyPr/>
                    <a:lstStyle/>
                    <a:p>
                      <a:pPr algn="ctr"/>
                      <a:r>
                        <a:rPr lang="en-ZA" sz="2000" b="1" dirty="0">
                          <a:effectLst/>
                          <a:latin typeface="Arial" panose="020B0604020202020204" pitchFamily="34" charset="0"/>
                        </a:rPr>
                        <a:t>Total</a:t>
                      </a:r>
                      <a:endParaRPr lang="en-US" sz="2000" b="1"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100%</a:t>
                      </a:r>
                      <a:endParaRPr lang="en-US" sz="2000"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a:effectLst/>
                          <a:latin typeface="Arial" panose="020B0604020202020204" pitchFamily="34" charset="0"/>
                        </a:rPr>
                        <a:t>100%</a:t>
                      </a:r>
                      <a:endParaRPr lang="en-US" sz="200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a:effectLst/>
                          <a:latin typeface="Arial" panose="020B0604020202020204" pitchFamily="34" charset="0"/>
                        </a:rPr>
                        <a:t>100%</a:t>
                      </a:r>
                      <a:endParaRPr lang="en-US" sz="200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100%</a:t>
                      </a:r>
                      <a:endParaRPr lang="en-US" sz="2000" dirty="0">
                        <a:effectLst/>
                        <a:latin typeface="Calibri" panose="020F0502020204030204" pitchFamily="34" charset="0"/>
                      </a:endParaRPr>
                    </a:p>
                  </a:txBody>
                  <a:tcPr marL="68580" marR="68580" marT="0" marB="0">
                    <a:solidFill>
                      <a:schemeClr val="bg2">
                        <a:lumMod val="90000"/>
                      </a:schemeClr>
                    </a:solidFill>
                  </a:tcPr>
                </a:tc>
                <a:tc>
                  <a:txBody>
                    <a:bodyPr/>
                    <a:lstStyle/>
                    <a:p>
                      <a:pPr algn="ctr"/>
                      <a:r>
                        <a:rPr lang="en-ZA" sz="2000" dirty="0">
                          <a:effectLst/>
                          <a:latin typeface="Arial" panose="020B0604020202020204" pitchFamily="34" charset="0"/>
                        </a:rPr>
                        <a:t>100%</a:t>
                      </a:r>
                      <a:endParaRPr lang="en-US" sz="2000" dirty="0">
                        <a:effectLst/>
                        <a:latin typeface="Calibri" panose="020F0502020204030204" pitchFamily="34" charset="0"/>
                      </a:endParaRPr>
                    </a:p>
                  </a:txBody>
                  <a:tcPr marL="68580" marR="68580" marT="0" marB="0">
                    <a:solidFill>
                      <a:schemeClr val="bg2">
                        <a:lumMod val="90000"/>
                      </a:schemeClr>
                    </a:solidFill>
                  </a:tcPr>
                </a:tc>
              </a:tr>
            </a:tbl>
          </a:graphicData>
        </a:graphic>
      </p:graphicFrame>
      <p:sp>
        <p:nvSpPr>
          <p:cNvPr id="2" name="Slide Number Placeholder 1"/>
          <p:cNvSpPr>
            <a:spLocks noGrp="1"/>
          </p:cNvSpPr>
          <p:nvPr>
            <p:ph type="sldNum" sz="quarter" idx="12"/>
          </p:nvPr>
        </p:nvSpPr>
        <p:spPr/>
        <p:txBody>
          <a:bodyPr/>
          <a:lstStyle/>
          <a:p>
            <a:fld id="{C738B62C-4A43-478E-8FE5-A8C4D5447894}" type="slidenum">
              <a:rPr lang="en-US" smtClean="0"/>
              <a:t>21</a:t>
            </a:fld>
            <a:endParaRPr lang="en-US"/>
          </a:p>
        </p:txBody>
      </p:sp>
    </p:spTree>
    <p:extLst>
      <p:ext uri="{BB962C8B-B14F-4D97-AF65-F5344CB8AC3E}">
        <p14:creationId xmlns:p14="http://schemas.microsoft.com/office/powerpoint/2010/main" val="766640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842" y="0"/>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9836728" cy="830997"/>
          </a:xfrm>
          <a:prstGeom prst="rect">
            <a:avLst/>
          </a:prstGeom>
        </p:spPr>
        <p:txBody>
          <a:bodyPr wrap="square">
            <a:spAutoFit/>
          </a:bodyPr>
          <a:lstStyle/>
          <a:p>
            <a:r>
              <a:rPr lang="en-ZA" sz="2400" b="1" dirty="0">
                <a:latin typeface="Arial" panose="020B0604020202020204" pitchFamily="34" charset="0"/>
                <a:cs typeface="Arial" panose="020B0604020202020204" pitchFamily="34" charset="0"/>
              </a:rPr>
              <a:t>9</a:t>
            </a:r>
            <a:r>
              <a:rPr lang="en-ZA" sz="2400" b="1" dirty="0" smtClean="0">
                <a:latin typeface="Arial" panose="020B0604020202020204" pitchFamily="34" charset="0"/>
                <a:cs typeface="Arial" panose="020B0604020202020204" pitchFamily="34" charset="0"/>
              </a:rPr>
              <a:t>.</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PROGRAMME PLANS </a:t>
            </a:r>
            <a:r>
              <a:rPr lang="en-ZA" sz="2400" b="1" dirty="0" err="1" smtClean="0">
                <a:latin typeface="Arial" panose="020B0604020202020204" pitchFamily="34" charset="0"/>
                <a:cs typeface="Arial" panose="020B0604020202020204" pitchFamily="34" charset="0"/>
              </a:rPr>
              <a:t>cont</a:t>
            </a:r>
            <a:r>
              <a:rPr lang="en-ZA" sz="2400" b="1" dirty="0" smtClean="0">
                <a:latin typeface="Arial" panose="020B0604020202020204" pitchFamily="34" charset="0"/>
                <a:cs typeface="Arial" panose="020B0604020202020204" pitchFamily="34" charset="0"/>
              </a:rPr>
              <a:t>…</a:t>
            </a:r>
            <a:r>
              <a:rPr lang="en-ZA" sz="2400" b="1" dirty="0">
                <a:solidFill>
                  <a:schemeClr val="bg1"/>
                </a:solidFill>
              </a:rPr>
              <a:t/>
            </a:r>
            <a:br>
              <a:rPr lang="en-ZA" sz="2400" b="1" dirty="0">
                <a:solidFill>
                  <a:schemeClr val="bg1"/>
                </a:solidFill>
              </a:rPr>
            </a:br>
            <a:r>
              <a:rPr lang="en-ZA" sz="2400" b="1" dirty="0">
                <a:solidFill>
                  <a:schemeClr val="bg1"/>
                </a:solidFill>
              </a:rPr>
              <a:t>	</a:t>
            </a:r>
            <a:endParaRPr lang="en-ZA" sz="2400" dirty="0"/>
          </a:p>
        </p:txBody>
      </p:sp>
      <p:graphicFrame>
        <p:nvGraphicFramePr>
          <p:cNvPr id="2" name="Table 1"/>
          <p:cNvGraphicFramePr>
            <a:graphicFrameLocks noGrp="1"/>
          </p:cNvGraphicFramePr>
          <p:nvPr>
            <p:extLst>
              <p:ext uri="{D42A27DB-BD31-4B8C-83A1-F6EECF244321}">
                <p14:modId xmlns:p14="http://schemas.microsoft.com/office/powerpoint/2010/main" val="27080114"/>
              </p:ext>
            </p:extLst>
          </p:nvPr>
        </p:nvGraphicFramePr>
        <p:xfrm>
          <a:off x="693681" y="1191491"/>
          <a:ext cx="10639337" cy="5496560"/>
        </p:xfrm>
        <a:graphic>
          <a:graphicData uri="http://schemas.openxmlformats.org/drawingml/2006/table">
            <a:tbl>
              <a:tblPr firstRow="1" bandRow="1">
                <a:tableStyleId>{073A0DAA-6AF3-43AB-8588-CEC1D06C72B9}</a:tableStyleId>
              </a:tblPr>
              <a:tblGrid>
                <a:gridCol w="2409532"/>
                <a:gridCol w="2194668"/>
                <a:gridCol w="6035137"/>
              </a:tblGrid>
              <a:tr h="528199">
                <a:tc>
                  <a:txBody>
                    <a:bodyPr/>
                    <a:lstStyle/>
                    <a:p>
                      <a:pPr marL="0" marR="0" algn="just">
                        <a:lnSpc>
                          <a:spcPct val="150000"/>
                        </a:lnSpc>
                        <a:spcBef>
                          <a:spcPts val="0"/>
                        </a:spcBef>
                        <a:spcAft>
                          <a:spcPts val="1000"/>
                        </a:spcAft>
                        <a:tabLst>
                          <a:tab pos="360045" algn="l"/>
                        </a:tabLst>
                      </a:pPr>
                      <a:r>
                        <a:rPr lang="en-ZA" sz="1400" b="1" cap="small" dirty="0">
                          <a:effectLst/>
                          <a:latin typeface="Arial" panose="020B0604020202020204" pitchFamily="34" charset="0"/>
                          <a:ea typeface="Calibri" panose="020F0502020204030204" pitchFamily="34" charset="0"/>
                          <a:cs typeface="Times New Roman" panose="02020603050405020304" pitchFamily="18" charset="0"/>
                        </a:rPr>
                        <a:t>Programme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solidFill>
                      <a:schemeClr val="bg1">
                        <a:lumMod val="65000"/>
                      </a:schemeClr>
                    </a:solidFill>
                  </a:tcPr>
                </a:tc>
                <a:tc>
                  <a:txBody>
                    <a:bodyPr/>
                    <a:lstStyle/>
                    <a:p>
                      <a:pPr marL="0" marR="0" algn="just">
                        <a:lnSpc>
                          <a:spcPct val="150000"/>
                        </a:lnSpc>
                        <a:spcBef>
                          <a:spcPts val="0"/>
                        </a:spcBef>
                        <a:spcAft>
                          <a:spcPts val="1000"/>
                        </a:spcAft>
                        <a:tabLst>
                          <a:tab pos="360045" algn="l"/>
                        </a:tabLst>
                      </a:pPr>
                      <a:r>
                        <a:rPr lang="en-ZA" sz="1400" b="1" cap="small" dirty="0">
                          <a:effectLst/>
                          <a:latin typeface="Arial" panose="020B0604020202020204" pitchFamily="34" charset="0"/>
                          <a:ea typeface="Calibri" panose="020F0502020204030204" pitchFamily="34" charset="0"/>
                          <a:cs typeface="Times New Roman" panose="02020603050405020304" pitchFamily="18" charset="0"/>
                        </a:rPr>
                        <a:t>Strategic Goals/ Outcomes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solidFill>
                      <a:schemeClr val="bg1">
                        <a:lumMod val="65000"/>
                      </a:schemeClr>
                    </a:solidFill>
                  </a:tcPr>
                </a:tc>
                <a:tc>
                  <a:txBody>
                    <a:bodyPr/>
                    <a:lstStyle/>
                    <a:p>
                      <a:pPr marL="0" marR="0" algn="just">
                        <a:lnSpc>
                          <a:spcPct val="150000"/>
                        </a:lnSpc>
                        <a:spcBef>
                          <a:spcPts val="0"/>
                        </a:spcBef>
                        <a:spcAft>
                          <a:spcPts val="1000"/>
                        </a:spcAft>
                        <a:tabLst>
                          <a:tab pos="360045" algn="l"/>
                        </a:tabLst>
                      </a:pPr>
                      <a:r>
                        <a:rPr lang="en-ZA" sz="1400" b="1" cap="small" dirty="0">
                          <a:effectLst/>
                          <a:latin typeface="Arial" panose="020B0604020202020204" pitchFamily="34" charset="0"/>
                          <a:ea typeface="Calibri" panose="020F0502020204030204" pitchFamily="34" charset="0"/>
                          <a:cs typeface="Times New Roman" panose="02020603050405020304" pitchFamily="18" charset="0"/>
                        </a:rPr>
                        <a:t>Strategic Objectives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solidFill>
                      <a:schemeClr val="bg1">
                        <a:lumMod val="65000"/>
                      </a:schemeClr>
                    </a:solidFill>
                  </a:tcPr>
                </a:tc>
              </a:tr>
              <a:tr h="1720066">
                <a:tc>
                  <a:txBody>
                    <a:bodyPr/>
                    <a:lstStyle/>
                    <a:p>
                      <a:pPr marL="0" marR="0" algn="just">
                        <a:lnSpc>
                          <a:spcPct val="150000"/>
                        </a:lnSpc>
                        <a:spcBef>
                          <a:spcPts val="0"/>
                        </a:spcBef>
                        <a:spcAft>
                          <a:spcPts val="1000"/>
                        </a:spcAft>
                      </a:pPr>
                      <a:r>
                        <a:rPr lang="en-ZA" sz="1400" b="1" cap="small" dirty="0">
                          <a:effectLst/>
                          <a:latin typeface="Arial Black" panose="020B0A04020102020204" pitchFamily="34" charset="0"/>
                          <a:ea typeface="Calibri" panose="020F0502020204030204" pitchFamily="34" charset="0"/>
                          <a:cs typeface="Arial" panose="020B0604020202020204" pitchFamily="34" charset="0"/>
                        </a:rPr>
                        <a:t>Programme 1: Integrated Service Delivery</a:t>
                      </a:r>
                      <a:endParaRPr lang="en-US" sz="1400" dirty="0">
                        <a:effectLst/>
                        <a:latin typeface="Arial Black" panose="020B0A040201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marL="0" marR="0" algn="just">
                        <a:lnSpc>
                          <a:spcPct val="150000"/>
                        </a:lnSpc>
                        <a:spcBef>
                          <a:spcPts val="0"/>
                        </a:spcBef>
                        <a:spcAft>
                          <a:spcPts val="1000"/>
                        </a:spcAft>
                      </a:pPr>
                      <a:r>
                        <a:rPr lang="en-ZA" sz="1400" b="1" cap="small" dirty="0">
                          <a:effectLst/>
                          <a:latin typeface="Arial" panose="020B0604020202020204" pitchFamily="34" charset="0"/>
                          <a:ea typeface="Calibri" panose="020F0502020204030204" pitchFamily="34" charset="0"/>
                          <a:cs typeface="Arial" panose="020B0604020202020204" pitchFamily="34" charset="0"/>
                        </a:rPr>
                        <a:t>The IDT contributes to the State’s capacity to effectively implement development programmes.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algn="just">
                        <a:lnSpc>
                          <a:spcPct val="150000"/>
                        </a:lnSpc>
                      </a:pPr>
                      <a:r>
                        <a:rPr lang="en-ZA" sz="1400" b="1" cap="small" dirty="0" smtClean="0">
                          <a:effectLst/>
                          <a:latin typeface="Arial" panose="020B0604020202020204" pitchFamily="34" charset="0"/>
                          <a:cs typeface="Arial" panose="020B0604020202020204" pitchFamily="34" charset="0"/>
                        </a:rPr>
                        <a:t>Strategic Objective 1</a:t>
                      </a:r>
                      <a:r>
                        <a:rPr lang="en-ZA" sz="1400" dirty="0" smtClean="0">
                          <a:effectLst/>
                          <a:latin typeface="Arial" panose="020B0604020202020204" pitchFamily="34" charset="0"/>
                          <a:cs typeface="Arial" panose="020B0604020202020204" pitchFamily="34" charset="0"/>
                        </a:rPr>
                        <a:t>: </a:t>
                      </a:r>
                      <a:endParaRPr lang="en-US" sz="1400" dirty="0" smtClean="0">
                        <a:effectLst/>
                        <a:latin typeface="Arial" panose="020B0604020202020204" pitchFamily="34" charset="0"/>
                        <a:cs typeface="Arial" panose="020B0604020202020204" pitchFamily="34" charset="0"/>
                      </a:endParaRPr>
                    </a:p>
                    <a:p>
                      <a:pPr algn="just">
                        <a:lnSpc>
                          <a:spcPct val="150000"/>
                        </a:lnSpc>
                      </a:pPr>
                      <a:r>
                        <a:rPr lang="en-ZA" sz="1400" dirty="0" smtClean="0">
                          <a:effectLst/>
                          <a:latin typeface="Arial" panose="020B0604020202020204" pitchFamily="34" charset="0"/>
                          <a:cs typeface="Arial" panose="020B0604020202020204" pitchFamily="34" charset="0"/>
                        </a:rPr>
                        <a:t>Deliver quality social infrastructure on time, within budget and scope </a:t>
                      </a:r>
                      <a:endParaRPr lang="en-US" sz="1400" dirty="0" smtClean="0">
                        <a:effectLst/>
                        <a:latin typeface="Arial" panose="020B0604020202020204" pitchFamily="34" charset="0"/>
                        <a:cs typeface="Arial" panose="020B0604020202020204" pitchFamily="34" charset="0"/>
                      </a:endParaRPr>
                    </a:p>
                    <a:p>
                      <a:pPr algn="just">
                        <a:lnSpc>
                          <a:spcPct val="150000"/>
                        </a:lnSpc>
                      </a:pPr>
                      <a:r>
                        <a:rPr lang="en-ZA" sz="1400" b="1" cap="small" dirty="0" smtClean="0">
                          <a:effectLst/>
                          <a:latin typeface="Arial" panose="020B0604020202020204" pitchFamily="34" charset="0"/>
                          <a:cs typeface="Arial" panose="020B0604020202020204" pitchFamily="34" charset="0"/>
                        </a:rPr>
                        <a:t> Objective Statement 1:</a:t>
                      </a:r>
                      <a:endParaRPr lang="en-US" sz="1400" dirty="0" smtClean="0">
                        <a:effectLst/>
                        <a:latin typeface="Arial" panose="020B0604020202020204" pitchFamily="34" charset="0"/>
                        <a:cs typeface="Arial" panose="020B0604020202020204" pitchFamily="34" charset="0"/>
                      </a:endParaRPr>
                    </a:p>
                    <a:p>
                      <a:pPr marL="0" marR="0" algn="just">
                        <a:lnSpc>
                          <a:spcPct val="150000"/>
                        </a:lnSpc>
                        <a:spcBef>
                          <a:spcPts val="0"/>
                        </a:spcBef>
                        <a:spcAft>
                          <a:spcPts val="1000"/>
                        </a:spcAft>
                      </a:pPr>
                      <a:r>
                        <a:rPr lang="en-ZA" sz="1400" dirty="0" smtClean="0">
                          <a:effectLst/>
                          <a:latin typeface="Arial" panose="020B0604020202020204" pitchFamily="34" charset="0"/>
                          <a:ea typeface="Calibri" panose="020F0502020204030204" pitchFamily="34" charset="0"/>
                          <a:cs typeface="Arial" panose="020B0604020202020204" pitchFamily="34" charset="0"/>
                        </a:rPr>
                        <a:t>IDT distinctive developmental approach to social infrastructure delivery empowers communities to receive, own, manage and sustain their own development</a:t>
                      </a:r>
                      <a:endParaRPr lang="en-ZA" sz="1400" dirty="0">
                        <a:latin typeface="Arial" panose="020B0604020202020204" pitchFamily="34" charset="0"/>
                        <a:cs typeface="Arial" panose="020B0604020202020204" pitchFamily="34" charset="0"/>
                      </a:endParaRPr>
                    </a:p>
                  </a:txBody>
                  <a:tcPr/>
                </a:tc>
              </a:tr>
              <a:tr h="2162197">
                <a:tc>
                  <a:txBody>
                    <a:bodyPr/>
                    <a:lstStyle/>
                    <a:p>
                      <a:pPr marL="0" marR="0" algn="just">
                        <a:lnSpc>
                          <a:spcPct val="150000"/>
                        </a:lnSpc>
                        <a:spcBef>
                          <a:spcPts val="0"/>
                        </a:spcBef>
                        <a:spcAft>
                          <a:spcPts val="1000"/>
                        </a:spcAft>
                      </a:pPr>
                      <a:r>
                        <a:rPr lang="en-ZA" sz="1400" b="1" cap="small" dirty="0">
                          <a:effectLst/>
                          <a:latin typeface="Arial Black" panose="020B0A04020102020204" pitchFamily="34" charset="0"/>
                          <a:ea typeface="Calibri" panose="020F0502020204030204" pitchFamily="34" charset="0"/>
                          <a:cs typeface="Arial" panose="020B0604020202020204" pitchFamily="34" charset="0"/>
                        </a:rPr>
                        <a:t>Programme 2: Administration</a:t>
                      </a:r>
                      <a:endParaRPr lang="en-US" sz="1400" dirty="0">
                        <a:effectLst/>
                        <a:latin typeface="Arial Black" panose="020B0A04020102020204" pitchFamily="34" charset="0"/>
                        <a:ea typeface="Calibri" panose="020F0502020204030204" pitchFamily="34" charset="0"/>
                        <a:cs typeface="Arial" panose="020B0604020202020204" pitchFamily="34" charset="0"/>
                      </a:endParaRPr>
                    </a:p>
                  </a:txBody>
                  <a:tcPr marL="68577" marR="68577" marT="0" marB="0"/>
                </a:tc>
                <a:tc>
                  <a:txBody>
                    <a:bodyPr/>
                    <a:lstStyle/>
                    <a:p>
                      <a:pPr marL="0" marR="0" algn="just">
                        <a:lnSpc>
                          <a:spcPct val="150000"/>
                        </a:lnSpc>
                        <a:spcBef>
                          <a:spcPts val="0"/>
                        </a:spcBef>
                        <a:spcAft>
                          <a:spcPts val="1000"/>
                        </a:spcAft>
                      </a:pPr>
                      <a:r>
                        <a:rPr lang="en-ZA" sz="1400" b="1" cap="small" dirty="0">
                          <a:effectLst/>
                          <a:latin typeface="Arial" panose="020B0604020202020204" pitchFamily="34" charset="0"/>
                          <a:ea typeface="Calibri" panose="020F0502020204030204" pitchFamily="34" charset="0"/>
                          <a:cs typeface="Arial" panose="020B0604020202020204" pitchFamily="34" charset="0"/>
                        </a:rPr>
                        <a:t>The IDT is an effective, efficient and sustainable organisation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marL="0" marR="0" algn="just">
                        <a:lnSpc>
                          <a:spcPct val="150000"/>
                        </a:lnSpc>
                        <a:spcBef>
                          <a:spcPts val="0"/>
                        </a:spcBef>
                        <a:spcAft>
                          <a:spcPts val="1000"/>
                        </a:spcAft>
                      </a:pPr>
                      <a:r>
                        <a:rPr lang="en-ZA" sz="1400" b="1" cap="small" dirty="0" smtClean="0">
                          <a:effectLst/>
                          <a:latin typeface="Arial" panose="020B0604020202020204" pitchFamily="34" charset="0"/>
                          <a:ea typeface="Calibri" panose="020F0502020204030204" pitchFamily="34" charset="0"/>
                          <a:cs typeface="Arial" panose="020B0604020202020204" pitchFamily="34" charset="0"/>
                        </a:rPr>
                        <a:t>Strategic Objective 2</a:t>
                      </a:r>
                      <a:r>
                        <a:rPr lang="en-ZA" sz="1400" dirty="0" smtClean="0">
                          <a:effectLst/>
                          <a:latin typeface="Arial" panose="020B0604020202020204" pitchFamily="34" charset="0"/>
                          <a:ea typeface="Calibri" panose="020F0502020204030204" pitchFamily="34" charset="0"/>
                          <a:cs typeface="Arial" panose="020B0604020202020204" pitchFamily="34" charset="0"/>
                        </a:rPr>
                        <a:t>: A financially viable, compliant, results-based, efficient and focused organisation</a:t>
                      </a:r>
                      <a:endParaRPr lang="en-US" sz="1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ZA" sz="1400" b="1" cap="small" dirty="0" smtClean="0">
                          <a:effectLst/>
                          <a:latin typeface="Arial" panose="020B0604020202020204" pitchFamily="34" charset="0"/>
                          <a:ea typeface="Calibri" panose="020F0502020204030204" pitchFamily="34" charset="0"/>
                          <a:cs typeface="Arial" panose="020B0604020202020204" pitchFamily="34" charset="0"/>
                        </a:rPr>
                        <a:t>Objective Statement 2:</a:t>
                      </a:r>
                      <a:r>
                        <a:rPr lang="en-ZA" sz="1400" dirty="0" smtClean="0">
                          <a:effectLst/>
                          <a:latin typeface="Arial" panose="020B0604020202020204" pitchFamily="34" charset="0"/>
                          <a:ea typeface="Calibri" panose="020F0502020204030204" pitchFamily="34" charset="0"/>
                          <a:cs typeface="Arial" panose="020B0604020202020204" pitchFamily="34" charset="0"/>
                        </a:rPr>
                        <a:t> Building a sustainable organisation and maintaining a clean administration which is committed to the efficient application of resources, compliance with regulations and legislation and which is accountable. </a:t>
                      </a:r>
                      <a:endParaRPr lang="en-US" sz="1400" dirty="0" smtClean="0">
                        <a:effectLst/>
                        <a:latin typeface="Arial" panose="020B0604020202020204" pitchFamily="34" charset="0"/>
                        <a:ea typeface="Calibri" panose="020F050202020403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r>
              <a:tr h="319013">
                <a:tc gridSpan="3">
                  <a:txBody>
                    <a:bodyPr/>
                    <a:lstStyle/>
                    <a:p>
                      <a:endParaRPr lang="en-ZA" dirty="0"/>
                    </a:p>
                  </a:txBody>
                  <a:tcPr/>
                </a:tc>
                <a:tc hMerge="1">
                  <a:txBody>
                    <a:bodyPr/>
                    <a:lstStyle/>
                    <a:p>
                      <a:endParaRPr lang="en-ZA" dirty="0"/>
                    </a:p>
                  </a:txBody>
                  <a:tcPr/>
                </a:tc>
                <a:tc hMerge="1">
                  <a:txBody>
                    <a:bodyPr/>
                    <a:lstStyle/>
                    <a:p>
                      <a:endParaRPr lang="en-ZA" dirty="0"/>
                    </a:p>
                  </a:txBody>
                  <a:tcPr/>
                </a:tc>
              </a:tr>
            </a:tbl>
          </a:graphicData>
        </a:graphic>
      </p:graphicFrame>
      <p:sp>
        <p:nvSpPr>
          <p:cNvPr id="3" name="Slide Number Placeholder 2"/>
          <p:cNvSpPr>
            <a:spLocks noGrp="1"/>
          </p:cNvSpPr>
          <p:nvPr>
            <p:ph type="sldNum" sz="quarter" idx="12"/>
          </p:nvPr>
        </p:nvSpPr>
        <p:spPr/>
        <p:txBody>
          <a:bodyPr/>
          <a:lstStyle/>
          <a:p>
            <a:fld id="{C738B62C-4A43-478E-8FE5-A8C4D5447894}" type="slidenum">
              <a:rPr lang="en-US" smtClean="0"/>
              <a:t>22</a:t>
            </a:fld>
            <a:endParaRPr lang="en-US"/>
          </a:p>
        </p:txBody>
      </p:sp>
    </p:spTree>
    <p:extLst>
      <p:ext uri="{BB962C8B-B14F-4D97-AF65-F5344CB8AC3E}">
        <p14:creationId xmlns:p14="http://schemas.microsoft.com/office/powerpoint/2010/main" val="648341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67476"/>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830997"/>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10.</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2016/17 APP TARGETS &amp; 2016/19 MTEF ESTIMATES: PROGRAMME 1</a:t>
            </a:r>
            <a:endParaRPr lang="en-ZA" sz="24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37308242"/>
              </p:ext>
            </p:extLst>
          </p:nvPr>
        </p:nvGraphicFramePr>
        <p:xfrm>
          <a:off x="873791" y="1118113"/>
          <a:ext cx="11110390" cy="4492381"/>
        </p:xfrm>
        <a:graphic>
          <a:graphicData uri="http://schemas.openxmlformats.org/drawingml/2006/table">
            <a:tbl>
              <a:tblPr/>
              <a:tblGrid>
                <a:gridCol w="3916781"/>
                <a:gridCol w="1589657"/>
                <a:gridCol w="1501084"/>
                <a:gridCol w="1177314"/>
                <a:gridCol w="1462777"/>
                <a:gridCol w="1462777"/>
              </a:tblGrid>
              <a:tr h="663897">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chemeClr val="dk1"/>
                          </a:solidFill>
                          <a:effectLst/>
                          <a:latin typeface="Arial" panose="020B0604020202020204" pitchFamily="34" charset="0"/>
                          <a:cs typeface="Arial" panose="020B0604020202020204" pitchFamily="34" charset="0"/>
                        </a:rPr>
                        <a:t>OBJECTIVE</a:t>
                      </a:r>
                      <a:r>
                        <a:rPr lang="en-ZA" sz="1200" b="1" i="0" u="none" strike="noStrike" baseline="0" dirty="0" smtClean="0">
                          <a:solidFill>
                            <a:schemeClr val="dk1"/>
                          </a:solidFill>
                          <a:effectLst/>
                          <a:latin typeface="Arial" panose="020B0604020202020204" pitchFamily="34" charset="0"/>
                          <a:cs typeface="Arial" panose="020B0604020202020204" pitchFamily="34" charset="0"/>
                        </a:rPr>
                        <a:t> INDICATORS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STRATEGIC PLAN </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TARGETS</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ESTIMATES</a:t>
                      </a:r>
                      <a:r>
                        <a:rPr lang="en-ZA" sz="1200" b="1" i="0" u="none" strike="noStrike" baseline="0" dirty="0" smtClean="0">
                          <a:solidFill>
                            <a:srgbClr val="000000"/>
                          </a:solidFill>
                          <a:effectLst/>
                          <a:latin typeface="Arial" panose="020B0604020202020204" pitchFamily="34" charset="0"/>
                          <a:cs typeface="Arial" panose="020B0604020202020204" pitchFamily="34" charset="0"/>
                        </a:rPr>
                        <a:t> OF PERFORMANCE</a:t>
                      </a:r>
                    </a:p>
                    <a:p>
                      <a:pPr algn="ctr" fontAlgn="ctr"/>
                      <a:r>
                        <a:rPr lang="en-ZA" sz="1200" b="1" i="0" u="none" strike="noStrike" baseline="0" dirty="0" smtClean="0">
                          <a:solidFill>
                            <a:srgbClr val="000000"/>
                          </a:solidFill>
                          <a:effectLst/>
                          <a:latin typeface="Arial" panose="020B0604020202020204" pitchFamily="34" charset="0"/>
                          <a:cs typeface="Arial" panose="020B0604020202020204" pitchFamily="34" charset="0"/>
                        </a:rPr>
                        <a:t>2015/16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200" b="1" u="none" strike="noStrike" dirty="0" smtClean="0">
                          <a:effectLst/>
                          <a:latin typeface="Arial" panose="020B0604020202020204" pitchFamily="34" charset="0"/>
                          <a:cs typeface="Arial" panose="020B0604020202020204" pitchFamily="34" charset="0"/>
                        </a:rPr>
                        <a:t>MEDIUM-TERM</a:t>
                      </a:r>
                      <a:r>
                        <a:rPr lang="en-US" sz="1200" b="1" u="none" strike="noStrike" baseline="0" dirty="0" smtClean="0">
                          <a:effectLst/>
                          <a:latin typeface="Arial" panose="020B0604020202020204" pitchFamily="34" charset="0"/>
                          <a:cs typeface="Arial" panose="020B0604020202020204" pitchFamily="34" charset="0"/>
                        </a:rPr>
                        <a:t> TARGETS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348">
                <a:tc vMerge="1">
                  <a:txBody>
                    <a:bodyPr/>
                    <a:lstStyle/>
                    <a:p>
                      <a:endParaRPr lang="en-US"/>
                    </a:p>
                  </a:txBody>
                  <a:tcPr/>
                </a:tc>
                <a:tc vMerge="1">
                  <a:txBody>
                    <a:bodyPr/>
                    <a:lstStyle/>
                    <a:p>
                      <a:endParaRPr lang="en-US"/>
                    </a:p>
                  </a:txBody>
                  <a:tcPr/>
                </a:tc>
                <a:tc vMerge="1">
                  <a:txBody>
                    <a:bodyPr/>
                    <a:lstStyle/>
                    <a:p>
                      <a:pPr algn="ctr"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2016/17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2017/2018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5368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200" b="1" u="none" strike="noStrike" dirty="0" smtClean="0">
                          <a:effectLst/>
                          <a:latin typeface="Arial" panose="020B0604020202020204" pitchFamily="34" charset="0"/>
                          <a:cs typeface="Arial" panose="020B0604020202020204" pitchFamily="34" charset="0"/>
                        </a:rPr>
                        <a:t>Number </a:t>
                      </a:r>
                      <a:r>
                        <a:rPr lang="en-US" sz="1200" b="1" u="none" strike="noStrike" dirty="0">
                          <a:effectLst/>
                          <a:latin typeface="Arial" panose="020B0604020202020204" pitchFamily="34" charset="0"/>
                          <a:cs typeface="Arial" panose="020B0604020202020204" pitchFamily="34" charset="0"/>
                        </a:rPr>
                        <a:t>of government departments </a:t>
                      </a:r>
                      <a:endParaRPr lang="en-US" sz="1200" b="1" u="none" strike="noStrike" dirty="0" smtClean="0">
                        <a:effectLst/>
                        <a:latin typeface="Arial" panose="020B0604020202020204" pitchFamily="34" charset="0"/>
                        <a:cs typeface="Arial" panose="020B0604020202020204" pitchFamily="34" charset="0"/>
                      </a:endParaRPr>
                    </a:p>
                    <a:p>
                      <a:pPr algn="l" fontAlgn="ctr"/>
                      <a:r>
                        <a:rPr lang="en-US" sz="1200" b="1" u="none" strike="noStrike" dirty="0" smtClean="0">
                          <a:effectLst/>
                          <a:latin typeface="Arial" panose="020B0604020202020204" pitchFamily="34" charset="0"/>
                          <a:cs typeface="Arial" panose="020B0604020202020204" pitchFamily="34" charset="0"/>
                        </a:rPr>
                        <a:t>Supported</a:t>
                      </a:r>
                    </a:p>
                    <a:p>
                      <a:pPr algn="l"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0" i="0" u="none" strike="noStrike" dirty="0" smtClean="0">
                          <a:solidFill>
                            <a:srgbClr val="000000"/>
                          </a:solidFill>
                          <a:effectLst/>
                          <a:latin typeface="Arial" panose="020B0604020202020204" pitchFamily="34" charset="0"/>
                          <a:cs typeface="Arial" panose="020B0604020202020204" pitchFamily="34" charset="0"/>
                        </a:rPr>
                        <a:t>45</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35</a:t>
                      </a:r>
                      <a:r>
                        <a:rPr lang="en-ZA" sz="1200" baseline="30000" dirty="0">
                          <a:effectLst/>
                          <a:latin typeface="Arial" panose="020B0604020202020204" pitchFamily="34" charset="0"/>
                          <a:ea typeface="Calibri" panose="020F0502020204030204" pitchFamily="34" charset="0"/>
                          <a:cs typeface="Arial" panose="020B0604020202020204" pitchFamily="34" charset="0"/>
                        </a:rPr>
                        <a:t>10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40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42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45</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405173">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200" b="1" u="none" strike="noStrike" dirty="0">
                          <a:effectLst/>
                          <a:latin typeface="Arial" panose="020B0604020202020204" pitchFamily="34" charset="0"/>
                          <a:cs typeface="Arial" panose="020B0604020202020204" pitchFamily="34" charset="0"/>
                        </a:rPr>
                        <a:t>Value of </a:t>
                      </a:r>
                      <a:r>
                        <a:rPr lang="en-US" sz="1200" b="1" u="none" strike="noStrike" dirty="0" smtClean="0">
                          <a:effectLst/>
                          <a:latin typeface="Arial" panose="020B0604020202020204" pitchFamily="34" charset="0"/>
                          <a:cs typeface="Arial" panose="020B0604020202020204" pitchFamily="34" charset="0"/>
                        </a:rPr>
                        <a:t>programme spend</a:t>
                      </a:r>
                    </a:p>
                    <a:p>
                      <a:pPr algn="l"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0" i="0" u="none" strike="noStrike" dirty="0" smtClean="0">
                          <a:solidFill>
                            <a:srgbClr val="000000"/>
                          </a:solidFill>
                          <a:effectLst/>
                          <a:latin typeface="Arial" panose="020B0604020202020204" pitchFamily="34" charset="0"/>
                          <a:cs typeface="Arial" panose="020B0604020202020204" pitchFamily="34" charset="0"/>
                        </a:rPr>
                        <a:t>R8bn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R5bn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R6bn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R7bn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R8bn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5368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200" b="1" u="none" strike="noStrike" dirty="0" smtClean="0">
                          <a:effectLst/>
                          <a:latin typeface="Arial" panose="020B0604020202020204" pitchFamily="34" charset="0"/>
                          <a:cs typeface="Arial" panose="020B0604020202020204" pitchFamily="34" charset="0"/>
                        </a:rPr>
                        <a:t>Number of  new / replacement schools</a:t>
                      </a:r>
                      <a:r>
                        <a:rPr lang="en-US" sz="1200" b="1" u="none" strike="noStrike" baseline="0" dirty="0" smtClean="0">
                          <a:effectLst/>
                          <a:latin typeface="Arial" panose="020B0604020202020204" pitchFamily="34" charset="0"/>
                          <a:cs typeface="Arial" panose="020B0604020202020204" pitchFamily="34" charset="0"/>
                        </a:rPr>
                        <a:t> completed</a:t>
                      </a:r>
                    </a:p>
                    <a:p>
                      <a:pPr algn="l"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40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20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20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35</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40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5368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200" b="1" u="none" strike="noStrike" dirty="0" smtClean="0">
                          <a:effectLst/>
                          <a:latin typeface="Arial" panose="020B0604020202020204" pitchFamily="34" charset="0"/>
                          <a:cs typeface="Arial" panose="020B0604020202020204" pitchFamily="34" charset="0"/>
                        </a:rPr>
                        <a:t>Number</a:t>
                      </a:r>
                      <a:r>
                        <a:rPr lang="en-US" sz="1200" b="1" u="none" strike="noStrike" baseline="0" dirty="0" smtClean="0">
                          <a:effectLst/>
                          <a:latin typeface="Arial" panose="020B0604020202020204" pitchFamily="34" charset="0"/>
                          <a:cs typeface="Arial" panose="020B0604020202020204" pitchFamily="34" charset="0"/>
                        </a:rPr>
                        <a:t> of </a:t>
                      </a:r>
                      <a:r>
                        <a:rPr lang="en-US" sz="1200" b="1" u="none" strike="noStrike" dirty="0" smtClean="0">
                          <a:effectLst/>
                          <a:latin typeface="Arial" panose="020B0604020202020204" pitchFamily="34" charset="0"/>
                          <a:cs typeface="Arial" panose="020B0604020202020204" pitchFamily="34" charset="0"/>
                        </a:rPr>
                        <a:t>work </a:t>
                      </a:r>
                      <a:r>
                        <a:rPr lang="en-US" sz="1200" b="1" u="none" strike="noStrike" dirty="0">
                          <a:effectLst/>
                          <a:latin typeface="Arial" panose="020B0604020202020204" pitchFamily="34" charset="0"/>
                          <a:cs typeface="Arial" panose="020B0604020202020204" pitchFamily="34" charset="0"/>
                        </a:rPr>
                        <a:t>o</a:t>
                      </a:r>
                      <a:r>
                        <a:rPr lang="en-US" sz="1200" b="1" u="none" strike="noStrike" dirty="0" smtClean="0">
                          <a:effectLst/>
                          <a:latin typeface="Arial" panose="020B0604020202020204" pitchFamily="34" charset="0"/>
                          <a:cs typeface="Arial" panose="020B0604020202020204" pitchFamily="34" charset="0"/>
                        </a:rPr>
                        <a:t>pportunities created through the IDT portfolio</a:t>
                      </a:r>
                    </a:p>
                    <a:p>
                      <a:pPr algn="l"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28</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000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20 </a:t>
                      </a:r>
                      <a:r>
                        <a:rPr lang="en-ZA" sz="1200" dirty="0">
                          <a:effectLst/>
                          <a:latin typeface="Arial" panose="020B0604020202020204" pitchFamily="34" charset="0"/>
                          <a:ea typeface="Calibri" panose="020F0502020204030204" pitchFamily="34" charset="0"/>
                          <a:cs typeface="Arial" panose="020B0604020202020204" pitchFamily="34" charset="0"/>
                        </a:rPr>
                        <a:t>000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15</a:t>
                      </a:r>
                      <a:r>
                        <a:rPr lang="en-ZA" sz="1200" dirty="0">
                          <a:effectLst/>
                          <a:latin typeface="Arial" panose="020B0604020202020204" pitchFamily="34" charset="0"/>
                          <a:ea typeface="Calibri" panose="020F0502020204030204" pitchFamily="34" charset="0"/>
                          <a:cs typeface="Arial" panose="020B0604020202020204" pitchFamily="34" charset="0"/>
                        </a:rPr>
                        <a:t> 000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23</a:t>
                      </a:r>
                      <a:r>
                        <a:rPr lang="en-ZA" sz="1200" baseline="0" dirty="0" smtClean="0">
                          <a:effectLst/>
                          <a:latin typeface="Arial" panose="020B0604020202020204" pitchFamily="34" charset="0"/>
                          <a:ea typeface="Calibri" panose="020F0502020204030204" pitchFamily="34" charset="0"/>
                          <a:cs typeface="Arial" panose="020B0604020202020204" pitchFamily="34" charset="0"/>
                        </a:rPr>
                        <a:t> </a:t>
                      </a:r>
                      <a:r>
                        <a:rPr lang="en-ZA" sz="1200" dirty="0" smtClean="0">
                          <a:effectLst/>
                          <a:latin typeface="Arial" panose="020B0604020202020204" pitchFamily="34" charset="0"/>
                          <a:ea typeface="Calibri" panose="020F0502020204030204" pitchFamily="34" charset="0"/>
                          <a:cs typeface="Arial" panose="020B0604020202020204" pitchFamily="34" charset="0"/>
                        </a:rPr>
                        <a:t>000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28 </a:t>
                      </a:r>
                      <a:r>
                        <a:rPr lang="en-ZA" sz="1200" dirty="0">
                          <a:effectLst/>
                          <a:latin typeface="Arial" panose="020B0604020202020204" pitchFamily="34" charset="0"/>
                          <a:ea typeface="Calibri" panose="020F0502020204030204" pitchFamily="34" charset="0"/>
                          <a:cs typeface="Arial" panose="020B0604020202020204" pitchFamily="34" charset="0"/>
                        </a:rPr>
                        <a:t>000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71300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smtClean="0">
                          <a:effectLst/>
                          <a:latin typeface="Arial" panose="020B0604020202020204" pitchFamily="34" charset="0"/>
                          <a:cs typeface="Arial" panose="020B0604020202020204" pitchFamily="34" charset="0"/>
                        </a:rPr>
                        <a:t>Number</a:t>
                      </a:r>
                      <a:r>
                        <a:rPr lang="en-US" sz="1200" b="1" u="none" strike="noStrike" baseline="0" dirty="0" smtClean="0">
                          <a:effectLst/>
                          <a:latin typeface="Arial" panose="020B0604020202020204" pitchFamily="34" charset="0"/>
                          <a:cs typeface="Arial" panose="020B0604020202020204" pitchFamily="34" charset="0"/>
                        </a:rPr>
                        <a:t> of</a:t>
                      </a:r>
                      <a:r>
                        <a:rPr lang="en-US" sz="1200" b="1" u="none" strike="noStrike" dirty="0" smtClean="0">
                          <a:effectLst/>
                          <a:latin typeface="Arial" panose="020B0604020202020204" pitchFamily="34" charset="0"/>
                          <a:cs typeface="Arial" panose="020B0604020202020204" pitchFamily="34" charset="0"/>
                        </a:rPr>
                        <a:t> EPWP-NSS work opportunities created</a:t>
                      </a:r>
                      <a:endParaRPr lang="en-US" sz="1200" b="1" i="0" u="none" strike="noStrike" dirty="0" smtClean="0">
                        <a:solidFill>
                          <a:srgbClr val="000000"/>
                        </a:solidFill>
                        <a:effectLst/>
                        <a:latin typeface="Arial" panose="020B0604020202020204" pitchFamily="34" charset="0"/>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b="1" i="0" u="none" strike="noStrike" dirty="0" smtClean="0">
                        <a:solidFill>
                          <a:srgbClr val="000000"/>
                        </a:solidFill>
                        <a:effectLst/>
                        <a:latin typeface="Arial" panose="020B0604020202020204" pitchFamily="34" charset="0"/>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a:t>
                      </a:r>
                      <a:r>
                        <a:rPr lang="en-ZA" sz="1200" dirty="0">
                          <a:effectLst/>
                          <a:latin typeface="Arial" panose="020B0604020202020204" pitchFamily="34" charset="0"/>
                          <a:ea typeface="Calibri" panose="020F0502020204030204" pitchFamily="34" charset="0"/>
                          <a:cs typeface="Arial" panose="020B0604020202020204" pitchFamily="34" charset="0"/>
                        </a:rPr>
                        <a:t>60 000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50 </a:t>
                      </a:r>
                      <a:r>
                        <a:rPr lang="en-ZA" sz="1200" dirty="0">
                          <a:effectLst/>
                          <a:latin typeface="Arial" panose="020B0604020202020204" pitchFamily="34" charset="0"/>
                          <a:ea typeface="Calibri" panose="020F0502020204030204" pitchFamily="34" charset="0"/>
                          <a:cs typeface="Arial" panose="020B0604020202020204" pitchFamily="34" charset="0"/>
                        </a:rPr>
                        <a:t>000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55</a:t>
                      </a:r>
                      <a:r>
                        <a:rPr lang="en-ZA" sz="1200" dirty="0">
                          <a:effectLst/>
                          <a:latin typeface="Arial" panose="020B0604020202020204" pitchFamily="34" charset="0"/>
                          <a:ea typeface="Calibri" panose="020F0502020204030204" pitchFamily="34" charset="0"/>
                          <a:cs typeface="Arial" panose="020B0604020202020204" pitchFamily="34" charset="0"/>
                        </a:rPr>
                        <a:t> 000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58</a:t>
                      </a:r>
                      <a:r>
                        <a:rPr lang="en-ZA" sz="1200" dirty="0">
                          <a:effectLst/>
                          <a:latin typeface="Arial" panose="020B0604020202020204" pitchFamily="34" charset="0"/>
                          <a:ea typeface="Calibri" panose="020F0502020204030204" pitchFamily="34" charset="0"/>
                          <a:cs typeface="Arial" panose="020B0604020202020204" pitchFamily="34" charset="0"/>
                        </a:rPr>
                        <a:t> 000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dirty="0" smtClean="0">
                          <a:effectLst/>
                          <a:latin typeface="Arial" panose="020B0604020202020204" pitchFamily="34" charset="0"/>
                          <a:ea typeface="Calibri" panose="020F0502020204030204" pitchFamily="34" charset="0"/>
                          <a:cs typeface="Arial" panose="020B0604020202020204" pitchFamily="34" charset="0"/>
                        </a:rPr>
                        <a:t>60 </a:t>
                      </a:r>
                      <a:r>
                        <a:rPr lang="en-ZA" sz="1200" dirty="0">
                          <a:effectLst/>
                          <a:latin typeface="Arial" panose="020B0604020202020204" pitchFamily="34" charset="0"/>
                          <a:ea typeface="Calibri" panose="020F0502020204030204" pitchFamily="34" charset="0"/>
                          <a:cs typeface="Arial" panose="020B0604020202020204" pitchFamily="34" charset="0"/>
                        </a:rPr>
                        <a:t>000</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71300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smtClean="0">
                          <a:effectLst/>
                          <a:latin typeface="Arial" panose="020B0604020202020204" pitchFamily="34" charset="0"/>
                          <a:cs typeface="Arial" panose="020B0604020202020204" pitchFamily="34" charset="0"/>
                        </a:rPr>
                        <a:t>Number</a:t>
                      </a:r>
                      <a:r>
                        <a:rPr lang="en-US" sz="1200" b="1" u="none" strike="noStrike" baseline="0" dirty="0" smtClean="0">
                          <a:effectLst/>
                          <a:latin typeface="Arial" panose="020B0604020202020204" pitchFamily="34" charset="0"/>
                          <a:cs typeface="Arial" panose="020B0604020202020204" pitchFamily="34" charset="0"/>
                        </a:rPr>
                        <a:t> of</a:t>
                      </a:r>
                      <a:r>
                        <a:rPr lang="en-US" sz="1200" b="1" u="none" strike="noStrike" dirty="0" smtClean="0">
                          <a:effectLst/>
                          <a:latin typeface="Arial" panose="020B0604020202020204" pitchFamily="34" charset="0"/>
                          <a:cs typeface="Arial" panose="020B0604020202020204" pitchFamily="34" charset="0"/>
                        </a:rPr>
                        <a:t> EPWP cooperatives, NPOs and CBOs supported</a:t>
                      </a:r>
                      <a:endParaRPr lang="en-US" sz="1200" b="1" i="0" u="none" strike="noStrike" dirty="0" smtClean="0">
                        <a:solidFill>
                          <a:srgbClr val="000000"/>
                        </a:solidFill>
                        <a:effectLst/>
                        <a:latin typeface="Arial" panose="020B0604020202020204" pitchFamily="34" charset="0"/>
                        <a:cs typeface="Arial" panose="020B0604020202020204" pitchFamily="34" charset="0"/>
                      </a:endParaRPr>
                    </a:p>
                    <a:p>
                      <a:pPr algn="l" fontAlgn="ctr"/>
                      <a:endParaRPr lang="en-ZA" sz="1200" b="1" i="0" u="none" strike="noStrike" dirty="0" smtClean="0">
                        <a:solidFill>
                          <a:srgbClr val="000000"/>
                        </a:solidFill>
                        <a:effectLst/>
                        <a:latin typeface="Arial" panose="020B0604020202020204" pitchFamily="34" charset="0"/>
                        <a:cs typeface="Arial" panose="020B0604020202020204" pitchFamily="34" charset="0"/>
                      </a:endParaRPr>
                    </a:p>
                    <a:p>
                      <a:pPr algn="l"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ZA" sz="1200" dirty="0" smtClean="0">
                          <a:latin typeface="Arial" panose="020B0604020202020204" pitchFamily="34" charset="0"/>
                          <a:cs typeface="Arial" panose="020B0604020202020204" pitchFamily="34" charset="0"/>
                        </a:rPr>
                        <a:t>380</a:t>
                      </a:r>
                      <a:endParaRPr lang="en-US" sz="1200"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ZA" sz="1200" dirty="0" smtClean="0">
                          <a:latin typeface="Arial" panose="020B0604020202020204" pitchFamily="34" charset="0"/>
                          <a:cs typeface="Arial" panose="020B0604020202020204" pitchFamily="34" charset="0"/>
                        </a:rPr>
                        <a:t>350</a:t>
                      </a:r>
                      <a:endParaRPr lang="en-US" sz="1200"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ZA" sz="1200" dirty="0" smtClean="0">
                          <a:latin typeface="Arial" panose="020B0604020202020204" pitchFamily="34" charset="0"/>
                          <a:cs typeface="Arial" panose="020B0604020202020204" pitchFamily="34" charset="0"/>
                        </a:rPr>
                        <a:t>360</a:t>
                      </a:r>
                      <a:endParaRPr lang="en-US" sz="1200"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ZA" sz="1200" dirty="0" smtClean="0">
                          <a:latin typeface="Arial" panose="020B0604020202020204" pitchFamily="34" charset="0"/>
                          <a:cs typeface="Arial" panose="020B0604020202020204" pitchFamily="34" charset="0"/>
                        </a:rPr>
                        <a:t>370</a:t>
                      </a:r>
                      <a:endParaRPr lang="en-US" sz="1200"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ZA" sz="1200" dirty="0" smtClean="0">
                          <a:latin typeface="Arial" panose="020B0604020202020204" pitchFamily="34" charset="0"/>
                          <a:cs typeface="Arial" panose="020B0604020202020204" pitchFamily="34" charset="0"/>
                        </a:rPr>
                        <a:t>380</a:t>
                      </a:r>
                      <a:endParaRPr lang="en-US" sz="1200"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3" name="Slide Number Placeholder 2"/>
          <p:cNvSpPr>
            <a:spLocks noGrp="1"/>
          </p:cNvSpPr>
          <p:nvPr>
            <p:ph type="sldNum" sz="quarter" idx="12"/>
          </p:nvPr>
        </p:nvSpPr>
        <p:spPr/>
        <p:txBody>
          <a:bodyPr/>
          <a:lstStyle/>
          <a:p>
            <a:fld id="{C738B62C-4A43-478E-8FE5-A8C4D5447894}" type="slidenum">
              <a:rPr lang="en-US" smtClean="0"/>
              <a:t>23</a:t>
            </a:fld>
            <a:endParaRPr lang="en-US"/>
          </a:p>
        </p:txBody>
      </p:sp>
    </p:spTree>
    <p:extLst>
      <p:ext uri="{BB962C8B-B14F-4D97-AF65-F5344CB8AC3E}">
        <p14:creationId xmlns:p14="http://schemas.microsoft.com/office/powerpoint/2010/main" val="90598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67476"/>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830997"/>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10.</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2016/17 APP TARGETS &amp; 2016/19 MTEF ESTIMATES: PROGRAMME 1 </a:t>
            </a:r>
            <a:r>
              <a:rPr lang="en-ZA" sz="2400" b="1" dirty="0" err="1" smtClean="0">
                <a:latin typeface="Arial" panose="020B0604020202020204" pitchFamily="34" charset="0"/>
                <a:cs typeface="Arial" panose="020B0604020202020204" pitchFamily="34" charset="0"/>
              </a:rPr>
              <a:t>cont</a:t>
            </a:r>
            <a:r>
              <a:rPr lang="en-ZA" sz="2400" b="1" dirty="0" smtClean="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27827076"/>
              </p:ext>
            </p:extLst>
          </p:nvPr>
        </p:nvGraphicFramePr>
        <p:xfrm>
          <a:off x="180109" y="984882"/>
          <a:ext cx="12011891" cy="4678491"/>
        </p:xfrm>
        <a:graphic>
          <a:graphicData uri="http://schemas.openxmlformats.org/drawingml/2006/table">
            <a:tbl>
              <a:tblPr/>
              <a:tblGrid>
                <a:gridCol w="4234590"/>
                <a:gridCol w="1718642"/>
                <a:gridCol w="1622883"/>
                <a:gridCol w="1272842"/>
                <a:gridCol w="1581467"/>
                <a:gridCol w="1581467"/>
              </a:tblGrid>
              <a:tr h="605531">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chemeClr val="dk1"/>
                          </a:solidFill>
                          <a:effectLst/>
                          <a:latin typeface="Arial" panose="020B0604020202020204" pitchFamily="34" charset="0"/>
                          <a:cs typeface="Arial" panose="020B0604020202020204" pitchFamily="34" charset="0"/>
                        </a:rPr>
                        <a:t>OBJECTIVE</a:t>
                      </a:r>
                      <a:r>
                        <a:rPr lang="en-ZA" sz="1200" b="1" i="0" u="none" strike="noStrike" baseline="0" dirty="0" smtClean="0">
                          <a:solidFill>
                            <a:schemeClr val="dk1"/>
                          </a:solidFill>
                          <a:effectLst/>
                          <a:latin typeface="Arial" panose="020B0604020202020204" pitchFamily="34" charset="0"/>
                          <a:cs typeface="Arial" panose="020B0604020202020204" pitchFamily="34" charset="0"/>
                        </a:rPr>
                        <a:t> INDICATORS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STRATEGIC PLAN </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TARGETS</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ESTIMATES</a:t>
                      </a:r>
                      <a:r>
                        <a:rPr lang="en-ZA" sz="1200" b="1" i="0" u="none" strike="noStrike" baseline="0" dirty="0" smtClean="0">
                          <a:solidFill>
                            <a:srgbClr val="000000"/>
                          </a:solidFill>
                          <a:effectLst/>
                          <a:latin typeface="Arial" panose="020B0604020202020204" pitchFamily="34" charset="0"/>
                          <a:cs typeface="Arial" panose="020B0604020202020204" pitchFamily="34" charset="0"/>
                        </a:rPr>
                        <a:t> OF PERFORMANCE</a:t>
                      </a:r>
                    </a:p>
                    <a:p>
                      <a:pPr algn="ctr" fontAlgn="ctr"/>
                      <a:r>
                        <a:rPr lang="en-ZA" sz="1200" b="1" i="0" u="none" strike="noStrike" baseline="0" dirty="0" smtClean="0">
                          <a:solidFill>
                            <a:srgbClr val="000000"/>
                          </a:solidFill>
                          <a:effectLst/>
                          <a:latin typeface="Arial" panose="020B0604020202020204" pitchFamily="34" charset="0"/>
                          <a:cs typeface="Arial" panose="020B0604020202020204" pitchFamily="34" charset="0"/>
                        </a:rPr>
                        <a:t>2015/16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200" b="1" u="none" strike="noStrike" dirty="0" smtClean="0">
                          <a:effectLst/>
                          <a:latin typeface="Arial" panose="020B0604020202020204" pitchFamily="34" charset="0"/>
                          <a:cs typeface="Arial" panose="020B0604020202020204" pitchFamily="34" charset="0"/>
                        </a:rPr>
                        <a:t>MEDIUM-TERM</a:t>
                      </a:r>
                      <a:r>
                        <a:rPr lang="en-US" sz="1200" b="1" u="none" strike="noStrike" baseline="0" dirty="0" smtClean="0">
                          <a:effectLst/>
                          <a:latin typeface="Arial" panose="020B0604020202020204" pitchFamily="34" charset="0"/>
                          <a:cs typeface="Arial" panose="020B0604020202020204" pitchFamily="34" charset="0"/>
                        </a:rPr>
                        <a:t> TARGETS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8504">
                <a:tc vMerge="1">
                  <a:txBody>
                    <a:bodyPr/>
                    <a:lstStyle/>
                    <a:p>
                      <a:endParaRPr lang="en-US"/>
                    </a:p>
                  </a:txBody>
                  <a:tcPr/>
                </a:tc>
                <a:tc vMerge="1">
                  <a:txBody>
                    <a:bodyPr/>
                    <a:lstStyle/>
                    <a:p>
                      <a:endParaRPr lang="en-US"/>
                    </a:p>
                  </a:txBody>
                  <a:tcPr/>
                </a:tc>
                <a:tc vMerge="1">
                  <a:txBody>
                    <a:bodyPr/>
                    <a:lstStyle/>
                    <a:p>
                      <a:pPr algn="ctr"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2016/17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2017/2018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80701">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smtClean="0">
                          <a:effectLst/>
                          <a:latin typeface="Arial" panose="020B0604020202020204" pitchFamily="34" charset="0"/>
                          <a:cs typeface="Arial" panose="020B0604020202020204" pitchFamily="34" charset="0"/>
                        </a:rPr>
                        <a:t>% Weighted Value of BBBEE spend</a:t>
                      </a:r>
                      <a:endParaRPr lang="en-US" sz="1200" b="1" i="0" u="none" strike="noStrike" dirty="0" smtClean="0">
                        <a:solidFill>
                          <a:srgbClr val="000000"/>
                        </a:solidFill>
                        <a:effectLst/>
                        <a:latin typeface="Arial" panose="020B0604020202020204" pitchFamily="34" charset="0"/>
                        <a:cs typeface="Arial" panose="020B0604020202020204" pitchFamily="34" charset="0"/>
                      </a:endParaRPr>
                    </a:p>
                    <a:p>
                      <a:pPr algn="l"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70%</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a:effectLst/>
                          <a:latin typeface="Arial" panose="020B0604020202020204" pitchFamily="34" charset="0"/>
                          <a:ea typeface="Calibri" panose="020F0502020204030204" pitchFamily="34" charset="0"/>
                          <a:cs typeface="Arial" panose="020B0604020202020204" pitchFamily="34" charset="0"/>
                        </a:rPr>
                        <a:t> </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65%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65%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65%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65%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94907">
                <a:tc vMerge="1">
                  <a:txBody>
                    <a:bodyPr/>
                    <a:lstStyle/>
                    <a:p>
                      <a:endParaRPr lang="en-US"/>
                    </a:p>
                  </a:txBody>
                  <a:tcPr/>
                </a:tc>
                <a:tc vMerge="1">
                  <a:txBody>
                    <a:bodyPr/>
                    <a:lstStyle/>
                    <a:p>
                      <a:pPr marL="0" marR="0" algn="ctr">
                        <a:lnSpc>
                          <a:spcPct val="115000"/>
                        </a:lnSpc>
                        <a:spcBef>
                          <a:spcPts val="0"/>
                        </a:spcBef>
                        <a:spcAft>
                          <a:spcPts val="0"/>
                        </a:spcAft>
                        <a:tabLst>
                          <a:tab pos="1000125" algn="l"/>
                        </a:tabLs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b="1" dirty="0">
                          <a:effectLst/>
                          <a:latin typeface="Arial" panose="020B0604020202020204" pitchFamily="34" charset="0"/>
                          <a:ea typeface="Calibri" panose="020F0502020204030204" pitchFamily="34" charset="0"/>
                          <a:cs typeface="Arial" panose="020B0604020202020204" pitchFamily="34" charset="0"/>
                        </a:rPr>
                        <a:t> </a:t>
                      </a:r>
                      <a:r>
                        <a:rPr lang="en-ZA" sz="1200" b="1" dirty="0" smtClean="0">
                          <a:effectLst/>
                          <a:latin typeface="Arial" panose="020B0604020202020204" pitchFamily="34" charset="0"/>
                          <a:ea typeface="Calibri" panose="020F0502020204030204" pitchFamily="34" charset="0"/>
                          <a:cs typeface="Arial" panose="020B0604020202020204" pitchFamily="34" charset="0"/>
                        </a:rPr>
                        <a:t>R3.25bn</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b="1" dirty="0">
                          <a:effectLst/>
                          <a:latin typeface="Arial" panose="020B0604020202020204" pitchFamily="34" charset="0"/>
                          <a:ea typeface="Calibri" panose="020F0502020204030204" pitchFamily="34" charset="0"/>
                          <a:cs typeface="Arial" panose="020B0604020202020204" pitchFamily="34" charset="0"/>
                        </a:rPr>
                        <a:t> </a:t>
                      </a:r>
                      <a:r>
                        <a:rPr lang="en-ZA" sz="1200" b="1" dirty="0" smtClean="0">
                          <a:effectLst/>
                          <a:latin typeface="Arial" panose="020B0604020202020204" pitchFamily="34" charset="0"/>
                          <a:ea typeface="Calibri" panose="020F0502020204030204" pitchFamily="34" charset="0"/>
                          <a:cs typeface="Arial" panose="020B0604020202020204" pitchFamily="34" charset="0"/>
                        </a:rPr>
                        <a:t>R3.9bn</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b="1" dirty="0">
                          <a:effectLst/>
                          <a:latin typeface="Arial" panose="020B0604020202020204" pitchFamily="34" charset="0"/>
                          <a:ea typeface="Calibri" panose="020F0502020204030204" pitchFamily="34" charset="0"/>
                          <a:cs typeface="Arial" panose="020B0604020202020204" pitchFamily="34" charset="0"/>
                        </a:rPr>
                        <a:t> </a:t>
                      </a:r>
                      <a:r>
                        <a:rPr lang="en-ZA" sz="1200" b="1" dirty="0" smtClean="0">
                          <a:effectLst/>
                          <a:latin typeface="Arial" panose="020B0604020202020204" pitchFamily="34" charset="0"/>
                          <a:ea typeface="Calibri" panose="020F0502020204030204" pitchFamily="34" charset="0"/>
                          <a:cs typeface="Arial" panose="020B0604020202020204" pitchFamily="34" charset="0"/>
                        </a:rPr>
                        <a:t>R4.55bn</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r>
                        <a:rPr lang="en-ZA" sz="1200" b="1" dirty="0">
                          <a:effectLst/>
                          <a:latin typeface="Arial" panose="020B0604020202020204" pitchFamily="34" charset="0"/>
                          <a:ea typeface="Calibri" panose="020F0502020204030204" pitchFamily="34" charset="0"/>
                          <a:cs typeface="Arial" panose="020B0604020202020204" pitchFamily="34" charset="0"/>
                        </a:rPr>
                        <a:t> </a:t>
                      </a:r>
                      <a:r>
                        <a:rPr lang="en-ZA" sz="1200" b="1" dirty="0" smtClean="0">
                          <a:effectLst/>
                          <a:latin typeface="Arial" panose="020B0604020202020204" pitchFamily="34" charset="0"/>
                          <a:ea typeface="Calibri" panose="020F0502020204030204" pitchFamily="34" charset="0"/>
                          <a:cs typeface="Arial" panose="020B0604020202020204" pitchFamily="34" charset="0"/>
                        </a:rPr>
                        <a:t>R5.2bn</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8155">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ZA" sz="1200" b="1" i="0" u="none" strike="noStrike" dirty="0" smtClean="0">
                          <a:solidFill>
                            <a:srgbClr val="000000"/>
                          </a:solidFill>
                          <a:effectLst/>
                          <a:latin typeface="Arial" panose="020B0604020202020204" pitchFamily="34" charset="0"/>
                          <a:cs typeface="Arial" panose="020B0604020202020204" pitchFamily="34" charset="0"/>
                        </a:rPr>
                        <a:t>Value of contracts awarded to women as a percentage of total value of contracts awarded</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15%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20%</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20%</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ZA" sz="1200" b="1" dirty="0" smtClean="0">
                        <a:latin typeface="Arial" panose="020B0604020202020204" pitchFamily="34" charset="0"/>
                        <a:cs typeface="Arial" panose="020B0604020202020204" pitchFamily="34" charset="0"/>
                      </a:endParaRPr>
                    </a:p>
                    <a:p>
                      <a:pPr algn="ctr"/>
                      <a:r>
                        <a:rPr lang="en-ZA" sz="1200" b="1" dirty="0" smtClean="0">
                          <a:latin typeface="Arial" panose="020B0604020202020204" pitchFamily="34" charset="0"/>
                          <a:cs typeface="Arial" panose="020B0604020202020204" pitchFamily="34" charset="0"/>
                        </a:rPr>
                        <a:t>20%</a:t>
                      </a:r>
                      <a:endParaRPr lang="en-US" sz="1200" b="1"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8155">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R1.6bn</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R750m</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R1.2bn</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R1.4bn</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ZA" sz="1200" b="1" dirty="0" smtClean="0">
                        <a:latin typeface="Arial" panose="020B0604020202020204" pitchFamily="34" charset="0"/>
                        <a:cs typeface="Arial" panose="020B0604020202020204" pitchFamily="34" charset="0"/>
                      </a:endParaRPr>
                    </a:p>
                    <a:p>
                      <a:pPr algn="ctr"/>
                      <a:r>
                        <a:rPr lang="en-ZA" sz="1200" b="1" dirty="0" smtClean="0">
                          <a:latin typeface="Arial" panose="020B0604020202020204" pitchFamily="34" charset="0"/>
                          <a:cs typeface="Arial" panose="020B0604020202020204" pitchFamily="34" charset="0"/>
                        </a:rPr>
                        <a:t>R1.6bn</a:t>
                      </a:r>
                      <a:endParaRPr lang="en-US" sz="1200" b="1"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8155">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Arial" panose="020B0604020202020204" pitchFamily="34" charset="0"/>
                          <a:cs typeface="Arial" panose="020B0604020202020204" pitchFamily="34" charset="0"/>
                        </a:rPr>
                        <a:t>Value of contracts awarded to youth as a percentage of total value of contracts awarded</a:t>
                      </a:r>
                      <a:endParaRPr lang="en-US" sz="1200" b="1" i="0" u="none" strike="noStrike" dirty="0" smtClean="0">
                        <a:solidFill>
                          <a:srgbClr val="000000"/>
                        </a:solidFill>
                        <a:effectLst/>
                        <a:latin typeface="Arial" panose="020B0604020202020204" pitchFamily="34" charset="0"/>
                        <a:cs typeface="Arial" panose="020B0604020202020204" pitchFamily="34" charset="0"/>
                      </a:endParaRPr>
                    </a:p>
                    <a:p>
                      <a:pPr algn="l"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15%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7%</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15%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15%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ZA" sz="1200" b="1" dirty="0" smtClean="0">
                        <a:latin typeface="Arial" panose="020B0604020202020204" pitchFamily="34" charset="0"/>
                        <a:cs typeface="Arial" panose="020B0604020202020204" pitchFamily="34" charset="0"/>
                      </a:endParaRPr>
                    </a:p>
                    <a:p>
                      <a:pPr algn="ctr"/>
                      <a:r>
                        <a:rPr lang="en-ZA" sz="1200" b="1" dirty="0" smtClean="0">
                          <a:latin typeface="Arial" panose="020B0604020202020204" pitchFamily="34" charset="0"/>
                          <a:cs typeface="Arial" panose="020B0604020202020204" pitchFamily="34" charset="0"/>
                        </a:rPr>
                        <a:t>15%</a:t>
                      </a:r>
                      <a:endParaRPr lang="en-US" sz="1200" b="1"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378155">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R1.20bn</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R350m</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R900m</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R1.05bn</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ZA" sz="1200" b="1" dirty="0" smtClean="0">
                        <a:latin typeface="Arial" panose="020B0604020202020204" pitchFamily="34" charset="0"/>
                        <a:cs typeface="Arial" panose="020B0604020202020204" pitchFamily="34" charset="0"/>
                      </a:endParaRPr>
                    </a:p>
                    <a:p>
                      <a:pPr algn="ctr"/>
                      <a:r>
                        <a:rPr lang="en-ZA" sz="1200" b="1" dirty="0" smtClean="0">
                          <a:latin typeface="Arial" panose="020B0604020202020204" pitchFamily="34" charset="0"/>
                          <a:cs typeface="Arial" panose="020B0604020202020204" pitchFamily="34" charset="0"/>
                        </a:rPr>
                        <a:t>R1.20bn</a:t>
                      </a:r>
                      <a:endParaRPr lang="en-US" sz="1200" b="1"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42946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ZA" sz="1200" b="1" i="0" u="none" strike="noStrike" dirty="0" smtClean="0">
                          <a:solidFill>
                            <a:srgbClr val="000000"/>
                          </a:solidFill>
                          <a:effectLst/>
                          <a:latin typeface="Arial" panose="020B0604020202020204" pitchFamily="34" charset="0"/>
                          <a:cs typeface="Arial" panose="020B0604020202020204" pitchFamily="34" charset="0"/>
                        </a:rPr>
                        <a:t>% of women contractors participating in the contractor development programme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65%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67%</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65%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65%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ZA" sz="1200" b="1" dirty="0" smtClean="0">
                        <a:latin typeface="Arial" panose="020B0604020202020204" pitchFamily="34" charset="0"/>
                        <a:cs typeface="Arial" panose="020B0604020202020204" pitchFamily="34" charset="0"/>
                      </a:endParaRPr>
                    </a:p>
                    <a:p>
                      <a:pPr algn="ctr"/>
                      <a:r>
                        <a:rPr lang="en-ZA" sz="1200" b="1" dirty="0" smtClean="0">
                          <a:latin typeface="Arial" panose="020B0604020202020204" pitchFamily="34" charset="0"/>
                          <a:cs typeface="Arial" panose="020B0604020202020204" pitchFamily="34" charset="0"/>
                        </a:rPr>
                        <a:t>65%</a:t>
                      </a:r>
                      <a:endParaRPr lang="en-US" sz="1200" b="1"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97051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ZA" sz="1200" b="1" i="0" u="none" strike="noStrike" dirty="0" smtClean="0">
                          <a:solidFill>
                            <a:srgbClr val="000000"/>
                          </a:solidFill>
                          <a:effectLst/>
                          <a:latin typeface="Arial" panose="020B0604020202020204" pitchFamily="34" charset="0"/>
                          <a:cs typeface="Arial" panose="020B0604020202020204" pitchFamily="34" charset="0"/>
                        </a:rPr>
                        <a:t>Value of programme contracts awarded to contractor</a:t>
                      </a:r>
                      <a:r>
                        <a:rPr lang="en-ZA" sz="1200" b="1" i="0" u="none" strike="noStrike" baseline="0" dirty="0" smtClean="0">
                          <a:solidFill>
                            <a:srgbClr val="000000"/>
                          </a:solidFill>
                          <a:effectLst/>
                          <a:latin typeface="Arial" panose="020B0604020202020204" pitchFamily="34" charset="0"/>
                          <a:cs typeface="Arial" panose="020B0604020202020204" pitchFamily="34" charset="0"/>
                        </a:rPr>
                        <a:t> development participants as a percentage</a:t>
                      </a:r>
                      <a:r>
                        <a:rPr lang="en-ZA" sz="1200" b="1" i="0" u="none" strike="noStrike" dirty="0" smtClean="0">
                          <a:solidFill>
                            <a:srgbClr val="000000"/>
                          </a:solidFill>
                          <a:effectLst/>
                          <a:latin typeface="Arial" panose="020B0604020202020204" pitchFamily="34" charset="0"/>
                          <a:cs typeface="Arial" panose="020B0604020202020204" pitchFamily="34" charset="0"/>
                        </a:rPr>
                        <a:t> of total value of contracts awarded</a:t>
                      </a:r>
                      <a:endParaRPr lang="en-US" sz="1200" b="1" i="0" u="none" strike="noStrike" dirty="0" smtClean="0">
                        <a:solidFill>
                          <a:srgbClr val="000000"/>
                        </a:solidFill>
                        <a:effectLst/>
                        <a:latin typeface="Arial" panose="020B0604020202020204" pitchFamily="34" charset="0"/>
                        <a:cs typeface="Arial" panose="020B0604020202020204" pitchFamily="34" charset="0"/>
                      </a:endParaRPr>
                    </a:p>
                    <a:p>
                      <a:pPr algn="l"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5%</a:t>
                      </a:r>
                    </a:p>
                    <a:p>
                      <a:pPr algn="ctr"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1%</a:t>
                      </a:r>
                    </a:p>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R60m</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4%</a:t>
                      </a:r>
                    </a:p>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R240m</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5%</a:t>
                      </a:r>
                    </a:p>
                    <a:p>
                      <a:pPr marL="0" marR="0" algn="ctr">
                        <a:lnSpc>
                          <a:spcPct val="115000"/>
                        </a:lnSpc>
                        <a:spcBef>
                          <a:spcPts val="0"/>
                        </a:spcBef>
                        <a:spcAft>
                          <a:spcPts val="0"/>
                        </a:spcAft>
                        <a:tabLst>
                          <a:tab pos="1000125" algn="l"/>
                        </a:tabLst>
                      </a:pP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tabLst>
                          <a:tab pos="1000125" algn="l"/>
                        </a:tabLst>
                      </a:pPr>
                      <a:r>
                        <a:rPr lang="en-ZA" sz="1200" b="1" dirty="0" smtClean="0">
                          <a:effectLst/>
                          <a:latin typeface="Arial" panose="020B0604020202020204" pitchFamily="34" charset="0"/>
                          <a:ea typeface="Calibri" panose="020F0502020204030204" pitchFamily="34" charset="0"/>
                          <a:cs typeface="Arial" panose="020B0604020202020204" pitchFamily="34" charset="0"/>
                        </a:rPr>
                        <a:t>R350m</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ZA" sz="1200" b="1" dirty="0" smtClean="0">
                        <a:latin typeface="Arial" panose="020B0604020202020204" pitchFamily="34" charset="0"/>
                        <a:cs typeface="Arial" panose="020B0604020202020204" pitchFamily="34" charset="0"/>
                      </a:endParaRPr>
                    </a:p>
                    <a:p>
                      <a:pPr algn="ctr"/>
                      <a:endParaRPr lang="en-ZA" sz="1200" b="1" dirty="0" smtClean="0">
                        <a:latin typeface="Arial" panose="020B0604020202020204" pitchFamily="34" charset="0"/>
                        <a:cs typeface="Arial" panose="020B0604020202020204" pitchFamily="34" charset="0"/>
                      </a:endParaRPr>
                    </a:p>
                    <a:p>
                      <a:pPr algn="ctr"/>
                      <a:r>
                        <a:rPr lang="en-ZA" sz="1200" b="1" dirty="0" smtClean="0">
                          <a:latin typeface="Arial" panose="020B0604020202020204" pitchFamily="34" charset="0"/>
                          <a:cs typeface="Arial" panose="020B0604020202020204" pitchFamily="34" charset="0"/>
                        </a:rPr>
                        <a:t>5%</a:t>
                      </a:r>
                    </a:p>
                    <a:p>
                      <a:pPr algn="ctr"/>
                      <a:endParaRPr lang="en-ZA" sz="1200" b="1" dirty="0" smtClean="0">
                        <a:latin typeface="Arial" panose="020B0604020202020204" pitchFamily="34" charset="0"/>
                        <a:cs typeface="Arial" panose="020B0604020202020204" pitchFamily="34" charset="0"/>
                      </a:endParaRPr>
                    </a:p>
                    <a:p>
                      <a:pPr algn="ctr"/>
                      <a:r>
                        <a:rPr lang="en-ZA" sz="1200" b="1" dirty="0" smtClean="0">
                          <a:latin typeface="Arial" panose="020B0604020202020204" pitchFamily="34" charset="0"/>
                          <a:cs typeface="Arial" panose="020B0604020202020204" pitchFamily="34" charset="0"/>
                        </a:rPr>
                        <a:t>R400m</a:t>
                      </a:r>
                      <a:endParaRPr lang="en-US" sz="1200" b="1" dirty="0">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5" name="Slide Number Placeholder 4"/>
          <p:cNvSpPr>
            <a:spLocks noGrp="1"/>
          </p:cNvSpPr>
          <p:nvPr>
            <p:ph type="sldNum" sz="quarter" idx="12"/>
          </p:nvPr>
        </p:nvSpPr>
        <p:spPr/>
        <p:txBody>
          <a:bodyPr/>
          <a:lstStyle/>
          <a:p>
            <a:fld id="{C738B62C-4A43-478E-8FE5-A8C4D5447894}" type="slidenum">
              <a:rPr lang="en-US" smtClean="0"/>
              <a:t>24</a:t>
            </a:fld>
            <a:endParaRPr lang="en-US"/>
          </a:p>
        </p:txBody>
      </p:sp>
    </p:spTree>
    <p:extLst>
      <p:ext uri="{BB962C8B-B14F-4D97-AF65-F5344CB8AC3E}">
        <p14:creationId xmlns:p14="http://schemas.microsoft.com/office/powerpoint/2010/main" val="66863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67476"/>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830997"/>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10.</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2016/17 APP TARGETS &amp; 2016/19 MTEF ESTIMATES: PROGRAMME 2 </a:t>
            </a:r>
            <a:endParaRPr lang="en-ZA" sz="24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636182164"/>
              </p:ext>
            </p:extLst>
          </p:nvPr>
        </p:nvGraphicFramePr>
        <p:xfrm>
          <a:off x="180108" y="899343"/>
          <a:ext cx="11707091" cy="4514630"/>
        </p:xfrm>
        <a:graphic>
          <a:graphicData uri="http://schemas.openxmlformats.org/drawingml/2006/table">
            <a:tbl>
              <a:tblPr/>
              <a:tblGrid>
                <a:gridCol w="3511474"/>
                <a:gridCol w="2241014"/>
                <a:gridCol w="1595009"/>
                <a:gridCol w="1432588"/>
                <a:gridCol w="1372700"/>
                <a:gridCol w="1554306"/>
              </a:tblGrid>
              <a:tr h="825272">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chemeClr val="dk1"/>
                          </a:solidFill>
                          <a:effectLst/>
                          <a:latin typeface="Arial" panose="020B0604020202020204" pitchFamily="34" charset="0"/>
                          <a:cs typeface="Arial" panose="020B0604020202020204" pitchFamily="34" charset="0"/>
                        </a:rPr>
                        <a:t>OBJECTIVE</a:t>
                      </a:r>
                      <a:r>
                        <a:rPr lang="en-ZA" sz="1200" b="1" i="0" u="none" strike="noStrike" baseline="0" dirty="0" smtClean="0">
                          <a:solidFill>
                            <a:schemeClr val="dk1"/>
                          </a:solidFill>
                          <a:effectLst/>
                          <a:latin typeface="Arial" panose="020B0604020202020204" pitchFamily="34" charset="0"/>
                          <a:cs typeface="Arial" panose="020B0604020202020204" pitchFamily="34" charset="0"/>
                        </a:rPr>
                        <a:t> INDICATORS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STRATEGIC PLAN </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TARGETS</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ESTIMATES</a:t>
                      </a:r>
                      <a:r>
                        <a:rPr lang="en-ZA" sz="1200" b="1" i="0" u="none" strike="noStrike" baseline="0" dirty="0" smtClean="0">
                          <a:solidFill>
                            <a:srgbClr val="000000"/>
                          </a:solidFill>
                          <a:effectLst/>
                          <a:latin typeface="Arial" panose="020B0604020202020204" pitchFamily="34" charset="0"/>
                          <a:cs typeface="Arial" panose="020B0604020202020204" pitchFamily="34" charset="0"/>
                        </a:rPr>
                        <a:t> OF PERFORMANCE</a:t>
                      </a:r>
                    </a:p>
                    <a:p>
                      <a:pPr algn="ctr" fontAlgn="ctr"/>
                      <a:r>
                        <a:rPr lang="en-ZA" sz="1200" b="1" i="0" u="none" strike="noStrike" baseline="0" dirty="0" smtClean="0">
                          <a:solidFill>
                            <a:srgbClr val="000000"/>
                          </a:solidFill>
                          <a:effectLst/>
                          <a:latin typeface="Arial" panose="020B0604020202020204" pitchFamily="34" charset="0"/>
                          <a:cs typeface="Arial" panose="020B0604020202020204" pitchFamily="34" charset="0"/>
                        </a:rPr>
                        <a:t>2015/16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200" b="1" u="none" strike="noStrike" dirty="0" smtClean="0">
                          <a:effectLst/>
                          <a:latin typeface="Arial" panose="020B0604020202020204" pitchFamily="34" charset="0"/>
                          <a:cs typeface="Arial" panose="020B0604020202020204" pitchFamily="34" charset="0"/>
                        </a:rPr>
                        <a:t>MEDIUM-TERM</a:t>
                      </a:r>
                      <a:r>
                        <a:rPr lang="en-US" sz="1200" b="1" u="none" strike="noStrike" baseline="0" dirty="0" smtClean="0">
                          <a:effectLst/>
                          <a:latin typeface="Arial" panose="020B0604020202020204" pitchFamily="34" charset="0"/>
                          <a:cs typeface="Arial" panose="020B0604020202020204" pitchFamily="34" charset="0"/>
                        </a:rPr>
                        <a:t> TARGETS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9570">
                <a:tc vMerge="1">
                  <a:txBody>
                    <a:bodyPr/>
                    <a:lstStyle/>
                    <a:p>
                      <a:endParaRPr lang="en-US"/>
                    </a:p>
                  </a:txBody>
                  <a:tcPr/>
                </a:tc>
                <a:tc vMerge="1">
                  <a:txBody>
                    <a:bodyPr/>
                    <a:lstStyle/>
                    <a:p>
                      <a:endParaRPr lang="en-US"/>
                    </a:p>
                  </a:txBody>
                  <a:tcPr/>
                </a:tc>
                <a:tc vMerge="1">
                  <a:txBody>
                    <a:bodyPr/>
                    <a:lstStyle/>
                    <a:p>
                      <a:pPr algn="ctr"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2016/17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2017/2018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859374">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ZA" sz="1200" b="1" kern="1200" dirty="0" smtClean="0">
                          <a:solidFill>
                            <a:schemeClr val="dk1"/>
                          </a:solidFill>
                          <a:effectLst/>
                          <a:latin typeface="Arial" panose="020B0604020202020204" pitchFamily="34" charset="0"/>
                          <a:ea typeface="+mn-ea"/>
                          <a:cs typeface="Arial" panose="020B0604020202020204" pitchFamily="34" charset="0"/>
                        </a:rPr>
                        <a:t>Effective financial and non-financial performance management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Financial audit outcome: unqualified </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tabLst>
                          <a:tab pos="1000125" algn="l"/>
                        </a:tabLs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l">
                        <a:spcAft>
                          <a:spcPts val="0"/>
                        </a:spcAft>
                        <a:tabLst>
                          <a:tab pos="1000125" algn="l"/>
                        </a:tabLst>
                      </a:pPr>
                      <a:r>
                        <a:rPr lang="en-ZA" sz="1200" dirty="0">
                          <a:effectLst/>
                          <a:latin typeface="Arial" panose="020B0604020202020204" pitchFamily="34" charset="0"/>
                          <a:cs typeface="Arial" panose="020B0604020202020204" pitchFamily="34" charset="0"/>
                        </a:rPr>
                        <a:t>Financial audit outcome: unqualified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tabLst>
                          <a:tab pos="1000125" algn="l"/>
                        </a:tabLs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l">
                        <a:spcAft>
                          <a:spcPts val="0"/>
                        </a:spcAft>
                        <a:tabLst>
                          <a:tab pos="1000125" algn="l"/>
                        </a:tabLst>
                      </a:pPr>
                      <a:r>
                        <a:rPr lang="en-ZA" sz="1200" dirty="0">
                          <a:effectLst/>
                          <a:latin typeface="Arial" panose="020B0604020202020204" pitchFamily="34" charset="0"/>
                          <a:cs typeface="Arial" panose="020B0604020202020204" pitchFamily="34" charset="0"/>
                        </a:rPr>
                        <a:t>Financial audit outcome: unqualified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tabLst>
                          <a:tab pos="1000125" algn="l"/>
                        </a:tabLs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l">
                        <a:spcAft>
                          <a:spcPts val="0"/>
                        </a:spcAft>
                        <a:tabLst>
                          <a:tab pos="1000125" algn="l"/>
                        </a:tabLst>
                      </a:pPr>
                      <a:r>
                        <a:rPr lang="en-ZA" sz="1200" dirty="0">
                          <a:effectLst/>
                          <a:latin typeface="Arial" panose="020B0604020202020204" pitchFamily="34" charset="0"/>
                          <a:cs typeface="Arial" panose="020B0604020202020204" pitchFamily="34" charset="0"/>
                        </a:rPr>
                        <a:t>Financial audit outcome: unqualified	</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Financial audit outcome: unqualified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161352">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Performance information audit outcome: unqualified </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tabLst>
                          <a:tab pos="1000125" algn="l"/>
                        </a:tabLs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l">
                        <a:spcAft>
                          <a:spcPts val="0"/>
                        </a:spcAft>
                        <a:tabLst>
                          <a:tab pos="1000125" algn="l"/>
                        </a:tabLst>
                      </a:pPr>
                      <a:r>
                        <a:rPr lang="en-ZA" sz="1200" dirty="0">
                          <a:effectLst/>
                          <a:latin typeface="Arial" panose="020B0604020202020204" pitchFamily="34" charset="0"/>
                          <a:cs typeface="Arial" panose="020B0604020202020204" pitchFamily="34" charset="0"/>
                        </a:rPr>
                        <a:t>Performance information audit outcome: unqualified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tabLst>
                          <a:tab pos="1000125" algn="l"/>
                        </a:tabLs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l">
                        <a:spcAft>
                          <a:spcPts val="0"/>
                        </a:spcAft>
                        <a:tabLst>
                          <a:tab pos="1000125" algn="l"/>
                        </a:tabLst>
                      </a:pPr>
                      <a:r>
                        <a:rPr lang="en-ZA" sz="1200" dirty="0">
                          <a:effectLst/>
                          <a:latin typeface="Arial" panose="020B0604020202020204" pitchFamily="34" charset="0"/>
                          <a:cs typeface="Arial" panose="020B0604020202020204" pitchFamily="34" charset="0"/>
                        </a:rPr>
                        <a:t>Performance information audit outcome: unqualified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Performance information audit outcome: unqualified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28906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200" b="1" kern="1200" dirty="0" smtClean="0">
                          <a:solidFill>
                            <a:schemeClr val="dk1"/>
                          </a:solidFill>
                          <a:effectLst/>
                          <a:latin typeface="Arial" panose="020B0604020202020204" pitchFamily="34" charset="0"/>
                          <a:ea typeface="+mn-ea"/>
                          <a:cs typeface="Arial" panose="020B0604020202020204" pitchFamily="34" charset="0"/>
                        </a:rPr>
                        <a:t>Effective risk management </a:t>
                      </a:r>
                      <a:r>
                        <a:rPr lang="en-ZA" sz="1200" kern="1200" baseline="-25000" dirty="0" smtClean="0">
                          <a:solidFill>
                            <a:schemeClr val="dk1"/>
                          </a:solidFill>
                          <a:effectLst/>
                          <a:latin typeface="Arial" panose="020B0604020202020204" pitchFamily="34" charset="0"/>
                          <a:ea typeface="+mn-ea"/>
                          <a:cs typeface="Arial" panose="020B0604020202020204" pitchFamily="34" charset="0"/>
                        </a:rPr>
                        <a:t> </a:t>
                      </a:r>
                      <a:endParaRPr lang="en-US" sz="1200" kern="1200" dirty="0" smtClean="0">
                        <a:solidFill>
                          <a:schemeClr val="dk1"/>
                        </a:solidFill>
                        <a:effectLst/>
                        <a:latin typeface="Arial" panose="020B0604020202020204" pitchFamily="34" charset="0"/>
                        <a:ea typeface="+mn-ea"/>
                        <a:cs typeface="Arial" panose="020B0604020202020204" pitchFamily="34" charset="0"/>
                      </a:endParaRPr>
                    </a:p>
                    <a:p>
                      <a:pPr algn="l" fontAlgn="ct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200" kern="1200" dirty="0" smtClean="0">
                          <a:solidFill>
                            <a:schemeClr val="dk1"/>
                          </a:solidFill>
                          <a:effectLst/>
                          <a:latin typeface="Arial" panose="020B0604020202020204" pitchFamily="34" charset="0"/>
                          <a:ea typeface="+mn-ea"/>
                          <a:cs typeface="Arial" panose="020B0604020202020204" pitchFamily="34" charset="0"/>
                        </a:rPr>
                        <a:t>Enterprise risk management strategy and plan in place and implemented</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7954" marR="7954" marT="79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Enterprise risk management strategy and plan in place and implemented</a:t>
                      </a:r>
                    </a:p>
                    <a:p>
                      <a:pPr algn="l">
                        <a:spcAft>
                          <a:spcPts val="0"/>
                        </a:spcAft>
                        <a:tabLst>
                          <a:tab pos="1000125" algn="l"/>
                        </a:tabLs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Enterprise risk management strategy and plan in place and implemented</a:t>
                      </a:r>
                    </a:p>
                    <a:p>
                      <a:pPr algn="l">
                        <a:spcAft>
                          <a:spcPts val="0"/>
                        </a:spcAft>
                      </a:pPr>
                      <a:r>
                        <a:rPr lang="en-US" sz="1200" dirty="0">
                          <a:effectLst/>
                          <a:latin typeface="Arial" panose="020B0604020202020204" pitchFamily="34" charset="0"/>
                          <a:cs typeface="Arial" panose="020B0604020202020204" pitchFamily="34" charset="0"/>
                        </a:rPr>
                        <a:t> </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Enterprise risk management strategy and plan in place and implemented</a:t>
                      </a:r>
                    </a:p>
                    <a:p>
                      <a:pPr algn="l">
                        <a:spcAft>
                          <a:spcPts val="0"/>
                        </a:spcAf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Enterprise risk management strategy and plan in place and implemented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5" name="Slide Number Placeholder 4"/>
          <p:cNvSpPr>
            <a:spLocks noGrp="1"/>
          </p:cNvSpPr>
          <p:nvPr>
            <p:ph type="sldNum" sz="quarter" idx="12"/>
          </p:nvPr>
        </p:nvSpPr>
        <p:spPr/>
        <p:txBody>
          <a:bodyPr/>
          <a:lstStyle/>
          <a:p>
            <a:fld id="{C738B62C-4A43-478E-8FE5-A8C4D5447894}" type="slidenum">
              <a:rPr lang="en-US" smtClean="0"/>
              <a:t>25</a:t>
            </a:fld>
            <a:endParaRPr lang="en-US"/>
          </a:p>
        </p:txBody>
      </p:sp>
    </p:spTree>
    <p:extLst>
      <p:ext uri="{BB962C8B-B14F-4D97-AF65-F5344CB8AC3E}">
        <p14:creationId xmlns:p14="http://schemas.microsoft.com/office/powerpoint/2010/main" val="1801008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67476"/>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830997"/>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10.</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2016/17 APP TARGETS &amp; 2016/19 MTEF ESTIMATES: PROGRAMME 2 </a:t>
            </a:r>
            <a:r>
              <a:rPr lang="en-ZA" sz="2400" b="1" dirty="0" err="1" smtClean="0">
                <a:latin typeface="Arial" panose="020B0604020202020204" pitchFamily="34" charset="0"/>
                <a:cs typeface="Arial" panose="020B0604020202020204" pitchFamily="34" charset="0"/>
              </a:rPr>
              <a:t>cont</a:t>
            </a:r>
            <a:r>
              <a:rPr lang="en-ZA" sz="2400" b="1" dirty="0" smtClean="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02893427"/>
              </p:ext>
            </p:extLst>
          </p:nvPr>
        </p:nvGraphicFramePr>
        <p:xfrm>
          <a:off x="124692" y="1062659"/>
          <a:ext cx="12067308" cy="4507256"/>
        </p:xfrm>
        <a:graphic>
          <a:graphicData uri="http://schemas.openxmlformats.org/drawingml/2006/table">
            <a:tbl>
              <a:tblPr/>
              <a:tblGrid>
                <a:gridCol w="3390813"/>
                <a:gridCol w="2589883"/>
                <a:gridCol w="1630371"/>
                <a:gridCol w="1464347"/>
                <a:gridCol w="1403130"/>
                <a:gridCol w="1588764"/>
              </a:tblGrid>
              <a:tr h="796229">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chemeClr val="dk1"/>
                          </a:solidFill>
                          <a:effectLst/>
                          <a:latin typeface="Arial" panose="020B0604020202020204" pitchFamily="34" charset="0"/>
                          <a:cs typeface="Arial" panose="020B0604020202020204" pitchFamily="34" charset="0"/>
                        </a:rPr>
                        <a:t>OBJECTIVE</a:t>
                      </a:r>
                      <a:r>
                        <a:rPr lang="en-ZA" sz="1200" b="1" i="0" u="none" strike="noStrike" baseline="0" dirty="0" smtClean="0">
                          <a:solidFill>
                            <a:schemeClr val="dk1"/>
                          </a:solidFill>
                          <a:effectLst/>
                          <a:latin typeface="Arial" panose="020B0604020202020204" pitchFamily="34" charset="0"/>
                          <a:cs typeface="Arial" panose="020B0604020202020204" pitchFamily="34" charset="0"/>
                        </a:rPr>
                        <a:t> INDICATORS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STRATEGIC PLAN </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TARGETS</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ESTIMATES</a:t>
                      </a:r>
                      <a:r>
                        <a:rPr lang="en-ZA" sz="1200" b="1" i="0" u="none" strike="noStrike" baseline="0" dirty="0" smtClean="0">
                          <a:solidFill>
                            <a:srgbClr val="000000"/>
                          </a:solidFill>
                          <a:effectLst/>
                          <a:latin typeface="Arial" panose="020B0604020202020204" pitchFamily="34" charset="0"/>
                          <a:cs typeface="Arial" panose="020B0604020202020204" pitchFamily="34" charset="0"/>
                        </a:rPr>
                        <a:t> OF PERFORMANCE</a:t>
                      </a:r>
                    </a:p>
                    <a:p>
                      <a:pPr algn="ctr" fontAlgn="ctr"/>
                      <a:r>
                        <a:rPr lang="en-ZA" sz="1200" b="1" i="0" u="none" strike="noStrike" baseline="0" dirty="0" smtClean="0">
                          <a:solidFill>
                            <a:srgbClr val="000000"/>
                          </a:solidFill>
                          <a:effectLst/>
                          <a:latin typeface="Arial" panose="020B0604020202020204" pitchFamily="34" charset="0"/>
                          <a:cs typeface="Arial" panose="020B0604020202020204" pitchFamily="34" charset="0"/>
                        </a:rPr>
                        <a:t>2015/16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200" b="1" u="none" strike="noStrike" dirty="0" smtClean="0">
                          <a:effectLst/>
                          <a:latin typeface="Arial" panose="020B0604020202020204" pitchFamily="34" charset="0"/>
                          <a:cs typeface="Arial" panose="020B0604020202020204" pitchFamily="34" charset="0"/>
                        </a:rPr>
                        <a:t>MEDIUM-TERM</a:t>
                      </a:r>
                      <a:r>
                        <a:rPr lang="en-US" sz="1200" b="1" u="none" strike="noStrike" baseline="0" dirty="0" smtClean="0">
                          <a:effectLst/>
                          <a:latin typeface="Arial" panose="020B0604020202020204" pitchFamily="34" charset="0"/>
                          <a:cs typeface="Arial" panose="020B0604020202020204" pitchFamily="34" charset="0"/>
                        </a:rPr>
                        <a:t> TARGETS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6212">
                <a:tc vMerge="1">
                  <a:txBody>
                    <a:bodyPr/>
                    <a:lstStyle/>
                    <a:p>
                      <a:endParaRPr lang="en-US"/>
                    </a:p>
                  </a:txBody>
                  <a:tcPr/>
                </a:tc>
                <a:tc vMerge="1">
                  <a:txBody>
                    <a:bodyPr/>
                    <a:lstStyle/>
                    <a:p>
                      <a:endParaRPr lang="en-US"/>
                    </a:p>
                  </a:txBody>
                  <a:tcPr/>
                </a:tc>
                <a:tc vMerge="1">
                  <a:txBody>
                    <a:bodyPr/>
                    <a:lstStyle/>
                    <a:p>
                      <a:pPr algn="ctr"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2016/17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2017/2018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967375">
                <a:tc row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200" b="1" kern="1200" dirty="0" smtClean="0">
                          <a:solidFill>
                            <a:schemeClr val="dk1"/>
                          </a:solidFill>
                          <a:effectLst/>
                          <a:latin typeface="Arial" panose="020B0604020202020204" pitchFamily="34" charset="0"/>
                          <a:ea typeface="+mn-ea"/>
                          <a:cs typeface="Arial" panose="020B0604020202020204" pitchFamily="34" charset="0"/>
                        </a:rPr>
                        <a:t>Effective Human Capital management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spcAft>
                          <a:spcPts val="0"/>
                        </a:spcAft>
                      </a:pPr>
                      <a:r>
                        <a:rPr lang="en-ZA" sz="1200" kern="1200" dirty="0" smtClean="0">
                          <a:solidFill>
                            <a:schemeClr val="dk1"/>
                          </a:solidFill>
                          <a:effectLst/>
                          <a:latin typeface="Arial" panose="020B0604020202020204" pitchFamily="34" charset="0"/>
                          <a:ea typeface="+mn-ea"/>
                          <a:cs typeface="Arial" panose="020B0604020202020204" pitchFamily="34" charset="0"/>
                        </a:rPr>
                        <a:t>Human capital plan approved and implemented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tabLst>
                          <a:tab pos="1000125" algn="l"/>
                        </a:tabLst>
                      </a:pPr>
                      <a:r>
                        <a:rPr lang="en-ZA" sz="1200" dirty="0">
                          <a:solidFill>
                            <a:srgbClr val="000000"/>
                          </a:solidFill>
                          <a:effectLst/>
                          <a:latin typeface="Arial" panose="020B0604020202020204" pitchFamily="34" charset="0"/>
                          <a:cs typeface="Arial" panose="020B0604020202020204" pitchFamily="34" charset="0"/>
                        </a:rPr>
                        <a:t>Human capital plan inadequate </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tabLst>
                          <a:tab pos="1000125" algn="l"/>
                        </a:tabLst>
                      </a:pPr>
                      <a:r>
                        <a:rPr lang="en-ZA" sz="1200" dirty="0">
                          <a:solidFill>
                            <a:srgbClr val="000000"/>
                          </a:solidFill>
                          <a:effectLst/>
                          <a:latin typeface="Arial" panose="020B0604020202020204" pitchFamily="34" charset="0"/>
                          <a:cs typeface="Arial" panose="020B0604020202020204" pitchFamily="34" charset="0"/>
                        </a:rPr>
                        <a:t>Human capital strategy and plan approved and implemented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Human capital  strategy and plan reviewed and implemented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Human capital  strategy and plan reviewed and implemented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716966">
                <a:tc vMerge="1">
                  <a:txBody>
                    <a:bodyPr/>
                    <a:lstStyle/>
                    <a:p>
                      <a:pPr algn="l" fontAlgn="ctr"/>
                      <a:endParaRPr lang="en-US" sz="1100" b="1" i="0" u="none" strike="noStrike" dirty="0">
                        <a:solidFill>
                          <a:srgbClr val="000000"/>
                        </a:solidFill>
                        <a:effectLst/>
                        <a:latin typeface="+mn-lt"/>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Corporate Occupancy Level: 90%</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Corporate occupancy level 79%</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tabLst>
                          <a:tab pos="1000125" algn="l"/>
                        </a:tabLst>
                      </a:pPr>
                      <a:r>
                        <a:rPr lang="en-ZA" sz="1200" dirty="0">
                          <a:solidFill>
                            <a:srgbClr val="000000"/>
                          </a:solidFill>
                          <a:effectLst/>
                          <a:latin typeface="Arial" panose="020B0604020202020204" pitchFamily="34" charset="0"/>
                          <a:cs typeface="Arial" panose="020B0604020202020204" pitchFamily="34" charset="0"/>
                        </a:rPr>
                        <a:t>Corporate Occupancy Level: 90% minimum</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Corporate Occupancy Level: 90% minimum</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Corporate Occupancy Level: 90% minimum</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613173">
                <a:tc vMerge="1">
                  <a:txBody>
                    <a:bodyPr/>
                    <a:lstStyle/>
                    <a:p>
                      <a:pPr algn="l" fontAlgn="ctr"/>
                      <a:endParaRPr lang="en-US" sz="1100" b="1" i="0" u="none" strike="noStrike" dirty="0">
                        <a:solidFill>
                          <a:srgbClr val="000000"/>
                        </a:solidFill>
                        <a:effectLst/>
                        <a:latin typeface="+mn-lt"/>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Approved Employment equity Plan in place</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Employment equity Plan inadequate </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tabLst>
                          <a:tab pos="1000125" algn="l"/>
                        </a:tabLst>
                      </a:pPr>
                      <a:r>
                        <a:rPr lang="en-ZA" sz="1200" dirty="0">
                          <a:solidFill>
                            <a:srgbClr val="000000"/>
                          </a:solidFill>
                          <a:effectLst/>
                          <a:latin typeface="Arial" panose="020B0604020202020204" pitchFamily="34" charset="0"/>
                          <a:cs typeface="Arial" panose="020B0604020202020204" pitchFamily="34" charset="0"/>
                        </a:rPr>
                        <a:t>Approved Employment equity Plan in place indicating Organisational targets per racial group, gender and disability</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80% attainment of targets per the approved Employment equity Plan </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r>
                        <a:rPr lang="en-ZA" sz="1200" dirty="0">
                          <a:solidFill>
                            <a:srgbClr val="000000"/>
                          </a:solidFill>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just">
                        <a:spcAft>
                          <a:spcPts val="0"/>
                        </a:spcAft>
                      </a:pPr>
                      <a:r>
                        <a:rPr lang="en-ZA" sz="1200" dirty="0">
                          <a:solidFill>
                            <a:srgbClr val="000000"/>
                          </a:solidFill>
                          <a:effectLst/>
                          <a:latin typeface="Arial" panose="020B0604020202020204" pitchFamily="34" charset="0"/>
                          <a:cs typeface="Arial" panose="020B0604020202020204" pitchFamily="34" charset="0"/>
                        </a:rPr>
                        <a:t>90% attainment of targets per the approved Employment equity Plan</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5" name="Slide Number Placeholder 4"/>
          <p:cNvSpPr>
            <a:spLocks noGrp="1"/>
          </p:cNvSpPr>
          <p:nvPr>
            <p:ph type="sldNum" sz="quarter" idx="12"/>
          </p:nvPr>
        </p:nvSpPr>
        <p:spPr/>
        <p:txBody>
          <a:bodyPr/>
          <a:lstStyle/>
          <a:p>
            <a:fld id="{C738B62C-4A43-478E-8FE5-A8C4D5447894}" type="slidenum">
              <a:rPr lang="en-US" smtClean="0"/>
              <a:t>26</a:t>
            </a:fld>
            <a:endParaRPr lang="en-US"/>
          </a:p>
        </p:txBody>
      </p:sp>
    </p:spTree>
    <p:extLst>
      <p:ext uri="{BB962C8B-B14F-4D97-AF65-F5344CB8AC3E}">
        <p14:creationId xmlns:p14="http://schemas.microsoft.com/office/powerpoint/2010/main" val="2181307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67476"/>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830997"/>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10.</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2016/17 APP TARGETS &amp; 2016/19 MTEF ESTIMATES: PROGRAMME 2 </a:t>
            </a:r>
            <a:r>
              <a:rPr lang="en-ZA" sz="2400" b="1" dirty="0" err="1" smtClean="0">
                <a:latin typeface="Arial" panose="020B0604020202020204" pitchFamily="34" charset="0"/>
                <a:cs typeface="Arial" panose="020B0604020202020204" pitchFamily="34" charset="0"/>
              </a:rPr>
              <a:t>cont</a:t>
            </a:r>
            <a:r>
              <a:rPr lang="en-ZA" sz="2400" b="1" dirty="0" smtClean="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18811248"/>
              </p:ext>
            </p:extLst>
          </p:nvPr>
        </p:nvGraphicFramePr>
        <p:xfrm>
          <a:off x="2" y="1163012"/>
          <a:ext cx="12191998" cy="4359603"/>
        </p:xfrm>
        <a:graphic>
          <a:graphicData uri="http://schemas.openxmlformats.org/drawingml/2006/table">
            <a:tbl>
              <a:tblPr/>
              <a:tblGrid>
                <a:gridCol w="3022809"/>
                <a:gridCol w="2519008"/>
                <a:gridCol w="2147894"/>
                <a:gridCol w="1479477"/>
                <a:gridCol w="1417629"/>
                <a:gridCol w="1605181"/>
              </a:tblGrid>
              <a:tr h="1029466">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chemeClr val="dk1"/>
                          </a:solidFill>
                          <a:effectLst/>
                          <a:latin typeface="Arial" panose="020B0604020202020204" pitchFamily="34" charset="0"/>
                          <a:cs typeface="Arial" panose="020B0604020202020204" pitchFamily="34" charset="0"/>
                        </a:rPr>
                        <a:t>OBJECTIVE</a:t>
                      </a:r>
                      <a:r>
                        <a:rPr lang="en-ZA" sz="1200" b="1" i="0" u="none" strike="noStrike" baseline="0" dirty="0" smtClean="0">
                          <a:solidFill>
                            <a:schemeClr val="dk1"/>
                          </a:solidFill>
                          <a:effectLst/>
                          <a:latin typeface="Arial" panose="020B0604020202020204" pitchFamily="34" charset="0"/>
                          <a:cs typeface="Arial" panose="020B0604020202020204" pitchFamily="34" charset="0"/>
                        </a:rPr>
                        <a:t> INDICATORS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STRATEGIC PLAN </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TARGETS</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ESTIMATES</a:t>
                      </a:r>
                      <a:r>
                        <a:rPr lang="en-ZA" sz="1200" b="1" i="0" u="none" strike="noStrike" baseline="0" dirty="0" smtClean="0">
                          <a:solidFill>
                            <a:srgbClr val="000000"/>
                          </a:solidFill>
                          <a:effectLst/>
                          <a:latin typeface="Arial" panose="020B0604020202020204" pitchFamily="34" charset="0"/>
                          <a:cs typeface="Arial" panose="020B0604020202020204" pitchFamily="34" charset="0"/>
                        </a:rPr>
                        <a:t> OF PERFORMANCE</a:t>
                      </a:r>
                    </a:p>
                    <a:p>
                      <a:pPr algn="ctr" fontAlgn="ctr"/>
                      <a:r>
                        <a:rPr lang="en-ZA" sz="1200" b="1" i="0" u="none" strike="noStrike" baseline="0" dirty="0" smtClean="0">
                          <a:solidFill>
                            <a:srgbClr val="000000"/>
                          </a:solidFill>
                          <a:effectLst/>
                          <a:latin typeface="Arial" panose="020B0604020202020204" pitchFamily="34" charset="0"/>
                          <a:cs typeface="Arial" panose="020B0604020202020204" pitchFamily="34" charset="0"/>
                        </a:rPr>
                        <a:t>2015/16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200" b="1" u="none" strike="noStrike" dirty="0" smtClean="0">
                          <a:effectLst/>
                          <a:latin typeface="Arial" panose="020B0604020202020204" pitchFamily="34" charset="0"/>
                          <a:cs typeface="Arial" panose="020B0604020202020204" pitchFamily="34" charset="0"/>
                        </a:rPr>
                        <a:t>MEDIUM-TERM</a:t>
                      </a:r>
                      <a:r>
                        <a:rPr lang="en-US" sz="1200" b="1" u="none" strike="noStrike" baseline="0" dirty="0" smtClean="0">
                          <a:effectLst/>
                          <a:latin typeface="Arial" panose="020B0604020202020204" pitchFamily="34" charset="0"/>
                          <a:cs typeface="Arial" panose="020B0604020202020204" pitchFamily="34" charset="0"/>
                        </a:rPr>
                        <a:t> TARGETS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3485">
                <a:tc vMerge="1">
                  <a:txBody>
                    <a:bodyPr/>
                    <a:lstStyle/>
                    <a:p>
                      <a:endParaRPr lang="en-US"/>
                    </a:p>
                  </a:txBody>
                  <a:tcPr/>
                </a:tc>
                <a:tc vMerge="1">
                  <a:txBody>
                    <a:bodyPr/>
                    <a:lstStyle/>
                    <a:p>
                      <a:endParaRPr lang="en-US"/>
                    </a:p>
                  </a:txBody>
                  <a:tcPr/>
                </a:tc>
                <a:tc vMerge="1">
                  <a:txBody>
                    <a:bodyPr/>
                    <a:lstStyle/>
                    <a:p>
                      <a:pPr algn="ctr"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2016/17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2017/2018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072008">
                <a:tc row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200" b="1" kern="1200" dirty="0" smtClean="0">
                          <a:solidFill>
                            <a:schemeClr val="dk1"/>
                          </a:solidFill>
                          <a:effectLst/>
                          <a:latin typeface="Arial" panose="020B0604020202020204" pitchFamily="34" charset="0"/>
                          <a:ea typeface="+mn-ea"/>
                          <a:cs typeface="Arial" panose="020B0604020202020204" pitchFamily="34" charset="0"/>
                        </a:rPr>
                        <a:t>IDT’s sustainability safeguarded</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just">
                        <a:spcAft>
                          <a:spcPts val="0"/>
                        </a:spcAft>
                      </a:pPr>
                      <a:endParaRPr lang="en-US" sz="1200" kern="1200" dirty="0" smtClean="0">
                        <a:solidFill>
                          <a:schemeClr val="dk1"/>
                        </a:solidFill>
                        <a:effectLst/>
                        <a:latin typeface="Arial" panose="020B0604020202020204" pitchFamily="34" charset="0"/>
                        <a:ea typeface="+mn-ea"/>
                        <a:cs typeface="Arial" panose="020B0604020202020204" pitchFamily="34" charset="0"/>
                      </a:endParaRPr>
                    </a:p>
                    <a:p>
                      <a:pPr algn="just">
                        <a:spcAft>
                          <a:spcPts val="0"/>
                        </a:spcAft>
                      </a:pPr>
                      <a:r>
                        <a:rPr lang="en-US" sz="1200" kern="1200" dirty="0" smtClean="0">
                          <a:solidFill>
                            <a:schemeClr val="dk1"/>
                          </a:solidFill>
                          <a:effectLst/>
                          <a:latin typeface="Arial" panose="020B0604020202020204" pitchFamily="34" charset="0"/>
                          <a:ea typeface="+mn-ea"/>
                          <a:cs typeface="Arial" panose="020B0604020202020204" pitchFamily="34" charset="0"/>
                        </a:rPr>
                        <a:t>Annual average management fee billed: 6.7%</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l">
                        <a:spcAft>
                          <a:spcPts val="0"/>
                        </a:spcAft>
                      </a:pPr>
                      <a:r>
                        <a:rPr lang="en-US" sz="1200" dirty="0">
                          <a:effectLst/>
                          <a:latin typeface="Arial" panose="020B0604020202020204" pitchFamily="34" charset="0"/>
                          <a:cs typeface="Arial" panose="020B0604020202020204" pitchFamily="34" charset="0"/>
                        </a:rPr>
                        <a:t>Annual average management fee billed: 6.3%</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Annual average management fee billed: 6.5%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Annual average management fee billed: 6.7%</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*Annual average management fee billed: 6.7%</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893339">
                <a:tc vMerge="1">
                  <a:txBody>
                    <a:bodyPr/>
                    <a:lstStyle/>
                    <a:p>
                      <a:pPr algn="l" fontAlgn="ctr"/>
                      <a:endParaRPr lang="en-US" sz="1100" b="1" i="0" u="none" strike="noStrike" dirty="0">
                        <a:solidFill>
                          <a:srgbClr val="000000"/>
                        </a:solidFill>
                        <a:effectLst/>
                        <a:latin typeface="+mn-lt"/>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Annual management fee collection rate: 95%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Annual management fee collection rate: 90%</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Annual management fee collection rate: 95%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Annual management fee collection rate: 95%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Annual management fee collection rate: 95%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870244">
                <a:tc vMerge="1">
                  <a:txBody>
                    <a:bodyPr/>
                    <a:lstStyle/>
                    <a:p>
                      <a:pPr algn="l" fontAlgn="ctr"/>
                      <a:endParaRPr lang="en-US" sz="1100" b="1" i="0" u="none" strike="noStrike" dirty="0">
                        <a:solidFill>
                          <a:srgbClr val="000000"/>
                        </a:solidFill>
                        <a:effectLst/>
                        <a:latin typeface="+mn-lt"/>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endParaRPr lang="en-US" sz="1200" dirty="0" smtClean="0">
                        <a:effectLst/>
                        <a:latin typeface="Arial" panose="020B0604020202020204" pitchFamily="34" charset="0"/>
                        <a:cs typeface="Arial" panose="020B0604020202020204" pitchFamily="34" charset="0"/>
                      </a:endParaRPr>
                    </a:p>
                    <a:p>
                      <a:pPr algn="l">
                        <a:spcAft>
                          <a:spcPts val="0"/>
                        </a:spcAft>
                      </a:pPr>
                      <a:r>
                        <a:rPr lang="en-US" sz="1200" dirty="0" smtClean="0">
                          <a:effectLst/>
                          <a:latin typeface="Arial" panose="020B0604020202020204" pitchFamily="34" charset="0"/>
                          <a:cs typeface="Arial" panose="020B0604020202020204" pitchFamily="34" charset="0"/>
                        </a:rPr>
                        <a:t>Organogram </a:t>
                      </a:r>
                      <a:r>
                        <a:rPr lang="en-US" sz="1200" dirty="0">
                          <a:effectLst/>
                          <a:latin typeface="Arial" panose="020B0604020202020204" pitchFamily="34" charset="0"/>
                          <a:cs typeface="Arial" panose="020B0604020202020204" pitchFamily="34" charset="0"/>
                        </a:rPr>
                        <a:t>reviewed, updated and approved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endParaRPr lang="en-ZA" sz="1200" dirty="0" smtClean="0">
                        <a:effectLst/>
                        <a:latin typeface="Arial" panose="020B0604020202020204" pitchFamily="34" charset="0"/>
                        <a:cs typeface="Arial" panose="020B0604020202020204" pitchFamily="34" charset="0"/>
                      </a:endParaRPr>
                    </a:p>
                    <a:p>
                      <a:pPr algn="l">
                        <a:spcAft>
                          <a:spcPts val="0"/>
                        </a:spcAft>
                      </a:pPr>
                      <a:r>
                        <a:rPr lang="en-ZA" sz="1200" dirty="0" smtClean="0">
                          <a:effectLst/>
                          <a:latin typeface="Arial" panose="020B0604020202020204" pitchFamily="34" charset="0"/>
                          <a:cs typeface="Arial" panose="020B0604020202020204" pitchFamily="34" charset="0"/>
                        </a:rPr>
                        <a:t>**</a:t>
                      </a:r>
                      <a:r>
                        <a:rPr lang="en-ZA" sz="1200" dirty="0">
                          <a:effectLst/>
                          <a:latin typeface="Arial" panose="020B0604020202020204" pitchFamily="34" charset="0"/>
                          <a:cs typeface="Arial" panose="020B0604020202020204" pitchFamily="34" charset="0"/>
                        </a:rPr>
                        <a:t>Refocus organizational structure developed and approved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endParaRPr lang="en-US" sz="1200" dirty="0" smtClean="0">
                        <a:effectLst/>
                        <a:latin typeface="Arial" panose="020B0604020202020204" pitchFamily="34" charset="0"/>
                        <a:cs typeface="Arial" panose="020B0604020202020204" pitchFamily="34" charset="0"/>
                      </a:endParaRPr>
                    </a:p>
                    <a:p>
                      <a:pPr algn="l">
                        <a:spcAft>
                          <a:spcPts val="0"/>
                        </a:spcAft>
                      </a:pPr>
                      <a:r>
                        <a:rPr lang="en-US" sz="1200" dirty="0" smtClean="0">
                          <a:effectLst/>
                          <a:latin typeface="Arial" panose="020B0604020202020204" pitchFamily="34" charset="0"/>
                          <a:cs typeface="Arial" panose="020B0604020202020204" pitchFamily="34" charset="0"/>
                        </a:rPr>
                        <a:t>Organogram </a:t>
                      </a:r>
                      <a:r>
                        <a:rPr lang="en-US" sz="1200" dirty="0">
                          <a:effectLst/>
                          <a:latin typeface="Arial" panose="020B0604020202020204" pitchFamily="34" charset="0"/>
                          <a:cs typeface="Arial" panose="020B0604020202020204" pitchFamily="34" charset="0"/>
                        </a:rPr>
                        <a:t>reviewed, updated and approved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endParaRPr lang="en-US" sz="1200" dirty="0" smtClean="0">
                        <a:effectLst/>
                        <a:latin typeface="Arial" panose="020B0604020202020204" pitchFamily="34" charset="0"/>
                        <a:cs typeface="Arial" panose="020B0604020202020204" pitchFamily="34" charset="0"/>
                      </a:endParaRPr>
                    </a:p>
                    <a:p>
                      <a:pPr algn="l">
                        <a:spcAft>
                          <a:spcPts val="0"/>
                        </a:spcAft>
                      </a:pPr>
                      <a:r>
                        <a:rPr lang="en-US" sz="1200" dirty="0" smtClean="0">
                          <a:effectLst/>
                          <a:latin typeface="Arial" panose="020B0604020202020204" pitchFamily="34" charset="0"/>
                          <a:cs typeface="Arial" panose="020B0604020202020204" pitchFamily="34" charset="0"/>
                        </a:rPr>
                        <a:t>Organogram </a:t>
                      </a:r>
                      <a:r>
                        <a:rPr lang="en-US" sz="1200" dirty="0">
                          <a:effectLst/>
                          <a:latin typeface="Arial" panose="020B0604020202020204" pitchFamily="34" charset="0"/>
                          <a:cs typeface="Arial" panose="020B0604020202020204" pitchFamily="34" charset="0"/>
                        </a:rPr>
                        <a:t>reviewed, updated and approved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endParaRPr lang="en-US" sz="1200" dirty="0" smtClean="0">
                        <a:effectLst/>
                        <a:latin typeface="Arial" panose="020B0604020202020204" pitchFamily="34" charset="0"/>
                        <a:cs typeface="Arial" panose="020B0604020202020204" pitchFamily="34" charset="0"/>
                      </a:endParaRPr>
                    </a:p>
                    <a:p>
                      <a:pPr algn="l">
                        <a:spcAft>
                          <a:spcPts val="0"/>
                        </a:spcAft>
                      </a:pPr>
                      <a:r>
                        <a:rPr lang="en-US" sz="1200" dirty="0" smtClean="0">
                          <a:effectLst/>
                          <a:latin typeface="Arial" panose="020B0604020202020204" pitchFamily="34" charset="0"/>
                          <a:cs typeface="Arial" panose="020B0604020202020204" pitchFamily="34" charset="0"/>
                        </a:rPr>
                        <a:t>Organogram </a:t>
                      </a:r>
                      <a:r>
                        <a:rPr lang="en-US" sz="1200" dirty="0">
                          <a:effectLst/>
                          <a:latin typeface="Arial" panose="020B0604020202020204" pitchFamily="34" charset="0"/>
                          <a:cs typeface="Arial" panose="020B0604020202020204" pitchFamily="34" charset="0"/>
                        </a:rPr>
                        <a:t>reviewed, updated and approved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5" name="Slide Number Placeholder 4"/>
          <p:cNvSpPr>
            <a:spLocks noGrp="1"/>
          </p:cNvSpPr>
          <p:nvPr>
            <p:ph type="sldNum" sz="quarter" idx="12"/>
          </p:nvPr>
        </p:nvSpPr>
        <p:spPr/>
        <p:txBody>
          <a:bodyPr/>
          <a:lstStyle/>
          <a:p>
            <a:fld id="{C738B62C-4A43-478E-8FE5-A8C4D5447894}" type="slidenum">
              <a:rPr lang="en-US" smtClean="0"/>
              <a:t>27</a:t>
            </a:fld>
            <a:endParaRPr lang="en-US"/>
          </a:p>
        </p:txBody>
      </p:sp>
    </p:spTree>
    <p:extLst>
      <p:ext uri="{BB962C8B-B14F-4D97-AF65-F5344CB8AC3E}">
        <p14:creationId xmlns:p14="http://schemas.microsoft.com/office/powerpoint/2010/main" val="2794548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67476"/>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830997"/>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10.</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2016/17 APP TARGETS &amp; 2016/19 MTEF ESTIMATES: PROGRAMME 2 </a:t>
            </a:r>
            <a:r>
              <a:rPr lang="en-ZA" sz="2400" b="1" dirty="0" err="1" smtClean="0">
                <a:latin typeface="Arial" panose="020B0604020202020204" pitchFamily="34" charset="0"/>
                <a:cs typeface="Arial" panose="020B0604020202020204" pitchFamily="34" charset="0"/>
              </a:rPr>
              <a:t>cont</a:t>
            </a:r>
            <a:r>
              <a:rPr lang="en-ZA" sz="2400" b="1" dirty="0" smtClean="0">
                <a:latin typeface="Arial" panose="020B0604020202020204" pitchFamily="34" charset="0"/>
                <a:cs typeface="Arial" panose="020B0604020202020204" pitchFamily="34" charset="0"/>
              </a:rPr>
              <a:t>…</a:t>
            </a:r>
            <a:endParaRPr lang="en-ZA" sz="24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3029343"/>
              </p:ext>
            </p:extLst>
          </p:nvPr>
        </p:nvGraphicFramePr>
        <p:xfrm>
          <a:off x="0" y="985945"/>
          <a:ext cx="12192001" cy="4608064"/>
        </p:xfrm>
        <a:graphic>
          <a:graphicData uri="http://schemas.openxmlformats.org/drawingml/2006/table">
            <a:tbl>
              <a:tblPr/>
              <a:tblGrid>
                <a:gridCol w="3022810"/>
                <a:gridCol w="2519009"/>
                <a:gridCol w="2147894"/>
                <a:gridCol w="1479479"/>
                <a:gridCol w="1417630"/>
                <a:gridCol w="1605179"/>
              </a:tblGrid>
              <a:tr h="425030">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chemeClr val="dk1"/>
                          </a:solidFill>
                          <a:effectLst/>
                          <a:latin typeface="Arial" panose="020B0604020202020204" pitchFamily="34" charset="0"/>
                          <a:cs typeface="Arial" panose="020B0604020202020204" pitchFamily="34" charset="0"/>
                        </a:rPr>
                        <a:t>OBJECTIVE</a:t>
                      </a:r>
                      <a:r>
                        <a:rPr lang="en-ZA" sz="1200" b="1" i="0" u="none" strike="noStrike" baseline="0" dirty="0" smtClean="0">
                          <a:solidFill>
                            <a:schemeClr val="dk1"/>
                          </a:solidFill>
                          <a:effectLst/>
                          <a:latin typeface="Arial" panose="020B0604020202020204" pitchFamily="34" charset="0"/>
                          <a:cs typeface="Arial" panose="020B0604020202020204" pitchFamily="34" charset="0"/>
                        </a:rPr>
                        <a:t> INDICATORS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STRATEGIC PLAN </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TARGETS</a:t>
                      </a:r>
                    </a:p>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ESTIMATES</a:t>
                      </a:r>
                      <a:r>
                        <a:rPr lang="en-ZA" sz="1200" b="1" i="0" u="none" strike="noStrike" baseline="0" dirty="0" smtClean="0">
                          <a:solidFill>
                            <a:srgbClr val="000000"/>
                          </a:solidFill>
                          <a:effectLst/>
                          <a:latin typeface="Arial" panose="020B0604020202020204" pitchFamily="34" charset="0"/>
                          <a:cs typeface="Arial" panose="020B0604020202020204" pitchFamily="34" charset="0"/>
                        </a:rPr>
                        <a:t> OF PERFORMANCE</a:t>
                      </a:r>
                    </a:p>
                    <a:p>
                      <a:pPr algn="ctr" fontAlgn="ctr"/>
                      <a:r>
                        <a:rPr lang="en-ZA" sz="1200" b="1" i="0" u="none" strike="noStrike" baseline="0" dirty="0" smtClean="0">
                          <a:solidFill>
                            <a:srgbClr val="000000"/>
                          </a:solidFill>
                          <a:effectLst/>
                          <a:latin typeface="Arial" panose="020B0604020202020204" pitchFamily="34" charset="0"/>
                          <a:cs typeface="Arial" panose="020B0604020202020204" pitchFamily="34" charset="0"/>
                        </a:rPr>
                        <a:t>2015/16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US" sz="1200" b="1" u="none" strike="noStrike" dirty="0" smtClean="0">
                          <a:effectLst/>
                          <a:latin typeface="Arial" panose="020B0604020202020204" pitchFamily="34" charset="0"/>
                          <a:cs typeface="Arial" panose="020B0604020202020204" pitchFamily="34" charset="0"/>
                        </a:rPr>
                        <a:t>MEDIUM-TERM</a:t>
                      </a:r>
                      <a:r>
                        <a:rPr lang="en-US" sz="1200" b="1" u="none" strike="noStrike" baseline="0" dirty="0" smtClean="0">
                          <a:effectLst/>
                          <a:latin typeface="Arial" panose="020B0604020202020204" pitchFamily="34" charset="0"/>
                          <a:cs typeface="Arial" panose="020B0604020202020204" pitchFamily="34" charset="0"/>
                        </a:rPr>
                        <a:t> TARGETS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8546">
                <a:tc vMerge="1">
                  <a:txBody>
                    <a:bodyPr/>
                    <a:lstStyle/>
                    <a:p>
                      <a:endParaRPr lang="en-US"/>
                    </a:p>
                  </a:txBody>
                  <a:tcPr/>
                </a:tc>
                <a:tc vMerge="1">
                  <a:txBody>
                    <a:bodyPr/>
                    <a:lstStyle/>
                    <a:p>
                      <a:endParaRPr lang="en-US"/>
                    </a:p>
                  </a:txBody>
                  <a:tcPr/>
                </a:tc>
                <a:tc vMerge="1">
                  <a:txBody>
                    <a:bodyPr/>
                    <a:lstStyle/>
                    <a:p>
                      <a:pPr algn="ctr" fontAlgn="ctr"/>
                      <a:endParaRPr lang="en-US" sz="1200" b="1" i="0" u="none" strike="noStrike" dirty="0">
                        <a:solidFill>
                          <a:srgbClr val="000000"/>
                        </a:solidFill>
                        <a:effectLst/>
                        <a:latin typeface="Cambria" panose="02040503050406030204" pitchFamily="18" charset="0"/>
                      </a:endParaRPr>
                    </a:p>
                  </a:txBody>
                  <a:tcPr marL="7953" marR="7953" marT="795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2016/17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2017/2018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fontAlgn="ctr"/>
                      <a:r>
                        <a:rPr lang="en-ZA" sz="1200" b="1" i="0" u="none" strike="noStrike" dirty="0" smtClean="0">
                          <a:solidFill>
                            <a:srgbClr val="000000"/>
                          </a:solidFill>
                          <a:effectLst/>
                          <a:latin typeface="Arial" panose="020B0604020202020204" pitchFamily="34" charset="0"/>
                          <a:cs typeface="Arial" panose="020B0604020202020204" pitchFamily="34" charset="0"/>
                        </a:rPr>
                        <a:t>2018/19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86778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200" b="1" kern="1200" dirty="0" smtClean="0">
                          <a:solidFill>
                            <a:schemeClr val="dk1"/>
                          </a:solidFill>
                          <a:effectLst/>
                          <a:latin typeface="Arial" panose="020B0604020202020204" pitchFamily="34" charset="0"/>
                          <a:ea typeface="+mn-ea"/>
                          <a:cs typeface="Arial" panose="020B0604020202020204" pitchFamily="34" charset="0"/>
                        </a:rPr>
                        <a:t>% Efficient operations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endParaRPr lang="en-US" sz="1200" kern="1200" dirty="0" smtClean="0">
                        <a:solidFill>
                          <a:schemeClr val="dk1"/>
                        </a:solidFill>
                        <a:effectLst/>
                        <a:latin typeface="Arial" panose="020B0604020202020204" pitchFamily="34" charset="0"/>
                        <a:ea typeface="+mn-ea"/>
                        <a:cs typeface="Arial" panose="020B0604020202020204" pitchFamily="34" charset="0"/>
                      </a:endParaRPr>
                    </a:p>
                    <a:p>
                      <a:pPr algn="l">
                        <a:spcAft>
                          <a:spcPts val="0"/>
                        </a:spcAft>
                      </a:pPr>
                      <a:r>
                        <a:rPr lang="en-US" sz="1200" kern="1200" dirty="0" smtClean="0">
                          <a:solidFill>
                            <a:schemeClr val="dk1"/>
                          </a:solidFill>
                          <a:effectLst/>
                          <a:latin typeface="Arial" panose="020B0604020202020204" pitchFamily="34" charset="0"/>
                          <a:ea typeface="+mn-ea"/>
                          <a:cs typeface="Arial" panose="020B0604020202020204" pitchFamily="34" charset="0"/>
                        </a:rPr>
                        <a:t>Corporate efficiency ratio: 6.5%</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l">
                        <a:spcAft>
                          <a:spcPts val="0"/>
                        </a:spcAft>
                      </a:pPr>
                      <a:r>
                        <a:rPr lang="en-ZA" sz="1200" dirty="0">
                          <a:effectLst/>
                          <a:latin typeface="Arial" panose="020B0604020202020204" pitchFamily="34" charset="0"/>
                          <a:cs typeface="Arial" panose="020B0604020202020204" pitchFamily="34" charset="0"/>
                        </a:rPr>
                        <a:t>% Efficiency ratio: 6.0%</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Corporate efficiency ratio: 6.5%</a:t>
                      </a:r>
                    </a:p>
                    <a:p>
                      <a:pPr algn="l">
                        <a:spcAft>
                          <a:spcPts val="0"/>
                        </a:spcAft>
                        <a:tabLst>
                          <a:tab pos="1000125" algn="l"/>
                        </a:tabLs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Corporate efficiency ratio: 6.5%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US" sz="1200" dirty="0">
                          <a:effectLst/>
                          <a:latin typeface="Arial" panose="020B0604020202020204" pitchFamily="34" charset="0"/>
                          <a:cs typeface="Arial" panose="020B0604020202020204" pitchFamily="34" charset="0"/>
                        </a:rPr>
                        <a:t> </a:t>
                      </a:r>
                    </a:p>
                    <a:p>
                      <a:pPr algn="l">
                        <a:spcAft>
                          <a:spcPts val="0"/>
                        </a:spcAft>
                      </a:pPr>
                      <a:r>
                        <a:rPr lang="en-US" sz="1200" dirty="0">
                          <a:effectLst/>
                          <a:latin typeface="Arial" panose="020B0604020202020204" pitchFamily="34" charset="0"/>
                          <a:cs typeface="Arial" panose="020B0604020202020204" pitchFamily="34" charset="0"/>
                        </a:rPr>
                        <a:t>Corporate efficiency ratio: 6.5%</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041344">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fontAlgn="ctr"/>
                      <a:r>
                        <a:rPr lang="en-US" sz="1200" b="1" kern="1200" dirty="0" smtClean="0">
                          <a:solidFill>
                            <a:schemeClr val="dk1"/>
                          </a:solidFill>
                          <a:effectLst/>
                          <a:latin typeface="Arial" panose="020B0604020202020204" pitchFamily="34" charset="0"/>
                          <a:ea typeface="+mn-ea"/>
                          <a:cs typeface="Arial" panose="020B0604020202020204" pitchFamily="34" charset="0"/>
                        </a:rPr>
                        <a:t>Effective Communications and Stakeholder Management Strategy</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954" marR="7954" marT="795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endParaRPr lang="en-US" sz="1200" kern="1200" dirty="0" smtClean="0">
                        <a:solidFill>
                          <a:schemeClr val="dk1"/>
                        </a:solidFill>
                        <a:effectLst/>
                        <a:latin typeface="Arial" panose="020B0604020202020204" pitchFamily="34" charset="0"/>
                        <a:ea typeface="+mn-ea"/>
                        <a:cs typeface="Arial" panose="020B0604020202020204" pitchFamily="34" charset="0"/>
                      </a:endParaRPr>
                    </a:p>
                    <a:p>
                      <a:pPr algn="l">
                        <a:spcAft>
                          <a:spcPts val="0"/>
                        </a:spcAft>
                      </a:pPr>
                      <a:r>
                        <a:rPr lang="en-US" sz="1200" kern="1200" dirty="0" smtClean="0">
                          <a:solidFill>
                            <a:schemeClr val="dk1"/>
                          </a:solidFill>
                          <a:effectLst/>
                          <a:latin typeface="Arial" panose="020B0604020202020204" pitchFamily="34" charset="0"/>
                          <a:ea typeface="+mn-ea"/>
                          <a:cs typeface="Arial" panose="020B0604020202020204" pitchFamily="34" charset="0"/>
                        </a:rPr>
                        <a:t>Corporate communication plan approved and implemented</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ZA" sz="1200" dirty="0">
                          <a:effectLst/>
                          <a:latin typeface="Arial" panose="020B0604020202020204" pitchFamily="34" charset="0"/>
                          <a:cs typeface="Arial" panose="020B0604020202020204" pitchFamily="34" charset="0"/>
                        </a:rPr>
                        <a:t> </a:t>
                      </a:r>
                      <a:endParaRPr lang="en-US" sz="1200" dirty="0">
                        <a:effectLst/>
                        <a:latin typeface="Arial" panose="020B0604020202020204" pitchFamily="34" charset="0"/>
                        <a:cs typeface="Arial" panose="020B0604020202020204" pitchFamily="34" charset="0"/>
                      </a:endParaRPr>
                    </a:p>
                    <a:p>
                      <a:pPr algn="l">
                        <a:spcAft>
                          <a:spcPts val="0"/>
                        </a:spcAft>
                      </a:pPr>
                      <a:r>
                        <a:rPr lang="en-US" sz="1200" dirty="0">
                          <a:effectLst/>
                          <a:latin typeface="Arial" panose="020B0604020202020204" pitchFamily="34" charset="0"/>
                          <a:cs typeface="Arial" panose="020B0604020202020204" pitchFamily="34" charset="0"/>
                        </a:rPr>
                        <a:t>Corporate communication plan approved and implemented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tabLst>
                          <a:tab pos="1000125" algn="l"/>
                        </a:tabLst>
                      </a:pPr>
                      <a:r>
                        <a:rPr lang="en-US" sz="1200" dirty="0">
                          <a:effectLst/>
                          <a:latin typeface="Arial" panose="020B0604020202020204" pitchFamily="34" charset="0"/>
                          <a:cs typeface="Arial" panose="020B0604020202020204" pitchFamily="34" charset="0"/>
                        </a:rPr>
                        <a:t> </a:t>
                      </a:r>
                    </a:p>
                    <a:p>
                      <a:pPr algn="l">
                        <a:spcAft>
                          <a:spcPts val="0"/>
                        </a:spcAft>
                        <a:tabLst>
                          <a:tab pos="1000125" algn="l"/>
                        </a:tabLst>
                      </a:pPr>
                      <a:r>
                        <a:rPr lang="en-US" sz="1200" dirty="0">
                          <a:effectLst/>
                          <a:latin typeface="Arial" panose="020B0604020202020204" pitchFamily="34" charset="0"/>
                          <a:cs typeface="Arial" panose="020B0604020202020204" pitchFamily="34" charset="0"/>
                        </a:rPr>
                        <a:t>Approved Corporate communication Strategy and Plan in place</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66675" marR="0" algn="l">
                        <a:spcBef>
                          <a:spcPts val="0"/>
                        </a:spcBef>
                        <a:spcAft>
                          <a:spcPts val="0"/>
                        </a:spcAft>
                      </a:pPr>
                      <a:r>
                        <a:rPr lang="en-US" sz="1200" dirty="0">
                          <a:effectLst/>
                          <a:latin typeface="Arial" panose="020B0604020202020204" pitchFamily="34" charset="0"/>
                          <a:cs typeface="Arial" panose="020B0604020202020204" pitchFamily="34" charset="0"/>
                        </a:rPr>
                        <a:t> </a:t>
                      </a:r>
                    </a:p>
                    <a:p>
                      <a:pPr marL="66675" marR="0" algn="l">
                        <a:spcBef>
                          <a:spcPts val="0"/>
                        </a:spcBef>
                        <a:spcAft>
                          <a:spcPts val="0"/>
                        </a:spcAft>
                      </a:pPr>
                      <a:r>
                        <a:rPr lang="en-US" sz="1200" dirty="0">
                          <a:effectLst/>
                          <a:latin typeface="Arial" panose="020B0604020202020204" pitchFamily="34" charset="0"/>
                          <a:cs typeface="Arial" panose="020B0604020202020204" pitchFamily="34" charset="0"/>
                        </a:rPr>
                        <a:t>Corporate communication plan approved and implemented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tabLst>
                          <a:tab pos="1000125" algn="l"/>
                        </a:tabLst>
                      </a:pPr>
                      <a:r>
                        <a:rPr lang="en-US" sz="1200" dirty="0">
                          <a:effectLst/>
                          <a:latin typeface="Arial" panose="020B0604020202020204" pitchFamily="34" charset="0"/>
                          <a:cs typeface="Arial" panose="020B0604020202020204" pitchFamily="34" charset="0"/>
                        </a:rPr>
                        <a:t> </a:t>
                      </a:r>
                    </a:p>
                    <a:p>
                      <a:pPr algn="l">
                        <a:spcAft>
                          <a:spcPts val="0"/>
                        </a:spcAft>
                        <a:tabLst>
                          <a:tab pos="1000125" algn="l"/>
                        </a:tabLst>
                      </a:pPr>
                      <a:r>
                        <a:rPr lang="en-US" sz="1200" dirty="0">
                          <a:effectLst/>
                          <a:latin typeface="Arial" panose="020B0604020202020204" pitchFamily="34" charset="0"/>
                          <a:cs typeface="Arial" panose="020B0604020202020204" pitchFamily="34" charset="0"/>
                        </a:rPr>
                        <a:t>Corporate communication plan approved and implemented</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177938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pPr>
                      <a:r>
                        <a:rPr lang="en-ZA" sz="1200" dirty="0">
                          <a:effectLst/>
                          <a:latin typeface="Arial" panose="020B0604020202020204" pitchFamily="34" charset="0"/>
                          <a:cs typeface="Arial" panose="020B0604020202020204" pitchFamily="34" charset="0"/>
                        </a:rPr>
                        <a:t>****At least 3 EXCO approved comprehensive profile building corporate media campaigns undertaken in electronic media and print</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tabLst>
                          <a:tab pos="1000125" algn="l"/>
                        </a:tabLst>
                      </a:pPr>
                      <a:r>
                        <a:rPr lang="en-ZA" sz="1200" dirty="0">
                          <a:effectLst/>
                          <a:latin typeface="Arial" panose="020B0604020202020204" pitchFamily="34" charset="0"/>
                          <a:cs typeface="Arial" panose="020B0604020202020204" pitchFamily="34" charset="0"/>
                        </a:rPr>
                        <a:t>At least 4 EXCO approved comprehensive profile building corporate media campaigns undertaken in electronic media and print</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66675" marR="0" algn="l">
                        <a:lnSpc>
                          <a:spcPct val="115000"/>
                        </a:lnSpc>
                        <a:spcBef>
                          <a:spcPts val="0"/>
                        </a:spcBef>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At least 4 EXCO approved comprehensive profile building corporate media campaigns undertaken in electronic media and print</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l">
                        <a:spcAft>
                          <a:spcPts val="0"/>
                        </a:spcAft>
                        <a:tabLst>
                          <a:tab pos="1000125" algn="l"/>
                        </a:tabLst>
                      </a:pPr>
                      <a:r>
                        <a:rPr lang="en-ZA" sz="1200" dirty="0">
                          <a:effectLst/>
                          <a:latin typeface="Arial" panose="020B0604020202020204" pitchFamily="34" charset="0"/>
                          <a:cs typeface="Arial" panose="020B0604020202020204" pitchFamily="34" charset="0"/>
                        </a:rPr>
                        <a:t>At least  EXCO approved comprehensive profile building corporate media campaigns undertaken in electronic media and print</a:t>
                      </a:r>
                      <a:endParaRPr lang="en-US" sz="1200" dirty="0">
                        <a:effectLst/>
                        <a:latin typeface="Arial" panose="020B0604020202020204" pitchFamily="34" charset="0"/>
                        <a:cs typeface="Arial" panose="020B0604020202020204" pitchFamily="34" charset="0"/>
                      </a:endParaRP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5" name="Slide Number Placeholder 4"/>
          <p:cNvSpPr>
            <a:spLocks noGrp="1"/>
          </p:cNvSpPr>
          <p:nvPr>
            <p:ph type="sldNum" sz="quarter" idx="12"/>
          </p:nvPr>
        </p:nvSpPr>
        <p:spPr/>
        <p:txBody>
          <a:bodyPr/>
          <a:lstStyle/>
          <a:p>
            <a:fld id="{C738B62C-4A43-478E-8FE5-A8C4D5447894}" type="slidenum">
              <a:rPr lang="en-US" smtClean="0"/>
              <a:t>28</a:t>
            </a:fld>
            <a:endParaRPr lang="en-US"/>
          </a:p>
        </p:txBody>
      </p:sp>
    </p:spTree>
    <p:extLst>
      <p:ext uri="{BB962C8B-B14F-4D97-AF65-F5344CB8AC3E}">
        <p14:creationId xmlns:p14="http://schemas.microsoft.com/office/powerpoint/2010/main" val="35519520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6858"/>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523220"/>
          </a:xfrm>
          <a:prstGeom prst="rect">
            <a:avLst/>
          </a:prstGeom>
        </p:spPr>
        <p:txBody>
          <a:bodyPr wrap="square">
            <a:spAutoFit/>
          </a:bodyPr>
          <a:lstStyle/>
          <a:p>
            <a:r>
              <a:rPr lang="en-ZA" sz="2800" b="1" dirty="0" smtClean="0">
                <a:latin typeface="Arial" panose="020B0604020202020204" pitchFamily="34" charset="0"/>
                <a:cs typeface="Arial" panose="020B0604020202020204" pitchFamily="34" charset="0"/>
              </a:rPr>
              <a:t>11.</a:t>
            </a:r>
            <a:r>
              <a:rPr lang="en-ZA" sz="2800" b="1" dirty="0">
                <a:latin typeface="Arial" panose="020B0604020202020204" pitchFamily="34" charset="0"/>
                <a:cs typeface="Arial" panose="020B0604020202020204" pitchFamily="34" charset="0"/>
              </a:rPr>
              <a:t>	</a:t>
            </a:r>
            <a:r>
              <a:rPr lang="en-ZA" sz="2800" b="1" dirty="0" smtClean="0">
                <a:latin typeface="Arial" panose="020B0604020202020204" pitchFamily="34" charset="0"/>
                <a:cs typeface="Arial" panose="020B0604020202020204" pitchFamily="34" charset="0"/>
              </a:rPr>
              <a:t>GENERAL FINANCIAL OVERVIEW</a:t>
            </a:r>
            <a:endParaRPr lang="en-ZA" sz="2800" dirty="0">
              <a:latin typeface="Arial" panose="020B0604020202020204" pitchFamily="34" charset="0"/>
              <a:cs typeface="Arial" panose="020B0604020202020204" pitchFamily="34" charset="0"/>
            </a:endParaRPr>
          </a:p>
        </p:txBody>
      </p:sp>
      <p:sp>
        <p:nvSpPr>
          <p:cNvPr id="2" name="Rectangle 1"/>
          <p:cNvSpPr/>
          <p:nvPr/>
        </p:nvSpPr>
        <p:spPr>
          <a:xfrm>
            <a:off x="554181" y="1152993"/>
            <a:ext cx="11152909" cy="3342453"/>
          </a:xfrm>
          <a:prstGeom prst="rect">
            <a:avLst/>
          </a:prstGeom>
        </p:spPr>
        <p:txBody>
          <a:bodyPr wrap="square">
            <a:spAutoFit/>
          </a:bodyPr>
          <a:lstStyle/>
          <a:p>
            <a:pPr marL="666750" lvl="0"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sz="1600" kern="0" dirty="0">
                <a:latin typeface="Arial"/>
              </a:rPr>
              <a:t>For</a:t>
            </a:r>
            <a:r>
              <a:rPr lang="en-ZA" sz="1600" b="1" kern="0" dirty="0">
                <a:latin typeface="Arial"/>
              </a:rPr>
              <a:t> </a:t>
            </a:r>
            <a:r>
              <a:rPr lang="en-ZA" sz="1600" kern="0" dirty="0">
                <a:latin typeface="Arial"/>
              </a:rPr>
              <a:t>IDT’s financial forecast for the next MTEF period covering 2016/17 to </a:t>
            </a:r>
            <a:r>
              <a:rPr lang="en-ZA" sz="1600" kern="0" dirty="0" smtClean="0">
                <a:latin typeface="Arial"/>
              </a:rPr>
              <a:t>2018/19 </a:t>
            </a:r>
            <a:r>
              <a:rPr lang="en-ZA" sz="1600" kern="0" dirty="0">
                <a:latin typeface="Arial"/>
              </a:rPr>
              <a:t>is reflecting a negative deficit despite a growing portfolio of programmes to be delivered on behalf of </a:t>
            </a:r>
            <a:r>
              <a:rPr lang="en-ZA" sz="1600" kern="0" dirty="0" smtClean="0">
                <a:latin typeface="Arial"/>
              </a:rPr>
              <a:t>Government</a:t>
            </a:r>
            <a:r>
              <a:rPr lang="en-ZA" sz="1600" kern="0" dirty="0" smtClean="0">
                <a:latin typeface="Arial"/>
              </a:rPr>
              <a:t>.</a:t>
            </a:r>
            <a:endParaRPr lang="en-ZA" sz="1600" kern="0" dirty="0">
              <a:latin typeface="Arial"/>
            </a:endParaRPr>
          </a:p>
          <a:p>
            <a:pPr marL="666750" lvl="0"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sz="1600" kern="0" dirty="0">
                <a:latin typeface="Arial"/>
              </a:rPr>
              <a:t>The forecasted deficit is expected to be funded out of the funds invested with institutions and also out of the long outstanding management fees to be recovered from the client departments</a:t>
            </a:r>
            <a:r>
              <a:rPr lang="en-ZA" sz="1600" kern="0" dirty="0" smtClean="0">
                <a:latin typeface="Arial"/>
              </a:rPr>
              <a:t>.</a:t>
            </a:r>
            <a:endParaRPr lang="en-US" sz="1600" kern="0" dirty="0">
              <a:latin typeface="Arial"/>
            </a:endParaRPr>
          </a:p>
          <a:p>
            <a:pPr marL="666750" lvl="0"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sz="1600" kern="0" dirty="0">
                <a:latin typeface="Arial"/>
              </a:rPr>
              <a:t>Management fees are the only source of revenue to sustain IDT financially, have been budgeted at an average of 6,5 % to 7.0% of the expected programme expenditure throughout the MTEF</a:t>
            </a:r>
            <a:r>
              <a:rPr lang="en-ZA" sz="1600" kern="0" dirty="0" smtClean="0">
                <a:latin typeface="Arial"/>
              </a:rPr>
              <a:t>.</a:t>
            </a:r>
            <a:endParaRPr lang="en-ZA" sz="1600" kern="0" dirty="0">
              <a:latin typeface="Arial"/>
            </a:endParaRPr>
          </a:p>
          <a:p>
            <a:pPr marL="666750" lvl="0"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sz="1600" kern="0" dirty="0">
                <a:latin typeface="Arial"/>
              </a:rPr>
              <a:t>The overhead expenditure is budgeted at R395 million for the 2016/2017 financial year and expected to grow at an average rate of 13% for the next two years.</a:t>
            </a:r>
          </a:p>
        </p:txBody>
      </p:sp>
      <p:sp>
        <p:nvSpPr>
          <p:cNvPr id="5" name="Slide Number Placeholder 4"/>
          <p:cNvSpPr>
            <a:spLocks noGrp="1"/>
          </p:cNvSpPr>
          <p:nvPr>
            <p:ph type="sldNum" sz="quarter" idx="12"/>
          </p:nvPr>
        </p:nvSpPr>
        <p:spPr/>
        <p:txBody>
          <a:bodyPr/>
          <a:lstStyle/>
          <a:p>
            <a:fld id="{C738B62C-4A43-478E-8FE5-A8C4D5447894}" type="slidenum">
              <a:rPr lang="en-US" smtClean="0"/>
              <a:t>29</a:t>
            </a:fld>
            <a:endParaRPr lang="en-US"/>
          </a:p>
        </p:txBody>
      </p:sp>
    </p:spTree>
    <p:extLst>
      <p:ext uri="{BB962C8B-B14F-4D97-AF65-F5344CB8AC3E}">
        <p14:creationId xmlns:p14="http://schemas.microsoft.com/office/powerpoint/2010/main" val="1547891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ctrTitle"/>
          </p:nvPr>
        </p:nvSpPr>
        <p:spPr>
          <a:xfrm>
            <a:off x="1518987" y="307727"/>
            <a:ext cx="9144000" cy="436294"/>
          </a:xfrm>
        </p:spPr>
        <p:txBody>
          <a:bodyPr>
            <a:noAutofit/>
          </a:bodyPr>
          <a:lstStyle/>
          <a:p>
            <a:r>
              <a:rPr lang="en-ZA" sz="2800" b="1" dirty="0"/>
              <a:t>1</a:t>
            </a:r>
            <a:r>
              <a:rPr lang="en-ZA" sz="3200" b="1" dirty="0">
                <a:latin typeface="Comic Sans MS" pitchFamily="66" charset="0"/>
              </a:rPr>
              <a:t>.	</a:t>
            </a:r>
            <a:r>
              <a:rPr lang="en-ZA" sz="2800" b="1" dirty="0">
                <a:latin typeface="Arial" panose="020B0604020202020204" pitchFamily="34" charset="0"/>
                <a:cs typeface="Arial" panose="020B0604020202020204" pitchFamily="34" charset="0"/>
              </a:rPr>
              <a:t>PURPOSE OF PRESENTATION </a:t>
            </a:r>
            <a:endParaRPr lang="en-US" sz="28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1" y="960120"/>
            <a:ext cx="10942320" cy="4261584"/>
          </a:xfrm>
        </p:spPr>
        <p:txBody>
          <a:bodyPr>
            <a:normAutofit fontScale="92500"/>
          </a:bodyPr>
          <a:lstStyle/>
          <a:p>
            <a:pPr algn="just">
              <a:lnSpc>
                <a:spcPct val="150000"/>
              </a:lnSpc>
              <a:buFont typeface="Wingdings" panose="05000000000000000000" pitchFamily="2" charset="2"/>
              <a:buChar char="q"/>
              <a:defRPr/>
            </a:pPr>
            <a:r>
              <a:rPr lang="en-ZA" altLang="en-US" b="1" dirty="0" smtClean="0"/>
              <a:t>  </a:t>
            </a:r>
            <a:r>
              <a:rPr lang="en-ZA" altLang="en-US" b="1" dirty="0" smtClean="0">
                <a:latin typeface="Arial" panose="020B0604020202020204" pitchFamily="34" charset="0"/>
                <a:cs typeface="Arial" panose="020B0604020202020204" pitchFamily="34" charset="0"/>
              </a:rPr>
              <a:t>	</a:t>
            </a:r>
            <a:r>
              <a:rPr lang="en-ZA" altLang="en-US" dirty="0" smtClean="0">
                <a:latin typeface="Arial" panose="020B0604020202020204" pitchFamily="34" charset="0"/>
                <a:cs typeface="Arial" panose="020B0604020202020204" pitchFamily="34" charset="0"/>
              </a:rPr>
              <a:t>To </a:t>
            </a:r>
            <a:r>
              <a:rPr lang="en-ZA" altLang="en-US" dirty="0">
                <a:latin typeface="Arial" panose="020B0604020202020204" pitchFamily="34" charset="0"/>
                <a:cs typeface="Arial" panose="020B0604020202020204" pitchFamily="34" charset="0"/>
              </a:rPr>
              <a:t>present to the </a:t>
            </a:r>
            <a:r>
              <a:rPr lang="en-ZA" altLang="en-US" dirty="0" smtClean="0">
                <a:latin typeface="Arial" panose="020B0604020202020204" pitchFamily="34" charset="0"/>
                <a:cs typeface="Arial" panose="020B0604020202020204" pitchFamily="34" charset="0"/>
              </a:rPr>
              <a:t>Portfolio Committee </a:t>
            </a:r>
            <a:r>
              <a:rPr lang="en-ZA" altLang="en-US" dirty="0">
                <a:latin typeface="Arial" panose="020B0604020202020204" pitchFamily="34" charset="0"/>
                <a:cs typeface="Arial" panose="020B0604020202020204" pitchFamily="34" charset="0"/>
              </a:rPr>
              <a:t>the 2016/17 IDT  Annual Performance </a:t>
            </a:r>
            <a:r>
              <a:rPr lang="en-ZA" altLang="en-US" dirty="0" smtClean="0">
                <a:latin typeface="Arial" panose="020B0604020202020204" pitchFamily="34" charset="0"/>
                <a:cs typeface="Arial" panose="020B0604020202020204" pitchFamily="34" charset="0"/>
              </a:rPr>
              <a:t>	Plan </a:t>
            </a:r>
            <a:r>
              <a:rPr lang="en-ZA" altLang="en-US" dirty="0">
                <a:latin typeface="Arial" panose="020B0604020202020204" pitchFamily="34" charset="0"/>
                <a:cs typeface="Arial" panose="020B0604020202020204" pitchFamily="34" charset="0"/>
              </a:rPr>
              <a:t>and </a:t>
            </a:r>
            <a:r>
              <a:rPr lang="en-ZA" altLang="en-US" dirty="0" smtClean="0">
                <a:latin typeface="Arial" panose="020B0604020202020204" pitchFamily="34" charset="0"/>
                <a:cs typeface="Arial" panose="020B0604020202020204" pitchFamily="34" charset="0"/>
              </a:rPr>
              <a:t>Budget</a:t>
            </a:r>
            <a:r>
              <a:rPr lang="en-ZA" altLang="en-US" dirty="0">
                <a:latin typeface="Arial" panose="020B0604020202020204" pitchFamily="34" charset="0"/>
                <a:cs typeface="Arial" panose="020B0604020202020204" pitchFamily="34" charset="0"/>
              </a:rPr>
              <a:t>; </a:t>
            </a:r>
          </a:p>
          <a:p>
            <a:pPr algn="just">
              <a:lnSpc>
                <a:spcPct val="150000"/>
              </a:lnSpc>
              <a:buFont typeface="Wingdings" panose="05000000000000000000" pitchFamily="2" charset="2"/>
              <a:buChar char="q"/>
              <a:defRPr/>
            </a:pPr>
            <a:r>
              <a:rPr lang="en-ZA" altLang="en-US" dirty="0" smtClean="0">
                <a:latin typeface="Arial" panose="020B0604020202020204" pitchFamily="34" charset="0"/>
                <a:cs typeface="Arial" panose="020B0604020202020204" pitchFamily="34" charset="0"/>
              </a:rPr>
              <a:t>  	To </a:t>
            </a:r>
            <a:r>
              <a:rPr lang="en-ZA" altLang="en-US" dirty="0">
                <a:latin typeface="Arial" panose="020B0604020202020204" pitchFamily="34" charset="0"/>
                <a:cs typeface="Arial" panose="020B0604020202020204" pitchFamily="34" charset="0"/>
              </a:rPr>
              <a:t>explain the APP consultation process;</a:t>
            </a:r>
          </a:p>
          <a:p>
            <a:pPr algn="just">
              <a:lnSpc>
                <a:spcPct val="150000"/>
              </a:lnSpc>
              <a:buFont typeface="Wingdings" panose="05000000000000000000" pitchFamily="2" charset="2"/>
              <a:buChar char="q"/>
              <a:defRPr/>
            </a:pPr>
            <a:r>
              <a:rPr lang="en-ZA" altLang="en-US" dirty="0" smtClean="0">
                <a:latin typeface="Arial" panose="020B0604020202020204" pitchFamily="34" charset="0"/>
                <a:cs typeface="Arial" panose="020B0604020202020204" pitchFamily="34" charset="0"/>
              </a:rPr>
              <a:t>  	To </a:t>
            </a:r>
            <a:r>
              <a:rPr lang="en-ZA" altLang="en-US" dirty="0">
                <a:latin typeface="Arial" panose="020B0604020202020204" pitchFamily="34" charset="0"/>
                <a:cs typeface="Arial" panose="020B0604020202020204" pitchFamily="34" charset="0"/>
              </a:rPr>
              <a:t>present our strategic overview and strategic choices;</a:t>
            </a:r>
          </a:p>
          <a:p>
            <a:pPr algn="just">
              <a:lnSpc>
                <a:spcPct val="150000"/>
              </a:lnSpc>
              <a:buFont typeface="Wingdings" panose="05000000000000000000" pitchFamily="2" charset="2"/>
              <a:buChar char="q"/>
              <a:defRPr/>
            </a:pPr>
            <a:r>
              <a:rPr lang="en-ZA" altLang="en-US" dirty="0" smtClean="0">
                <a:latin typeface="Arial" panose="020B0604020202020204" pitchFamily="34" charset="0"/>
                <a:cs typeface="Arial" panose="020B0604020202020204" pitchFamily="34" charset="0"/>
              </a:rPr>
              <a:t>  	To </a:t>
            </a:r>
            <a:r>
              <a:rPr lang="en-ZA" altLang="en-US" dirty="0">
                <a:latin typeface="Arial" panose="020B0604020202020204" pitchFamily="34" charset="0"/>
                <a:cs typeface="Arial" panose="020B0604020202020204" pitchFamily="34" charset="0"/>
              </a:rPr>
              <a:t>show how the IDT intends to support NDPW priorities;  </a:t>
            </a:r>
          </a:p>
          <a:p>
            <a:pPr algn="just">
              <a:lnSpc>
                <a:spcPct val="150000"/>
              </a:lnSpc>
              <a:buFont typeface="Wingdings" panose="05000000000000000000" pitchFamily="2" charset="2"/>
              <a:buChar char="q"/>
              <a:defRPr/>
            </a:pPr>
            <a:r>
              <a:rPr lang="en-ZA" altLang="en-US" dirty="0" smtClean="0">
                <a:latin typeface="Arial" panose="020B0604020202020204" pitchFamily="34" charset="0"/>
                <a:cs typeface="Arial" panose="020B0604020202020204" pitchFamily="34" charset="0"/>
              </a:rPr>
              <a:t>  	To </a:t>
            </a:r>
            <a:r>
              <a:rPr lang="en-ZA" altLang="en-US" dirty="0">
                <a:latin typeface="Arial" panose="020B0604020202020204" pitchFamily="34" charset="0"/>
                <a:cs typeface="Arial" panose="020B0604020202020204" pitchFamily="34" charset="0"/>
              </a:rPr>
              <a:t>highlight salient issues impacting on our business; and</a:t>
            </a:r>
          </a:p>
          <a:p>
            <a:pPr algn="just">
              <a:lnSpc>
                <a:spcPct val="150000"/>
              </a:lnSpc>
              <a:buFont typeface="Wingdings" panose="05000000000000000000" pitchFamily="2" charset="2"/>
              <a:buChar char="q"/>
              <a:defRPr/>
            </a:pPr>
            <a:r>
              <a:rPr lang="en-ZA" altLang="en-US" dirty="0" smtClean="0">
                <a:latin typeface="Arial" panose="020B0604020202020204" pitchFamily="34" charset="0"/>
                <a:cs typeface="Arial" panose="020B0604020202020204" pitchFamily="34" charset="0"/>
              </a:rPr>
              <a:t>  	To </a:t>
            </a:r>
            <a:r>
              <a:rPr lang="en-ZA" altLang="en-US" dirty="0">
                <a:latin typeface="Arial" panose="020B0604020202020204" pitchFamily="34" charset="0"/>
                <a:cs typeface="Arial" panose="020B0604020202020204" pitchFamily="34" charset="0"/>
              </a:rPr>
              <a:t>present the 2016/17 IDT APP targets and 2018/19 MTEF Estimates</a:t>
            </a:r>
            <a:r>
              <a:rPr lang="en-ZA" altLang="en-US" dirty="0" smtClean="0">
                <a:latin typeface="Arial" panose="020B0604020202020204" pitchFamily="34" charset="0"/>
                <a:cs typeface="Arial" panose="020B0604020202020204" pitchFamily="34" charset="0"/>
              </a:rPr>
              <a:t>. </a:t>
            </a:r>
            <a:endParaRPr lang="en-ZA" altLang="en-US"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738B62C-4A43-478E-8FE5-A8C4D5447894}" type="slidenum">
              <a:rPr lang="en-US" smtClean="0"/>
              <a:t>3</a:t>
            </a:fld>
            <a:endParaRPr lang="en-US"/>
          </a:p>
        </p:txBody>
      </p:sp>
    </p:spTree>
    <p:extLst>
      <p:ext uri="{BB962C8B-B14F-4D97-AF65-F5344CB8AC3E}">
        <p14:creationId xmlns:p14="http://schemas.microsoft.com/office/powerpoint/2010/main" val="18739607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3" y="-122894"/>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461665"/>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11.</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GENERAL FINANCIAL OVERVIEW</a:t>
            </a:r>
            <a:endParaRPr lang="en-ZA" sz="2400" dirty="0">
              <a:latin typeface="Arial" panose="020B0604020202020204" pitchFamily="34" charset="0"/>
              <a:cs typeface="Arial" panose="020B0604020202020204" pitchFamily="34" charset="0"/>
            </a:endParaRPr>
          </a:p>
        </p:txBody>
      </p:sp>
      <p:sp>
        <p:nvSpPr>
          <p:cNvPr id="2" name="Rectangle 1"/>
          <p:cNvSpPr/>
          <p:nvPr/>
        </p:nvSpPr>
        <p:spPr>
          <a:xfrm>
            <a:off x="554181" y="817418"/>
            <a:ext cx="11430001" cy="4548938"/>
          </a:xfrm>
          <a:prstGeom prst="rect">
            <a:avLst/>
          </a:prstGeom>
        </p:spPr>
        <p:txBody>
          <a:bodyPr wrap="square">
            <a:spAutoFit/>
          </a:bodyPr>
          <a:lstStyle/>
          <a:p>
            <a:pPr marL="666750" lvl="0"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sz="1600" kern="0" dirty="0">
                <a:latin typeface="Arial"/>
              </a:rPr>
              <a:t>As the IDT will not be funded out of the fiscus in the short-term, the organisation will be funding its budgeted forecasted deficit out of own generated funds and current funds on hand.</a:t>
            </a:r>
          </a:p>
          <a:p>
            <a:pPr marL="666750" lvl="0"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q"/>
              <a:defRPr/>
            </a:pPr>
            <a:r>
              <a:rPr lang="en-ZA" sz="1600" b="1" kern="0" dirty="0">
                <a:latin typeface="Arial"/>
              </a:rPr>
              <a:t>Challenges:</a:t>
            </a:r>
          </a:p>
          <a:p>
            <a:pPr marL="1123950" lvl="1"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
              <a:defRPr/>
            </a:pPr>
            <a:r>
              <a:rPr lang="en-GB" sz="1600" b="1" kern="0" dirty="0">
                <a:latin typeface="Arial"/>
              </a:rPr>
              <a:t>Management Fees:</a:t>
            </a:r>
            <a:r>
              <a:rPr lang="en-ZA" sz="1600" kern="0" dirty="0">
                <a:latin typeface="Arial"/>
              </a:rPr>
              <a:t> The current level of long </a:t>
            </a:r>
            <a:r>
              <a:rPr lang="en-ZA" sz="1600" kern="0" dirty="0" smtClean="0">
                <a:latin typeface="Arial"/>
              </a:rPr>
              <a:t>outstanding </a:t>
            </a:r>
            <a:r>
              <a:rPr lang="en-ZA" sz="1600" kern="0" dirty="0">
                <a:latin typeface="Arial"/>
              </a:rPr>
              <a:t>management fees owed by client departments since the </a:t>
            </a:r>
            <a:r>
              <a:rPr lang="en-ZA" sz="1600" kern="0" dirty="0" smtClean="0">
                <a:latin typeface="Arial"/>
              </a:rPr>
              <a:t>2013/14 </a:t>
            </a:r>
            <a:r>
              <a:rPr lang="en-ZA" sz="1600" kern="0" dirty="0">
                <a:latin typeface="Arial"/>
              </a:rPr>
              <a:t>financial year is very concerning as this puts the organisation under undue financial strain and impacts its going concern negatively.</a:t>
            </a:r>
          </a:p>
          <a:p>
            <a:pPr marL="1123950" lvl="1"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
              <a:defRPr/>
            </a:pPr>
            <a:r>
              <a:rPr lang="en-ZA" sz="1600" b="1" kern="0" dirty="0">
                <a:latin typeface="Arial"/>
              </a:rPr>
              <a:t>Programme Funds Management</a:t>
            </a:r>
            <a:r>
              <a:rPr lang="en-ZA" sz="1600" kern="0" dirty="0">
                <a:latin typeface="Arial"/>
              </a:rPr>
              <a:t>: The financial management of programme expenditure has been adversely affected by the delays experienced in the transfer of programme fuds by some of the client departments. </a:t>
            </a:r>
          </a:p>
          <a:p>
            <a:pPr marL="1123950" lvl="1" indent="-285750" algn="just" eaLnBrk="0" fontAlgn="base" hangingPunct="0">
              <a:lnSpc>
                <a:spcPct val="150000"/>
              </a:lnSpc>
              <a:spcBef>
                <a:spcPct val="0"/>
              </a:spcBef>
              <a:spcAft>
                <a:spcPct val="40000"/>
              </a:spcAft>
              <a:buClr>
                <a:srgbClr val="FFCC00"/>
              </a:buClr>
              <a:buSzPct val="95000"/>
              <a:buFont typeface="Wingdings" panose="05000000000000000000" pitchFamily="2" charset="2"/>
              <a:buChar char="§"/>
              <a:defRPr/>
            </a:pPr>
            <a:r>
              <a:rPr lang="en-ZA" sz="1600" b="1" kern="0" dirty="0">
                <a:latin typeface="Arial"/>
              </a:rPr>
              <a:t>Audit Opinion</a:t>
            </a:r>
            <a:r>
              <a:rPr lang="en-ZA" sz="1600" kern="0" dirty="0">
                <a:latin typeface="Arial"/>
              </a:rPr>
              <a:t>: The Auditor-General of South Africa (AGSA) issued a disclaimer audit opinion on IDT’s 2014/15 Annual Report which impacts the organisation negatively.  As a result, IDT has embarked on a vigorous process of addressing the audit findings that gave rise to the disclaimer. </a:t>
            </a:r>
            <a:endParaRPr lang="en-US" sz="1600" kern="0" dirty="0">
              <a:latin typeface="Arial"/>
            </a:endParaRPr>
          </a:p>
        </p:txBody>
      </p:sp>
      <p:sp>
        <p:nvSpPr>
          <p:cNvPr id="3" name="Slide Number Placeholder 2"/>
          <p:cNvSpPr>
            <a:spLocks noGrp="1"/>
          </p:cNvSpPr>
          <p:nvPr>
            <p:ph type="sldNum" sz="quarter" idx="12"/>
          </p:nvPr>
        </p:nvSpPr>
        <p:spPr/>
        <p:txBody>
          <a:bodyPr/>
          <a:lstStyle/>
          <a:p>
            <a:fld id="{C738B62C-4A43-478E-8FE5-A8C4D5447894}" type="slidenum">
              <a:rPr lang="en-US" smtClean="0"/>
              <a:t>30</a:t>
            </a:fld>
            <a:endParaRPr lang="en-US"/>
          </a:p>
        </p:txBody>
      </p:sp>
    </p:spTree>
    <p:extLst>
      <p:ext uri="{BB962C8B-B14F-4D97-AF65-F5344CB8AC3E}">
        <p14:creationId xmlns:p14="http://schemas.microsoft.com/office/powerpoint/2010/main" val="7981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3" y="-122894"/>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461665"/>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11.</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GENERAL FINANCIAL OVERVIEW</a:t>
            </a:r>
            <a:endParaRPr lang="en-ZA" sz="2400" dirty="0">
              <a:latin typeface="Arial" panose="020B0604020202020204" pitchFamily="34" charset="0"/>
              <a:cs typeface="Arial" panose="020B0604020202020204" pitchFamily="34" charset="0"/>
            </a:endParaRPr>
          </a:p>
        </p:txBody>
      </p:sp>
      <p:sp>
        <p:nvSpPr>
          <p:cNvPr id="2" name="Rectangle 1"/>
          <p:cNvSpPr/>
          <p:nvPr/>
        </p:nvSpPr>
        <p:spPr>
          <a:xfrm>
            <a:off x="554181" y="817418"/>
            <a:ext cx="11430001" cy="4468916"/>
          </a:xfrm>
          <a:prstGeom prst="rect">
            <a:avLst/>
          </a:prstGeom>
        </p:spPr>
        <p:txBody>
          <a:bodyPr wrap="square">
            <a:spAutoFit/>
          </a:bodyPr>
          <a:lstStyle/>
          <a:p>
            <a:pPr marL="381000" lvl="0" algn="just" eaLnBrk="0" fontAlgn="base" hangingPunct="0">
              <a:spcBef>
                <a:spcPct val="0"/>
              </a:spcBef>
              <a:spcAft>
                <a:spcPct val="40000"/>
              </a:spcAft>
              <a:buClr>
                <a:srgbClr val="FFCC00"/>
              </a:buClr>
              <a:buSzPct val="95000"/>
              <a:defRPr/>
            </a:pPr>
            <a:r>
              <a:rPr lang="en-ZA" kern="0" dirty="0">
                <a:latin typeface="Arial"/>
              </a:rPr>
              <a:t>To achieve the goals of the Turnaround Strategy, the organisation needs to manage and mitigate the following key strategic risks:  </a:t>
            </a:r>
            <a:endParaRPr lang="en-ZA" kern="0" dirty="0" smtClean="0">
              <a:latin typeface="Arial"/>
            </a:endParaRPr>
          </a:p>
          <a:p>
            <a:pPr marL="381000" lvl="0" algn="just" eaLnBrk="0" fontAlgn="base" hangingPunct="0">
              <a:spcBef>
                <a:spcPct val="0"/>
              </a:spcBef>
              <a:spcAft>
                <a:spcPct val="40000"/>
              </a:spcAft>
              <a:buClr>
                <a:srgbClr val="FFCC00"/>
              </a:buClr>
              <a:buSzPct val="95000"/>
              <a:defRPr/>
            </a:pPr>
            <a:endParaRPr lang="en-ZA" b="1" kern="0" dirty="0">
              <a:latin typeface="Arial"/>
            </a:endParaRPr>
          </a:p>
          <a:p>
            <a:pPr marL="381000" lvl="0" indent="-381000" eaLnBrk="0" fontAlgn="base" hangingPunct="0">
              <a:spcBef>
                <a:spcPct val="0"/>
              </a:spcBef>
              <a:spcAft>
                <a:spcPct val="40000"/>
              </a:spcAft>
              <a:buClr>
                <a:srgbClr val="FFCC00"/>
              </a:buClr>
              <a:buSzPct val="95000"/>
              <a:buFont typeface="Wingdings" panose="05000000000000000000" pitchFamily="2" charset="2"/>
              <a:buChar char="q"/>
              <a:defRPr/>
            </a:pPr>
            <a:r>
              <a:rPr lang="en-US" b="1" kern="0" dirty="0">
                <a:latin typeface="Arial"/>
              </a:rPr>
              <a:t>Litigation</a:t>
            </a:r>
            <a:r>
              <a:rPr lang="en-US" kern="0" dirty="0">
                <a:latin typeface="Arial"/>
              </a:rPr>
              <a:t>: There is an increased exposure to IDT. </a:t>
            </a:r>
            <a:r>
              <a:rPr lang="en-US" kern="0" dirty="0" smtClean="0">
                <a:latin typeface="Arial"/>
              </a:rPr>
              <a:t>The </a:t>
            </a:r>
            <a:r>
              <a:rPr lang="en-US" kern="0" dirty="0">
                <a:latin typeface="Arial"/>
              </a:rPr>
              <a:t>value of the claims has increased from R62 million reported in quarter two to R175 million.  The litigation strategy must be implemented to minimize this risk.</a:t>
            </a:r>
          </a:p>
          <a:p>
            <a:pPr lvl="0" eaLnBrk="0" fontAlgn="base" hangingPunct="0">
              <a:spcBef>
                <a:spcPct val="0"/>
              </a:spcBef>
              <a:spcAft>
                <a:spcPct val="40000"/>
              </a:spcAft>
              <a:buClr>
                <a:srgbClr val="FFCC00"/>
              </a:buClr>
              <a:buSzPct val="95000"/>
              <a:defRPr/>
            </a:pPr>
            <a:endParaRPr lang="en-US" kern="0" dirty="0">
              <a:latin typeface="Arial"/>
            </a:endParaRPr>
          </a:p>
          <a:p>
            <a:pPr marL="381000" lvl="0" indent="-381000" eaLnBrk="0" fontAlgn="base" hangingPunct="0">
              <a:spcBef>
                <a:spcPct val="0"/>
              </a:spcBef>
              <a:spcAft>
                <a:spcPct val="40000"/>
              </a:spcAft>
              <a:buClr>
                <a:srgbClr val="FFCC00"/>
              </a:buClr>
              <a:buSzPct val="95000"/>
              <a:buFont typeface="Wingdings" panose="05000000000000000000" pitchFamily="2" charset="2"/>
              <a:buChar char="q"/>
              <a:defRPr/>
            </a:pPr>
            <a:r>
              <a:rPr lang="en-US" b="1" kern="0" dirty="0">
                <a:latin typeface="Arial"/>
              </a:rPr>
              <a:t>Delayed transfers and payments by departments</a:t>
            </a:r>
            <a:r>
              <a:rPr lang="en-US" kern="0" dirty="0">
                <a:latin typeface="Arial"/>
              </a:rPr>
              <a:t>:  This is one of the main contributory factor of litigations.  A plan to engage National Treasury and client Departments will be expedited.</a:t>
            </a:r>
          </a:p>
          <a:p>
            <a:pPr lvl="0" eaLnBrk="0" fontAlgn="base" hangingPunct="0">
              <a:spcBef>
                <a:spcPct val="0"/>
              </a:spcBef>
              <a:spcAft>
                <a:spcPct val="40000"/>
              </a:spcAft>
              <a:buClr>
                <a:srgbClr val="FFCC00"/>
              </a:buClr>
              <a:buSzPct val="95000"/>
              <a:defRPr/>
            </a:pPr>
            <a:endParaRPr lang="en-US" kern="0" dirty="0">
              <a:latin typeface="Arial"/>
            </a:endParaRPr>
          </a:p>
          <a:p>
            <a:pPr marL="381000" lvl="0" indent="-381000" eaLnBrk="0" fontAlgn="base" hangingPunct="0">
              <a:spcBef>
                <a:spcPct val="0"/>
              </a:spcBef>
              <a:spcAft>
                <a:spcPct val="40000"/>
              </a:spcAft>
              <a:buClr>
                <a:srgbClr val="FFCC00"/>
              </a:buClr>
              <a:buSzPct val="95000"/>
              <a:buFont typeface="Wingdings" panose="05000000000000000000" pitchFamily="2" charset="2"/>
              <a:buChar char="q"/>
              <a:defRPr/>
            </a:pPr>
            <a:r>
              <a:rPr lang="en-US" b="1" kern="0" dirty="0">
                <a:latin typeface="Arial"/>
              </a:rPr>
              <a:t>Audit qualification:</a:t>
            </a:r>
            <a:r>
              <a:rPr lang="en-US" kern="0" dirty="0">
                <a:latin typeface="Arial"/>
              </a:rPr>
              <a:t> The mitigation plans are in place.  However, implementation progress to date cannot guarantee that the organisation will not have another qualification which have a huge impact on the organisation’s </a:t>
            </a:r>
            <a:r>
              <a:rPr lang="en-US" kern="0" dirty="0" smtClean="0">
                <a:latin typeface="Arial"/>
              </a:rPr>
              <a:t>reputation.</a:t>
            </a:r>
            <a:r>
              <a:rPr lang="en-US" kern="0" dirty="0" smtClean="0">
                <a:solidFill>
                  <a:srgbClr val="FFFFFF"/>
                </a:solidFill>
                <a:latin typeface="Arial"/>
              </a:rPr>
              <a:t>.</a:t>
            </a:r>
            <a:endParaRPr lang="en-US" kern="0" dirty="0">
              <a:solidFill>
                <a:srgbClr val="FFFFFF"/>
              </a:solidFill>
              <a:latin typeface="Arial"/>
            </a:endParaRPr>
          </a:p>
          <a:p>
            <a:pPr lvl="0" eaLnBrk="0" fontAlgn="base" hangingPunct="0">
              <a:spcBef>
                <a:spcPct val="0"/>
              </a:spcBef>
              <a:spcAft>
                <a:spcPct val="40000"/>
              </a:spcAft>
              <a:buClr>
                <a:srgbClr val="FFCC00"/>
              </a:buClr>
              <a:buSzPct val="95000"/>
              <a:defRPr/>
            </a:pPr>
            <a:endParaRPr lang="en-US" kern="0" dirty="0">
              <a:solidFill>
                <a:srgbClr val="FFFFFF"/>
              </a:solidFill>
              <a:latin typeface="Arial"/>
            </a:endParaRPr>
          </a:p>
        </p:txBody>
      </p:sp>
      <p:sp>
        <p:nvSpPr>
          <p:cNvPr id="3" name="Slide Number Placeholder 2"/>
          <p:cNvSpPr>
            <a:spLocks noGrp="1"/>
          </p:cNvSpPr>
          <p:nvPr>
            <p:ph type="sldNum" sz="quarter" idx="12"/>
          </p:nvPr>
        </p:nvSpPr>
        <p:spPr/>
        <p:txBody>
          <a:bodyPr/>
          <a:lstStyle/>
          <a:p>
            <a:fld id="{C738B62C-4A43-478E-8FE5-A8C4D5447894}" type="slidenum">
              <a:rPr lang="en-US" smtClean="0"/>
              <a:t>31</a:t>
            </a:fld>
            <a:endParaRPr lang="en-US"/>
          </a:p>
        </p:txBody>
      </p:sp>
    </p:spTree>
    <p:extLst>
      <p:ext uri="{BB962C8B-B14F-4D97-AF65-F5344CB8AC3E}">
        <p14:creationId xmlns:p14="http://schemas.microsoft.com/office/powerpoint/2010/main" val="32314624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3" y="-122894"/>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461665"/>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11.</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GENERAL FINANCIAL OVERVIEW</a:t>
            </a:r>
            <a:endParaRPr lang="en-ZA" sz="2400" dirty="0">
              <a:latin typeface="Arial" panose="020B0604020202020204" pitchFamily="34" charset="0"/>
              <a:cs typeface="Arial" panose="020B0604020202020204" pitchFamily="34" charset="0"/>
            </a:endParaRPr>
          </a:p>
        </p:txBody>
      </p:sp>
      <p:sp>
        <p:nvSpPr>
          <p:cNvPr id="2" name="Rectangle 1"/>
          <p:cNvSpPr/>
          <p:nvPr/>
        </p:nvSpPr>
        <p:spPr>
          <a:xfrm>
            <a:off x="554181" y="817418"/>
            <a:ext cx="11430001" cy="2406813"/>
          </a:xfrm>
          <a:prstGeom prst="rect">
            <a:avLst/>
          </a:prstGeom>
        </p:spPr>
        <p:txBody>
          <a:bodyPr wrap="square">
            <a:spAutoFit/>
          </a:bodyPr>
          <a:lstStyle/>
          <a:p>
            <a:pPr marL="381000" lvl="0" indent="-381000" algn="just" eaLnBrk="0" fontAlgn="base" hangingPunct="0">
              <a:spcBef>
                <a:spcPct val="0"/>
              </a:spcBef>
              <a:spcAft>
                <a:spcPct val="40000"/>
              </a:spcAft>
              <a:buClr>
                <a:srgbClr val="FFCC00"/>
              </a:buClr>
              <a:buSzPct val="95000"/>
              <a:buFont typeface="Wingdings" panose="05000000000000000000" pitchFamily="2" charset="2"/>
              <a:buChar char="q"/>
              <a:defRPr/>
            </a:pPr>
            <a:r>
              <a:rPr lang="en-US" b="1" kern="0" dirty="0">
                <a:latin typeface="Arial"/>
              </a:rPr>
              <a:t>Reputational risk:</a:t>
            </a:r>
            <a:r>
              <a:rPr lang="en-US" kern="0" dirty="0">
                <a:latin typeface="Arial"/>
              </a:rPr>
              <a:t>  The organisation did not address the ten risks within a set time and these risks have been inherent for the past three years which has huge implication on the organisation’s reputation.</a:t>
            </a:r>
          </a:p>
          <a:p>
            <a:pPr lvl="0" algn="just" eaLnBrk="0" fontAlgn="base" hangingPunct="0">
              <a:spcBef>
                <a:spcPct val="0"/>
              </a:spcBef>
              <a:spcAft>
                <a:spcPct val="40000"/>
              </a:spcAft>
              <a:buClr>
                <a:srgbClr val="FFCC00"/>
              </a:buClr>
              <a:buSzPct val="95000"/>
              <a:defRPr/>
            </a:pPr>
            <a:endParaRPr lang="en-US" kern="0" dirty="0">
              <a:latin typeface="Arial"/>
            </a:endParaRPr>
          </a:p>
          <a:p>
            <a:pPr marL="381000" lvl="0" indent="-381000" algn="just" eaLnBrk="0" fontAlgn="base" hangingPunct="0">
              <a:spcBef>
                <a:spcPct val="0"/>
              </a:spcBef>
              <a:spcAft>
                <a:spcPct val="40000"/>
              </a:spcAft>
              <a:buClr>
                <a:srgbClr val="FFCC00"/>
              </a:buClr>
              <a:buSzPct val="95000"/>
              <a:buFont typeface="Wingdings" panose="05000000000000000000" pitchFamily="2" charset="2"/>
              <a:buChar char="q"/>
              <a:defRPr/>
            </a:pPr>
            <a:r>
              <a:rPr lang="en-US" b="1" kern="0" dirty="0">
                <a:latin typeface="Arial"/>
              </a:rPr>
              <a:t>Non-compatible systems with organisational growth and service obligation: </a:t>
            </a:r>
            <a:r>
              <a:rPr lang="en-US" kern="0" dirty="0">
                <a:latin typeface="Arial"/>
              </a:rPr>
              <a:t>Failure to address this risk can promote financial misconduct, loss of credible data which have an impact on the organisation’s audit</a:t>
            </a:r>
            <a:r>
              <a:rPr lang="en-US" sz="2000" kern="0" dirty="0">
                <a:latin typeface="Arial"/>
              </a:rPr>
              <a:t>.</a:t>
            </a:r>
            <a:endParaRPr lang="en-ZA" b="1" kern="0" dirty="0">
              <a:latin typeface="Arial"/>
            </a:endParaRPr>
          </a:p>
          <a:p>
            <a:pPr lvl="0" eaLnBrk="0" fontAlgn="base" hangingPunct="0">
              <a:spcBef>
                <a:spcPct val="0"/>
              </a:spcBef>
              <a:spcAft>
                <a:spcPct val="40000"/>
              </a:spcAft>
              <a:buClr>
                <a:srgbClr val="FFCC00"/>
              </a:buClr>
              <a:buSzPct val="95000"/>
              <a:defRPr/>
            </a:pPr>
            <a:endParaRPr lang="en-US" kern="0" dirty="0">
              <a:solidFill>
                <a:srgbClr val="FFFFFF"/>
              </a:solidFill>
              <a:latin typeface="Arial"/>
            </a:endParaRPr>
          </a:p>
        </p:txBody>
      </p:sp>
      <p:sp>
        <p:nvSpPr>
          <p:cNvPr id="3" name="Slide Number Placeholder 2"/>
          <p:cNvSpPr>
            <a:spLocks noGrp="1"/>
          </p:cNvSpPr>
          <p:nvPr>
            <p:ph type="sldNum" sz="quarter" idx="12"/>
          </p:nvPr>
        </p:nvSpPr>
        <p:spPr/>
        <p:txBody>
          <a:bodyPr/>
          <a:lstStyle/>
          <a:p>
            <a:fld id="{C738B62C-4A43-478E-8FE5-A8C4D5447894}" type="slidenum">
              <a:rPr lang="en-US" smtClean="0"/>
              <a:t>32</a:t>
            </a:fld>
            <a:endParaRPr lang="en-US"/>
          </a:p>
        </p:txBody>
      </p:sp>
    </p:spTree>
    <p:extLst>
      <p:ext uri="{BB962C8B-B14F-4D97-AF65-F5344CB8AC3E}">
        <p14:creationId xmlns:p14="http://schemas.microsoft.com/office/powerpoint/2010/main" val="3160861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461665"/>
          </a:xfrm>
          <a:prstGeom prst="rect">
            <a:avLst/>
          </a:prstGeom>
        </p:spPr>
        <p:txBody>
          <a:bodyPr wrap="square">
            <a:spAutoFit/>
          </a:bodyPr>
          <a:lstStyle/>
          <a:p>
            <a:r>
              <a:rPr lang="en-ZA" sz="2400" b="1" dirty="0" smtClean="0">
                <a:latin typeface="Arial" panose="020B0604020202020204" pitchFamily="34" charset="0"/>
                <a:cs typeface="Arial" panose="020B0604020202020204" pitchFamily="34" charset="0"/>
              </a:rPr>
              <a:t>12.</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RECOMMENDATIONS</a:t>
            </a:r>
            <a:endParaRPr lang="en-ZA" sz="2400" dirty="0">
              <a:latin typeface="Arial" panose="020B0604020202020204" pitchFamily="34" charset="0"/>
              <a:cs typeface="Arial" panose="020B0604020202020204" pitchFamily="34" charset="0"/>
            </a:endParaRPr>
          </a:p>
        </p:txBody>
      </p:sp>
      <p:sp>
        <p:nvSpPr>
          <p:cNvPr id="2" name="Rectangle 1"/>
          <p:cNvSpPr/>
          <p:nvPr/>
        </p:nvSpPr>
        <p:spPr>
          <a:xfrm>
            <a:off x="554181" y="817418"/>
            <a:ext cx="11430001" cy="2262158"/>
          </a:xfrm>
          <a:prstGeom prst="rect">
            <a:avLst/>
          </a:prstGeom>
        </p:spPr>
        <p:txBody>
          <a:bodyPr wrap="square">
            <a:spAutoFit/>
          </a:bodyPr>
          <a:lstStyle/>
          <a:p>
            <a:pPr lvl="0" algn="just" eaLnBrk="0" fontAlgn="base" hangingPunct="0">
              <a:lnSpc>
                <a:spcPct val="150000"/>
              </a:lnSpc>
              <a:spcBef>
                <a:spcPct val="0"/>
              </a:spcBef>
              <a:spcAft>
                <a:spcPts val="600"/>
              </a:spcAft>
              <a:buClr>
                <a:srgbClr val="FFCC00"/>
              </a:buClr>
              <a:buSzPct val="95000"/>
              <a:defRPr/>
            </a:pPr>
            <a:r>
              <a:rPr lang="en-US" b="1" kern="0" dirty="0">
                <a:latin typeface="Arial"/>
              </a:rPr>
              <a:t>It is </a:t>
            </a:r>
            <a:r>
              <a:rPr lang="en-US" b="1" kern="0" dirty="0" smtClean="0">
                <a:latin typeface="Arial"/>
              </a:rPr>
              <a:t>recommended </a:t>
            </a:r>
            <a:r>
              <a:rPr lang="en-US" b="1" kern="0" dirty="0">
                <a:latin typeface="Arial"/>
              </a:rPr>
              <a:t>that the Portfolio Committee on Public Works: </a:t>
            </a:r>
          </a:p>
          <a:p>
            <a:pPr lvl="0" algn="just" eaLnBrk="0" fontAlgn="base" hangingPunct="0">
              <a:lnSpc>
                <a:spcPct val="150000"/>
              </a:lnSpc>
              <a:spcBef>
                <a:spcPct val="0"/>
              </a:spcBef>
              <a:spcAft>
                <a:spcPts val="600"/>
              </a:spcAft>
              <a:buClr>
                <a:srgbClr val="FFCC00"/>
              </a:buClr>
              <a:buSzPct val="95000"/>
              <a:defRPr/>
            </a:pPr>
            <a:endParaRPr lang="en-US" b="1" kern="0" dirty="0">
              <a:latin typeface="Arial"/>
            </a:endParaRPr>
          </a:p>
          <a:p>
            <a:pPr marL="952500" lvl="1" indent="-381000" algn="just" eaLnBrk="0" fontAlgn="base" hangingPunct="0">
              <a:lnSpc>
                <a:spcPct val="150000"/>
              </a:lnSpc>
              <a:spcBef>
                <a:spcPct val="0"/>
              </a:spcBef>
              <a:spcAft>
                <a:spcPts val="600"/>
              </a:spcAft>
              <a:buClr>
                <a:srgbClr val="FFCC00"/>
              </a:buClr>
              <a:buSzPct val="95000"/>
              <a:buFont typeface="Wingdings" panose="05000000000000000000" pitchFamily="2" charset="2"/>
              <a:buChar char="q"/>
              <a:defRPr/>
            </a:pPr>
            <a:r>
              <a:rPr lang="en-US" kern="0" dirty="0" smtClean="0">
                <a:latin typeface="Arial"/>
              </a:rPr>
              <a:t>Notes and supports the </a:t>
            </a:r>
            <a:r>
              <a:rPr lang="en-US" kern="0" dirty="0">
                <a:latin typeface="Arial"/>
              </a:rPr>
              <a:t>2016/17 IDT’s Annual Performance Plan and the 2016/17 - 2018/19 MTEF Budget to Parliament.</a:t>
            </a:r>
          </a:p>
          <a:p>
            <a:pPr lvl="0" eaLnBrk="0" fontAlgn="base" hangingPunct="0">
              <a:spcBef>
                <a:spcPct val="0"/>
              </a:spcBef>
              <a:spcAft>
                <a:spcPct val="40000"/>
              </a:spcAft>
              <a:buClr>
                <a:srgbClr val="FFCC00"/>
              </a:buClr>
              <a:buSzPct val="95000"/>
              <a:defRPr/>
            </a:pPr>
            <a:endParaRPr lang="en-US" kern="0" dirty="0">
              <a:solidFill>
                <a:srgbClr val="FFFFFF"/>
              </a:solidFill>
              <a:latin typeface="Arial"/>
            </a:endParaRPr>
          </a:p>
        </p:txBody>
      </p:sp>
      <p:sp>
        <p:nvSpPr>
          <p:cNvPr id="3" name="Slide Number Placeholder 2"/>
          <p:cNvSpPr>
            <a:spLocks noGrp="1"/>
          </p:cNvSpPr>
          <p:nvPr>
            <p:ph type="sldNum" sz="quarter" idx="12"/>
          </p:nvPr>
        </p:nvSpPr>
        <p:spPr/>
        <p:txBody>
          <a:bodyPr/>
          <a:lstStyle/>
          <a:p>
            <a:fld id="{C738B62C-4A43-478E-8FE5-A8C4D5447894}" type="slidenum">
              <a:rPr lang="en-US" smtClean="0"/>
              <a:t>33</a:t>
            </a:fld>
            <a:endParaRPr lang="en-US"/>
          </a:p>
        </p:txBody>
      </p:sp>
    </p:spTree>
    <p:extLst>
      <p:ext uri="{BB962C8B-B14F-4D97-AF65-F5344CB8AC3E}">
        <p14:creationId xmlns:p14="http://schemas.microsoft.com/office/powerpoint/2010/main" val="21117022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345"/>
            <a:ext cx="12202023" cy="6858000"/>
          </a:xfrm>
          <a:prstGeom prst="rect">
            <a:avLst/>
          </a:prstGeom>
          <a:solidFill>
            <a:schemeClr val="bg1">
              <a:lumMod val="65000"/>
            </a:schemeClr>
          </a:solidFill>
          <a:ln>
            <a:noFill/>
          </a:ln>
          <a:extLst/>
        </p:spPr>
      </p:pic>
      <p:sp>
        <p:nvSpPr>
          <p:cNvPr id="9" name="Rectangle 8"/>
          <p:cNvSpPr/>
          <p:nvPr/>
        </p:nvSpPr>
        <p:spPr>
          <a:xfrm>
            <a:off x="693682" y="1184073"/>
            <a:ext cx="11498317" cy="506292"/>
          </a:xfrm>
          <a:prstGeom prst="rect">
            <a:avLst/>
          </a:prstGeom>
        </p:spPr>
        <p:txBody>
          <a:bodyPr wrap="square">
            <a:spAutoFit/>
          </a:bodyPr>
          <a:lstStyle/>
          <a:p>
            <a:pPr algn="just">
              <a:lnSpc>
                <a:spcPct val="150000"/>
              </a:lnSpc>
              <a:defRPr/>
            </a:pPr>
            <a:endParaRPr lang="en-ZA" altLang="en-US" sz="2000" dirty="0"/>
          </a:p>
        </p:txBody>
      </p:sp>
      <p:sp>
        <p:nvSpPr>
          <p:cNvPr id="4" name="Rectangle 3"/>
          <p:cNvSpPr/>
          <p:nvPr/>
        </p:nvSpPr>
        <p:spPr>
          <a:xfrm>
            <a:off x="1219199" y="68345"/>
            <a:ext cx="8450318" cy="369332"/>
          </a:xfrm>
          <a:prstGeom prst="rect">
            <a:avLst/>
          </a:prstGeom>
        </p:spPr>
        <p:txBody>
          <a:bodyPr wrap="square">
            <a:spAutoFit/>
          </a:bodyPr>
          <a:lstStyle/>
          <a:p>
            <a:endParaRPr lang="en-ZA" dirty="0"/>
          </a:p>
        </p:txBody>
      </p:sp>
      <p:sp>
        <p:nvSpPr>
          <p:cNvPr id="2" name="Rectangle 1"/>
          <p:cNvSpPr/>
          <p:nvPr/>
        </p:nvSpPr>
        <p:spPr>
          <a:xfrm>
            <a:off x="554181" y="817418"/>
            <a:ext cx="11430001" cy="2831544"/>
          </a:xfrm>
          <a:prstGeom prst="rect">
            <a:avLst/>
          </a:prstGeom>
        </p:spPr>
        <p:txBody>
          <a:bodyPr wrap="square">
            <a:spAutoFit/>
          </a:bodyPr>
          <a:lstStyle/>
          <a:p>
            <a:pPr lvl="0" algn="just" eaLnBrk="0" fontAlgn="base" hangingPunct="0">
              <a:lnSpc>
                <a:spcPct val="150000"/>
              </a:lnSpc>
              <a:spcBef>
                <a:spcPct val="0"/>
              </a:spcBef>
              <a:spcAft>
                <a:spcPts val="600"/>
              </a:spcAft>
              <a:buClr>
                <a:srgbClr val="FFCC00"/>
              </a:buClr>
              <a:buSzPct val="95000"/>
              <a:defRPr/>
            </a:pPr>
            <a:r>
              <a:rPr lang="en-US" b="1" kern="0" dirty="0" smtClean="0">
                <a:latin typeface="Arial"/>
              </a:rPr>
              <a:t>					</a:t>
            </a:r>
          </a:p>
          <a:p>
            <a:pPr lvl="0" algn="just" eaLnBrk="0" fontAlgn="base" hangingPunct="0">
              <a:lnSpc>
                <a:spcPct val="150000"/>
              </a:lnSpc>
              <a:spcBef>
                <a:spcPct val="0"/>
              </a:spcBef>
              <a:spcAft>
                <a:spcPts val="600"/>
              </a:spcAft>
              <a:buClr>
                <a:srgbClr val="FFCC00"/>
              </a:buClr>
              <a:buSzPct val="95000"/>
              <a:defRPr/>
            </a:pPr>
            <a:endParaRPr lang="en-US" b="1" kern="0" dirty="0">
              <a:latin typeface="Arial"/>
            </a:endParaRPr>
          </a:p>
          <a:p>
            <a:pPr lvl="0" algn="just" eaLnBrk="0" fontAlgn="base" hangingPunct="0">
              <a:lnSpc>
                <a:spcPct val="150000"/>
              </a:lnSpc>
              <a:spcBef>
                <a:spcPct val="0"/>
              </a:spcBef>
              <a:spcAft>
                <a:spcPts val="600"/>
              </a:spcAft>
              <a:buClr>
                <a:srgbClr val="FFCC00"/>
              </a:buClr>
              <a:buSzPct val="95000"/>
              <a:defRPr/>
            </a:pPr>
            <a:endParaRPr lang="en-US" b="1" kern="0" dirty="0" smtClean="0">
              <a:latin typeface="Arial"/>
            </a:endParaRPr>
          </a:p>
          <a:p>
            <a:pPr lvl="0" algn="just" eaLnBrk="0" fontAlgn="base" hangingPunct="0">
              <a:lnSpc>
                <a:spcPct val="150000"/>
              </a:lnSpc>
              <a:spcBef>
                <a:spcPct val="0"/>
              </a:spcBef>
              <a:spcAft>
                <a:spcPts val="600"/>
              </a:spcAft>
              <a:buClr>
                <a:srgbClr val="FFCC00"/>
              </a:buClr>
              <a:buSzPct val="95000"/>
              <a:defRPr/>
            </a:pPr>
            <a:endParaRPr lang="en-US" b="1" kern="0" dirty="0">
              <a:latin typeface="Arial"/>
            </a:endParaRPr>
          </a:p>
          <a:p>
            <a:pPr lvl="0" algn="just" eaLnBrk="0" fontAlgn="base" hangingPunct="0">
              <a:lnSpc>
                <a:spcPct val="150000"/>
              </a:lnSpc>
              <a:spcBef>
                <a:spcPct val="0"/>
              </a:spcBef>
              <a:spcAft>
                <a:spcPts val="600"/>
              </a:spcAft>
              <a:buClr>
                <a:srgbClr val="FFCC00"/>
              </a:buClr>
              <a:buSzPct val="95000"/>
              <a:defRPr/>
            </a:pPr>
            <a:r>
              <a:rPr lang="en-US" b="1" kern="0" dirty="0" smtClean="0">
                <a:latin typeface="Arial"/>
              </a:rPr>
              <a:t>					THANK YOU !</a:t>
            </a:r>
            <a:endParaRPr lang="en-US" kern="0" dirty="0">
              <a:latin typeface="Arial"/>
            </a:endParaRPr>
          </a:p>
          <a:p>
            <a:pPr lvl="0" eaLnBrk="0" fontAlgn="base" hangingPunct="0">
              <a:spcBef>
                <a:spcPct val="0"/>
              </a:spcBef>
              <a:spcAft>
                <a:spcPct val="40000"/>
              </a:spcAft>
              <a:buClr>
                <a:srgbClr val="FFCC00"/>
              </a:buClr>
              <a:buSzPct val="95000"/>
              <a:defRPr/>
            </a:pPr>
            <a:endParaRPr lang="en-US" kern="0" dirty="0">
              <a:solidFill>
                <a:srgbClr val="FFFFFF"/>
              </a:solidFill>
              <a:latin typeface="Arial"/>
            </a:endParaRPr>
          </a:p>
        </p:txBody>
      </p:sp>
      <p:sp>
        <p:nvSpPr>
          <p:cNvPr id="3" name="Slide Number Placeholder 2"/>
          <p:cNvSpPr>
            <a:spLocks noGrp="1"/>
          </p:cNvSpPr>
          <p:nvPr>
            <p:ph type="sldNum" sz="quarter" idx="12"/>
          </p:nvPr>
        </p:nvSpPr>
        <p:spPr/>
        <p:txBody>
          <a:bodyPr/>
          <a:lstStyle/>
          <a:p>
            <a:fld id="{C738B62C-4A43-478E-8FE5-A8C4D5447894}" type="slidenum">
              <a:rPr lang="en-US" smtClean="0"/>
              <a:t>34</a:t>
            </a:fld>
            <a:endParaRPr lang="en-US"/>
          </a:p>
        </p:txBody>
      </p:sp>
    </p:spTree>
    <p:extLst>
      <p:ext uri="{BB962C8B-B14F-4D97-AF65-F5344CB8AC3E}">
        <p14:creationId xmlns:p14="http://schemas.microsoft.com/office/powerpoint/2010/main" val="3949480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75753" y="-121024"/>
            <a:ext cx="11049000" cy="484096"/>
          </a:xfrm>
        </p:spPr>
        <p:txBody>
          <a:bodyPr>
            <a:normAutofit/>
          </a:bodyPr>
          <a:lstStyle/>
          <a:p>
            <a:pPr algn="l"/>
            <a:r>
              <a:rPr lang="en-ZA" b="1" dirty="0"/>
              <a:t>2.	</a:t>
            </a:r>
            <a:r>
              <a:rPr lang="en-ZA" sz="2800" b="1" dirty="0">
                <a:latin typeface="Arial" panose="020B0604020202020204" pitchFamily="34" charset="0"/>
                <a:cs typeface="Arial" panose="020B0604020202020204" pitchFamily="34" charset="0"/>
              </a:rPr>
              <a:t>CONSULTATION PROCESS </a:t>
            </a:r>
            <a:endParaRPr lang="en-ZA" sz="2800" dirty="0">
              <a:latin typeface="Arial" panose="020B0604020202020204" pitchFamily="34" charset="0"/>
              <a:cs typeface="Arial" panose="020B0604020202020204" pitchFamily="34" charset="0"/>
            </a:endParaRPr>
          </a:p>
          <a:p>
            <a:pPr algn="l"/>
            <a:endParaRPr lang="en-ZA" dirty="0">
              <a:solidFill>
                <a:srgbClr val="FF0000"/>
              </a:solidFill>
            </a:endParaRPr>
          </a:p>
        </p:txBody>
      </p:sp>
      <p:graphicFrame>
        <p:nvGraphicFramePr>
          <p:cNvPr id="10" name="Table 9"/>
          <p:cNvGraphicFramePr>
            <a:graphicFrameLocks noGrp="1"/>
          </p:cNvGraphicFramePr>
          <p:nvPr/>
        </p:nvGraphicFramePr>
        <p:xfrm>
          <a:off x="2032000" y="719666"/>
          <a:ext cx="8127999" cy="3708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endParaRPr lang="en-ZA" dirty="0"/>
                    </a:p>
                  </a:txBody>
                  <a:tcPr/>
                </a:tc>
                <a:tc>
                  <a:txBody>
                    <a:bodyPr/>
                    <a:lstStyle/>
                    <a:p>
                      <a:endParaRPr lang="en-ZA"/>
                    </a:p>
                  </a:txBody>
                  <a:tcPr/>
                </a:tc>
                <a:tc>
                  <a:txBody>
                    <a:bodyPr/>
                    <a:lstStyle/>
                    <a:p>
                      <a:endParaRPr lang="en-ZA"/>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59941614"/>
              </p:ext>
            </p:extLst>
          </p:nvPr>
        </p:nvGraphicFramePr>
        <p:xfrm>
          <a:off x="457200" y="484102"/>
          <a:ext cx="11282515" cy="4693017"/>
        </p:xfrm>
        <a:graphic>
          <a:graphicData uri="http://schemas.openxmlformats.org/drawingml/2006/table">
            <a:tbl>
              <a:tblPr firstRow="1" bandRow="1">
                <a:tableStyleId>{073A0DAA-6AF3-43AB-8588-CEC1D06C72B9}</a:tableStyleId>
              </a:tblPr>
              <a:tblGrid>
                <a:gridCol w="707810"/>
                <a:gridCol w="3623995"/>
                <a:gridCol w="1967716"/>
                <a:gridCol w="2703228"/>
                <a:gridCol w="2279766"/>
              </a:tblGrid>
              <a:tr h="9023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No.</a:t>
                      </a:r>
                      <a:endParaRPr lang="en-US" sz="1200" dirty="0" smtClean="0">
                        <a:solidFill>
                          <a:schemeClr val="tx1"/>
                        </a:solidFill>
                        <a:latin typeface="Arial" panose="020B0604020202020204" pitchFamily="34" charset="0"/>
                        <a:cs typeface="Arial" panose="020B0604020202020204" pitchFamily="34" charset="0"/>
                      </a:endParaRPr>
                    </a:p>
                    <a:p>
                      <a:r>
                        <a:rPr lang="en-ZA" sz="1200" dirty="0" smtClean="0">
                          <a:latin typeface="Arial" panose="020B0604020202020204" pitchFamily="34" charset="0"/>
                          <a:cs typeface="Arial" panose="020B0604020202020204" pitchFamily="34" charset="0"/>
                        </a:rPr>
                        <a:t> </a:t>
                      </a:r>
                      <a:endParaRPr lang="en-ZA" sz="1200" dirty="0">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Activities</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solidFill>
                      <a:schemeClr val="bg1">
                        <a:lumMod val="6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Date</a:t>
                      </a:r>
                      <a:endParaRPr lang="en-US" sz="1200" dirty="0" smtClean="0">
                        <a:solidFill>
                          <a:schemeClr val="tx1"/>
                        </a:solidFill>
                        <a:latin typeface="Arial" panose="020B0604020202020204" pitchFamily="34" charset="0"/>
                        <a:cs typeface="Arial" panose="020B0604020202020204" pitchFamily="34" charset="0"/>
                      </a:endParaRPr>
                    </a:p>
                    <a:p>
                      <a:r>
                        <a:rPr lang="en-ZA" sz="1200" dirty="0" smtClean="0">
                          <a:latin typeface="Arial" panose="020B0604020202020204" pitchFamily="34" charset="0"/>
                          <a:cs typeface="Arial" panose="020B0604020202020204" pitchFamily="34" charset="0"/>
                        </a:rPr>
                        <a:t> </a:t>
                      </a:r>
                      <a:endParaRPr lang="en-ZA" sz="1200" dirty="0">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r>
                        <a:rPr lang="en-ZA" sz="1200" dirty="0" smtClean="0">
                          <a:solidFill>
                            <a:schemeClr val="tx1"/>
                          </a:solidFill>
                          <a:latin typeface="Arial" panose="020B0604020202020204" pitchFamily="34" charset="0"/>
                          <a:cs typeface="Arial" panose="020B0604020202020204" pitchFamily="34" charset="0"/>
                        </a:rPr>
                        <a:t>Responsible</a:t>
                      </a:r>
                      <a:r>
                        <a:rPr lang="en-ZA" sz="1200" baseline="0" dirty="0" smtClean="0">
                          <a:solidFill>
                            <a:schemeClr val="tx1"/>
                          </a:solidFill>
                          <a:latin typeface="Arial" panose="020B0604020202020204" pitchFamily="34" charset="0"/>
                          <a:cs typeface="Arial" panose="020B0604020202020204" pitchFamily="34" charset="0"/>
                        </a:rPr>
                        <a:t> </a:t>
                      </a:r>
                    </a:p>
                    <a:p>
                      <a:r>
                        <a:rPr lang="en-ZA" sz="1200" baseline="0" dirty="0" smtClean="0">
                          <a:solidFill>
                            <a:schemeClr val="tx1"/>
                          </a:solidFill>
                          <a:latin typeface="Arial" panose="020B0604020202020204" pitchFamily="34" charset="0"/>
                          <a:cs typeface="Arial" panose="020B0604020202020204" pitchFamily="34" charset="0"/>
                        </a:rPr>
                        <a:t>Persons</a:t>
                      </a:r>
                      <a:endParaRPr lang="en-US" sz="1200" dirty="0" smtClean="0">
                        <a:solidFill>
                          <a:schemeClr val="tx1"/>
                        </a:solidFill>
                        <a:latin typeface="Arial" panose="020B0604020202020204" pitchFamily="34" charset="0"/>
                        <a:cs typeface="Arial" panose="020B0604020202020204" pitchFamily="34" charset="0"/>
                      </a:endParaRPr>
                    </a:p>
                    <a:p>
                      <a:endParaRPr lang="en-ZA" sz="1200" dirty="0">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endParaRPr lang="en-ZA"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Comments</a:t>
                      </a:r>
                      <a:endParaRPr lang="en-ZA" sz="1200" dirty="0">
                        <a:latin typeface="Arial" panose="020B0604020202020204" pitchFamily="34" charset="0"/>
                        <a:cs typeface="Arial" panose="020B0604020202020204" pitchFamily="34" charset="0"/>
                      </a:endParaRPr>
                    </a:p>
                  </a:txBody>
                  <a:tcPr>
                    <a:solidFill>
                      <a:schemeClr val="bg1">
                        <a:lumMod val="65000"/>
                      </a:schemeClr>
                    </a:solidFill>
                  </a:tcPr>
                </a:tc>
              </a:tr>
              <a:tr h="782047">
                <a:tc>
                  <a:txBody>
                    <a:bodyPr/>
                    <a:lstStyle/>
                    <a:p>
                      <a:r>
                        <a:rPr lang="en-ZA" sz="1200" dirty="0" smtClean="0">
                          <a:solidFill>
                            <a:schemeClr val="tx1"/>
                          </a:solidFill>
                          <a:latin typeface="Arial" panose="020B0604020202020204" pitchFamily="34" charset="0"/>
                          <a:cs typeface="Arial" panose="020B0604020202020204" pitchFamily="34" charset="0"/>
                        </a:rPr>
                        <a:t>1.</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pPr algn="just"/>
                      <a:r>
                        <a:rPr lang="en-ZA" sz="1200" dirty="0" smtClean="0">
                          <a:solidFill>
                            <a:schemeClr val="tx1"/>
                          </a:solidFill>
                          <a:latin typeface="Arial" panose="020B0604020202020204" pitchFamily="34" charset="0"/>
                          <a:cs typeface="Arial" panose="020B0604020202020204" pitchFamily="34" charset="0"/>
                        </a:rPr>
                        <a:t>Environmental scanning</a:t>
                      </a:r>
                      <a:r>
                        <a:rPr lang="en-ZA" sz="1200" baseline="0" dirty="0" smtClean="0">
                          <a:solidFill>
                            <a:schemeClr val="tx1"/>
                          </a:solidFill>
                          <a:latin typeface="Arial" panose="020B0604020202020204" pitchFamily="34" charset="0"/>
                          <a:cs typeface="Arial" panose="020B0604020202020204" pitchFamily="34" charset="0"/>
                        </a:rPr>
                        <a:t> and strategy development</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February – August 2015</a:t>
                      </a:r>
                      <a:endParaRPr lang="en-US" sz="1200" dirty="0" smtClean="0">
                        <a:solidFill>
                          <a:schemeClr val="tx1"/>
                        </a:solidFill>
                        <a:latin typeface="Arial" panose="020B0604020202020204" pitchFamily="34" charset="0"/>
                        <a:cs typeface="Arial" panose="020B0604020202020204" pitchFamily="34" charset="0"/>
                      </a:endParaRPr>
                    </a:p>
                    <a:p>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Chief</a:t>
                      </a:r>
                      <a:r>
                        <a:rPr lang="en-ZA" sz="1200" baseline="0" dirty="0" smtClean="0">
                          <a:solidFill>
                            <a:schemeClr val="tx1"/>
                          </a:solidFill>
                          <a:latin typeface="Arial" panose="020B0604020202020204" pitchFamily="34" charset="0"/>
                          <a:cs typeface="Arial" panose="020B0604020202020204" pitchFamily="34" charset="0"/>
                        </a:rPr>
                        <a:t> Executive Officer (CEO), IDT Community and Board</a:t>
                      </a:r>
                      <a:endParaRPr lang="en-US" sz="1200" dirty="0" smtClean="0">
                        <a:solidFill>
                          <a:schemeClr val="tx1"/>
                        </a:solidFill>
                        <a:latin typeface="Arial" panose="020B0604020202020204" pitchFamily="34" charset="0"/>
                        <a:cs typeface="Arial" panose="020B0604020202020204" pitchFamily="34" charset="0"/>
                      </a:endParaRPr>
                    </a:p>
                    <a:p>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Environ</a:t>
                      </a:r>
                      <a:r>
                        <a:rPr lang="en-ZA" sz="1200" baseline="0" dirty="0" smtClean="0">
                          <a:solidFill>
                            <a:schemeClr val="tx1"/>
                          </a:solidFill>
                          <a:latin typeface="Arial" panose="020B0604020202020204" pitchFamily="34" charset="0"/>
                          <a:cs typeface="Arial" panose="020B0604020202020204" pitchFamily="34" charset="0"/>
                        </a:rPr>
                        <a:t> Scan and Turnaround Strategy Reports </a:t>
                      </a:r>
                      <a:endParaRPr lang="en-ZA" sz="1200" dirty="0">
                        <a:latin typeface="Arial" panose="020B0604020202020204" pitchFamily="34" charset="0"/>
                        <a:cs typeface="Arial" panose="020B0604020202020204" pitchFamily="34" charset="0"/>
                      </a:endParaRPr>
                    </a:p>
                  </a:txBody>
                  <a:tcPr/>
                </a:tc>
              </a:tr>
              <a:tr h="721874">
                <a:tc>
                  <a:txBody>
                    <a:bodyPr/>
                    <a:lstStyle/>
                    <a:p>
                      <a:r>
                        <a:rPr lang="en-ZA" sz="1200" dirty="0" smtClean="0">
                          <a:solidFill>
                            <a:schemeClr val="tx1"/>
                          </a:solidFill>
                          <a:latin typeface="Arial" panose="020B0604020202020204" pitchFamily="34" charset="0"/>
                          <a:cs typeface="Arial" panose="020B0604020202020204" pitchFamily="34" charset="0"/>
                        </a:rPr>
                        <a:t>2.</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pPr algn="just"/>
                      <a:r>
                        <a:rPr lang="en-ZA" sz="1200" dirty="0" smtClean="0">
                          <a:solidFill>
                            <a:schemeClr val="tx1"/>
                          </a:solidFill>
                          <a:latin typeface="Arial" panose="020B0604020202020204" pitchFamily="34" charset="0"/>
                          <a:cs typeface="Arial" panose="020B0604020202020204" pitchFamily="34" charset="0"/>
                        </a:rPr>
                        <a:t>Inputs to the ENE through the MTEF </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pPr algn="just"/>
                      <a:r>
                        <a:rPr lang="en-ZA" sz="1200" dirty="0" smtClean="0">
                          <a:solidFill>
                            <a:schemeClr val="tx1"/>
                          </a:solidFill>
                          <a:latin typeface="Arial" panose="020B0604020202020204" pitchFamily="34" charset="0"/>
                          <a:cs typeface="Arial" panose="020B0604020202020204" pitchFamily="34" charset="0"/>
                        </a:rPr>
                        <a:t>April</a:t>
                      </a:r>
                      <a:r>
                        <a:rPr lang="en-ZA" sz="1200" baseline="0" dirty="0" smtClean="0">
                          <a:solidFill>
                            <a:schemeClr val="tx1"/>
                          </a:solidFill>
                          <a:latin typeface="Arial" panose="020B0604020202020204" pitchFamily="34" charset="0"/>
                          <a:cs typeface="Arial" panose="020B0604020202020204" pitchFamily="34" charset="0"/>
                        </a:rPr>
                        <a:t> – July 2015 CFO</a:t>
                      </a:r>
                      <a:endParaRPr lang="en-US" sz="1200" dirty="0" smtClean="0">
                        <a:solidFill>
                          <a:schemeClr val="tx1"/>
                        </a:solidFill>
                        <a:latin typeface="Arial" panose="020B0604020202020204" pitchFamily="34" charset="0"/>
                        <a:cs typeface="Arial" panose="020B0604020202020204" pitchFamily="34" charset="0"/>
                      </a:endParaRPr>
                    </a:p>
                    <a:p>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panose="020B0604020202020204" pitchFamily="34" charset="0"/>
                          <a:cs typeface="Arial" panose="020B0604020202020204" pitchFamily="34" charset="0"/>
                        </a:rPr>
                        <a:t>Chief</a:t>
                      </a:r>
                      <a:r>
                        <a:rPr lang="en-ZA" sz="1200" baseline="0" dirty="0" smtClean="0">
                          <a:latin typeface="Arial" panose="020B0604020202020204" pitchFamily="34" charset="0"/>
                          <a:cs typeface="Arial" panose="020B0604020202020204" pitchFamily="34" charset="0"/>
                        </a:rPr>
                        <a:t> Financial Officer,  Management and Board</a:t>
                      </a:r>
                      <a:endParaRPr lang="en-US" sz="1200" dirty="0" smtClean="0">
                        <a:latin typeface="Arial" panose="020B0604020202020204" pitchFamily="34" charset="0"/>
                        <a:cs typeface="Arial" panose="020B0604020202020204" pitchFamily="34" charset="0"/>
                      </a:endParaRPr>
                    </a:p>
                    <a:p>
                      <a:r>
                        <a:rPr lang="en-US" sz="1200" dirty="0" smtClean="0">
                          <a:solidFill>
                            <a:schemeClr val="tx1"/>
                          </a:solidFill>
                          <a:latin typeface="Arial" panose="020B0604020202020204" pitchFamily="34" charset="0"/>
                          <a:cs typeface="Arial" panose="020B0604020202020204" pitchFamily="34" charset="0"/>
                        </a:rPr>
                        <a:t> </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r>
                        <a:rPr lang="en-ZA" sz="1200" dirty="0" smtClean="0">
                          <a:solidFill>
                            <a:schemeClr val="tx1"/>
                          </a:solidFill>
                          <a:latin typeface="Arial" panose="020B0604020202020204" pitchFamily="34" charset="0"/>
                          <a:cs typeface="Arial" panose="020B0604020202020204" pitchFamily="34" charset="0"/>
                        </a:rPr>
                        <a:t>IDT MTEF Submission to DPW Office of Public Entities</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r>
              <a:tr h="575931">
                <a:tc>
                  <a:txBody>
                    <a:bodyPr/>
                    <a:lstStyle/>
                    <a:p>
                      <a:r>
                        <a:rPr lang="en-ZA" sz="1200" dirty="0" smtClean="0">
                          <a:solidFill>
                            <a:schemeClr val="tx1"/>
                          </a:solidFill>
                          <a:latin typeface="Arial" panose="020B0604020202020204" pitchFamily="34" charset="0"/>
                          <a:cs typeface="Arial" panose="020B0604020202020204" pitchFamily="34" charset="0"/>
                        </a:rPr>
                        <a:t>3.</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pPr algn="just"/>
                      <a:r>
                        <a:rPr lang="en-ZA" sz="1200" dirty="0" smtClean="0">
                          <a:solidFill>
                            <a:schemeClr val="tx1"/>
                          </a:solidFill>
                          <a:latin typeface="Arial" panose="020B0604020202020204" pitchFamily="34" charset="0"/>
                          <a:cs typeface="Arial" panose="020B0604020202020204" pitchFamily="34" charset="0"/>
                        </a:rPr>
                        <a:t>DPW consultation with entities on</a:t>
                      </a:r>
                      <a:r>
                        <a:rPr lang="en-ZA" sz="1200" baseline="0" dirty="0" smtClean="0">
                          <a:solidFill>
                            <a:schemeClr val="tx1"/>
                          </a:solidFill>
                          <a:latin typeface="Arial" panose="020B0604020202020204" pitchFamily="34" charset="0"/>
                          <a:cs typeface="Arial" panose="020B0604020202020204" pitchFamily="34" charset="0"/>
                        </a:rPr>
                        <a:t> the Strategic Planning Framework Process</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22 July</a:t>
                      </a:r>
                      <a:r>
                        <a:rPr lang="en-ZA" sz="1200" baseline="0" dirty="0" smtClean="0">
                          <a:solidFill>
                            <a:schemeClr val="tx1"/>
                          </a:solidFill>
                          <a:latin typeface="Arial" panose="020B0604020202020204" pitchFamily="34" charset="0"/>
                          <a:cs typeface="Arial" panose="020B0604020202020204" pitchFamily="34" charset="0"/>
                        </a:rPr>
                        <a:t> 2015</a:t>
                      </a:r>
                      <a:endParaRPr lang="en-US" sz="1200" dirty="0" smtClean="0">
                        <a:solidFill>
                          <a:schemeClr val="tx1"/>
                        </a:solidFill>
                        <a:latin typeface="Arial" panose="020B0604020202020204" pitchFamily="34" charset="0"/>
                        <a:cs typeface="Arial" panose="020B0604020202020204" pitchFamily="34" charset="0"/>
                      </a:endParaRPr>
                    </a:p>
                    <a:p>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CEO</a:t>
                      </a:r>
                      <a:r>
                        <a:rPr lang="en-ZA" sz="1200" baseline="0" dirty="0" smtClean="0">
                          <a:solidFill>
                            <a:schemeClr val="tx1"/>
                          </a:solidFill>
                          <a:latin typeface="Arial" panose="020B0604020202020204" pitchFamily="34" charset="0"/>
                          <a:cs typeface="Arial" panose="020B0604020202020204" pitchFamily="34" charset="0"/>
                        </a:rPr>
                        <a:t> and GM: Strategy and Policy</a:t>
                      </a:r>
                      <a:endParaRPr lang="en-US" sz="1200" dirty="0" smtClean="0">
                        <a:solidFill>
                          <a:schemeClr val="tx1"/>
                        </a:solidFill>
                        <a:latin typeface="Arial" panose="020B0604020202020204" pitchFamily="34" charset="0"/>
                        <a:cs typeface="Arial" panose="020B0604020202020204" pitchFamily="34" charset="0"/>
                      </a:endParaRPr>
                    </a:p>
                    <a:p>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r>
                        <a:rPr lang="en-ZA" sz="1200" dirty="0" smtClean="0">
                          <a:solidFill>
                            <a:schemeClr val="tx1"/>
                          </a:solidFill>
                          <a:latin typeface="Arial" panose="020B0604020202020204" pitchFamily="34" charset="0"/>
                          <a:cs typeface="Arial" panose="020B0604020202020204" pitchFamily="34" charset="0"/>
                        </a:rPr>
                        <a:t>IDT</a:t>
                      </a:r>
                      <a:r>
                        <a:rPr lang="en-ZA" sz="1200" baseline="0" dirty="0" smtClean="0">
                          <a:solidFill>
                            <a:schemeClr val="tx1"/>
                          </a:solidFill>
                          <a:latin typeface="Arial" panose="020B0604020202020204" pitchFamily="34" charset="0"/>
                          <a:cs typeface="Arial" panose="020B0604020202020204" pitchFamily="34" charset="0"/>
                        </a:rPr>
                        <a:t> represented at workshop at NDPW</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r>
              <a:tr h="932425">
                <a:tc>
                  <a:txBody>
                    <a:bodyPr/>
                    <a:lstStyle/>
                    <a:p>
                      <a:r>
                        <a:rPr lang="en-ZA" sz="1200" dirty="0" smtClean="0">
                          <a:solidFill>
                            <a:schemeClr val="tx1"/>
                          </a:solidFill>
                          <a:latin typeface="Arial" panose="020B0604020202020204" pitchFamily="34" charset="0"/>
                          <a:cs typeface="Arial" panose="020B0604020202020204" pitchFamily="34" charset="0"/>
                        </a:rPr>
                        <a:t>4.</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pPr algn="just"/>
                      <a:r>
                        <a:rPr lang="en-ZA" sz="1200" dirty="0" smtClean="0">
                          <a:solidFill>
                            <a:schemeClr val="tx1"/>
                          </a:solidFill>
                          <a:latin typeface="Arial" panose="020B0604020202020204" pitchFamily="34" charset="0"/>
                          <a:cs typeface="Arial" panose="020B0604020202020204" pitchFamily="34" charset="0"/>
                        </a:rPr>
                        <a:t>Management</a:t>
                      </a:r>
                      <a:r>
                        <a:rPr lang="en-ZA" sz="1200" baseline="0" dirty="0" smtClean="0">
                          <a:solidFill>
                            <a:schemeClr val="tx1"/>
                          </a:solidFill>
                          <a:latin typeface="Arial" panose="020B0604020202020204" pitchFamily="34" charset="0"/>
                          <a:cs typeface="Arial" panose="020B0604020202020204" pitchFamily="34" charset="0"/>
                        </a:rPr>
                        <a:t> EXCO, Extended EXCO &amp; Board consideration and approval of Drafts and  Final APP and Budget</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pPr algn="just"/>
                      <a:r>
                        <a:rPr lang="en-ZA" sz="1200" dirty="0" smtClean="0">
                          <a:solidFill>
                            <a:schemeClr val="tx1"/>
                          </a:solidFill>
                          <a:latin typeface="Arial" panose="020B0604020202020204" pitchFamily="34" charset="0"/>
                          <a:cs typeface="Arial" panose="020B0604020202020204" pitchFamily="34" charset="0"/>
                        </a:rPr>
                        <a:t>August</a:t>
                      </a:r>
                      <a:r>
                        <a:rPr lang="en-ZA" sz="1200" baseline="0" dirty="0" smtClean="0">
                          <a:solidFill>
                            <a:schemeClr val="tx1"/>
                          </a:solidFill>
                          <a:latin typeface="Arial" panose="020B0604020202020204" pitchFamily="34" charset="0"/>
                          <a:cs typeface="Arial" panose="020B0604020202020204" pitchFamily="34" charset="0"/>
                        </a:rPr>
                        <a:t> </a:t>
                      </a:r>
                      <a:r>
                        <a:rPr lang="en-ZA" sz="1200" dirty="0" smtClean="0">
                          <a:solidFill>
                            <a:schemeClr val="tx1"/>
                          </a:solidFill>
                          <a:latin typeface="Arial" panose="020B0604020202020204" pitchFamily="34" charset="0"/>
                          <a:cs typeface="Arial" panose="020B0604020202020204" pitchFamily="34" charset="0"/>
                        </a:rPr>
                        <a:t>2015- </a:t>
                      </a:r>
                    </a:p>
                    <a:p>
                      <a:pPr algn="just"/>
                      <a:r>
                        <a:rPr lang="en-ZA" sz="1200" dirty="0" smtClean="0">
                          <a:solidFill>
                            <a:schemeClr val="tx1"/>
                          </a:solidFill>
                          <a:latin typeface="Arial" panose="020B0604020202020204" pitchFamily="34" charset="0"/>
                          <a:cs typeface="Arial" panose="020B0604020202020204" pitchFamily="34" charset="0"/>
                        </a:rPr>
                        <a:t>February 2016</a:t>
                      </a:r>
                      <a:endParaRPr lang="en-US" sz="1200" dirty="0" smtClean="0">
                        <a:solidFill>
                          <a:schemeClr val="tx1"/>
                        </a:solidFill>
                        <a:latin typeface="Arial" panose="020B0604020202020204" pitchFamily="34" charset="0"/>
                        <a:cs typeface="Arial" panose="020B0604020202020204" pitchFamily="34" charset="0"/>
                      </a:endParaRPr>
                    </a:p>
                    <a:p>
                      <a:r>
                        <a:rPr lang="en-ZA" sz="1200" dirty="0" smtClean="0">
                          <a:latin typeface="Arial" panose="020B0604020202020204" pitchFamily="34" charset="0"/>
                          <a:cs typeface="Arial" panose="020B0604020202020204" pitchFamily="34" charset="0"/>
                        </a:rPr>
                        <a:t> </a:t>
                      </a:r>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C</a:t>
                      </a:r>
                      <a:r>
                        <a:rPr lang="en-ZA" sz="1200" baseline="0" dirty="0" smtClean="0">
                          <a:solidFill>
                            <a:schemeClr val="tx1"/>
                          </a:solidFill>
                          <a:latin typeface="Arial" panose="020B0604020202020204" pitchFamily="34" charset="0"/>
                          <a:cs typeface="Arial" panose="020B0604020202020204" pitchFamily="34" charset="0"/>
                        </a:rPr>
                        <a:t>EO, IDT Management and Board</a:t>
                      </a:r>
                      <a:endParaRPr lang="en-US" sz="12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Drafts</a:t>
                      </a:r>
                      <a:r>
                        <a:rPr lang="en-ZA" sz="1200" baseline="0" dirty="0" smtClean="0">
                          <a:solidFill>
                            <a:schemeClr val="tx1"/>
                          </a:solidFill>
                          <a:latin typeface="Arial" panose="020B0604020202020204" pitchFamily="34" charset="0"/>
                          <a:cs typeface="Arial" panose="020B0604020202020204" pitchFamily="34" charset="0"/>
                        </a:rPr>
                        <a:t> and Final APP and Budget considered and approved Management and Board </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r>
              <a:tr h="778378">
                <a:tc>
                  <a:txBody>
                    <a:bodyPr/>
                    <a:lstStyle/>
                    <a:p>
                      <a:r>
                        <a:rPr lang="en-ZA" sz="1200" dirty="0" smtClean="0">
                          <a:solidFill>
                            <a:schemeClr val="tx1"/>
                          </a:solidFill>
                          <a:latin typeface="Arial" panose="020B0604020202020204" pitchFamily="34" charset="0"/>
                          <a:cs typeface="Arial" panose="020B0604020202020204" pitchFamily="34" charset="0"/>
                        </a:rPr>
                        <a:t>5.</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r>
                        <a:rPr lang="en-ZA" sz="1200" dirty="0" smtClean="0">
                          <a:solidFill>
                            <a:schemeClr val="tx1"/>
                          </a:solidFill>
                          <a:latin typeface="Arial" panose="020B0604020202020204" pitchFamily="34" charset="0"/>
                          <a:cs typeface="Arial" panose="020B0604020202020204" pitchFamily="34" charset="0"/>
                        </a:rPr>
                        <a:t>Submission of 2016/17 IDT APP &amp; Budget to Executive Authority </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r>
                        <a:rPr lang="en-ZA" sz="1200" dirty="0" smtClean="0">
                          <a:solidFill>
                            <a:schemeClr val="tx1"/>
                          </a:solidFill>
                          <a:latin typeface="Arial" panose="020B0604020202020204" pitchFamily="34" charset="0"/>
                          <a:cs typeface="Arial" panose="020B0604020202020204" pitchFamily="34" charset="0"/>
                        </a:rPr>
                        <a:t>End</a:t>
                      </a:r>
                      <a:r>
                        <a:rPr lang="en-ZA" sz="1200" baseline="0" dirty="0" smtClean="0">
                          <a:solidFill>
                            <a:schemeClr val="tx1"/>
                          </a:solidFill>
                          <a:latin typeface="Arial" panose="020B0604020202020204" pitchFamily="34" charset="0"/>
                          <a:cs typeface="Arial" panose="020B0604020202020204" pitchFamily="34" charset="0"/>
                        </a:rPr>
                        <a:t> August</a:t>
                      </a:r>
                      <a:r>
                        <a:rPr lang="en-ZA" sz="1200" dirty="0" smtClean="0">
                          <a:solidFill>
                            <a:schemeClr val="tx1"/>
                          </a:solidFill>
                          <a:latin typeface="Arial" panose="020B0604020202020204" pitchFamily="34" charset="0"/>
                          <a:cs typeface="Arial" panose="020B0604020202020204" pitchFamily="34" charset="0"/>
                        </a:rPr>
                        <a:t> 2015-</a:t>
                      </a:r>
                    </a:p>
                    <a:p>
                      <a:r>
                        <a:rPr lang="en-ZA" sz="1200" dirty="0" smtClean="0">
                          <a:solidFill>
                            <a:schemeClr val="tx1"/>
                          </a:solidFill>
                          <a:latin typeface="Arial" panose="020B0604020202020204" pitchFamily="34" charset="0"/>
                          <a:cs typeface="Arial" panose="020B0604020202020204" pitchFamily="34" charset="0"/>
                        </a:rPr>
                        <a:t>29</a:t>
                      </a:r>
                      <a:r>
                        <a:rPr lang="en-ZA" sz="1200" baseline="0" dirty="0" smtClean="0">
                          <a:solidFill>
                            <a:schemeClr val="tx1"/>
                          </a:solidFill>
                          <a:latin typeface="Arial" panose="020B0604020202020204" pitchFamily="34" charset="0"/>
                          <a:cs typeface="Arial" panose="020B0604020202020204" pitchFamily="34" charset="0"/>
                        </a:rPr>
                        <a:t> February 2016</a:t>
                      </a:r>
                      <a:endParaRPr lang="en-US" sz="1200" dirty="0" smtClean="0">
                        <a:solidFill>
                          <a:schemeClr val="tx1"/>
                        </a:solidFill>
                        <a:latin typeface="Arial" panose="020B0604020202020204" pitchFamily="34" charset="0"/>
                        <a:cs typeface="Arial" panose="020B0604020202020204" pitchFamily="34" charset="0"/>
                      </a:endParaRPr>
                    </a:p>
                    <a:p>
                      <a:endParaRPr lang="en-ZA"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chemeClr val="tx1"/>
                          </a:solidFill>
                          <a:latin typeface="Arial" panose="020B0604020202020204" pitchFamily="34" charset="0"/>
                          <a:cs typeface="Arial" panose="020B0604020202020204" pitchFamily="34" charset="0"/>
                        </a:rPr>
                        <a:t>C</a:t>
                      </a:r>
                      <a:r>
                        <a:rPr lang="en-ZA" sz="1200" baseline="0" dirty="0" smtClean="0">
                          <a:solidFill>
                            <a:schemeClr val="tx1"/>
                          </a:solidFill>
                          <a:latin typeface="Arial" panose="020B0604020202020204" pitchFamily="34" charset="0"/>
                          <a:cs typeface="Arial" panose="020B0604020202020204" pitchFamily="34" charset="0"/>
                        </a:rPr>
                        <a:t>EO, IDT Management and Board</a:t>
                      </a:r>
                      <a:endParaRPr lang="en-US" sz="1200" dirty="0" smtClean="0">
                        <a:solidFill>
                          <a:schemeClr val="tx1"/>
                        </a:solidFill>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c>
                  <a:txBody>
                    <a:bodyPr/>
                    <a:lstStyle/>
                    <a:p>
                      <a:r>
                        <a:rPr lang="en-ZA" sz="1200" dirty="0" smtClean="0">
                          <a:solidFill>
                            <a:schemeClr val="tx1"/>
                          </a:solidFill>
                          <a:latin typeface="Arial" panose="020B0604020202020204" pitchFamily="34" charset="0"/>
                          <a:cs typeface="Arial" panose="020B0604020202020204" pitchFamily="34" charset="0"/>
                        </a:rPr>
                        <a:t>2016/17 IDT APP and</a:t>
                      </a:r>
                      <a:r>
                        <a:rPr lang="en-ZA" sz="1200" baseline="0" dirty="0" smtClean="0">
                          <a:solidFill>
                            <a:schemeClr val="tx1"/>
                          </a:solidFill>
                          <a:latin typeface="Arial" panose="020B0604020202020204" pitchFamily="34" charset="0"/>
                          <a:cs typeface="Arial" panose="020B0604020202020204" pitchFamily="34" charset="0"/>
                        </a:rPr>
                        <a:t> Budget submitted to Executive Authority</a:t>
                      </a:r>
                      <a:endParaRPr lang="en-US" sz="1200" dirty="0">
                        <a:solidFill>
                          <a:schemeClr val="tx1"/>
                        </a:solidFill>
                        <a:latin typeface="Arial" panose="020B0604020202020204" pitchFamily="34" charset="0"/>
                        <a:cs typeface="Arial" panose="020B0604020202020204" pitchFamily="34" charset="0"/>
                      </a:endParaRPr>
                    </a:p>
                  </a:txBody>
                  <a:tcPr marL="91436" marR="91436" marT="45712" marB="45712"/>
                </a:tc>
              </a:tr>
            </a:tbl>
          </a:graphicData>
        </a:graphic>
      </p:graphicFrame>
      <p:sp>
        <p:nvSpPr>
          <p:cNvPr id="2" name="Slide Number Placeholder 1"/>
          <p:cNvSpPr>
            <a:spLocks noGrp="1"/>
          </p:cNvSpPr>
          <p:nvPr>
            <p:ph type="sldNum" sz="quarter" idx="12"/>
          </p:nvPr>
        </p:nvSpPr>
        <p:spPr/>
        <p:txBody>
          <a:bodyPr/>
          <a:lstStyle/>
          <a:p>
            <a:fld id="{C738B62C-4A43-478E-8FE5-A8C4D5447894}" type="slidenum">
              <a:rPr lang="en-US" smtClean="0"/>
              <a:t>4</a:t>
            </a:fld>
            <a:endParaRPr lang="en-US"/>
          </a:p>
        </p:txBody>
      </p:sp>
    </p:spTree>
    <p:extLst>
      <p:ext uri="{BB962C8B-B14F-4D97-AF65-F5344CB8AC3E}">
        <p14:creationId xmlns:p14="http://schemas.microsoft.com/office/powerpoint/2010/main" val="3237934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ctrTitle"/>
          </p:nvPr>
        </p:nvSpPr>
        <p:spPr>
          <a:xfrm>
            <a:off x="1653781" y="340940"/>
            <a:ext cx="9144000" cy="436294"/>
          </a:xfrm>
        </p:spPr>
        <p:txBody>
          <a:bodyPr>
            <a:noAutofit/>
          </a:bodyPr>
          <a:lstStyle/>
          <a:p>
            <a:r>
              <a:rPr lang="en-ZA" sz="2800" b="1" dirty="0"/>
              <a:t>3</a:t>
            </a:r>
            <a:r>
              <a:rPr lang="en-ZA" sz="2800" b="1" dirty="0">
                <a:latin typeface="Arial" panose="020B0604020202020204" pitchFamily="34" charset="0"/>
                <a:cs typeface="Arial" panose="020B0604020202020204" pitchFamily="34" charset="0"/>
              </a:rPr>
              <a:t>.	STRATEGIC OVERVIEW </a:t>
            </a:r>
            <a:endParaRPr lang="en-US" sz="28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16280" y="1183947"/>
            <a:ext cx="10761017" cy="3616653"/>
          </a:xfrm>
        </p:spPr>
        <p:txBody>
          <a:bodyPr>
            <a:noAutofit/>
          </a:bodyPr>
          <a:lstStyle/>
          <a:p>
            <a:pPr algn="l">
              <a:lnSpc>
                <a:spcPct val="150000"/>
              </a:lnSpc>
              <a:buFont typeface="Wingdings" panose="05000000000000000000" pitchFamily="2" charset="2"/>
              <a:buChar char="q"/>
              <a:defRPr/>
            </a:pPr>
            <a:r>
              <a:rPr lang="en-ZA" altLang="en-US" sz="1400" b="1" dirty="0" smtClean="0">
                <a:latin typeface="Arial" panose="020B0604020202020204" pitchFamily="34" charset="0"/>
                <a:cs typeface="Arial" panose="020B0604020202020204" pitchFamily="34" charset="0"/>
              </a:rPr>
              <a:t>  	</a:t>
            </a:r>
            <a:r>
              <a:rPr lang="en-ZA" altLang="en-US" sz="1400" b="1" dirty="0" smtClean="0">
                <a:latin typeface="Arial Black" panose="020B0A04020102020204" pitchFamily="34" charset="0"/>
                <a:cs typeface="Arial" panose="020B0604020202020204" pitchFamily="34" charset="0"/>
              </a:rPr>
              <a:t>VISION</a:t>
            </a:r>
            <a:r>
              <a:rPr lang="en-ZA" altLang="en-US" sz="1400" b="1" dirty="0">
                <a:latin typeface="Arial" panose="020B0604020202020204" pitchFamily="34" charset="0"/>
                <a:cs typeface="Arial" panose="020B0604020202020204" pitchFamily="34" charset="0"/>
              </a:rPr>
              <a:t>:    To be a leading public sector developmental programme </a:t>
            </a:r>
            <a:r>
              <a:rPr lang="en-ZA" altLang="en-US" sz="1400" b="1" dirty="0" smtClean="0">
                <a:latin typeface="Arial" panose="020B0604020202020204" pitchFamily="34" charset="0"/>
                <a:cs typeface="Arial" panose="020B0604020202020204" pitchFamily="34" charset="0"/>
              </a:rPr>
              <a:t>management </a:t>
            </a:r>
            <a:r>
              <a:rPr lang="en-ZA" altLang="en-US" sz="1400" b="1" dirty="0">
                <a:latin typeface="Arial" panose="020B0604020202020204" pitchFamily="34" charset="0"/>
                <a:cs typeface="Arial" panose="020B0604020202020204" pitchFamily="34" charset="0"/>
              </a:rPr>
              <a:t>and implementation agency.</a:t>
            </a:r>
          </a:p>
          <a:p>
            <a:pPr algn="l">
              <a:lnSpc>
                <a:spcPct val="150000"/>
              </a:lnSpc>
              <a:defRPr/>
            </a:pPr>
            <a:endParaRPr lang="en-ZA" altLang="en-US" sz="1400" b="1" dirty="0">
              <a:latin typeface="Arial" panose="020B0604020202020204" pitchFamily="34" charset="0"/>
              <a:cs typeface="Arial" panose="020B0604020202020204" pitchFamily="34" charset="0"/>
            </a:endParaRPr>
          </a:p>
          <a:p>
            <a:pPr algn="l">
              <a:lnSpc>
                <a:spcPct val="150000"/>
              </a:lnSpc>
              <a:buFont typeface="Wingdings" panose="05000000000000000000" pitchFamily="2" charset="2"/>
              <a:buChar char="q"/>
              <a:defRPr/>
            </a:pPr>
            <a:r>
              <a:rPr lang="en-ZA" altLang="en-US" sz="1400" b="1" dirty="0" smtClean="0">
                <a:latin typeface="Arial" panose="020B0604020202020204" pitchFamily="34" charset="0"/>
                <a:cs typeface="Arial" panose="020B0604020202020204" pitchFamily="34" charset="0"/>
              </a:rPr>
              <a:t>  	</a:t>
            </a:r>
            <a:r>
              <a:rPr lang="en-ZA" altLang="en-US" sz="1400" b="1" dirty="0" smtClean="0">
                <a:latin typeface="Arial Black" panose="020B0A04020102020204" pitchFamily="34" charset="0"/>
                <a:cs typeface="Arial" panose="020B0604020202020204" pitchFamily="34" charset="0"/>
              </a:rPr>
              <a:t>MISSION</a:t>
            </a:r>
            <a:r>
              <a:rPr lang="en-ZA" altLang="en-US" sz="1400" b="1" dirty="0">
                <a:latin typeface="Arial Black" panose="020B0A04020102020204" pitchFamily="34" charset="0"/>
                <a:cs typeface="Arial" panose="020B0604020202020204" pitchFamily="34" charset="0"/>
              </a:rPr>
              <a:t>:  </a:t>
            </a:r>
            <a:r>
              <a:rPr lang="en-ZA" altLang="en-US" sz="1400" b="1" dirty="0">
                <a:latin typeface="Arial" panose="020B0604020202020204" pitchFamily="34" charset="0"/>
                <a:cs typeface="Arial" panose="020B0604020202020204" pitchFamily="34" charset="0"/>
              </a:rPr>
              <a:t>The IDT manages and delivers integrated quality </a:t>
            </a:r>
            <a:r>
              <a:rPr lang="en-ZA" altLang="en-US" sz="1400" b="1" dirty="0" smtClean="0">
                <a:latin typeface="Arial" panose="020B0604020202020204" pitchFamily="34" charset="0"/>
                <a:cs typeface="Arial" panose="020B0604020202020204" pitchFamily="34" charset="0"/>
              </a:rPr>
              <a:t>social </a:t>
            </a:r>
            <a:r>
              <a:rPr lang="en-ZA" altLang="en-US" sz="1400" b="1" dirty="0">
                <a:latin typeface="Arial" panose="020B0604020202020204" pitchFamily="34" charset="0"/>
                <a:cs typeface="Arial" panose="020B0604020202020204" pitchFamily="34" charset="0"/>
              </a:rPr>
              <a:t>infrastructure programmes on behalf of </a:t>
            </a:r>
            <a:r>
              <a:rPr lang="en-ZA" altLang="en-US" sz="1400" b="1" dirty="0" smtClean="0">
                <a:latin typeface="Arial" panose="020B0604020202020204" pitchFamily="34" charset="0"/>
                <a:cs typeface="Arial" panose="020B0604020202020204" pitchFamily="34" charset="0"/>
              </a:rPr>
              <a:t>		</a:t>
            </a:r>
            <a:r>
              <a:rPr lang="en-ZA" altLang="en-US" sz="1400" b="1" dirty="0" smtClean="0">
                <a:latin typeface="Arial" panose="020B0604020202020204" pitchFamily="34" charset="0"/>
                <a:cs typeface="Arial" panose="020B0604020202020204" pitchFamily="34" charset="0"/>
              </a:rPr>
              <a:t>Government </a:t>
            </a:r>
            <a:r>
              <a:rPr lang="en-ZA" altLang="en-US" sz="1400" b="1" dirty="0">
                <a:latin typeface="Arial" panose="020B0604020202020204" pitchFamily="34" charset="0"/>
                <a:cs typeface="Arial" panose="020B0604020202020204" pitchFamily="34" charset="0"/>
              </a:rPr>
              <a:t>on  time, </a:t>
            </a:r>
            <a:r>
              <a:rPr lang="en-ZA" altLang="en-US" sz="1400" b="1" dirty="0" smtClean="0">
                <a:latin typeface="Arial" panose="020B0604020202020204" pitchFamily="34" charset="0"/>
                <a:cs typeface="Arial" panose="020B0604020202020204" pitchFamily="34" charset="0"/>
              </a:rPr>
              <a:t>cost </a:t>
            </a:r>
            <a:r>
              <a:rPr lang="en-ZA" altLang="en-US" sz="1400" b="1" dirty="0">
                <a:latin typeface="Arial" panose="020B0604020202020204" pitchFamily="34" charset="0"/>
                <a:cs typeface="Arial" panose="020B0604020202020204" pitchFamily="34" charset="0"/>
              </a:rPr>
              <a:t>effectively and through a people </a:t>
            </a:r>
            <a:r>
              <a:rPr lang="en-ZA" altLang="en-US" sz="1400" b="1" dirty="0" smtClean="0">
                <a:latin typeface="Arial" panose="020B0604020202020204" pitchFamily="34" charset="0"/>
                <a:cs typeface="Arial" panose="020B0604020202020204" pitchFamily="34" charset="0"/>
              </a:rPr>
              <a:t>centred approach.</a:t>
            </a:r>
          </a:p>
          <a:p>
            <a:pPr algn="l">
              <a:lnSpc>
                <a:spcPct val="150000"/>
              </a:lnSpc>
              <a:defRPr/>
            </a:pPr>
            <a:endParaRPr lang="en-ZA" altLang="en-US" sz="1400" b="1" dirty="0" smtClean="0">
              <a:latin typeface="Arial" panose="020B0604020202020204" pitchFamily="34" charset="0"/>
              <a:cs typeface="Arial" panose="020B0604020202020204" pitchFamily="34" charset="0"/>
            </a:endParaRPr>
          </a:p>
          <a:p>
            <a:pPr algn="l">
              <a:lnSpc>
                <a:spcPct val="150000"/>
              </a:lnSpc>
              <a:buFont typeface="Wingdings" panose="05000000000000000000" pitchFamily="2" charset="2"/>
              <a:buChar char="q"/>
              <a:defRPr/>
            </a:pPr>
            <a:r>
              <a:rPr lang="en-ZA" altLang="en-US" sz="1400" b="1" dirty="0" smtClean="0">
                <a:latin typeface="Arial" panose="020B0604020202020204" pitchFamily="34" charset="0"/>
                <a:cs typeface="Arial" panose="020B0604020202020204" pitchFamily="34" charset="0"/>
              </a:rPr>
              <a:t>  	</a:t>
            </a:r>
            <a:r>
              <a:rPr lang="en-ZA" altLang="en-US" sz="1400" b="1" dirty="0" smtClean="0">
                <a:latin typeface="Arial Black" panose="020B0A04020102020204" pitchFamily="34" charset="0"/>
                <a:cs typeface="Arial" panose="020B0604020202020204" pitchFamily="34" charset="0"/>
              </a:rPr>
              <a:t>IDT </a:t>
            </a:r>
            <a:r>
              <a:rPr lang="en-ZA" altLang="en-US" sz="1400" b="1" dirty="0">
                <a:latin typeface="Arial Black" panose="020B0A04020102020204" pitchFamily="34" charset="0"/>
                <a:cs typeface="Arial" panose="020B0604020202020204" pitchFamily="34" charset="0"/>
              </a:rPr>
              <a:t>APPROACH:  </a:t>
            </a:r>
            <a:r>
              <a:rPr lang="en-ZA" sz="1400" b="1" dirty="0">
                <a:latin typeface="Arial" panose="020B0604020202020204" pitchFamily="34" charset="0"/>
                <a:cs typeface="Arial" panose="020B0604020202020204" pitchFamily="34" charset="0"/>
              </a:rPr>
              <a:t>The IDT’s approach to social infrastructure </a:t>
            </a:r>
            <a:r>
              <a:rPr lang="en-ZA" sz="1400" b="1" dirty="0" smtClean="0">
                <a:latin typeface="Arial" panose="020B0604020202020204" pitchFamily="34" charset="0"/>
                <a:cs typeface="Arial" panose="020B0604020202020204" pitchFamily="34" charset="0"/>
              </a:rPr>
              <a:t>development entails </a:t>
            </a:r>
            <a:r>
              <a:rPr lang="en-ZA" sz="1400" b="1" dirty="0">
                <a:latin typeface="Arial" panose="020B0604020202020204" pitchFamily="34" charset="0"/>
                <a:cs typeface="Arial" panose="020B0604020202020204" pitchFamily="34" charset="0"/>
              </a:rPr>
              <a:t>all the necessary facilities and </a:t>
            </a:r>
            <a:r>
              <a:rPr lang="en-ZA" sz="1400" b="1" dirty="0" smtClean="0">
                <a:latin typeface="Arial" panose="020B0604020202020204" pitchFamily="34" charset="0"/>
                <a:cs typeface="Arial" panose="020B0604020202020204" pitchFamily="34" charset="0"/>
              </a:rPr>
              <a:t>	networks </a:t>
            </a:r>
            <a:r>
              <a:rPr lang="en-ZA" sz="1400" b="1" dirty="0">
                <a:latin typeface="Arial" panose="020B0604020202020204" pitchFamily="34" charset="0"/>
                <a:cs typeface="Arial" panose="020B0604020202020204" pitchFamily="34" charset="0"/>
              </a:rPr>
              <a:t>required to </a:t>
            </a:r>
            <a:r>
              <a:rPr lang="en-ZA" sz="1400" b="1" dirty="0" smtClean="0">
                <a:latin typeface="Arial" panose="020B0604020202020204" pitchFamily="34" charset="0"/>
                <a:cs typeface="Arial" panose="020B0604020202020204" pitchFamily="34" charset="0"/>
              </a:rPr>
              <a:t>prepare </a:t>
            </a:r>
            <a:r>
              <a:rPr lang="en-ZA" sz="1400" b="1" dirty="0">
                <a:latin typeface="Arial" panose="020B0604020202020204" pitchFamily="34" charset="0"/>
                <a:cs typeface="Arial" panose="020B0604020202020204" pitchFamily="34" charset="0"/>
              </a:rPr>
              <a:t>communities </a:t>
            </a:r>
            <a:r>
              <a:rPr lang="en-ZA" sz="1400" b="1" dirty="0" smtClean="0">
                <a:latin typeface="Arial" panose="020B0604020202020204" pitchFamily="34" charset="0"/>
                <a:cs typeface="Arial" panose="020B0604020202020204" pitchFamily="34" charset="0"/>
              </a:rPr>
              <a:t>to receive, participate </a:t>
            </a:r>
            <a:r>
              <a:rPr lang="en-ZA" sz="1400" b="1" dirty="0">
                <a:latin typeface="Arial" panose="020B0604020202020204" pitchFamily="34" charset="0"/>
                <a:cs typeface="Arial" panose="020B0604020202020204" pitchFamily="34" charset="0"/>
              </a:rPr>
              <a:t>in</a:t>
            </a:r>
            <a:r>
              <a:rPr lang="en-ZA" sz="1400" b="1" dirty="0" smtClean="0">
                <a:latin typeface="Arial" panose="020B0604020202020204" pitchFamily="34" charset="0"/>
                <a:cs typeface="Arial" panose="020B0604020202020204" pitchFamily="34" charset="0"/>
              </a:rPr>
              <a:t>, own and sustain </a:t>
            </a:r>
            <a:r>
              <a:rPr lang="en-ZA" sz="1400" b="1" dirty="0">
                <a:latin typeface="Arial" panose="020B0604020202020204" pitchFamily="34" charset="0"/>
                <a:cs typeface="Arial" panose="020B0604020202020204" pitchFamily="34" charset="0"/>
              </a:rPr>
              <a:t>their own development.</a:t>
            </a:r>
            <a:endParaRPr lang="en-US" sz="14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738B62C-4A43-478E-8FE5-A8C4D5447894}" type="slidenum">
              <a:rPr lang="en-US" smtClean="0"/>
              <a:t>5</a:t>
            </a:fld>
            <a:endParaRPr lang="en-US"/>
          </a:p>
        </p:txBody>
      </p:sp>
    </p:spTree>
    <p:extLst>
      <p:ext uri="{BB962C8B-B14F-4D97-AF65-F5344CB8AC3E}">
        <p14:creationId xmlns:p14="http://schemas.microsoft.com/office/powerpoint/2010/main" val="3412598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1053"/>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44924" y="4287257"/>
            <a:ext cx="4038600" cy="533598"/>
          </a:xfrm>
        </p:spPr>
        <p:txBody>
          <a:bodyPr/>
          <a:lstStyle/>
          <a:p>
            <a:r>
              <a:rPr lang="en-ZA" dirty="0" smtClean="0"/>
              <a:t> </a:t>
            </a:r>
            <a:endParaRPr lang="en-ZA" dirty="0"/>
          </a:p>
        </p:txBody>
      </p:sp>
      <p:sp>
        <p:nvSpPr>
          <p:cNvPr id="7" name="Subtitle 2"/>
          <p:cNvSpPr txBox="1">
            <a:spLocks/>
          </p:cNvSpPr>
          <p:nvPr/>
        </p:nvSpPr>
        <p:spPr>
          <a:xfrm>
            <a:off x="2834640" y="335280"/>
            <a:ext cx="7528560" cy="350520"/>
          </a:xfrm>
          <a:prstGeom prst="rect">
            <a:avLst/>
          </a:prstGeom>
        </p:spPr>
        <p:txBody>
          <a:bodyPr vert="horz" lIns="91440" tIns="45720" rIns="91440" bIns="45720" rtlCol="0">
            <a:normAutofit fontScale="3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ZA" sz="7000" b="1" dirty="0">
                <a:latin typeface="Arial" panose="020B0604020202020204" pitchFamily="34" charset="0"/>
                <a:cs typeface="Arial" panose="020B0604020202020204" pitchFamily="34" charset="0"/>
              </a:rPr>
              <a:t>3</a:t>
            </a:r>
            <a:r>
              <a:rPr lang="en-ZA" sz="7000" b="1" dirty="0"/>
              <a:t>.</a:t>
            </a:r>
            <a:r>
              <a:rPr lang="en-ZA" b="1" dirty="0"/>
              <a:t>	</a:t>
            </a:r>
            <a:r>
              <a:rPr lang="en-ZA" sz="5900" b="1" dirty="0">
                <a:latin typeface="Arial" panose="020B0604020202020204" pitchFamily="34" charset="0"/>
                <a:cs typeface="Arial" panose="020B0604020202020204" pitchFamily="34" charset="0"/>
              </a:rPr>
              <a:t>STRATEGIC OVERVIEW Cont.</a:t>
            </a:r>
            <a:endParaRPr lang="en-ZA" sz="5900" dirty="0">
              <a:latin typeface="Arial" panose="020B0604020202020204" pitchFamily="34" charset="0"/>
              <a:cs typeface="Arial" panose="020B0604020202020204" pitchFamily="34" charset="0"/>
            </a:endParaRPr>
          </a:p>
        </p:txBody>
      </p:sp>
      <p:sp>
        <p:nvSpPr>
          <p:cNvPr id="8" name="Subtitle 2"/>
          <p:cNvSpPr txBox="1">
            <a:spLocks/>
          </p:cNvSpPr>
          <p:nvPr/>
        </p:nvSpPr>
        <p:spPr>
          <a:xfrm>
            <a:off x="7269480" y="4554056"/>
            <a:ext cx="4038600" cy="5335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ZA" dirty="0"/>
          </a:p>
        </p:txBody>
      </p:sp>
      <p:graphicFrame>
        <p:nvGraphicFramePr>
          <p:cNvPr id="2" name="Table 1"/>
          <p:cNvGraphicFramePr>
            <a:graphicFrameLocks noGrp="1"/>
          </p:cNvGraphicFramePr>
          <p:nvPr>
            <p:extLst>
              <p:ext uri="{D42A27DB-BD31-4B8C-83A1-F6EECF244321}">
                <p14:modId xmlns:p14="http://schemas.microsoft.com/office/powerpoint/2010/main" val="2588781596"/>
              </p:ext>
            </p:extLst>
          </p:nvPr>
        </p:nvGraphicFramePr>
        <p:xfrm>
          <a:off x="844924" y="685800"/>
          <a:ext cx="11083840" cy="5059085"/>
        </p:xfrm>
        <a:graphic>
          <a:graphicData uri="http://schemas.openxmlformats.org/drawingml/2006/table">
            <a:tbl>
              <a:tblPr firstRow="1" bandRow="1">
                <a:tableStyleId>{073A0DAA-6AF3-43AB-8588-CEC1D06C72B9}</a:tableStyleId>
              </a:tblPr>
              <a:tblGrid>
                <a:gridCol w="2545129"/>
                <a:gridCol w="8538711"/>
              </a:tblGrid>
              <a:tr h="408709">
                <a:tc>
                  <a:txBody>
                    <a:bodyPr/>
                    <a:lstStyle/>
                    <a:p>
                      <a:r>
                        <a:rPr lang="en-ZA" sz="1400" dirty="0" smtClean="0">
                          <a:solidFill>
                            <a:schemeClr val="tx1"/>
                          </a:solidFill>
                          <a:latin typeface="Arial" panose="020B0604020202020204" pitchFamily="34" charset="0"/>
                          <a:cs typeface="Arial" panose="020B0604020202020204" pitchFamily="34" charset="0"/>
                        </a:rPr>
                        <a:t>VALUES</a:t>
                      </a:r>
                      <a:endParaRPr lang="en-US" sz="1400" dirty="0">
                        <a:solidFill>
                          <a:schemeClr val="tx1"/>
                        </a:solidFill>
                        <a:latin typeface="Arial" panose="020B0604020202020204" pitchFamily="34" charset="0"/>
                        <a:cs typeface="Arial" panose="020B0604020202020204" pitchFamily="34" charset="0"/>
                      </a:endParaRPr>
                    </a:p>
                  </a:txBody>
                  <a:tcPr marL="91449" marR="91449" marT="45722" marB="45722">
                    <a:solidFill>
                      <a:schemeClr val="bg1">
                        <a:lumMod val="65000"/>
                      </a:schemeClr>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OPERATING PRINCIPLES</a:t>
                      </a:r>
                      <a:endParaRPr lang="en-US" sz="1400" dirty="0">
                        <a:solidFill>
                          <a:schemeClr val="tx1"/>
                        </a:solidFill>
                        <a:latin typeface="Arial" panose="020B0604020202020204" pitchFamily="34" charset="0"/>
                        <a:cs typeface="Arial" panose="020B0604020202020204" pitchFamily="34" charset="0"/>
                      </a:endParaRPr>
                    </a:p>
                  </a:txBody>
                  <a:tcPr marL="91449" marR="91449" marT="45722" marB="45722">
                    <a:solidFill>
                      <a:schemeClr val="bg1">
                        <a:lumMod val="65000"/>
                      </a:schemeClr>
                    </a:solidFill>
                  </a:tcPr>
                </a:tc>
              </a:tr>
              <a:tr h="1328679">
                <a:tc>
                  <a:txBody>
                    <a:bodyPr/>
                    <a:lstStyle/>
                    <a:p>
                      <a:pPr marL="0" marR="0" algn="just">
                        <a:lnSpc>
                          <a:spcPct val="150000"/>
                        </a:lnSpc>
                        <a:spcBef>
                          <a:spcPts val="0"/>
                        </a:spcBef>
                        <a:spcAft>
                          <a:spcPts val="1000"/>
                        </a:spcAft>
                      </a:pPr>
                      <a:r>
                        <a:rPr lang="en-GB" sz="1400" b="1" cap="small" dirty="0">
                          <a:effectLst/>
                          <a:latin typeface="Arial" panose="020B0604020202020204" pitchFamily="34" charset="0"/>
                          <a:ea typeface="Times New Roman" panose="02020603050405020304" pitchFamily="18" charset="0"/>
                          <a:cs typeface="Arial" panose="020B0604020202020204" pitchFamily="34" charset="0"/>
                        </a:rPr>
                        <a:t>people centred</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1000"/>
                        </a:spcAft>
                      </a:pPr>
                      <a:r>
                        <a:rPr lang="en-GB" sz="1400" b="1" cap="small" dirty="0">
                          <a:effectLst/>
                          <a:latin typeface="Arial" panose="020B0604020202020204" pitchFamily="34" charset="0"/>
                          <a:ea typeface="Times New Roman" panose="02020603050405020304" pitchFamily="18" charset="0"/>
                          <a:cs typeface="Arial" panose="020B0604020202020204" pitchFamily="34" charset="0"/>
                        </a:rPr>
                        <a:t>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6" marR="68586" marT="0" marB="0"/>
                </a:tc>
                <a:tc>
                  <a:txBody>
                    <a:bodyPr/>
                    <a:lstStyle/>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support an enabling leadership culture and talent management</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encourage teamwork, inclusive and participatory approaches</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improve the lives of people</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work towards making positive impact on communities</a:t>
                      </a:r>
                      <a:endParaRPr lang="en-US" sz="1400" dirty="0">
                        <a:effectLst/>
                        <a:latin typeface="Arial" panose="020B0604020202020204" pitchFamily="34" charset="0"/>
                        <a:cs typeface="Arial" panose="020B0604020202020204" pitchFamily="34" charset="0"/>
                      </a:endParaRPr>
                    </a:p>
                  </a:txBody>
                  <a:tcPr marL="68586" marR="68586" marT="0" marB="0"/>
                </a:tc>
              </a:tr>
              <a:tr h="1328679">
                <a:tc>
                  <a:txBody>
                    <a:bodyPr/>
                    <a:lstStyle/>
                    <a:p>
                      <a:pPr marL="0" marR="0" algn="just">
                        <a:lnSpc>
                          <a:spcPct val="150000"/>
                        </a:lnSpc>
                        <a:spcBef>
                          <a:spcPts val="0"/>
                        </a:spcBef>
                        <a:spcAft>
                          <a:spcPts val="1000"/>
                        </a:spcAft>
                      </a:pPr>
                      <a:r>
                        <a:rPr lang="en-GB" sz="1400" b="1" cap="small">
                          <a:effectLst/>
                          <a:latin typeface="Arial" panose="020B0604020202020204" pitchFamily="34" charset="0"/>
                          <a:ea typeface="Times New Roman" panose="02020603050405020304" pitchFamily="18" charset="0"/>
                          <a:cs typeface="Arial" panose="020B0604020202020204" pitchFamily="34" charset="0"/>
                        </a:rPr>
                        <a:t>Integrity</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6" marR="68586" marT="0" marB="0"/>
                </a:tc>
                <a:tc>
                  <a:txBody>
                    <a:bodyPr/>
                    <a:lstStyle/>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are open and honest in communications</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believe in the integrity of data and reports</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treat one another with dignity and respect</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conduct our business in a lawful, honest, ethical and </a:t>
                      </a:r>
                      <a:r>
                        <a:rPr lang="en-GB" sz="1400" dirty="0" smtClean="0">
                          <a:effectLst/>
                          <a:latin typeface="Arial" panose="020B0604020202020204" pitchFamily="34" charset="0"/>
                          <a:cs typeface="Arial" panose="020B0604020202020204" pitchFamily="34" charset="0"/>
                        </a:rPr>
                        <a:t>corruption free </a:t>
                      </a:r>
                      <a:r>
                        <a:rPr lang="en-GB" sz="1400" dirty="0">
                          <a:effectLst/>
                          <a:latin typeface="Arial" panose="020B0604020202020204" pitchFamily="34" charset="0"/>
                          <a:cs typeface="Arial" panose="020B0604020202020204" pitchFamily="34" charset="0"/>
                        </a:rPr>
                        <a:t>manner</a:t>
                      </a:r>
                      <a:endParaRPr lang="en-US" sz="1400" dirty="0">
                        <a:effectLst/>
                        <a:latin typeface="Arial" panose="020B0604020202020204" pitchFamily="34" charset="0"/>
                        <a:cs typeface="Arial" panose="020B0604020202020204" pitchFamily="34" charset="0"/>
                      </a:endParaRPr>
                    </a:p>
                  </a:txBody>
                  <a:tcPr marL="68586" marR="68586" marT="0" marB="0"/>
                </a:tc>
              </a:tr>
              <a:tr h="1993018">
                <a:tc>
                  <a:txBody>
                    <a:bodyPr/>
                    <a:lstStyle/>
                    <a:p>
                      <a:pPr marL="0" marR="0" algn="just">
                        <a:lnSpc>
                          <a:spcPct val="150000"/>
                        </a:lnSpc>
                        <a:spcBef>
                          <a:spcPts val="0"/>
                        </a:spcBef>
                        <a:spcAft>
                          <a:spcPts val="1000"/>
                        </a:spcAft>
                      </a:pPr>
                      <a:r>
                        <a:rPr lang="en-GB" sz="1400" b="1" cap="small" dirty="0">
                          <a:effectLst/>
                          <a:latin typeface="Arial" panose="020B0604020202020204" pitchFamily="34" charset="0"/>
                          <a:ea typeface="Times New Roman" panose="02020603050405020304" pitchFamily="18" charset="0"/>
                          <a:cs typeface="Arial" panose="020B0604020202020204" pitchFamily="34" charset="0"/>
                        </a:rPr>
                        <a:t>Professionalism</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6" marR="68586" marT="0" marB="0"/>
                </a:tc>
                <a:tc>
                  <a:txBody>
                    <a:bodyPr/>
                    <a:lstStyle/>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approach work in a systematic manner</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Our service complies with best practice</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strive for continuous business improvement</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deliver quality results</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are responsive, knowledgeable and </a:t>
                      </a:r>
                      <a:r>
                        <a:rPr lang="en-GB" sz="1400" dirty="0" smtClean="0">
                          <a:effectLst/>
                          <a:latin typeface="Arial" panose="020B0604020202020204" pitchFamily="34" charset="0"/>
                          <a:cs typeface="Arial" panose="020B0604020202020204" pitchFamily="34" charset="0"/>
                        </a:rPr>
                        <a:t>professional </a:t>
                      </a:r>
                      <a:r>
                        <a:rPr lang="en-GB" sz="1400" dirty="0">
                          <a:effectLst/>
                          <a:latin typeface="Arial" panose="020B0604020202020204" pitchFamily="34" charset="0"/>
                          <a:cs typeface="Arial" panose="020B0604020202020204" pitchFamily="34" charset="0"/>
                        </a:rPr>
                        <a:t>in our work</a:t>
                      </a:r>
                      <a:endParaRPr lang="en-US" sz="1400" dirty="0">
                        <a:effectLst/>
                        <a:latin typeface="Arial" panose="020B0604020202020204" pitchFamily="34" charset="0"/>
                        <a:cs typeface="Arial" panose="020B0604020202020204" pitchFamily="34" charset="0"/>
                      </a:endParaRPr>
                    </a:p>
                    <a:p>
                      <a:pPr marL="342900" marR="0" lvl="0" indent="-342900" algn="l">
                        <a:lnSpc>
                          <a:spcPct val="150000"/>
                        </a:lnSpc>
                        <a:spcBef>
                          <a:spcPts val="0"/>
                        </a:spcBef>
                        <a:spcAft>
                          <a:spcPts val="0"/>
                        </a:spcAft>
                        <a:buFont typeface="Symbol" panose="05050102010706020507" pitchFamily="18" charset="2"/>
                        <a:buChar char=""/>
                      </a:pPr>
                      <a:r>
                        <a:rPr lang="en-GB" sz="1400" dirty="0">
                          <a:effectLst/>
                          <a:latin typeface="Arial" panose="020B0604020202020204" pitchFamily="34" charset="0"/>
                          <a:cs typeface="Arial" panose="020B0604020202020204" pitchFamily="34" charset="0"/>
                        </a:rPr>
                        <a:t>We are disciplined and promote appropriate business conduct</a:t>
                      </a:r>
                      <a:endParaRPr lang="en-US" sz="1400" dirty="0">
                        <a:effectLst/>
                        <a:latin typeface="Arial" panose="020B0604020202020204" pitchFamily="34" charset="0"/>
                        <a:cs typeface="Arial" panose="020B0604020202020204" pitchFamily="34" charset="0"/>
                      </a:endParaRPr>
                    </a:p>
                  </a:txBody>
                  <a:tcPr marL="68586" marR="68586" marT="0" marB="0"/>
                </a:tc>
              </a:tr>
            </a:tbl>
          </a:graphicData>
        </a:graphic>
      </p:graphicFrame>
      <p:sp>
        <p:nvSpPr>
          <p:cNvPr id="4" name="Slide Number Placeholder 3"/>
          <p:cNvSpPr>
            <a:spLocks noGrp="1"/>
          </p:cNvSpPr>
          <p:nvPr>
            <p:ph type="sldNum" sz="quarter" idx="12"/>
          </p:nvPr>
        </p:nvSpPr>
        <p:spPr/>
        <p:txBody>
          <a:bodyPr/>
          <a:lstStyle/>
          <a:p>
            <a:fld id="{C738B62C-4A43-478E-8FE5-A8C4D5447894}" type="slidenum">
              <a:rPr lang="en-US" smtClean="0"/>
              <a:t>6</a:t>
            </a:fld>
            <a:endParaRPr lang="en-US"/>
          </a:p>
        </p:txBody>
      </p:sp>
    </p:spTree>
    <p:extLst>
      <p:ext uri="{BB962C8B-B14F-4D97-AF65-F5344CB8AC3E}">
        <p14:creationId xmlns:p14="http://schemas.microsoft.com/office/powerpoint/2010/main" val="2794361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561597" y="471219"/>
            <a:ext cx="9144000" cy="436294"/>
          </a:xfrm>
        </p:spPr>
        <p:txBody>
          <a:bodyPr>
            <a:noAutofit/>
          </a:bodyPr>
          <a:lstStyle/>
          <a:p>
            <a:endParaRPr lang="en-US" sz="2800" b="1" dirty="0"/>
          </a:p>
        </p:txBody>
      </p:sp>
      <p:pic>
        <p:nvPicPr>
          <p:cNvPr id="10"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1053"/>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502678" y="101887"/>
            <a:ext cx="5574475" cy="523220"/>
          </a:xfrm>
          <a:prstGeom prst="rect">
            <a:avLst/>
          </a:prstGeom>
        </p:spPr>
        <p:txBody>
          <a:bodyPr wrap="none">
            <a:spAutoFit/>
          </a:bodyPr>
          <a:lstStyle/>
          <a:p>
            <a:r>
              <a:rPr lang="en-ZA" sz="2800" b="1" dirty="0" smtClean="0">
                <a:latin typeface="Arial" panose="020B0604020202020204" pitchFamily="34" charset="0"/>
                <a:cs typeface="Arial" panose="020B0604020202020204" pitchFamily="34" charset="0"/>
              </a:rPr>
              <a:t>3. STRATEGIC </a:t>
            </a:r>
            <a:r>
              <a:rPr lang="en-ZA" sz="2800" b="1" dirty="0">
                <a:latin typeface="Arial" panose="020B0604020202020204" pitchFamily="34" charset="0"/>
                <a:cs typeface="Arial" panose="020B0604020202020204" pitchFamily="34" charset="0"/>
              </a:rPr>
              <a:t>OVERVIEW </a:t>
            </a:r>
            <a:r>
              <a:rPr lang="en-ZA" sz="2800" b="1" dirty="0" err="1">
                <a:latin typeface="Arial" panose="020B0604020202020204" pitchFamily="34" charset="0"/>
                <a:cs typeface="Arial" panose="020B0604020202020204" pitchFamily="34" charset="0"/>
              </a:rPr>
              <a:t>Cont</a:t>
            </a:r>
            <a:endParaRPr lang="en-ZA" sz="28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20135058"/>
              </p:ext>
            </p:extLst>
          </p:nvPr>
        </p:nvGraphicFramePr>
        <p:xfrm>
          <a:off x="754118" y="627446"/>
          <a:ext cx="10208558" cy="4408100"/>
        </p:xfrm>
        <a:graphic>
          <a:graphicData uri="http://schemas.openxmlformats.org/drawingml/2006/table">
            <a:tbl>
              <a:tblPr firstRow="1" bandRow="1">
                <a:tableStyleId>{073A0DAA-6AF3-43AB-8588-CEC1D06C72B9}</a:tableStyleId>
              </a:tblPr>
              <a:tblGrid>
                <a:gridCol w="5104279"/>
                <a:gridCol w="5104279"/>
              </a:tblGrid>
              <a:tr h="598100">
                <a:tc>
                  <a:txBody>
                    <a:bodyPr/>
                    <a:lstStyle/>
                    <a:p>
                      <a:r>
                        <a:rPr lang="en-ZA" sz="1400" dirty="0" smtClean="0">
                          <a:solidFill>
                            <a:schemeClr val="tx1"/>
                          </a:solidFill>
                          <a:latin typeface="Arial" panose="020B0604020202020204" pitchFamily="34" charset="0"/>
                          <a:cs typeface="Arial" panose="020B0604020202020204" pitchFamily="34" charset="0"/>
                        </a:rPr>
                        <a:t>VALUES</a:t>
                      </a:r>
                      <a:endParaRPr lang="en-US" sz="1400" dirty="0">
                        <a:solidFill>
                          <a:schemeClr val="tx1"/>
                        </a:solidFill>
                        <a:latin typeface="Arial" panose="020B0604020202020204" pitchFamily="34" charset="0"/>
                        <a:cs typeface="Arial" panose="020B0604020202020204" pitchFamily="34" charset="0"/>
                      </a:endParaRPr>
                    </a:p>
                  </a:txBody>
                  <a:tcPr marL="91449" marR="91449" marT="45722" marB="45722">
                    <a:solidFill>
                      <a:schemeClr val="bg1">
                        <a:lumMod val="65000"/>
                      </a:schemeClr>
                    </a:solidFill>
                  </a:tcPr>
                </a:tc>
                <a:tc>
                  <a:txBody>
                    <a:bodyPr/>
                    <a:lstStyle/>
                    <a:p>
                      <a:r>
                        <a:rPr lang="en-ZA" sz="1400" dirty="0" smtClean="0">
                          <a:solidFill>
                            <a:schemeClr val="tx1"/>
                          </a:solidFill>
                          <a:latin typeface="Arial" panose="020B0604020202020204" pitchFamily="34" charset="0"/>
                          <a:cs typeface="Arial" panose="020B0604020202020204" pitchFamily="34" charset="0"/>
                        </a:rPr>
                        <a:t>OPERATING PRINCIPLES</a:t>
                      </a:r>
                      <a:endParaRPr lang="en-US" sz="1400" dirty="0">
                        <a:solidFill>
                          <a:schemeClr val="tx1"/>
                        </a:solidFill>
                        <a:latin typeface="Arial" panose="020B0604020202020204" pitchFamily="34" charset="0"/>
                        <a:cs typeface="Arial" panose="020B0604020202020204" pitchFamily="34" charset="0"/>
                      </a:endParaRPr>
                    </a:p>
                  </a:txBody>
                  <a:tcPr marL="91449" marR="91449" marT="45722" marB="45722">
                    <a:solidFill>
                      <a:schemeClr val="bg1">
                        <a:lumMod val="65000"/>
                      </a:schemeClr>
                    </a:solidFill>
                  </a:tcPr>
                </a:tc>
              </a:tr>
              <a:tr h="598100">
                <a:tc>
                  <a:txBody>
                    <a:bodyPr/>
                    <a:lstStyle/>
                    <a:p>
                      <a:pPr marL="0" marR="0" lvl="0" indent="0" algn="just" defTabSz="914400" rtl="0" eaLnBrk="1" fontAlgn="auto" latinLnBrk="0" hangingPunct="1">
                        <a:lnSpc>
                          <a:spcPct val="150000"/>
                        </a:lnSpc>
                        <a:spcBef>
                          <a:spcPts val="0"/>
                        </a:spcBef>
                        <a:spcAft>
                          <a:spcPts val="1000"/>
                        </a:spcAft>
                        <a:buClrTx/>
                        <a:buSzTx/>
                        <a:buFontTx/>
                        <a:buNone/>
                        <a:tabLst/>
                        <a:defRPr/>
                      </a:pPr>
                      <a:r>
                        <a:rPr kumimoji="0" lang="en-GB" sz="1400" b="1" i="0" u="none" strike="noStrike" kern="1200" cap="small"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Accountability </a:t>
                      </a:r>
                      <a:endPar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c>
                  <a:txBody>
                    <a:bodyPr/>
                    <a:lstStyle/>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kumimoji="0" lang="en-GB"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We are accountable and responsible to our clients, communities, stakeholders and to one another for our actions</a:t>
                      </a:r>
                      <a:endPar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kumimoji="0" lang="en-GB"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We promote effective regulatory and legislative compliance with financial controls, systems and processes</a:t>
                      </a:r>
                      <a:endPar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50000"/>
                        </a:lnSpc>
                        <a:spcBef>
                          <a:spcPts val="0"/>
                        </a:spcBef>
                        <a:spcAft>
                          <a:spcPts val="0"/>
                        </a:spcAft>
                        <a:buClrTx/>
                        <a:buSzTx/>
                        <a:buFont typeface="Symbol" panose="05050102010706020507" pitchFamily="18" charset="2"/>
                        <a:buChar char=""/>
                        <a:tabLst/>
                        <a:defRPr/>
                      </a:pPr>
                      <a:r>
                        <a:rPr kumimoji="0" lang="en-GB"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We are committed to sustainable development and empowerment</a:t>
                      </a:r>
                      <a:endPar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r>
              <a:tr h="598100">
                <a:tc>
                  <a:txBody>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GB" sz="1400" b="1" i="0" u="none" strike="noStrike" kern="1200" cap="small"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Visionary</a:t>
                      </a:r>
                      <a:endPar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We approach our work in a creative manner</a:t>
                      </a:r>
                      <a:endPar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We explore and implement innovative solutions </a:t>
                      </a:r>
                      <a:endPar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GB"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We are open to new ideas</a:t>
                      </a:r>
                      <a:endPar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r>
            </a:tbl>
          </a:graphicData>
        </a:graphic>
      </p:graphicFrame>
      <p:sp>
        <p:nvSpPr>
          <p:cNvPr id="2" name="Slide Number Placeholder 1"/>
          <p:cNvSpPr>
            <a:spLocks noGrp="1"/>
          </p:cNvSpPr>
          <p:nvPr>
            <p:ph type="sldNum" sz="quarter" idx="12"/>
          </p:nvPr>
        </p:nvSpPr>
        <p:spPr/>
        <p:txBody>
          <a:bodyPr/>
          <a:lstStyle/>
          <a:p>
            <a:fld id="{C738B62C-4A43-478E-8FE5-A8C4D5447894}" type="slidenum">
              <a:rPr lang="en-US" smtClean="0"/>
              <a:t>7</a:t>
            </a:fld>
            <a:endParaRPr lang="en-US"/>
          </a:p>
        </p:txBody>
      </p:sp>
    </p:spTree>
    <p:extLst>
      <p:ext uri="{BB962C8B-B14F-4D97-AF65-F5344CB8AC3E}">
        <p14:creationId xmlns:p14="http://schemas.microsoft.com/office/powerpoint/2010/main" val="718418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ctrTitle"/>
          </p:nvPr>
        </p:nvSpPr>
        <p:spPr>
          <a:xfrm>
            <a:off x="1657854" y="200907"/>
            <a:ext cx="9144000" cy="436294"/>
          </a:xfrm>
        </p:spPr>
        <p:txBody>
          <a:bodyPr>
            <a:noAutofit/>
          </a:bodyPr>
          <a:lstStyle/>
          <a:p>
            <a:r>
              <a:rPr lang="en-ZA" sz="2800" b="1" dirty="0">
                <a:latin typeface="Arial" panose="020B0604020202020204" pitchFamily="34" charset="0"/>
                <a:cs typeface="Arial" panose="020B0604020202020204" pitchFamily="34" charset="0"/>
              </a:rPr>
              <a:t>3.	STRATEGIC OVERVIEW cont.</a:t>
            </a:r>
            <a:endParaRPr lang="en-US" sz="28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57200" y="637201"/>
            <a:ext cx="11262360" cy="4620599"/>
          </a:xfrm>
        </p:spPr>
        <p:txBody>
          <a:bodyPr>
            <a:normAutofit/>
          </a:bodyPr>
          <a:lstStyle/>
          <a:p>
            <a:pPr>
              <a:lnSpc>
                <a:spcPct val="150000"/>
              </a:lnSpc>
            </a:pPr>
            <a:r>
              <a:rPr lang="en-ZA" altLang="en-US" sz="2000" b="1" dirty="0">
                <a:latin typeface="Arial" panose="020B0604020202020204" pitchFamily="34" charset="0"/>
                <a:cs typeface="Arial" panose="020B0604020202020204" pitchFamily="34" charset="0"/>
              </a:rPr>
              <a:t>Strategic Goals and Objectives</a:t>
            </a:r>
          </a:p>
        </p:txBody>
      </p:sp>
      <p:sp>
        <p:nvSpPr>
          <p:cNvPr id="2" name="TextBox 1"/>
          <p:cNvSpPr txBox="1"/>
          <p:nvPr/>
        </p:nvSpPr>
        <p:spPr>
          <a:xfrm>
            <a:off x="4612342" y="5983941"/>
            <a:ext cx="658906" cy="369332"/>
          </a:xfrm>
          <a:prstGeom prst="rect">
            <a:avLst/>
          </a:prstGeom>
          <a:noFill/>
        </p:spPr>
        <p:txBody>
          <a:bodyPr wrap="square" rtlCol="0">
            <a:spAutoFit/>
          </a:bodyPr>
          <a:lstStyle/>
          <a:p>
            <a:r>
              <a:rPr lang="en-ZA" b="1" dirty="0"/>
              <a:t>9</a:t>
            </a:r>
          </a:p>
        </p:txBody>
      </p:sp>
      <p:graphicFrame>
        <p:nvGraphicFramePr>
          <p:cNvPr id="6" name="Table 5"/>
          <p:cNvGraphicFramePr>
            <a:graphicFrameLocks noGrp="1"/>
          </p:cNvGraphicFramePr>
          <p:nvPr>
            <p:extLst>
              <p:ext uri="{D42A27DB-BD31-4B8C-83A1-F6EECF244321}">
                <p14:modId xmlns:p14="http://schemas.microsoft.com/office/powerpoint/2010/main" val="3395068647"/>
              </p:ext>
            </p:extLst>
          </p:nvPr>
        </p:nvGraphicFramePr>
        <p:xfrm>
          <a:off x="497540" y="1239161"/>
          <a:ext cx="11528205" cy="5176520"/>
        </p:xfrm>
        <a:graphic>
          <a:graphicData uri="http://schemas.openxmlformats.org/drawingml/2006/table">
            <a:tbl>
              <a:tblPr firstRow="1" bandRow="1">
                <a:tableStyleId>{073A0DAA-6AF3-43AB-8588-CEC1D06C72B9}</a:tableStyleId>
              </a:tblPr>
              <a:tblGrid>
                <a:gridCol w="2610838"/>
                <a:gridCol w="2378022"/>
                <a:gridCol w="6539345"/>
              </a:tblGrid>
              <a:tr h="232285">
                <a:tc>
                  <a:txBody>
                    <a:bodyPr/>
                    <a:lstStyle/>
                    <a:p>
                      <a:pPr marL="0" marR="0" algn="just">
                        <a:lnSpc>
                          <a:spcPct val="150000"/>
                        </a:lnSpc>
                        <a:spcBef>
                          <a:spcPts val="0"/>
                        </a:spcBef>
                        <a:spcAft>
                          <a:spcPts val="1000"/>
                        </a:spcAft>
                        <a:tabLst>
                          <a:tab pos="360045" algn="l"/>
                        </a:tabLst>
                      </a:pPr>
                      <a:r>
                        <a:rPr lang="en-ZA" sz="1400" b="1" cap="small" dirty="0">
                          <a:effectLst/>
                          <a:latin typeface="Arial" panose="020B0604020202020204" pitchFamily="34" charset="0"/>
                          <a:ea typeface="Calibri" panose="020F0502020204030204" pitchFamily="34" charset="0"/>
                          <a:cs typeface="Times New Roman" panose="02020603050405020304" pitchFamily="18" charset="0"/>
                        </a:rPr>
                        <a:t>Programme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solidFill>
                      <a:schemeClr val="bg1">
                        <a:lumMod val="65000"/>
                      </a:schemeClr>
                    </a:solidFill>
                  </a:tcPr>
                </a:tc>
                <a:tc>
                  <a:txBody>
                    <a:bodyPr/>
                    <a:lstStyle/>
                    <a:p>
                      <a:pPr marL="0" marR="0" algn="just">
                        <a:lnSpc>
                          <a:spcPct val="150000"/>
                        </a:lnSpc>
                        <a:spcBef>
                          <a:spcPts val="0"/>
                        </a:spcBef>
                        <a:spcAft>
                          <a:spcPts val="1000"/>
                        </a:spcAft>
                        <a:tabLst>
                          <a:tab pos="360045" algn="l"/>
                        </a:tabLst>
                      </a:pPr>
                      <a:r>
                        <a:rPr lang="en-ZA" sz="1400" b="1" cap="small" dirty="0">
                          <a:effectLst/>
                          <a:latin typeface="Arial" panose="020B0604020202020204" pitchFamily="34" charset="0"/>
                          <a:ea typeface="Calibri" panose="020F0502020204030204" pitchFamily="34" charset="0"/>
                          <a:cs typeface="Times New Roman" panose="02020603050405020304" pitchFamily="18" charset="0"/>
                        </a:rPr>
                        <a:t>Strategic Goals/ Outcomes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solidFill>
                      <a:schemeClr val="bg1">
                        <a:lumMod val="65000"/>
                      </a:schemeClr>
                    </a:solidFill>
                  </a:tcPr>
                </a:tc>
                <a:tc>
                  <a:txBody>
                    <a:bodyPr/>
                    <a:lstStyle/>
                    <a:p>
                      <a:pPr marL="0" marR="0" algn="just">
                        <a:lnSpc>
                          <a:spcPct val="150000"/>
                        </a:lnSpc>
                        <a:spcBef>
                          <a:spcPts val="0"/>
                        </a:spcBef>
                        <a:spcAft>
                          <a:spcPts val="1000"/>
                        </a:spcAft>
                        <a:tabLst>
                          <a:tab pos="360045" algn="l"/>
                        </a:tabLst>
                      </a:pPr>
                      <a:r>
                        <a:rPr lang="en-ZA" sz="1400" b="1" cap="small" dirty="0">
                          <a:effectLst/>
                          <a:latin typeface="Arial" panose="020B0604020202020204" pitchFamily="34" charset="0"/>
                          <a:ea typeface="Calibri" panose="020F0502020204030204" pitchFamily="34" charset="0"/>
                          <a:cs typeface="Times New Roman" panose="02020603050405020304" pitchFamily="18" charset="0"/>
                        </a:rPr>
                        <a:t>Strategic Objectives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77" marR="68577" marT="0" marB="0">
                    <a:solidFill>
                      <a:schemeClr val="bg1">
                        <a:lumMod val="65000"/>
                      </a:schemeClr>
                    </a:solidFill>
                  </a:tcPr>
                </a:tc>
              </a:tr>
              <a:tr h="1361412">
                <a:tc>
                  <a:txBody>
                    <a:bodyPr/>
                    <a:lstStyle/>
                    <a:p>
                      <a:pPr marL="0" marR="0" algn="just">
                        <a:lnSpc>
                          <a:spcPct val="150000"/>
                        </a:lnSpc>
                        <a:spcBef>
                          <a:spcPts val="0"/>
                        </a:spcBef>
                        <a:spcAft>
                          <a:spcPts val="1000"/>
                        </a:spcAft>
                      </a:pPr>
                      <a:r>
                        <a:rPr lang="en-ZA" sz="1400" b="1" cap="small" dirty="0">
                          <a:effectLst/>
                          <a:latin typeface="Arial" panose="020B0604020202020204" pitchFamily="34" charset="0"/>
                          <a:ea typeface="Calibri" panose="020F0502020204030204" pitchFamily="34" charset="0"/>
                          <a:cs typeface="Arial" panose="020B0604020202020204" pitchFamily="34" charset="0"/>
                        </a:rPr>
                        <a:t>Programme 1: Integrated Service Delivery</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marL="0" marR="0" algn="just">
                        <a:lnSpc>
                          <a:spcPct val="150000"/>
                        </a:lnSpc>
                        <a:spcBef>
                          <a:spcPts val="0"/>
                        </a:spcBef>
                        <a:spcAft>
                          <a:spcPts val="1000"/>
                        </a:spcAft>
                      </a:pPr>
                      <a:r>
                        <a:rPr lang="en-ZA" sz="1400" b="1" cap="small" dirty="0">
                          <a:effectLst/>
                          <a:latin typeface="Arial" panose="020B0604020202020204" pitchFamily="34" charset="0"/>
                          <a:ea typeface="Calibri" panose="020F0502020204030204" pitchFamily="34" charset="0"/>
                          <a:cs typeface="Arial" panose="020B0604020202020204" pitchFamily="34" charset="0"/>
                        </a:rPr>
                        <a:t>The IDT contributes to the State’s capacity to effectively implement development programmes.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algn="just">
                        <a:lnSpc>
                          <a:spcPct val="150000"/>
                        </a:lnSpc>
                      </a:pPr>
                      <a:r>
                        <a:rPr lang="en-ZA" sz="1400" b="1" cap="small" dirty="0" smtClean="0">
                          <a:effectLst/>
                          <a:latin typeface="Arial" panose="020B0604020202020204" pitchFamily="34" charset="0"/>
                          <a:cs typeface="Arial" panose="020B0604020202020204" pitchFamily="34" charset="0"/>
                        </a:rPr>
                        <a:t>Strategic Objective 1</a:t>
                      </a:r>
                      <a:r>
                        <a:rPr lang="en-ZA" sz="1400" dirty="0" smtClean="0">
                          <a:effectLst/>
                          <a:latin typeface="Arial" panose="020B0604020202020204" pitchFamily="34" charset="0"/>
                          <a:cs typeface="Arial" panose="020B0604020202020204" pitchFamily="34" charset="0"/>
                        </a:rPr>
                        <a:t>: </a:t>
                      </a:r>
                      <a:endParaRPr lang="en-US" sz="1400" dirty="0" smtClean="0">
                        <a:effectLst/>
                        <a:latin typeface="Arial" panose="020B0604020202020204" pitchFamily="34" charset="0"/>
                        <a:cs typeface="Arial" panose="020B0604020202020204" pitchFamily="34" charset="0"/>
                      </a:endParaRPr>
                    </a:p>
                    <a:p>
                      <a:pPr algn="just">
                        <a:lnSpc>
                          <a:spcPct val="150000"/>
                        </a:lnSpc>
                      </a:pPr>
                      <a:r>
                        <a:rPr lang="en-ZA" sz="1400" dirty="0" smtClean="0">
                          <a:effectLst/>
                          <a:latin typeface="Arial" panose="020B0604020202020204" pitchFamily="34" charset="0"/>
                          <a:cs typeface="Arial" panose="020B0604020202020204" pitchFamily="34" charset="0"/>
                        </a:rPr>
                        <a:t>Deliver quality social infrastructure on time, within budget and scope </a:t>
                      </a:r>
                      <a:endParaRPr lang="en-US" sz="1400" dirty="0" smtClean="0">
                        <a:effectLst/>
                        <a:latin typeface="Arial" panose="020B0604020202020204" pitchFamily="34" charset="0"/>
                        <a:cs typeface="Arial" panose="020B0604020202020204" pitchFamily="34" charset="0"/>
                      </a:endParaRPr>
                    </a:p>
                    <a:p>
                      <a:pPr algn="just">
                        <a:lnSpc>
                          <a:spcPct val="150000"/>
                        </a:lnSpc>
                      </a:pPr>
                      <a:r>
                        <a:rPr lang="en-ZA" sz="1400" b="1" cap="small" dirty="0" smtClean="0">
                          <a:effectLst/>
                          <a:latin typeface="Arial" panose="020B0604020202020204" pitchFamily="34" charset="0"/>
                          <a:cs typeface="Arial" panose="020B0604020202020204" pitchFamily="34" charset="0"/>
                        </a:rPr>
                        <a:t> Objective Statement 1:</a:t>
                      </a:r>
                      <a:endParaRPr lang="en-US" sz="1400" dirty="0" smtClean="0">
                        <a:effectLst/>
                        <a:latin typeface="Arial" panose="020B0604020202020204" pitchFamily="34" charset="0"/>
                        <a:cs typeface="Arial" panose="020B0604020202020204" pitchFamily="34" charset="0"/>
                      </a:endParaRPr>
                    </a:p>
                    <a:p>
                      <a:pPr marL="0" marR="0" algn="just">
                        <a:lnSpc>
                          <a:spcPct val="150000"/>
                        </a:lnSpc>
                        <a:spcBef>
                          <a:spcPts val="0"/>
                        </a:spcBef>
                        <a:spcAft>
                          <a:spcPts val="1000"/>
                        </a:spcAft>
                      </a:pPr>
                      <a:r>
                        <a:rPr lang="en-ZA" sz="1400" dirty="0" smtClean="0">
                          <a:effectLst/>
                          <a:latin typeface="Arial" panose="020B0604020202020204" pitchFamily="34" charset="0"/>
                          <a:ea typeface="Calibri" panose="020F0502020204030204" pitchFamily="34" charset="0"/>
                          <a:cs typeface="Arial" panose="020B0604020202020204" pitchFamily="34" charset="0"/>
                        </a:rPr>
                        <a:t>IDT distinctive developmental approach to social infrastructure delivery empowers communities to receive, own, manage and sustain their own development</a:t>
                      </a:r>
                      <a:endParaRPr lang="en-ZA" sz="1400" dirty="0">
                        <a:latin typeface="Arial" panose="020B0604020202020204" pitchFamily="34" charset="0"/>
                        <a:cs typeface="Arial" panose="020B0604020202020204" pitchFamily="34" charset="0"/>
                      </a:endParaRPr>
                    </a:p>
                  </a:txBody>
                  <a:tcPr/>
                </a:tc>
              </a:tr>
              <a:tr h="1889611">
                <a:tc>
                  <a:txBody>
                    <a:bodyPr/>
                    <a:lstStyle/>
                    <a:p>
                      <a:pPr marL="0" marR="0" algn="just">
                        <a:lnSpc>
                          <a:spcPct val="150000"/>
                        </a:lnSpc>
                        <a:spcBef>
                          <a:spcPts val="0"/>
                        </a:spcBef>
                        <a:spcAft>
                          <a:spcPts val="1000"/>
                        </a:spcAft>
                      </a:pPr>
                      <a:r>
                        <a:rPr lang="en-ZA" sz="1400" b="1" cap="small" dirty="0">
                          <a:effectLst/>
                          <a:latin typeface="Arial" panose="020B0604020202020204" pitchFamily="34" charset="0"/>
                          <a:ea typeface="Calibri" panose="020F0502020204030204" pitchFamily="34" charset="0"/>
                          <a:cs typeface="Arial" panose="020B0604020202020204" pitchFamily="34" charset="0"/>
                        </a:rPr>
                        <a:t>Programme 2: Administration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marL="0" marR="0" algn="just">
                        <a:lnSpc>
                          <a:spcPct val="150000"/>
                        </a:lnSpc>
                        <a:spcBef>
                          <a:spcPts val="0"/>
                        </a:spcBef>
                        <a:spcAft>
                          <a:spcPts val="1000"/>
                        </a:spcAft>
                      </a:pPr>
                      <a:r>
                        <a:rPr lang="en-ZA" sz="1400" b="1" cap="small" dirty="0">
                          <a:effectLst/>
                          <a:latin typeface="Arial" panose="020B0604020202020204" pitchFamily="34" charset="0"/>
                          <a:ea typeface="Calibri" panose="020F0502020204030204" pitchFamily="34" charset="0"/>
                          <a:cs typeface="Arial" panose="020B0604020202020204" pitchFamily="34" charset="0"/>
                        </a:rPr>
                        <a:t>The IDT is an effective, efficient and sustainable organisation</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77" marR="68577" marT="0" marB="0"/>
                </a:tc>
                <a:tc>
                  <a:txBody>
                    <a:bodyPr/>
                    <a:lstStyle/>
                    <a:p>
                      <a:pPr marL="0" marR="0" algn="just">
                        <a:lnSpc>
                          <a:spcPct val="150000"/>
                        </a:lnSpc>
                        <a:spcBef>
                          <a:spcPts val="0"/>
                        </a:spcBef>
                        <a:spcAft>
                          <a:spcPts val="1000"/>
                        </a:spcAft>
                      </a:pPr>
                      <a:r>
                        <a:rPr lang="en-ZA" sz="1400" b="1" cap="small" dirty="0" smtClean="0">
                          <a:effectLst/>
                          <a:latin typeface="Arial" panose="020B0604020202020204" pitchFamily="34" charset="0"/>
                          <a:ea typeface="Calibri" panose="020F0502020204030204" pitchFamily="34" charset="0"/>
                          <a:cs typeface="Arial" panose="020B0604020202020204" pitchFamily="34" charset="0"/>
                        </a:rPr>
                        <a:t>Strategic Objective 2</a:t>
                      </a:r>
                      <a:r>
                        <a:rPr lang="en-ZA" sz="1400" dirty="0" smtClean="0">
                          <a:effectLst/>
                          <a:latin typeface="Arial" panose="020B0604020202020204" pitchFamily="34" charset="0"/>
                          <a:ea typeface="Calibri" panose="020F0502020204030204" pitchFamily="34" charset="0"/>
                          <a:cs typeface="Arial" panose="020B0604020202020204" pitchFamily="34" charset="0"/>
                        </a:rPr>
                        <a:t>: A financially viable, compliant, results-based, efficient and focused organisation</a:t>
                      </a:r>
                      <a:endParaRPr lang="en-US" sz="1400" dirty="0" smtClean="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ZA" sz="1400" b="1" cap="small" dirty="0" smtClean="0">
                          <a:effectLst/>
                          <a:latin typeface="Arial" panose="020B0604020202020204" pitchFamily="34" charset="0"/>
                          <a:ea typeface="Calibri" panose="020F0502020204030204" pitchFamily="34" charset="0"/>
                          <a:cs typeface="Arial" panose="020B0604020202020204" pitchFamily="34" charset="0"/>
                        </a:rPr>
                        <a:t>Objective Statement 2:</a:t>
                      </a:r>
                      <a:r>
                        <a:rPr lang="en-ZA" sz="1400" dirty="0" smtClean="0">
                          <a:effectLst/>
                          <a:latin typeface="Arial" panose="020B0604020202020204" pitchFamily="34" charset="0"/>
                          <a:ea typeface="Calibri" panose="020F0502020204030204" pitchFamily="34" charset="0"/>
                          <a:cs typeface="Arial" panose="020B0604020202020204" pitchFamily="34" charset="0"/>
                        </a:rPr>
                        <a:t> Building a sustainable organisation and maintaining a clean administration which is committed to the efficient application of resources, compliance with regulations and legislation and which is accountable. </a:t>
                      </a:r>
                      <a:endParaRPr lang="en-US" sz="1400" dirty="0" smtClean="0">
                        <a:effectLst/>
                        <a:latin typeface="Arial" panose="020B0604020202020204" pitchFamily="34" charset="0"/>
                        <a:ea typeface="Calibri" panose="020F050202020403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r>
              <a:tr h="347071">
                <a:tc gridSpan="3">
                  <a:txBody>
                    <a:bodyPr/>
                    <a:lstStyle/>
                    <a:p>
                      <a:endParaRPr lang="en-ZA" dirty="0"/>
                    </a:p>
                  </a:txBody>
                  <a:tcPr/>
                </a:tc>
                <a:tc hMerge="1">
                  <a:txBody>
                    <a:bodyPr/>
                    <a:lstStyle/>
                    <a:p>
                      <a:endParaRPr lang="en-ZA" dirty="0"/>
                    </a:p>
                  </a:txBody>
                  <a:tcPr/>
                </a:tc>
                <a:tc hMerge="1">
                  <a:txBody>
                    <a:bodyPr/>
                    <a:lstStyle/>
                    <a:p>
                      <a:endParaRPr lang="en-ZA" dirty="0"/>
                    </a:p>
                  </a:txBody>
                  <a:tcPr/>
                </a:tc>
              </a:tr>
            </a:tbl>
          </a:graphicData>
        </a:graphic>
      </p:graphicFrame>
      <p:sp>
        <p:nvSpPr>
          <p:cNvPr id="5" name="Slide Number Placeholder 4"/>
          <p:cNvSpPr>
            <a:spLocks noGrp="1"/>
          </p:cNvSpPr>
          <p:nvPr>
            <p:ph type="sldNum" sz="quarter" idx="12"/>
          </p:nvPr>
        </p:nvSpPr>
        <p:spPr/>
        <p:txBody>
          <a:bodyPr/>
          <a:lstStyle/>
          <a:p>
            <a:fld id="{C738B62C-4A43-478E-8FE5-A8C4D5447894}" type="slidenum">
              <a:rPr lang="en-US" smtClean="0"/>
              <a:t>8</a:t>
            </a:fld>
            <a:endParaRPr lang="en-US"/>
          </a:p>
        </p:txBody>
      </p:sp>
    </p:spTree>
    <p:extLst>
      <p:ext uri="{BB962C8B-B14F-4D97-AF65-F5344CB8AC3E}">
        <p14:creationId xmlns:p14="http://schemas.microsoft.com/office/powerpoint/2010/main" val="800661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DDB4C9C-C66A-445A-8B13-369B401657BD"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4" y="-401053"/>
            <a:ext cx="122020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ctrTitle"/>
          </p:nvPr>
        </p:nvSpPr>
        <p:spPr>
          <a:xfrm>
            <a:off x="1441281" y="198501"/>
            <a:ext cx="9144000" cy="436294"/>
          </a:xfrm>
        </p:spPr>
        <p:txBody>
          <a:bodyPr>
            <a:noAutofit/>
          </a:bodyPr>
          <a:lstStyle/>
          <a:p>
            <a:r>
              <a:rPr lang="en-ZA" sz="2800" b="1" dirty="0">
                <a:latin typeface="Arial" panose="020B0604020202020204" pitchFamily="34" charset="0"/>
                <a:cs typeface="Arial" panose="020B0604020202020204" pitchFamily="34" charset="0"/>
              </a:rPr>
              <a:t>4.	LEGISLATIVE AND OTHER MANDATES </a:t>
            </a:r>
            <a:endParaRPr lang="en-US" sz="28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18160" y="838200"/>
            <a:ext cx="11338560" cy="4412673"/>
          </a:xfrm>
        </p:spPr>
        <p:txBody>
          <a:bodyPr>
            <a:normAutofit fontScale="32500" lnSpcReduction="20000"/>
          </a:bodyPr>
          <a:lstStyle/>
          <a:p>
            <a:pPr algn="just">
              <a:buFont typeface="Wingdings" panose="05000000000000000000" pitchFamily="2" charset="2"/>
              <a:buChar char="q"/>
              <a:defRPr/>
            </a:pPr>
            <a:r>
              <a:rPr lang="en-ZA" sz="2100" dirty="0" smtClean="0">
                <a:latin typeface="Arial" panose="020B0604020202020204" pitchFamily="34" charset="0"/>
                <a:cs typeface="Arial" panose="020B0604020202020204" pitchFamily="34" charset="0"/>
              </a:rPr>
              <a:t>  	</a:t>
            </a:r>
            <a:r>
              <a:rPr lang="en-ZA" sz="5100" dirty="0" smtClean="0">
                <a:latin typeface="Arial" panose="020B0604020202020204" pitchFamily="34" charset="0"/>
                <a:cs typeface="Arial" panose="020B0604020202020204" pitchFamily="34" charset="0"/>
              </a:rPr>
              <a:t>2016/17 IDT APP and Budget was prepared prior to the presentation of the 2016 State of the </a:t>
            </a:r>
            <a:r>
              <a:rPr lang="en-ZA" sz="5100" dirty="0" smtClean="0">
                <a:latin typeface="Arial" panose="020B0604020202020204" pitchFamily="34" charset="0"/>
                <a:cs typeface="Arial" panose="020B0604020202020204" pitchFamily="34" charset="0"/>
              </a:rPr>
              <a:t>Nation </a:t>
            </a:r>
            <a:r>
              <a:rPr lang="en-ZA" sz="5100" dirty="0" smtClean="0">
                <a:latin typeface="Arial" panose="020B0604020202020204" pitchFamily="34" charset="0"/>
                <a:cs typeface="Arial" panose="020B0604020202020204" pitchFamily="34" charset="0"/>
              </a:rPr>
              <a:t>	</a:t>
            </a:r>
            <a:r>
              <a:rPr lang="en-ZA" sz="5100" dirty="0" smtClean="0">
                <a:latin typeface="Arial" panose="020B0604020202020204" pitchFamily="34" charset="0"/>
                <a:cs typeface="Arial" panose="020B0604020202020204" pitchFamily="34" charset="0"/>
              </a:rPr>
              <a:t>Address (SONA</a:t>
            </a:r>
            <a:r>
              <a:rPr lang="en-ZA" sz="5100" dirty="0" smtClean="0">
                <a:latin typeface="Arial" panose="020B0604020202020204" pitchFamily="34" charset="0"/>
                <a:cs typeface="Arial" panose="020B0604020202020204" pitchFamily="34" charset="0"/>
              </a:rPr>
              <a:t>) by His Excellency President Jacob Zuma on 11 February 2016 and the </a:t>
            </a:r>
            <a:r>
              <a:rPr lang="en-ZA" sz="5100" dirty="0" smtClean="0">
                <a:latin typeface="Arial" panose="020B0604020202020204" pitchFamily="34" charset="0"/>
                <a:cs typeface="Arial" panose="020B0604020202020204" pitchFamily="34" charset="0"/>
              </a:rPr>
              <a:t>Budget </a:t>
            </a:r>
            <a:r>
              <a:rPr lang="en-ZA" sz="5100" dirty="0" smtClean="0">
                <a:latin typeface="Arial" panose="020B0604020202020204" pitchFamily="34" charset="0"/>
                <a:cs typeface="Arial" panose="020B0604020202020204" pitchFamily="34" charset="0"/>
              </a:rPr>
              <a:t>	Speech 	by the Honourable Minister of Finance Pravin </a:t>
            </a:r>
            <a:r>
              <a:rPr lang="en-ZA" sz="5100" dirty="0" err="1" smtClean="0">
                <a:latin typeface="Arial" panose="020B0604020202020204" pitchFamily="34" charset="0"/>
                <a:cs typeface="Arial" panose="020B0604020202020204" pitchFamily="34" charset="0"/>
              </a:rPr>
              <a:t>Gordhan</a:t>
            </a:r>
            <a:r>
              <a:rPr lang="en-ZA" sz="5100" dirty="0" smtClean="0">
                <a:latin typeface="Arial" panose="020B0604020202020204" pitchFamily="34" charset="0"/>
                <a:cs typeface="Arial" panose="020B0604020202020204" pitchFamily="34" charset="0"/>
              </a:rPr>
              <a:t> on 24 February 2016.  </a:t>
            </a:r>
          </a:p>
          <a:p>
            <a:pPr algn="just">
              <a:defRPr/>
            </a:pPr>
            <a:endParaRPr lang="en-ZA" sz="51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defRPr/>
            </a:pPr>
            <a:r>
              <a:rPr lang="en-ZA" sz="5100" dirty="0" smtClean="0">
                <a:latin typeface="Arial" panose="020B0604020202020204" pitchFamily="34" charset="0"/>
                <a:cs typeface="Arial" panose="020B0604020202020204" pitchFamily="34" charset="0"/>
              </a:rPr>
              <a:t>  	IDT recognises the significance and the importance of these policy statements on its business 	operations, 	hence its consideration of their likely impact on the 2016/17 IDT APP and Budget.</a:t>
            </a:r>
          </a:p>
          <a:p>
            <a:pPr algn="just">
              <a:defRPr/>
            </a:pPr>
            <a:endParaRPr lang="en-US" sz="51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defRPr/>
            </a:pPr>
            <a:r>
              <a:rPr lang="en-ZA" sz="5100" dirty="0" smtClean="0">
                <a:latin typeface="Arial" panose="020B0604020202020204" pitchFamily="34" charset="0"/>
                <a:cs typeface="Arial" panose="020B0604020202020204" pitchFamily="34" charset="0"/>
              </a:rPr>
              <a:t>  	IDT notes how the finalisation of the IDT Business Case which would confirm the public entity’s 	business 	form with respect to its mandate, funding model and institutional arrangements could 	affect the execution 	of the 2016/17 IDT APP and Budget.  </a:t>
            </a:r>
          </a:p>
          <a:p>
            <a:pPr algn="just">
              <a:defRPr/>
            </a:pPr>
            <a:endParaRPr lang="en-ZA" sz="5100" dirty="0" smtClean="0">
              <a:latin typeface="Arial" panose="020B0604020202020204" pitchFamily="34" charset="0"/>
              <a:cs typeface="Arial" panose="020B0604020202020204" pitchFamily="34" charset="0"/>
            </a:endParaRPr>
          </a:p>
          <a:p>
            <a:pPr algn="just">
              <a:buFont typeface="Wingdings" panose="05000000000000000000" pitchFamily="2" charset="2"/>
              <a:buChar char="q"/>
              <a:defRPr/>
            </a:pPr>
            <a:r>
              <a:rPr lang="en-ZA" sz="5100" dirty="0" smtClean="0">
                <a:latin typeface="Arial" panose="020B0604020202020204" pitchFamily="34" charset="0"/>
                <a:cs typeface="Arial" panose="020B0604020202020204" pitchFamily="34" charset="0"/>
              </a:rPr>
              <a:t>  	As a result, once the policy directives are unpacked and the Business Case process is </a:t>
            </a:r>
            <a:r>
              <a:rPr lang="en-ZA" sz="5100" dirty="0" smtClean="0">
                <a:latin typeface="Arial" panose="020B0604020202020204" pitchFamily="34" charset="0"/>
                <a:cs typeface="Arial" panose="020B0604020202020204" pitchFamily="34" charset="0"/>
              </a:rPr>
              <a:t>concluded</a:t>
            </a:r>
            <a:r>
              <a:rPr lang="en-ZA" sz="5100" dirty="0" smtClean="0">
                <a:latin typeface="Arial" panose="020B0604020202020204" pitchFamily="34" charset="0"/>
                <a:cs typeface="Arial" panose="020B0604020202020204" pitchFamily="34" charset="0"/>
              </a:rPr>
              <a:t>, 	the IDT might be required to approach the Shareholder for possible review of the </a:t>
            </a:r>
            <a:r>
              <a:rPr lang="en-ZA" sz="5100" dirty="0" smtClean="0">
                <a:latin typeface="Arial" panose="020B0604020202020204" pitchFamily="34" charset="0"/>
                <a:cs typeface="Arial" panose="020B0604020202020204" pitchFamily="34" charset="0"/>
              </a:rPr>
              <a:t>2016/17 </a:t>
            </a:r>
            <a:r>
              <a:rPr lang="en-ZA" sz="5100" dirty="0" smtClean="0">
                <a:latin typeface="Arial" panose="020B0604020202020204" pitchFamily="34" charset="0"/>
                <a:cs typeface="Arial" panose="020B0604020202020204" pitchFamily="34" charset="0"/>
              </a:rPr>
              <a:t>IDT APP 	and Budget including the adjustment to the programme targets and budget.</a:t>
            </a:r>
            <a:endParaRPr lang="en-US" sz="5100" dirty="0" smtClean="0">
              <a:latin typeface="Arial" panose="020B0604020202020204" pitchFamily="34" charset="0"/>
              <a:cs typeface="Arial" panose="020B0604020202020204" pitchFamily="34" charset="0"/>
            </a:endParaRPr>
          </a:p>
          <a:p>
            <a:pPr algn="just">
              <a:spcBef>
                <a:spcPts val="600"/>
              </a:spcBef>
              <a:spcAft>
                <a:spcPts val="600"/>
              </a:spcAft>
              <a:buSzPct val="95000"/>
            </a:pPr>
            <a:r>
              <a:rPr lang="en-GB" sz="5100" dirty="0" smtClean="0">
                <a:latin typeface="Arial" panose="020B0604020202020204" pitchFamily="34" charset="0"/>
                <a:cs typeface="Arial" panose="020B0604020202020204" pitchFamily="34" charset="0"/>
              </a:rPr>
              <a:t> </a:t>
            </a:r>
            <a:endParaRPr lang="en-ZA" sz="51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738B62C-4A43-478E-8FE5-A8C4D5447894}" type="slidenum">
              <a:rPr lang="en-US" smtClean="0"/>
              <a:t>9</a:t>
            </a:fld>
            <a:endParaRPr lang="en-US"/>
          </a:p>
        </p:txBody>
      </p:sp>
    </p:spTree>
    <p:extLst>
      <p:ext uri="{BB962C8B-B14F-4D97-AF65-F5344CB8AC3E}">
        <p14:creationId xmlns:p14="http://schemas.microsoft.com/office/powerpoint/2010/main" val="422223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1349</TotalTime>
  <Words>2617</Words>
  <Application>Microsoft Office PowerPoint</Application>
  <PresentationFormat>Custom</PresentationFormat>
  <Paragraphs>702</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 </vt:lpstr>
      <vt:lpstr>PRESENTATION OUTLINE</vt:lpstr>
      <vt:lpstr>1. PURPOSE OF PRESENTATION </vt:lpstr>
      <vt:lpstr>PowerPoint Presentation</vt:lpstr>
      <vt:lpstr>3. STRATEGIC OVERVIEW </vt:lpstr>
      <vt:lpstr>PowerPoint Presentation</vt:lpstr>
      <vt:lpstr>PowerPoint Presentation</vt:lpstr>
      <vt:lpstr>3. STRATEGIC OVERVIEW cont.</vt:lpstr>
      <vt:lpstr>4. LEGISLATIVE AND OTHER MANDATES </vt:lpstr>
      <vt:lpstr>4. LEGISLATIVE AND OTHER MANDATES          cont. </vt:lpstr>
      <vt:lpstr>5. POLICY MANDATE </vt:lpstr>
      <vt:lpstr>5. POLICY MANDATE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Themba Qithi (T)</dc:creator>
  <cp:lastModifiedBy>Mpho Mashaba</cp:lastModifiedBy>
  <cp:revision>79</cp:revision>
  <cp:lastPrinted>2016-03-31T09:45:14Z</cp:lastPrinted>
  <dcterms:created xsi:type="dcterms:W3CDTF">2016-03-11T08:51:36Z</dcterms:created>
  <dcterms:modified xsi:type="dcterms:W3CDTF">2016-04-04T10:44:36Z</dcterms:modified>
</cp:coreProperties>
</file>