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notesSlides/notesSlide4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86"/>
  </p:notesMasterIdLst>
  <p:handoutMasterIdLst>
    <p:handoutMasterId r:id="rId87"/>
  </p:handoutMasterIdLst>
  <p:sldIdLst>
    <p:sldId id="1127" r:id="rId2"/>
    <p:sldId id="1131" r:id="rId3"/>
    <p:sldId id="1132" r:id="rId4"/>
    <p:sldId id="1128" r:id="rId5"/>
    <p:sldId id="1129" r:id="rId6"/>
    <p:sldId id="1130" r:id="rId7"/>
    <p:sldId id="1135" r:id="rId8"/>
    <p:sldId id="1133" r:id="rId9"/>
    <p:sldId id="1123" r:id="rId10"/>
    <p:sldId id="1124" r:id="rId11"/>
    <p:sldId id="1125" r:id="rId12"/>
    <p:sldId id="1126" r:id="rId13"/>
    <p:sldId id="1136" r:id="rId14"/>
    <p:sldId id="1141" r:id="rId15"/>
    <p:sldId id="1139" r:id="rId16"/>
    <p:sldId id="1138" r:id="rId17"/>
    <p:sldId id="1231" r:id="rId18"/>
    <p:sldId id="1230" r:id="rId19"/>
    <p:sldId id="1152" r:id="rId20"/>
    <p:sldId id="1210" r:id="rId21"/>
    <p:sldId id="1211" r:id="rId22"/>
    <p:sldId id="1153" r:id="rId23"/>
    <p:sldId id="1154" r:id="rId24"/>
    <p:sldId id="1155" r:id="rId25"/>
    <p:sldId id="1156" r:id="rId26"/>
    <p:sldId id="1157" r:id="rId27"/>
    <p:sldId id="1213" r:id="rId28"/>
    <p:sldId id="1232" r:id="rId29"/>
    <p:sldId id="1177" r:id="rId30"/>
    <p:sldId id="1178" r:id="rId31"/>
    <p:sldId id="1179" r:id="rId32"/>
    <p:sldId id="1180" r:id="rId33"/>
    <p:sldId id="1184" r:id="rId34"/>
    <p:sldId id="1185" r:id="rId35"/>
    <p:sldId id="1186" r:id="rId36"/>
    <p:sldId id="1187" r:id="rId37"/>
    <p:sldId id="1190" r:id="rId38"/>
    <p:sldId id="1233" r:id="rId39"/>
    <p:sldId id="1165" r:id="rId40"/>
    <p:sldId id="1167" r:id="rId41"/>
    <p:sldId id="1168" r:id="rId42"/>
    <p:sldId id="1169" r:id="rId43"/>
    <p:sldId id="1170" r:id="rId44"/>
    <p:sldId id="1171" r:id="rId45"/>
    <p:sldId id="1212" r:id="rId46"/>
    <p:sldId id="1173" r:id="rId47"/>
    <p:sldId id="1174" r:id="rId48"/>
    <p:sldId id="1234" r:id="rId49"/>
    <p:sldId id="1198" r:id="rId50"/>
    <p:sldId id="1208" r:id="rId51"/>
    <p:sldId id="1201" r:id="rId52"/>
    <p:sldId id="1203" r:id="rId53"/>
    <p:sldId id="1205" r:id="rId54"/>
    <p:sldId id="1206" r:id="rId55"/>
    <p:sldId id="1207" r:id="rId56"/>
    <p:sldId id="1214" r:id="rId57"/>
    <p:sldId id="1215" r:id="rId58"/>
    <p:sldId id="1216" r:id="rId59"/>
    <p:sldId id="1217" r:id="rId60"/>
    <p:sldId id="1218" r:id="rId61"/>
    <p:sldId id="1219" r:id="rId62"/>
    <p:sldId id="1220" r:id="rId63"/>
    <p:sldId id="1221" r:id="rId64"/>
    <p:sldId id="1222" r:id="rId65"/>
    <p:sldId id="1223" r:id="rId66"/>
    <p:sldId id="1224" r:id="rId67"/>
    <p:sldId id="1225" r:id="rId68"/>
    <p:sldId id="1238" r:id="rId69"/>
    <p:sldId id="1235" r:id="rId70"/>
    <p:sldId id="1236" r:id="rId71"/>
    <p:sldId id="1237" r:id="rId72"/>
    <p:sldId id="1226" r:id="rId73"/>
    <p:sldId id="1227" r:id="rId74"/>
    <p:sldId id="1228" r:id="rId75"/>
    <p:sldId id="1140" r:id="rId76"/>
    <p:sldId id="1191" r:id="rId77"/>
    <p:sldId id="1192" r:id="rId78"/>
    <p:sldId id="1193" r:id="rId79"/>
    <p:sldId id="1194" r:id="rId80"/>
    <p:sldId id="1195" r:id="rId81"/>
    <p:sldId id="1196" r:id="rId82"/>
    <p:sldId id="1197" r:id="rId83"/>
    <p:sldId id="1229" r:id="rId84"/>
    <p:sldId id="1031" r:id="rId85"/>
  </p:sldIdLst>
  <p:sldSz cx="9144000" cy="6858000" type="screen4x3"/>
  <p:notesSz cx="6797675" cy="9926638"/>
  <p:custDataLst>
    <p:tags r:id="rId88"/>
  </p:custDataLst>
  <p:defaultTex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ma Mbhele" initials="DM" lastIdx="7" clrIdx="0"/>
  <p:cmAuthor id="1" name="Johannes Makhubela" initials="J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99FF"/>
    <a:srgbClr val="FF00FF"/>
    <a:srgbClr val="00FF00"/>
    <a:srgbClr val="CC3300"/>
    <a:srgbClr val="FFCC99"/>
    <a:srgbClr val="FFCC66"/>
    <a:srgbClr val="FF0000"/>
    <a:srgbClr val="EAEAEA"/>
    <a:srgbClr val="FC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60" autoAdjust="0"/>
    <p:restoredTop sz="82878" autoAdjust="0"/>
  </p:normalViewPr>
  <p:slideViewPr>
    <p:cSldViewPr>
      <p:cViewPr>
        <p:scale>
          <a:sx n="75" d="100"/>
          <a:sy n="75" d="100"/>
        </p:scale>
        <p:origin x="-990" y="-72"/>
      </p:cViewPr>
      <p:guideLst>
        <p:guide orient="horz" pos="2160"/>
        <p:guide pos="2880"/>
      </p:guideLst>
    </p:cSldViewPr>
  </p:slideViewPr>
  <p:outlineViewPr>
    <p:cViewPr>
      <p:scale>
        <a:sx n="33" d="100"/>
        <a:sy n="33" d="100"/>
      </p:scale>
      <p:origin x="0" y="852"/>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61" d="100"/>
          <a:sy n="61" d="100"/>
        </p:scale>
        <p:origin x="-3226"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rmanm.CIDB\Documents\NCDP\Qtr%20CDP%20Stats\Copy%20of%20List%20Of%20CDP%20140316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fisons\AppData\Local\Microsoft\Windows\Temporary%20Internet%20Files\Content.Outlook\6WE3GCQM\March%202016%20Revenu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fisons\AppData\Local\Microsoft\Windows\Temporary%20Internet%20Files\Content.Outlook\6WE3GCQM\March%202016%20Revenu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fisons\AppData\Local\Microsoft\Windows\Temporary%20Internet%20Files\Content.Outlook\6WE3GCQM\March%202016%20Revenue%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7.2182852143482065E-2"/>
          <c:y val="2.8252405949256341E-2"/>
          <c:w val="0.73812357830271214"/>
          <c:h val="0.8326195683872849"/>
        </c:manualLayout>
      </c:layout>
      <c:barChart>
        <c:barDir val="col"/>
        <c:grouping val="stacked"/>
        <c:varyColors val="0"/>
        <c:ser>
          <c:idx val="0"/>
          <c:order val="0"/>
          <c:invertIfNegative val="0"/>
          <c:cat>
            <c:strRef>
              <c:f>Chart!$A$1:$A$8</c:f>
              <c:strCache>
                <c:ptCount val="8"/>
                <c:pt idx="0">
                  <c:v>EC</c:v>
                </c:pt>
                <c:pt idx="1">
                  <c:v>GP</c:v>
                </c:pt>
                <c:pt idx="2">
                  <c:v>KZN</c:v>
                </c:pt>
                <c:pt idx="3">
                  <c:v>LP</c:v>
                </c:pt>
                <c:pt idx="4">
                  <c:v>NW</c:v>
                </c:pt>
                <c:pt idx="5">
                  <c:v>WC</c:v>
                </c:pt>
                <c:pt idx="6">
                  <c:v>NC</c:v>
                </c:pt>
                <c:pt idx="7">
                  <c:v>FS</c:v>
                </c:pt>
              </c:strCache>
            </c:strRef>
          </c:cat>
          <c:val>
            <c:numRef>
              <c:f>Chart!$B$1:$B$8</c:f>
              <c:numCache>
                <c:formatCode>General</c:formatCode>
                <c:ptCount val="8"/>
                <c:pt idx="0">
                  <c:v>316</c:v>
                </c:pt>
                <c:pt idx="1">
                  <c:v>73</c:v>
                </c:pt>
                <c:pt idx="2">
                  <c:v>355</c:v>
                </c:pt>
                <c:pt idx="3">
                  <c:v>76</c:v>
                </c:pt>
                <c:pt idx="4">
                  <c:v>90</c:v>
                </c:pt>
                <c:pt idx="5">
                  <c:v>27</c:v>
                </c:pt>
                <c:pt idx="6">
                  <c:v>0</c:v>
                </c:pt>
                <c:pt idx="7">
                  <c:v>0</c:v>
                </c:pt>
              </c:numCache>
            </c:numRef>
          </c:val>
        </c:ser>
        <c:dLbls>
          <c:showLegendKey val="0"/>
          <c:showVal val="0"/>
          <c:showCatName val="0"/>
          <c:showSerName val="0"/>
          <c:showPercent val="0"/>
          <c:showBubbleSize val="0"/>
        </c:dLbls>
        <c:gapWidth val="150"/>
        <c:overlap val="100"/>
        <c:axId val="52886912"/>
        <c:axId val="56042624"/>
      </c:barChart>
      <c:catAx>
        <c:axId val="52886912"/>
        <c:scaling>
          <c:orientation val="minMax"/>
        </c:scaling>
        <c:delete val="0"/>
        <c:axPos val="b"/>
        <c:majorTickMark val="out"/>
        <c:minorTickMark val="none"/>
        <c:tickLblPos val="nextTo"/>
        <c:crossAx val="56042624"/>
        <c:crosses val="autoZero"/>
        <c:auto val="1"/>
        <c:lblAlgn val="ctr"/>
        <c:lblOffset val="100"/>
        <c:noMultiLvlLbl val="0"/>
      </c:catAx>
      <c:valAx>
        <c:axId val="56042624"/>
        <c:scaling>
          <c:orientation val="minMax"/>
        </c:scaling>
        <c:delete val="0"/>
        <c:axPos val="l"/>
        <c:majorGridlines/>
        <c:numFmt formatCode="General" sourceLinked="1"/>
        <c:majorTickMark val="out"/>
        <c:minorTickMark val="none"/>
        <c:tickLblPos val="nextTo"/>
        <c:crossAx val="52886912"/>
        <c:crosses val="autoZero"/>
        <c:crossBetween val="between"/>
      </c:valAx>
    </c:plotArea>
    <c:legend>
      <c:legendPos val="r"/>
      <c:layout/>
      <c:overlay val="0"/>
    </c:legend>
    <c:plotVisOnly val="1"/>
    <c:dispBlanksAs val="gap"/>
    <c:showDLblsOverMax val="0"/>
  </c:chart>
  <c:spPr>
    <a:solidFill>
      <a:schemeClr val="accent6">
        <a:lumMod val="20000"/>
        <a:lumOff val="8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b="1" i="0" baseline="0">
                <a:effectLst/>
              </a:rPr>
              <a:t>% Contribution to revenue per grades(Cummulative)</a:t>
            </a:r>
            <a:endParaRPr lang="en-ZA" sz="1200">
              <a:effectLst/>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Revenue!$B$96</c:f>
              <c:strCache>
                <c:ptCount val="1"/>
                <c:pt idx="0">
                  <c:v>Total</c:v>
                </c:pt>
              </c:strCache>
            </c:strRef>
          </c:tx>
          <c:dPt>
            <c:idx val="0"/>
            <c:bubble3D val="0"/>
            <c:spPr>
              <a:solidFill>
                <a:srgbClr val="FF0000"/>
              </a:solidFill>
            </c:spPr>
          </c:dPt>
          <c:dPt>
            <c:idx val="1"/>
            <c:bubble3D val="0"/>
            <c:spPr>
              <a:solidFill>
                <a:srgbClr val="92D050"/>
              </a:solidFill>
            </c:spPr>
          </c:dPt>
          <c:dPt>
            <c:idx val="2"/>
            <c:bubble3D val="0"/>
            <c:spPr>
              <a:solidFill>
                <a:srgbClr val="FFC000"/>
              </a:solidFill>
            </c:spPr>
          </c:dPt>
          <c:dPt>
            <c:idx val="3"/>
            <c:bubble3D val="0"/>
            <c:spPr>
              <a:solidFill>
                <a:srgbClr val="FFFF00"/>
              </a:solidFill>
            </c:spPr>
          </c:dPt>
          <c:dPt>
            <c:idx val="4"/>
            <c:bubble3D val="0"/>
            <c:spPr>
              <a:solidFill>
                <a:srgbClr val="FFC000"/>
              </a:solidFill>
            </c:spPr>
          </c:dPt>
          <c:dLbls>
            <c:dLbl>
              <c:idx val="0"/>
              <c:layout>
                <c:manualLayout>
                  <c:x val="-0.150826027239477"/>
                  <c:y val="4.4722026592714147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012284922717989"/>
                  <c:y val="-0.3230056363533300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8.7410809759891128E-2"/>
                  <c:y val="-0.32499191852030024"/>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5172705159907368"/>
                  <c:y val="1.4465874350246419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2852629532419559E-2"/>
                  <c:y val="0.1029194951845616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Revenue!$A$97:$A$101</c:f>
              <c:strCache>
                <c:ptCount val="5"/>
                <c:pt idx="0">
                  <c:v>Grade 1</c:v>
                </c:pt>
                <c:pt idx="1">
                  <c:v>Grade 2-3</c:v>
                </c:pt>
                <c:pt idx="2">
                  <c:v>Grade 4-6</c:v>
                </c:pt>
                <c:pt idx="3">
                  <c:v>Grade 7-9</c:v>
                </c:pt>
                <c:pt idx="4">
                  <c:v>Fines &amp; W/Offs</c:v>
                </c:pt>
              </c:strCache>
            </c:strRef>
          </c:cat>
          <c:val>
            <c:numRef>
              <c:f>Revenue!$B$97:$B$101</c:f>
              <c:numCache>
                <c:formatCode>_(* #,##0.00_);_(* \(#,##0.00\);_(* "-"??_);_(@_)</c:formatCode>
                <c:ptCount val="5"/>
                <c:pt idx="0">
                  <c:v>29384550</c:v>
                </c:pt>
                <c:pt idx="1">
                  <c:v>4940461.1599999992</c:v>
                </c:pt>
                <c:pt idx="2">
                  <c:v>14174144.540000001</c:v>
                </c:pt>
                <c:pt idx="3">
                  <c:v>24993021.199999996</c:v>
                </c:pt>
                <c:pt idx="4">
                  <c:v>1188543.81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b="1" i="0" baseline="0">
                <a:effectLst/>
              </a:rPr>
              <a:t>% Contribution to revenue per grades(Cummulative)</a:t>
            </a:r>
            <a:endParaRPr lang="en-ZA" sz="1200">
              <a:effectLst/>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Cumulative revenue per month (y/y) </a:t>
            </a:r>
          </a:p>
        </c:rich>
      </c:tx>
      <c:layout/>
      <c:overlay val="0"/>
    </c:title>
    <c:autoTitleDeleted val="0"/>
    <c:plotArea>
      <c:layout/>
      <c:lineChart>
        <c:grouping val="standard"/>
        <c:varyColors val="0"/>
        <c:ser>
          <c:idx val="0"/>
          <c:order val="0"/>
          <c:tx>
            <c:strRef>
              <c:f>Revenue!$E$54</c:f>
              <c:strCache>
                <c:ptCount val="1"/>
                <c:pt idx="0">
                  <c:v>2013/2014 (Act)</c:v>
                </c:pt>
              </c:strCache>
            </c:strRef>
          </c:tx>
          <c:marker>
            <c:spPr>
              <a:solidFill>
                <a:srgbClr val="FF0000"/>
              </a:solidFill>
            </c:spPr>
          </c:marker>
          <c:cat>
            <c:strRef>
              <c:f>Revenue!$A$55:$A$66</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Revenue!$E$55:$E$66</c:f>
              <c:numCache>
                <c:formatCode>_(* #,##0.00_);_(* \(#,##0.00\);_(* "-"??_);_(@_)</c:formatCode>
                <c:ptCount val="12"/>
                <c:pt idx="0">
                  <c:v>3956626.4977000002</c:v>
                </c:pt>
                <c:pt idx="1">
                  <c:v>7331695.5971000008</c:v>
                </c:pt>
                <c:pt idx="2">
                  <c:v>13123493.961800002</c:v>
                </c:pt>
                <c:pt idx="3">
                  <c:v>19215857.357500002</c:v>
                </c:pt>
                <c:pt idx="4">
                  <c:v>23536987.562400002</c:v>
                </c:pt>
                <c:pt idx="5">
                  <c:v>28062354.142400004</c:v>
                </c:pt>
                <c:pt idx="6">
                  <c:v>35144907.592399999</c:v>
                </c:pt>
                <c:pt idx="7">
                  <c:v>40920981.212399997</c:v>
                </c:pt>
                <c:pt idx="8">
                  <c:v>44017338.042399995</c:v>
                </c:pt>
                <c:pt idx="9">
                  <c:v>48910798.142399997</c:v>
                </c:pt>
                <c:pt idx="10">
                  <c:v>54413568.672399998</c:v>
                </c:pt>
                <c:pt idx="11">
                  <c:v>59780368.092399999</c:v>
                </c:pt>
              </c:numCache>
            </c:numRef>
          </c:val>
          <c:smooth val="0"/>
        </c:ser>
        <c:ser>
          <c:idx val="1"/>
          <c:order val="1"/>
          <c:tx>
            <c:strRef>
              <c:f>Revenue!$F$54</c:f>
              <c:strCache>
                <c:ptCount val="1"/>
                <c:pt idx="0">
                  <c:v>2014/2015 (Act)</c:v>
                </c:pt>
              </c:strCache>
            </c:strRef>
          </c:tx>
          <c:cat>
            <c:strRef>
              <c:f>Revenue!$A$55:$A$66</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Revenue!$F$55:$F$66</c:f>
              <c:numCache>
                <c:formatCode>_(* #,##0.00_);_(* \(#,##0.00\);_(* "-"??_);_(@_)</c:formatCode>
                <c:ptCount val="12"/>
                <c:pt idx="0">
                  <c:v>4429081.28</c:v>
                </c:pt>
                <c:pt idx="1">
                  <c:v>10021001.449999999</c:v>
                </c:pt>
                <c:pt idx="2">
                  <c:v>15281807.239999998</c:v>
                </c:pt>
                <c:pt idx="3">
                  <c:v>21771917.549999997</c:v>
                </c:pt>
                <c:pt idx="4">
                  <c:v>27929322.939999998</c:v>
                </c:pt>
                <c:pt idx="5">
                  <c:v>33984221.219999999</c:v>
                </c:pt>
                <c:pt idx="6">
                  <c:v>39789127.379999995</c:v>
                </c:pt>
                <c:pt idx="7">
                  <c:v>44521256.689999998</c:v>
                </c:pt>
                <c:pt idx="8">
                  <c:v>47824465.640000001</c:v>
                </c:pt>
                <c:pt idx="9">
                  <c:v>52658931.259999998</c:v>
                </c:pt>
                <c:pt idx="10">
                  <c:v>58440225.119999997</c:v>
                </c:pt>
                <c:pt idx="11">
                  <c:v>66385314.25</c:v>
                </c:pt>
              </c:numCache>
            </c:numRef>
          </c:val>
          <c:smooth val="0"/>
        </c:ser>
        <c:ser>
          <c:idx val="2"/>
          <c:order val="2"/>
          <c:tx>
            <c:strRef>
              <c:f>Revenue!$G$54</c:f>
              <c:strCache>
                <c:ptCount val="1"/>
                <c:pt idx="0">
                  <c:v>2015/2016 (Act)</c:v>
                </c:pt>
              </c:strCache>
            </c:strRef>
          </c:tx>
          <c:cat>
            <c:strRef>
              <c:f>Revenue!$A$55:$A$66</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Revenue!$G$55:$G$66</c:f>
              <c:numCache>
                <c:formatCode>_(* #,##0.00_);_(* \(#,##0.00\);_(* "-"??_);_(@_)</c:formatCode>
                <c:ptCount val="12"/>
                <c:pt idx="0">
                  <c:v>4429081.28</c:v>
                </c:pt>
                <c:pt idx="1">
                  <c:v>11264092.66</c:v>
                </c:pt>
                <c:pt idx="2">
                  <c:v>18179170.34</c:v>
                </c:pt>
                <c:pt idx="3">
                  <c:v>24834743.899999999</c:v>
                </c:pt>
                <c:pt idx="4">
                  <c:v>31108812.57</c:v>
                </c:pt>
                <c:pt idx="5">
                  <c:v>38213158.630000003</c:v>
                </c:pt>
                <c:pt idx="6">
                  <c:v>45062127.260000005</c:v>
                </c:pt>
                <c:pt idx="7">
                  <c:v>51433011.560000002</c:v>
                </c:pt>
                <c:pt idx="8">
                  <c:v>55161203.670000002</c:v>
                </c:pt>
                <c:pt idx="9">
                  <c:v>60909078.539999999</c:v>
                </c:pt>
                <c:pt idx="10">
                  <c:v>67935800.200000003</c:v>
                </c:pt>
                <c:pt idx="11">
                  <c:v>74680720.710000008</c:v>
                </c:pt>
              </c:numCache>
            </c:numRef>
          </c:val>
          <c:smooth val="0"/>
        </c:ser>
        <c:dLbls>
          <c:showLegendKey val="0"/>
          <c:showVal val="0"/>
          <c:showCatName val="0"/>
          <c:showSerName val="0"/>
          <c:showPercent val="0"/>
          <c:showBubbleSize val="0"/>
        </c:dLbls>
        <c:marker val="1"/>
        <c:smooth val="0"/>
        <c:axId val="56152064"/>
        <c:axId val="56153600"/>
      </c:lineChart>
      <c:catAx>
        <c:axId val="56152064"/>
        <c:scaling>
          <c:orientation val="minMax"/>
        </c:scaling>
        <c:delete val="0"/>
        <c:axPos val="b"/>
        <c:numFmt formatCode="General" sourceLinked="1"/>
        <c:majorTickMark val="none"/>
        <c:minorTickMark val="none"/>
        <c:tickLblPos val="nextTo"/>
        <c:txPr>
          <a:bodyPr/>
          <a:lstStyle/>
          <a:p>
            <a:pPr>
              <a:defRPr sz="1100" b="1"/>
            </a:pPr>
            <a:endParaRPr lang="en-US"/>
          </a:p>
        </c:txPr>
        <c:crossAx val="56153600"/>
        <c:crosses val="autoZero"/>
        <c:auto val="1"/>
        <c:lblAlgn val="ctr"/>
        <c:lblOffset val="100"/>
        <c:noMultiLvlLbl val="0"/>
      </c:catAx>
      <c:valAx>
        <c:axId val="56153600"/>
        <c:scaling>
          <c:orientation val="minMax"/>
        </c:scaling>
        <c:delete val="0"/>
        <c:axPos val="l"/>
        <c:numFmt formatCode="_(* #,##0.00_);_(* \(#,##0.00\);_(* &quot;-&quot;??_);_(@_)" sourceLinked="1"/>
        <c:majorTickMark val="none"/>
        <c:minorTickMark val="none"/>
        <c:tickLblPos val="nextTo"/>
        <c:txPr>
          <a:bodyPr/>
          <a:lstStyle/>
          <a:p>
            <a:pPr>
              <a:defRPr sz="1100" b="1"/>
            </a:pPr>
            <a:endParaRPr lang="en-US"/>
          </a:p>
        </c:txPr>
        <c:crossAx val="56152064"/>
        <c:crosses val="autoZero"/>
        <c:crossBetween val="between"/>
      </c:valAx>
    </c:plotArea>
    <c:legend>
      <c:legendPos val="r"/>
      <c:layout/>
      <c:overlay val="0"/>
      <c:txPr>
        <a:bodyPr/>
        <a:lstStyle/>
        <a:p>
          <a:pPr>
            <a:defRPr sz="1000" b="1"/>
          </a:pPr>
          <a:endParaRPr lang="en-US"/>
        </a:p>
      </c:txPr>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ZA"/>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889F9DAA-ABA0-4D8A-9655-CA70B43D5D05}" type="datetimeFigureOut">
              <a:rPr lang="en-ZA" smtClean="0"/>
              <a:t>2016-04-01</a:t>
            </a:fld>
            <a:endParaRPr lang="en-ZA"/>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ZA"/>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CA24F105-A2B0-499A-9669-9780D104C350}" type="slidenum">
              <a:rPr lang="en-ZA" smtClean="0"/>
              <a:t>‹#›</a:t>
            </a:fld>
            <a:endParaRPr lang="en-ZA"/>
          </a:p>
        </p:txBody>
      </p:sp>
    </p:spTree>
    <p:extLst>
      <p:ext uri="{BB962C8B-B14F-4D97-AF65-F5344CB8AC3E}">
        <p14:creationId xmlns:p14="http://schemas.microsoft.com/office/powerpoint/2010/main" val="12036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Header Placeholder 46081"/>
          <p:cNvSpPr>
            <a:spLocks noGrp="1" noChangeArrowheads="1"/>
          </p:cNvSpPr>
          <p:nvPr>
            <p:ph type="hdr" sz="quarter"/>
          </p:nvPr>
        </p:nvSpPr>
        <p:spPr bwMode="auto">
          <a:xfrm>
            <a:off x="0"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l">
              <a:defRPr sz="1300" b="0">
                <a:cs typeface="+mn-cs"/>
              </a:defRPr>
            </a:lvl1pPr>
          </a:lstStyle>
          <a:p>
            <a:pPr>
              <a:defRPr/>
            </a:pPr>
            <a:endParaRPr lang="en-GB" dirty="0"/>
          </a:p>
        </p:txBody>
      </p:sp>
      <p:sp>
        <p:nvSpPr>
          <p:cNvPr id="46083" name="Date Placeholder 46082"/>
          <p:cNvSpPr>
            <a:spLocks noGrp="1" noChangeArrowheads="1"/>
          </p:cNvSpPr>
          <p:nvPr>
            <p:ph type="dt" idx="1"/>
          </p:nvPr>
        </p:nvSpPr>
        <p:spPr bwMode="auto">
          <a:xfrm>
            <a:off x="3850443"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a:defRPr sz="1300" b="0">
                <a:cs typeface="+mn-cs"/>
              </a:defRPr>
            </a:lvl1pPr>
          </a:lstStyle>
          <a:p>
            <a:pPr>
              <a:defRPr/>
            </a:pPr>
            <a:endParaRPr lang="en-GB" dirty="0"/>
          </a:p>
        </p:txBody>
      </p:sp>
      <p:sp>
        <p:nvSpPr>
          <p:cNvPr id="48132" name="Slide Image Placeholder 46083"/>
          <p:cNvSpPr>
            <a:spLocks noGrp="1" noRot="1" noChangeAspect="1" noChangeArrowheads="1" noTextEdit="1"/>
          </p:cNvSpPr>
          <p:nvPr>
            <p:ph type="sldImg" idx="2"/>
          </p:nvPr>
        </p:nvSpPr>
        <p:spPr bwMode="auto">
          <a:xfrm>
            <a:off x="917575" y="744538"/>
            <a:ext cx="4962525" cy="3722687"/>
          </a:xfrm>
          <a:prstGeom prst="rect">
            <a:avLst/>
          </a:prstGeom>
          <a:noFill/>
          <a:ln w="9525" algn="ctr">
            <a:solidFill>
              <a:srgbClr val="000000"/>
            </a:solidFill>
            <a:miter lim="800000"/>
            <a:headEnd/>
            <a:tailEnd/>
          </a:ln>
        </p:spPr>
      </p:sp>
      <p:sp>
        <p:nvSpPr>
          <p:cNvPr id="9221" name="Notes Placeholder 9220"/>
          <p:cNvSpPr>
            <a:spLocks noGrp="1" noChangeArrowheads="1"/>
          </p:cNvSpPr>
          <p:nvPr>
            <p:ph type="body" sz="quarter" idx="3"/>
          </p:nvPr>
        </p:nvSpPr>
        <p:spPr bwMode="auto">
          <a:xfrm>
            <a:off x="679768" y="4715153"/>
            <a:ext cx="5438140" cy="4466987"/>
          </a:xfrm>
          <a:prstGeom prst="rect">
            <a:avLst/>
          </a:prstGeom>
          <a:noFill/>
          <a:ln w="9525" cap="flat" cmpd="sng" algn="ctr">
            <a:noFill/>
            <a:prstDash val="solid"/>
            <a:miter lim="800000"/>
            <a:headEnd type="none" w="med" len="med"/>
            <a:tailEnd type="none" w="med" len="med"/>
          </a:ln>
          <a:effectLst/>
        </p:spPr>
        <p:txBody>
          <a:bodyPr vert="horz" wrap="square" lIns="95562" tIns="47781" rIns="95562" bIns="47781" numCol="1" anchor="t" anchorCtr="0" compatLnSpc="1">
            <a:prstTxWarp prst="textNoShape">
              <a:avLst/>
            </a:prstTxWarp>
          </a:bodyPr>
          <a:lstStyle/>
          <a:p>
            <a:pPr lvl="0"/>
            <a:r>
              <a:rPr lang="en-GB" noProof="0" smtClean="0"/>
              <a:t>Click to edit Master text styles</a:t>
            </a:r>
            <a:endParaRPr lang="en-US" noProof="0" smtClean="0"/>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6086" name="Footer Placeholder 46085"/>
          <p:cNvSpPr>
            <a:spLocks noGrp="1" noChangeArrowheads="1"/>
          </p:cNvSpPr>
          <p:nvPr>
            <p:ph type="ftr" sz="quarter" idx="4"/>
          </p:nvPr>
        </p:nvSpPr>
        <p:spPr bwMode="auto">
          <a:xfrm>
            <a:off x="0" y="9428584"/>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l">
              <a:defRPr sz="1300" b="0">
                <a:cs typeface="+mn-cs"/>
              </a:defRPr>
            </a:lvl1pPr>
          </a:lstStyle>
          <a:p>
            <a:pPr>
              <a:defRPr/>
            </a:pPr>
            <a:endParaRPr lang="en-GB" dirty="0"/>
          </a:p>
        </p:txBody>
      </p:sp>
      <p:sp>
        <p:nvSpPr>
          <p:cNvPr id="9223" name="Slide Number Placeholder 9222"/>
          <p:cNvSpPr>
            <a:spLocks noGrp="1" noChangeArrowheads="1"/>
          </p:cNvSpPr>
          <p:nvPr>
            <p:ph type="sldNum" sz="quarter" idx="5"/>
          </p:nvPr>
        </p:nvSpPr>
        <p:spPr bwMode="auto">
          <a:xfrm>
            <a:off x="3850443" y="9428584"/>
            <a:ext cx="2945659" cy="496332"/>
          </a:xfrm>
          <a:prstGeom prst="rect">
            <a:avLst/>
          </a:prstGeom>
          <a:noFill/>
          <a:ln w="9525" cap="flat" cmpd="sng" algn="ctr">
            <a:noFill/>
            <a:prstDash val="solid"/>
            <a:miter lim="800000"/>
            <a:headEnd type="none" w="med" len="med"/>
            <a:tailEnd type="none" w="med" len="med"/>
          </a:ln>
          <a:effectLst/>
        </p:spPr>
        <p:txBody>
          <a:bodyPr vert="horz" wrap="square" lIns="95562" tIns="47781" rIns="95562" bIns="47781" numCol="1" anchor="b" anchorCtr="0" compatLnSpc="1">
            <a:prstTxWarp prst="textNoShape">
              <a:avLst/>
            </a:prstTxWarp>
          </a:bodyPr>
          <a:lstStyle>
            <a:lvl1pPr algn="r">
              <a:defRPr sz="1300" b="0">
                <a:cs typeface="+mn-cs"/>
              </a:defRPr>
            </a:lvl1pPr>
          </a:lstStyle>
          <a:p>
            <a:pPr>
              <a:defRPr/>
            </a:pPr>
            <a:fld id="{8EBA8CA7-8F35-4652-888A-31B2866C3D55}" type="slidenum">
              <a:rPr lang="en-US"/>
              <a:pPr>
                <a:defRPr/>
              </a:pPr>
              <a:t>‹#›</a:t>
            </a:fld>
            <a:endParaRPr lang="en-GB" dirty="0"/>
          </a:p>
        </p:txBody>
      </p:sp>
    </p:spTree>
    <p:extLst>
      <p:ext uri="{BB962C8B-B14F-4D97-AF65-F5344CB8AC3E}">
        <p14:creationId xmlns:p14="http://schemas.microsoft.com/office/powerpoint/2010/main" val="21996219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headEnd/>
            <a:tailEnd/>
          </a:ln>
        </p:spPr>
        <p:txBody>
          <a:bodyPr/>
          <a:lstStyle/>
          <a:p>
            <a:fld id="{685B77D4-9D76-4120-8464-3A7881D97EC3}" type="slidenum">
              <a:rPr lang="en-US" smtClean="0">
                <a:cs typeface="Arial" charset="0"/>
              </a:rPr>
              <a:pPr/>
              <a:t>1</a:t>
            </a:fld>
            <a:endParaRPr lang="en-US" dirty="0"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10</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85655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11</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85655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2213">
              <a:buFont typeface="Arial" panose="020B0604020202020204" pitchFamily="34" charset="0"/>
              <a:buNone/>
              <a:defRPr/>
            </a:pPr>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12</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85655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13</a:t>
            </a:fld>
            <a:endParaRPr lang="en-GB" dirty="0"/>
          </a:p>
        </p:txBody>
      </p:sp>
    </p:spTree>
    <p:extLst>
      <p:ext uri="{BB962C8B-B14F-4D97-AF65-F5344CB8AC3E}">
        <p14:creationId xmlns:p14="http://schemas.microsoft.com/office/powerpoint/2010/main" val="327670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14</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269336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16</a:t>
            </a:fld>
            <a:endParaRPr lang="en-GB" dirty="0"/>
          </a:p>
        </p:txBody>
      </p:sp>
    </p:spTree>
    <p:extLst>
      <p:ext uri="{BB962C8B-B14F-4D97-AF65-F5344CB8AC3E}">
        <p14:creationId xmlns:p14="http://schemas.microsoft.com/office/powerpoint/2010/main" val="408362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18</a:t>
            </a:fld>
            <a:endParaRPr lang="en-GB" dirty="0"/>
          </a:p>
        </p:txBody>
      </p:sp>
    </p:spTree>
    <p:extLst>
      <p:ext uri="{BB962C8B-B14F-4D97-AF65-F5344CB8AC3E}">
        <p14:creationId xmlns:p14="http://schemas.microsoft.com/office/powerpoint/2010/main" val="408362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2</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53279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20</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22</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23</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24</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25</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26</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29</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30</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3</a:t>
            </a:fld>
            <a:endParaRPr lang="en-GB" dirty="0"/>
          </a:p>
        </p:txBody>
      </p:sp>
    </p:spTree>
    <p:extLst>
      <p:ext uri="{BB962C8B-B14F-4D97-AF65-F5344CB8AC3E}">
        <p14:creationId xmlns:p14="http://schemas.microsoft.com/office/powerpoint/2010/main" val="2031689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32</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33</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34</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35</a:t>
            </a:fld>
            <a:endParaRPr lang="en-GB" dirty="0">
              <a:solidFill>
                <a:prstClr val="black"/>
              </a:solidFill>
            </a:endParaRPr>
          </a:p>
        </p:txBody>
      </p:sp>
    </p:spTree>
    <p:extLst>
      <p:ext uri="{BB962C8B-B14F-4D97-AF65-F5344CB8AC3E}">
        <p14:creationId xmlns:p14="http://schemas.microsoft.com/office/powerpoint/2010/main" val="4083627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49</a:t>
            </a:fld>
            <a:endParaRPr lang="en-GB" dirty="0">
              <a:solidFill>
                <a:prstClr val="black"/>
              </a:solidFill>
            </a:endParaRPr>
          </a:p>
        </p:txBody>
      </p:sp>
    </p:spTree>
    <p:extLst>
      <p:ext uri="{BB962C8B-B14F-4D97-AF65-F5344CB8AC3E}">
        <p14:creationId xmlns:p14="http://schemas.microsoft.com/office/powerpoint/2010/main" val="1994312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1200">
                <a:solidFill>
                  <a:schemeClr val="tx1"/>
                </a:solidFill>
                <a:latin typeface="Arial" pitchFamily="34" charset="0"/>
                <a:cs typeface="Arial" pitchFamily="34" charset="0"/>
              </a:defRPr>
            </a:lvl1pPr>
            <a:lvl2pPr marL="753500" indent="-289808" eaLnBrk="0" hangingPunct="0">
              <a:defRPr sz="1200">
                <a:solidFill>
                  <a:schemeClr val="tx1"/>
                </a:solidFill>
                <a:latin typeface="Arial" pitchFamily="34" charset="0"/>
                <a:cs typeface="Arial" pitchFamily="34" charset="0"/>
              </a:defRPr>
            </a:lvl2pPr>
            <a:lvl3pPr marL="1159231" indent="-231846" eaLnBrk="0" hangingPunct="0">
              <a:defRPr sz="1200">
                <a:solidFill>
                  <a:schemeClr val="tx1"/>
                </a:solidFill>
                <a:latin typeface="Arial" pitchFamily="34" charset="0"/>
                <a:cs typeface="Arial" pitchFamily="34" charset="0"/>
              </a:defRPr>
            </a:lvl3pPr>
            <a:lvl4pPr marL="1622923" indent="-231846" eaLnBrk="0" hangingPunct="0">
              <a:defRPr sz="1200">
                <a:solidFill>
                  <a:schemeClr val="tx1"/>
                </a:solidFill>
                <a:latin typeface="Arial" pitchFamily="34" charset="0"/>
                <a:cs typeface="Arial" pitchFamily="34" charset="0"/>
              </a:defRPr>
            </a:lvl4pPr>
            <a:lvl5pPr marL="2086615" indent="-231846" eaLnBrk="0" hangingPunct="0">
              <a:defRPr sz="1200">
                <a:solidFill>
                  <a:schemeClr val="tx1"/>
                </a:solidFill>
                <a:latin typeface="Arial" pitchFamily="34" charset="0"/>
                <a:cs typeface="Arial" pitchFamily="34" charset="0"/>
              </a:defRPr>
            </a:lvl5pPr>
            <a:lvl6pPr marL="2550307" indent="-231846" algn="ctr" eaLnBrk="0" fontAlgn="base" hangingPunct="0">
              <a:spcBef>
                <a:spcPct val="0"/>
              </a:spcBef>
              <a:spcAft>
                <a:spcPct val="0"/>
              </a:spcAft>
              <a:defRPr sz="1200">
                <a:solidFill>
                  <a:schemeClr val="tx1"/>
                </a:solidFill>
                <a:latin typeface="Arial" pitchFamily="34" charset="0"/>
                <a:cs typeface="Arial" pitchFamily="34" charset="0"/>
              </a:defRPr>
            </a:lvl6pPr>
            <a:lvl7pPr marL="3014000" indent="-231846" algn="ctr" eaLnBrk="0" fontAlgn="base" hangingPunct="0">
              <a:spcBef>
                <a:spcPct val="0"/>
              </a:spcBef>
              <a:spcAft>
                <a:spcPct val="0"/>
              </a:spcAft>
              <a:defRPr sz="1200">
                <a:solidFill>
                  <a:schemeClr val="tx1"/>
                </a:solidFill>
                <a:latin typeface="Arial" pitchFamily="34" charset="0"/>
                <a:cs typeface="Arial" pitchFamily="34" charset="0"/>
              </a:defRPr>
            </a:lvl7pPr>
            <a:lvl8pPr marL="3477692" indent="-231846" algn="ctr" eaLnBrk="0" fontAlgn="base" hangingPunct="0">
              <a:spcBef>
                <a:spcPct val="0"/>
              </a:spcBef>
              <a:spcAft>
                <a:spcPct val="0"/>
              </a:spcAft>
              <a:defRPr sz="1200">
                <a:solidFill>
                  <a:schemeClr val="tx1"/>
                </a:solidFill>
                <a:latin typeface="Arial" pitchFamily="34" charset="0"/>
                <a:cs typeface="Arial" pitchFamily="34" charset="0"/>
              </a:defRPr>
            </a:lvl8pPr>
            <a:lvl9pPr marL="3941384" indent="-231846" algn="ctr"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fld id="{0B4C151B-13B8-4CA4-B74F-2E366CD2F0B3}" type="slidenum">
              <a:rPr lang="en-US" altLang="en-US" smtClean="0">
                <a:solidFill>
                  <a:prstClr val="black"/>
                </a:solidFill>
              </a:rPr>
              <a:pPr eaLnBrk="1" hangingPunct="1"/>
              <a:t>51</a:t>
            </a:fld>
            <a:endParaRPr lang="en-US" altLang="en-US" dirty="0" smtClean="0">
              <a:solidFill>
                <a:prstClr val="black"/>
              </a:solidFill>
            </a:endParaRPr>
          </a:p>
        </p:txBody>
      </p:sp>
      <p:sp>
        <p:nvSpPr>
          <p:cNvPr id="77827" name="Rectangle 2"/>
          <p:cNvSpPr>
            <a:spLocks noGrp="1" noRot="1" noChangeAspect="1" noChangeArrowheads="1" noTextEdit="1"/>
          </p:cNvSpPr>
          <p:nvPr>
            <p:ph type="sldImg"/>
          </p:nvPr>
        </p:nvSpPr>
        <p:spPr>
          <a:xfrm>
            <a:off x="917575" y="742950"/>
            <a:ext cx="4964113" cy="3724275"/>
          </a:xfrm>
          <a:ln/>
        </p:spPr>
      </p:sp>
      <p:sp>
        <p:nvSpPr>
          <p:cNvPr id="77828" name="Rectangle 3"/>
          <p:cNvSpPr>
            <a:spLocks noGrp="1" noChangeArrowheads="1"/>
          </p:cNvSpPr>
          <p:nvPr>
            <p:ph type="body" idx="1"/>
          </p:nvPr>
        </p:nvSpPr>
        <p:spPr>
          <a:xfrm>
            <a:off x="906358" y="4716878"/>
            <a:ext cx="4984961" cy="4466987"/>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In summary, for almost all the CDPs there are many areas where they do not comply with the NCDP guidelines, and the programme officials to their credit have identified most of these and are keen for assistance from the cidb to improve their programmes. </a:t>
            </a:r>
          </a:p>
          <a:p>
            <a:pPr eaLnBrk="1" hangingPunct="1"/>
            <a:endParaRPr lang="en-GB" alt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56</a:t>
            </a:fld>
            <a:endParaRPr lang="en-GB" dirty="0"/>
          </a:p>
        </p:txBody>
      </p:sp>
    </p:spTree>
    <p:extLst>
      <p:ext uri="{BB962C8B-B14F-4D97-AF65-F5344CB8AC3E}">
        <p14:creationId xmlns:p14="http://schemas.microsoft.com/office/powerpoint/2010/main" val="418459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CF429BA-6B29-47F5-808F-C5E7D925045B}" type="slidenum">
              <a:rPr lang="en-ZA" smtClean="0"/>
              <a:t>57</a:t>
            </a:fld>
            <a:endParaRPr lang="en-ZA"/>
          </a:p>
        </p:txBody>
      </p:sp>
    </p:spTree>
    <p:extLst>
      <p:ext uri="{BB962C8B-B14F-4D97-AF65-F5344CB8AC3E}">
        <p14:creationId xmlns:p14="http://schemas.microsoft.com/office/powerpoint/2010/main" val="45937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4</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3495508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68</a:t>
            </a:fld>
            <a:endParaRPr lang="en-GB" dirty="0"/>
          </a:p>
        </p:txBody>
      </p:sp>
    </p:spTree>
    <p:extLst>
      <p:ext uri="{BB962C8B-B14F-4D97-AF65-F5344CB8AC3E}">
        <p14:creationId xmlns:p14="http://schemas.microsoft.com/office/powerpoint/2010/main" val="4184599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72</a:t>
            </a:fld>
            <a:endParaRPr lang="en-GB" dirty="0"/>
          </a:p>
        </p:txBody>
      </p:sp>
    </p:spTree>
    <p:extLst>
      <p:ext uri="{BB962C8B-B14F-4D97-AF65-F5344CB8AC3E}">
        <p14:creationId xmlns:p14="http://schemas.microsoft.com/office/powerpoint/2010/main" val="4184599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75</a:t>
            </a:fld>
            <a:endParaRPr lang="en-GB" dirty="0"/>
          </a:p>
        </p:txBody>
      </p:sp>
    </p:spTree>
    <p:extLst>
      <p:ext uri="{BB962C8B-B14F-4D97-AF65-F5344CB8AC3E}">
        <p14:creationId xmlns:p14="http://schemas.microsoft.com/office/powerpoint/2010/main" val="4184599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76</a:t>
            </a:fld>
            <a:endParaRPr lang="en-GB" dirty="0">
              <a:solidFill>
                <a:prstClr val="black"/>
              </a:solidFill>
            </a:endParaRPr>
          </a:p>
        </p:txBody>
      </p:sp>
    </p:spTree>
    <p:extLst>
      <p:ext uri="{BB962C8B-B14F-4D97-AF65-F5344CB8AC3E}">
        <p14:creationId xmlns:p14="http://schemas.microsoft.com/office/powerpoint/2010/main" val="1790222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77</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78</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Notes:</a:t>
            </a:r>
          </a:p>
          <a:p>
            <a:endParaRPr lang="en-ZA" dirty="0" smtClean="0"/>
          </a:p>
          <a:p>
            <a:r>
              <a:rPr lang="en-ZA" dirty="0" smtClean="0"/>
              <a:t>It</a:t>
            </a:r>
            <a:r>
              <a:rPr lang="en-ZA" baseline="0" dirty="0" smtClean="0"/>
              <a:t> important to note that in 2016/17 budget sharply decline in comparison to 2015/16 and the primarily reason is due to that year of MTEF being affected by 2 budget cut,  being baseline reduction 2015/16 and 2016/17 respectively R15,760M and R23,640M and MTEF revision of 2016/17 – 2018/19, cut effected as follows: 2016/17 – R10,000M, 2017/18 – R15,000M and 2018/19 – R20,000M, as result the effective cut on 2016/17 amount to R33,640M  and as a result our Government grant is significantly reduced to 52 059.</a:t>
            </a:r>
          </a:p>
          <a:p>
            <a:endParaRPr lang="en-ZA" baseline="0" dirty="0" smtClean="0"/>
          </a:p>
          <a:p>
            <a:r>
              <a:rPr lang="en-ZA" baseline="0" dirty="0" smtClean="0"/>
              <a:t>Cidb will engage National Treasury to utilise any possible surplus from 2015/17 to fund any operational shortfalls and cidb have taken strong lead from announced cost containment to raid on Professional fees and maintained a moderated salary increase in line with inflationary rates, Budgeted revenue slightly decline in 2016/17 in comparison to 2015/16 due anticipated impact on grade 1 registration and also considering that in 2015/16.</a:t>
            </a: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79</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Arial" charset="0"/>
                <a:ea typeface="+mn-ea"/>
                <a:cs typeface="+mn-cs"/>
              </a:rPr>
              <a:t>Revenue contribution per grade - 1st April 2015 to 31st March 2016</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baseline="0" dirty="0" smtClean="0"/>
              <a:t>           </a:t>
            </a:r>
            <a:r>
              <a:rPr lang="en-US" sz="1200" b="1" i="0" u="none" strike="noStrike" kern="1200" dirty="0" smtClean="0">
                <a:solidFill>
                  <a:schemeClr val="tx1"/>
                </a:solidFill>
                <a:effectLst/>
                <a:latin typeface="Arial" charset="0"/>
                <a:ea typeface="+mn-ea"/>
                <a:cs typeface="+mn-cs"/>
              </a:rPr>
              <a:t>Cumulative</a:t>
            </a:r>
            <a:r>
              <a:rPr lang="en-US" dirty="0" smtClean="0"/>
              <a:t> </a:t>
            </a:r>
            <a:r>
              <a:rPr lang="en-US" sz="1200" b="1" i="0" u="none" strike="noStrike" kern="1200" dirty="0" smtClean="0">
                <a:solidFill>
                  <a:schemeClr val="tx1"/>
                </a:solidFill>
                <a:effectLst/>
                <a:latin typeface="Arial" charset="0"/>
                <a:ea typeface="+mn-ea"/>
                <a:cs typeface="+mn-cs"/>
              </a:rPr>
              <a:t>Total</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baseline="0" dirty="0" smtClean="0"/>
              <a:t>                     </a:t>
            </a:r>
            <a:r>
              <a:rPr lang="en-US" sz="1200" b="0" i="0" u="none" strike="noStrike" kern="1200" dirty="0" smtClean="0">
                <a:solidFill>
                  <a:schemeClr val="tx1"/>
                </a:solidFill>
                <a:effectLst/>
                <a:latin typeface="Arial" charset="0"/>
                <a:ea typeface="+mn-ea"/>
                <a:cs typeface="+mn-cs"/>
              </a:rPr>
              <a:t>Grade 1</a:t>
            </a:r>
            <a:r>
              <a:rPr lang="en-US" dirty="0" smtClean="0"/>
              <a:t> </a:t>
            </a:r>
            <a:r>
              <a:rPr lang="en-US" sz="1200" b="0" i="0" u="none" strike="noStrike" kern="1200" dirty="0" smtClean="0">
                <a:solidFill>
                  <a:schemeClr val="tx1"/>
                </a:solidFill>
                <a:effectLst/>
                <a:latin typeface="Arial" charset="0"/>
                <a:ea typeface="+mn-ea"/>
                <a:cs typeface="+mn-cs"/>
              </a:rPr>
              <a:t>                  29,384,550.00 	39%</a:t>
            </a:r>
            <a:r>
              <a:rPr lang="en-US" dirty="0" smtClean="0"/>
              <a:t> 												</a:t>
            </a:r>
            <a:r>
              <a:rPr lang="en-US" baseline="0" dirty="0" smtClean="0"/>
              <a:t>                     </a:t>
            </a:r>
            <a:r>
              <a:rPr lang="en-US" sz="1200" b="0" i="0" u="none" strike="noStrike" kern="1200" dirty="0" smtClean="0">
                <a:solidFill>
                  <a:schemeClr val="tx1"/>
                </a:solidFill>
                <a:effectLst/>
                <a:latin typeface="Arial" charset="0"/>
                <a:ea typeface="+mn-ea"/>
                <a:cs typeface="+mn-cs"/>
              </a:rPr>
              <a:t>Grade 2-3</a:t>
            </a:r>
            <a:r>
              <a:rPr lang="en-US" dirty="0" smtClean="0"/>
              <a:t> </a:t>
            </a:r>
            <a:r>
              <a:rPr lang="en-US" sz="1200" b="0" i="0" u="none" strike="noStrike" kern="1200" dirty="0" smtClean="0">
                <a:solidFill>
                  <a:schemeClr val="tx1"/>
                </a:solidFill>
                <a:effectLst/>
                <a:latin typeface="Arial" charset="0"/>
                <a:ea typeface="+mn-ea"/>
                <a:cs typeface="+mn-cs"/>
              </a:rPr>
              <a:t>                  4,940,461.16 	7%</a:t>
            </a:r>
            <a:r>
              <a:rPr lang="en-US" dirty="0" smtClean="0"/>
              <a:t> 									                                                                               </a:t>
            </a:r>
            <a:r>
              <a:rPr lang="en-US" sz="1200" b="0" i="0" u="none" strike="noStrike" kern="1200" dirty="0" smtClean="0">
                <a:solidFill>
                  <a:schemeClr val="tx1"/>
                </a:solidFill>
                <a:effectLst/>
                <a:latin typeface="Arial" charset="0"/>
                <a:ea typeface="+mn-ea"/>
                <a:cs typeface="+mn-cs"/>
              </a:rPr>
              <a:t>Grade 4-6</a:t>
            </a:r>
            <a:r>
              <a:rPr lang="en-US" dirty="0" smtClean="0"/>
              <a:t> </a:t>
            </a:r>
            <a:r>
              <a:rPr lang="en-US" sz="1200" b="0" i="0" u="none" strike="noStrike" kern="1200" dirty="0" smtClean="0">
                <a:solidFill>
                  <a:schemeClr val="tx1"/>
                </a:solidFill>
                <a:effectLst/>
                <a:latin typeface="Arial" charset="0"/>
                <a:ea typeface="+mn-ea"/>
                <a:cs typeface="+mn-cs"/>
              </a:rPr>
              <a:t>                14,174,144.54 	19%</a:t>
            </a:r>
            <a:r>
              <a:rPr lang="en-US" dirty="0" smtClean="0"/>
              <a:t> 													</a:t>
            </a:r>
            <a:r>
              <a:rPr lang="en-US" baseline="0" dirty="0" smtClean="0"/>
              <a:t>   </a:t>
            </a:r>
            <a:r>
              <a:rPr lang="en-US" sz="1200" b="0" i="0" u="none" strike="noStrike" kern="1200" dirty="0" smtClean="0">
                <a:solidFill>
                  <a:schemeClr val="tx1"/>
                </a:solidFill>
                <a:effectLst/>
                <a:latin typeface="Arial" charset="0"/>
                <a:ea typeface="+mn-ea"/>
                <a:cs typeface="+mn-cs"/>
              </a:rPr>
              <a:t>Grade 7-9</a:t>
            </a:r>
            <a:r>
              <a:rPr lang="en-US" dirty="0" smtClean="0"/>
              <a:t> </a:t>
            </a:r>
            <a:r>
              <a:rPr lang="en-US" sz="1200" b="0" i="0" u="none" strike="noStrike" kern="1200" dirty="0" smtClean="0">
                <a:solidFill>
                  <a:schemeClr val="tx1"/>
                </a:solidFill>
                <a:effectLst/>
                <a:latin typeface="Arial" charset="0"/>
                <a:ea typeface="+mn-ea"/>
                <a:cs typeface="+mn-cs"/>
              </a:rPr>
              <a:t>                24,993,021.20 	33%</a:t>
            </a:r>
            <a:r>
              <a:rPr lang="en-US" dirty="0" smtClean="0"/>
              <a:t> 													</a:t>
            </a:r>
            <a:r>
              <a:rPr lang="en-US" baseline="0" dirty="0" smtClean="0"/>
              <a:t>    </a:t>
            </a:r>
            <a:r>
              <a:rPr lang="en-US" sz="1200" b="0" i="0" u="none" strike="noStrike" kern="1200" dirty="0" smtClean="0">
                <a:solidFill>
                  <a:schemeClr val="tx1"/>
                </a:solidFill>
                <a:effectLst/>
                <a:latin typeface="Arial" charset="0"/>
                <a:ea typeface="+mn-ea"/>
                <a:cs typeface="+mn-cs"/>
              </a:rPr>
              <a:t>Fines &amp; W/Offs</a:t>
            </a:r>
            <a:r>
              <a:rPr lang="en-US" dirty="0" smtClean="0"/>
              <a:t> </a:t>
            </a:r>
            <a:r>
              <a:rPr lang="en-US" sz="1200" b="0" i="0" u="none" strike="noStrike" kern="1200" dirty="0" smtClean="0">
                <a:solidFill>
                  <a:schemeClr val="tx1"/>
                </a:solidFill>
                <a:effectLst/>
                <a:latin typeface="Arial" charset="0"/>
                <a:ea typeface="+mn-ea"/>
                <a:cs typeface="+mn-cs"/>
              </a:rPr>
              <a:t>           1,188,543.81 	2%</a:t>
            </a:r>
            <a:r>
              <a:rPr lang="en-US" dirty="0" smtClean="0"/>
              <a:t> 												</a:t>
            </a:r>
            <a:r>
              <a:rPr lang="en-US" baseline="0" dirty="0" smtClean="0"/>
              <a:t>                  </a:t>
            </a:r>
            <a:r>
              <a:rPr lang="en-US" sz="1200" b="1" i="0" u="none" strike="noStrike" kern="1200" dirty="0" smtClean="0">
                <a:solidFill>
                  <a:schemeClr val="tx1"/>
                </a:solidFill>
                <a:effectLst/>
                <a:latin typeface="Arial" charset="0"/>
                <a:ea typeface="+mn-ea"/>
                <a:cs typeface="+mn-cs"/>
              </a:rPr>
              <a:t>Balance</a:t>
            </a:r>
            <a:r>
              <a:rPr lang="en-US" dirty="0" smtClean="0"/>
              <a:t> </a:t>
            </a:r>
            <a:r>
              <a:rPr lang="en-US" sz="1200" b="1" i="0" u="none" strike="noStrike" kern="1200" dirty="0" smtClean="0">
                <a:solidFill>
                  <a:schemeClr val="tx1"/>
                </a:solidFill>
                <a:effectLst/>
                <a:latin typeface="Arial" charset="0"/>
                <a:ea typeface="+mn-ea"/>
                <a:cs typeface="+mn-cs"/>
              </a:rPr>
              <a:t>                74,680,720.71 	100%</a:t>
            </a:r>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80</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Arial" charset="0"/>
                <a:ea typeface="+mn-ea"/>
                <a:cs typeface="+mn-cs"/>
              </a:rPr>
              <a:t>Revenue per year</a:t>
            </a:r>
            <a:r>
              <a:rPr lang="en-US" sz="1200" b="0" i="0" u="none" strike="noStrike" kern="1200" dirty="0" smtClean="0">
                <a:solidFill>
                  <a:schemeClr val="tx1"/>
                </a:solidFill>
                <a:effectLst/>
                <a:latin typeface="Arial" charset="0"/>
                <a:ea typeface="+mn-ea"/>
                <a:cs typeface="+mn-cs"/>
              </a:rPr>
              <a:t> </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baseline="0" dirty="0" smtClean="0"/>
              <a:t>           	                                    				 </a:t>
            </a:r>
            <a:r>
              <a:rPr lang="en-US" sz="1200" b="1" i="0" u="none" strike="noStrike" kern="1200" dirty="0" smtClean="0">
                <a:solidFill>
                  <a:schemeClr val="tx1"/>
                </a:solidFill>
                <a:effectLst/>
                <a:latin typeface="Arial" charset="0"/>
                <a:ea typeface="+mn-ea"/>
                <a:cs typeface="+mn-cs"/>
              </a:rPr>
              <a:t>Cumulative</a:t>
            </a:r>
            <a:r>
              <a:rPr lang="en-US" dirty="0" smtClean="0"/>
              <a:t> </a:t>
            </a:r>
            <a:r>
              <a:rPr lang="en-US" sz="1200" b="1" i="0" u="none" strike="noStrike" kern="1200" dirty="0" smtClean="0">
                <a:solidFill>
                  <a:schemeClr val="tx1"/>
                </a:solidFill>
                <a:effectLst/>
                <a:latin typeface="Arial" charset="0"/>
                <a:ea typeface="+mn-ea"/>
                <a:cs typeface="+mn-cs"/>
              </a:rPr>
              <a:t>Total</a:t>
            </a:r>
            <a:r>
              <a:rPr lang="en-US" dirty="0" smtClean="0"/>
              <a:t> </a:t>
            </a:r>
            <a:r>
              <a:rPr lang="en-US" sz="1200" b="0" i="0" u="none" strike="noStrike" kern="1200" dirty="0" smtClean="0">
                <a:solidFill>
                  <a:schemeClr val="tx1"/>
                </a:solidFill>
                <a:effectLst/>
                <a:latin typeface="Arial" charset="0"/>
                <a:ea typeface="+mn-ea"/>
                <a:cs typeface="+mn-cs"/>
              </a:rPr>
              <a:t> </a:t>
            </a:r>
            <a:r>
              <a:rPr lang="en-US" dirty="0" smtClean="0"/>
              <a:t> 														</a:t>
            </a:r>
            <a:r>
              <a:rPr lang="en-US" baseline="0" dirty="0" smtClean="0"/>
              <a:t>                     2013/14</a:t>
            </a:r>
            <a:r>
              <a:rPr lang="en-US" dirty="0" smtClean="0"/>
              <a:t> </a:t>
            </a:r>
            <a:r>
              <a:rPr lang="en-US" sz="1200" b="0" i="0" u="none" strike="noStrike" kern="1200" dirty="0" smtClean="0">
                <a:solidFill>
                  <a:schemeClr val="tx1"/>
                </a:solidFill>
                <a:effectLst/>
                <a:latin typeface="Arial" charset="0"/>
                <a:ea typeface="+mn-ea"/>
                <a:cs typeface="+mn-cs"/>
              </a:rPr>
              <a:t>                  59,780 M	</a:t>
            </a:r>
            <a:r>
              <a:rPr lang="en-US" dirty="0" smtClean="0"/>
              <a:t> 												</a:t>
            </a:r>
            <a:r>
              <a:rPr lang="en-US" baseline="0" dirty="0" smtClean="0"/>
              <a:t>                     2014/15</a:t>
            </a:r>
            <a:r>
              <a:rPr lang="en-US" dirty="0" smtClean="0"/>
              <a:t> </a:t>
            </a:r>
            <a:r>
              <a:rPr lang="en-US" sz="1200" b="0" i="0" u="none" strike="noStrike" kern="1200" dirty="0" smtClean="0">
                <a:solidFill>
                  <a:schemeClr val="tx1"/>
                </a:solidFill>
                <a:effectLst/>
                <a:latin typeface="Arial" charset="0"/>
                <a:ea typeface="+mn-ea"/>
                <a:cs typeface="+mn-cs"/>
              </a:rPr>
              <a:t>                  66,385</a:t>
            </a:r>
            <a:r>
              <a:rPr lang="en-US" dirty="0" smtClean="0"/>
              <a:t> M									                                                                               	</a:t>
            </a:r>
            <a:r>
              <a:rPr lang="en-US" baseline="0" dirty="0" smtClean="0"/>
              <a:t>   2015/16	            74,681M</a:t>
            </a:r>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81</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solidFill>
                  <a:prstClr val="black"/>
                </a:solidFill>
              </a:rPr>
              <a:pPr>
                <a:defRPr/>
              </a:pPr>
              <a:t>82</a:t>
            </a:fld>
            <a:endParaRPr lang="en-GB" dirty="0">
              <a:solidFill>
                <a:prstClr val="black"/>
              </a:solidFill>
            </a:endParaRPr>
          </a:p>
        </p:txBody>
      </p:sp>
    </p:spTree>
    <p:extLst>
      <p:ext uri="{BB962C8B-B14F-4D97-AF65-F5344CB8AC3E}">
        <p14:creationId xmlns:p14="http://schemas.microsoft.com/office/powerpoint/2010/main" val="424871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5</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2043642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
        <p:nvSpPr>
          <p:cNvPr id="3" name="Slide Number Placeholder 2"/>
          <p:cNvSpPr>
            <a:spLocks noGrp="1"/>
          </p:cNvSpPr>
          <p:nvPr>
            <p:ph type="sldNum" sz="quarter" idx="11"/>
          </p:nvPr>
        </p:nvSpPr>
        <p:spPr/>
        <p:txBody>
          <a:bodyPr/>
          <a:lstStyle/>
          <a:p>
            <a:pPr>
              <a:defRPr/>
            </a:pPr>
            <a:fld id="{8EBA8CA7-8F35-4652-888A-31B2866C3D55}" type="slidenum">
              <a:rPr lang="en-US" smtClean="0"/>
              <a:pPr>
                <a:defRPr/>
              </a:pPr>
              <a:t>84</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6</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317475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7</a:t>
            </a:fld>
            <a:endParaRPr lang="en-GB" dirty="0"/>
          </a:p>
        </p:txBody>
      </p:sp>
    </p:spTree>
    <p:extLst>
      <p:ext uri="{BB962C8B-B14F-4D97-AF65-F5344CB8AC3E}">
        <p14:creationId xmlns:p14="http://schemas.microsoft.com/office/powerpoint/2010/main" val="142851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8</a:t>
            </a:fld>
            <a:endParaRPr lang="en-GB" dirty="0"/>
          </a:p>
        </p:txBody>
      </p:sp>
    </p:spTree>
    <p:extLst>
      <p:ext uri="{BB962C8B-B14F-4D97-AF65-F5344CB8AC3E}">
        <p14:creationId xmlns:p14="http://schemas.microsoft.com/office/powerpoint/2010/main" val="373208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33" y="2339976"/>
            <a:ext cx="4207933" cy="1046691"/>
          </a:xfrm>
        </p:spPr>
        <p:txBody>
          <a:bodyPr anchor="t"/>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733" y="3225800"/>
            <a:ext cx="7772400" cy="920750"/>
          </a:xfrm>
        </p:spPr>
        <p:txBody>
          <a:bodyPr>
            <a:normAutofit/>
          </a:bodyPr>
          <a:lstStyle>
            <a:lvl1pPr marL="0" indent="0" algn="l">
              <a:buNone/>
              <a:defRPr sz="1200"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190500" y="3375819"/>
            <a:ext cx="3568700" cy="2745581"/>
          </a:xfrm>
        </p:spPr>
        <p:txBody>
          <a:bodyPr vert="horz" wrap="none">
            <a:normAutofit/>
          </a:bodyPr>
          <a:lstStyle>
            <a:lvl1pPr>
              <a:buFontTx/>
              <a:buNone/>
              <a:defRPr sz="1400" cap="none">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lgn="l">
              <a:spcAft>
                <a:spcPts val="0"/>
              </a:spcAft>
              <a:buNone/>
              <a:defRPr sz="1600">
                <a:solidFill>
                  <a:srgbClr val="FFFFFF"/>
                </a:solidFill>
              </a:defRPr>
            </a:lvl5pPr>
          </a:lstStyle>
          <a:p>
            <a:pPr lvl="0"/>
            <a:r>
              <a:rPr lang="en-GB"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60000" indent="-360000">
              <a:spcBef>
                <a:spcPts val="0"/>
              </a:spcBef>
              <a:defRPr sz="2000" b="1"/>
            </a:lvl1pPr>
            <a:lvl2pPr marL="719138" indent="-357188">
              <a:spcBef>
                <a:spcPts val="0"/>
              </a:spcBef>
              <a:defRPr sz="2000" b="1"/>
            </a:lvl2pPr>
            <a:lvl3pPr marL="1085850" indent="-361950">
              <a:spcBef>
                <a:spcPts val="0"/>
              </a:spcBef>
              <a:defRPr sz="1800" b="1"/>
            </a:lvl3pPr>
            <a:lvl4pPr marL="1428750" indent="-342900">
              <a:spcBef>
                <a:spcPts val="0"/>
              </a:spcBef>
              <a:defRPr sz="1600" b="1"/>
            </a:lvl4pPr>
            <a:lvl5pPr marL="1790700" indent="-361950">
              <a:spcBef>
                <a:spcPts val="0"/>
              </a:spcBef>
              <a:defRPr sz="1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4701" y="4724400"/>
            <a:ext cx="5180012" cy="1044575"/>
          </a:xfrm>
        </p:spPr>
        <p:txBody>
          <a:bodyPr anchor="t"/>
          <a:lstStyle>
            <a:lvl1pPr algn="r">
              <a:defRPr sz="2800" b="1" i="0" cap="none" baseline="0">
                <a:solidFill>
                  <a:srgbClr val="FFFFFF"/>
                </a:solidFill>
                <a:latin typeface="Arial Narrow"/>
                <a:cs typeface="Arial Narrow"/>
              </a:defRPr>
            </a:lvl1pPr>
          </a:lstStyle>
          <a:p>
            <a:r>
              <a:rPr lang="en-GB" dirty="0" smtClean="0"/>
              <a:t>Click to edit </a:t>
            </a:r>
            <a:br>
              <a:rPr lang="en-GB" dirty="0" smtClean="0"/>
            </a:br>
            <a:r>
              <a:rPr lang="en-GB" dirty="0" smtClean="0"/>
              <a:t>Master title style</a:t>
            </a:r>
            <a:endParaRPr lang="en-US" dirty="0"/>
          </a:p>
        </p:txBody>
      </p:sp>
      <p:sp>
        <p:nvSpPr>
          <p:cNvPr id="3" name="Text Placeholder 2"/>
          <p:cNvSpPr>
            <a:spLocks noGrp="1"/>
          </p:cNvSpPr>
          <p:nvPr>
            <p:ph type="body" idx="1"/>
          </p:nvPr>
        </p:nvSpPr>
        <p:spPr>
          <a:xfrm>
            <a:off x="3314701" y="5643298"/>
            <a:ext cx="5180012" cy="530754"/>
          </a:xfrm>
        </p:spPr>
        <p:txBody>
          <a:bodyPr anchor="t">
            <a:normAutofit/>
          </a:bodyPr>
          <a:lstStyle>
            <a:lvl1pPr marL="0" indent="0" algn="r">
              <a:buNone/>
              <a:defRPr sz="1600" b="0" i="0">
                <a:solidFill>
                  <a:schemeClr val="bg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cap="none">
                <a:solidFill>
                  <a:schemeClr val="bg1">
                    <a:lumMod val="50000"/>
                  </a:schemeClr>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cap="none">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162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13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38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61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7638"/>
            <a:ext cx="8229600" cy="391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8460432" y="6381328"/>
            <a:ext cx="514400" cy="365125"/>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pPr algn="r"/>
            <a:fld id="{FB787E5A-B2B4-40E4-B489-078893A8D720}" type="slidenum">
              <a:rPr lang="en-ZA" smtClean="0"/>
              <a:pPr algn="r"/>
              <a:t>‹#›</a:t>
            </a:fld>
            <a:endParaRPr lang="en-ZA"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l" defTabSz="457200" rtl="0" eaLnBrk="1" latinLnBrk="0" hangingPunct="1">
        <a:spcBef>
          <a:spcPct val="0"/>
        </a:spcBef>
        <a:buNone/>
        <a:defRPr sz="3200" b="1" i="0" kern="1200" cap="none">
          <a:solidFill>
            <a:srgbClr val="B6030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1" i="0" kern="1200" cap="none">
          <a:solidFill>
            <a:schemeClr val="tx1"/>
          </a:solidFill>
          <a:latin typeface="Arial"/>
          <a:ea typeface="+mn-ea"/>
          <a:cs typeface="Arial"/>
        </a:defRPr>
      </a:lvl1pPr>
      <a:lvl2pPr marL="742950" indent="-379413" algn="l" defTabSz="457200" rtl="0" eaLnBrk="1" latinLnBrk="0" hangingPunct="1">
        <a:spcBef>
          <a:spcPct val="20000"/>
        </a:spcBef>
        <a:buFont typeface="Arial"/>
        <a:buChar char="–"/>
        <a:defRPr sz="2400" b="1" i="0" kern="1200">
          <a:solidFill>
            <a:schemeClr val="tx1"/>
          </a:solidFill>
          <a:latin typeface="Arial"/>
          <a:ea typeface="+mn-ea"/>
          <a:cs typeface="Arial"/>
        </a:defRPr>
      </a:lvl2pPr>
      <a:lvl3pPr marL="1076325" indent="-363538" algn="l" defTabSz="457200" rtl="0" eaLnBrk="1" latinLnBrk="0" hangingPunct="1">
        <a:spcBef>
          <a:spcPct val="20000"/>
        </a:spcBef>
        <a:buFont typeface="Arial"/>
        <a:buChar char="•"/>
        <a:defRPr sz="2000" b="1" i="0" kern="1200">
          <a:solidFill>
            <a:schemeClr val="tx1"/>
          </a:solidFill>
          <a:latin typeface="Arial"/>
          <a:ea typeface="+mn-ea"/>
          <a:cs typeface="Arial"/>
        </a:defRPr>
      </a:lvl3pPr>
      <a:lvl4pPr marL="1438275" indent="-361950" algn="l" defTabSz="457200" rtl="0" eaLnBrk="1" latinLnBrk="0" hangingPunct="1">
        <a:spcBef>
          <a:spcPct val="20000"/>
        </a:spcBef>
        <a:buFont typeface="Arial"/>
        <a:buChar char="–"/>
        <a:defRPr sz="1800" b="1" i="0" kern="1200">
          <a:solidFill>
            <a:schemeClr val="tx1"/>
          </a:solidFill>
          <a:latin typeface="Arial"/>
          <a:ea typeface="+mn-ea"/>
          <a:cs typeface="Arial"/>
        </a:defRPr>
      </a:lvl4pPr>
      <a:lvl5pPr marL="1789113" indent="-350838" algn="l" defTabSz="457200" rtl="0" eaLnBrk="1" latinLnBrk="0" hangingPunct="1">
        <a:spcBef>
          <a:spcPct val="20000"/>
        </a:spcBef>
        <a:buFont typeface="Arial"/>
        <a:buChar char="»"/>
        <a:defRPr sz="16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oleObject" Target="../embeddings/oleObject1.bin"/><Relationship Id="rId2" Type="http://schemas.openxmlformats.org/officeDocument/2006/relationships/tags" Target="../tags/tag2.xml"/><Relationship Id="rId16" Type="http://schemas.openxmlformats.org/officeDocument/2006/relationships/notesSlide" Target="../notesSlides/notesSlide37.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ctrTitle"/>
          </p:nvPr>
        </p:nvSpPr>
        <p:spPr>
          <a:xfrm>
            <a:off x="448733" y="2339976"/>
            <a:ext cx="5995475" cy="2745208"/>
          </a:xfrm>
        </p:spPr>
        <p:txBody>
          <a:bodyPr/>
          <a:lstStyle/>
          <a:p>
            <a:r>
              <a:rPr lang="en-US" sz="2400" dirty="0">
                <a:solidFill>
                  <a:schemeClr val="bg1">
                    <a:lumMod val="50000"/>
                  </a:schemeClr>
                </a:solidFill>
              </a:rPr>
              <a:t>Presentation  to the </a:t>
            </a:r>
            <a:r>
              <a:rPr lang="en-US" sz="2400" dirty="0" smtClean="0">
                <a:solidFill>
                  <a:schemeClr val="bg1">
                    <a:lumMod val="50000"/>
                  </a:schemeClr>
                </a:solidFill>
              </a:rPr>
              <a:t>Parliamentary Portfolio Committee </a:t>
            </a:r>
            <a:r>
              <a:rPr lang="en-US" sz="2400" dirty="0">
                <a:solidFill>
                  <a:schemeClr val="bg1">
                    <a:lumMod val="50000"/>
                  </a:schemeClr>
                </a:solidFill>
              </a:rPr>
              <a:t>on Public </a:t>
            </a:r>
            <a:r>
              <a:rPr lang="en-US" sz="2400" dirty="0" smtClean="0">
                <a:solidFill>
                  <a:schemeClr val="bg1">
                    <a:lumMod val="50000"/>
                  </a:schemeClr>
                </a:solidFill>
              </a:rPr>
              <a:t>Works –  cidb Annual Performance Plan </a:t>
            </a:r>
            <a:r>
              <a:rPr lang="en-US" sz="2400" dirty="0" smtClean="0">
                <a:solidFill>
                  <a:schemeClr val="bg1">
                    <a:lumMod val="50000"/>
                  </a:schemeClr>
                </a:solidFill>
              </a:rPr>
              <a:t>2016/17</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
            </a:r>
            <a:br>
              <a:rPr lang="en-US" sz="2400" dirty="0" smtClean="0">
                <a:solidFill>
                  <a:schemeClr val="bg1">
                    <a:lumMod val="50000"/>
                  </a:schemeClr>
                </a:solidFill>
              </a:rPr>
            </a:br>
            <a:r>
              <a:rPr lang="en-US" sz="2000" dirty="0" smtClean="0"/>
              <a:t>6 April 2016</a:t>
            </a:r>
            <a:r>
              <a:rPr lang="en-US" sz="2000" dirty="0" smtClean="0"/>
              <a:t/>
            </a:r>
            <a:br>
              <a:rPr lang="en-US" sz="2000" dirty="0" smtClean="0"/>
            </a:br>
            <a:r>
              <a:rPr lang="en-US" sz="2000" dirty="0" smtClean="0"/>
              <a:t>by: </a:t>
            </a:r>
            <a:r>
              <a:rPr lang="en-US" sz="2000" dirty="0" err="1" smtClean="0"/>
              <a:t>Ms</a:t>
            </a:r>
            <a:r>
              <a:rPr lang="en-US" sz="2000" dirty="0" smtClean="0"/>
              <a:t> Hlengiwe Khumalo</a:t>
            </a:r>
            <a:r>
              <a:rPr lang="en-US" sz="2400" dirty="0" smtClean="0">
                <a:solidFill>
                  <a:schemeClr val="bg1">
                    <a:lumMod val="50000"/>
                  </a:schemeClr>
                </a:solidFill>
              </a:rPr>
              <a:t/>
            </a:r>
            <a:br>
              <a:rPr lang="en-US" sz="2400" dirty="0" smtClean="0">
                <a:solidFill>
                  <a:schemeClr val="bg1">
                    <a:lumMod val="50000"/>
                  </a:schemeClr>
                </a:solidFill>
              </a:rPr>
            </a:br>
            <a:r>
              <a:rPr lang="en-US" sz="2000" i="1" dirty="0" smtClean="0"/>
              <a:t>Acting CEO</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
            </a:r>
            <a:br>
              <a:rPr lang="en-US" sz="2400" dirty="0" smtClean="0">
                <a:solidFill>
                  <a:schemeClr val="bg1">
                    <a:lumMod val="50000"/>
                  </a:schemeClr>
                </a:solidFill>
              </a:rPr>
            </a:br>
            <a:r>
              <a:rPr lang="en-US" sz="2400" dirty="0">
                <a:solidFill>
                  <a:schemeClr val="bg1">
                    <a:lumMod val="50000"/>
                  </a:schemeClr>
                </a:solidFill>
              </a:rPr>
              <a:t/>
            </a:r>
            <a:br>
              <a:rPr lang="en-US" sz="2400" dirty="0">
                <a:solidFill>
                  <a:schemeClr val="bg1">
                    <a:lumMod val="50000"/>
                  </a:schemeClr>
                </a:solidFill>
              </a:rPr>
            </a:br>
            <a:endParaRPr lang="en-US" sz="2400" dirty="0" smtClean="0">
              <a:solidFill>
                <a:schemeClr val="bg1">
                  <a:lumMod val="50000"/>
                </a:schemeClr>
              </a:solidFill>
            </a:endParaRPr>
          </a:p>
        </p:txBody>
      </p:sp>
    </p:spTree>
    <p:extLst>
      <p:ext uri="{BB962C8B-B14F-4D97-AF65-F5344CB8AC3E}">
        <p14:creationId xmlns:p14="http://schemas.microsoft.com/office/powerpoint/2010/main" val="1297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Alignment with NDP</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857619"/>
              </p:ext>
            </p:extLst>
          </p:nvPr>
        </p:nvGraphicFramePr>
        <p:xfrm>
          <a:off x="467545" y="1268759"/>
          <a:ext cx="8496943" cy="4123829"/>
        </p:xfrm>
        <a:graphic>
          <a:graphicData uri="http://schemas.openxmlformats.org/drawingml/2006/table">
            <a:tbl>
              <a:tblPr firstRow="1" firstCol="1" bandRow="1">
                <a:tableStyleId>{5C22544A-7EE6-4342-B048-85BDC9FD1C3A}</a:tableStyleId>
              </a:tblPr>
              <a:tblGrid>
                <a:gridCol w="3528391"/>
                <a:gridCol w="4968552"/>
              </a:tblGrid>
              <a:tr h="936105">
                <a:tc>
                  <a:txBody>
                    <a:bodyPr/>
                    <a:lstStyle/>
                    <a:p>
                      <a:pPr algn="ctr">
                        <a:lnSpc>
                          <a:spcPct val="115000"/>
                        </a:lnSpc>
                        <a:spcAft>
                          <a:spcPts val="0"/>
                        </a:spcAft>
                      </a:pPr>
                      <a:r>
                        <a:rPr lang="en-ZA" sz="1600" dirty="0">
                          <a:effectLst/>
                        </a:rPr>
                        <a:t> </a:t>
                      </a:r>
                      <a:r>
                        <a:rPr lang="en-US" sz="1600" dirty="0" smtClean="0">
                          <a:effectLst/>
                        </a:rPr>
                        <a:t>National</a:t>
                      </a:r>
                      <a:r>
                        <a:rPr lang="en-US" sz="1600" baseline="0" dirty="0" smtClean="0">
                          <a:effectLst/>
                        </a:rPr>
                        <a:t> Development Plan</a:t>
                      </a:r>
                      <a:endParaRPr lang="en-ZA" sz="1600" dirty="0">
                        <a:effectLst/>
                        <a:latin typeface="Times New Roman"/>
                        <a:ea typeface="Times New Roman"/>
                      </a:endParaRPr>
                    </a:p>
                  </a:txBody>
                  <a:tcPr marL="68580" marR="68580" marT="0" marB="0" anchor="ctr"/>
                </a:tc>
                <a:tc>
                  <a:txBody>
                    <a:bodyPr/>
                    <a:lstStyle/>
                    <a:p>
                      <a:pPr algn="ctr">
                        <a:lnSpc>
                          <a:spcPct val="115000"/>
                        </a:lnSpc>
                        <a:spcAft>
                          <a:spcPts val="0"/>
                        </a:spcAft>
                      </a:pPr>
                      <a:endParaRPr lang="en-US" sz="2000" dirty="0" smtClean="0">
                        <a:effectLst/>
                      </a:endParaRPr>
                    </a:p>
                    <a:p>
                      <a:pPr algn="ctr">
                        <a:lnSpc>
                          <a:spcPct val="115000"/>
                        </a:lnSpc>
                        <a:spcAft>
                          <a:spcPts val="0"/>
                        </a:spcAft>
                      </a:pPr>
                      <a:r>
                        <a:rPr lang="en-US" sz="2000" dirty="0" err="1" smtClean="0">
                          <a:effectLst/>
                        </a:rPr>
                        <a:t>cidb</a:t>
                      </a:r>
                      <a:r>
                        <a:rPr lang="en-US" sz="2000" dirty="0" smtClean="0">
                          <a:effectLst/>
                        </a:rPr>
                        <a:t> </a:t>
                      </a:r>
                      <a:r>
                        <a:rPr lang="en-US" sz="2000" dirty="0">
                          <a:effectLst/>
                        </a:rPr>
                        <a:t>alignment to </a:t>
                      </a:r>
                      <a:r>
                        <a:rPr lang="en-US" sz="2000" dirty="0" smtClean="0">
                          <a:effectLst/>
                        </a:rPr>
                        <a:t>NDP</a:t>
                      </a:r>
                      <a:r>
                        <a:rPr lang="en-US" sz="2000" dirty="0">
                          <a:effectLst/>
                        </a:rPr>
                        <a:t> </a:t>
                      </a:r>
                      <a:endParaRPr lang="en-ZA" sz="2000" dirty="0">
                        <a:effectLst/>
                      </a:endParaRPr>
                    </a:p>
                    <a:p>
                      <a:pPr algn="ctr">
                        <a:lnSpc>
                          <a:spcPct val="115000"/>
                        </a:lnSpc>
                        <a:spcAft>
                          <a:spcPts val="0"/>
                        </a:spcAft>
                      </a:pPr>
                      <a:r>
                        <a:rPr lang="en-US" sz="1600" dirty="0">
                          <a:effectLst/>
                        </a:rPr>
                        <a:t> </a:t>
                      </a:r>
                      <a:endParaRPr lang="en-ZA" sz="1600" dirty="0">
                        <a:effectLst/>
                        <a:latin typeface="Times New Roman"/>
                        <a:ea typeface="Times New Roman"/>
                      </a:endParaRPr>
                    </a:p>
                  </a:txBody>
                  <a:tcPr marL="68580" marR="68580" marT="0" marB="0" anchor="ctr"/>
                </a:tc>
              </a:tr>
              <a:tr h="1196565">
                <a:tc>
                  <a:txBody>
                    <a:bodyPr/>
                    <a:lstStyle/>
                    <a:p>
                      <a:pPr>
                        <a:lnSpc>
                          <a:spcPct val="115000"/>
                        </a:lnSpc>
                        <a:spcAft>
                          <a:spcPts val="0"/>
                        </a:spcAft>
                      </a:pPr>
                      <a:r>
                        <a:rPr lang="en-US" sz="1400" u="sng" dirty="0">
                          <a:effectLst/>
                          <a:latin typeface="Arial" pitchFamily="34" charset="0"/>
                          <a:cs typeface="Arial" pitchFamily="34" charset="0"/>
                        </a:rPr>
                        <a:t>Chapter 3</a:t>
                      </a:r>
                      <a:r>
                        <a:rPr lang="en-US" sz="1400" dirty="0">
                          <a:effectLst/>
                          <a:latin typeface="Arial" pitchFamily="34" charset="0"/>
                          <a:cs typeface="Arial" pitchFamily="34" charset="0"/>
                        </a:rPr>
                        <a:t>: Economy and </a:t>
                      </a:r>
                      <a:r>
                        <a:rPr lang="en-US" sz="1400" dirty="0" smtClean="0">
                          <a:effectLst/>
                          <a:latin typeface="Arial" pitchFamily="34" charset="0"/>
                          <a:cs typeface="Arial" pitchFamily="34" charset="0"/>
                        </a:rPr>
                        <a:t>Employment</a:t>
                      </a:r>
                      <a:endParaRPr lang="en-ZA" sz="1400" dirty="0">
                        <a:effectLst/>
                        <a:latin typeface="Arial" pitchFamily="34" charset="0"/>
                        <a:ea typeface="Times New Roman"/>
                        <a:cs typeface="Arial" pitchFamily="34" charset="0"/>
                      </a:endParaRPr>
                    </a:p>
                  </a:txBody>
                  <a:tcPr marL="68580" marR="68580" marT="0" marB="0"/>
                </a:tc>
                <a:tc>
                  <a:txBody>
                    <a:bodyPr/>
                    <a:lstStyle/>
                    <a:p>
                      <a:pPr marL="285750" lvl="0" indent="-285750">
                        <a:buFont typeface="Wingdings" panose="05000000000000000000" pitchFamily="2" charset="2"/>
                        <a:buChar char="§"/>
                      </a:pPr>
                      <a:r>
                        <a:rPr lang="en-US" sz="1400" kern="1200" dirty="0" smtClean="0">
                          <a:solidFill>
                            <a:schemeClr val="dk1"/>
                          </a:solidFill>
                          <a:effectLst/>
                          <a:latin typeface="Arial" pitchFamily="34" charset="0"/>
                          <a:ea typeface="+mn-ea"/>
                          <a:cs typeface="Arial" pitchFamily="34" charset="0"/>
                        </a:rPr>
                        <a:t>Develop and capacitate the industry to deliver quality infrastructure (Goal </a:t>
                      </a:r>
                      <a:r>
                        <a:rPr lang="en-US" sz="1400" kern="1200" dirty="0" smtClean="0">
                          <a:solidFill>
                            <a:schemeClr val="dk1"/>
                          </a:solidFill>
                          <a:effectLst/>
                          <a:latin typeface="Arial" pitchFamily="34" charset="0"/>
                          <a:ea typeface="+mn-ea"/>
                          <a:cs typeface="Arial" pitchFamily="34" charset="0"/>
                        </a:rPr>
                        <a:t>2 - CAPACITATION) </a:t>
                      </a:r>
                      <a:endParaRPr lang="en-US" sz="1400" kern="1200" dirty="0" smtClean="0">
                        <a:solidFill>
                          <a:schemeClr val="dk1"/>
                        </a:solidFill>
                        <a:effectLst/>
                        <a:latin typeface="Arial" pitchFamily="34" charset="0"/>
                        <a:ea typeface="+mn-ea"/>
                        <a:cs typeface="Arial" pitchFamily="34" charset="0"/>
                      </a:endParaRPr>
                    </a:p>
                    <a:p>
                      <a:pPr marL="0" lvl="0" indent="0">
                        <a:buFont typeface="Wingdings" panose="05000000000000000000" pitchFamily="2" charset="2"/>
                        <a:buNone/>
                      </a:pPr>
                      <a:endParaRPr lang="en-US" sz="1400" kern="1200" dirty="0" smtClean="0">
                        <a:solidFill>
                          <a:schemeClr val="dk1"/>
                        </a:solidFill>
                        <a:effectLst/>
                        <a:latin typeface="Arial" pitchFamily="34" charset="0"/>
                        <a:ea typeface="+mn-ea"/>
                        <a:cs typeface="Arial" pitchFamily="34" charset="0"/>
                      </a:endParaRPr>
                    </a:p>
                    <a:p>
                      <a:pPr marL="285750" indent="-285750">
                        <a:buFont typeface="Wingdings" panose="05000000000000000000" pitchFamily="2" charset="2"/>
                        <a:buChar char="§"/>
                      </a:pPr>
                      <a:r>
                        <a:rPr lang="en-US" sz="1400" kern="1200" dirty="0" smtClean="0">
                          <a:solidFill>
                            <a:schemeClr val="dk1"/>
                          </a:solidFill>
                          <a:effectLst/>
                          <a:latin typeface="Arial" pitchFamily="34" charset="0"/>
                          <a:ea typeface="+mn-ea"/>
                          <a:cs typeface="Arial" pitchFamily="34" charset="0"/>
                        </a:rPr>
                        <a:t>Contribute to the transformation of the construction industry (Goal </a:t>
                      </a:r>
                      <a:r>
                        <a:rPr lang="en-US" sz="1400" kern="1200" dirty="0" smtClean="0">
                          <a:solidFill>
                            <a:schemeClr val="dk1"/>
                          </a:solidFill>
                          <a:effectLst/>
                          <a:latin typeface="Arial" pitchFamily="34" charset="0"/>
                          <a:ea typeface="+mn-ea"/>
                          <a:cs typeface="Arial" pitchFamily="34" charset="0"/>
                        </a:rPr>
                        <a:t>3 - TRANSFORMATION) </a:t>
                      </a:r>
                      <a:endParaRPr lang="en-ZA" sz="1400" kern="1200" dirty="0">
                        <a:solidFill>
                          <a:schemeClr val="dk1"/>
                        </a:solidFill>
                        <a:effectLst/>
                        <a:latin typeface="Arial" pitchFamily="34" charset="0"/>
                        <a:ea typeface="+mn-ea"/>
                        <a:cs typeface="Arial" pitchFamily="34" charset="0"/>
                      </a:endParaRPr>
                    </a:p>
                  </a:txBody>
                  <a:tcPr marL="68580" marR="68580" marT="0" marB="0"/>
                </a:tc>
              </a:tr>
              <a:tr h="1046863">
                <a:tc>
                  <a:txBody>
                    <a:bodyPr/>
                    <a:lstStyle/>
                    <a:p>
                      <a:pPr>
                        <a:lnSpc>
                          <a:spcPct val="115000"/>
                        </a:lnSpc>
                        <a:spcAft>
                          <a:spcPts val="0"/>
                        </a:spcAft>
                      </a:pPr>
                      <a:r>
                        <a:rPr lang="en-US" sz="1400" u="sng" dirty="0">
                          <a:effectLst/>
                          <a:latin typeface="Arial" pitchFamily="34" charset="0"/>
                          <a:cs typeface="Arial" pitchFamily="34" charset="0"/>
                        </a:rPr>
                        <a:t>Chapter 4:</a:t>
                      </a:r>
                      <a:r>
                        <a:rPr lang="en-US" sz="1400" dirty="0">
                          <a:effectLst/>
                          <a:latin typeface="Arial" pitchFamily="34" charset="0"/>
                          <a:cs typeface="Arial" pitchFamily="34" charset="0"/>
                        </a:rPr>
                        <a:t> Economic Infrastructure</a:t>
                      </a:r>
                      <a:endParaRPr lang="en-ZA" sz="1400" dirty="0">
                        <a:effectLst/>
                        <a:latin typeface="Arial" pitchFamily="34" charset="0"/>
                        <a:ea typeface="Times New Roman"/>
                        <a:cs typeface="Arial" pitchFamily="34" charset="0"/>
                      </a:endParaRPr>
                    </a:p>
                  </a:txBody>
                  <a:tcPr marL="68580" marR="68580" marT="0" marB="0"/>
                </a:tc>
                <a:tc>
                  <a:txBody>
                    <a:bodyPr/>
                    <a:lstStyle/>
                    <a:p>
                      <a:pPr marL="285750" lvl="0" indent="-285750">
                        <a:buFont typeface="Wingdings" panose="05000000000000000000" pitchFamily="2" charset="2"/>
                        <a:buChar char="§"/>
                      </a:pPr>
                      <a:r>
                        <a:rPr lang="en-US" sz="1400" kern="1200" dirty="0" smtClean="0">
                          <a:solidFill>
                            <a:schemeClr val="dk1"/>
                          </a:solidFill>
                          <a:effectLst/>
                          <a:latin typeface="Arial" pitchFamily="34" charset="0"/>
                          <a:ea typeface="+mn-ea"/>
                          <a:cs typeface="Arial" pitchFamily="34" charset="0"/>
                        </a:rPr>
                        <a:t>Strengthen and enhance compliance with the cidb regulations to reduce construction risk (Goal </a:t>
                      </a:r>
                      <a:r>
                        <a:rPr lang="en-US" sz="1400" kern="1200" dirty="0" smtClean="0">
                          <a:solidFill>
                            <a:schemeClr val="dk1"/>
                          </a:solidFill>
                          <a:effectLst/>
                          <a:latin typeface="Arial" pitchFamily="34" charset="0"/>
                          <a:ea typeface="+mn-ea"/>
                          <a:cs typeface="Arial" pitchFamily="34" charset="0"/>
                        </a:rPr>
                        <a:t>1 – COMPLIANCE ENHANCEMENT)</a:t>
                      </a:r>
                      <a:endParaRPr lang="en-US" sz="1400" kern="1200" dirty="0" smtClean="0">
                        <a:solidFill>
                          <a:schemeClr val="dk1"/>
                        </a:solidFill>
                        <a:effectLst/>
                        <a:latin typeface="Arial" pitchFamily="34" charset="0"/>
                        <a:ea typeface="+mn-ea"/>
                        <a:cs typeface="Arial" pitchFamily="34" charset="0"/>
                      </a:endParaRPr>
                    </a:p>
                    <a:p>
                      <a:pPr marL="285750" indent="-285750">
                        <a:buFont typeface="Wingdings" panose="05000000000000000000" pitchFamily="2" charset="2"/>
                        <a:buChar char="§"/>
                      </a:pPr>
                      <a:r>
                        <a:rPr lang="en-US" sz="1400" kern="1200" dirty="0" smtClean="0">
                          <a:solidFill>
                            <a:schemeClr val="dk1"/>
                          </a:solidFill>
                          <a:effectLst/>
                          <a:latin typeface="Arial" pitchFamily="34" charset="0"/>
                          <a:ea typeface="+mn-ea"/>
                          <a:cs typeface="Arial" pitchFamily="34" charset="0"/>
                        </a:rPr>
                        <a:t>Develop and capacitate  the industry to deliver quality infrastructure  (Goal </a:t>
                      </a:r>
                      <a:r>
                        <a:rPr lang="en-US" sz="1400" kern="1200" dirty="0" smtClean="0">
                          <a:solidFill>
                            <a:schemeClr val="dk1"/>
                          </a:solidFill>
                          <a:effectLst/>
                          <a:latin typeface="Arial" pitchFamily="34" charset="0"/>
                          <a:ea typeface="+mn-ea"/>
                          <a:cs typeface="Arial" pitchFamily="34" charset="0"/>
                        </a:rPr>
                        <a:t>2) </a:t>
                      </a:r>
                      <a:endParaRPr lang="en-ZA" sz="1400" kern="1200" dirty="0">
                        <a:solidFill>
                          <a:schemeClr val="dk1"/>
                        </a:solidFill>
                        <a:effectLst/>
                        <a:latin typeface="Arial" pitchFamily="34" charset="0"/>
                        <a:ea typeface="+mn-ea"/>
                        <a:cs typeface="Arial" pitchFamily="34" charset="0"/>
                      </a:endParaRPr>
                    </a:p>
                  </a:txBody>
                  <a:tcPr marL="68580" marR="68580" marT="0" marB="0" anchor="ctr"/>
                </a:tc>
              </a:tr>
              <a:tr h="879008">
                <a:tc>
                  <a:txBody>
                    <a:bodyPr/>
                    <a:lstStyle/>
                    <a:p>
                      <a:pPr>
                        <a:lnSpc>
                          <a:spcPct val="115000"/>
                        </a:lnSpc>
                        <a:spcAft>
                          <a:spcPts val="0"/>
                        </a:spcAft>
                      </a:pPr>
                      <a:r>
                        <a:rPr lang="en-US" sz="1400" u="sng" dirty="0">
                          <a:effectLst/>
                          <a:latin typeface="Arial" pitchFamily="34" charset="0"/>
                          <a:cs typeface="Arial" pitchFamily="34" charset="0"/>
                        </a:rPr>
                        <a:t>Chapter 14:</a:t>
                      </a:r>
                      <a:r>
                        <a:rPr lang="en-US" sz="1400" dirty="0">
                          <a:effectLst/>
                          <a:latin typeface="Arial" pitchFamily="34" charset="0"/>
                          <a:cs typeface="Arial" pitchFamily="34" charset="0"/>
                        </a:rPr>
                        <a:t> Fighting Corruption </a:t>
                      </a:r>
                      <a:endParaRPr lang="en-ZA" sz="1400" dirty="0">
                        <a:effectLst/>
                        <a:latin typeface="Arial" pitchFamily="34" charset="0"/>
                        <a:ea typeface="Times New Roman"/>
                        <a:cs typeface="Arial" pitchFamily="34" charset="0"/>
                      </a:endParaRPr>
                    </a:p>
                  </a:txBody>
                  <a:tcPr marL="68580" marR="68580" marT="0" marB="0"/>
                </a:tc>
                <a:tc>
                  <a:txBody>
                    <a:bodyPr/>
                    <a:lstStyle/>
                    <a:p>
                      <a:pPr marL="342900" lvl="0" indent="-342900">
                        <a:lnSpc>
                          <a:spcPct val="115000"/>
                        </a:lnSpc>
                        <a:spcAft>
                          <a:spcPts val="0"/>
                        </a:spcAft>
                        <a:buFont typeface="Wingdings" panose="05000000000000000000" pitchFamily="2" charset="2"/>
                        <a:buChar char="§"/>
                      </a:pPr>
                      <a:r>
                        <a:rPr lang="en-US" sz="1400" kern="1200" dirty="0" smtClean="0">
                          <a:solidFill>
                            <a:schemeClr val="dk1"/>
                          </a:solidFill>
                          <a:effectLst/>
                          <a:latin typeface="Arial" pitchFamily="34" charset="0"/>
                          <a:ea typeface="+mn-ea"/>
                          <a:cs typeface="Arial" pitchFamily="34" charset="0"/>
                        </a:rPr>
                        <a:t>Strengthen, implement  and enforce the cidb regulations to reduce risk, fraud and corruption in the sector (Goal </a:t>
                      </a:r>
                      <a:r>
                        <a:rPr lang="en-US" sz="1400" kern="1200" dirty="0" smtClean="0">
                          <a:solidFill>
                            <a:schemeClr val="dk1"/>
                          </a:solidFill>
                          <a:effectLst/>
                          <a:latin typeface="Arial" pitchFamily="34" charset="0"/>
                          <a:ea typeface="+mn-ea"/>
                          <a:cs typeface="Arial" pitchFamily="34" charset="0"/>
                        </a:rPr>
                        <a:t>1)  </a:t>
                      </a:r>
                      <a:endParaRPr lang="en-ZA" sz="1400" kern="1200" dirty="0">
                        <a:solidFill>
                          <a:schemeClr val="dk1"/>
                        </a:solidFill>
                        <a:effectLst/>
                        <a:latin typeface="Arial" pitchFamily="34" charset="0"/>
                        <a:ea typeface="+mn-ea"/>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1360242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Alignment with DPW</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9594067"/>
              </p:ext>
            </p:extLst>
          </p:nvPr>
        </p:nvGraphicFramePr>
        <p:xfrm>
          <a:off x="467544" y="1340768"/>
          <a:ext cx="8136904" cy="3168352"/>
        </p:xfrm>
        <a:graphic>
          <a:graphicData uri="http://schemas.openxmlformats.org/drawingml/2006/table">
            <a:tbl>
              <a:tblPr firstRow="1" firstCol="1" bandRow="1">
                <a:tableStyleId>{5C22544A-7EE6-4342-B048-85BDC9FD1C3A}</a:tableStyleId>
              </a:tblPr>
              <a:tblGrid>
                <a:gridCol w="2952328"/>
                <a:gridCol w="5184576"/>
              </a:tblGrid>
              <a:tr h="579031">
                <a:tc>
                  <a:txBody>
                    <a:bodyPr/>
                    <a:lstStyle/>
                    <a:p>
                      <a:pPr algn="ctr">
                        <a:spcAft>
                          <a:spcPts val="0"/>
                        </a:spcAft>
                      </a:pPr>
                      <a:r>
                        <a:rPr lang="en-US" sz="1600" dirty="0">
                          <a:effectLst/>
                          <a:latin typeface="Arial" pitchFamily="34" charset="0"/>
                          <a:cs typeface="Arial" pitchFamily="34" charset="0"/>
                        </a:rPr>
                        <a:t>DPW</a:t>
                      </a:r>
                      <a:endParaRPr lang="en-ZA" sz="1600" dirty="0">
                        <a:effectLst/>
                        <a:latin typeface="Arial" pitchFamily="34" charset="0"/>
                        <a:ea typeface="Times New Roman"/>
                        <a:cs typeface="Arial" pitchFamily="34" charset="0"/>
                      </a:endParaRPr>
                    </a:p>
                  </a:txBody>
                  <a:tcPr marL="68580" marR="68580" marT="0" marB="0" anchor="ctr"/>
                </a:tc>
                <a:tc>
                  <a:txBody>
                    <a:bodyPr/>
                    <a:lstStyle/>
                    <a:p>
                      <a:pPr algn="ctr" fontAlgn="base">
                        <a:lnSpc>
                          <a:spcPct val="113000"/>
                        </a:lnSpc>
                      </a:pPr>
                      <a:r>
                        <a:rPr lang="en-US" sz="1600">
                          <a:effectLst/>
                          <a:latin typeface="Arial" pitchFamily="34" charset="0"/>
                          <a:cs typeface="Arial" pitchFamily="34" charset="0"/>
                        </a:rPr>
                        <a:t>Strategic Goals </a:t>
                      </a:r>
                      <a:endParaRPr lang="en-ZA" sz="1600">
                        <a:effectLst/>
                        <a:latin typeface="Arial" pitchFamily="34" charset="0"/>
                        <a:cs typeface="Arial" pitchFamily="34" charset="0"/>
                      </a:endParaRPr>
                    </a:p>
                  </a:txBody>
                  <a:tcPr marL="68580" marR="68580" marT="0" marB="0" anchor="ctr"/>
                </a:tc>
              </a:tr>
              <a:tr h="1158060">
                <a:tc>
                  <a:txBody>
                    <a:bodyPr/>
                    <a:lstStyle/>
                    <a:p>
                      <a:pPr>
                        <a:spcAft>
                          <a:spcPts val="0"/>
                        </a:spcAft>
                      </a:pPr>
                      <a:r>
                        <a:rPr lang="en-US" sz="1600" dirty="0">
                          <a:effectLst/>
                          <a:latin typeface="Arial" pitchFamily="34" charset="0"/>
                          <a:cs typeface="Arial" pitchFamily="34" charset="0"/>
                        </a:rPr>
                        <a:t>Transformation in the construction sector </a:t>
                      </a:r>
                      <a:endParaRPr lang="en-ZA" sz="1600" dirty="0">
                        <a:effectLst/>
                        <a:latin typeface="Arial" pitchFamily="34" charset="0"/>
                        <a:ea typeface="Times New Roman"/>
                        <a:cs typeface="Arial" pitchFamily="34" charset="0"/>
                      </a:endParaRPr>
                    </a:p>
                  </a:txBody>
                  <a:tcPr marL="68580" marR="68580" marT="0" marB="0"/>
                </a:tc>
                <a:tc>
                  <a:txBody>
                    <a:bodyPr/>
                    <a:lstStyle/>
                    <a:p>
                      <a:pPr fontAlgn="base">
                        <a:lnSpc>
                          <a:spcPct val="113000"/>
                        </a:lnSpc>
                      </a:pPr>
                      <a:r>
                        <a:rPr lang="en-US" sz="1600" dirty="0">
                          <a:effectLst/>
                          <a:latin typeface="Arial" pitchFamily="34" charset="0"/>
                          <a:cs typeface="Arial" pitchFamily="34" charset="0"/>
                        </a:rPr>
                        <a:t>Contribute to the transformation of the construction industry (Goal 3) </a:t>
                      </a:r>
                      <a:endParaRPr lang="en-ZA" sz="1600" dirty="0">
                        <a:effectLst/>
                        <a:latin typeface="Arial" pitchFamily="34" charset="0"/>
                        <a:cs typeface="Arial" pitchFamily="34" charset="0"/>
                      </a:endParaRPr>
                    </a:p>
                  </a:txBody>
                  <a:tcPr marL="68580" marR="68580" marT="0" marB="0"/>
                </a:tc>
              </a:tr>
              <a:tr h="1431261">
                <a:tc>
                  <a:txBody>
                    <a:bodyPr/>
                    <a:lstStyle/>
                    <a:p>
                      <a:pPr>
                        <a:spcAft>
                          <a:spcPts val="0"/>
                        </a:spcAft>
                      </a:pPr>
                      <a:r>
                        <a:rPr lang="en-US" sz="1600" dirty="0">
                          <a:effectLst/>
                          <a:latin typeface="Arial" pitchFamily="34" charset="0"/>
                          <a:cs typeface="Arial" pitchFamily="34" charset="0"/>
                        </a:rPr>
                        <a:t>Combating fraud and corruption </a:t>
                      </a:r>
                      <a:endParaRPr lang="en-ZA" sz="1600" dirty="0">
                        <a:effectLst/>
                        <a:latin typeface="Arial" pitchFamily="34" charset="0"/>
                        <a:ea typeface="Times New Roman"/>
                        <a:cs typeface="Arial" pitchFamily="34" charset="0"/>
                      </a:endParaRPr>
                    </a:p>
                  </a:txBody>
                  <a:tcPr marL="68580" marR="68580" marT="0" marB="0"/>
                </a:tc>
                <a:tc>
                  <a:txBody>
                    <a:bodyPr/>
                    <a:lstStyle/>
                    <a:p>
                      <a:pPr fontAlgn="base">
                        <a:lnSpc>
                          <a:spcPct val="113000"/>
                        </a:lnSpc>
                      </a:pPr>
                      <a:r>
                        <a:rPr lang="en-US" sz="1600" dirty="0">
                          <a:effectLst/>
                          <a:latin typeface="Arial" pitchFamily="34" charset="0"/>
                          <a:cs typeface="Arial" pitchFamily="34" charset="0"/>
                        </a:rPr>
                        <a:t>Strengthen, implement  and enforce the </a:t>
                      </a:r>
                      <a:r>
                        <a:rPr lang="en-US" sz="1600" dirty="0" err="1">
                          <a:effectLst/>
                          <a:latin typeface="Arial" pitchFamily="34" charset="0"/>
                          <a:cs typeface="Arial" pitchFamily="34" charset="0"/>
                        </a:rPr>
                        <a:t>cidb</a:t>
                      </a:r>
                      <a:r>
                        <a:rPr lang="en-US" sz="1600" dirty="0">
                          <a:effectLst/>
                          <a:latin typeface="Arial" pitchFamily="34" charset="0"/>
                          <a:cs typeface="Arial" pitchFamily="34" charset="0"/>
                        </a:rPr>
                        <a:t> regulations to reduce risk, fraud and corruption in the sector (Goal 1)</a:t>
                      </a:r>
                      <a:endParaRPr lang="en-ZA" sz="1600" dirty="0">
                        <a:effectLst/>
                        <a:latin typeface="Arial" pitchFamily="34" charset="0"/>
                        <a:cs typeface="Arial" pitchFamily="34" charset="0"/>
                      </a:endParaRPr>
                    </a:p>
                  </a:txBody>
                  <a:tcPr marL="68580" marR="68580" marT="0" marB="0"/>
                </a:tc>
              </a:tr>
            </a:tbl>
          </a:graphicData>
        </a:graphic>
      </p:graphicFrame>
      <p:sp>
        <p:nvSpPr>
          <p:cNvPr id="6" name="Rectangle 1"/>
          <p:cNvSpPr>
            <a:spLocks noChangeArrowheads="1"/>
          </p:cNvSpPr>
          <p:nvPr/>
        </p:nvSpPr>
        <p:spPr bwMode="auto">
          <a:xfrm>
            <a:off x="1646238" y="304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036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Alignment with </a:t>
            </a:r>
            <a:r>
              <a:rPr lang="en-ZA" dirty="0" smtClean="0"/>
              <a:t>Minister’s </a:t>
            </a:r>
            <a:r>
              <a:rPr lang="en-ZA" dirty="0" smtClean="0"/>
              <a:t>priorities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988734"/>
              </p:ext>
            </p:extLst>
          </p:nvPr>
        </p:nvGraphicFramePr>
        <p:xfrm>
          <a:off x="899592" y="1340768"/>
          <a:ext cx="7776864" cy="3312368"/>
        </p:xfrm>
        <a:graphic>
          <a:graphicData uri="http://schemas.openxmlformats.org/drawingml/2006/table">
            <a:tbl>
              <a:tblPr firstRow="1" firstCol="1" bandRow="1">
                <a:tableStyleId>{5C22544A-7EE6-4342-B048-85BDC9FD1C3A}</a:tableStyleId>
              </a:tblPr>
              <a:tblGrid>
                <a:gridCol w="3528392"/>
                <a:gridCol w="4248472"/>
              </a:tblGrid>
              <a:tr h="909143">
                <a:tc>
                  <a:txBody>
                    <a:bodyPr/>
                    <a:lstStyle/>
                    <a:p>
                      <a:pPr algn="ctr">
                        <a:lnSpc>
                          <a:spcPct val="115000"/>
                        </a:lnSpc>
                        <a:spcAft>
                          <a:spcPts val="0"/>
                        </a:spcAft>
                      </a:pPr>
                      <a:r>
                        <a:rPr lang="en-US" sz="1600" dirty="0">
                          <a:effectLst/>
                          <a:latin typeface="Arial" pitchFamily="34" charset="0"/>
                          <a:cs typeface="Arial" pitchFamily="34" charset="0"/>
                        </a:rPr>
                        <a:t>Government outcomes</a:t>
                      </a:r>
                      <a:endParaRPr lang="en-ZA" sz="1600" dirty="0">
                        <a:effectLst/>
                        <a:latin typeface="Arial" pitchFamily="34" charset="0"/>
                        <a:cs typeface="Arial" pitchFamily="34" charset="0"/>
                      </a:endParaRPr>
                    </a:p>
                    <a:p>
                      <a:pPr algn="ctr">
                        <a:lnSpc>
                          <a:spcPct val="115000"/>
                        </a:lnSpc>
                        <a:spcAft>
                          <a:spcPts val="0"/>
                        </a:spcAft>
                      </a:pPr>
                      <a:r>
                        <a:rPr lang="en-US" sz="1600" dirty="0">
                          <a:effectLst/>
                          <a:latin typeface="Arial" pitchFamily="34" charset="0"/>
                          <a:cs typeface="Arial" pitchFamily="34" charset="0"/>
                        </a:rPr>
                        <a:t> </a:t>
                      </a:r>
                      <a:endParaRPr lang="en-ZA" sz="1600" dirty="0">
                        <a:effectLst/>
                        <a:latin typeface="Arial" pitchFamily="34" charset="0"/>
                        <a:cs typeface="Arial" pitchFamily="34" charset="0"/>
                      </a:endParaRPr>
                    </a:p>
                    <a:p>
                      <a:pPr algn="ctr">
                        <a:lnSpc>
                          <a:spcPct val="115000"/>
                        </a:lnSpc>
                        <a:spcAft>
                          <a:spcPts val="0"/>
                        </a:spcAft>
                      </a:pPr>
                      <a:r>
                        <a:rPr lang="en-US" sz="1600" dirty="0">
                          <a:effectLst/>
                          <a:latin typeface="Arial" pitchFamily="34" charset="0"/>
                          <a:cs typeface="Arial" pitchFamily="34" charset="0"/>
                        </a:rPr>
                        <a:t> </a:t>
                      </a:r>
                      <a:endParaRPr lang="en-ZA" sz="16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1600" dirty="0" err="1">
                          <a:effectLst/>
                          <a:latin typeface="Arial" pitchFamily="34" charset="0"/>
                          <a:cs typeface="Arial" pitchFamily="34" charset="0"/>
                        </a:rPr>
                        <a:t>cidb</a:t>
                      </a:r>
                      <a:r>
                        <a:rPr lang="en-US" sz="1600" dirty="0">
                          <a:effectLst/>
                          <a:latin typeface="Arial" pitchFamily="34" charset="0"/>
                          <a:cs typeface="Arial" pitchFamily="34" charset="0"/>
                        </a:rPr>
                        <a:t> alignment </a:t>
                      </a:r>
                      <a:endParaRPr lang="en-ZA" sz="1600" dirty="0">
                        <a:effectLst/>
                        <a:latin typeface="Arial" pitchFamily="34" charset="0"/>
                        <a:cs typeface="Arial" pitchFamily="34" charset="0"/>
                      </a:endParaRPr>
                    </a:p>
                    <a:p>
                      <a:pPr algn="ctr">
                        <a:lnSpc>
                          <a:spcPct val="115000"/>
                        </a:lnSpc>
                        <a:spcAft>
                          <a:spcPts val="0"/>
                        </a:spcAft>
                      </a:pPr>
                      <a:r>
                        <a:rPr lang="en-US" sz="1600" dirty="0">
                          <a:effectLst/>
                          <a:latin typeface="Arial" pitchFamily="34" charset="0"/>
                          <a:cs typeface="Arial" pitchFamily="34" charset="0"/>
                        </a:rPr>
                        <a:t> </a:t>
                      </a:r>
                      <a:endParaRPr lang="en-ZA" sz="1600" dirty="0">
                        <a:effectLst/>
                        <a:latin typeface="Arial" pitchFamily="34" charset="0"/>
                        <a:cs typeface="Arial" pitchFamily="34" charset="0"/>
                      </a:endParaRPr>
                    </a:p>
                    <a:p>
                      <a:pPr algn="ctr">
                        <a:lnSpc>
                          <a:spcPct val="115000"/>
                        </a:lnSpc>
                        <a:spcAft>
                          <a:spcPts val="0"/>
                        </a:spcAft>
                      </a:pPr>
                      <a:r>
                        <a:rPr lang="en-US" sz="1600" dirty="0">
                          <a:effectLst/>
                          <a:latin typeface="Arial" pitchFamily="34" charset="0"/>
                          <a:cs typeface="Arial" pitchFamily="34" charset="0"/>
                        </a:rPr>
                        <a:t> </a:t>
                      </a:r>
                      <a:endParaRPr lang="en-ZA" sz="1600" dirty="0">
                        <a:effectLst/>
                        <a:latin typeface="Arial" pitchFamily="34" charset="0"/>
                        <a:ea typeface="Times New Roman"/>
                        <a:cs typeface="Arial" pitchFamily="34" charset="0"/>
                      </a:endParaRPr>
                    </a:p>
                  </a:txBody>
                  <a:tcPr marL="68580" marR="68580" marT="0" marB="0" anchor="ctr"/>
                </a:tc>
              </a:tr>
              <a:tr h="2403225">
                <a:tc>
                  <a:txBody>
                    <a:bodyPr/>
                    <a:lstStyle/>
                    <a:p>
                      <a:pPr algn="l">
                        <a:lnSpc>
                          <a:spcPct val="115000"/>
                        </a:lnSpc>
                        <a:spcAft>
                          <a:spcPts val="0"/>
                        </a:spcAft>
                      </a:pPr>
                      <a:r>
                        <a:rPr lang="en-US" sz="1600" dirty="0">
                          <a:effectLst/>
                          <a:latin typeface="Arial" pitchFamily="34" charset="0"/>
                          <a:cs typeface="Arial" pitchFamily="34" charset="0"/>
                        </a:rPr>
                        <a:t>Outcome 4: Decent Employment through inclusive growth. </a:t>
                      </a:r>
                      <a:endParaRPr lang="en-ZA" sz="1600" dirty="0">
                        <a:effectLst/>
                        <a:latin typeface="Arial" pitchFamily="34" charset="0"/>
                        <a:ea typeface="Times New Roman"/>
                        <a:cs typeface="Arial" pitchFamily="34" charset="0"/>
                      </a:endParaRPr>
                    </a:p>
                  </a:txBody>
                  <a:tcPr marL="68580" marR="68580" marT="0" marB="0"/>
                </a:tc>
                <a:tc>
                  <a:txBody>
                    <a:bodyPr/>
                    <a:lstStyle/>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800" kern="1200" dirty="0" smtClean="0">
                          <a:solidFill>
                            <a:schemeClr val="dk1"/>
                          </a:solidFill>
                          <a:effectLst/>
                          <a:latin typeface="Arial" panose="020B0604020202020204" pitchFamily="34" charset="0"/>
                          <a:ea typeface="+mn-ea"/>
                          <a:cs typeface="Arial" panose="020B0604020202020204" pitchFamily="34" charset="0"/>
                        </a:rPr>
                        <a:t>Build, capacitate and enhance compliance in the industry to deliver quality infrastructure in the country (Goal 2)</a:t>
                      </a:r>
                      <a:endParaRPr lang="en-US" dirty="0" smtClean="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endParaRPr lang="en-US" sz="1800" kern="1200" dirty="0" smtClean="0">
                        <a:solidFill>
                          <a:schemeClr val="dk1"/>
                        </a:solidFill>
                        <a:effectLst/>
                        <a:latin typeface="+mn-lt"/>
                        <a:ea typeface="+mn-ea"/>
                        <a:cs typeface="+mn-cs"/>
                      </a:endParaRPr>
                    </a:p>
                    <a:p>
                      <a:pPr marL="285750" indent="-285750" fontAlgn="base">
                        <a:buFont typeface="Wingdings" panose="05000000000000000000" pitchFamily="2" charset="2"/>
                        <a:buChar char="§"/>
                      </a:pPr>
                      <a:r>
                        <a:rPr lang="en-US" sz="1800" kern="1200" dirty="0" smtClean="0">
                          <a:solidFill>
                            <a:schemeClr val="dk1"/>
                          </a:solidFill>
                          <a:effectLst/>
                          <a:latin typeface="Arial" panose="020B0604020202020204" pitchFamily="34" charset="0"/>
                          <a:ea typeface="+mn-ea"/>
                          <a:cs typeface="Arial" panose="020B0604020202020204" pitchFamily="34" charset="0"/>
                        </a:rPr>
                        <a:t>Contribute to the transformation of the construction industry  (Goal 3)</a:t>
                      </a:r>
                      <a:endParaRPr lang="en-ZA" sz="1600" dirty="0">
                        <a:effectLst/>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47687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III. Strategic </a:t>
            </a:r>
            <a:r>
              <a:rPr lang="en-US" dirty="0" smtClean="0"/>
              <a:t>Goals</a:t>
            </a:r>
            <a:endParaRPr lang="en-ZA" dirty="0"/>
          </a:p>
        </p:txBody>
      </p:sp>
    </p:spTree>
    <p:extLst>
      <p:ext uri="{BB962C8B-B14F-4D97-AF65-F5344CB8AC3E}">
        <p14:creationId xmlns:p14="http://schemas.microsoft.com/office/powerpoint/2010/main" val="336031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III. </a:t>
            </a:r>
            <a:r>
              <a:rPr lang="en-US" dirty="0" smtClean="0"/>
              <a:t>STRATEGIC GOALS</a:t>
            </a:r>
            <a:endParaRPr lang="en-ZA" dirty="0"/>
          </a:p>
        </p:txBody>
      </p:sp>
      <p:sp>
        <p:nvSpPr>
          <p:cNvPr id="6" name="Content Placeholder 5"/>
          <p:cNvSpPr>
            <a:spLocks noGrp="1"/>
          </p:cNvSpPr>
          <p:nvPr>
            <p:ph idx="1"/>
          </p:nvPr>
        </p:nvSpPr>
        <p:spPr>
          <a:xfrm>
            <a:off x="457200" y="1417638"/>
            <a:ext cx="8229600" cy="4243610"/>
          </a:xfrm>
        </p:spPr>
        <p:txBody>
          <a:bodyPr>
            <a:normAutofit/>
          </a:bodyPr>
          <a:lstStyle/>
          <a:p>
            <a:pPr marL="457200" indent="-457200">
              <a:buFont typeface="+mj-lt"/>
              <a:buAutoNum type="arabicParenR"/>
            </a:pPr>
            <a:r>
              <a:rPr lang="en-US" dirty="0">
                <a:solidFill>
                  <a:schemeClr val="bg1">
                    <a:lumMod val="50000"/>
                  </a:schemeClr>
                </a:solidFill>
              </a:rPr>
              <a:t>Strengthen and </a:t>
            </a:r>
            <a:r>
              <a:rPr lang="en-US" sz="2100" dirty="0">
                <a:solidFill>
                  <a:schemeClr val="bg1">
                    <a:lumMod val="50000"/>
                  </a:schemeClr>
                </a:solidFill>
              </a:rPr>
              <a:t>enhance compliance </a:t>
            </a:r>
            <a:r>
              <a:rPr lang="en-US" dirty="0">
                <a:solidFill>
                  <a:schemeClr val="bg1">
                    <a:lumMod val="50000"/>
                  </a:schemeClr>
                </a:solidFill>
              </a:rPr>
              <a:t>with </a:t>
            </a:r>
            <a:r>
              <a:rPr lang="en-US" dirty="0" smtClean="0">
                <a:solidFill>
                  <a:schemeClr val="bg1">
                    <a:lumMod val="50000"/>
                  </a:schemeClr>
                </a:solidFill>
              </a:rPr>
              <a:t>cidb </a:t>
            </a:r>
            <a:r>
              <a:rPr lang="en-US" dirty="0">
                <a:solidFill>
                  <a:schemeClr val="bg1">
                    <a:lumMod val="50000"/>
                  </a:schemeClr>
                </a:solidFill>
              </a:rPr>
              <a:t>regulations to reduce construction risk, all forms </a:t>
            </a:r>
            <a:r>
              <a:rPr lang="en-US" sz="2100" dirty="0">
                <a:solidFill>
                  <a:schemeClr val="bg1">
                    <a:lumMod val="50000"/>
                  </a:schemeClr>
                </a:solidFill>
              </a:rPr>
              <a:t>of fraud and corruption i</a:t>
            </a:r>
            <a:r>
              <a:rPr lang="en-US" dirty="0">
                <a:solidFill>
                  <a:schemeClr val="bg1">
                    <a:lumMod val="50000"/>
                  </a:schemeClr>
                </a:solidFill>
              </a:rPr>
              <a:t>n the sector</a:t>
            </a:r>
            <a:endParaRPr lang="en-ZA" dirty="0">
              <a:solidFill>
                <a:schemeClr val="bg1">
                  <a:lumMod val="50000"/>
                </a:schemeClr>
              </a:solidFill>
            </a:endParaRPr>
          </a:p>
          <a:p>
            <a:pPr marL="457200" indent="-457200">
              <a:buFont typeface="+mj-lt"/>
              <a:buAutoNum type="arabicParenR"/>
            </a:pPr>
            <a:r>
              <a:rPr lang="en-US" dirty="0" smtClean="0">
                <a:solidFill>
                  <a:schemeClr val="bg1">
                    <a:lumMod val="50000"/>
                  </a:schemeClr>
                </a:solidFill>
              </a:rPr>
              <a:t>Build and </a:t>
            </a:r>
            <a:r>
              <a:rPr lang="en-US" dirty="0">
                <a:solidFill>
                  <a:schemeClr val="bg1">
                    <a:lumMod val="50000"/>
                  </a:schemeClr>
                </a:solidFill>
              </a:rPr>
              <a:t>capacitate </a:t>
            </a:r>
            <a:r>
              <a:rPr lang="en-US" dirty="0" smtClean="0">
                <a:solidFill>
                  <a:schemeClr val="bg1">
                    <a:lumMod val="50000"/>
                  </a:schemeClr>
                </a:solidFill>
              </a:rPr>
              <a:t>the </a:t>
            </a:r>
            <a:r>
              <a:rPr lang="en-US" dirty="0">
                <a:solidFill>
                  <a:schemeClr val="bg1">
                    <a:lumMod val="50000"/>
                  </a:schemeClr>
                </a:solidFill>
              </a:rPr>
              <a:t>industry to deliver quality </a:t>
            </a:r>
            <a:r>
              <a:rPr lang="en-US" dirty="0" smtClean="0">
                <a:solidFill>
                  <a:schemeClr val="bg1">
                    <a:lumMod val="50000"/>
                  </a:schemeClr>
                </a:solidFill>
              </a:rPr>
              <a:t>infrastructure</a:t>
            </a:r>
            <a:endParaRPr lang="en-ZA" dirty="0">
              <a:solidFill>
                <a:schemeClr val="bg1">
                  <a:lumMod val="50000"/>
                </a:schemeClr>
              </a:solidFill>
            </a:endParaRPr>
          </a:p>
          <a:p>
            <a:pPr marL="457200" indent="-457200">
              <a:buFont typeface="+mj-lt"/>
              <a:buAutoNum type="arabicParenR"/>
            </a:pPr>
            <a:r>
              <a:rPr lang="en-US" dirty="0" smtClean="0">
                <a:solidFill>
                  <a:schemeClr val="bg1">
                    <a:lumMod val="50000"/>
                  </a:schemeClr>
                </a:solidFill>
              </a:rPr>
              <a:t>Enhance transformation </a:t>
            </a:r>
            <a:r>
              <a:rPr lang="en-US" dirty="0">
                <a:solidFill>
                  <a:schemeClr val="bg1">
                    <a:lumMod val="50000"/>
                  </a:schemeClr>
                </a:solidFill>
              </a:rPr>
              <a:t>of the construction industry</a:t>
            </a:r>
            <a:endParaRPr lang="en-ZA" dirty="0">
              <a:solidFill>
                <a:schemeClr val="bg1">
                  <a:lumMod val="50000"/>
                </a:schemeClr>
              </a:solidFill>
            </a:endParaRPr>
          </a:p>
          <a:p>
            <a:pPr marL="457200" indent="-457200">
              <a:buFont typeface="+mj-lt"/>
              <a:buAutoNum type="arabicParenR"/>
            </a:pPr>
            <a:r>
              <a:rPr lang="en-US" dirty="0">
                <a:solidFill>
                  <a:schemeClr val="bg1">
                    <a:lumMod val="50000"/>
                  </a:schemeClr>
                </a:solidFill>
              </a:rPr>
              <a:t>Position the cidb as a knowledge </a:t>
            </a:r>
            <a:r>
              <a:rPr lang="en-US" dirty="0" smtClean="0">
                <a:solidFill>
                  <a:schemeClr val="bg1">
                    <a:lumMod val="50000"/>
                  </a:schemeClr>
                </a:solidFill>
              </a:rPr>
              <a:t>authority </a:t>
            </a:r>
            <a:r>
              <a:rPr lang="en-US" dirty="0">
                <a:solidFill>
                  <a:schemeClr val="bg1">
                    <a:lumMod val="50000"/>
                  </a:schemeClr>
                </a:solidFill>
              </a:rPr>
              <a:t>in the </a:t>
            </a:r>
            <a:r>
              <a:rPr lang="en-US" dirty="0" smtClean="0">
                <a:solidFill>
                  <a:schemeClr val="bg1">
                    <a:lumMod val="50000"/>
                  </a:schemeClr>
                </a:solidFill>
              </a:rPr>
              <a:t>industry</a:t>
            </a:r>
            <a:endParaRPr lang="en-ZA" dirty="0">
              <a:solidFill>
                <a:schemeClr val="bg1">
                  <a:lumMod val="50000"/>
                </a:schemeClr>
              </a:solidFill>
            </a:endParaRPr>
          </a:p>
          <a:p>
            <a:pPr marL="457200" indent="-457200">
              <a:buFont typeface="+mj-lt"/>
              <a:buAutoNum type="arabicParenR"/>
            </a:pPr>
            <a:r>
              <a:rPr lang="en-US" dirty="0">
                <a:solidFill>
                  <a:schemeClr val="bg1">
                    <a:lumMod val="50000"/>
                  </a:schemeClr>
                </a:solidFill>
              </a:rPr>
              <a:t>Maintain financial </a:t>
            </a:r>
            <a:r>
              <a:rPr lang="en-US" sz="2100" dirty="0">
                <a:solidFill>
                  <a:schemeClr val="bg1">
                    <a:lumMod val="50000"/>
                  </a:schemeClr>
                </a:solidFill>
              </a:rPr>
              <a:t>sustainability </a:t>
            </a:r>
            <a:r>
              <a:rPr lang="en-US" dirty="0">
                <a:solidFill>
                  <a:schemeClr val="bg1">
                    <a:lumMod val="50000"/>
                  </a:schemeClr>
                </a:solidFill>
              </a:rPr>
              <a:t> </a:t>
            </a:r>
            <a:endParaRPr lang="en-US" dirty="0" smtClean="0">
              <a:solidFill>
                <a:schemeClr val="bg1">
                  <a:lumMod val="50000"/>
                </a:schemeClr>
              </a:solidFill>
            </a:endParaRPr>
          </a:p>
          <a:p>
            <a:pPr marL="457200" indent="-457200">
              <a:buFont typeface="+mj-lt"/>
              <a:buAutoNum type="arabicParenR"/>
            </a:pPr>
            <a:r>
              <a:rPr lang="en-US" dirty="0" smtClean="0">
                <a:solidFill>
                  <a:schemeClr val="bg1">
                    <a:lumMod val="50000"/>
                  </a:schemeClr>
                </a:solidFill>
              </a:rPr>
              <a:t>Provide </a:t>
            </a:r>
            <a:r>
              <a:rPr lang="en-US" dirty="0">
                <a:solidFill>
                  <a:schemeClr val="bg1">
                    <a:lumMod val="50000"/>
                  </a:schemeClr>
                </a:solidFill>
              </a:rPr>
              <a:t>an excellent service </a:t>
            </a:r>
            <a:r>
              <a:rPr lang="en-US" dirty="0" smtClean="0">
                <a:solidFill>
                  <a:schemeClr val="bg1">
                    <a:lumMod val="50000"/>
                  </a:schemeClr>
                </a:solidFill>
              </a:rPr>
              <a:t>to </a:t>
            </a:r>
            <a:r>
              <a:rPr lang="en-US" dirty="0">
                <a:solidFill>
                  <a:schemeClr val="bg1">
                    <a:lumMod val="50000"/>
                  </a:schemeClr>
                </a:solidFill>
              </a:rPr>
              <a:t>contractors and clients </a:t>
            </a:r>
            <a:endParaRPr lang="en-ZA" dirty="0">
              <a:solidFill>
                <a:schemeClr val="bg1">
                  <a:lumMod val="50000"/>
                </a:schemeClr>
              </a:solidFill>
            </a:endParaRPr>
          </a:p>
          <a:p>
            <a:pPr marL="457200" indent="-457200">
              <a:buFont typeface="+mj-lt"/>
              <a:buAutoNum type="arabicParenR"/>
            </a:pPr>
            <a:r>
              <a:rPr lang="en-US" dirty="0" smtClean="0">
                <a:solidFill>
                  <a:schemeClr val="bg1">
                    <a:lumMod val="50000"/>
                  </a:schemeClr>
                </a:solidFill>
              </a:rPr>
              <a:t>Optimize organizational design </a:t>
            </a:r>
            <a:r>
              <a:rPr lang="en-US" dirty="0">
                <a:solidFill>
                  <a:schemeClr val="bg1">
                    <a:lumMod val="50000"/>
                  </a:schemeClr>
                </a:solidFill>
              </a:rPr>
              <a:t>that </a:t>
            </a:r>
            <a:r>
              <a:rPr lang="en-US" dirty="0" smtClean="0">
                <a:solidFill>
                  <a:schemeClr val="bg1">
                    <a:lumMod val="50000"/>
                  </a:schemeClr>
                </a:solidFill>
              </a:rPr>
              <a:t>supports </a:t>
            </a:r>
            <a:r>
              <a:rPr lang="en-US" dirty="0">
                <a:solidFill>
                  <a:schemeClr val="bg1">
                    <a:lumMod val="50000"/>
                  </a:schemeClr>
                </a:solidFill>
              </a:rPr>
              <a:t>the effective delivery of the mandate</a:t>
            </a:r>
            <a:endParaRPr lang="en-ZA" dirty="0">
              <a:solidFill>
                <a:schemeClr val="bg1">
                  <a:lumMod val="50000"/>
                </a:schemeClr>
              </a:solidFill>
            </a:endParaRPr>
          </a:p>
          <a:p>
            <a:pPr marL="457200" indent="-457200">
              <a:buFont typeface="+mj-lt"/>
              <a:buAutoNum type="arabicParenR"/>
            </a:pPr>
            <a:r>
              <a:rPr lang="en-US" dirty="0">
                <a:solidFill>
                  <a:schemeClr val="bg1">
                    <a:lumMod val="50000"/>
                  </a:schemeClr>
                </a:solidFill>
              </a:rPr>
              <a:t>Strengthen and maintain good </a:t>
            </a:r>
            <a:r>
              <a:rPr lang="en-US" dirty="0" smtClean="0">
                <a:solidFill>
                  <a:schemeClr val="bg1">
                    <a:lumMod val="50000"/>
                  </a:schemeClr>
                </a:solidFill>
              </a:rPr>
              <a:t>relations </a:t>
            </a:r>
            <a:r>
              <a:rPr lang="en-US" dirty="0">
                <a:solidFill>
                  <a:schemeClr val="bg1">
                    <a:lumMod val="50000"/>
                  </a:schemeClr>
                </a:solidFill>
              </a:rPr>
              <a:t>with stakeholders through effective </a:t>
            </a:r>
            <a:r>
              <a:rPr lang="en-US" dirty="0" smtClean="0">
                <a:solidFill>
                  <a:schemeClr val="bg1">
                    <a:lumMod val="50000"/>
                  </a:schemeClr>
                </a:solidFill>
              </a:rPr>
              <a:t>communication</a:t>
            </a:r>
            <a:endParaRPr lang="en-ZA" dirty="0">
              <a:solidFill>
                <a:schemeClr val="bg1">
                  <a:lumMod val="50000"/>
                </a:schemeClr>
              </a:solidFill>
            </a:endParaRPr>
          </a:p>
        </p:txBody>
      </p:sp>
    </p:spTree>
    <p:extLst>
      <p:ext uri="{BB962C8B-B14F-4D97-AF65-F5344CB8AC3E}">
        <p14:creationId xmlns:p14="http://schemas.microsoft.com/office/powerpoint/2010/main" val="341698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IV. Core </a:t>
            </a:r>
            <a:r>
              <a:rPr lang="en-US" dirty="0" err="1" smtClean="0"/>
              <a:t>Programme</a:t>
            </a:r>
            <a:r>
              <a:rPr lang="en-US" dirty="0" smtClean="0"/>
              <a:t> </a:t>
            </a:r>
            <a:r>
              <a:rPr lang="en-US" dirty="0" smtClean="0"/>
              <a:t>Priorities</a:t>
            </a:r>
          </a:p>
        </p:txBody>
      </p:sp>
    </p:spTree>
    <p:extLst>
      <p:ext uri="{BB962C8B-B14F-4D97-AF65-F5344CB8AC3E}">
        <p14:creationId xmlns:p14="http://schemas.microsoft.com/office/powerpoint/2010/main" val="399704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60363" indent="-360363"/>
            <a:r>
              <a:rPr lang="en-ZA" dirty="0" smtClean="0"/>
              <a:t>IV. PRIORITY PROGRAMME OUTPUTS (CORE FUNCTIONS)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61587" indent="-358775">
              <a:buFont typeface="+mj-lt"/>
              <a:buAutoNum type="arabicParenR"/>
            </a:pPr>
            <a:endParaRPr lang="en-ZA" sz="2400" dirty="0" smtClean="0">
              <a:solidFill>
                <a:schemeClr val="bg1">
                  <a:lumMod val="50000"/>
                </a:schemeClr>
              </a:solidFill>
            </a:endParaRPr>
          </a:p>
          <a:p>
            <a:pPr marL="2812" indent="0">
              <a:buNone/>
            </a:pPr>
            <a:r>
              <a:rPr lang="en-ZA" sz="2400" dirty="0" smtClean="0">
                <a:solidFill>
                  <a:schemeClr val="bg1">
                    <a:lumMod val="50000"/>
                  </a:schemeClr>
                </a:solidFill>
              </a:rPr>
              <a:t>A]   Construction Registers Service</a:t>
            </a:r>
          </a:p>
          <a:p>
            <a:pPr marL="2812" indent="0">
              <a:buNone/>
            </a:pPr>
            <a:r>
              <a:rPr lang="en-ZA" sz="2400" dirty="0" smtClean="0">
                <a:solidFill>
                  <a:schemeClr val="bg1">
                    <a:lumMod val="50000"/>
                  </a:schemeClr>
                </a:solidFill>
              </a:rPr>
              <a:t>B]   Construction Industry Performance</a:t>
            </a:r>
          </a:p>
          <a:p>
            <a:pPr marL="2812" indent="0">
              <a:buNone/>
            </a:pPr>
            <a:r>
              <a:rPr lang="en-ZA" sz="2400" dirty="0" smtClean="0">
                <a:solidFill>
                  <a:schemeClr val="bg1">
                    <a:lumMod val="50000"/>
                  </a:schemeClr>
                </a:solidFill>
              </a:rPr>
              <a:t>C]   Procurement and Delivery Management</a:t>
            </a:r>
          </a:p>
          <a:p>
            <a:pPr marL="2812" indent="0">
              <a:buNone/>
            </a:pPr>
            <a:r>
              <a:rPr lang="en-ZA" sz="2400" dirty="0" smtClean="0">
                <a:solidFill>
                  <a:schemeClr val="bg1">
                    <a:lumMod val="50000"/>
                  </a:schemeClr>
                </a:solidFill>
              </a:rPr>
              <a:t>D]   Provincial Offices and Contractor Development</a:t>
            </a:r>
          </a:p>
        </p:txBody>
      </p:sp>
    </p:spTree>
    <p:extLst>
      <p:ext uri="{BB962C8B-B14F-4D97-AF65-F5344CB8AC3E}">
        <p14:creationId xmlns:p14="http://schemas.microsoft.com/office/powerpoint/2010/main" val="202471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A – CONSTRUCTION REGISTERS SERVICE</a:t>
            </a:r>
            <a:endParaRPr lang="en-US" dirty="0" smtClean="0"/>
          </a:p>
        </p:txBody>
      </p:sp>
    </p:spTree>
    <p:extLst>
      <p:ext uri="{BB962C8B-B14F-4D97-AF65-F5344CB8AC3E}">
        <p14:creationId xmlns:p14="http://schemas.microsoft.com/office/powerpoint/2010/main" val="107824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928992" cy="720080"/>
          </a:xfrm>
        </p:spPr>
        <p:txBody>
          <a:bodyPr/>
          <a:lstStyle/>
          <a:p>
            <a:pPr marL="360363" indent="-360363"/>
            <a:r>
              <a:rPr lang="en-ZA" dirty="0" smtClean="0"/>
              <a:t/>
            </a:r>
            <a:br>
              <a:rPr lang="en-ZA" dirty="0" smtClean="0"/>
            </a:br>
            <a:r>
              <a:rPr lang="en-ZA" dirty="0" smtClean="0"/>
              <a:t>A - Construction </a:t>
            </a:r>
            <a:r>
              <a:rPr lang="en-ZA" dirty="0"/>
              <a:t>Registers </a:t>
            </a:r>
            <a:r>
              <a:rPr lang="en-ZA" dirty="0" smtClean="0"/>
              <a:t>Service </a:t>
            </a:r>
            <a:r>
              <a:rPr lang="en-ZA" dirty="0"/>
              <a:t>(CRS</a:t>
            </a:r>
            <a:r>
              <a:rPr lang="en-ZA" dirty="0" smtClean="0"/>
              <a:t>)</a:t>
            </a:r>
            <a:br>
              <a:rPr lang="en-ZA" dirty="0" smtClean="0"/>
            </a:b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61587" indent="-358775">
              <a:buFont typeface="+mj-lt"/>
              <a:buAutoNum type="arabicParenR"/>
            </a:pPr>
            <a:endParaRPr lang="en-ZA" sz="2400" dirty="0" smtClean="0">
              <a:solidFill>
                <a:schemeClr val="bg1">
                  <a:lumMod val="50000"/>
                </a:schemeClr>
              </a:solidFill>
            </a:endParaRPr>
          </a:p>
          <a:p>
            <a:pPr marL="361587" indent="-358775" algn="just">
              <a:buFont typeface="+mj-lt"/>
              <a:buAutoNum type="arabicParenR"/>
            </a:pPr>
            <a:r>
              <a:rPr lang="en-ZA" sz="2400" dirty="0" smtClean="0">
                <a:solidFill>
                  <a:schemeClr val="bg1">
                    <a:lumMod val="50000"/>
                  </a:schemeClr>
                </a:solidFill>
              </a:rPr>
              <a:t>Amendments </a:t>
            </a:r>
            <a:r>
              <a:rPr lang="en-ZA" sz="2400" dirty="0">
                <a:solidFill>
                  <a:schemeClr val="bg1">
                    <a:lumMod val="50000"/>
                  </a:schemeClr>
                </a:solidFill>
              </a:rPr>
              <a:t>to CID Regulations</a:t>
            </a:r>
          </a:p>
          <a:p>
            <a:pPr marL="361587" indent="-358775" algn="just">
              <a:buFont typeface="+mj-lt"/>
              <a:buAutoNum type="arabicParenR"/>
            </a:pPr>
            <a:r>
              <a:rPr lang="en-ZA" sz="2400" dirty="0">
                <a:solidFill>
                  <a:schemeClr val="bg1">
                    <a:lumMod val="50000"/>
                  </a:schemeClr>
                </a:solidFill>
              </a:rPr>
              <a:t>P</a:t>
            </a:r>
            <a:r>
              <a:rPr lang="en-ZA" sz="2400" dirty="0" smtClean="0">
                <a:solidFill>
                  <a:schemeClr val="bg1">
                    <a:lumMod val="50000"/>
                  </a:schemeClr>
                </a:solidFill>
              </a:rPr>
              <a:t>ilot online contractor registration system</a:t>
            </a:r>
          </a:p>
          <a:p>
            <a:pPr marL="361587" indent="-358775" algn="just">
              <a:buFont typeface="+mj-lt"/>
              <a:buAutoNum type="arabicParenR"/>
            </a:pPr>
            <a:r>
              <a:rPr lang="en-ZA" sz="2400" dirty="0">
                <a:solidFill>
                  <a:schemeClr val="bg1">
                    <a:lumMod val="50000"/>
                  </a:schemeClr>
                </a:solidFill>
              </a:rPr>
              <a:t>E</a:t>
            </a:r>
            <a:r>
              <a:rPr lang="en-ZA" sz="2400" dirty="0" smtClean="0">
                <a:solidFill>
                  <a:schemeClr val="bg1">
                    <a:lumMod val="50000"/>
                  </a:schemeClr>
                </a:solidFill>
              </a:rPr>
              <a:t>nhance </a:t>
            </a:r>
            <a:r>
              <a:rPr lang="en-ZA" sz="2400" dirty="0">
                <a:solidFill>
                  <a:schemeClr val="bg1">
                    <a:lumMod val="50000"/>
                  </a:schemeClr>
                </a:solidFill>
              </a:rPr>
              <a:t>registrations </a:t>
            </a:r>
            <a:r>
              <a:rPr lang="en-ZA" sz="2400" dirty="0" smtClean="0">
                <a:solidFill>
                  <a:schemeClr val="bg1">
                    <a:lumMod val="50000"/>
                  </a:schemeClr>
                </a:solidFill>
              </a:rPr>
              <a:t>processes (optimal design, workload balancing, staff product knowledge)</a:t>
            </a:r>
            <a:endParaRPr lang="en-ZA" sz="2400" dirty="0">
              <a:solidFill>
                <a:schemeClr val="bg1">
                  <a:lumMod val="50000"/>
                </a:schemeClr>
              </a:solidFill>
            </a:endParaRPr>
          </a:p>
          <a:p>
            <a:pPr marL="361587" indent="-358775" algn="just">
              <a:buFont typeface="+mj-lt"/>
              <a:buAutoNum type="arabicParenR"/>
            </a:pPr>
            <a:r>
              <a:rPr lang="en-ZA" sz="2400" dirty="0" smtClean="0">
                <a:solidFill>
                  <a:schemeClr val="bg1">
                    <a:lumMod val="50000"/>
                  </a:schemeClr>
                </a:solidFill>
              </a:rPr>
              <a:t>Zero tolerance approach to fraud and corruption within registrations process</a:t>
            </a:r>
          </a:p>
        </p:txBody>
      </p:sp>
    </p:spTree>
    <p:extLst>
      <p:ext uri="{BB962C8B-B14F-4D97-AF65-F5344CB8AC3E}">
        <p14:creationId xmlns:p14="http://schemas.microsoft.com/office/powerpoint/2010/main" val="192809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buFont typeface="Arial" pitchFamily="34" charset="0"/>
              <a:buChar char="•"/>
            </a:pPr>
            <a:r>
              <a:rPr lang="en-ZA" dirty="0" smtClean="0">
                <a:solidFill>
                  <a:schemeClr val="bg1">
                    <a:lumMod val="50000"/>
                  </a:schemeClr>
                </a:solidFill>
              </a:rPr>
              <a:t>Number of Registrations</a:t>
            </a:r>
          </a:p>
          <a:p>
            <a:pPr marL="366712" lvl="2" indent="0">
              <a:buNone/>
            </a:pPr>
            <a:endParaRPr lang="en-ZA" dirty="0" smtClean="0"/>
          </a:p>
          <a:p>
            <a:pPr marL="0" lvl="1" indent="0">
              <a:buNone/>
            </a:pP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3896181865"/>
              </p:ext>
            </p:extLst>
          </p:nvPr>
        </p:nvGraphicFramePr>
        <p:xfrm>
          <a:off x="683568" y="2060848"/>
          <a:ext cx="7904161" cy="3243834"/>
        </p:xfrm>
        <a:graphic>
          <a:graphicData uri="http://schemas.openxmlformats.org/drawingml/2006/table">
            <a:tbl>
              <a:tblPr>
                <a:tableStyleId>{5C22544A-7EE6-4342-B048-85BDC9FD1C3A}</a:tableStyleId>
              </a:tblPr>
              <a:tblGrid>
                <a:gridCol w="973391"/>
                <a:gridCol w="990110"/>
                <a:gridCol w="990110"/>
                <a:gridCol w="990110"/>
                <a:gridCol w="990110"/>
                <a:gridCol w="990110"/>
                <a:gridCol w="990110"/>
                <a:gridCol w="990110"/>
              </a:tblGrid>
              <a:tr h="242209">
                <a:tc>
                  <a:txBody>
                    <a:bodyPr/>
                    <a:lstStyle/>
                    <a:p>
                      <a:pPr algn="ctr">
                        <a:lnSpc>
                          <a:spcPct val="115000"/>
                        </a:lnSpc>
                        <a:spcAft>
                          <a:spcPts val="0"/>
                        </a:spcAft>
                      </a:pPr>
                      <a:r>
                        <a:rPr lang="en-ZA" sz="1400" b="1" dirty="0" smtClean="0">
                          <a:solidFill>
                            <a:schemeClr val="bg1">
                              <a:lumMod val="50000"/>
                            </a:schemeClr>
                          </a:solidFill>
                          <a:effectLst/>
                          <a:latin typeface="Times New Roman"/>
                          <a:ea typeface="Times New Roman"/>
                        </a:rPr>
                        <a:t>Grade</a:t>
                      </a:r>
                      <a:endParaRPr lang="en-ZA" sz="1400" b="1" dirty="0">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CE</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EB</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EP</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GB</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ME</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SW</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Total</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28136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1850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6579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60250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6466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23680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126961</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dirty="0">
                          <a:solidFill>
                            <a:schemeClr val="bg1">
                              <a:lumMod val="50000"/>
                            </a:schemeClr>
                          </a:solidFill>
                          <a:effectLst/>
                        </a:rPr>
                        <a:t>2</a:t>
                      </a:r>
                      <a:endParaRPr lang="en-ZA" sz="1400" b="1" dirty="0">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1736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161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201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2332</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329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743</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5502</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3</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1009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59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121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669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127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256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2241</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4</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970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128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263</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927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201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207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2696</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5</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dirty="0">
                          <a:solidFill>
                            <a:schemeClr val="bg1">
                              <a:lumMod val="50000"/>
                            </a:schemeClr>
                          </a:solidFill>
                          <a:effectLst/>
                        </a:rPr>
                        <a:t>727</a:t>
                      </a:r>
                      <a:endParaRPr lang="en-ZA" sz="1400" b="1" dirty="0">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114</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199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588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146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187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1961</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824</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207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dirty="0">
                          <a:solidFill>
                            <a:schemeClr val="bg1">
                              <a:lumMod val="50000"/>
                            </a:schemeClr>
                          </a:solidFill>
                          <a:effectLst/>
                        </a:rPr>
                        <a:t>718</a:t>
                      </a:r>
                      <a:endParaRPr lang="en-ZA" sz="1400" b="1" dirty="0">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141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130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2087</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465</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98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362</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74</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1111</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171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146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41</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39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447</a:t>
                      </a:r>
                      <a:endParaRPr lang="en-ZA" sz="1400" b="1">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78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22</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48</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29</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14</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dirty="0">
                          <a:solidFill>
                            <a:schemeClr val="bg1">
                              <a:lumMod val="50000"/>
                            </a:schemeClr>
                          </a:solidFill>
                          <a:effectLst/>
                        </a:rPr>
                        <a:t>193</a:t>
                      </a:r>
                      <a:endParaRPr lang="en-ZA" sz="1400" b="1" dirty="0">
                        <a:solidFill>
                          <a:schemeClr val="bg1">
                            <a:lumMod val="50000"/>
                          </a:schemeClr>
                        </a:solidFill>
                        <a:effectLst/>
                        <a:latin typeface="Times New Roman"/>
                        <a:ea typeface="Times New Roman"/>
                      </a:endParaRPr>
                    </a:p>
                  </a:txBody>
                  <a:tcPr marL="24765" marR="24765" marT="24765" marB="24765"/>
                </a:tc>
              </a:tr>
              <a:tr h="242209">
                <a:tc>
                  <a:txBody>
                    <a:bodyPr/>
                    <a:lstStyle/>
                    <a:p>
                      <a:pPr algn="ctr">
                        <a:lnSpc>
                          <a:spcPct val="115000"/>
                        </a:lnSpc>
                        <a:spcAft>
                          <a:spcPts val="0"/>
                        </a:spcAft>
                      </a:pPr>
                      <a:r>
                        <a:rPr lang="en-ZA" sz="1400" b="1">
                          <a:solidFill>
                            <a:schemeClr val="bg1">
                              <a:lumMod val="50000"/>
                            </a:schemeClr>
                          </a:solidFill>
                          <a:effectLst/>
                        </a:rPr>
                        <a:t>Total</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34116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2437</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7730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66040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7546</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a:solidFill>
                            <a:schemeClr val="bg1">
                              <a:lumMod val="50000"/>
                            </a:schemeClr>
                          </a:solidFill>
                          <a:effectLst/>
                        </a:rPr>
                        <a:t>25330</a:t>
                      </a:r>
                      <a:endParaRPr lang="en-ZA" sz="1400" b="1">
                        <a:solidFill>
                          <a:schemeClr val="bg1">
                            <a:lumMod val="50000"/>
                          </a:schemeClr>
                        </a:solidFill>
                        <a:effectLst/>
                        <a:latin typeface="Times New Roman"/>
                        <a:ea typeface="Times New Roman"/>
                      </a:endParaRPr>
                    </a:p>
                  </a:txBody>
                  <a:tcPr marL="24765" marR="24765" marT="24765" marB="24765"/>
                </a:tc>
                <a:tc>
                  <a:txBody>
                    <a:bodyPr/>
                    <a:lstStyle/>
                    <a:p>
                      <a:pPr algn="ctr">
                        <a:lnSpc>
                          <a:spcPct val="115000"/>
                        </a:lnSpc>
                        <a:spcAft>
                          <a:spcPts val="0"/>
                        </a:spcAft>
                      </a:pPr>
                      <a:r>
                        <a:rPr lang="en-ZA" sz="1400" b="1" dirty="0">
                          <a:solidFill>
                            <a:schemeClr val="bg1">
                              <a:lumMod val="50000"/>
                            </a:schemeClr>
                          </a:solidFill>
                          <a:effectLst/>
                        </a:rPr>
                        <a:t>143199</a:t>
                      </a:r>
                      <a:endParaRPr lang="en-ZA" sz="1400" b="1" dirty="0">
                        <a:solidFill>
                          <a:schemeClr val="bg1">
                            <a:lumMod val="50000"/>
                          </a:schemeClr>
                        </a:solidFill>
                        <a:effectLst/>
                        <a:latin typeface="Times New Roman"/>
                        <a:ea typeface="Times New Roman"/>
                      </a:endParaRPr>
                    </a:p>
                  </a:txBody>
                  <a:tcPr marL="24765" marR="24765" marT="24765" marB="24765"/>
                </a:tc>
              </a:tr>
            </a:tbl>
          </a:graphicData>
        </a:graphic>
      </p:graphicFrame>
      <p:sp>
        <p:nvSpPr>
          <p:cNvPr id="6" name="TextBox 5"/>
          <p:cNvSpPr txBox="1"/>
          <p:nvPr/>
        </p:nvSpPr>
        <p:spPr>
          <a:xfrm>
            <a:off x="2411760" y="5394702"/>
            <a:ext cx="6624736" cy="338554"/>
          </a:xfrm>
          <a:prstGeom prst="rect">
            <a:avLst/>
          </a:prstGeom>
          <a:noFill/>
        </p:spPr>
        <p:txBody>
          <a:bodyPr wrap="square" rtlCol="0">
            <a:spAutoFit/>
          </a:bodyPr>
          <a:lstStyle/>
          <a:p>
            <a:r>
              <a:rPr lang="en-ZA" dirty="0" smtClean="0">
                <a:solidFill>
                  <a:schemeClr val="bg1">
                    <a:lumMod val="50000"/>
                  </a:schemeClr>
                </a:solidFill>
              </a:rPr>
              <a:t>Note: Contractors may be registered in multiple classes of works</a:t>
            </a:r>
            <a:endParaRPr lang="en-ZA" dirty="0">
              <a:solidFill>
                <a:schemeClr val="bg1">
                  <a:lumMod val="50000"/>
                </a:schemeClr>
              </a:solidFill>
            </a:endParaRPr>
          </a:p>
        </p:txBody>
      </p:sp>
      <p:sp>
        <p:nvSpPr>
          <p:cNvPr id="7" name="TextBox 6"/>
          <p:cNvSpPr txBox="1"/>
          <p:nvPr/>
        </p:nvSpPr>
        <p:spPr>
          <a:xfrm>
            <a:off x="2411760" y="5877272"/>
            <a:ext cx="6624736" cy="584775"/>
          </a:xfrm>
          <a:prstGeom prst="rect">
            <a:avLst/>
          </a:prstGeom>
          <a:noFill/>
        </p:spPr>
        <p:txBody>
          <a:bodyPr wrap="square" rtlCol="0">
            <a:spAutoFit/>
          </a:bodyPr>
          <a:lstStyle/>
          <a:p>
            <a:r>
              <a:rPr lang="en-ZA" dirty="0" smtClean="0">
                <a:solidFill>
                  <a:schemeClr val="bg1">
                    <a:lumMod val="50000"/>
                  </a:schemeClr>
                </a:solidFill>
              </a:rPr>
              <a:t>CE – Civil, EB/EP – Electrical, GB – Building, ME – Mechanical, SW – Specialist class of works  </a:t>
            </a:r>
            <a:endParaRPr lang="en-ZA" dirty="0">
              <a:solidFill>
                <a:schemeClr val="bg1">
                  <a:lumMod val="50000"/>
                </a:schemeClr>
              </a:solidFill>
            </a:endParaRPr>
          </a:p>
        </p:txBody>
      </p:sp>
    </p:spTree>
    <p:extLst>
      <p:ext uri="{BB962C8B-B14F-4D97-AF65-F5344CB8AC3E}">
        <p14:creationId xmlns:p14="http://schemas.microsoft.com/office/powerpoint/2010/main" val="314930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Overview</a:t>
            </a:r>
            <a:endParaRPr lang="en-ZA" dirty="0"/>
          </a:p>
        </p:txBody>
      </p:sp>
      <p:sp>
        <p:nvSpPr>
          <p:cNvPr id="3" name="Content Placeholder 2"/>
          <p:cNvSpPr>
            <a:spLocks noGrp="1"/>
          </p:cNvSpPr>
          <p:nvPr>
            <p:ph idx="1"/>
          </p:nvPr>
        </p:nvSpPr>
        <p:spPr/>
        <p:txBody>
          <a:bodyPr>
            <a:normAutofit/>
          </a:bodyPr>
          <a:lstStyle/>
          <a:p>
            <a:pPr marL="0" lvl="0" indent="0">
              <a:buNone/>
            </a:pPr>
            <a:r>
              <a:rPr lang="en-US" dirty="0" smtClean="0">
                <a:solidFill>
                  <a:schemeClr val="bg1">
                    <a:lumMod val="50000"/>
                  </a:schemeClr>
                </a:solidFill>
              </a:rPr>
              <a:t>I.	 Vision</a:t>
            </a:r>
            <a:r>
              <a:rPr lang="en-US" dirty="0" smtClean="0">
                <a:solidFill>
                  <a:schemeClr val="bg1">
                    <a:lumMod val="50000"/>
                  </a:schemeClr>
                </a:solidFill>
              </a:rPr>
              <a:t>, Mission &amp; </a:t>
            </a:r>
            <a:r>
              <a:rPr lang="en-US" dirty="0" smtClean="0">
                <a:solidFill>
                  <a:schemeClr val="bg1">
                    <a:lumMod val="50000"/>
                  </a:schemeClr>
                </a:solidFill>
              </a:rPr>
              <a:t>Values</a:t>
            </a:r>
            <a:endParaRPr lang="en-US" dirty="0" smtClean="0">
              <a:solidFill>
                <a:schemeClr val="bg1">
                  <a:lumMod val="50000"/>
                </a:schemeClr>
              </a:solidFill>
            </a:endParaRPr>
          </a:p>
          <a:p>
            <a:pPr marL="0" lvl="0" indent="0">
              <a:buNone/>
            </a:pPr>
            <a:r>
              <a:rPr lang="en-US" dirty="0" smtClean="0">
                <a:solidFill>
                  <a:schemeClr val="bg1">
                    <a:lumMod val="50000"/>
                  </a:schemeClr>
                </a:solidFill>
              </a:rPr>
              <a:t>II.	 Mandate</a:t>
            </a:r>
            <a:r>
              <a:rPr lang="en-US" dirty="0" smtClean="0">
                <a:solidFill>
                  <a:schemeClr val="bg1">
                    <a:lumMod val="50000"/>
                  </a:schemeClr>
                </a:solidFill>
              </a:rPr>
              <a:t>:</a:t>
            </a:r>
          </a:p>
          <a:p>
            <a:pPr lvl="2"/>
            <a:r>
              <a:rPr lang="en-US" dirty="0">
                <a:solidFill>
                  <a:schemeClr val="bg1">
                    <a:lumMod val="50000"/>
                  </a:schemeClr>
                </a:solidFill>
              </a:rPr>
              <a:t>w</a:t>
            </a:r>
            <a:r>
              <a:rPr lang="en-US" dirty="0" smtClean="0">
                <a:solidFill>
                  <a:schemeClr val="bg1">
                    <a:lumMod val="50000"/>
                  </a:schemeClr>
                </a:solidFill>
              </a:rPr>
              <a:t>hy do we exist?</a:t>
            </a:r>
          </a:p>
          <a:p>
            <a:pPr marL="0" lvl="0" indent="0">
              <a:buNone/>
            </a:pPr>
            <a:r>
              <a:rPr lang="en-US" dirty="0" smtClean="0">
                <a:solidFill>
                  <a:schemeClr val="bg1">
                    <a:lumMod val="50000"/>
                  </a:schemeClr>
                </a:solidFill>
              </a:rPr>
              <a:t>III. 	Strategic </a:t>
            </a:r>
            <a:r>
              <a:rPr lang="en-US" dirty="0" smtClean="0">
                <a:solidFill>
                  <a:schemeClr val="bg1">
                    <a:lumMod val="50000"/>
                  </a:schemeClr>
                </a:solidFill>
              </a:rPr>
              <a:t>Goals:</a:t>
            </a:r>
          </a:p>
          <a:p>
            <a:pPr lvl="2"/>
            <a:r>
              <a:rPr lang="en-US" dirty="0" smtClean="0">
                <a:solidFill>
                  <a:schemeClr val="bg1">
                    <a:lumMod val="50000"/>
                  </a:schemeClr>
                </a:solidFill>
              </a:rPr>
              <a:t>what are we going to </a:t>
            </a:r>
            <a:r>
              <a:rPr lang="en-US" dirty="0" smtClean="0">
                <a:solidFill>
                  <a:schemeClr val="bg1">
                    <a:lumMod val="50000"/>
                  </a:schemeClr>
                </a:solidFill>
              </a:rPr>
              <a:t>do?</a:t>
            </a:r>
          </a:p>
          <a:p>
            <a:pPr marL="0" indent="0">
              <a:buNone/>
            </a:pPr>
            <a:r>
              <a:rPr lang="en-US" dirty="0" smtClean="0">
                <a:solidFill>
                  <a:schemeClr val="bg1">
                    <a:lumMod val="50000"/>
                  </a:schemeClr>
                </a:solidFill>
              </a:rPr>
              <a:t>IV. 	Priority </a:t>
            </a:r>
            <a:r>
              <a:rPr lang="en-US" dirty="0" err="1">
                <a:solidFill>
                  <a:schemeClr val="bg1">
                    <a:lumMod val="50000"/>
                  </a:schemeClr>
                </a:solidFill>
              </a:rPr>
              <a:t>Programme</a:t>
            </a:r>
            <a:r>
              <a:rPr lang="en-US" dirty="0">
                <a:solidFill>
                  <a:schemeClr val="bg1">
                    <a:lumMod val="50000"/>
                  </a:schemeClr>
                </a:solidFill>
              </a:rPr>
              <a:t> </a:t>
            </a:r>
            <a:r>
              <a:rPr lang="en-US" dirty="0" smtClean="0">
                <a:solidFill>
                  <a:schemeClr val="bg1">
                    <a:lumMod val="50000"/>
                  </a:schemeClr>
                </a:solidFill>
              </a:rPr>
              <a:t>Outputs:</a:t>
            </a:r>
          </a:p>
          <a:p>
            <a:pPr lvl="2"/>
            <a:r>
              <a:rPr lang="en-US" dirty="0" smtClean="0">
                <a:solidFill>
                  <a:schemeClr val="bg1">
                    <a:lumMod val="50000"/>
                  </a:schemeClr>
                </a:solidFill>
              </a:rPr>
              <a:t>what </a:t>
            </a:r>
            <a:r>
              <a:rPr lang="en-US" dirty="0" smtClean="0">
                <a:solidFill>
                  <a:schemeClr val="bg1">
                    <a:lumMod val="50000"/>
                  </a:schemeClr>
                </a:solidFill>
              </a:rPr>
              <a:t>and when will we do it</a:t>
            </a:r>
            <a:r>
              <a:rPr lang="en-US" dirty="0" smtClean="0">
                <a:solidFill>
                  <a:schemeClr val="bg1">
                    <a:lumMod val="50000"/>
                  </a:schemeClr>
                </a:solidFill>
              </a:rPr>
              <a:t>?</a:t>
            </a:r>
          </a:p>
          <a:p>
            <a:pPr marL="0" indent="0">
              <a:buNone/>
            </a:pPr>
            <a:r>
              <a:rPr lang="en-US" dirty="0" smtClean="0">
                <a:solidFill>
                  <a:schemeClr val="bg1">
                    <a:lumMod val="50000"/>
                  </a:schemeClr>
                </a:solidFill>
              </a:rPr>
              <a:t>V. 	Organizational Re-design and development</a:t>
            </a:r>
          </a:p>
          <a:p>
            <a:pPr marL="0" indent="0">
              <a:buNone/>
            </a:pPr>
            <a:r>
              <a:rPr lang="en-US" dirty="0" smtClean="0">
                <a:solidFill>
                  <a:schemeClr val="bg1">
                    <a:lumMod val="50000"/>
                  </a:schemeClr>
                </a:solidFill>
              </a:rPr>
              <a:t>VI. 	Governance matters</a:t>
            </a:r>
            <a:endParaRPr lang="en-US" dirty="0" smtClean="0">
              <a:solidFill>
                <a:schemeClr val="bg1">
                  <a:lumMod val="50000"/>
                </a:schemeClr>
              </a:solidFill>
            </a:endParaRPr>
          </a:p>
          <a:p>
            <a:pPr marL="0" indent="0">
              <a:buNone/>
            </a:pPr>
            <a:r>
              <a:rPr lang="en-US" dirty="0" smtClean="0">
                <a:solidFill>
                  <a:schemeClr val="bg1">
                    <a:lumMod val="50000"/>
                  </a:schemeClr>
                </a:solidFill>
              </a:rPr>
              <a:t>VII. 	CEO’s Office</a:t>
            </a:r>
          </a:p>
          <a:p>
            <a:pPr marL="0" indent="0">
              <a:buNone/>
            </a:pPr>
            <a:r>
              <a:rPr lang="en-US" dirty="0" smtClean="0">
                <a:solidFill>
                  <a:schemeClr val="bg1">
                    <a:lumMod val="50000"/>
                  </a:schemeClr>
                </a:solidFill>
              </a:rPr>
              <a:t>VIII. Resources</a:t>
            </a:r>
          </a:p>
          <a:p>
            <a:pPr lvl="2"/>
            <a:r>
              <a:rPr lang="en-US" dirty="0" smtClean="0">
                <a:solidFill>
                  <a:schemeClr val="bg1">
                    <a:lumMod val="50000"/>
                  </a:schemeClr>
                </a:solidFill>
              </a:rPr>
              <a:t>Human Capital</a:t>
            </a:r>
          </a:p>
          <a:p>
            <a:pPr lvl="2"/>
            <a:r>
              <a:rPr lang="en-US" dirty="0" smtClean="0">
                <a:solidFill>
                  <a:schemeClr val="bg1">
                    <a:lumMod val="50000"/>
                  </a:schemeClr>
                </a:solidFill>
              </a:rPr>
              <a:t>Budget </a:t>
            </a:r>
            <a:endParaRPr lang="en-US" dirty="0" smtClean="0">
              <a:solidFill>
                <a:schemeClr val="bg1">
                  <a:lumMod val="50000"/>
                </a:schemeClr>
              </a:solidFill>
            </a:endParaRPr>
          </a:p>
          <a:p>
            <a:pPr marL="0" indent="0">
              <a:buNone/>
            </a:pPr>
            <a:endParaRPr lang="en-US" dirty="0" smtClean="0">
              <a:solidFill>
                <a:schemeClr val="bg1">
                  <a:lumMod val="50000"/>
                </a:schemeClr>
              </a:solidFill>
            </a:endParaRPr>
          </a:p>
          <a:p>
            <a:pPr marL="0" indent="0" algn="r">
              <a:buNone/>
            </a:pPr>
            <a:endParaRPr lang="en-US" dirty="0" smtClean="0">
              <a:solidFill>
                <a:schemeClr val="bg1">
                  <a:lumMod val="50000"/>
                </a:schemeClr>
              </a:solidFill>
            </a:endParaRPr>
          </a:p>
        </p:txBody>
      </p:sp>
    </p:spTree>
    <p:extLst>
      <p:ext uri="{BB962C8B-B14F-4D97-AF65-F5344CB8AC3E}">
        <p14:creationId xmlns:p14="http://schemas.microsoft.com/office/powerpoint/2010/main" val="82299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buFont typeface="Arial" pitchFamily="34" charset="0"/>
              <a:buChar char="•"/>
            </a:pPr>
            <a:r>
              <a:rPr lang="en-ZA" dirty="0" smtClean="0">
                <a:solidFill>
                  <a:schemeClr val="bg1">
                    <a:lumMod val="50000"/>
                  </a:schemeClr>
                </a:solidFill>
              </a:rPr>
              <a:t>No. of Registrations; Black, Women and Youth Ownership %</a:t>
            </a:r>
          </a:p>
          <a:p>
            <a:pPr marL="366712" lvl="2" indent="0">
              <a:buNone/>
            </a:pPr>
            <a:endParaRPr lang="en-ZA" dirty="0" smtClean="0"/>
          </a:p>
          <a:p>
            <a:pPr marL="0" lvl="1" indent="0">
              <a:buNone/>
            </a:pP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3690760736"/>
              </p:ext>
            </p:extLst>
          </p:nvPr>
        </p:nvGraphicFramePr>
        <p:xfrm>
          <a:off x="297792" y="1956026"/>
          <a:ext cx="7776873" cy="3538728"/>
        </p:xfrm>
        <a:graphic>
          <a:graphicData uri="http://schemas.openxmlformats.org/drawingml/2006/table">
            <a:tbl>
              <a:tblPr>
                <a:tableStyleId>{5940675A-B579-460E-94D1-54222C63F5DA}</a:tableStyleId>
              </a:tblPr>
              <a:tblGrid>
                <a:gridCol w="575393"/>
                <a:gridCol w="574707"/>
                <a:gridCol w="602433"/>
                <a:gridCol w="602433"/>
                <a:gridCol w="602435"/>
                <a:gridCol w="602431"/>
                <a:gridCol w="711972"/>
                <a:gridCol w="711967"/>
                <a:gridCol w="931034"/>
                <a:gridCol w="931034"/>
                <a:gridCol w="931034"/>
              </a:tblGrid>
              <a:tr h="242209">
                <a:tc rowSpan="2">
                  <a:txBody>
                    <a:bodyPr/>
                    <a:lstStyle/>
                    <a:p>
                      <a:pPr algn="ctr">
                        <a:lnSpc>
                          <a:spcPct val="115000"/>
                        </a:lnSpc>
                        <a:spcAft>
                          <a:spcPts val="0"/>
                        </a:spcAft>
                      </a:pPr>
                      <a:r>
                        <a:rPr lang="en-ZA" sz="1400" b="1" dirty="0" smtClean="0">
                          <a:effectLst/>
                        </a:rPr>
                        <a:t>Grade</a:t>
                      </a:r>
                      <a:endParaRPr lang="en-ZA" sz="1400" b="1" dirty="0">
                        <a:effectLst/>
                        <a:latin typeface="Times New Roman"/>
                        <a:ea typeface="Times New Roman"/>
                      </a:endParaRPr>
                    </a:p>
                  </a:txBody>
                  <a:tcPr marL="24765" marR="24765" marT="24765" marB="24765">
                    <a:solidFill>
                      <a:schemeClr val="bg1">
                        <a:lumMod val="75000"/>
                      </a:schemeClr>
                    </a:solidFill>
                  </a:tcPr>
                </a:tc>
                <a:tc gridSpan="7">
                  <a:txBody>
                    <a:bodyPr/>
                    <a:lstStyle/>
                    <a:p>
                      <a:pPr algn="ctr">
                        <a:lnSpc>
                          <a:spcPct val="115000"/>
                        </a:lnSpc>
                        <a:spcAft>
                          <a:spcPts val="0"/>
                        </a:spcAft>
                      </a:pPr>
                      <a:r>
                        <a:rPr lang="en-ZA" sz="1400" b="1" dirty="0" smtClean="0">
                          <a:effectLst/>
                        </a:rPr>
                        <a:t>CLASS OF WORK</a:t>
                      </a: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h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rowSpan="2">
                  <a:txBody>
                    <a:bodyPr/>
                    <a:lstStyle/>
                    <a:p>
                      <a:pPr algn="ctr">
                        <a:lnSpc>
                          <a:spcPct val="115000"/>
                        </a:lnSpc>
                        <a:spcAft>
                          <a:spcPts val="0"/>
                        </a:spcAft>
                      </a:pPr>
                      <a:r>
                        <a:rPr lang="en-ZA" sz="1400" b="1" dirty="0" smtClean="0">
                          <a:solidFill>
                            <a:srgbClr val="FF0000"/>
                          </a:solidFill>
                          <a:effectLst/>
                        </a:rPr>
                        <a:t>%Black</a:t>
                      </a:r>
                      <a:r>
                        <a:rPr lang="en-ZA" sz="1400" b="1" baseline="0" dirty="0" smtClean="0">
                          <a:solidFill>
                            <a:srgbClr val="FF0000"/>
                          </a:solidFill>
                          <a:effectLst/>
                        </a:rPr>
                        <a:t> Owned</a:t>
                      </a:r>
                      <a:endParaRPr lang="en-ZA" sz="1400" b="1" dirty="0">
                        <a:solidFill>
                          <a:srgbClr val="FF0000"/>
                        </a:solidFill>
                        <a:effectLst/>
                        <a:latin typeface="Times New Roman"/>
                        <a:ea typeface="Times New Roman"/>
                      </a:endParaRPr>
                    </a:p>
                  </a:txBody>
                  <a:tcPr marL="24765" marR="24765" marT="24765" marB="24765">
                    <a:solidFill>
                      <a:schemeClr val="bg1">
                        <a:lumMod val="75000"/>
                      </a:schemeClr>
                    </a:solidFill>
                  </a:tcPr>
                </a:tc>
                <a:tc row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solidFill>
                            <a:srgbClr val="FF0000"/>
                          </a:solidFill>
                          <a:effectLst/>
                        </a:rPr>
                        <a:t>%Women</a:t>
                      </a:r>
                      <a:r>
                        <a:rPr lang="en-ZA" sz="1400" b="1" baseline="0" dirty="0" smtClean="0">
                          <a:solidFill>
                            <a:srgbClr val="FF0000"/>
                          </a:solidFill>
                          <a:effectLst/>
                        </a:rPr>
                        <a:t> Owned</a:t>
                      </a:r>
                      <a:endParaRPr lang="en-ZA" sz="1400" b="1" dirty="0" smtClean="0">
                        <a:solidFill>
                          <a:srgbClr val="FF0000"/>
                        </a:solidFill>
                        <a:effectLst/>
                        <a:latin typeface="Times New Roman"/>
                        <a:ea typeface="Times New Roman"/>
                      </a:endParaRPr>
                    </a:p>
                  </a:txBody>
                  <a:tcPr marL="24765" marR="24765" marT="24765" marB="24765">
                    <a:solidFill>
                      <a:schemeClr val="bg1">
                        <a:lumMod val="75000"/>
                      </a:schemeClr>
                    </a:solidFill>
                  </a:tcPr>
                </a:tc>
                <a:tc row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solidFill>
                            <a:srgbClr val="FF0000"/>
                          </a:solidFill>
                          <a:effectLst/>
                        </a:rPr>
                        <a:t>%Youth</a:t>
                      </a:r>
                      <a:r>
                        <a:rPr lang="en-ZA" sz="1400" b="1" baseline="0" dirty="0" smtClean="0">
                          <a:solidFill>
                            <a:srgbClr val="FF0000"/>
                          </a:solidFill>
                          <a:effectLst/>
                        </a:rPr>
                        <a:t> Owned</a:t>
                      </a:r>
                      <a:endParaRPr lang="en-ZA" sz="1400" b="1" dirty="0">
                        <a:solidFill>
                          <a:srgbClr val="FF0000"/>
                        </a:solidFill>
                        <a:effectLst/>
                        <a:latin typeface="Times New Roman"/>
                        <a:ea typeface="Times New Roman"/>
                      </a:endParaRPr>
                    </a:p>
                  </a:txBody>
                  <a:tcPr marL="24765" marR="24765" marT="24765" marB="24765">
                    <a:solidFill>
                      <a:schemeClr val="bg1">
                        <a:lumMod val="75000"/>
                      </a:schemeClr>
                    </a:solidFill>
                  </a:tcPr>
                </a:tc>
              </a:tr>
              <a:tr h="242209">
                <a:tc vMerge="1">
                  <a:txBody>
                    <a:bodyPr/>
                    <a:lstStyle/>
                    <a:p>
                      <a:pPr algn="ctr">
                        <a:lnSpc>
                          <a:spcPct val="115000"/>
                        </a:lnSpc>
                        <a:spcAft>
                          <a:spcPts val="0"/>
                        </a:spcAft>
                      </a:pP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CE</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EB</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EP</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GB</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ME</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SW</a:t>
                      </a:r>
                      <a:endParaRPr lang="en-ZA" sz="1400" b="1" dirty="0">
                        <a:effectLst/>
                        <a:latin typeface="Times New Roman"/>
                        <a:ea typeface="Times New Roman"/>
                      </a:endParaRPr>
                    </a:p>
                  </a:txBody>
                  <a:tcPr marL="24765" marR="24765" marT="24765" marB="24765">
                    <a:solidFill>
                      <a:schemeClr val="bg1">
                        <a:lumMod val="75000"/>
                      </a:schemeClr>
                    </a:solidFill>
                  </a:tcPr>
                </a:tc>
                <a:tc>
                  <a:txBody>
                    <a:bodyPr/>
                    <a:lstStyle/>
                    <a:p>
                      <a:pPr algn="ctr">
                        <a:lnSpc>
                          <a:spcPct val="115000"/>
                        </a:lnSpc>
                        <a:spcAft>
                          <a:spcPts val="0"/>
                        </a:spcAft>
                      </a:pPr>
                      <a:r>
                        <a:rPr lang="en-ZA" sz="1400" b="1" dirty="0">
                          <a:effectLst/>
                        </a:rPr>
                        <a:t>Total</a:t>
                      </a:r>
                      <a:endParaRPr lang="en-ZA" sz="1400" b="1" dirty="0">
                        <a:effectLst/>
                        <a:latin typeface="Times New Roman"/>
                        <a:ea typeface="Times New Roman"/>
                      </a:endParaRPr>
                    </a:p>
                  </a:txBody>
                  <a:tcPr marL="24765" marR="24765" marT="24765" marB="24765">
                    <a:solidFill>
                      <a:schemeClr val="bg1">
                        <a:lumMod val="75000"/>
                      </a:schemeClr>
                    </a:solidFill>
                  </a:tcPr>
                </a:tc>
                <a:tc vMerge="1">
                  <a:txBody>
                    <a:bodyPr/>
                    <a:lstStyle/>
                    <a:p>
                      <a:pPr algn="ctr">
                        <a:lnSpc>
                          <a:spcPct val="115000"/>
                        </a:lnSpc>
                        <a:spcAft>
                          <a:spcPts val="0"/>
                        </a:spcAft>
                      </a:pPr>
                      <a:endParaRPr lang="en-ZA" sz="1400" b="1" dirty="0">
                        <a:solidFill>
                          <a:srgbClr val="FF0000"/>
                        </a:solidFill>
                        <a:effectLst/>
                        <a:latin typeface="Times New Roman"/>
                        <a:ea typeface="Times New Roman"/>
                      </a:endParaRPr>
                    </a:p>
                  </a:txBody>
                  <a:tcPr marL="24765" marR="24765" marT="24765" marB="24765">
                    <a:solidFill>
                      <a:schemeClr val="bg1">
                        <a:lumMod val="75000"/>
                      </a:schemeClr>
                    </a:solidFill>
                  </a:tcPr>
                </a:tc>
                <a:tc vMerge="1">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400" b="1" dirty="0" smtClean="0">
                        <a:solidFill>
                          <a:srgbClr val="FF0000"/>
                        </a:solidFill>
                        <a:effectLst/>
                        <a:latin typeface="Times New Roman"/>
                        <a:ea typeface="Times New Roman"/>
                      </a:endParaRPr>
                    </a:p>
                  </a:txBody>
                  <a:tcPr marL="24765" marR="24765" marT="24765" marB="24765">
                    <a:solidFill>
                      <a:schemeClr val="bg1">
                        <a:lumMod val="75000"/>
                      </a:schemeClr>
                    </a:solidFill>
                  </a:tcPr>
                </a:tc>
                <a:tc vMerge="1">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400" b="1" dirty="0">
                        <a:solidFill>
                          <a:srgbClr val="FF0000"/>
                        </a:solidFill>
                        <a:effectLst/>
                        <a:latin typeface="Times New Roman"/>
                        <a:ea typeface="Times New Roman"/>
                      </a:endParaRPr>
                    </a:p>
                  </a:txBody>
                  <a:tcPr marL="24765" marR="24765" marT="24765" marB="24765">
                    <a:solidFill>
                      <a:schemeClr val="bg1">
                        <a:lumMod val="75000"/>
                      </a:schemeClr>
                    </a:solidFill>
                  </a:tcPr>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28136</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1850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6579</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60250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6466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23680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126961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96.43</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32.47</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28.83</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2</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1736</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161</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201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2332</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329</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743</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5502</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93.91</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36.23</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26.24</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3</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1009</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59</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121</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669</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127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256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2241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91.52</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34.88</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24.46</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4</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970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128</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263</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927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201</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207</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2696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84.52</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31.14</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17.31</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5</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727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114</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199</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588</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146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187</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1961</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79.52</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29.00</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14.11</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6</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824</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67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207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718</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141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130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2087</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75.69</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29.84</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9.63</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7</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465</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98</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362</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66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74</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1111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68.95</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26.05</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8.27</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8</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171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40</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146</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41</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39</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447</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51.64</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22.42</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3.27</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9</a:t>
                      </a:r>
                      <a:endParaRPr lang="en-ZA" sz="1400" b="1" kern="1200" dirty="0">
                        <a:solidFill>
                          <a:schemeClr val="bg1">
                            <a:lumMod val="50000"/>
                          </a:schemeClr>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78</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22</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48</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29</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a:solidFill>
                            <a:schemeClr val="bg1">
                              <a:lumMod val="50000"/>
                            </a:schemeClr>
                          </a:solidFill>
                          <a:effectLst/>
                        </a:rPr>
                        <a:t>14</a:t>
                      </a:r>
                      <a:endParaRPr lang="en-ZA" sz="1400" b="1" kern="120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latinLnBrk="0" hangingPunct="1">
                        <a:lnSpc>
                          <a:spcPct val="115000"/>
                        </a:lnSpc>
                        <a:spcAft>
                          <a:spcPts val="0"/>
                        </a:spcAft>
                      </a:pPr>
                      <a:r>
                        <a:rPr lang="en-ZA" sz="1400" b="1" kern="1200" dirty="0">
                          <a:solidFill>
                            <a:schemeClr val="bg1">
                              <a:lumMod val="50000"/>
                            </a:schemeClr>
                          </a:solidFill>
                          <a:effectLst/>
                        </a:rPr>
                        <a:t>193</a:t>
                      </a:r>
                      <a:endParaRPr lang="en-ZA" sz="1400" b="1" kern="1200" dirty="0">
                        <a:solidFill>
                          <a:schemeClr val="bg1">
                            <a:lumMod val="50000"/>
                          </a:schemeClr>
                        </a:solidFill>
                        <a:effectLst/>
                        <a:latin typeface="+mn-lt"/>
                        <a:ea typeface="+mn-ea"/>
                        <a:cs typeface="+mn-cs"/>
                      </a:endParaRPr>
                    </a:p>
                  </a:txBody>
                  <a:tcPr marL="24765" marR="24765" marT="24765" marB="24765"/>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20.53</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14.21</a:t>
                      </a:r>
                      <a:endParaRPr lang="en-ZA" sz="1400" b="1" kern="1200" dirty="0">
                        <a:solidFill>
                          <a:schemeClr val="bg1">
                            <a:lumMod val="50000"/>
                          </a:schemeClr>
                        </a:solidFill>
                        <a:effectLst/>
                        <a:latin typeface="+mn-lt"/>
                        <a:ea typeface="+mn-ea"/>
                        <a:cs typeface="+mn-cs"/>
                      </a:endParaRPr>
                    </a:p>
                  </a:txBody>
                  <a:tcPr marL="7620" marR="7620" marT="7620" marB="0" anchor="b"/>
                </a:tc>
                <a:tc>
                  <a:txBody>
                    <a:bodyPr/>
                    <a:lstStyle/>
                    <a:p>
                      <a:pPr marL="0" algn="ctr" defTabSz="457200" rtl="0" eaLnBrk="1" fontAlgn="b" latinLnBrk="0" hangingPunct="1">
                        <a:lnSpc>
                          <a:spcPct val="115000"/>
                        </a:lnSpc>
                        <a:spcAft>
                          <a:spcPts val="0"/>
                        </a:spcAft>
                      </a:pPr>
                      <a:r>
                        <a:rPr lang="en-ZA" sz="1400" b="1" kern="1200" dirty="0">
                          <a:solidFill>
                            <a:schemeClr val="bg1">
                              <a:lumMod val="50000"/>
                            </a:schemeClr>
                          </a:solidFill>
                          <a:effectLst/>
                        </a:rPr>
                        <a:t>3.68</a:t>
                      </a:r>
                      <a:endParaRPr lang="en-ZA" sz="1400" b="1" kern="1200" dirty="0">
                        <a:solidFill>
                          <a:schemeClr val="bg1">
                            <a:lumMod val="50000"/>
                          </a:schemeClr>
                        </a:solidFill>
                        <a:effectLst/>
                        <a:latin typeface="+mn-lt"/>
                        <a:ea typeface="+mn-ea"/>
                        <a:cs typeface="+mn-cs"/>
                      </a:endParaRPr>
                    </a:p>
                  </a:txBody>
                  <a:tcPr marL="7620" marR="7620" marT="7620" marB="0" anchor="b"/>
                </a:tc>
              </a:tr>
              <a:tr h="242209">
                <a:tc>
                  <a:txBody>
                    <a:bodyPr/>
                    <a:lstStyle/>
                    <a:p>
                      <a:pPr marL="0" algn="ctr" defTabSz="457200" rtl="0" eaLnBrk="1" latinLnBrk="0" hangingPunct="1">
                        <a:lnSpc>
                          <a:spcPct val="115000"/>
                        </a:lnSpc>
                        <a:spcAft>
                          <a:spcPts val="0"/>
                        </a:spcAft>
                      </a:pPr>
                      <a:r>
                        <a:rPr lang="en-ZA" sz="1400" b="1" kern="1200" dirty="0">
                          <a:effectLst/>
                        </a:rPr>
                        <a:t>Total</a:t>
                      </a:r>
                      <a:endParaRPr lang="en-ZA" sz="1400" b="1" kern="1200" dirty="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effectLst/>
                        </a:rPr>
                        <a:t>34116</a:t>
                      </a:r>
                      <a:endParaRPr lang="en-ZA" sz="1400" b="1" kern="120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effectLst/>
                        </a:rPr>
                        <a:t>2437</a:t>
                      </a:r>
                      <a:endParaRPr lang="en-ZA" sz="1400" b="1" kern="120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effectLst/>
                        </a:rPr>
                        <a:t>7730</a:t>
                      </a:r>
                      <a:endParaRPr lang="en-ZA" sz="1400" b="1" kern="120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dirty="0">
                          <a:effectLst/>
                        </a:rPr>
                        <a:t>66040</a:t>
                      </a:r>
                      <a:endParaRPr lang="en-ZA" sz="1400" b="1" kern="1200" dirty="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effectLst/>
                        </a:rPr>
                        <a:t>7546</a:t>
                      </a:r>
                      <a:endParaRPr lang="en-ZA" sz="1400" b="1" kern="120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a:effectLst/>
                        </a:rPr>
                        <a:t>25330</a:t>
                      </a:r>
                      <a:endParaRPr lang="en-ZA" sz="1400" b="1" kern="120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latinLnBrk="0" hangingPunct="1">
                        <a:lnSpc>
                          <a:spcPct val="115000"/>
                        </a:lnSpc>
                        <a:spcAft>
                          <a:spcPts val="0"/>
                        </a:spcAft>
                      </a:pPr>
                      <a:r>
                        <a:rPr lang="en-ZA" sz="1400" b="1" kern="1200" dirty="0">
                          <a:effectLst/>
                        </a:rPr>
                        <a:t>143199</a:t>
                      </a:r>
                      <a:endParaRPr lang="en-ZA" sz="1400" b="1" kern="1200" dirty="0">
                        <a:solidFill>
                          <a:schemeClr val="dk1"/>
                        </a:solidFill>
                        <a:effectLst/>
                        <a:latin typeface="+mn-lt"/>
                        <a:ea typeface="+mn-ea"/>
                        <a:cs typeface="+mn-cs"/>
                      </a:endParaRPr>
                    </a:p>
                  </a:txBody>
                  <a:tcPr marL="24765" marR="24765" marT="24765" marB="24765">
                    <a:solidFill>
                      <a:schemeClr val="bg1">
                        <a:lumMod val="75000"/>
                      </a:schemeClr>
                    </a:solidFill>
                  </a:tcPr>
                </a:tc>
                <a:tc>
                  <a:txBody>
                    <a:bodyPr/>
                    <a:lstStyle/>
                    <a:p>
                      <a:pPr marL="0" algn="ctr" defTabSz="457200" rtl="0" eaLnBrk="1" fontAlgn="b" latinLnBrk="0" hangingPunct="1">
                        <a:lnSpc>
                          <a:spcPct val="115000"/>
                        </a:lnSpc>
                        <a:spcAft>
                          <a:spcPts val="0"/>
                        </a:spcAft>
                      </a:pPr>
                      <a:r>
                        <a:rPr lang="en-ZA" sz="1400" b="1" kern="1200" dirty="0" smtClean="0">
                          <a:effectLst/>
                        </a:rPr>
                        <a:t>95.08</a:t>
                      </a:r>
                      <a:endParaRPr lang="en-ZA" sz="1400" b="1" kern="1200" dirty="0">
                        <a:solidFill>
                          <a:schemeClr val="dk1"/>
                        </a:solidFill>
                        <a:effectLst/>
                        <a:latin typeface="+mn-lt"/>
                        <a:ea typeface="+mn-ea"/>
                        <a:cs typeface="+mn-cs"/>
                      </a:endParaRPr>
                    </a:p>
                  </a:txBody>
                  <a:tcPr marL="7620" marR="7620" marT="7620" marB="0" anchor="b">
                    <a:solidFill>
                      <a:schemeClr val="bg1">
                        <a:lumMod val="75000"/>
                      </a:schemeClr>
                    </a:solidFill>
                  </a:tcPr>
                </a:tc>
                <a:tc>
                  <a:txBody>
                    <a:bodyPr/>
                    <a:lstStyle/>
                    <a:p>
                      <a:pPr marL="0" algn="ctr" defTabSz="457200" rtl="0" eaLnBrk="1" fontAlgn="b" latinLnBrk="0" hangingPunct="1">
                        <a:lnSpc>
                          <a:spcPct val="115000"/>
                        </a:lnSpc>
                        <a:spcAft>
                          <a:spcPts val="0"/>
                        </a:spcAft>
                      </a:pPr>
                      <a:r>
                        <a:rPr lang="en-ZA" sz="1400" b="1" kern="1200" dirty="0">
                          <a:effectLst/>
                        </a:rPr>
                        <a:t>32.43</a:t>
                      </a:r>
                      <a:endParaRPr lang="en-ZA" sz="1400" b="1" kern="1200" dirty="0">
                        <a:solidFill>
                          <a:schemeClr val="dk1"/>
                        </a:solidFill>
                        <a:effectLst/>
                        <a:latin typeface="+mn-lt"/>
                        <a:ea typeface="+mn-ea"/>
                        <a:cs typeface="+mn-cs"/>
                      </a:endParaRPr>
                    </a:p>
                  </a:txBody>
                  <a:tcPr marL="7620" marR="7620" marT="7620" marB="0" anchor="b">
                    <a:solidFill>
                      <a:schemeClr val="bg1">
                        <a:lumMod val="75000"/>
                      </a:schemeClr>
                    </a:solidFill>
                  </a:tcPr>
                </a:tc>
                <a:tc>
                  <a:txBody>
                    <a:bodyPr/>
                    <a:lstStyle/>
                    <a:p>
                      <a:pPr marL="0" algn="ctr" defTabSz="457200" rtl="0" eaLnBrk="1" fontAlgn="b" latinLnBrk="0" hangingPunct="1">
                        <a:lnSpc>
                          <a:spcPct val="115000"/>
                        </a:lnSpc>
                        <a:spcAft>
                          <a:spcPts val="0"/>
                        </a:spcAft>
                      </a:pPr>
                      <a:r>
                        <a:rPr lang="en-ZA" sz="1400" b="1" kern="1200" dirty="0">
                          <a:effectLst/>
                        </a:rPr>
                        <a:t>27.73</a:t>
                      </a:r>
                      <a:endParaRPr lang="en-ZA" sz="1400" b="1" kern="1200" dirty="0">
                        <a:solidFill>
                          <a:schemeClr val="dk1"/>
                        </a:solidFill>
                        <a:effectLst/>
                        <a:latin typeface="+mn-lt"/>
                        <a:ea typeface="+mn-ea"/>
                        <a:cs typeface="+mn-cs"/>
                      </a:endParaRPr>
                    </a:p>
                  </a:txBody>
                  <a:tcPr marL="7620" marR="7620" marT="7620" marB="0" anchor="b">
                    <a:solidFill>
                      <a:schemeClr val="bg1">
                        <a:lumMod val="75000"/>
                      </a:schemeClr>
                    </a:solidFill>
                  </a:tcPr>
                </a:tc>
              </a:tr>
            </a:tbl>
          </a:graphicData>
        </a:graphic>
      </p:graphicFrame>
      <p:sp>
        <p:nvSpPr>
          <p:cNvPr id="6" name="TextBox 5"/>
          <p:cNvSpPr txBox="1"/>
          <p:nvPr/>
        </p:nvSpPr>
        <p:spPr>
          <a:xfrm>
            <a:off x="2411760" y="5661248"/>
            <a:ext cx="6624736" cy="338554"/>
          </a:xfrm>
          <a:prstGeom prst="rect">
            <a:avLst/>
          </a:prstGeom>
          <a:noFill/>
        </p:spPr>
        <p:txBody>
          <a:bodyPr wrap="square" rtlCol="0">
            <a:spAutoFit/>
          </a:bodyPr>
          <a:lstStyle/>
          <a:p>
            <a:r>
              <a:rPr lang="en-ZA" dirty="0" smtClean="0">
                <a:solidFill>
                  <a:schemeClr val="bg1">
                    <a:lumMod val="50000"/>
                  </a:schemeClr>
                </a:solidFill>
              </a:rPr>
              <a:t>Note: Contractors may be registered in multiple classes of work</a:t>
            </a:r>
            <a:endParaRPr lang="en-ZA" dirty="0">
              <a:solidFill>
                <a:schemeClr val="bg1">
                  <a:lumMod val="50000"/>
                </a:schemeClr>
              </a:solidFill>
            </a:endParaRPr>
          </a:p>
        </p:txBody>
      </p:sp>
      <p:sp>
        <p:nvSpPr>
          <p:cNvPr id="7" name="TextBox 6"/>
          <p:cNvSpPr txBox="1"/>
          <p:nvPr/>
        </p:nvSpPr>
        <p:spPr>
          <a:xfrm>
            <a:off x="2411760" y="6084585"/>
            <a:ext cx="6624736" cy="584775"/>
          </a:xfrm>
          <a:prstGeom prst="rect">
            <a:avLst/>
          </a:prstGeom>
          <a:noFill/>
        </p:spPr>
        <p:txBody>
          <a:bodyPr wrap="square" rtlCol="0">
            <a:spAutoFit/>
          </a:bodyPr>
          <a:lstStyle/>
          <a:p>
            <a:r>
              <a:rPr lang="en-ZA" dirty="0" smtClean="0">
                <a:solidFill>
                  <a:schemeClr val="bg1">
                    <a:lumMod val="50000"/>
                  </a:schemeClr>
                </a:solidFill>
              </a:rPr>
              <a:t>CE – Civil, EB/EP – Electrical, GB – Building, ME – Mechanical, SW – Specialist class of works  </a:t>
            </a:r>
            <a:endParaRPr lang="en-ZA" dirty="0">
              <a:solidFill>
                <a:schemeClr val="bg1">
                  <a:lumMod val="50000"/>
                </a:schemeClr>
              </a:solidFill>
            </a:endParaRPr>
          </a:p>
        </p:txBody>
      </p:sp>
    </p:spTree>
    <p:extLst>
      <p:ext uri="{BB962C8B-B14F-4D97-AF65-F5344CB8AC3E}">
        <p14:creationId xmlns:p14="http://schemas.microsoft.com/office/powerpoint/2010/main" val="277930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6" name="TextBox 5"/>
          <p:cNvSpPr txBox="1"/>
          <p:nvPr/>
        </p:nvSpPr>
        <p:spPr>
          <a:xfrm>
            <a:off x="2411760" y="5661248"/>
            <a:ext cx="6624736" cy="338554"/>
          </a:xfrm>
          <a:prstGeom prst="rect">
            <a:avLst/>
          </a:prstGeom>
          <a:noFill/>
        </p:spPr>
        <p:txBody>
          <a:bodyPr wrap="square" rtlCol="0">
            <a:spAutoFit/>
          </a:bodyPr>
          <a:lstStyle/>
          <a:p>
            <a:r>
              <a:rPr lang="en-ZA" dirty="0" smtClean="0">
                <a:solidFill>
                  <a:schemeClr val="bg1">
                    <a:lumMod val="50000"/>
                  </a:schemeClr>
                </a:solidFill>
              </a:rPr>
              <a:t>Note: Contractors may be registered in multiple classes of work</a:t>
            </a:r>
            <a:endParaRPr lang="en-ZA" dirty="0">
              <a:solidFill>
                <a:schemeClr val="bg1">
                  <a:lumMod val="50000"/>
                </a:schemeClr>
              </a:solidFill>
            </a:endParaRPr>
          </a:p>
        </p:txBody>
      </p:sp>
      <p:sp>
        <p:nvSpPr>
          <p:cNvPr id="7" name="TextBox 6"/>
          <p:cNvSpPr txBox="1"/>
          <p:nvPr/>
        </p:nvSpPr>
        <p:spPr>
          <a:xfrm>
            <a:off x="2411760" y="6084585"/>
            <a:ext cx="6624736" cy="338554"/>
          </a:xfrm>
          <a:prstGeom prst="rect">
            <a:avLst/>
          </a:prstGeom>
          <a:noFill/>
        </p:spPr>
        <p:txBody>
          <a:bodyPr wrap="square" rtlCol="0">
            <a:spAutoFit/>
          </a:bodyPr>
          <a:lstStyle/>
          <a:p>
            <a:r>
              <a:rPr lang="en-ZA" dirty="0" smtClean="0">
                <a:solidFill>
                  <a:schemeClr val="bg1">
                    <a:lumMod val="50000"/>
                  </a:schemeClr>
                </a:solidFill>
              </a:rPr>
              <a:t>CE – Civil Engineering, GB – General Building</a:t>
            </a:r>
            <a:endParaRPr lang="en-ZA" dirty="0">
              <a:solidFill>
                <a:schemeClr val="bg1">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14309542"/>
              </p:ext>
            </p:extLst>
          </p:nvPr>
        </p:nvGraphicFramePr>
        <p:xfrm>
          <a:off x="467545" y="1700808"/>
          <a:ext cx="8136904" cy="3648629"/>
        </p:xfrm>
        <a:graphic>
          <a:graphicData uri="http://schemas.openxmlformats.org/drawingml/2006/table">
            <a:tbl>
              <a:tblPr firstRow="1" firstCol="1" bandRow="1">
                <a:tableStyleId>{5940675A-B579-460E-94D1-54222C63F5DA}</a:tableStyleId>
              </a:tblPr>
              <a:tblGrid>
                <a:gridCol w="1008111"/>
                <a:gridCol w="1584176"/>
                <a:gridCol w="1872208"/>
                <a:gridCol w="1656185"/>
                <a:gridCol w="2016224"/>
              </a:tblGrid>
              <a:tr h="345344">
                <a:tc gridSpan="5">
                  <a:txBody>
                    <a:bodyPr/>
                    <a:lstStyle/>
                    <a:p>
                      <a:pPr algn="ctr">
                        <a:spcAft>
                          <a:spcPts val="0"/>
                        </a:spcAft>
                      </a:pPr>
                      <a:r>
                        <a:rPr lang="en-ZA" sz="2000" b="1" dirty="0">
                          <a:effectLst/>
                        </a:rPr>
                        <a:t>Black Owned Upgrades and Downgrade for </a:t>
                      </a:r>
                      <a:r>
                        <a:rPr lang="en-ZA" sz="2000" b="1" dirty="0" smtClean="0">
                          <a:effectLst/>
                        </a:rPr>
                        <a:t>2015 (GB and CE)</a:t>
                      </a:r>
                      <a:endParaRPr lang="en-ZA" sz="2000" b="1" dirty="0">
                        <a:effectLst/>
                        <a:latin typeface="Arial"/>
                        <a:ea typeface="Times New Roman"/>
                        <a:cs typeface="Times New Roman"/>
                      </a:endParaRPr>
                    </a:p>
                  </a:txBody>
                  <a:tcPr marL="68580" marR="68580"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46744">
                <a:tc rowSpan="2">
                  <a:txBody>
                    <a:bodyPr/>
                    <a:lstStyle/>
                    <a:p>
                      <a:pPr algn="just">
                        <a:spcAft>
                          <a:spcPts val="0"/>
                        </a:spcAft>
                      </a:pPr>
                      <a:r>
                        <a:rPr lang="en-ZA" sz="2000" b="1" dirty="0">
                          <a:effectLst/>
                        </a:rPr>
                        <a:t>Grade</a:t>
                      </a:r>
                      <a:endParaRPr lang="en-ZA" sz="2000" b="1" dirty="0">
                        <a:effectLst/>
                        <a:latin typeface="Arial"/>
                        <a:ea typeface="Times New Roman"/>
                        <a:cs typeface="Times New Roman"/>
                      </a:endParaRPr>
                    </a:p>
                  </a:txBody>
                  <a:tcPr marL="68580" marR="68580" marT="0" marB="0">
                    <a:solidFill>
                      <a:schemeClr val="bg1">
                        <a:lumMod val="75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000" b="1" dirty="0" smtClean="0">
                          <a:effectLst/>
                        </a:rPr>
                        <a:t>General Building</a:t>
                      </a:r>
                    </a:p>
                    <a:p>
                      <a:pPr algn="ctr">
                        <a:spcAft>
                          <a:spcPts val="0"/>
                        </a:spcAft>
                      </a:pPr>
                      <a:endParaRPr lang="en-ZA" sz="2000" b="1" dirty="0">
                        <a:effectLst/>
                        <a:latin typeface="Arial"/>
                        <a:ea typeface="Times New Roman"/>
                        <a:cs typeface="Times New Roman"/>
                      </a:endParaRPr>
                    </a:p>
                  </a:txBody>
                  <a:tcPr marL="68580" marR="68580" marT="0" marB="0">
                    <a:solidFill>
                      <a:schemeClr val="bg1">
                        <a:lumMod val="75000"/>
                      </a:schemeClr>
                    </a:solidFill>
                  </a:tcPr>
                </a:tc>
                <a:tc hMerge="1">
                  <a:txBody>
                    <a:bodyPr/>
                    <a:lstStyle/>
                    <a:p>
                      <a:pPr algn="just">
                        <a:spcAft>
                          <a:spcPts val="0"/>
                        </a:spcAft>
                      </a:pPr>
                      <a:endParaRPr lang="en-ZA" sz="2000" b="1" dirty="0">
                        <a:effectLst/>
                        <a:latin typeface="Arial"/>
                        <a:ea typeface="Times New Roman"/>
                        <a:cs typeface="Times New Roman"/>
                      </a:endParaRPr>
                    </a:p>
                  </a:txBody>
                  <a:tcPr marL="68580" marR="68580" marT="0" marB="0"/>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000" b="1" dirty="0" smtClean="0">
                          <a:effectLst/>
                        </a:rPr>
                        <a:t>Civil Engineering</a:t>
                      </a:r>
                    </a:p>
                    <a:p>
                      <a:pPr algn="ctr">
                        <a:spcAft>
                          <a:spcPts val="0"/>
                        </a:spcAft>
                      </a:pPr>
                      <a:endParaRPr lang="en-ZA" sz="2000" b="1" dirty="0">
                        <a:effectLst/>
                        <a:latin typeface="Arial"/>
                        <a:ea typeface="Times New Roman"/>
                        <a:cs typeface="Times New Roman"/>
                      </a:endParaRPr>
                    </a:p>
                  </a:txBody>
                  <a:tcPr marL="68580" marR="68580" marT="0" marB="0">
                    <a:solidFill>
                      <a:schemeClr val="bg1">
                        <a:lumMod val="75000"/>
                      </a:schemeClr>
                    </a:solidFill>
                  </a:tcPr>
                </a:tc>
                <a:tc hMerge="1">
                  <a:txBody>
                    <a:bodyPr/>
                    <a:lstStyle/>
                    <a:p>
                      <a:pPr algn="just">
                        <a:spcAft>
                          <a:spcPts val="0"/>
                        </a:spcAft>
                      </a:pPr>
                      <a:endParaRPr lang="en-ZA" sz="2000" b="1" dirty="0">
                        <a:effectLst/>
                        <a:latin typeface="Arial"/>
                        <a:ea typeface="Times New Roman"/>
                        <a:cs typeface="Times New Roman"/>
                      </a:endParaRPr>
                    </a:p>
                  </a:txBody>
                  <a:tcPr marL="68580" marR="68580" marT="0" marB="0"/>
                </a:tc>
              </a:tr>
              <a:tr h="690689">
                <a:tc vMerge="1">
                  <a:txBody>
                    <a:bodyPr/>
                    <a:lstStyle/>
                    <a:p>
                      <a:pPr algn="just">
                        <a:spcAft>
                          <a:spcPts val="0"/>
                        </a:spcAft>
                      </a:pPr>
                      <a:endParaRPr lang="en-ZA" sz="2000" b="1" dirty="0">
                        <a:effectLst/>
                        <a:latin typeface="Arial"/>
                        <a:ea typeface="Times New Roman"/>
                        <a:cs typeface="Times New Roman"/>
                      </a:endParaRPr>
                    </a:p>
                  </a:txBody>
                  <a:tcPr marL="68580" marR="68580" marT="0" marB="0"/>
                </a:tc>
                <a:tc>
                  <a:txBody>
                    <a:bodyPr/>
                    <a:lstStyle/>
                    <a:p>
                      <a:pPr algn="just">
                        <a:spcAft>
                          <a:spcPts val="0"/>
                        </a:spcAft>
                      </a:pPr>
                      <a:r>
                        <a:rPr lang="en-ZA" sz="2000" b="1" dirty="0">
                          <a:effectLst/>
                        </a:rPr>
                        <a:t>Upgrades From</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000" b="1" dirty="0">
                          <a:effectLst/>
                        </a:rPr>
                        <a:t>Downgrades </a:t>
                      </a:r>
                      <a:r>
                        <a:rPr lang="en-ZA" sz="2000" b="1" dirty="0" smtClean="0">
                          <a:effectLst/>
                        </a:rPr>
                        <a:t>From</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000" b="1">
                          <a:effectLst/>
                        </a:rPr>
                        <a:t>Upgrades From</a:t>
                      </a:r>
                      <a:endParaRPr lang="en-ZA" sz="2000" b="1">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000" b="1" dirty="0">
                          <a:effectLst/>
                        </a:rPr>
                        <a:t>Downgrades </a:t>
                      </a:r>
                      <a:r>
                        <a:rPr lang="en-ZA" sz="2000" b="1" dirty="0" smtClean="0">
                          <a:effectLst/>
                        </a:rPr>
                        <a:t>From</a:t>
                      </a:r>
                      <a:endParaRPr lang="en-ZA" sz="2000" b="1" dirty="0">
                        <a:effectLst/>
                        <a:latin typeface="Arial"/>
                        <a:ea typeface="Times New Roman"/>
                        <a:cs typeface="Times New Roman"/>
                      </a:endParaRPr>
                    </a:p>
                  </a:txBody>
                  <a:tcPr marL="68580" marR="68580" marT="0" marB="0">
                    <a:solidFill>
                      <a:schemeClr val="bg1">
                        <a:lumMod val="75000"/>
                      </a:schemeClr>
                    </a:solidFill>
                  </a:tcPr>
                </a:tc>
              </a:tr>
              <a:tr h="414413">
                <a:tc>
                  <a:txBody>
                    <a:bodyPr/>
                    <a:lstStyle/>
                    <a:p>
                      <a:pPr algn="just">
                        <a:spcAft>
                          <a:spcPts val="0"/>
                        </a:spcAft>
                      </a:pPr>
                      <a:r>
                        <a:rPr lang="en-ZA" sz="2000" b="1" dirty="0">
                          <a:effectLst/>
                        </a:rPr>
                        <a:t>1</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400" b="1" dirty="0">
                          <a:solidFill>
                            <a:schemeClr val="bg1">
                              <a:lumMod val="50000"/>
                            </a:schemeClr>
                          </a:solidFill>
                          <a:effectLst/>
                        </a:rPr>
                        <a:t>1164</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000" b="1" dirty="0">
                          <a:solidFill>
                            <a:schemeClr val="bg1">
                              <a:lumMod val="50000"/>
                            </a:schemeClr>
                          </a:solidFill>
                          <a:effectLst/>
                        </a:rPr>
                        <a:t>N/A</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a:solidFill>
                            <a:schemeClr val="bg1">
                              <a:lumMod val="50000"/>
                            </a:schemeClr>
                          </a:solidFill>
                          <a:effectLst/>
                        </a:rPr>
                        <a:t>1009</a:t>
                      </a:r>
                      <a:endParaRPr lang="en-ZA" sz="2000" b="1">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000" b="1" dirty="0">
                          <a:solidFill>
                            <a:schemeClr val="bg1">
                              <a:lumMod val="50000"/>
                            </a:schemeClr>
                          </a:solidFill>
                          <a:effectLst/>
                        </a:rPr>
                        <a:t>N/A</a:t>
                      </a:r>
                      <a:endParaRPr lang="en-ZA" sz="2000" b="1" dirty="0">
                        <a:solidFill>
                          <a:schemeClr val="bg1">
                            <a:lumMod val="50000"/>
                          </a:schemeClr>
                        </a:solidFill>
                        <a:effectLst/>
                        <a:latin typeface="Arial"/>
                        <a:ea typeface="Times New Roman"/>
                        <a:cs typeface="Times New Roman"/>
                      </a:endParaRPr>
                    </a:p>
                  </a:txBody>
                  <a:tcPr marL="68580" marR="68580" marT="0" marB="0"/>
                </a:tc>
              </a:tr>
              <a:tr h="414413">
                <a:tc>
                  <a:txBody>
                    <a:bodyPr/>
                    <a:lstStyle/>
                    <a:p>
                      <a:pPr algn="just">
                        <a:spcAft>
                          <a:spcPts val="0"/>
                        </a:spcAft>
                      </a:pPr>
                      <a:r>
                        <a:rPr lang="en-ZA" sz="2000" b="1" dirty="0">
                          <a:effectLst/>
                        </a:rPr>
                        <a:t>2 to 4</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400" b="1" dirty="0">
                          <a:solidFill>
                            <a:schemeClr val="bg1">
                              <a:lumMod val="50000"/>
                            </a:schemeClr>
                          </a:solidFill>
                          <a:effectLst/>
                        </a:rPr>
                        <a:t>458</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365</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500</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254</a:t>
                      </a:r>
                      <a:endParaRPr lang="en-ZA" sz="2000" b="1" dirty="0">
                        <a:solidFill>
                          <a:schemeClr val="bg1">
                            <a:lumMod val="50000"/>
                          </a:schemeClr>
                        </a:solidFill>
                        <a:effectLst/>
                        <a:latin typeface="Arial"/>
                        <a:ea typeface="Times New Roman"/>
                        <a:cs typeface="Times New Roman"/>
                      </a:endParaRPr>
                    </a:p>
                  </a:txBody>
                  <a:tcPr marL="68580" marR="68580" marT="0" marB="0"/>
                </a:tc>
              </a:tr>
              <a:tr h="414413">
                <a:tc>
                  <a:txBody>
                    <a:bodyPr/>
                    <a:lstStyle/>
                    <a:p>
                      <a:pPr algn="just">
                        <a:spcAft>
                          <a:spcPts val="0"/>
                        </a:spcAft>
                      </a:pPr>
                      <a:r>
                        <a:rPr lang="en-ZA" sz="2000" b="1" dirty="0">
                          <a:effectLst/>
                        </a:rPr>
                        <a:t>5 &amp; 6</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400" b="1" dirty="0">
                          <a:solidFill>
                            <a:schemeClr val="bg1">
                              <a:lumMod val="50000"/>
                            </a:schemeClr>
                          </a:solidFill>
                          <a:effectLst/>
                        </a:rPr>
                        <a:t>161</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a:solidFill>
                            <a:schemeClr val="bg1">
                              <a:lumMod val="50000"/>
                            </a:schemeClr>
                          </a:solidFill>
                          <a:effectLst/>
                        </a:rPr>
                        <a:t>144</a:t>
                      </a:r>
                      <a:endParaRPr lang="en-ZA" sz="2000" b="1">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188</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122</a:t>
                      </a:r>
                      <a:endParaRPr lang="en-ZA" sz="2000" b="1" dirty="0">
                        <a:solidFill>
                          <a:schemeClr val="bg1">
                            <a:lumMod val="50000"/>
                          </a:schemeClr>
                        </a:solidFill>
                        <a:effectLst/>
                        <a:latin typeface="Arial"/>
                        <a:ea typeface="Times New Roman"/>
                        <a:cs typeface="Times New Roman"/>
                      </a:endParaRPr>
                    </a:p>
                  </a:txBody>
                  <a:tcPr marL="68580" marR="68580" marT="0" marB="0"/>
                </a:tc>
              </a:tr>
              <a:tr h="414413">
                <a:tc>
                  <a:txBody>
                    <a:bodyPr/>
                    <a:lstStyle/>
                    <a:p>
                      <a:pPr algn="just">
                        <a:spcAft>
                          <a:spcPts val="0"/>
                        </a:spcAft>
                      </a:pPr>
                      <a:r>
                        <a:rPr lang="en-ZA" sz="2000" b="1" dirty="0">
                          <a:effectLst/>
                        </a:rPr>
                        <a:t>7 &amp; 8</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400" b="1" dirty="0">
                          <a:solidFill>
                            <a:schemeClr val="bg1">
                              <a:lumMod val="50000"/>
                            </a:schemeClr>
                          </a:solidFill>
                          <a:effectLst/>
                        </a:rPr>
                        <a:t>28</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30</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37</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400" b="1" dirty="0">
                          <a:solidFill>
                            <a:schemeClr val="bg1">
                              <a:lumMod val="50000"/>
                            </a:schemeClr>
                          </a:solidFill>
                          <a:effectLst/>
                        </a:rPr>
                        <a:t>20</a:t>
                      </a:r>
                      <a:endParaRPr lang="en-ZA" sz="2000" b="1" dirty="0">
                        <a:solidFill>
                          <a:schemeClr val="bg1">
                            <a:lumMod val="50000"/>
                          </a:schemeClr>
                        </a:solidFill>
                        <a:effectLst/>
                        <a:latin typeface="Arial"/>
                        <a:ea typeface="Times New Roman"/>
                        <a:cs typeface="Times New Roman"/>
                      </a:endParaRPr>
                    </a:p>
                  </a:txBody>
                  <a:tcPr marL="68580" marR="68580" marT="0" marB="0"/>
                </a:tc>
              </a:tr>
              <a:tr h="345344">
                <a:tc>
                  <a:txBody>
                    <a:bodyPr/>
                    <a:lstStyle/>
                    <a:p>
                      <a:pPr algn="just">
                        <a:spcAft>
                          <a:spcPts val="0"/>
                        </a:spcAft>
                      </a:pPr>
                      <a:r>
                        <a:rPr lang="en-ZA" sz="2000" b="1" dirty="0">
                          <a:effectLst/>
                        </a:rPr>
                        <a:t>9</a:t>
                      </a:r>
                      <a:endParaRPr lang="en-ZA" sz="2000" b="1" dirty="0">
                        <a:effectLst/>
                        <a:latin typeface="Arial"/>
                        <a:ea typeface="Times New Roman"/>
                        <a:cs typeface="Times New Roman"/>
                      </a:endParaRPr>
                    </a:p>
                  </a:txBody>
                  <a:tcPr marL="68580" marR="68580" marT="0" marB="0">
                    <a:solidFill>
                      <a:schemeClr val="bg1">
                        <a:lumMod val="75000"/>
                      </a:schemeClr>
                    </a:solidFill>
                  </a:tcPr>
                </a:tc>
                <a:tc>
                  <a:txBody>
                    <a:bodyPr/>
                    <a:lstStyle/>
                    <a:p>
                      <a:pPr algn="just">
                        <a:spcAft>
                          <a:spcPts val="0"/>
                        </a:spcAft>
                      </a:pPr>
                      <a:r>
                        <a:rPr lang="en-ZA" sz="2000" b="1" dirty="0">
                          <a:solidFill>
                            <a:schemeClr val="bg1">
                              <a:lumMod val="50000"/>
                            </a:schemeClr>
                          </a:solidFill>
                          <a:effectLst/>
                        </a:rPr>
                        <a:t>N/A</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000" b="1" dirty="0">
                          <a:solidFill>
                            <a:schemeClr val="bg1">
                              <a:lumMod val="50000"/>
                            </a:schemeClr>
                          </a:solidFill>
                          <a:effectLst/>
                        </a:rPr>
                        <a:t>0</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000" b="1" dirty="0">
                          <a:solidFill>
                            <a:schemeClr val="bg1">
                              <a:lumMod val="50000"/>
                            </a:schemeClr>
                          </a:solidFill>
                          <a:effectLst/>
                        </a:rPr>
                        <a:t>N/A</a:t>
                      </a:r>
                      <a:endParaRPr lang="en-ZA" sz="2000" b="1" dirty="0">
                        <a:solidFill>
                          <a:schemeClr val="bg1">
                            <a:lumMod val="50000"/>
                          </a:schemeClr>
                        </a:solidFill>
                        <a:effectLst/>
                        <a:latin typeface="Arial"/>
                        <a:ea typeface="Times New Roman"/>
                        <a:cs typeface="Times New Roman"/>
                      </a:endParaRPr>
                    </a:p>
                  </a:txBody>
                  <a:tcPr marL="68580" marR="68580" marT="0" marB="0"/>
                </a:tc>
                <a:tc>
                  <a:txBody>
                    <a:bodyPr/>
                    <a:lstStyle/>
                    <a:p>
                      <a:pPr algn="just">
                        <a:spcAft>
                          <a:spcPts val="0"/>
                        </a:spcAft>
                      </a:pPr>
                      <a:r>
                        <a:rPr lang="en-ZA" sz="2000" b="1" dirty="0" smtClean="0">
                          <a:solidFill>
                            <a:schemeClr val="bg1">
                              <a:lumMod val="50000"/>
                            </a:schemeClr>
                          </a:solidFill>
                          <a:effectLst/>
                        </a:rPr>
                        <a:t>2</a:t>
                      </a:r>
                      <a:endParaRPr lang="en-ZA" sz="2000" b="1" dirty="0">
                        <a:solidFill>
                          <a:schemeClr val="bg1">
                            <a:lumMod val="50000"/>
                          </a:schemeClr>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83391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lgn="just">
              <a:buFont typeface="Arial" pitchFamily="34" charset="0"/>
              <a:buChar char="•"/>
            </a:pPr>
            <a:r>
              <a:rPr lang="en-ZA" dirty="0" smtClean="0">
                <a:solidFill>
                  <a:schemeClr val="bg1">
                    <a:lumMod val="50000"/>
                  </a:schemeClr>
                </a:solidFill>
              </a:rPr>
              <a:t>Amendments </a:t>
            </a:r>
            <a:r>
              <a:rPr lang="en-ZA" dirty="0">
                <a:solidFill>
                  <a:schemeClr val="bg1">
                    <a:lumMod val="50000"/>
                  </a:schemeClr>
                </a:solidFill>
              </a:rPr>
              <a:t>to CID </a:t>
            </a:r>
            <a:r>
              <a:rPr lang="en-ZA" dirty="0" smtClean="0">
                <a:solidFill>
                  <a:schemeClr val="bg1">
                    <a:lumMod val="50000"/>
                  </a:schemeClr>
                </a:solidFill>
              </a:rPr>
              <a:t>Regulations</a:t>
            </a:r>
          </a:p>
          <a:p>
            <a:pPr marL="709612" lvl="2" indent="-342900" algn="just">
              <a:buFont typeface="Arial" pitchFamily="34" charset="0"/>
              <a:buChar char="•"/>
            </a:pPr>
            <a:r>
              <a:rPr lang="en-ZA" dirty="0" smtClean="0">
                <a:solidFill>
                  <a:schemeClr val="bg1">
                    <a:lumMod val="50000"/>
                  </a:schemeClr>
                </a:solidFill>
              </a:rPr>
              <a:t>Significant </a:t>
            </a:r>
            <a:r>
              <a:rPr lang="en-ZA" dirty="0">
                <a:solidFill>
                  <a:schemeClr val="bg1">
                    <a:lumMod val="50000"/>
                  </a:schemeClr>
                </a:solidFill>
              </a:rPr>
              <a:t>changes </a:t>
            </a:r>
            <a:r>
              <a:rPr lang="en-ZA" dirty="0" smtClean="0">
                <a:solidFill>
                  <a:schemeClr val="bg1">
                    <a:lumMod val="50000"/>
                  </a:schemeClr>
                </a:solidFill>
              </a:rPr>
              <a:t>to Register of contractors were introduced through  Regulation </a:t>
            </a:r>
            <a:r>
              <a:rPr lang="en-ZA" dirty="0">
                <a:solidFill>
                  <a:schemeClr val="bg1">
                    <a:lumMod val="50000"/>
                  </a:schemeClr>
                </a:solidFill>
              </a:rPr>
              <a:t>amendments </a:t>
            </a:r>
            <a:r>
              <a:rPr lang="en-ZA" dirty="0" smtClean="0">
                <a:solidFill>
                  <a:schemeClr val="bg1">
                    <a:lumMod val="50000"/>
                  </a:schemeClr>
                </a:solidFill>
              </a:rPr>
              <a:t>gazetted </a:t>
            </a:r>
            <a:r>
              <a:rPr lang="en-ZA" dirty="0">
                <a:solidFill>
                  <a:schemeClr val="bg1">
                    <a:lumMod val="50000"/>
                  </a:schemeClr>
                </a:solidFill>
              </a:rPr>
              <a:t>in July </a:t>
            </a:r>
            <a:r>
              <a:rPr lang="en-ZA" dirty="0" smtClean="0">
                <a:solidFill>
                  <a:schemeClr val="bg1">
                    <a:lumMod val="50000"/>
                  </a:schemeClr>
                </a:solidFill>
              </a:rPr>
              <a:t>2013. These included  the </a:t>
            </a:r>
            <a:r>
              <a:rPr lang="en-ZA" dirty="0">
                <a:solidFill>
                  <a:schemeClr val="bg1">
                    <a:lumMod val="50000"/>
                  </a:schemeClr>
                </a:solidFill>
              </a:rPr>
              <a:t>removal of the requirement for contractors to have registered </a:t>
            </a:r>
            <a:r>
              <a:rPr lang="en-ZA" dirty="0" smtClean="0">
                <a:solidFill>
                  <a:schemeClr val="bg1">
                    <a:lumMod val="50000"/>
                  </a:schemeClr>
                </a:solidFill>
              </a:rPr>
              <a:t>professionals </a:t>
            </a:r>
            <a:r>
              <a:rPr lang="en-ZA" dirty="0">
                <a:solidFill>
                  <a:schemeClr val="bg1">
                    <a:lumMod val="50000"/>
                  </a:schemeClr>
                </a:solidFill>
              </a:rPr>
              <a:t>in their full time employ for the purposes of </a:t>
            </a:r>
            <a:r>
              <a:rPr lang="en-ZA" dirty="0" err="1">
                <a:solidFill>
                  <a:schemeClr val="bg1">
                    <a:lumMod val="50000"/>
                  </a:schemeClr>
                </a:solidFill>
              </a:rPr>
              <a:t>cidb</a:t>
            </a:r>
            <a:r>
              <a:rPr lang="en-ZA" dirty="0">
                <a:solidFill>
                  <a:schemeClr val="bg1">
                    <a:lumMod val="50000"/>
                  </a:schemeClr>
                </a:solidFill>
              </a:rPr>
              <a:t> registration, </a:t>
            </a:r>
            <a:r>
              <a:rPr lang="en-ZA" dirty="0" smtClean="0">
                <a:solidFill>
                  <a:schemeClr val="bg1">
                    <a:lumMod val="50000"/>
                  </a:schemeClr>
                </a:solidFill>
              </a:rPr>
              <a:t>reduction in Annual Turnover requirements, among </a:t>
            </a:r>
            <a:r>
              <a:rPr lang="en-ZA" dirty="0">
                <a:solidFill>
                  <a:schemeClr val="bg1">
                    <a:lumMod val="50000"/>
                  </a:schemeClr>
                </a:solidFill>
              </a:rPr>
              <a:t>other amendments. </a:t>
            </a:r>
            <a:endParaRPr lang="en-ZA" dirty="0" smtClean="0">
              <a:solidFill>
                <a:schemeClr val="bg1">
                  <a:lumMod val="50000"/>
                </a:schemeClr>
              </a:solidFill>
            </a:endParaRPr>
          </a:p>
          <a:p>
            <a:pPr marL="709612" lvl="2" indent="-342900" algn="just">
              <a:buFont typeface="Arial" pitchFamily="34" charset="0"/>
              <a:buChar char="•"/>
            </a:pPr>
            <a:r>
              <a:rPr lang="en-ZA" dirty="0" smtClean="0">
                <a:solidFill>
                  <a:schemeClr val="bg1">
                    <a:lumMod val="50000"/>
                  </a:schemeClr>
                </a:solidFill>
              </a:rPr>
              <a:t>The </a:t>
            </a:r>
            <a:r>
              <a:rPr lang="en-ZA" dirty="0" err="1" smtClean="0">
                <a:solidFill>
                  <a:schemeClr val="bg1">
                    <a:lumMod val="50000"/>
                  </a:schemeClr>
                </a:solidFill>
              </a:rPr>
              <a:t>cidb</a:t>
            </a:r>
            <a:r>
              <a:rPr lang="en-ZA" dirty="0" smtClean="0">
                <a:solidFill>
                  <a:schemeClr val="bg1">
                    <a:lumMod val="50000"/>
                  </a:schemeClr>
                </a:solidFill>
              </a:rPr>
              <a:t> continually scans the environment to ensure that the Register of Contractors serves as a macro risk management tool for the public sector and provides a framework for the development of emerging contractors. </a:t>
            </a:r>
          </a:p>
          <a:p>
            <a:pPr marL="709612" lvl="2" indent="-342900" algn="just">
              <a:buFont typeface="Arial" pitchFamily="34" charset="0"/>
              <a:buChar char="•"/>
            </a:pPr>
            <a:r>
              <a:rPr lang="en-ZA" dirty="0" smtClean="0">
                <a:solidFill>
                  <a:schemeClr val="bg1">
                    <a:lumMod val="50000"/>
                  </a:schemeClr>
                </a:solidFill>
              </a:rPr>
              <a:t>Further amendments have been identified.</a:t>
            </a:r>
          </a:p>
          <a:p>
            <a:pPr marL="0" lvl="1" indent="0">
              <a:buNone/>
            </a:pPr>
            <a:endParaRPr lang="en-ZA" dirty="0" smtClean="0">
              <a:solidFill>
                <a:schemeClr val="bg1">
                  <a:lumMod val="50000"/>
                </a:schemeClr>
              </a:solidFill>
            </a:endParaRPr>
          </a:p>
        </p:txBody>
      </p:sp>
    </p:spTree>
    <p:extLst>
      <p:ext uri="{BB962C8B-B14F-4D97-AF65-F5344CB8AC3E}">
        <p14:creationId xmlns:p14="http://schemas.microsoft.com/office/powerpoint/2010/main" val="100933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lgn="just">
              <a:buFont typeface="Arial" pitchFamily="34" charset="0"/>
              <a:buChar char="•"/>
            </a:pPr>
            <a:r>
              <a:rPr lang="en-ZA" sz="2400" dirty="0" smtClean="0">
                <a:solidFill>
                  <a:schemeClr val="bg1">
                    <a:lumMod val="50000"/>
                  </a:schemeClr>
                </a:solidFill>
              </a:rPr>
              <a:t>During the 2016-17 financial year further amendments have been identified and will be gazetted for public comment, subject to approval by the Minister of Public Works. These include, among others:</a:t>
            </a:r>
            <a:endParaRPr lang="en-ZA" sz="2400" dirty="0">
              <a:solidFill>
                <a:schemeClr val="bg1">
                  <a:lumMod val="50000"/>
                </a:schemeClr>
              </a:solidFill>
            </a:endParaRPr>
          </a:p>
          <a:p>
            <a:pPr marL="1052512" lvl="3" algn="just">
              <a:buFont typeface="Arial" pitchFamily="34" charset="0"/>
              <a:buChar char="•"/>
            </a:pPr>
            <a:r>
              <a:rPr lang="en-ZA" sz="2000" dirty="0" smtClean="0">
                <a:solidFill>
                  <a:schemeClr val="bg1">
                    <a:lumMod val="50000"/>
                  </a:schemeClr>
                </a:solidFill>
              </a:rPr>
              <a:t>Grade 1 registration - introduction of entry level requirements which will </a:t>
            </a:r>
            <a:r>
              <a:rPr lang="en-ZA" sz="1800" dirty="0" smtClean="0">
                <a:solidFill>
                  <a:schemeClr val="bg1">
                    <a:lumMod val="50000"/>
                  </a:schemeClr>
                </a:solidFill>
              </a:rPr>
              <a:t>enable increased and improved advisory service to contractors</a:t>
            </a:r>
          </a:p>
          <a:p>
            <a:pPr marL="1052512" lvl="3" algn="just">
              <a:buFont typeface="Arial" pitchFamily="34" charset="0"/>
              <a:buChar char="•"/>
            </a:pPr>
            <a:r>
              <a:rPr lang="en-ZA" sz="2000" dirty="0" smtClean="0">
                <a:solidFill>
                  <a:schemeClr val="bg1">
                    <a:lumMod val="50000"/>
                  </a:schemeClr>
                </a:solidFill>
              </a:rPr>
              <a:t>Improved appeals process</a:t>
            </a:r>
          </a:p>
          <a:p>
            <a:pPr marL="1052512" lvl="3" algn="just">
              <a:buFont typeface="Arial" pitchFamily="34" charset="0"/>
              <a:buChar char="•"/>
            </a:pPr>
            <a:r>
              <a:rPr lang="en-ZA" sz="2000" dirty="0" smtClean="0">
                <a:solidFill>
                  <a:schemeClr val="bg1">
                    <a:lumMod val="50000"/>
                  </a:schemeClr>
                </a:solidFill>
              </a:rPr>
              <a:t>Requirement for subcontractors to be </a:t>
            </a:r>
            <a:r>
              <a:rPr lang="en-ZA" sz="2000" dirty="0" err="1" smtClean="0">
                <a:solidFill>
                  <a:schemeClr val="bg1">
                    <a:lumMod val="50000"/>
                  </a:schemeClr>
                </a:solidFill>
              </a:rPr>
              <a:t>cidb</a:t>
            </a:r>
            <a:r>
              <a:rPr lang="en-ZA" sz="2000" dirty="0" smtClean="0">
                <a:solidFill>
                  <a:schemeClr val="bg1">
                    <a:lumMod val="50000"/>
                  </a:schemeClr>
                </a:solidFill>
              </a:rPr>
              <a:t> registered</a:t>
            </a:r>
          </a:p>
          <a:p>
            <a:pPr marL="1052512" lvl="3" algn="just">
              <a:buFont typeface="Arial" pitchFamily="34" charset="0"/>
              <a:buChar char="•"/>
            </a:pPr>
            <a:r>
              <a:rPr lang="en-ZA" sz="2000" dirty="0" smtClean="0">
                <a:solidFill>
                  <a:schemeClr val="bg1">
                    <a:lumMod val="50000"/>
                  </a:schemeClr>
                </a:solidFill>
              </a:rPr>
              <a:t>Tender </a:t>
            </a:r>
            <a:r>
              <a:rPr lang="en-ZA" sz="2000" dirty="0">
                <a:solidFill>
                  <a:schemeClr val="bg1">
                    <a:lumMod val="50000"/>
                  </a:schemeClr>
                </a:solidFill>
              </a:rPr>
              <a:t>Value Limit </a:t>
            </a:r>
            <a:r>
              <a:rPr lang="en-ZA" sz="2000" dirty="0" smtClean="0">
                <a:solidFill>
                  <a:schemeClr val="bg1">
                    <a:lumMod val="50000"/>
                  </a:schemeClr>
                </a:solidFill>
              </a:rPr>
              <a:t>increases</a:t>
            </a:r>
            <a:endParaRPr lang="en-ZA" sz="2000" dirty="0">
              <a:solidFill>
                <a:schemeClr val="bg1">
                  <a:lumMod val="50000"/>
                </a:schemeClr>
              </a:solidFill>
            </a:endParaRPr>
          </a:p>
          <a:p>
            <a:pPr marL="709612" lvl="3" indent="0">
              <a:buNone/>
            </a:pPr>
            <a:endParaRPr lang="en-ZA" dirty="0" smtClean="0">
              <a:solidFill>
                <a:schemeClr val="bg1">
                  <a:lumMod val="50000"/>
                </a:schemeClr>
              </a:solidFill>
            </a:endParaRPr>
          </a:p>
          <a:p>
            <a:pPr marL="709612" lvl="2" indent="-342900">
              <a:buFont typeface="Arial" pitchFamily="34" charset="0"/>
              <a:buChar char="•"/>
            </a:pPr>
            <a:endParaRPr lang="en-ZA" dirty="0" smtClean="0">
              <a:solidFill>
                <a:schemeClr val="bg1">
                  <a:lumMod val="50000"/>
                </a:schemeClr>
              </a:solidFill>
            </a:endParaRPr>
          </a:p>
          <a:p>
            <a:pPr marL="0" lvl="1" indent="0">
              <a:buNone/>
            </a:pPr>
            <a:endParaRPr lang="en-ZA" dirty="0" smtClean="0">
              <a:solidFill>
                <a:schemeClr val="bg1">
                  <a:lumMod val="50000"/>
                </a:schemeClr>
              </a:solidFill>
            </a:endParaRPr>
          </a:p>
        </p:txBody>
      </p:sp>
    </p:spTree>
    <p:extLst>
      <p:ext uri="{BB962C8B-B14F-4D97-AF65-F5344CB8AC3E}">
        <p14:creationId xmlns:p14="http://schemas.microsoft.com/office/powerpoint/2010/main" val="1886551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lgn="just">
              <a:lnSpc>
                <a:spcPct val="150000"/>
              </a:lnSpc>
              <a:buFont typeface="Arial" pitchFamily="34" charset="0"/>
              <a:buChar char="•"/>
            </a:pPr>
            <a:r>
              <a:rPr lang="en-ZA" sz="2400" dirty="0" smtClean="0">
                <a:solidFill>
                  <a:schemeClr val="bg1">
                    <a:lumMod val="50000"/>
                  </a:schemeClr>
                </a:solidFill>
              </a:rPr>
              <a:t>Pilot on-line registration service:</a:t>
            </a:r>
          </a:p>
          <a:p>
            <a:pPr marL="366712" lvl="2" indent="0" algn="just">
              <a:lnSpc>
                <a:spcPct val="150000"/>
              </a:lnSpc>
              <a:buNone/>
            </a:pPr>
            <a:r>
              <a:rPr lang="en-ZA" dirty="0" smtClean="0">
                <a:solidFill>
                  <a:schemeClr val="bg1">
                    <a:lumMod val="50000"/>
                  </a:schemeClr>
                </a:solidFill>
              </a:rPr>
              <a:t>During </a:t>
            </a:r>
            <a:r>
              <a:rPr lang="en-ZA" dirty="0">
                <a:solidFill>
                  <a:schemeClr val="bg1">
                    <a:lumMod val="50000"/>
                  </a:schemeClr>
                </a:solidFill>
              </a:rPr>
              <a:t>the 2016-17 year the </a:t>
            </a:r>
            <a:r>
              <a:rPr lang="en-ZA" dirty="0" err="1">
                <a:solidFill>
                  <a:schemeClr val="bg1">
                    <a:lumMod val="50000"/>
                  </a:schemeClr>
                </a:solidFill>
              </a:rPr>
              <a:t>cidb</a:t>
            </a:r>
            <a:r>
              <a:rPr lang="en-ZA" dirty="0">
                <a:solidFill>
                  <a:schemeClr val="bg1">
                    <a:lumMod val="50000"/>
                  </a:schemeClr>
                </a:solidFill>
              </a:rPr>
              <a:t> will pilot an online contractor registration system</a:t>
            </a:r>
          </a:p>
          <a:p>
            <a:pPr marL="709612" lvl="2" indent="-342900" algn="just">
              <a:lnSpc>
                <a:spcPct val="150000"/>
              </a:lnSpc>
              <a:buFont typeface="Arial" pitchFamily="34" charset="0"/>
              <a:buChar char="•"/>
            </a:pPr>
            <a:r>
              <a:rPr lang="en-ZA" sz="2000" dirty="0">
                <a:solidFill>
                  <a:schemeClr val="bg1">
                    <a:lumMod val="50000"/>
                  </a:schemeClr>
                </a:solidFill>
              </a:rPr>
              <a:t>The pilot will allow the </a:t>
            </a:r>
            <a:r>
              <a:rPr lang="en-ZA" sz="2000" dirty="0" err="1">
                <a:solidFill>
                  <a:schemeClr val="bg1">
                    <a:lumMod val="50000"/>
                  </a:schemeClr>
                </a:solidFill>
              </a:rPr>
              <a:t>cidb</a:t>
            </a:r>
            <a:r>
              <a:rPr lang="en-ZA" sz="2000" dirty="0">
                <a:solidFill>
                  <a:schemeClr val="bg1">
                    <a:lumMod val="50000"/>
                  </a:schemeClr>
                </a:solidFill>
              </a:rPr>
              <a:t> to refine the system</a:t>
            </a:r>
          </a:p>
          <a:p>
            <a:pPr marL="709612" lvl="2" indent="-342900" algn="just">
              <a:lnSpc>
                <a:spcPct val="150000"/>
              </a:lnSpc>
              <a:buFont typeface="Arial" pitchFamily="34" charset="0"/>
              <a:buChar char="•"/>
            </a:pPr>
            <a:r>
              <a:rPr lang="en-ZA" dirty="0">
                <a:solidFill>
                  <a:schemeClr val="bg1">
                    <a:lumMod val="50000"/>
                  </a:schemeClr>
                </a:solidFill>
              </a:rPr>
              <a:t>Contractors will be able to lodge applications and upload supporting documents through the </a:t>
            </a:r>
            <a:r>
              <a:rPr lang="en-ZA" dirty="0" err="1">
                <a:solidFill>
                  <a:schemeClr val="bg1">
                    <a:lumMod val="50000"/>
                  </a:schemeClr>
                </a:solidFill>
              </a:rPr>
              <a:t>cidb</a:t>
            </a:r>
            <a:r>
              <a:rPr lang="en-ZA" dirty="0">
                <a:solidFill>
                  <a:schemeClr val="bg1">
                    <a:lumMod val="50000"/>
                  </a:schemeClr>
                </a:solidFill>
              </a:rPr>
              <a:t> website</a:t>
            </a:r>
          </a:p>
          <a:p>
            <a:pPr marL="709612" lvl="2" indent="-342900" algn="just">
              <a:lnSpc>
                <a:spcPct val="150000"/>
              </a:lnSpc>
              <a:buFont typeface="Arial" pitchFamily="34" charset="0"/>
              <a:buChar char="•"/>
            </a:pPr>
            <a:r>
              <a:rPr lang="en-ZA" dirty="0">
                <a:solidFill>
                  <a:schemeClr val="bg1">
                    <a:lumMod val="50000"/>
                  </a:schemeClr>
                </a:solidFill>
              </a:rPr>
              <a:t>This will allow for improved customer service </a:t>
            </a:r>
            <a:r>
              <a:rPr lang="en-ZA" dirty="0" smtClean="0">
                <a:solidFill>
                  <a:schemeClr val="bg1">
                    <a:lumMod val="50000"/>
                  </a:schemeClr>
                </a:solidFill>
              </a:rPr>
              <a:t>and will reduce </a:t>
            </a:r>
            <a:r>
              <a:rPr lang="en-ZA" dirty="0">
                <a:solidFill>
                  <a:schemeClr val="bg1">
                    <a:lumMod val="50000"/>
                  </a:schemeClr>
                </a:solidFill>
              </a:rPr>
              <a:t>the burden on contractors </a:t>
            </a:r>
            <a:r>
              <a:rPr lang="en-ZA" dirty="0" smtClean="0">
                <a:solidFill>
                  <a:schemeClr val="bg1">
                    <a:lumMod val="50000"/>
                  </a:schemeClr>
                </a:solidFill>
              </a:rPr>
              <a:t>in terms of travelling </a:t>
            </a:r>
            <a:r>
              <a:rPr lang="en-ZA" dirty="0">
                <a:solidFill>
                  <a:schemeClr val="bg1">
                    <a:lumMod val="50000"/>
                  </a:schemeClr>
                </a:solidFill>
              </a:rPr>
              <a:t>to </a:t>
            </a:r>
            <a:r>
              <a:rPr lang="en-ZA" dirty="0" err="1">
                <a:solidFill>
                  <a:schemeClr val="bg1">
                    <a:lumMod val="50000"/>
                  </a:schemeClr>
                </a:solidFill>
              </a:rPr>
              <a:t>cidb</a:t>
            </a:r>
            <a:r>
              <a:rPr lang="en-ZA" dirty="0">
                <a:solidFill>
                  <a:schemeClr val="bg1">
                    <a:lumMod val="50000"/>
                  </a:schemeClr>
                </a:solidFill>
              </a:rPr>
              <a:t> offices</a:t>
            </a:r>
          </a:p>
          <a:p>
            <a:pPr marL="709612" lvl="2" indent="-342900" algn="just">
              <a:lnSpc>
                <a:spcPct val="150000"/>
              </a:lnSpc>
              <a:buFont typeface="Arial" pitchFamily="34" charset="0"/>
              <a:buChar char="•"/>
            </a:pPr>
            <a:r>
              <a:rPr lang="en-ZA" dirty="0">
                <a:solidFill>
                  <a:schemeClr val="bg1">
                    <a:lumMod val="50000"/>
                  </a:schemeClr>
                </a:solidFill>
              </a:rPr>
              <a:t>Will </a:t>
            </a:r>
            <a:r>
              <a:rPr lang="en-ZA" dirty="0" smtClean="0">
                <a:solidFill>
                  <a:schemeClr val="bg1">
                    <a:lumMod val="50000"/>
                  </a:schemeClr>
                </a:solidFill>
              </a:rPr>
              <a:t>reduce the administration overhead on the </a:t>
            </a:r>
            <a:r>
              <a:rPr lang="en-ZA" dirty="0" err="1" smtClean="0">
                <a:solidFill>
                  <a:schemeClr val="bg1">
                    <a:lumMod val="50000"/>
                  </a:schemeClr>
                </a:solidFill>
              </a:rPr>
              <a:t>cidb</a:t>
            </a:r>
            <a:r>
              <a:rPr lang="en-ZA" dirty="0" smtClean="0">
                <a:solidFill>
                  <a:schemeClr val="bg1">
                    <a:lumMod val="50000"/>
                  </a:schemeClr>
                </a:solidFill>
              </a:rPr>
              <a:t> in the management of </a:t>
            </a:r>
            <a:r>
              <a:rPr lang="en-ZA" dirty="0">
                <a:solidFill>
                  <a:schemeClr val="bg1">
                    <a:lumMod val="50000"/>
                  </a:schemeClr>
                </a:solidFill>
              </a:rPr>
              <a:t>the </a:t>
            </a:r>
            <a:r>
              <a:rPr lang="en-ZA" dirty="0" smtClean="0">
                <a:solidFill>
                  <a:schemeClr val="bg1">
                    <a:lumMod val="50000"/>
                  </a:schemeClr>
                </a:solidFill>
              </a:rPr>
              <a:t>Register</a:t>
            </a:r>
            <a:endParaRPr lang="en-ZA" dirty="0">
              <a:solidFill>
                <a:schemeClr val="bg1">
                  <a:lumMod val="50000"/>
                </a:schemeClr>
              </a:solidFill>
            </a:endParaRPr>
          </a:p>
        </p:txBody>
      </p:sp>
    </p:spTree>
    <p:extLst>
      <p:ext uri="{BB962C8B-B14F-4D97-AF65-F5344CB8AC3E}">
        <p14:creationId xmlns:p14="http://schemas.microsoft.com/office/powerpoint/2010/main" val="3730479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algn="just"/>
            <a:r>
              <a:rPr lang="en-ZA" sz="2400" dirty="0">
                <a:solidFill>
                  <a:schemeClr val="bg1">
                    <a:lumMod val="50000"/>
                  </a:schemeClr>
                </a:solidFill>
              </a:rPr>
              <a:t>Enhance registrations processes (optimal design, workload balancing, staff product knowledge</a:t>
            </a:r>
            <a:r>
              <a:rPr lang="en-ZA" sz="2400" dirty="0" smtClean="0">
                <a:solidFill>
                  <a:schemeClr val="bg1">
                    <a:lumMod val="50000"/>
                  </a:schemeClr>
                </a:solidFill>
              </a:rPr>
              <a:t>): </a:t>
            </a:r>
            <a:endParaRPr lang="en-ZA" sz="2400" dirty="0">
              <a:solidFill>
                <a:schemeClr val="bg1">
                  <a:lumMod val="50000"/>
                </a:schemeClr>
              </a:solidFill>
            </a:endParaRPr>
          </a:p>
          <a:p>
            <a:pPr marL="1069975" lvl="3" indent="-360363" algn="just">
              <a:buFont typeface="Arial" pitchFamily="34" charset="0"/>
              <a:buChar char="•"/>
            </a:pPr>
            <a:r>
              <a:rPr lang="en-ZA" sz="2200" b="0" dirty="0" smtClean="0">
                <a:solidFill>
                  <a:schemeClr val="bg1">
                    <a:lumMod val="50000"/>
                  </a:schemeClr>
                </a:solidFill>
              </a:rPr>
              <a:t>Harness </a:t>
            </a:r>
            <a:r>
              <a:rPr lang="en-ZA" sz="2200" b="0" dirty="0">
                <a:solidFill>
                  <a:schemeClr val="bg1">
                    <a:lumMod val="50000"/>
                  </a:schemeClr>
                </a:solidFill>
              </a:rPr>
              <a:t>the Customer Relationship Management (CRM) software platform for improved communication to contractors</a:t>
            </a:r>
          </a:p>
          <a:p>
            <a:pPr marL="1069975" lvl="3" indent="-360363" algn="just">
              <a:buFont typeface="Arial" pitchFamily="34" charset="0"/>
              <a:buChar char="•"/>
            </a:pPr>
            <a:r>
              <a:rPr lang="en-ZA" sz="2200" b="0" dirty="0">
                <a:solidFill>
                  <a:schemeClr val="bg1">
                    <a:lumMod val="50000"/>
                  </a:schemeClr>
                </a:solidFill>
              </a:rPr>
              <a:t>Business Process Management (BPM) best </a:t>
            </a:r>
            <a:r>
              <a:rPr lang="en-ZA" sz="2200" b="0" dirty="0" smtClean="0">
                <a:solidFill>
                  <a:schemeClr val="bg1">
                    <a:lumMod val="50000"/>
                  </a:schemeClr>
                </a:solidFill>
              </a:rPr>
              <a:t>practice </a:t>
            </a:r>
            <a:r>
              <a:rPr lang="en-ZA" sz="2200" b="0" dirty="0">
                <a:solidFill>
                  <a:schemeClr val="bg1">
                    <a:lumMod val="50000"/>
                  </a:schemeClr>
                </a:solidFill>
              </a:rPr>
              <a:t>will be prioritised</a:t>
            </a:r>
          </a:p>
          <a:p>
            <a:pPr marL="1069975" lvl="3" indent="-360363" algn="just">
              <a:buFont typeface="Arial" pitchFamily="34" charset="0"/>
              <a:buChar char="•"/>
            </a:pPr>
            <a:r>
              <a:rPr lang="en-ZA" sz="2200" b="0" dirty="0">
                <a:solidFill>
                  <a:schemeClr val="bg1">
                    <a:lumMod val="50000"/>
                  </a:schemeClr>
                </a:solidFill>
              </a:rPr>
              <a:t>Reassess the Quality Control function</a:t>
            </a:r>
          </a:p>
          <a:p>
            <a:pPr marL="1069975" lvl="3" indent="-360363" algn="just">
              <a:buFont typeface="Arial" pitchFamily="34" charset="0"/>
              <a:buChar char="•"/>
            </a:pPr>
            <a:r>
              <a:rPr lang="en-ZA" sz="2200" b="0" dirty="0">
                <a:solidFill>
                  <a:schemeClr val="bg1">
                    <a:lumMod val="50000"/>
                  </a:schemeClr>
                </a:solidFill>
              </a:rPr>
              <a:t>Continue with </a:t>
            </a:r>
            <a:r>
              <a:rPr lang="en-ZA" sz="2200" b="0" dirty="0" smtClean="0">
                <a:solidFill>
                  <a:schemeClr val="bg1">
                    <a:lumMod val="50000"/>
                  </a:schemeClr>
                </a:solidFill>
              </a:rPr>
              <a:t>training notices </a:t>
            </a:r>
            <a:r>
              <a:rPr lang="en-ZA" sz="2200" b="0" dirty="0">
                <a:solidFill>
                  <a:schemeClr val="bg1">
                    <a:lumMod val="50000"/>
                  </a:schemeClr>
                </a:solidFill>
              </a:rPr>
              <a:t>and training workshops for client facing staff members at the registration service </a:t>
            </a:r>
            <a:r>
              <a:rPr lang="en-ZA" sz="2200" b="0" dirty="0" smtClean="0">
                <a:solidFill>
                  <a:schemeClr val="bg1">
                    <a:lumMod val="50000"/>
                  </a:schemeClr>
                </a:solidFill>
              </a:rPr>
              <a:t>points. This will ensure that staff provide a high quality advisory service</a:t>
            </a:r>
            <a:r>
              <a:rPr lang="en-ZA" sz="2200" dirty="0" smtClean="0">
                <a:solidFill>
                  <a:schemeClr val="bg1">
                    <a:lumMod val="50000"/>
                  </a:schemeClr>
                </a:solidFill>
              </a:rPr>
              <a:t>.</a:t>
            </a:r>
            <a:endParaRPr lang="en-ZA" sz="2200" dirty="0">
              <a:solidFill>
                <a:schemeClr val="bg1">
                  <a:lumMod val="50000"/>
                </a:schemeClr>
              </a:solidFill>
            </a:endParaRPr>
          </a:p>
        </p:txBody>
      </p:sp>
    </p:spTree>
    <p:extLst>
      <p:ext uri="{BB962C8B-B14F-4D97-AF65-F5344CB8AC3E}">
        <p14:creationId xmlns:p14="http://schemas.microsoft.com/office/powerpoint/2010/main" val="201355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ZA" dirty="0"/>
          </a:p>
        </p:txBody>
      </p:sp>
      <p:sp>
        <p:nvSpPr>
          <p:cNvPr id="3" name="Content Placeholder 2"/>
          <p:cNvSpPr>
            <a:spLocks noGrp="1"/>
          </p:cNvSpPr>
          <p:nvPr>
            <p:ph idx="1"/>
          </p:nvPr>
        </p:nvSpPr>
        <p:spPr>
          <a:xfrm>
            <a:off x="457200" y="1417638"/>
            <a:ext cx="8229600" cy="4171602"/>
          </a:xfrm>
        </p:spPr>
        <p:txBody>
          <a:bodyPr>
            <a:noAutofit/>
          </a:bodyPr>
          <a:lstStyle/>
          <a:p>
            <a:pPr marL="342900" lvl="1" indent="-342900" algn="just">
              <a:buFont typeface="Arial" pitchFamily="34" charset="0"/>
              <a:buChar char="•"/>
            </a:pPr>
            <a:r>
              <a:rPr lang="en-ZA" dirty="0" smtClean="0">
                <a:solidFill>
                  <a:schemeClr val="bg1">
                    <a:lumMod val="50000"/>
                  </a:schemeClr>
                </a:solidFill>
              </a:rPr>
              <a:t>Zero </a:t>
            </a:r>
            <a:r>
              <a:rPr lang="en-ZA" dirty="0">
                <a:solidFill>
                  <a:schemeClr val="bg1">
                    <a:lumMod val="50000"/>
                  </a:schemeClr>
                </a:solidFill>
              </a:rPr>
              <a:t>tolerance approach to fraud and corruption within registrations </a:t>
            </a:r>
            <a:r>
              <a:rPr lang="en-ZA" dirty="0" smtClean="0">
                <a:solidFill>
                  <a:schemeClr val="bg1">
                    <a:lumMod val="50000"/>
                  </a:schemeClr>
                </a:solidFill>
              </a:rPr>
              <a:t>process</a:t>
            </a:r>
          </a:p>
          <a:p>
            <a:pPr marL="342900" lvl="1" indent="-342900" algn="just">
              <a:buFont typeface="Arial" pitchFamily="34" charset="0"/>
              <a:buChar char="•"/>
            </a:pPr>
            <a:endParaRPr lang="en-ZA" dirty="0" smtClean="0">
              <a:solidFill>
                <a:schemeClr val="bg1">
                  <a:lumMod val="50000"/>
                </a:schemeClr>
              </a:solidFill>
            </a:endParaRPr>
          </a:p>
          <a:p>
            <a:pPr marL="709612" lvl="2" indent="-342900" algn="just">
              <a:buFont typeface="Arial" pitchFamily="34" charset="0"/>
              <a:buChar char="•"/>
            </a:pPr>
            <a:r>
              <a:rPr lang="en-ZA" dirty="0">
                <a:solidFill>
                  <a:schemeClr val="bg1">
                    <a:lumMod val="50000"/>
                  </a:schemeClr>
                </a:solidFill>
              </a:rPr>
              <a:t>All cases are investigated. Investigations Officers and Investigations Committee in place.</a:t>
            </a:r>
          </a:p>
          <a:p>
            <a:pPr marL="709612" lvl="2" indent="-342900" algn="just">
              <a:buFont typeface="Arial" pitchFamily="34" charset="0"/>
              <a:buChar char="•"/>
            </a:pPr>
            <a:r>
              <a:rPr lang="en-ZA" dirty="0" smtClean="0">
                <a:solidFill>
                  <a:schemeClr val="bg1">
                    <a:lumMod val="50000"/>
                  </a:schemeClr>
                </a:solidFill>
              </a:rPr>
              <a:t>Fraud Management Committee established</a:t>
            </a:r>
          </a:p>
          <a:p>
            <a:pPr marL="709612" lvl="2" indent="-342900" algn="just">
              <a:buFont typeface="Arial" pitchFamily="34" charset="0"/>
              <a:buChar char="•"/>
            </a:pPr>
            <a:r>
              <a:rPr lang="en-ZA" dirty="0" smtClean="0">
                <a:solidFill>
                  <a:schemeClr val="bg1">
                    <a:lumMod val="50000"/>
                  </a:schemeClr>
                </a:solidFill>
              </a:rPr>
              <a:t>Rollout out fraud awareness programme to head office and provincial offices including revised conflict of  interest policy</a:t>
            </a:r>
          </a:p>
          <a:p>
            <a:pPr marL="709612" lvl="2" indent="-342900" algn="just">
              <a:buFont typeface="Arial" pitchFamily="34" charset="0"/>
              <a:buChar char="•"/>
            </a:pPr>
            <a:r>
              <a:rPr lang="en-ZA" dirty="0" smtClean="0">
                <a:solidFill>
                  <a:schemeClr val="bg1">
                    <a:lumMod val="50000"/>
                  </a:schemeClr>
                </a:solidFill>
              </a:rPr>
              <a:t>Internal and external newsletters to include a focus on fraud awareness</a:t>
            </a:r>
          </a:p>
          <a:p>
            <a:pPr marL="709612" lvl="2" indent="-342900" algn="just">
              <a:buFont typeface="Arial" pitchFamily="34" charset="0"/>
              <a:buChar char="•"/>
            </a:pPr>
            <a:r>
              <a:rPr lang="en-ZA" dirty="0" smtClean="0">
                <a:solidFill>
                  <a:schemeClr val="bg1">
                    <a:lumMod val="50000"/>
                  </a:schemeClr>
                </a:solidFill>
              </a:rPr>
              <a:t>Review existing policies, internal controls, fraud hotline</a:t>
            </a:r>
          </a:p>
          <a:p>
            <a:pPr marL="709612" lvl="2" indent="-342900">
              <a:buFont typeface="Arial" pitchFamily="34" charset="0"/>
              <a:buChar char="•"/>
            </a:pPr>
            <a:endParaRPr lang="en-ZA" dirty="0" smtClean="0">
              <a:solidFill>
                <a:schemeClr val="bg1">
                  <a:lumMod val="50000"/>
                </a:schemeClr>
              </a:solidFill>
            </a:endParaRPr>
          </a:p>
          <a:p>
            <a:pPr marL="709612" lvl="2" indent="-342900">
              <a:buFont typeface="Arial" pitchFamily="34" charset="0"/>
              <a:buChar char="•"/>
            </a:pPr>
            <a:endParaRPr lang="en-ZA" dirty="0">
              <a:solidFill>
                <a:schemeClr val="bg1">
                  <a:lumMod val="50000"/>
                </a:schemeClr>
              </a:solidFill>
            </a:endParaRPr>
          </a:p>
        </p:txBody>
      </p:sp>
    </p:spTree>
    <p:extLst>
      <p:ext uri="{BB962C8B-B14F-4D97-AF65-F5344CB8AC3E}">
        <p14:creationId xmlns:p14="http://schemas.microsoft.com/office/powerpoint/2010/main" val="2296839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 Construction Registers Service (CRS)</a:t>
            </a:r>
            <a:endParaRPr lang="en-US" dirty="0"/>
          </a:p>
        </p:txBody>
      </p:sp>
      <p:sp>
        <p:nvSpPr>
          <p:cNvPr id="3" name="Content Placeholder 2"/>
          <p:cNvSpPr>
            <a:spLocks noGrp="1"/>
          </p:cNvSpPr>
          <p:nvPr>
            <p:ph idx="1"/>
          </p:nvPr>
        </p:nvSpPr>
        <p:spPr/>
        <p:txBody>
          <a:bodyPr/>
          <a:lstStyle/>
          <a:p>
            <a:pPr algn="just"/>
            <a:r>
              <a:rPr lang="en-US" dirty="0" smtClean="0">
                <a:solidFill>
                  <a:schemeClr val="bg1">
                    <a:lumMod val="50000"/>
                  </a:schemeClr>
                </a:solidFill>
              </a:rPr>
              <a:t>Roll-out of Project Assessment Scheme </a:t>
            </a:r>
          </a:p>
          <a:p>
            <a:pPr algn="just"/>
            <a:r>
              <a:rPr lang="en-US" dirty="0" smtClean="0">
                <a:solidFill>
                  <a:schemeClr val="bg1">
                    <a:lumMod val="50000"/>
                  </a:schemeClr>
                </a:solidFill>
              </a:rPr>
              <a:t>Roll-out of Contractor Recognition Scheme</a:t>
            </a:r>
          </a:p>
          <a:p>
            <a:pPr algn="just"/>
            <a:r>
              <a:rPr lang="en-ZA" sz="1800" dirty="0">
                <a:solidFill>
                  <a:schemeClr val="bg1">
                    <a:lumMod val="50000"/>
                  </a:schemeClr>
                </a:solidFill>
              </a:rPr>
              <a:t>Roll-out of </a:t>
            </a:r>
            <a:r>
              <a:rPr lang="en-ZA" sz="1800" dirty="0" err="1">
                <a:solidFill>
                  <a:schemeClr val="bg1">
                    <a:lumMod val="50000"/>
                  </a:schemeClr>
                </a:solidFill>
              </a:rPr>
              <a:t>cidb</a:t>
            </a:r>
            <a:r>
              <a:rPr lang="en-ZA" sz="1800" dirty="0">
                <a:solidFill>
                  <a:schemeClr val="bg1">
                    <a:lumMod val="50000"/>
                  </a:schemeClr>
                </a:solidFill>
              </a:rPr>
              <a:t> Register of Professional Service Providers (PSPs</a:t>
            </a:r>
            <a:r>
              <a:rPr lang="en-ZA" sz="1800" dirty="0" smtClean="0">
                <a:solidFill>
                  <a:schemeClr val="bg1">
                    <a:lumMod val="50000"/>
                  </a:schemeClr>
                </a:solidFill>
              </a:rPr>
              <a:t>)</a:t>
            </a:r>
          </a:p>
          <a:p>
            <a:pPr algn="just"/>
            <a:r>
              <a:rPr lang="en-ZA" sz="1800" dirty="0">
                <a:solidFill>
                  <a:schemeClr val="bg1">
                    <a:lumMod val="50000"/>
                  </a:schemeClr>
                </a:solidFill>
              </a:rPr>
              <a:t>Enhance roll-out of </a:t>
            </a:r>
            <a:r>
              <a:rPr lang="en-ZA" sz="1800" dirty="0" err="1">
                <a:solidFill>
                  <a:schemeClr val="bg1">
                    <a:lumMod val="50000"/>
                  </a:schemeClr>
                </a:solidFill>
              </a:rPr>
              <a:t>cidb</a:t>
            </a:r>
            <a:r>
              <a:rPr lang="en-ZA" sz="1800" dirty="0">
                <a:solidFill>
                  <a:schemeClr val="bg1">
                    <a:lumMod val="50000"/>
                  </a:schemeClr>
                </a:solidFill>
              </a:rPr>
              <a:t> Skills </a:t>
            </a:r>
            <a:r>
              <a:rPr lang="en-ZA" sz="1800" dirty="0" smtClean="0">
                <a:solidFill>
                  <a:schemeClr val="bg1">
                    <a:lumMod val="50000"/>
                  </a:schemeClr>
                </a:solidFill>
              </a:rPr>
              <a:t>Strategy</a:t>
            </a:r>
            <a:r>
              <a:rPr lang="en-ZA" dirty="0">
                <a:solidFill>
                  <a:schemeClr val="bg1">
                    <a:lumMod val="50000"/>
                  </a:schemeClr>
                </a:solidFill>
              </a:rPr>
              <a:t> </a:t>
            </a:r>
            <a:endParaRPr lang="en-ZA" dirty="0" smtClean="0">
              <a:solidFill>
                <a:schemeClr val="bg1">
                  <a:lumMod val="50000"/>
                </a:schemeClr>
              </a:solidFill>
            </a:endParaRPr>
          </a:p>
          <a:p>
            <a:pPr algn="just"/>
            <a:r>
              <a:rPr lang="en-ZA" dirty="0" smtClean="0">
                <a:solidFill>
                  <a:schemeClr val="bg1">
                    <a:lumMod val="50000"/>
                  </a:schemeClr>
                </a:solidFill>
              </a:rPr>
              <a:t>Monitoring </a:t>
            </a:r>
            <a:r>
              <a:rPr lang="en-ZA" dirty="0">
                <a:solidFill>
                  <a:schemeClr val="bg1">
                    <a:lumMod val="50000"/>
                  </a:schemeClr>
                </a:solidFill>
              </a:rPr>
              <a:t>the performance of the industry</a:t>
            </a:r>
            <a:r>
              <a:rPr lang="en-US" dirty="0" smtClean="0">
                <a:solidFill>
                  <a:schemeClr val="bg1">
                    <a:lumMod val="50000"/>
                  </a:schemeClr>
                </a:solidFill>
              </a:rPr>
              <a:t> </a:t>
            </a:r>
          </a:p>
          <a:p>
            <a:endParaRPr lang="en-US" dirty="0">
              <a:solidFill>
                <a:schemeClr val="bg1">
                  <a:lumMod val="50000"/>
                </a:schemeClr>
              </a:solidFill>
            </a:endParaRPr>
          </a:p>
        </p:txBody>
      </p:sp>
    </p:spTree>
    <p:extLst>
      <p:ext uri="{BB962C8B-B14F-4D97-AF65-F5344CB8AC3E}">
        <p14:creationId xmlns:p14="http://schemas.microsoft.com/office/powerpoint/2010/main" val="2001908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B – CONSTRUCTION INDUSTRY PERFORMANCE</a:t>
            </a:r>
            <a:endParaRPr lang="en-US" dirty="0" smtClean="0"/>
          </a:p>
        </p:txBody>
      </p:sp>
    </p:spTree>
    <p:extLst>
      <p:ext uri="{BB962C8B-B14F-4D97-AF65-F5344CB8AC3E}">
        <p14:creationId xmlns:p14="http://schemas.microsoft.com/office/powerpoint/2010/main" val="61471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864096"/>
          </a:xfrm>
        </p:spPr>
        <p:txBody>
          <a:bodyPr/>
          <a:lstStyle/>
          <a:p>
            <a:r>
              <a:rPr lang="en-ZA" dirty="0" smtClean="0"/>
              <a:t/>
            </a:r>
            <a:br>
              <a:rPr lang="en-ZA" dirty="0" smtClean="0"/>
            </a:br>
            <a:r>
              <a:rPr lang="en-ZA" dirty="0" smtClean="0"/>
              <a:t>B - Construction </a:t>
            </a:r>
            <a:r>
              <a:rPr lang="en-ZA" dirty="0"/>
              <a:t>Industry Performance (CIP</a:t>
            </a:r>
            <a:r>
              <a:rPr lang="en-ZA" dirty="0" smtClean="0"/>
              <a:t>)</a:t>
            </a:r>
            <a:br>
              <a:rPr lang="en-ZA" dirty="0" smtClean="0"/>
            </a:br>
            <a:endParaRPr lang="en-ZA" dirty="0"/>
          </a:p>
        </p:txBody>
      </p:sp>
      <p:sp>
        <p:nvSpPr>
          <p:cNvPr id="3" name="Content Placeholder 2"/>
          <p:cNvSpPr>
            <a:spLocks noGrp="1"/>
          </p:cNvSpPr>
          <p:nvPr>
            <p:ph idx="1"/>
          </p:nvPr>
        </p:nvSpPr>
        <p:spPr>
          <a:xfrm>
            <a:off x="457200" y="1124744"/>
            <a:ext cx="8229600" cy="4608512"/>
          </a:xfrm>
        </p:spPr>
        <p:txBody>
          <a:bodyPr>
            <a:noAutofit/>
          </a:bodyPr>
          <a:lstStyle/>
          <a:p>
            <a:pPr marL="361587" indent="-358775" algn="just">
              <a:buFont typeface="Arial" panose="020B0604020202020204" pitchFamily="34" charset="0"/>
              <a:buChar char="•"/>
            </a:pPr>
            <a:r>
              <a:rPr lang="en-ZA" sz="2400" dirty="0" smtClean="0">
                <a:solidFill>
                  <a:schemeClr val="bg1">
                    <a:lumMod val="50000"/>
                  </a:schemeClr>
                </a:solidFill>
              </a:rPr>
              <a:t>Roll-out of cidb Project Assessment Scheme:</a:t>
            </a:r>
          </a:p>
          <a:p>
            <a:pPr marL="361587" indent="-358775" algn="just">
              <a:buFont typeface="Arial" panose="020B0604020202020204" pitchFamily="34" charset="0"/>
              <a:buChar char="•"/>
            </a:pPr>
            <a:endParaRPr lang="en-ZA" sz="1800" dirty="0" smtClean="0">
              <a:solidFill>
                <a:schemeClr val="bg1">
                  <a:lumMod val="50000"/>
                </a:schemeClr>
              </a:solidFill>
            </a:endParaRPr>
          </a:p>
          <a:p>
            <a:pPr lvl="1" algn="just" fontAlgn="ctr">
              <a:spcAft>
                <a:spcPts val="900"/>
              </a:spcAft>
              <a:buFont typeface="Arial" panose="020B0604020202020204" pitchFamily="34" charset="0"/>
              <a:buChar char="•"/>
            </a:pPr>
            <a:r>
              <a:rPr lang="en-US" sz="1800" dirty="0">
                <a:solidFill>
                  <a:schemeClr val="bg1">
                    <a:lumMod val="50000"/>
                  </a:schemeClr>
                </a:solidFill>
              </a:rPr>
              <a:t>Project Assessment Scheme </a:t>
            </a:r>
            <a:r>
              <a:rPr lang="en-US" sz="1800" dirty="0" smtClean="0">
                <a:solidFill>
                  <a:schemeClr val="bg1">
                    <a:lumMod val="50000"/>
                  </a:schemeClr>
                </a:solidFill>
              </a:rPr>
              <a:t>promotes </a:t>
            </a:r>
            <a:r>
              <a:rPr lang="en-US" sz="1800" dirty="0">
                <a:solidFill>
                  <a:schemeClr val="bg1">
                    <a:lumMod val="50000"/>
                  </a:schemeClr>
                </a:solidFill>
              </a:rPr>
              <a:t>improved performance of public and private sector </a:t>
            </a:r>
            <a:r>
              <a:rPr lang="en-US" sz="1800" dirty="0" smtClean="0">
                <a:solidFill>
                  <a:schemeClr val="bg1">
                    <a:lumMod val="50000"/>
                  </a:schemeClr>
                </a:solidFill>
              </a:rPr>
              <a:t>clients, and the development </a:t>
            </a:r>
            <a:r>
              <a:rPr lang="en-US" sz="1800" dirty="0">
                <a:solidFill>
                  <a:schemeClr val="bg1">
                    <a:lumMod val="50000"/>
                  </a:schemeClr>
                </a:solidFill>
              </a:rPr>
              <a:t>of the construction </a:t>
            </a:r>
            <a:r>
              <a:rPr lang="en-US" sz="1800" dirty="0" smtClean="0">
                <a:solidFill>
                  <a:schemeClr val="bg1">
                    <a:lumMod val="50000"/>
                  </a:schemeClr>
                </a:solidFill>
              </a:rPr>
              <a:t>industry (Section 23 of CIDB Act)</a:t>
            </a:r>
            <a:endParaRPr lang="en-ZA" sz="1800" dirty="0" smtClean="0">
              <a:solidFill>
                <a:schemeClr val="bg1">
                  <a:lumMod val="50000"/>
                </a:schemeClr>
              </a:solidFill>
            </a:endParaRPr>
          </a:p>
          <a:p>
            <a:pPr lvl="1" algn="just" fontAlgn="ctr">
              <a:spcAft>
                <a:spcPts val="900"/>
              </a:spcAft>
              <a:buFont typeface="Arial" panose="020B0604020202020204" pitchFamily="34" charset="0"/>
              <a:buChar char="•"/>
            </a:pPr>
            <a:r>
              <a:rPr lang="en-ZA" sz="1800" dirty="0" smtClean="0">
                <a:solidFill>
                  <a:schemeClr val="bg1">
                    <a:lumMod val="50000"/>
                  </a:schemeClr>
                </a:solidFill>
              </a:rPr>
              <a:t>Consultation </a:t>
            </a:r>
            <a:r>
              <a:rPr lang="en-ZA" sz="1800" dirty="0">
                <a:solidFill>
                  <a:schemeClr val="bg1">
                    <a:lumMod val="50000"/>
                  </a:schemeClr>
                </a:solidFill>
              </a:rPr>
              <a:t>on the cidb Best Practice </a:t>
            </a:r>
            <a:r>
              <a:rPr lang="en-ZA" sz="1800" dirty="0" smtClean="0">
                <a:solidFill>
                  <a:schemeClr val="bg1">
                    <a:lumMod val="50000"/>
                  </a:schemeClr>
                </a:solidFill>
              </a:rPr>
              <a:t>Fee </a:t>
            </a:r>
            <a:r>
              <a:rPr lang="en-ZA" sz="1800" dirty="0">
                <a:solidFill>
                  <a:schemeClr val="bg1">
                    <a:lumMod val="50000"/>
                  </a:schemeClr>
                </a:solidFill>
              </a:rPr>
              <a:t>was concluded in </a:t>
            </a:r>
            <a:r>
              <a:rPr lang="en-ZA" sz="1800" dirty="0" smtClean="0">
                <a:solidFill>
                  <a:schemeClr val="bg1">
                    <a:lumMod val="50000"/>
                  </a:schemeClr>
                </a:solidFill>
              </a:rPr>
              <a:t>2015 (0,2% of contract value)</a:t>
            </a:r>
          </a:p>
          <a:p>
            <a:pPr lvl="1" algn="just" fontAlgn="ctr">
              <a:spcAft>
                <a:spcPts val="900"/>
              </a:spcAft>
              <a:buFont typeface="Arial" panose="020B0604020202020204" pitchFamily="34" charset="0"/>
              <a:buChar char="•"/>
            </a:pPr>
            <a:r>
              <a:rPr lang="en-ZA" sz="1800" dirty="0" smtClean="0">
                <a:solidFill>
                  <a:schemeClr val="bg1">
                    <a:lumMod val="50000"/>
                  </a:schemeClr>
                </a:solidFill>
              </a:rPr>
              <a:t>Draft </a:t>
            </a:r>
            <a:r>
              <a:rPr lang="en-ZA" sz="1800" dirty="0">
                <a:solidFill>
                  <a:schemeClr val="bg1">
                    <a:lumMod val="50000"/>
                  </a:schemeClr>
                </a:solidFill>
              </a:rPr>
              <a:t>Regulation </a:t>
            </a:r>
            <a:r>
              <a:rPr lang="en-ZA" sz="1800" dirty="0" smtClean="0">
                <a:solidFill>
                  <a:schemeClr val="bg1">
                    <a:lumMod val="50000"/>
                  </a:schemeClr>
                </a:solidFill>
              </a:rPr>
              <a:t>for the Project </a:t>
            </a:r>
            <a:r>
              <a:rPr lang="en-ZA" sz="1800" dirty="0">
                <a:solidFill>
                  <a:schemeClr val="bg1">
                    <a:lumMod val="50000"/>
                  </a:schemeClr>
                </a:solidFill>
              </a:rPr>
              <a:t>Assessment </a:t>
            </a:r>
            <a:r>
              <a:rPr lang="en-ZA" sz="1800" dirty="0" smtClean="0">
                <a:solidFill>
                  <a:schemeClr val="bg1">
                    <a:lumMod val="50000"/>
                  </a:schemeClr>
                </a:solidFill>
              </a:rPr>
              <a:t>Scheme will be published for public </a:t>
            </a:r>
            <a:r>
              <a:rPr lang="en-ZA" sz="1800" dirty="0">
                <a:solidFill>
                  <a:schemeClr val="bg1">
                    <a:lumMod val="50000"/>
                  </a:schemeClr>
                </a:solidFill>
              </a:rPr>
              <a:t>comment in </a:t>
            </a:r>
            <a:r>
              <a:rPr lang="en-ZA" sz="1800" dirty="0" smtClean="0">
                <a:solidFill>
                  <a:schemeClr val="bg1">
                    <a:lumMod val="50000"/>
                  </a:schemeClr>
                </a:solidFill>
              </a:rPr>
              <a:t>2016/17</a:t>
            </a:r>
            <a:endParaRPr lang="en-ZA" sz="1800" dirty="0">
              <a:solidFill>
                <a:schemeClr val="bg1">
                  <a:lumMod val="50000"/>
                </a:schemeClr>
              </a:solidFill>
            </a:endParaRPr>
          </a:p>
          <a:p>
            <a:pPr lvl="1" algn="just" fontAlgn="ctr">
              <a:buFont typeface="Arial" panose="020B0604020202020204" pitchFamily="34" charset="0"/>
              <a:buChar char="•"/>
            </a:pPr>
            <a:r>
              <a:rPr lang="en-ZA" sz="1800" dirty="0" smtClean="0">
                <a:solidFill>
                  <a:schemeClr val="bg1">
                    <a:lumMod val="50000"/>
                  </a:schemeClr>
                </a:solidFill>
              </a:rPr>
              <a:t>Scheme will </a:t>
            </a:r>
            <a:r>
              <a:rPr lang="en-ZA" sz="1800" dirty="0">
                <a:solidFill>
                  <a:schemeClr val="bg1">
                    <a:lumMod val="50000"/>
                  </a:schemeClr>
                </a:solidFill>
              </a:rPr>
              <a:t>lay the foundation for the implementation of cidb Standards in </a:t>
            </a:r>
            <a:r>
              <a:rPr lang="en-ZA" sz="1800" dirty="0" smtClean="0">
                <a:solidFill>
                  <a:schemeClr val="bg1">
                    <a:lumMod val="50000"/>
                  </a:schemeClr>
                </a:solidFill>
              </a:rPr>
              <a:t>2016/17 which includes among others, developmental goals on </a:t>
            </a:r>
            <a:r>
              <a:rPr lang="en-ZA" sz="1800" dirty="0">
                <a:solidFill>
                  <a:schemeClr val="bg1">
                    <a:lumMod val="50000"/>
                  </a:schemeClr>
                </a:solidFill>
              </a:rPr>
              <a:t>public </a:t>
            </a:r>
            <a:r>
              <a:rPr lang="en-ZA" sz="1800" dirty="0" smtClean="0">
                <a:solidFill>
                  <a:schemeClr val="bg1">
                    <a:lumMod val="50000"/>
                  </a:schemeClr>
                </a:solidFill>
              </a:rPr>
              <a:t>and private sector contracts:</a:t>
            </a:r>
          </a:p>
          <a:p>
            <a:pPr lvl="2" algn="just" fontAlgn="ctr"/>
            <a:r>
              <a:rPr lang="en-ZA" sz="1600" dirty="0">
                <a:solidFill>
                  <a:schemeClr val="bg1">
                    <a:lumMod val="50000"/>
                  </a:schemeClr>
                </a:solidFill>
              </a:rPr>
              <a:t>around 500 contractors will receiving developmental support per year</a:t>
            </a:r>
          </a:p>
          <a:p>
            <a:pPr lvl="2" algn="just" fontAlgn="ctr"/>
            <a:r>
              <a:rPr lang="en-ZA" sz="1600" dirty="0">
                <a:solidFill>
                  <a:schemeClr val="bg1">
                    <a:lumMod val="50000"/>
                  </a:schemeClr>
                </a:solidFill>
              </a:rPr>
              <a:t>around 6 000 learning opportunities per year for FET learners / </a:t>
            </a:r>
            <a:r>
              <a:rPr lang="en-ZA" sz="1600" dirty="0" smtClean="0">
                <a:solidFill>
                  <a:schemeClr val="bg1">
                    <a:lumMod val="50000"/>
                  </a:schemeClr>
                </a:solidFill>
              </a:rPr>
              <a:t>artisans</a:t>
            </a:r>
          </a:p>
          <a:p>
            <a:pPr lvl="2" algn="just" fontAlgn="ctr"/>
            <a:r>
              <a:rPr lang="en-ZA" sz="1600" dirty="0" smtClean="0">
                <a:solidFill>
                  <a:schemeClr val="bg1">
                    <a:lumMod val="50000"/>
                  </a:schemeClr>
                </a:solidFill>
              </a:rPr>
              <a:t>around 1</a:t>
            </a:r>
            <a:r>
              <a:rPr lang="en-ZA" sz="1600" dirty="0">
                <a:solidFill>
                  <a:schemeClr val="bg1">
                    <a:lumMod val="50000"/>
                  </a:schemeClr>
                </a:solidFill>
              </a:rPr>
              <a:t> 500 learning opportunities per year </a:t>
            </a:r>
            <a:r>
              <a:rPr lang="en-ZA" sz="1600" dirty="0" smtClean="0">
                <a:solidFill>
                  <a:schemeClr val="bg1">
                    <a:lumMod val="50000"/>
                  </a:schemeClr>
                </a:solidFill>
              </a:rPr>
              <a:t>for candidates</a:t>
            </a:r>
            <a:endParaRPr lang="en-ZA" sz="1600" dirty="0">
              <a:solidFill>
                <a:schemeClr val="bg1">
                  <a:lumMod val="50000"/>
                </a:schemeClr>
              </a:solidFill>
            </a:endParaRPr>
          </a:p>
        </p:txBody>
      </p:sp>
    </p:spTree>
    <p:extLst>
      <p:ext uri="{BB962C8B-B14F-4D97-AF65-F5344CB8AC3E}">
        <p14:creationId xmlns:p14="http://schemas.microsoft.com/office/powerpoint/2010/main" val="1437200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 Vision</a:t>
            </a:r>
            <a:r>
              <a:rPr lang="en-ZA" dirty="0" smtClean="0"/>
              <a:t>, Mission &amp; Values</a:t>
            </a:r>
            <a:endParaRPr lang="en-ZA" dirty="0"/>
          </a:p>
        </p:txBody>
      </p:sp>
    </p:spTree>
    <p:extLst>
      <p:ext uri="{BB962C8B-B14F-4D97-AF65-F5344CB8AC3E}">
        <p14:creationId xmlns:p14="http://schemas.microsoft.com/office/powerpoint/2010/main" val="1376963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lstStyle/>
          <a:p>
            <a:r>
              <a:rPr lang="en-ZA" dirty="0"/>
              <a:t>B - Construction Industry Performance (CIP)</a:t>
            </a:r>
            <a:endParaRPr lang="en-ZA" dirty="0"/>
          </a:p>
        </p:txBody>
      </p:sp>
      <p:sp>
        <p:nvSpPr>
          <p:cNvPr id="3" name="Content Placeholder 2"/>
          <p:cNvSpPr>
            <a:spLocks noGrp="1"/>
          </p:cNvSpPr>
          <p:nvPr>
            <p:ph idx="1"/>
          </p:nvPr>
        </p:nvSpPr>
        <p:spPr>
          <a:xfrm>
            <a:off x="457200" y="1052736"/>
            <a:ext cx="8229600" cy="4536504"/>
          </a:xfrm>
        </p:spPr>
        <p:txBody>
          <a:bodyPr>
            <a:noAutofit/>
          </a:bodyPr>
          <a:lstStyle/>
          <a:p>
            <a:pPr marL="361587" indent="-358775" algn="just"/>
            <a:r>
              <a:rPr lang="en-ZA" dirty="0">
                <a:solidFill>
                  <a:schemeClr val="bg1">
                    <a:lumMod val="50000"/>
                  </a:schemeClr>
                </a:solidFill>
              </a:rPr>
              <a:t>R</a:t>
            </a:r>
            <a:r>
              <a:rPr lang="en-ZA" dirty="0" smtClean="0">
                <a:solidFill>
                  <a:schemeClr val="bg1">
                    <a:lumMod val="50000"/>
                  </a:schemeClr>
                </a:solidFill>
              </a:rPr>
              <a:t>oll-out of cidb Contractor Recognition Scheme</a:t>
            </a:r>
            <a:r>
              <a:rPr lang="en-ZA" sz="2400" dirty="0" smtClean="0">
                <a:solidFill>
                  <a:schemeClr val="bg1">
                    <a:lumMod val="50000"/>
                  </a:schemeClr>
                </a:solidFill>
              </a:rPr>
              <a:t>:</a:t>
            </a:r>
          </a:p>
          <a:p>
            <a:pPr lvl="1" algn="just">
              <a:buFont typeface="Arial" panose="020B0604020202020204" pitchFamily="34" charset="0"/>
              <a:buChar char="•"/>
            </a:pPr>
            <a:r>
              <a:rPr lang="en-GB" sz="1800" i="1" dirty="0" smtClean="0">
                <a:solidFill>
                  <a:schemeClr val="bg1">
                    <a:lumMod val="50000"/>
                  </a:schemeClr>
                </a:solidFill>
              </a:rPr>
              <a:t>Contractor </a:t>
            </a:r>
            <a:r>
              <a:rPr lang="en-GB" sz="1800" i="1" dirty="0">
                <a:solidFill>
                  <a:schemeClr val="bg1">
                    <a:lumMod val="50000"/>
                  </a:schemeClr>
                </a:solidFill>
              </a:rPr>
              <a:t>Recognition Scheme</a:t>
            </a:r>
            <a:r>
              <a:rPr lang="en-GB" sz="1800" dirty="0">
                <a:solidFill>
                  <a:schemeClr val="bg1">
                    <a:lumMod val="50000"/>
                  </a:schemeClr>
                </a:solidFill>
              </a:rPr>
              <a:t>  establishes minimum acceptable standards </a:t>
            </a:r>
            <a:r>
              <a:rPr lang="en-GB" sz="1800" dirty="0" smtClean="0">
                <a:solidFill>
                  <a:schemeClr val="bg1">
                    <a:lumMod val="50000"/>
                  </a:schemeClr>
                </a:solidFill>
              </a:rPr>
              <a:t>necessary </a:t>
            </a:r>
            <a:r>
              <a:rPr lang="en-GB" sz="1800" dirty="0">
                <a:solidFill>
                  <a:schemeClr val="bg1">
                    <a:lumMod val="50000"/>
                  </a:schemeClr>
                </a:solidFill>
              </a:rPr>
              <a:t>for running a contracting company and for supervising building and construction works</a:t>
            </a:r>
            <a:r>
              <a:rPr lang="en-GB" sz="1800" dirty="0" smtClean="0">
                <a:solidFill>
                  <a:schemeClr val="bg1">
                    <a:lumMod val="50000"/>
                  </a:schemeClr>
                </a:solidFill>
              </a:rPr>
              <a:t>;</a:t>
            </a:r>
          </a:p>
          <a:p>
            <a:pPr lvl="1" algn="just">
              <a:spcAft>
                <a:spcPts val="600"/>
              </a:spcAft>
              <a:buFont typeface="Arial" panose="020B0604020202020204" pitchFamily="34" charset="0"/>
              <a:buChar char="•"/>
            </a:pPr>
            <a:r>
              <a:rPr lang="en-GB" dirty="0">
                <a:solidFill>
                  <a:schemeClr val="bg1">
                    <a:lumMod val="50000"/>
                  </a:schemeClr>
                </a:solidFill>
              </a:rPr>
              <a:t>cidb encourages contractors to be recognised </a:t>
            </a:r>
            <a:r>
              <a:rPr lang="en-GB" dirty="0" smtClean="0">
                <a:solidFill>
                  <a:schemeClr val="bg1">
                    <a:lumMod val="50000"/>
                  </a:schemeClr>
                </a:solidFill>
              </a:rPr>
              <a:t>by the cidb in </a:t>
            </a:r>
            <a:r>
              <a:rPr lang="en-GB" dirty="0">
                <a:solidFill>
                  <a:schemeClr val="bg1">
                    <a:lumMod val="50000"/>
                  </a:schemeClr>
                </a:solidFill>
              </a:rPr>
              <a:t>terms of the best practices and standards that have been </a:t>
            </a:r>
            <a:r>
              <a:rPr lang="en-GB" dirty="0" smtClean="0">
                <a:solidFill>
                  <a:schemeClr val="bg1">
                    <a:lumMod val="50000"/>
                  </a:schemeClr>
                </a:solidFill>
              </a:rPr>
              <a:t>published</a:t>
            </a:r>
          </a:p>
          <a:p>
            <a:pPr lvl="1" algn="just">
              <a:buFont typeface="Arial" panose="020B0604020202020204" pitchFamily="34" charset="0"/>
              <a:buChar char="•"/>
            </a:pPr>
            <a:r>
              <a:rPr lang="en-GB" sz="1800" i="1" dirty="0" smtClean="0">
                <a:solidFill>
                  <a:schemeClr val="bg1">
                    <a:lumMod val="50000"/>
                  </a:schemeClr>
                </a:solidFill>
              </a:rPr>
              <a:t>Scheme</a:t>
            </a:r>
            <a:r>
              <a:rPr lang="en-GB" sz="1800" dirty="0" smtClean="0">
                <a:solidFill>
                  <a:schemeClr val="bg1">
                    <a:lumMod val="50000"/>
                  </a:schemeClr>
                </a:solidFill>
              </a:rPr>
              <a:t> introduces </a:t>
            </a:r>
            <a:r>
              <a:rPr lang="en-GB" sz="1800" dirty="0">
                <a:solidFill>
                  <a:schemeClr val="bg1">
                    <a:lumMod val="50000"/>
                  </a:schemeClr>
                </a:solidFill>
              </a:rPr>
              <a:t>a degree of uniformity in which contractors can present their performance and track </a:t>
            </a:r>
            <a:r>
              <a:rPr lang="en-GB" sz="1800" dirty="0" smtClean="0">
                <a:solidFill>
                  <a:schemeClr val="bg1">
                    <a:lumMod val="50000"/>
                  </a:schemeClr>
                </a:solidFill>
              </a:rPr>
              <a:t>record</a:t>
            </a:r>
          </a:p>
          <a:p>
            <a:pPr lvl="1" algn="just">
              <a:buFont typeface="Arial" panose="020B0604020202020204" pitchFamily="34" charset="0"/>
              <a:buChar char="•"/>
            </a:pPr>
            <a:r>
              <a:rPr lang="en-GB" sz="1800" dirty="0" smtClean="0">
                <a:solidFill>
                  <a:schemeClr val="bg1">
                    <a:lumMod val="50000"/>
                  </a:schemeClr>
                </a:solidFill>
              </a:rPr>
              <a:t>will assist </a:t>
            </a:r>
            <a:r>
              <a:rPr lang="en-GB" sz="1800" dirty="0">
                <a:solidFill>
                  <a:schemeClr val="bg1">
                    <a:lumMod val="50000"/>
                  </a:schemeClr>
                </a:solidFill>
              </a:rPr>
              <a:t>clients to manage their </a:t>
            </a:r>
            <a:r>
              <a:rPr lang="en-GB" sz="1800" dirty="0" smtClean="0">
                <a:solidFill>
                  <a:schemeClr val="bg1">
                    <a:lumMod val="50000"/>
                  </a:schemeClr>
                </a:solidFill>
              </a:rPr>
              <a:t>risk and better assess functionality</a:t>
            </a:r>
          </a:p>
          <a:p>
            <a:pPr lvl="1" algn="just" fontAlgn="ctr">
              <a:buFont typeface="Arial" panose="020B0604020202020204" pitchFamily="34" charset="0"/>
              <a:buChar char="•"/>
            </a:pPr>
            <a:r>
              <a:rPr lang="en-ZA" sz="1800" dirty="0" err="1" smtClean="0">
                <a:solidFill>
                  <a:schemeClr val="bg1">
                    <a:lumMod val="50000"/>
                  </a:schemeClr>
                </a:solidFill>
              </a:rPr>
              <a:t>cidb</a:t>
            </a:r>
            <a:r>
              <a:rPr lang="en-ZA" sz="1800" dirty="0" smtClean="0">
                <a:solidFill>
                  <a:schemeClr val="bg1">
                    <a:lumMod val="50000"/>
                  </a:schemeClr>
                </a:solidFill>
              </a:rPr>
              <a:t> </a:t>
            </a:r>
            <a:r>
              <a:rPr lang="en-ZA" sz="1800" dirty="0">
                <a:solidFill>
                  <a:schemeClr val="bg1">
                    <a:lumMod val="50000"/>
                  </a:schemeClr>
                </a:solidFill>
              </a:rPr>
              <a:t>aims to </a:t>
            </a:r>
            <a:r>
              <a:rPr lang="en-ZA" sz="1800" dirty="0" smtClean="0">
                <a:solidFill>
                  <a:schemeClr val="bg1">
                    <a:lumMod val="50000"/>
                  </a:schemeClr>
                </a:solidFill>
              </a:rPr>
              <a:t>introduce </a:t>
            </a:r>
            <a:r>
              <a:rPr lang="en-ZA" sz="1800" dirty="0">
                <a:solidFill>
                  <a:schemeClr val="bg1">
                    <a:lumMod val="50000"/>
                  </a:schemeClr>
                </a:solidFill>
              </a:rPr>
              <a:t>developmental support for contractors in 2016/17 </a:t>
            </a:r>
            <a:r>
              <a:rPr lang="en-ZA" sz="1800" dirty="0" smtClean="0">
                <a:solidFill>
                  <a:schemeClr val="bg1">
                    <a:lumMod val="50000"/>
                  </a:schemeClr>
                </a:solidFill>
              </a:rPr>
              <a:t>for emerging contractors to be recognised in </a:t>
            </a:r>
            <a:r>
              <a:rPr lang="en-ZA" sz="1800" dirty="0">
                <a:solidFill>
                  <a:schemeClr val="bg1">
                    <a:lumMod val="50000"/>
                  </a:schemeClr>
                </a:solidFill>
              </a:rPr>
              <a:t>terms of the </a:t>
            </a:r>
            <a:r>
              <a:rPr lang="en-ZA" sz="1800" dirty="0" smtClean="0">
                <a:solidFill>
                  <a:schemeClr val="bg1">
                    <a:lumMod val="50000"/>
                  </a:schemeClr>
                </a:solidFill>
              </a:rPr>
              <a:t>Contractor </a:t>
            </a:r>
            <a:r>
              <a:rPr lang="en-ZA" sz="1800" dirty="0">
                <a:solidFill>
                  <a:schemeClr val="bg1">
                    <a:lumMod val="50000"/>
                  </a:schemeClr>
                </a:solidFill>
              </a:rPr>
              <a:t>Recognition </a:t>
            </a:r>
            <a:r>
              <a:rPr lang="en-ZA" sz="1800" dirty="0" smtClean="0">
                <a:solidFill>
                  <a:schemeClr val="bg1">
                    <a:lumMod val="50000"/>
                  </a:schemeClr>
                </a:solidFill>
              </a:rPr>
              <a:t>Scheme;</a:t>
            </a:r>
          </a:p>
          <a:p>
            <a:pPr lvl="2" algn="just" fontAlgn="ctr">
              <a:buFont typeface="Arial" panose="020B0604020202020204" pitchFamily="34" charset="0"/>
              <a:buChar char="•"/>
            </a:pPr>
            <a:r>
              <a:rPr lang="en-ZA" sz="1600" dirty="0" smtClean="0">
                <a:solidFill>
                  <a:schemeClr val="bg1">
                    <a:lumMod val="50000"/>
                  </a:schemeClr>
                </a:solidFill>
              </a:rPr>
              <a:t>around R500m developmental support over 5 years </a:t>
            </a:r>
          </a:p>
        </p:txBody>
      </p:sp>
    </p:spTree>
    <p:extLst>
      <p:ext uri="{BB962C8B-B14F-4D97-AF65-F5344CB8AC3E}">
        <p14:creationId xmlns:p14="http://schemas.microsoft.com/office/powerpoint/2010/main" val="530181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22114"/>
          </a:xfrm>
        </p:spPr>
        <p:txBody>
          <a:bodyPr/>
          <a:lstStyle/>
          <a:p>
            <a:r>
              <a:rPr lang="en-ZA" dirty="0"/>
              <a:t>B - Construction Industry Performance (CIP)</a:t>
            </a:r>
            <a:endParaRPr lang="en-ZA" sz="1800" dirty="0"/>
          </a:p>
        </p:txBody>
      </p:sp>
      <p:graphicFrame>
        <p:nvGraphicFramePr>
          <p:cNvPr id="9" name="Table 8"/>
          <p:cNvGraphicFramePr>
            <a:graphicFrameLocks noGrp="1"/>
          </p:cNvGraphicFramePr>
          <p:nvPr>
            <p:extLst>
              <p:ext uri="{D42A27DB-BD31-4B8C-83A1-F6EECF244321}">
                <p14:modId xmlns:p14="http://schemas.microsoft.com/office/powerpoint/2010/main" val="3244071654"/>
              </p:ext>
            </p:extLst>
          </p:nvPr>
        </p:nvGraphicFramePr>
        <p:xfrm>
          <a:off x="512712" y="1988840"/>
          <a:ext cx="8229600" cy="3243072"/>
        </p:xfrm>
        <a:graphic>
          <a:graphicData uri="http://schemas.openxmlformats.org/drawingml/2006/table">
            <a:tbl>
              <a:tblPr firstRow="1" firstCol="1" bandRow="1"/>
              <a:tblGrid>
                <a:gridCol w="4064165"/>
                <a:gridCol w="1420009"/>
                <a:gridCol w="1420009"/>
                <a:gridCol w="1325417"/>
              </a:tblGrid>
              <a:tr h="207823">
                <a:tc>
                  <a:txBody>
                    <a:bodyPr/>
                    <a:lstStyle/>
                    <a:p>
                      <a:pPr algn="ctr">
                        <a:lnSpc>
                          <a:spcPct val="115000"/>
                        </a:lnSpc>
                        <a:spcAft>
                          <a:spcPts val="0"/>
                        </a:spcAft>
                      </a:pPr>
                      <a:r>
                        <a:rPr lang="en-ZA" sz="1600" b="1" dirty="0">
                          <a:solidFill>
                            <a:srgbClr val="000000"/>
                          </a:solidFill>
                          <a:effectLst/>
                          <a:latin typeface="Arial"/>
                          <a:ea typeface="Times New Roman"/>
                          <a:cs typeface="Arial"/>
                        </a:rPr>
                        <a:t>Item</a:t>
                      </a:r>
                      <a:endParaRPr lang="en-ZA" sz="16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1600" b="1" dirty="0">
                          <a:solidFill>
                            <a:srgbClr val="000000"/>
                          </a:solidFill>
                          <a:effectLst/>
                          <a:latin typeface="Arial"/>
                          <a:ea typeface="Times New Roman"/>
                          <a:cs typeface="Arial"/>
                        </a:rPr>
                        <a:t>Rm;</a:t>
                      </a:r>
                      <a:endParaRPr lang="en-ZA" sz="1600" b="1" dirty="0">
                        <a:effectLst/>
                        <a:latin typeface="Arial"/>
                        <a:ea typeface="Times New Roman"/>
                        <a:cs typeface="Times New Roman"/>
                      </a:endParaRPr>
                    </a:p>
                    <a:p>
                      <a:pPr algn="ctr">
                        <a:lnSpc>
                          <a:spcPct val="115000"/>
                        </a:lnSpc>
                        <a:spcAft>
                          <a:spcPts val="0"/>
                        </a:spcAft>
                      </a:pPr>
                      <a:r>
                        <a:rPr lang="en-ZA" sz="1600" b="1" dirty="0">
                          <a:solidFill>
                            <a:srgbClr val="000000"/>
                          </a:solidFill>
                          <a:effectLst/>
                          <a:latin typeface="Arial"/>
                          <a:ea typeface="Times New Roman"/>
                          <a:cs typeface="Arial"/>
                        </a:rPr>
                        <a:t>5 Year Total</a:t>
                      </a:r>
                      <a:endParaRPr lang="en-ZA" sz="16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1600" b="1" dirty="0">
                          <a:solidFill>
                            <a:srgbClr val="000000"/>
                          </a:solidFill>
                          <a:effectLst/>
                          <a:latin typeface="Arial"/>
                          <a:ea typeface="Times New Roman"/>
                          <a:cs typeface="Arial"/>
                        </a:rPr>
                        <a:t>Number;</a:t>
                      </a:r>
                      <a:endParaRPr lang="en-ZA" sz="1600" b="1" dirty="0">
                        <a:effectLst/>
                        <a:latin typeface="Arial"/>
                        <a:ea typeface="Times New Roman"/>
                        <a:cs typeface="Times New Roman"/>
                      </a:endParaRPr>
                    </a:p>
                    <a:p>
                      <a:pPr algn="ctr">
                        <a:lnSpc>
                          <a:spcPct val="115000"/>
                        </a:lnSpc>
                        <a:spcAft>
                          <a:spcPts val="0"/>
                        </a:spcAft>
                      </a:pPr>
                      <a:r>
                        <a:rPr lang="en-ZA" sz="1600" b="1" dirty="0">
                          <a:solidFill>
                            <a:srgbClr val="000000"/>
                          </a:solidFill>
                          <a:effectLst/>
                          <a:latin typeface="Arial"/>
                          <a:ea typeface="Times New Roman"/>
                          <a:cs typeface="Arial"/>
                        </a:rPr>
                        <a:t>5 Year Total</a:t>
                      </a:r>
                      <a:endParaRPr lang="en-ZA" sz="16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1600" b="1" dirty="0">
                          <a:solidFill>
                            <a:srgbClr val="000000"/>
                          </a:solidFill>
                          <a:effectLst/>
                          <a:latin typeface="Arial"/>
                          <a:ea typeface="Times New Roman"/>
                          <a:cs typeface="Arial"/>
                        </a:rPr>
                        <a:t>Unit</a:t>
                      </a:r>
                      <a:endParaRPr lang="en-ZA" sz="16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0">
                <a:tc>
                  <a:txBody>
                    <a:bodyPr/>
                    <a:lstStyle/>
                    <a:p>
                      <a:pPr algn="l">
                        <a:lnSpc>
                          <a:spcPct val="100000"/>
                        </a:lnSpc>
                        <a:spcAft>
                          <a:spcPts val="0"/>
                        </a:spcAft>
                      </a:pPr>
                      <a:r>
                        <a:rPr lang="en-ZA" sz="1600" b="1" dirty="0">
                          <a:solidFill>
                            <a:schemeClr val="bg1">
                              <a:lumMod val="50000"/>
                            </a:schemeClr>
                          </a:solidFill>
                          <a:effectLst/>
                          <a:latin typeface="Arial"/>
                          <a:ea typeface="Times New Roman"/>
                          <a:cs typeface="Arial"/>
                        </a:rPr>
                        <a:t>Assessment of prior learning (APL)</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 23</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4 600</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Contractors</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dirty="0">
                          <a:solidFill>
                            <a:schemeClr val="bg1">
                              <a:lumMod val="50000"/>
                            </a:schemeClr>
                          </a:solidFill>
                          <a:effectLst/>
                          <a:latin typeface="Arial"/>
                          <a:ea typeface="Times New Roman"/>
                          <a:cs typeface="Arial"/>
                        </a:rPr>
                        <a:t>Top-Up training in line with </a:t>
                      </a:r>
                      <a:r>
                        <a:rPr lang="en-ZA" sz="1600" b="1" dirty="0" err="1">
                          <a:solidFill>
                            <a:schemeClr val="bg1">
                              <a:lumMod val="50000"/>
                            </a:schemeClr>
                          </a:solidFill>
                          <a:effectLst/>
                          <a:latin typeface="Arial"/>
                          <a:ea typeface="Times New Roman"/>
                          <a:cs typeface="Arial"/>
                        </a:rPr>
                        <a:t>cidb</a:t>
                      </a:r>
                      <a:r>
                        <a:rPr lang="en-ZA" sz="1600" b="1" dirty="0">
                          <a:solidFill>
                            <a:schemeClr val="bg1">
                              <a:lumMod val="50000"/>
                            </a:schemeClr>
                          </a:solidFill>
                          <a:effectLst/>
                          <a:latin typeface="Arial"/>
                          <a:ea typeface="Times New Roman"/>
                          <a:cs typeface="Arial"/>
                        </a:rPr>
                        <a:t> Competence Standard</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 17</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2 125</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Contractors</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dirty="0">
                          <a:solidFill>
                            <a:schemeClr val="bg1">
                              <a:lumMod val="50000"/>
                            </a:schemeClr>
                          </a:solidFill>
                          <a:effectLst/>
                          <a:latin typeface="Arial"/>
                          <a:ea typeface="Times New Roman"/>
                          <a:cs typeface="Arial"/>
                        </a:rPr>
                        <a:t>Construction Management Systems (CMS)</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 102</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2 040</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Contractors</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a:solidFill>
                            <a:schemeClr val="bg1">
                              <a:lumMod val="50000"/>
                            </a:schemeClr>
                          </a:solidFill>
                          <a:effectLst/>
                          <a:latin typeface="Arial"/>
                          <a:ea typeface="Times New Roman"/>
                          <a:cs typeface="Arial"/>
                        </a:rPr>
                        <a:t>Mentoring on CDPs</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 207</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1 380</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Contractors</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a:solidFill>
                            <a:schemeClr val="bg1">
                              <a:lumMod val="50000"/>
                            </a:schemeClr>
                          </a:solidFill>
                          <a:effectLst/>
                          <a:latin typeface="Arial"/>
                          <a:ea typeface="Times New Roman"/>
                          <a:cs typeface="Arial"/>
                        </a:rPr>
                        <a:t>Contractor Performance Reports; Adjudication</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 5</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100</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Contractors</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dirty="0">
                          <a:solidFill>
                            <a:schemeClr val="bg1">
                              <a:lumMod val="50000"/>
                            </a:schemeClr>
                          </a:solidFill>
                          <a:effectLst/>
                          <a:latin typeface="Arial"/>
                          <a:ea typeface="Times New Roman"/>
                          <a:cs typeface="Arial"/>
                        </a:rPr>
                        <a:t>Sponsorship of Construction Mentor Training (</a:t>
                      </a:r>
                      <a:r>
                        <a:rPr lang="en-ZA" sz="1600" b="1" dirty="0" smtClean="0">
                          <a:solidFill>
                            <a:schemeClr val="bg1">
                              <a:lumMod val="50000"/>
                            </a:schemeClr>
                          </a:solidFill>
                          <a:effectLst/>
                          <a:latin typeface="Arial"/>
                          <a:ea typeface="Times New Roman"/>
                          <a:cs typeface="Arial"/>
                        </a:rPr>
                        <a:t>C-Mentor</a:t>
                      </a:r>
                      <a:r>
                        <a:rPr lang="en-ZA" sz="1600" b="1" dirty="0">
                          <a:solidFill>
                            <a:schemeClr val="bg1">
                              <a:lumMod val="50000"/>
                            </a:schemeClr>
                          </a:solidFill>
                          <a:effectLst/>
                          <a:latin typeface="Arial"/>
                          <a:ea typeface="Times New Roman"/>
                          <a:cs typeface="Arial"/>
                        </a:rPr>
                        <a:t>)</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 5</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179</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Mentors</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en-ZA" sz="1600" b="1" dirty="0" smtClean="0">
                          <a:solidFill>
                            <a:schemeClr val="bg1">
                              <a:lumMod val="50000"/>
                            </a:schemeClr>
                          </a:solidFill>
                          <a:effectLst/>
                          <a:latin typeface="Arial"/>
                          <a:ea typeface="Times New Roman"/>
                          <a:cs typeface="Arial"/>
                        </a:rPr>
                        <a:t>World-Skills</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 67</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a:solidFill>
                            <a:schemeClr val="bg1">
                              <a:lumMod val="50000"/>
                            </a:schemeClr>
                          </a:solidFill>
                          <a:effectLst/>
                          <a:latin typeface="Arial"/>
                          <a:ea typeface="Times New Roman"/>
                          <a:cs typeface="Arial"/>
                        </a:rPr>
                        <a:t>13 400</a:t>
                      </a:r>
                      <a:endParaRPr lang="en-ZA" sz="1600" b="1">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bg1">
                              <a:lumMod val="50000"/>
                            </a:schemeClr>
                          </a:solidFill>
                          <a:effectLst/>
                          <a:latin typeface="Arial"/>
                          <a:ea typeface="Times New Roman"/>
                          <a:cs typeface="Arial"/>
                        </a:rPr>
                        <a:t>Learners</a:t>
                      </a:r>
                      <a:endParaRPr lang="en-ZA" sz="1600" b="1" dirty="0">
                        <a:solidFill>
                          <a:schemeClr val="bg1">
                            <a:lumMod val="50000"/>
                          </a:schemeClr>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539552" y="1340768"/>
            <a:ext cx="8208912" cy="369332"/>
          </a:xfrm>
          <a:prstGeom prst="rect">
            <a:avLst/>
          </a:prstGeom>
        </p:spPr>
        <p:txBody>
          <a:bodyPr wrap="square">
            <a:spAutoFit/>
          </a:bodyPr>
          <a:lstStyle/>
          <a:p>
            <a:r>
              <a:rPr lang="en-ZA" sz="1800" dirty="0">
                <a:solidFill>
                  <a:srgbClr val="B60305"/>
                </a:solidFill>
                <a:latin typeface="Arial"/>
                <a:ea typeface="+mj-ea"/>
                <a:cs typeface="Arial"/>
              </a:rPr>
              <a:t>Developmental Support: Best Practice Fee; (subject to Board approval)</a:t>
            </a:r>
            <a:endParaRPr lang="en-US" dirty="0"/>
          </a:p>
        </p:txBody>
      </p:sp>
    </p:spTree>
    <p:extLst>
      <p:ext uri="{BB962C8B-B14F-4D97-AF65-F5344CB8AC3E}">
        <p14:creationId xmlns:p14="http://schemas.microsoft.com/office/powerpoint/2010/main" val="4205007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lstStyle/>
          <a:p>
            <a:r>
              <a:rPr lang="en-ZA" dirty="0"/>
              <a:t>B - Construction Industry Performance (CIP)</a:t>
            </a:r>
            <a:endParaRPr lang="en-ZA" dirty="0"/>
          </a:p>
        </p:txBody>
      </p:sp>
      <p:sp>
        <p:nvSpPr>
          <p:cNvPr id="3" name="Content Placeholder 2"/>
          <p:cNvSpPr>
            <a:spLocks noGrp="1"/>
          </p:cNvSpPr>
          <p:nvPr>
            <p:ph idx="1"/>
          </p:nvPr>
        </p:nvSpPr>
        <p:spPr>
          <a:xfrm>
            <a:off x="467544" y="1340768"/>
            <a:ext cx="8229600" cy="4320480"/>
          </a:xfrm>
        </p:spPr>
        <p:txBody>
          <a:bodyPr>
            <a:noAutofit/>
          </a:bodyPr>
          <a:lstStyle/>
          <a:p>
            <a:pPr marL="361587" indent="-358775" algn="just"/>
            <a:r>
              <a:rPr lang="en-ZA" sz="2400" dirty="0" smtClean="0">
                <a:solidFill>
                  <a:schemeClr val="bg1">
                    <a:lumMod val="50000"/>
                  </a:schemeClr>
                </a:solidFill>
              </a:rPr>
              <a:t>Roll-out </a:t>
            </a:r>
            <a:r>
              <a:rPr lang="en-ZA" sz="2400" dirty="0">
                <a:solidFill>
                  <a:schemeClr val="bg1">
                    <a:lumMod val="50000"/>
                  </a:schemeClr>
                </a:solidFill>
              </a:rPr>
              <a:t>of </a:t>
            </a:r>
            <a:r>
              <a:rPr lang="en-ZA" sz="2400" dirty="0" smtClean="0">
                <a:solidFill>
                  <a:schemeClr val="bg1">
                    <a:lumMod val="50000"/>
                  </a:schemeClr>
                </a:solidFill>
              </a:rPr>
              <a:t>cidb Register of Professional Service Providers </a:t>
            </a:r>
            <a:r>
              <a:rPr lang="en-ZA" sz="2400" dirty="0" smtClean="0">
                <a:solidFill>
                  <a:schemeClr val="bg1">
                    <a:lumMod val="50000"/>
                  </a:schemeClr>
                </a:solidFill>
              </a:rPr>
              <a:t>(</a:t>
            </a:r>
            <a:r>
              <a:rPr lang="en-ZA" sz="2400" dirty="0" err="1" smtClean="0">
                <a:solidFill>
                  <a:schemeClr val="bg1">
                    <a:lumMod val="50000"/>
                  </a:schemeClr>
                </a:solidFill>
              </a:rPr>
              <a:t>Ro</a:t>
            </a:r>
            <a:r>
              <a:rPr lang="en-ZA" sz="2400" dirty="0" err="1" smtClean="0">
                <a:solidFill>
                  <a:schemeClr val="bg1">
                    <a:lumMod val="50000"/>
                  </a:schemeClr>
                </a:solidFill>
              </a:rPr>
              <a:t>PSPs</a:t>
            </a:r>
            <a:r>
              <a:rPr lang="en-ZA" sz="2400" dirty="0" smtClean="0">
                <a:solidFill>
                  <a:schemeClr val="bg1">
                    <a:lumMod val="50000"/>
                  </a:schemeClr>
                </a:solidFill>
              </a:rPr>
              <a:t>):</a:t>
            </a:r>
          </a:p>
          <a:p>
            <a:pPr lvl="1" algn="just">
              <a:lnSpc>
                <a:spcPct val="150000"/>
              </a:lnSpc>
              <a:buFont typeface="Arial" panose="020B0604020202020204" pitchFamily="34" charset="0"/>
              <a:buChar char="•"/>
            </a:pPr>
            <a:r>
              <a:rPr lang="en-GB" sz="1800" dirty="0">
                <a:solidFill>
                  <a:schemeClr val="bg1">
                    <a:lumMod val="50000"/>
                  </a:schemeClr>
                </a:solidFill>
              </a:rPr>
              <a:t>cidb has initiated consultations with stakeholders on the development of the cidb </a:t>
            </a:r>
            <a:r>
              <a:rPr lang="en-GB" sz="1800" i="1" dirty="0">
                <a:solidFill>
                  <a:schemeClr val="bg1">
                    <a:lumMod val="50000"/>
                  </a:schemeClr>
                </a:solidFill>
              </a:rPr>
              <a:t>Register of Professional Service </a:t>
            </a:r>
            <a:r>
              <a:rPr lang="en-GB" sz="1800" i="1" dirty="0" smtClean="0">
                <a:solidFill>
                  <a:schemeClr val="bg1">
                    <a:lumMod val="50000"/>
                  </a:schemeClr>
                </a:solidFill>
              </a:rPr>
              <a:t>Providers</a:t>
            </a:r>
          </a:p>
          <a:p>
            <a:pPr lvl="1" algn="just">
              <a:lnSpc>
                <a:spcPct val="150000"/>
              </a:lnSpc>
              <a:buFont typeface="Arial" panose="020B0604020202020204" pitchFamily="34" charset="0"/>
              <a:buChar char="•"/>
            </a:pPr>
            <a:r>
              <a:rPr lang="en-GB" sz="1800" dirty="0" smtClean="0">
                <a:solidFill>
                  <a:schemeClr val="bg1">
                    <a:lumMod val="50000"/>
                  </a:schemeClr>
                </a:solidFill>
              </a:rPr>
              <a:t>Draws on learning from </a:t>
            </a:r>
            <a:r>
              <a:rPr lang="en-GB" sz="1800" dirty="0">
                <a:solidFill>
                  <a:schemeClr val="bg1">
                    <a:lumMod val="50000"/>
                  </a:schemeClr>
                </a:solidFill>
              </a:rPr>
              <a:t>the cidb </a:t>
            </a:r>
            <a:r>
              <a:rPr lang="en-GB" sz="1800" i="1" dirty="0">
                <a:solidFill>
                  <a:schemeClr val="bg1">
                    <a:lumMod val="50000"/>
                  </a:schemeClr>
                </a:solidFill>
              </a:rPr>
              <a:t>Register of </a:t>
            </a:r>
            <a:r>
              <a:rPr lang="en-GB" sz="1800" i="1" dirty="0" smtClean="0">
                <a:solidFill>
                  <a:schemeClr val="bg1">
                    <a:lumMod val="50000"/>
                  </a:schemeClr>
                </a:solidFill>
              </a:rPr>
              <a:t>Contractors</a:t>
            </a:r>
            <a:r>
              <a:rPr lang="en-GB" sz="1800" dirty="0" smtClean="0">
                <a:solidFill>
                  <a:schemeClr val="bg1">
                    <a:lumMod val="50000"/>
                  </a:schemeClr>
                </a:solidFill>
              </a:rPr>
              <a:t>, industry practice and international practice</a:t>
            </a:r>
          </a:p>
          <a:p>
            <a:pPr lvl="1" algn="just">
              <a:lnSpc>
                <a:spcPct val="150000"/>
              </a:lnSpc>
              <a:spcAft>
                <a:spcPts val="1200"/>
              </a:spcAft>
              <a:buFont typeface="Arial" panose="020B0604020202020204" pitchFamily="34" charset="0"/>
              <a:buChar char="•"/>
            </a:pPr>
            <a:r>
              <a:rPr lang="en-GB" sz="1800" dirty="0">
                <a:solidFill>
                  <a:schemeClr val="bg1">
                    <a:lumMod val="50000"/>
                  </a:schemeClr>
                </a:solidFill>
              </a:rPr>
              <a:t>G</a:t>
            </a:r>
            <a:r>
              <a:rPr lang="en-GB" sz="1800" dirty="0" smtClean="0">
                <a:solidFill>
                  <a:schemeClr val="bg1">
                    <a:lumMod val="50000"/>
                  </a:schemeClr>
                </a:solidFill>
              </a:rPr>
              <a:t>rading </a:t>
            </a:r>
            <a:r>
              <a:rPr lang="en-GB" sz="1800" dirty="0">
                <a:solidFill>
                  <a:schemeClr val="bg1">
                    <a:lumMod val="50000"/>
                  </a:schemeClr>
                </a:solidFill>
              </a:rPr>
              <a:t>based on </a:t>
            </a:r>
            <a:r>
              <a:rPr lang="en-GB" sz="1800" dirty="0" smtClean="0">
                <a:solidFill>
                  <a:schemeClr val="bg1">
                    <a:lumMod val="50000"/>
                  </a:schemeClr>
                </a:solidFill>
              </a:rPr>
              <a:t>best annual turnover</a:t>
            </a:r>
            <a:r>
              <a:rPr lang="en-GB" sz="1800" dirty="0">
                <a:solidFill>
                  <a:schemeClr val="bg1">
                    <a:lumMod val="50000"/>
                  </a:schemeClr>
                </a:solidFill>
              </a:rPr>
              <a:t>, </a:t>
            </a:r>
            <a:r>
              <a:rPr lang="en-GB" sz="1800" dirty="0" smtClean="0">
                <a:solidFill>
                  <a:schemeClr val="bg1">
                    <a:lumMod val="50000"/>
                  </a:schemeClr>
                </a:solidFill>
              </a:rPr>
              <a:t>registered professionals, track record</a:t>
            </a:r>
            <a:endParaRPr lang="en-GB" sz="1800" dirty="0">
              <a:solidFill>
                <a:schemeClr val="bg1">
                  <a:lumMod val="50000"/>
                </a:schemeClr>
              </a:solidFill>
            </a:endParaRPr>
          </a:p>
          <a:p>
            <a:pPr lvl="1" algn="just">
              <a:spcAft>
                <a:spcPts val="1200"/>
              </a:spcAft>
              <a:buFont typeface="Arial" panose="020B0604020202020204" pitchFamily="34" charset="0"/>
              <a:buChar char="•"/>
            </a:pPr>
            <a:r>
              <a:rPr lang="en-GB" sz="1800" dirty="0" smtClean="0">
                <a:solidFill>
                  <a:schemeClr val="bg1">
                    <a:lumMod val="50000"/>
                  </a:schemeClr>
                </a:solidFill>
              </a:rPr>
              <a:t>Intended </a:t>
            </a:r>
            <a:r>
              <a:rPr lang="en-GB" sz="1800" dirty="0">
                <a:solidFill>
                  <a:schemeClr val="bg1">
                    <a:lumMod val="50000"/>
                  </a:schemeClr>
                </a:solidFill>
              </a:rPr>
              <a:t>that draft regulation </a:t>
            </a:r>
            <a:r>
              <a:rPr lang="en-GB" sz="1800" dirty="0" smtClean="0">
                <a:solidFill>
                  <a:schemeClr val="bg1">
                    <a:lumMod val="50000"/>
                  </a:schemeClr>
                </a:solidFill>
              </a:rPr>
              <a:t>will </a:t>
            </a:r>
            <a:r>
              <a:rPr lang="en-GB" sz="1800" dirty="0">
                <a:solidFill>
                  <a:schemeClr val="bg1">
                    <a:lumMod val="50000"/>
                  </a:schemeClr>
                </a:solidFill>
              </a:rPr>
              <a:t>be published for public comment in </a:t>
            </a:r>
            <a:r>
              <a:rPr lang="en-GB" sz="1800" dirty="0" smtClean="0">
                <a:solidFill>
                  <a:schemeClr val="bg1">
                    <a:lumMod val="50000"/>
                  </a:schemeClr>
                </a:solidFill>
              </a:rPr>
              <a:t>2016/17</a:t>
            </a:r>
          </a:p>
          <a:p>
            <a:pPr lvl="1">
              <a:spcAft>
                <a:spcPts val="1200"/>
              </a:spcAft>
              <a:buFont typeface="Arial" panose="020B0604020202020204" pitchFamily="34" charset="0"/>
              <a:buChar char="•"/>
            </a:pPr>
            <a:endParaRPr lang="en-GB" sz="1800" dirty="0">
              <a:solidFill>
                <a:schemeClr val="bg1">
                  <a:lumMod val="50000"/>
                </a:schemeClr>
              </a:solidFill>
            </a:endParaRPr>
          </a:p>
          <a:p>
            <a:pPr marL="1068750" lvl="3" indent="0" algn="r">
              <a:spcAft>
                <a:spcPts val="1200"/>
              </a:spcAft>
              <a:buNone/>
            </a:pPr>
            <a:r>
              <a:rPr lang="en-GB" dirty="0" err="1" smtClean="0">
                <a:solidFill>
                  <a:schemeClr val="bg1">
                    <a:lumMod val="50000"/>
                  </a:schemeClr>
                </a:solidFill>
              </a:rPr>
              <a:t>pto</a:t>
            </a:r>
            <a:endParaRPr lang="en-ZA" dirty="0" smtClean="0">
              <a:solidFill>
                <a:schemeClr val="bg1">
                  <a:lumMod val="50000"/>
                </a:schemeClr>
              </a:solidFill>
            </a:endParaRPr>
          </a:p>
        </p:txBody>
      </p:sp>
    </p:spTree>
    <p:extLst>
      <p:ext uri="{BB962C8B-B14F-4D97-AF65-F5344CB8AC3E}">
        <p14:creationId xmlns:p14="http://schemas.microsoft.com/office/powerpoint/2010/main" val="2228050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p:spPr>
        <p:txBody>
          <a:bodyPr/>
          <a:lstStyle/>
          <a:p>
            <a:r>
              <a:rPr lang="en-ZA" dirty="0"/>
              <a:t>B - Construction Industry Performance (CIP)</a:t>
            </a:r>
            <a:endParaRPr lang="en-ZA" dirty="0"/>
          </a:p>
        </p:txBody>
      </p:sp>
      <p:sp>
        <p:nvSpPr>
          <p:cNvPr id="3" name="Content Placeholder 2"/>
          <p:cNvSpPr>
            <a:spLocks noGrp="1"/>
          </p:cNvSpPr>
          <p:nvPr>
            <p:ph idx="1"/>
          </p:nvPr>
        </p:nvSpPr>
        <p:spPr>
          <a:xfrm>
            <a:off x="457200" y="1052736"/>
            <a:ext cx="8229600" cy="4752528"/>
          </a:xfrm>
        </p:spPr>
        <p:txBody>
          <a:bodyPr>
            <a:noAutofit/>
          </a:bodyPr>
          <a:lstStyle/>
          <a:p>
            <a:pPr marL="361587" indent="-358775" algn="just">
              <a:buFont typeface="Arial" panose="020B0604020202020204" pitchFamily="34" charset="0"/>
              <a:buChar char="•"/>
            </a:pPr>
            <a:r>
              <a:rPr lang="en-ZA" sz="2400" dirty="0">
                <a:solidFill>
                  <a:schemeClr val="bg1">
                    <a:lumMod val="50000"/>
                  </a:schemeClr>
                </a:solidFill>
              </a:rPr>
              <a:t>E</a:t>
            </a:r>
            <a:r>
              <a:rPr lang="en-ZA" sz="2400" dirty="0" smtClean="0">
                <a:solidFill>
                  <a:schemeClr val="bg1">
                    <a:lumMod val="50000"/>
                  </a:schemeClr>
                </a:solidFill>
              </a:rPr>
              <a:t>nhance roll-out of cidb Skills Strategy comprising:</a:t>
            </a:r>
          </a:p>
          <a:p>
            <a:pPr lvl="1" algn="just">
              <a:buFont typeface="Arial" panose="020B0604020202020204" pitchFamily="34" charset="0"/>
              <a:buChar char="•"/>
            </a:pPr>
            <a:endParaRPr lang="en-US" sz="1800" dirty="0" smtClean="0">
              <a:solidFill>
                <a:schemeClr val="bg1">
                  <a:lumMod val="50000"/>
                </a:schemeClr>
              </a:solidFill>
            </a:endParaRPr>
          </a:p>
          <a:p>
            <a:pPr lvl="1" algn="just">
              <a:buFont typeface="Arial" panose="020B0604020202020204" pitchFamily="34" charset="0"/>
              <a:buChar char="•"/>
            </a:pPr>
            <a:r>
              <a:rPr lang="en-US" sz="1800" dirty="0" err="1" smtClean="0">
                <a:solidFill>
                  <a:schemeClr val="bg1">
                    <a:lumMod val="50000"/>
                  </a:schemeClr>
                </a:solidFill>
              </a:rPr>
              <a:t>cidb</a:t>
            </a:r>
            <a:r>
              <a:rPr lang="en-US" sz="1800" dirty="0" smtClean="0">
                <a:solidFill>
                  <a:schemeClr val="bg1">
                    <a:lumMod val="50000"/>
                  </a:schemeClr>
                </a:solidFill>
              </a:rPr>
              <a:t> </a:t>
            </a:r>
            <a:r>
              <a:rPr lang="en-US" sz="1800" dirty="0">
                <a:solidFill>
                  <a:schemeClr val="bg1">
                    <a:lumMod val="50000"/>
                  </a:schemeClr>
                </a:solidFill>
              </a:rPr>
              <a:t>Standard for Developing Skills through Infrastructure </a:t>
            </a:r>
            <a:r>
              <a:rPr lang="en-US" sz="1800" dirty="0" smtClean="0">
                <a:solidFill>
                  <a:schemeClr val="bg1">
                    <a:lumMod val="50000"/>
                  </a:schemeClr>
                </a:solidFill>
              </a:rPr>
              <a:t>Contracts:</a:t>
            </a:r>
          </a:p>
          <a:p>
            <a:pPr lvl="2" algn="just">
              <a:buFont typeface="Arial" panose="020B0604020202020204" pitchFamily="34" charset="0"/>
              <a:buChar char="•"/>
            </a:pPr>
            <a:r>
              <a:rPr lang="en-US" sz="1600" dirty="0" smtClean="0">
                <a:solidFill>
                  <a:schemeClr val="bg1">
                    <a:lumMod val="50000"/>
                  </a:schemeClr>
                </a:solidFill>
              </a:rPr>
              <a:t>implemented through cidb Project Assessment Scheme</a:t>
            </a:r>
          </a:p>
          <a:p>
            <a:pPr lvl="2" algn="just">
              <a:spcAft>
                <a:spcPts val="1200"/>
              </a:spcAft>
              <a:buFont typeface="Arial" panose="020B0604020202020204" pitchFamily="34" charset="0"/>
              <a:buChar char="•"/>
            </a:pPr>
            <a:r>
              <a:rPr lang="en-ZA" sz="1600" dirty="0">
                <a:solidFill>
                  <a:schemeClr val="bg1">
                    <a:lumMod val="50000"/>
                  </a:schemeClr>
                </a:solidFill>
              </a:rPr>
              <a:t>around 6 000 learning opportunities per year for FET learners / artisans</a:t>
            </a:r>
          </a:p>
          <a:p>
            <a:pPr lvl="1" algn="just">
              <a:buFont typeface="Arial" panose="020B0604020202020204" pitchFamily="34" charset="0"/>
              <a:buChar char="•"/>
            </a:pPr>
            <a:r>
              <a:rPr lang="en-ZA" sz="1800" dirty="0" smtClean="0">
                <a:solidFill>
                  <a:schemeClr val="bg1">
                    <a:lumMod val="50000"/>
                  </a:schemeClr>
                </a:solidFill>
              </a:rPr>
              <a:t>cidb Employment Skills Development Agency </a:t>
            </a:r>
            <a:r>
              <a:rPr lang="en-ZA" sz="1800" dirty="0" smtClean="0">
                <a:solidFill>
                  <a:schemeClr val="bg1">
                    <a:lumMod val="50000"/>
                  </a:schemeClr>
                </a:solidFill>
              </a:rPr>
              <a:t>(ESDA</a:t>
            </a:r>
            <a:r>
              <a:rPr lang="en-ZA" sz="1800" dirty="0" smtClean="0">
                <a:solidFill>
                  <a:schemeClr val="bg1">
                    <a:lumMod val="50000"/>
                  </a:schemeClr>
                </a:solidFill>
              </a:rPr>
              <a:t>):</a:t>
            </a:r>
          </a:p>
          <a:p>
            <a:pPr lvl="2" algn="just"/>
            <a:r>
              <a:rPr lang="en-US" sz="1600" dirty="0" smtClean="0">
                <a:solidFill>
                  <a:schemeClr val="bg1">
                    <a:lumMod val="50000"/>
                  </a:schemeClr>
                </a:solidFill>
              </a:rPr>
              <a:t>required for </a:t>
            </a:r>
            <a:r>
              <a:rPr lang="en-US" sz="1600" dirty="0">
                <a:solidFill>
                  <a:schemeClr val="bg1">
                    <a:lumMod val="50000"/>
                  </a:schemeClr>
                </a:solidFill>
              </a:rPr>
              <a:t>implementation of </a:t>
            </a:r>
            <a:r>
              <a:rPr lang="en-US" sz="1600" dirty="0" smtClean="0">
                <a:solidFill>
                  <a:schemeClr val="bg1">
                    <a:lumMod val="50000"/>
                  </a:schemeClr>
                </a:solidFill>
              </a:rPr>
              <a:t>cidb </a:t>
            </a:r>
            <a:r>
              <a:rPr lang="en-US" sz="1600" dirty="0">
                <a:solidFill>
                  <a:schemeClr val="bg1">
                    <a:lumMod val="50000"/>
                  </a:schemeClr>
                </a:solidFill>
              </a:rPr>
              <a:t>Standard for Developing Skills </a:t>
            </a:r>
            <a:endParaRPr lang="en-US" sz="1600" dirty="0" smtClean="0">
              <a:solidFill>
                <a:schemeClr val="bg1">
                  <a:lumMod val="50000"/>
                </a:schemeClr>
              </a:solidFill>
            </a:endParaRPr>
          </a:p>
          <a:p>
            <a:pPr lvl="2" algn="just"/>
            <a:r>
              <a:rPr lang="en-US" sz="1600" dirty="0" smtClean="0">
                <a:solidFill>
                  <a:schemeClr val="bg1">
                    <a:lumMod val="50000"/>
                  </a:schemeClr>
                </a:solidFill>
              </a:rPr>
              <a:t>rotates learners between construction projects to obtain required experiential learning</a:t>
            </a:r>
          </a:p>
          <a:p>
            <a:pPr lvl="2" algn="just">
              <a:spcAft>
                <a:spcPts val="1200"/>
              </a:spcAft>
            </a:pPr>
            <a:r>
              <a:rPr lang="en-US" sz="1600" dirty="0" smtClean="0">
                <a:solidFill>
                  <a:schemeClr val="bg1">
                    <a:lumMod val="50000"/>
                  </a:schemeClr>
                </a:solidFill>
              </a:rPr>
              <a:t>monitors progress of learners (logbooks, </a:t>
            </a:r>
            <a:r>
              <a:rPr lang="en-US" sz="1600" dirty="0" err="1" smtClean="0">
                <a:solidFill>
                  <a:schemeClr val="bg1">
                    <a:lumMod val="50000"/>
                  </a:schemeClr>
                </a:solidFill>
              </a:rPr>
              <a:t>etc</a:t>
            </a:r>
            <a:r>
              <a:rPr lang="en-US" sz="1600" dirty="0" smtClean="0">
                <a:solidFill>
                  <a:schemeClr val="bg1">
                    <a:lumMod val="50000"/>
                  </a:schemeClr>
                </a:solidFill>
              </a:rPr>
              <a:t>)</a:t>
            </a:r>
          </a:p>
          <a:p>
            <a:pPr lvl="1" algn="just">
              <a:buFont typeface="Arial" panose="020B0604020202020204" pitchFamily="34" charset="0"/>
              <a:buChar char="•"/>
            </a:pPr>
            <a:r>
              <a:rPr lang="en-ZA" sz="1800" dirty="0" smtClean="0">
                <a:solidFill>
                  <a:schemeClr val="bg1">
                    <a:lumMod val="50000"/>
                  </a:schemeClr>
                </a:solidFill>
              </a:rPr>
              <a:t>cidb Post Graduate Conference </a:t>
            </a:r>
          </a:p>
          <a:p>
            <a:pPr lvl="2" algn="just">
              <a:buFont typeface="Arial" panose="020B0604020202020204" pitchFamily="34" charset="0"/>
              <a:buChar char="•"/>
            </a:pPr>
            <a:r>
              <a:rPr lang="en-ZA" sz="1600" dirty="0" smtClean="0">
                <a:solidFill>
                  <a:schemeClr val="bg1">
                    <a:lumMod val="50000"/>
                  </a:schemeClr>
                </a:solidFill>
              </a:rPr>
              <a:t>Held biennially </a:t>
            </a:r>
            <a:endParaRPr lang="en-ZA" sz="1600" dirty="0" smtClean="0">
              <a:solidFill>
                <a:schemeClr val="bg1">
                  <a:lumMod val="50000"/>
                </a:schemeClr>
              </a:solidFill>
            </a:endParaRPr>
          </a:p>
          <a:p>
            <a:pPr lvl="2" algn="just">
              <a:buFont typeface="Arial" panose="020B0604020202020204" pitchFamily="34" charset="0"/>
              <a:buChar char="•"/>
            </a:pPr>
            <a:endParaRPr lang="en-ZA" sz="1600" dirty="0">
              <a:solidFill>
                <a:schemeClr val="bg1">
                  <a:lumMod val="50000"/>
                </a:schemeClr>
              </a:solidFill>
            </a:endParaRPr>
          </a:p>
          <a:p>
            <a:pPr lvl="1" algn="just">
              <a:buFont typeface="Arial" panose="020B0604020202020204" pitchFamily="34" charset="0"/>
              <a:buChar char="•"/>
            </a:pPr>
            <a:r>
              <a:rPr lang="en-ZA" sz="1800" dirty="0" smtClean="0">
                <a:solidFill>
                  <a:schemeClr val="bg1">
                    <a:lumMod val="50000"/>
                  </a:schemeClr>
                </a:solidFill>
              </a:rPr>
              <a:t> Doctoral Workshop:</a:t>
            </a:r>
          </a:p>
          <a:p>
            <a:pPr lvl="2" algn="just"/>
            <a:r>
              <a:rPr lang="en-ZA" sz="1600" dirty="0" smtClean="0">
                <a:solidFill>
                  <a:schemeClr val="bg1">
                    <a:lumMod val="50000"/>
                  </a:schemeClr>
                </a:solidFill>
              </a:rPr>
              <a:t>Held biennially - to be held in NMMU in 2017</a:t>
            </a:r>
          </a:p>
          <a:p>
            <a:pPr lvl="2"/>
            <a:endParaRPr lang="en-ZA" sz="1600" dirty="0">
              <a:solidFill>
                <a:schemeClr val="bg1">
                  <a:lumMod val="50000"/>
                </a:schemeClr>
              </a:solidFill>
            </a:endParaRPr>
          </a:p>
          <a:p>
            <a:pPr lvl="0"/>
            <a:endParaRPr lang="en-ZA" sz="1800" dirty="0">
              <a:solidFill>
                <a:schemeClr val="bg1">
                  <a:lumMod val="50000"/>
                </a:schemeClr>
              </a:solidFill>
            </a:endParaRPr>
          </a:p>
        </p:txBody>
      </p:sp>
    </p:spTree>
    <p:extLst>
      <p:ext uri="{BB962C8B-B14F-4D97-AF65-F5344CB8AC3E}">
        <p14:creationId xmlns:p14="http://schemas.microsoft.com/office/powerpoint/2010/main" val="2915234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850106"/>
          </a:xfrm>
        </p:spPr>
        <p:txBody>
          <a:bodyPr/>
          <a:lstStyle/>
          <a:p>
            <a:r>
              <a:rPr lang="en-ZA" dirty="0"/>
              <a:t>B - Construction Industry Performance (CIP)</a:t>
            </a:r>
            <a:endParaRPr lang="en-ZA" dirty="0"/>
          </a:p>
        </p:txBody>
      </p:sp>
      <p:sp>
        <p:nvSpPr>
          <p:cNvPr id="3" name="Content Placeholder 2"/>
          <p:cNvSpPr>
            <a:spLocks noGrp="1"/>
          </p:cNvSpPr>
          <p:nvPr>
            <p:ph idx="1"/>
          </p:nvPr>
        </p:nvSpPr>
        <p:spPr>
          <a:xfrm>
            <a:off x="457200" y="1196752"/>
            <a:ext cx="8229600" cy="4392488"/>
          </a:xfrm>
        </p:spPr>
        <p:txBody>
          <a:bodyPr>
            <a:noAutofit/>
          </a:bodyPr>
          <a:lstStyle/>
          <a:p>
            <a:pPr marL="361587" indent="-358775" algn="just">
              <a:buFont typeface="Arial" panose="020B0604020202020204" pitchFamily="34" charset="0"/>
              <a:buChar char="•"/>
            </a:pPr>
            <a:r>
              <a:rPr lang="en-ZA" sz="1800" i="1" dirty="0" smtClean="0">
                <a:solidFill>
                  <a:schemeClr val="bg1">
                    <a:lumMod val="50000"/>
                  </a:schemeClr>
                </a:solidFill>
              </a:rPr>
              <a:t>Skills Strategy </a:t>
            </a:r>
            <a:r>
              <a:rPr lang="en-ZA" sz="1800" i="1" dirty="0" err="1" smtClean="0">
                <a:solidFill>
                  <a:schemeClr val="bg1">
                    <a:lumMod val="50000"/>
                  </a:schemeClr>
                </a:solidFill>
              </a:rPr>
              <a:t>cont</a:t>
            </a:r>
            <a:r>
              <a:rPr lang="en-ZA" sz="1800" i="1" dirty="0" smtClean="0">
                <a:solidFill>
                  <a:schemeClr val="bg1">
                    <a:lumMod val="50000"/>
                  </a:schemeClr>
                </a:solidFill>
              </a:rPr>
              <a:t>……</a:t>
            </a:r>
            <a:endParaRPr lang="en-ZA" sz="1800" i="1" dirty="0" smtClean="0">
              <a:solidFill>
                <a:schemeClr val="bg1">
                  <a:lumMod val="50000"/>
                </a:schemeClr>
              </a:solidFill>
            </a:endParaRPr>
          </a:p>
          <a:p>
            <a:pPr marL="2812" indent="0" algn="just">
              <a:buNone/>
            </a:pPr>
            <a:endParaRPr lang="en-ZA" sz="1800" dirty="0" smtClean="0">
              <a:solidFill>
                <a:schemeClr val="bg1">
                  <a:lumMod val="50000"/>
                </a:schemeClr>
              </a:solidFill>
            </a:endParaRPr>
          </a:p>
          <a:p>
            <a:pPr lvl="1" algn="just">
              <a:buFont typeface="Arial" panose="020B0604020202020204" pitchFamily="34" charset="0"/>
              <a:buChar char="•"/>
            </a:pPr>
            <a:r>
              <a:rPr lang="en-US" sz="1800" dirty="0" err="1" smtClean="0">
                <a:solidFill>
                  <a:schemeClr val="bg1">
                    <a:lumMod val="50000"/>
                  </a:schemeClr>
                </a:solidFill>
              </a:rPr>
              <a:t>WorldSkills</a:t>
            </a:r>
            <a:r>
              <a:rPr lang="en-US" sz="1800" dirty="0" smtClean="0">
                <a:solidFill>
                  <a:schemeClr val="bg1">
                    <a:lumMod val="50000"/>
                  </a:schemeClr>
                </a:solidFill>
              </a:rPr>
              <a:t> to</a:t>
            </a:r>
          </a:p>
          <a:p>
            <a:pPr lvl="2" algn="just">
              <a:buFont typeface="Arial" panose="020B0604020202020204" pitchFamily="34" charset="0"/>
              <a:buChar char="•"/>
            </a:pPr>
            <a:r>
              <a:rPr lang="en-US" sz="1600" dirty="0" smtClean="0">
                <a:solidFill>
                  <a:schemeClr val="bg1">
                    <a:lumMod val="50000"/>
                  </a:schemeClr>
                </a:solidFill>
              </a:rPr>
              <a:t>promote </a:t>
            </a:r>
            <a:r>
              <a:rPr lang="en-US" sz="1600" dirty="0">
                <a:solidFill>
                  <a:schemeClr val="bg1">
                    <a:lumMod val="50000"/>
                  </a:schemeClr>
                </a:solidFill>
              </a:rPr>
              <a:t>youth and skills </a:t>
            </a:r>
            <a:endParaRPr lang="en-US" sz="1600" dirty="0" smtClean="0">
              <a:solidFill>
                <a:schemeClr val="bg1">
                  <a:lumMod val="50000"/>
                </a:schemeClr>
              </a:solidFill>
            </a:endParaRPr>
          </a:p>
          <a:p>
            <a:pPr lvl="2" algn="just">
              <a:buFont typeface="Arial" panose="020B0604020202020204" pitchFamily="34" charset="0"/>
              <a:buChar char="•"/>
            </a:pPr>
            <a:r>
              <a:rPr lang="en-US" sz="1600" dirty="0" smtClean="0">
                <a:solidFill>
                  <a:schemeClr val="bg1">
                    <a:lumMod val="50000"/>
                  </a:schemeClr>
                </a:solidFill>
              </a:rPr>
              <a:t>enhance </a:t>
            </a:r>
            <a:r>
              <a:rPr lang="en-US" sz="1600" dirty="0">
                <a:solidFill>
                  <a:schemeClr val="bg1">
                    <a:lumMod val="50000"/>
                  </a:schemeClr>
                </a:solidFill>
              </a:rPr>
              <a:t>the status of all vocational educational </a:t>
            </a:r>
            <a:r>
              <a:rPr lang="en-US" sz="1600" dirty="0" smtClean="0">
                <a:solidFill>
                  <a:schemeClr val="bg1">
                    <a:lumMod val="50000"/>
                  </a:schemeClr>
                </a:solidFill>
              </a:rPr>
              <a:t>channels</a:t>
            </a:r>
          </a:p>
          <a:p>
            <a:pPr lvl="2" algn="just">
              <a:buFont typeface="Arial" panose="020B0604020202020204" pitchFamily="34" charset="0"/>
              <a:buChar char="•"/>
            </a:pPr>
            <a:r>
              <a:rPr lang="en-US" sz="1600" dirty="0" err="1">
                <a:solidFill>
                  <a:schemeClr val="bg1">
                    <a:lumMod val="50000"/>
                  </a:schemeClr>
                </a:solidFill>
              </a:rPr>
              <a:t>c</a:t>
            </a:r>
            <a:r>
              <a:rPr lang="en-US" sz="1600" dirty="0" err="1" smtClean="0">
                <a:solidFill>
                  <a:schemeClr val="bg1">
                    <a:lumMod val="50000"/>
                  </a:schemeClr>
                </a:solidFill>
              </a:rPr>
              <a:t>idb</a:t>
            </a:r>
            <a:r>
              <a:rPr lang="en-US" sz="1600" dirty="0" smtClean="0">
                <a:solidFill>
                  <a:schemeClr val="bg1">
                    <a:lumMod val="50000"/>
                  </a:schemeClr>
                </a:solidFill>
              </a:rPr>
              <a:t> to </a:t>
            </a:r>
            <a:r>
              <a:rPr lang="en-US" sz="1600" dirty="0">
                <a:solidFill>
                  <a:schemeClr val="bg1">
                    <a:lumMod val="50000"/>
                  </a:schemeClr>
                </a:solidFill>
              </a:rPr>
              <a:t>organize sector and trade specific regional, provincial and national </a:t>
            </a:r>
            <a:r>
              <a:rPr lang="en-US" sz="1600" dirty="0" err="1">
                <a:solidFill>
                  <a:schemeClr val="bg1">
                    <a:lumMod val="50000"/>
                  </a:schemeClr>
                </a:solidFill>
              </a:rPr>
              <a:t>WorldSkills</a:t>
            </a:r>
            <a:r>
              <a:rPr lang="en-US" sz="1600" dirty="0">
                <a:solidFill>
                  <a:schemeClr val="bg1">
                    <a:lumMod val="50000"/>
                  </a:schemeClr>
                </a:solidFill>
              </a:rPr>
              <a:t> </a:t>
            </a:r>
            <a:r>
              <a:rPr lang="en-US" sz="1600" dirty="0" smtClean="0">
                <a:solidFill>
                  <a:schemeClr val="bg1">
                    <a:lumMod val="50000"/>
                  </a:schemeClr>
                </a:solidFill>
              </a:rPr>
              <a:t>competitions</a:t>
            </a:r>
          </a:p>
          <a:p>
            <a:pPr lvl="2" algn="just">
              <a:spcAft>
                <a:spcPts val="1200"/>
              </a:spcAft>
              <a:buFont typeface="Arial" panose="020B0604020202020204" pitchFamily="34" charset="0"/>
              <a:buChar char="•"/>
            </a:pPr>
            <a:r>
              <a:rPr lang="en-US" sz="1600" dirty="0" err="1" smtClean="0">
                <a:solidFill>
                  <a:schemeClr val="bg1">
                    <a:lumMod val="50000"/>
                  </a:schemeClr>
                </a:solidFill>
              </a:rPr>
              <a:t>Participantion</a:t>
            </a:r>
            <a:r>
              <a:rPr lang="en-US" sz="1600" dirty="0" smtClean="0">
                <a:solidFill>
                  <a:schemeClr val="bg1">
                    <a:lumMod val="50000"/>
                  </a:schemeClr>
                </a:solidFill>
              </a:rPr>
              <a:t> </a:t>
            </a:r>
            <a:r>
              <a:rPr lang="en-US" sz="1600" dirty="0">
                <a:solidFill>
                  <a:schemeClr val="bg1">
                    <a:lumMod val="50000"/>
                  </a:schemeClr>
                </a:solidFill>
              </a:rPr>
              <a:t>in the </a:t>
            </a:r>
            <a:r>
              <a:rPr lang="en-US" sz="1600" dirty="0" err="1">
                <a:solidFill>
                  <a:schemeClr val="bg1">
                    <a:lumMod val="50000"/>
                  </a:schemeClr>
                </a:solidFill>
              </a:rPr>
              <a:t>WorldSkills</a:t>
            </a:r>
            <a:r>
              <a:rPr lang="en-US" sz="1600" dirty="0">
                <a:solidFill>
                  <a:schemeClr val="bg1">
                    <a:lumMod val="50000"/>
                  </a:schemeClr>
                </a:solidFill>
              </a:rPr>
              <a:t> international competition </a:t>
            </a:r>
            <a:r>
              <a:rPr lang="en-US" sz="1600" dirty="0" smtClean="0">
                <a:solidFill>
                  <a:schemeClr val="bg1">
                    <a:lumMod val="50000"/>
                  </a:schemeClr>
                </a:solidFill>
              </a:rPr>
              <a:t>once </a:t>
            </a:r>
            <a:r>
              <a:rPr lang="en-US" sz="1600" dirty="0">
                <a:solidFill>
                  <a:schemeClr val="bg1">
                    <a:lumMod val="50000"/>
                  </a:schemeClr>
                </a:solidFill>
              </a:rPr>
              <a:t>every two </a:t>
            </a:r>
            <a:r>
              <a:rPr lang="en-US" sz="1600" dirty="0" smtClean="0">
                <a:solidFill>
                  <a:schemeClr val="bg1">
                    <a:lumMod val="50000"/>
                  </a:schemeClr>
                </a:solidFill>
              </a:rPr>
              <a:t>years</a:t>
            </a:r>
          </a:p>
          <a:p>
            <a:pPr lvl="2" algn="just">
              <a:spcAft>
                <a:spcPts val="1200"/>
              </a:spcAft>
              <a:buFont typeface="Arial" panose="020B0604020202020204" pitchFamily="34" charset="0"/>
              <a:buChar char="•"/>
            </a:pPr>
            <a:r>
              <a:rPr lang="en-ZA" sz="1600" dirty="0" smtClean="0">
                <a:solidFill>
                  <a:schemeClr val="bg1">
                    <a:lumMod val="50000"/>
                  </a:schemeClr>
                </a:solidFill>
              </a:rPr>
              <a:t>Collaboration </a:t>
            </a:r>
            <a:r>
              <a:rPr lang="en-ZA" sz="1600" dirty="0">
                <a:solidFill>
                  <a:schemeClr val="bg1">
                    <a:lumMod val="50000"/>
                  </a:schemeClr>
                </a:solidFill>
              </a:rPr>
              <a:t>with DHET and CETA</a:t>
            </a:r>
          </a:p>
          <a:p>
            <a:pPr lvl="2" algn="just">
              <a:buFont typeface="Arial" panose="020B0604020202020204" pitchFamily="34" charset="0"/>
              <a:buChar char="•"/>
            </a:pPr>
            <a:r>
              <a:rPr lang="en-ZA" sz="1600" dirty="0" smtClean="0">
                <a:solidFill>
                  <a:schemeClr val="bg1">
                    <a:lumMod val="50000"/>
                  </a:schemeClr>
                </a:solidFill>
              </a:rPr>
              <a:t>cidb is facilitating the establishment of </a:t>
            </a:r>
            <a:r>
              <a:rPr lang="en-ZA" sz="1600" dirty="0" err="1" smtClean="0">
                <a:solidFill>
                  <a:schemeClr val="bg1">
                    <a:lumMod val="50000"/>
                  </a:schemeClr>
                </a:solidFill>
              </a:rPr>
              <a:t>WorldSkills</a:t>
            </a:r>
            <a:r>
              <a:rPr lang="en-ZA" sz="1600" dirty="0" smtClean="0">
                <a:solidFill>
                  <a:schemeClr val="bg1">
                    <a:lumMod val="50000"/>
                  </a:schemeClr>
                </a:solidFill>
              </a:rPr>
              <a:t> </a:t>
            </a:r>
            <a:r>
              <a:rPr lang="en-ZA" sz="1600" dirty="0">
                <a:solidFill>
                  <a:schemeClr val="bg1">
                    <a:lumMod val="50000"/>
                  </a:schemeClr>
                </a:solidFill>
              </a:rPr>
              <a:t>South Africa </a:t>
            </a:r>
            <a:r>
              <a:rPr lang="en-ZA" sz="1600" dirty="0" smtClean="0">
                <a:solidFill>
                  <a:schemeClr val="bg1">
                    <a:lumMod val="50000"/>
                  </a:schemeClr>
                </a:solidFill>
              </a:rPr>
              <a:t>Construction Chapter;</a:t>
            </a:r>
          </a:p>
          <a:p>
            <a:pPr lvl="2" algn="just">
              <a:spcAft>
                <a:spcPts val="1200"/>
              </a:spcAft>
              <a:buFont typeface="Arial" panose="020B0604020202020204" pitchFamily="34" charset="0"/>
              <a:buChar char="•"/>
            </a:pPr>
            <a:r>
              <a:rPr lang="en-ZA" sz="1600" dirty="0" smtClean="0">
                <a:solidFill>
                  <a:schemeClr val="bg1">
                    <a:lumMod val="50000"/>
                  </a:schemeClr>
                </a:solidFill>
              </a:rPr>
              <a:t>cidb </a:t>
            </a:r>
            <a:r>
              <a:rPr lang="en-ZA" sz="1600" dirty="0">
                <a:solidFill>
                  <a:schemeClr val="bg1">
                    <a:lumMod val="50000"/>
                  </a:schemeClr>
                </a:solidFill>
              </a:rPr>
              <a:t>is targeting regional and national competitions in the construction sector in 2016, and participation in a minimum of one trade in the 2017 international </a:t>
            </a:r>
            <a:r>
              <a:rPr lang="en-ZA" sz="1600" dirty="0" err="1">
                <a:solidFill>
                  <a:schemeClr val="bg1">
                    <a:lumMod val="50000"/>
                  </a:schemeClr>
                </a:solidFill>
              </a:rPr>
              <a:t>WorldSkills</a:t>
            </a:r>
            <a:r>
              <a:rPr lang="en-ZA" sz="1600" dirty="0">
                <a:solidFill>
                  <a:schemeClr val="bg1">
                    <a:lumMod val="50000"/>
                  </a:schemeClr>
                </a:solidFill>
              </a:rPr>
              <a:t> </a:t>
            </a:r>
            <a:r>
              <a:rPr lang="en-ZA" sz="1600" dirty="0" smtClean="0">
                <a:solidFill>
                  <a:schemeClr val="bg1">
                    <a:lumMod val="50000"/>
                  </a:schemeClr>
                </a:solidFill>
              </a:rPr>
              <a:t>Competition</a:t>
            </a:r>
          </a:p>
        </p:txBody>
      </p:sp>
    </p:spTree>
    <p:extLst>
      <p:ext uri="{BB962C8B-B14F-4D97-AF65-F5344CB8AC3E}">
        <p14:creationId xmlns:p14="http://schemas.microsoft.com/office/powerpoint/2010/main" val="2183798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850106"/>
          </a:xfrm>
        </p:spPr>
        <p:txBody>
          <a:bodyPr/>
          <a:lstStyle/>
          <a:p>
            <a:r>
              <a:rPr lang="en-ZA" dirty="0"/>
              <a:t>B - Construction Industry Performance (CIP)</a:t>
            </a:r>
            <a:endParaRPr lang="en-ZA" dirty="0"/>
          </a:p>
        </p:txBody>
      </p:sp>
      <p:sp>
        <p:nvSpPr>
          <p:cNvPr id="3" name="Content Placeholder 2"/>
          <p:cNvSpPr>
            <a:spLocks noGrp="1"/>
          </p:cNvSpPr>
          <p:nvPr>
            <p:ph idx="1"/>
          </p:nvPr>
        </p:nvSpPr>
        <p:spPr>
          <a:xfrm>
            <a:off x="457200" y="1196752"/>
            <a:ext cx="8229600" cy="4176464"/>
          </a:xfrm>
        </p:spPr>
        <p:txBody>
          <a:bodyPr/>
          <a:lstStyle/>
          <a:p>
            <a:pPr marL="0" indent="0" algn="just">
              <a:buNone/>
            </a:pPr>
            <a:r>
              <a:rPr lang="en-ZA" sz="2400" dirty="0" smtClean="0">
                <a:solidFill>
                  <a:schemeClr val="bg1">
                    <a:lumMod val="50000"/>
                  </a:schemeClr>
                </a:solidFill>
              </a:rPr>
              <a:t>Monitoring the performance of the industry:</a:t>
            </a:r>
          </a:p>
          <a:p>
            <a:pPr lvl="1" algn="just">
              <a:spcAft>
                <a:spcPts val="1200"/>
              </a:spcAft>
              <a:buFont typeface="Arial" panose="020B0604020202020204" pitchFamily="34" charset="0"/>
              <a:buChar char="•"/>
            </a:pPr>
            <a:endParaRPr lang="en-ZA" dirty="0" smtClean="0">
              <a:solidFill>
                <a:schemeClr val="bg1">
                  <a:lumMod val="50000"/>
                </a:schemeClr>
              </a:solidFill>
            </a:endParaRPr>
          </a:p>
          <a:p>
            <a:pPr lvl="1" algn="just">
              <a:spcAft>
                <a:spcPts val="1200"/>
              </a:spcAft>
              <a:buFont typeface="Arial" panose="020B0604020202020204" pitchFamily="34" charset="0"/>
              <a:buChar char="•"/>
            </a:pPr>
            <a:r>
              <a:rPr lang="en-ZA" dirty="0">
                <a:solidFill>
                  <a:schemeClr val="bg1">
                    <a:lumMod val="50000"/>
                  </a:schemeClr>
                </a:solidFill>
              </a:rPr>
              <a:t>P</a:t>
            </a:r>
            <a:r>
              <a:rPr lang="en-ZA" dirty="0" smtClean="0">
                <a:solidFill>
                  <a:schemeClr val="bg1">
                    <a:lumMod val="50000"/>
                  </a:schemeClr>
                </a:solidFill>
              </a:rPr>
              <a:t>rovides deep understanding of construction industry</a:t>
            </a:r>
          </a:p>
          <a:p>
            <a:pPr lvl="1" algn="just">
              <a:spcAft>
                <a:spcPts val="1200"/>
              </a:spcAft>
              <a:buFont typeface="Arial" panose="020B0604020202020204" pitchFamily="34" charset="0"/>
              <a:buChar char="•"/>
            </a:pPr>
            <a:r>
              <a:rPr lang="en-ZA" dirty="0">
                <a:solidFill>
                  <a:schemeClr val="bg1">
                    <a:lumMod val="50000"/>
                  </a:schemeClr>
                </a:solidFill>
              </a:rPr>
              <a:t>A</a:t>
            </a:r>
            <a:r>
              <a:rPr lang="en-ZA" dirty="0" smtClean="0">
                <a:solidFill>
                  <a:schemeClr val="bg1">
                    <a:lumMod val="50000"/>
                  </a:schemeClr>
                </a:solidFill>
              </a:rPr>
              <a:t>nnual reports on state of transformation, contractor development, employment, supply and demand</a:t>
            </a:r>
          </a:p>
          <a:p>
            <a:pPr lvl="1" algn="just">
              <a:spcAft>
                <a:spcPts val="1200"/>
              </a:spcAft>
              <a:buFont typeface="Arial" panose="020B0604020202020204" pitchFamily="34" charset="0"/>
              <a:buChar char="•"/>
            </a:pPr>
            <a:r>
              <a:rPr lang="en-ZA" dirty="0">
                <a:solidFill>
                  <a:schemeClr val="bg1">
                    <a:lumMod val="50000"/>
                  </a:schemeClr>
                </a:solidFill>
              </a:rPr>
              <a:t>Q</a:t>
            </a:r>
            <a:r>
              <a:rPr lang="en-ZA" dirty="0" smtClean="0">
                <a:solidFill>
                  <a:schemeClr val="bg1">
                    <a:lumMod val="50000"/>
                  </a:schemeClr>
                </a:solidFill>
              </a:rPr>
              <a:t>uarterly reports on business conditions</a:t>
            </a:r>
          </a:p>
          <a:p>
            <a:pPr lvl="1" algn="just">
              <a:buFont typeface="Arial" panose="020B0604020202020204" pitchFamily="34" charset="0"/>
              <a:buChar char="•"/>
            </a:pPr>
            <a:r>
              <a:rPr lang="en-ZA" dirty="0" smtClean="0">
                <a:solidFill>
                  <a:schemeClr val="bg1">
                    <a:lumMod val="50000"/>
                  </a:schemeClr>
                </a:solidFill>
              </a:rPr>
              <a:t>Status reports:</a:t>
            </a:r>
          </a:p>
          <a:p>
            <a:pPr lvl="2" algn="just"/>
            <a:r>
              <a:rPr lang="en-US" dirty="0" smtClean="0">
                <a:solidFill>
                  <a:schemeClr val="bg1">
                    <a:lumMod val="50000"/>
                  </a:schemeClr>
                </a:solidFill>
              </a:rPr>
              <a:t>Drivers of the Cost of Construction (2016</a:t>
            </a:r>
            <a:r>
              <a:rPr lang="en-US" dirty="0" smtClean="0">
                <a:solidFill>
                  <a:schemeClr val="bg1">
                    <a:lumMod val="50000"/>
                  </a:schemeClr>
                </a:solidFill>
              </a:rPr>
              <a:t>)</a:t>
            </a:r>
            <a:endParaRPr lang="en-US" dirty="0" smtClean="0">
              <a:solidFill>
                <a:schemeClr val="bg1">
                  <a:lumMod val="50000"/>
                </a:schemeClr>
              </a:solidFill>
            </a:endParaRPr>
          </a:p>
          <a:p>
            <a:pPr lvl="3" algn="just"/>
            <a:r>
              <a:rPr lang="en-US" dirty="0" smtClean="0">
                <a:solidFill>
                  <a:schemeClr val="bg1">
                    <a:lumMod val="50000"/>
                  </a:schemeClr>
                </a:solidFill>
              </a:rPr>
              <a:t>with DPW</a:t>
            </a:r>
          </a:p>
          <a:p>
            <a:pPr lvl="2" algn="just"/>
            <a:r>
              <a:rPr lang="en-US" dirty="0">
                <a:solidFill>
                  <a:schemeClr val="bg1">
                    <a:lumMod val="50000"/>
                  </a:schemeClr>
                </a:solidFill>
              </a:rPr>
              <a:t>R</a:t>
            </a:r>
            <a:r>
              <a:rPr lang="en-US" dirty="0" smtClean="0">
                <a:solidFill>
                  <a:schemeClr val="bg1">
                    <a:lumMod val="50000"/>
                  </a:schemeClr>
                </a:solidFill>
              </a:rPr>
              <a:t>educing </a:t>
            </a:r>
            <a:r>
              <a:rPr lang="en-US" dirty="0">
                <a:solidFill>
                  <a:schemeClr val="bg1">
                    <a:lumMod val="50000"/>
                  </a:schemeClr>
                </a:solidFill>
              </a:rPr>
              <a:t>R</a:t>
            </a:r>
            <a:r>
              <a:rPr lang="en-US" dirty="0" smtClean="0">
                <a:solidFill>
                  <a:schemeClr val="bg1">
                    <a:lumMod val="50000"/>
                  </a:schemeClr>
                </a:solidFill>
              </a:rPr>
              <a:t>ed Tape in Construction (2016)</a:t>
            </a:r>
          </a:p>
          <a:p>
            <a:pPr lvl="1"/>
            <a:endParaRPr lang="en-ZA" dirty="0" smtClean="0">
              <a:solidFill>
                <a:schemeClr val="bg1">
                  <a:lumMod val="50000"/>
                </a:schemeClr>
              </a:solidFill>
            </a:endParaRPr>
          </a:p>
        </p:txBody>
      </p:sp>
    </p:spTree>
    <p:extLst>
      <p:ext uri="{BB962C8B-B14F-4D97-AF65-F5344CB8AC3E}">
        <p14:creationId xmlns:p14="http://schemas.microsoft.com/office/powerpoint/2010/main" val="377477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2015 Construction Industry Indicators</a:t>
            </a:r>
            <a:endParaRPr lang="en-ZA" dirty="0"/>
          </a:p>
        </p:txBody>
      </p:sp>
      <p:sp>
        <p:nvSpPr>
          <p:cNvPr id="13" name="Content Placeholder 12"/>
          <p:cNvSpPr>
            <a:spLocks noGrp="1"/>
          </p:cNvSpPr>
          <p:nvPr>
            <p:ph idx="1"/>
          </p:nvPr>
        </p:nvSpPr>
        <p:spPr>
          <a:xfrm>
            <a:off x="457200" y="4509120"/>
            <a:ext cx="8229600" cy="1368152"/>
          </a:xfrm>
        </p:spPr>
        <p:txBody>
          <a:bodyPr/>
          <a:lstStyle/>
          <a:p>
            <a:r>
              <a:rPr lang="en-ZA" dirty="0" smtClean="0">
                <a:solidFill>
                  <a:schemeClr val="bg1">
                    <a:lumMod val="50000"/>
                  </a:schemeClr>
                </a:solidFill>
              </a:rPr>
              <a:t>Decreasing satisfaction of performance of contractors by clients and construction quality:</a:t>
            </a:r>
          </a:p>
          <a:p>
            <a:pPr lvl="1">
              <a:buFont typeface="Arial" panose="020B0604020202020204" pitchFamily="34" charset="0"/>
              <a:buChar char="•"/>
            </a:pPr>
            <a:r>
              <a:rPr lang="en-ZA" sz="1800" dirty="0" smtClean="0">
                <a:solidFill>
                  <a:schemeClr val="bg1">
                    <a:lumMod val="50000"/>
                  </a:schemeClr>
                </a:solidFill>
              </a:rPr>
              <a:t>likely to be due to slowdown in infrastructure spend, increasing competition, reducing profit margins</a:t>
            </a:r>
          </a:p>
          <a:p>
            <a:endParaRPr lang="en-ZA" dirty="0">
              <a:solidFill>
                <a:schemeClr val="bg1">
                  <a:lumMod val="50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3588"/>
          <a:stretch/>
        </p:blipFill>
        <p:spPr bwMode="auto">
          <a:xfrm>
            <a:off x="827584" y="1196752"/>
            <a:ext cx="2876400" cy="3027810"/>
          </a:xfrm>
          <a:prstGeom prst="rect">
            <a:avLst/>
          </a:prstGeom>
          <a:noFill/>
          <a:ln>
            <a:noFill/>
          </a:ln>
        </p:spPr>
      </p:pic>
      <p:cxnSp>
        <p:nvCxnSpPr>
          <p:cNvPr id="7" name="Straight Arrow Connector 6"/>
          <p:cNvCxnSpPr/>
          <p:nvPr/>
        </p:nvCxnSpPr>
        <p:spPr>
          <a:xfrm flipV="1">
            <a:off x="1670540" y="1565243"/>
            <a:ext cx="54591" cy="1883391"/>
          </a:xfrm>
          <a:prstGeom prst="straightConnector1">
            <a:avLst/>
          </a:prstGeom>
          <a:ln w="63500">
            <a:solidFill>
              <a:srgbClr val="FF00FF"/>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3972"/>
          <a:stretch/>
        </p:blipFill>
        <p:spPr bwMode="auto">
          <a:xfrm>
            <a:off x="3703984" y="1196752"/>
            <a:ext cx="2876400" cy="3012610"/>
          </a:xfrm>
          <a:prstGeom prst="rect">
            <a:avLst/>
          </a:prstGeom>
          <a:noFill/>
          <a:ln>
            <a:noFill/>
          </a:ln>
        </p:spPr>
      </p:pic>
      <p:cxnSp>
        <p:nvCxnSpPr>
          <p:cNvPr id="9" name="Straight Arrow Connector 8"/>
          <p:cNvCxnSpPr/>
          <p:nvPr/>
        </p:nvCxnSpPr>
        <p:spPr>
          <a:xfrm flipV="1">
            <a:off x="4488716" y="1565244"/>
            <a:ext cx="142406" cy="1883390"/>
          </a:xfrm>
          <a:prstGeom prst="straightConnector1">
            <a:avLst/>
          </a:prstGeom>
          <a:ln w="63500">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63688" y="4077072"/>
            <a:ext cx="1325342" cy="338554"/>
          </a:xfrm>
          <a:prstGeom prst="rect">
            <a:avLst/>
          </a:prstGeom>
          <a:noFill/>
        </p:spPr>
        <p:txBody>
          <a:bodyPr wrap="square" rtlCol="0">
            <a:spAutoFit/>
          </a:bodyPr>
          <a:lstStyle/>
          <a:p>
            <a:r>
              <a:rPr lang="en-ZA" dirty="0" smtClean="0">
                <a:solidFill>
                  <a:prstClr val="black"/>
                </a:solidFill>
              </a:rPr>
              <a:t>Contractor</a:t>
            </a:r>
            <a:endParaRPr lang="en-ZA" dirty="0">
              <a:solidFill>
                <a:prstClr val="black"/>
              </a:solidFill>
            </a:endParaRPr>
          </a:p>
        </p:txBody>
      </p:sp>
      <p:sp>
        <p:nvSpPr>
          <p:cNvPr id="11" name="TextBox 10"/>
          <p:cNvSpPr txBox="1"/>
          <p:nvPr/>
        </p:nvSpPr>
        <p:spPr>
          <a:xfrm>
            <a:off x="4835933" y="4077072"/>
            <a:ext cx="874335" cy="338554"/>
          </a:xfrm>
          <a:prstGeom prst="rect">
            <a:avLst/>
          </a:prstGeom>
          <a:noFill/>
        </p:spPr>
        <p:txBody>
          <a:bodyPr wrap="square" rtlCol="0">
            <a:spAutoFit/>
          </a:bodyPr>
          <a:lstStyle/>
          <a:p>
            <a:r>
              <a:rPr lang="en-ZA" dirty="0" smtClean="0">
                <a:solidFill>
                  <a:prstClr val="black"/>
                </a:solidFill>
              </a:rPr>
              <a:t>Quality</a:t>
            </a:r>
            <a:endParaRPr lang="en-ZA" dirty="0">
              <a:solidFill>
                <a:prstClr val="black"/>
              </a:solidFill>
            </a:endParaRPr>
          </a:p>
        </p:txBody>
      </p:sp>
    </p:spTree>
    <p:extLst>
      <p:ext uri="{BB962C8B-B14F-4D97-AF65-F5344CB8AC3E}">
        <p14:creationId xmlns:p14="http://schemas.microsoft.com/office/powerpoint/2010/main" val="292076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Employment and Labour in Construction </a:t>
            </a:r>
            <a:r>
              <a:rPr lang="en-ZA" dirty="0" smtClean="0"/>
              <a:t>(December</a:t>
            </a:r>
            <a:r>
              <a:rPr lang="en-ZA" dirty="0"/>
              <a:t> </a:t>
            </a:r>
            <a:r>
              <a:rPr lang="en-ZA" dirty="0" smtClean="0"/>
              <a:t>2015)</a:t>
            </a:r>
            <a:endParaRPr lang="en-ZA" dirty="0"/>
          </a:p>
        </p:txBody>
      </p:sp>
      <p:sp>
        <p:nvSpPr>
          <p:cNvPr id="6" name="Content Placeholder 5"/>
          <p:cNvSpPr>
            <a:spLocks noGrp="1"/>
          </p:cNvSpPr>
          <p:nvPr>
            <p:ph idx="1"/>
          </p:nvPr>
        </p:nvSpPr>
        <p:spPr>
          <a:xfrm>
            <a:off x="457200" y="1528862"/>
            <a:ext cx="8229600" cy="3916362"/>
          </a:xfrm>
        </p:spPr>
        <p:txBody>
          <a:bodyPr/>
          <a:lstStyle/>
          <a:p>
            <a:pPr lvl="0" algn="just"/>
            <a:r>
              <a:rPr lang="en-ZA" dirty="0" smtClean="0">
                <a:solidFill>
                  <a:schemeClr val="bg1">
                    <a:lumMod val="50000"/>
                  </a:schemeClr>
                </a:solidFill>
              </a:rPr>
              <a:t>cidb report notes </a:t>
            </a:r>
            <a:r>
              <a:rPr lang="en-ZA" dirty="0">
                <a:solidFill>
                  <a:schemeClr val="bg1">
                    <a:lumMod val="50000"/>
                  </a:schemeClr>
                </a:solidFill>
              </a:rPr>
              <a:t>the increase in labour unrest and its negative impact on the delivery of government </a:t>
            </a:r>
            <a:r>
              <a:rPr lang="en-ZA" dirty="0" smtClean="0">
                <a:solidFill>
                  <a:schemeClr val="bg1">
                    <a:lumMod val="50000"/>
                  </a:schemeClr>
                </a:solidFill>
              </a:rPr>
              <a:t>infrastructure:</a:t>
            </a:r>
          </a:p>
          <a:p>
            <a:pPr lvl="1" algn="just">
              <a:spcAft>
                <a:spcPts val="1200"/>
              </a:spcAft>
            </a:pPr>
            <a:r>
              <a:rPr lang="en-ZA" dirty="0" smtClean="0">
                <a:solidFill>
                  <a:schemeClr val="bg1">
                    <a:lumMod val="50000"/>
                  </a:schemeClr>
                </a:solidFill>
              </a:rPr>
              <a:t>due </a:t>
            </a:r>
            <a:r>
              <a:rPr lang="en-ZA" dirty="0">
                <a:solidFill>
                  <a:schemeClr val="bg1">
                    <a:lumMod val="50000"/>
                  </a:schemeClr>
                </a:solidFill>
              </a:rPr>
              <a:t>to unrealistic community expectations or to other community based political issues </a:t>
            </a:r>
            <a:r>
              <a:rPr lang="en-GB" dirty="0">
                <a:solidFill>
                  <a:schemeClr val="bg1">
                    <a:lumMod val="50000"/>
                  </a:schemeClr>
                </a:solidFill>
              </a:rPr>
              <a:t>–</a:t>
            </a:r>
            <a:r>
              <a:rPr lang="en-ZA" dirty="0">
                <a:solidFill>
                  <a:schemeClr val="bg1">
                    <a:lumMod val="50000"/>
                  </a:schemeClr>
                </a:solidFill>
              </a:rPr>
              <a:t> usually involving Community Liaison Officers (CLOs) and Ward </a:t>
            </a:r>
            <a:r>
              <a:rPr lang="en-ZA" dirty="0" smtClean="0">
                <a:solidFill>
                  <a:schemeClr val="bg1">
                    <a:lumMod val="50000"/>
                  </a:schemeClr>
                </a:solidFill>
              </a:rPr>
              <a:t>Councillors</a:t>
            </a:r>
          </a:p>
          <a:p>
            <a:pPr lvl="0" algn="just"/>
            <a:r>
              <a:rPr lang="en-ZA" dirty="0" smtClean="0">
                <a:solidFill>
                  <a:schemeClr val="bg1">
                    <a:lumMod val="50000"/>
                  </a:schemeClr>
                </a:solidFill>
              </a:rPr>
              <a:t>The </a:t>
            </a:r>
            <a:r>
              <a:rPr lang="en-ZA" dirty="0">
                <a:solidFill>
                  <a:schemeClr val="bg1">
                    <a:lumMod val="50000"/>
                  </a:schemeClr>
                </a:solidFill>
              </a:rPr>
              <a:t>cidb is developing recommendations in this </a:t>
            </a:r>
            <a:r>
              <a:rPr lang="en-ZA" dirty="0" smtClean="0">
                <a:solidFill>
                  <a:schemeClr val="bg1">
                    <a:lumMod val="50000"/>
                  </a:schemeClr>
                </a:solidFill>
              </a:rPr>
              <a:t>regard:</a:t>
            </a:r>
          </a:p>
          <a:p>
            <a:pPr lvl="1" algn="just"/>
            <a:r>
              <a:rPr lang="en-ZA" dirty="0" smtClean="0">
                <a:solidFill>
                  <a:schemeClr val="bg1">
                    <a:lumMod val="50000"/>
                  </a:schemeClr>
                </a:solidFill>
              </a:rPr>
              <a:t>standardisation of contract participation goals (CPGs)</a:t>
            </a:r>
          </a:p>
          <a:p>
            <a:pPr lvl="1" algn="just"/>
            <a:r>
              <a:rPr lang="en-ZA" dirty="0" smtClean="0">
                <a:solidFill>
                  <a:schemeClr val="bg1">
                    <a:lumMod val="50000"/>
                  </a:schemeClr>
                </a:solidFill>
              </a:rPr>
              <a:t>grievance procedures and resolution mechanisms</a:t>
            </a:r>
            <a:endParaRPr lang="en-ZA" dirty="0">
              <a:solidFill>
                <a:schemeClr val="bg1">
                  <a:lumMod val="50000"/>
                </a:schemeClr>
              </a:solidFill>
            </a:endParaRPr>
          </a:p>
          <a:p>
            <a:endParaRPr lang="en-ZA" dirty="0">
              <a:solidFill>
                <a:schemeClr val="bg1">
                  <a:lumMod val="50000"/>
                </a:schemeClr>
              </a:solidFill>
            </a:endParaRPr>
          </a:p>
        </p:txBody>
      </p:sp>
    </p:spTree>
    <p:extLst>
      <p:ext uri="{BB962C8B-B14F-4D97-AF65-F5344CB8AC3E}">
        <p14:creationId xmlns:p14="http://schemas.microsoft.com/office/powerpoint/2010/main" val="919575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C – PROCUREMENT AND DELIVERY MANAGEMENT</a:t>
            </a:r>
            <a:endParaRPr lang="en-US" dirty="0" smtClean="0"/>
          </a:p>
        </p:txBody>
      </p:sp>
    </p:spTree>
    <p:extLst>
      <p:ext uri="{BB962C8B-B14F-4D97-AF65-F5344CB8AC3E}">
        <p14:creationId xmlns:p14="http://schemas.microsoft.com/office/powerpoint/2010/main" val="61471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78098"/>
          </a:xfrm>
        </p:spPr>
        <p:txBody>
          <a:bodyPr/>
          <a:lstStyle/>
          <a:p>
            <a:r>
              <a:rPr lang="en-US" sz="2800" dirty="0" smtClean="0"/>
              <a:t/>
            </a:r>
            <a:br>
              <a:rPr lang="en-US" sz="2800" dirty="0" smtClean="0"/>
            </a:br>
            <a:r>
              <a:rPr lang="en-US" sz="2800" dirty="0" smtClean="0"/>
              <a:t>C - Procurement </a:t>
            </a:r>
            <a:r>
              <a:rPr lang="en-US" sz="2800" dirty="0" smtClean="0"/>
              <a:t>&amp; Delivery Management (PDM) </a:t>
            </a:r>
            <a:br>
              <a:rPr lang="en-US" sz="2800" dirty="0" smtClean="0"/>
            </a:br>
            <a:endParaRPr lang="en-US" sz="2800" dirty="0"/>
          </a:p>
        </p:txBody>
      </p:sp>
      <p:sp>
        <p:nvSpPr>
          <p:cNvPr id="3" name="Content Placeholder 2"/>
          <p:cNvSpPr>
            <a:spLocks noGrp="1"/>
          </p:cNvSpPr>
          <p:nvPr>
            <p:ph idx="1"/>
          </p:nvPr>
        </p:nvSpPr>
        <p:spPr/>
        <p:txBody>
          <a:bodyPr/>
          <a:lstStyle/>
          <a:p>
            <a:pPr algn="just"/>
            <a:r>
              <a:rPr lang="en-US" dirty="0" smtClean="0">
                <a:solidFill>
                  <a:schemeClr val="bg1">
                    <a:lumMod val="50000"/>
                  </a:schemeClr>
                </a:solidFill>
              </a:rPr>
              <a:t>Infrastructure Delivery Management </a:t>
            </a:r>
          </a:p>
          <a:p>
            <a:pPr algn="just"/>
            <a:r>
              <a:rPr lang="en-US" dirty="0" smtClean="0">
                <a:solidFill>
                  <a:schemeClr val="bg1">
                    <a:lumMod val="50000"/>
                  </a:schemeClr>
                </a:solidFill>
              </a:rPr>
              <a:t>Client Recognition Scheme </a:t>
            </a:r>
          </a:p>
          <a:p>
            <a:pPr algn="just"/>
            <a:r>
              <a:rPr lang="en-US" dirty="0" smtClean="0">
                <a:solidFill>
                  <a:schemeClr val="bg1">
                    <a:lumMod val="50000"/>
                  </a:schemeClr>
                </a:solidFill>
              </a:rPr>
              <a:t>Prompt Payment </a:t>
            </a:r>
          </a:p>
          <a:p>
            <a:pPr algn="just"/>
            <a:r>
              <a:rPr lang="en-US" dirty="0" smtClean="0">
                <a:solidFill>
                  <a:schemeClr val="bg1">
                    <a:lumMod val="50000"/>
                  </a:schemeClr>
                </a:solidFill>
              </a:rPr>
              <a:t>Client capacitation</a:t>
            </a:r>
          </a:p>
          <a:p>
            <a:pPr algn="just"/>
            <a:r>
              <a:rPr lang="en-US" dirty="0" smtClean="0">
                <a:solidFill>
                  <a:schemeClr val="bg1">
                    <a:lumMod val="50000"/>
                  </a:schemeClr>
                </a:solidFill>
              </a:rPr>
              <a:t>Compliance</a:t>
            </a:r>
          </a:p>
          <a:p>
            <a:pPr algn="just"/>
            <a:r>
              <a:rPr lang="en-US" dirty="0" smtClean="0">
                <a:solidFill>
                  <a:schemeClr val="bg1">
                    <a:lumMod val="50000"/>
                  </a:schemeClr>
                </a:solidFill>
              </a:rPr>
              <a:t>Forensic investigations  </a:t>
            </a:r>
            <a:endParaRPr lang="en-US" dirty="0">
              <a:solidFill>
                <a:schemeClr val="bg1">
                  <a:lumMod val="50000"/>
                </a:schemeClr>
              </a:solidFill>
            </a:endParaRPr>
          </a:p>
        </p:txBody>
      </p:sp>
    </p:spTree>
    <p:extLst>
      <p:ext uri="{BB962C8B-B14F-4D97-AF65-F5344CB8AC3E}">
        <p14:creationId xmlns:p14="http://schemas.microsoft.com/office/powerpoint/2010/main" val="142799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 (</a:t>
            </a:r>
            <a:r>
              <a:rPr lang="en-ZA" dirty="0" err="1" smtClean="0"/>
              <a:t>i</a:t>
            </a:r>
            <a:r>
              <a:rPr lang="en-ZA" dirty="0" smtClean="0"/>
              <a:t>) - VISION</a:t>
            </a:r>
            <a:endParaRPr lang="en-ZA" dirty="0"/>
          </a:p>
        </p:txBody>
      </p:sp>
      <p:sp>
        <p:nvSpPr>
          <p:cNvPr id="3" name="Content Placeholder 2"/>
          <p:cNvSpPr>
            <a:spLocks noGrp="1"/>
          </p:cNvSpPr>
          <p:nvPr>
            <p:ph idx="1"/>
          </p:nvPr>
        </p:nvSpPr>
        <p:spPr/>
        <p:txBody>
          <a:bodyPr>
            <a:normAutofit/>
          </a:bodyPr>
          <a:lstStyle/>
          <a:p>
            <a:pPr marL="0" indent="0" algn="ctr">
              <a:buNone/>
            </a:pPr>
            <a:endParaRPr lang="en-US" dirty="0" smtClean="0">
              <a:solidFill>
                <a:schemeClr val="bg1">
                  <a:lumMod val="50000"/>
                </a:schemeClr>
              </a:solidFill>
            </a:endParaRPr>
          </a:p>
          <a:p>
            <a:pPr marL="0" indent="0" algn="ctr">
              <a:buNone/>
            </a:pPr>
            <a:endParaRPr lang="en-US" dirty="0">
              <a:solidFill>
                <a:schemeClr val="bg1">
                  <a:lumMod val="50000"/>
                </a:schemeClr>
              </a:solidFill>
            </a:endParaRPr>
          </a:p>
          <a:p>
            <a:pPr marL="0" indent="0" algn="ctr">
              <a:buNone/>
            </a:pPr>
            <a:r>
              <a:rPr lang="en-US" dirty="0" smtClean="0">
                <a:solidFill>
                  <a:schemeClr val="bg1">
                    <a:lumMod val="50000"/>
                  </a:schemeClr>
                </a:solidFill>
              </a:rPr>
              <a:t>A </a:t>
            </a:r>
            <a:r>
              <a:rPr lang="en-US" dirty="0">
                <a:solidFill>
                  <a:schemeClr val="bg1">
                    <a:lumMod val="50000"/>
                  </a:schemeClr>
                </a:solidFill>
              </a:rPr>
              <a:t>transformed construction </a:t>
            </a:r>
            <a:r>
              <a:rPr lang="en-US" dirty="0" smtClean="0">
                <a:solidFill>
                  <a:schemeClr val="bg1">
                    <a:lumMod val="50000"/>
                  </a:schemeClr>
                </a:solidFill>
              </a:rPr>
              <a:t>industry</a:t>
            </a:r>
          </a:p>
          <a:p>
            <a:pPr marL="0" indent="0" algn="ctr">
              <a:buNone/>
            </a:pPr>
            <a:endParaRPr lang="en-US" dirty="0">
              <a:solidFill>
                <a:schemeClr val="bg1">
                  <a:lumMod val="50000"/>
                </a:schemeClr>
              </a:solidFill>
            </a:endParaRPr>
          </a:p>
          <a:p>
            <a:pPr marL="0" indent="0" algn="ctr">
              <a:buNone/>
            </a:pPr>
            <a:r>
              <a:rPr lang="en-US" dirty="0" smtClean="0">
                <a:solidFill>
                  <a:schemeClr val="bg1">
                    <a:lumMod val="50000"/>
                  </a:schemeClr>
                </a:solidFill>
              </a:rPr>
              <a:t>that </a:t>
            </a:r>
            <a:r>
              <a:rPr lang="en-US" dirty="0">
                <a:solidFill>
                  <a:schemeClr val="bg1">
                    <a:lumMod val="50000"/>
                  </a:schemeClr>
                </a:solidFill>
              </a:rPr>
              <a:t>delivers sustainable </a:t>
            </a:r>
            <a:r>
              <a:rPr lang="en-US" dirty="0" smtClean="0">
                <a:solidFill>
                  <a:schemeClr val="bg1">
                    <a:lumMod val="50000"/>
                  </a:schemeClr>
                </a:solidFill>
              </a:rPr>
              <a:t>value</a:t>
            </a:r>
            <a:endParaRPr lang="en-US" dirty="0">
              <a:solidFill>
                <a:schemeClr val="bg1">
                  <a:lumMod val="50000"/>
                </a:schemeClr>
              </a:solidFill>
            </a:endParaRPr>
          </a:p>
          <a:p>
            <a:pPr marL="0" indent="0" algn="ctr">
              <a:buNone/>
            </a:pPr>
            <a:endParaRPr lang="en-US" dirty="0">
              <a:solidFill>
                <a:schemeClr val="bg1">
                  <a:lumMod val="50000"/>
                </a:schemeClr>
              </a:solidFill>
            </a:endParaRPr>
          </a:p>
          <a:p>
            <a:pPr marL="0" indent="0" algn="ctr">
              <a:buNone/>
            </a:pPr>
            <a:r>
              <a:rPr lang="en-US" dirty="0" smtClean="0">
                <a:solidFill>
                  <a:schemeClr val="bg1">
                    <a:lumMod val="50000"/>
                  </a:schemeClr>
                </a:solidFill>
              </a:rPr>
              <a:t>in </a:t>
            </a:r>
            <a:r>
              <a:rPr lang="en-US" dirty="0">
                <a:solidFill>
                  <a:schemeClr val="bg1">
                    <a:lumMod val="50000"/>
                  </a:schemeClr>
                </a:solidFill>
              </a:rPr>
              <a:t>a manner that is responsive to the </a:t>
            </a:r>
            <a:r>
              <a:rPr lang="en-US" dirty="0" smtClean="0">
                <a:solidFill>
                  <a:schemeClr val="bg1">
                    <a:lumMod val="50000"/>
                  </a:schemeClr>
                </a:solidFill>
              </a:rPr>
              <a:t>socio-economic </a:t>
            </a:r>
            <a:r>
              <a:rPr lang="en-US" dirty="0">
                <a:solidFill>
                  <a:schemeClr val="bg1">
                    <a:lumMod val="50000"/>
                  </a:schemeClr>
                </a:solidFill>
              </a:rPr>
              <a:t>needs of </a:t>
            </a:r>
            <a:endParaRPr lang="en-US" dirty="0" smtClean="0">
              <a:solidFill>
                <a:schemeClr val="bg1">
                  <a:lumMod val="50000"/>
                </a:schemeClr>
              </a:solidFill>
            </a:endParaRPr>
          </a:p>
          <a:p>
            <a:pPr marL="0" indent="0" algn="ctr">
              <a:buNone/>
            </a:pPr>
            <a:endParaRPr lang="en-US" dirty="0">
              <a:solidFill>
                <a:schemeClr val="bg1">
                  <a:lumMod val="50000"/>
                </a:schemeClr>
              </a:solidFill>
            </a:endParaRPr>
          </a:p>
          <a:p>
            <a:pPr marL="0" indent="0" algn="ctr">
              <a:buNone/>
            </a:pPr>
            <a:r>
              <a:rPr lang="en-US" dirty="0" smtClean="0">
                <a:solidFill>
                  <a:schemeClr val="bg1">
                    <a:lumMod val="50000"/>
                  </a:schemeClr>
                </a:solidFill>
              </a:rPr>
              <a:t>South </a:t>
            </a:r>
            <a:r>
              <a:rPr lang="en-US" dirty="0">
                <a:solidFill>
                  <a:schemeClr val="bg1">
                    <a:lumMod val="50000"/>
                  </a:schemeClr>
                </a:solidFill>
              </a:rPr>
              <a:t>Africa</a:t>
            </a:r>
            <a:endParaRPr lang="en-ZA" dirty="0">
              <a:solidFill>
                <a:schemeClr val="bg1">
                  <a:lumMod val="50000"/>
                </a:schemeClr>
              </a:solidFill>
            </a:endParaRPr>
          </a:p>
          <a:p>
            <a:pPr marL="0" indent="0">
              <a:buNone/>
            </a:pPr>
            <a:endParaRPr lang="en-US" dirty="0" smtClean="0">
              <a:solidFill>
                <a:schemeClr val="bg1">
                  <a:lumMod val="50000"/>
                </a:schemeClr>
              </a:solidFill>
            </a:endParaRPr>
          </a:p>
        </p:txBody>
      </p:sp>
    </p:spTree>
    <p:extLst>
      <p:ext uri="{BB962C8B-B14F-4D97-AF65-F5344CB8AC3E}">
        <p14:creationId xmlns:p14="http://schemas.microsoft.com/office/powerpoint/2010/main" val="4123645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sz="2800" dirty="0"/>
          </a:p>
        </p:txBody>
      </p:sp>
      <p:sp>
        <p:nvSpPr>
          <p:cNvPr id="3" name="Content Placeholder 2"/>
          <p:cNvSpPr>
            <a:spLocks noGrp="1"/>
          </p:cNvSpPr>
          <p:nvPr>
            <p:ph idx="1"/>
          </p:nvPr>
        </p:nvSpPr>
        <p:spPr/>
        <p:txBody>
          <a:bodyPr>
            <a:normAutofit/>
          </a:bodyPr>
          <a:lstStyle/>
          <a:p>
            <a:pPr algn="just"/>
            <a:endParaRPr lang="en-ZA" dirty="0" smtClean="0">
              <a:solidFill>
                <a:schemeClr val="bg1">
                  <a:lumMod val="50000"/>
                </a:schemeClr>
              </a:solidFill>
            </a:endParaRPr>
          </a:p>
          <a:p>
            <a:pPr algn="just"/>
            <a:r>
              <a:rPr lang="en-ZA" dirty="0" smtClean="0">
                <a:solidFill>
                  <a:schemeClr val="bg1">
                    <a:lumMod val="50000"/>
                  </a:schemeClr>
                </a:solidFill>
              </a:rPr>
              <a:t>Infrastructure Delivery Management</a:t>
            </a:r>
          </a:p>
          <a:p>
            <a:pPr lvl="1" algn="just"/>
            <a:endParaRPr lang="en-ZA" sz="2100" dirty="0" smtClean="0">
              <a:solidFill>
                <a:schemeClr val="bg1">
                  <a:lumMod val="50000"/>
                </a:schemeClr>
              </a:solidFill>
            </a:endParaRPr>
          </a:p>
          <a:p>
            <a:pPr lvl="1" algn="just">
              <a:buFont typeface="Arial" pitchFamily="34" charset="0"/>
              <a:buChar char="•"/>
            </a:pPr>
            <a:r>
              <a:rPr lang="en-ZA" sz="2100" dirty="0" smtClean="0">
                <a:solidFill>
                  <a:schemeClr val="bg1">
                    <a:lumMod val="50000"/>
                  </a:schemeClr>
                </a:solidFill>
              </a:rPr>
              <a:t>Align </a:t>
            </a:r>
            <a:r>
              <a:rPr lang="en-ZA" sz="2100" dirty="0">
                <a:solidFill>
                  <a:schemeClr val="bg1">
                    <a:lumMod val="50000"/>
                  </a:schemeClr>
                </a:solidFill>
              </a:rPr>
              <a:t>Gateway Reviews to requirements in the National Treasury’s Standard for Infrastructure Procurement and Delivery </a:t>
            </a:r>
            <a:r>
              <a:rPr lang="en-ZA" sz="2100" dirty="0" smtClean="0">
                <a:solidFill>
                  <a:schemeClr val="bg1">
                    <a:lumMod val="50000"/>
                  </a:schemeClr>
                </a:solidFill>
              </a:rPr>
              <a:t>Management. </a:t>
            </a:r>
          </a:p>
          <a:p>
            <a:pPr lvl="1" algn="just"/>
            <a:endParaRPr lang="en-ZA" sz="2100" b="0" dirty="0">
              <a:solidFill>
                <a:schemeClr val="bg1">
                  <a:lumMod val="50000"/>
                </a:schemeClr>
              </a:solidFill>
            </a:endParaRPr>
          </a:p>
          <a:p>
            <a:pPr marL="728662" lvl="2" indent="0" algn="just">
              <a:buNone/>
            </a:pPr>
            <a:r>
              <a:rPr lang="en-ZA" sz="1700" b="0" dirty="0" smtClean="0">
                <a:solidFill>
                  <a:schemeClr val="bg1">
                    <a:lumMod val="50000"/>
                  </a:schemeClr>
                </a:solidFill>
              </a:rPr>
              <a:t>A </a:t>
            </a:r>
            <a:r>
              <a:rPr lang="en-ZA" sz="1700" b="0" dirty="0">
                <a:solidFill>
                  <a:schemeClr val="bg1">
                    <a:lumMod val="50000"/>
                  </a:schemeClr>
                </a:solidFill>
              </a:rPr>
              <a:t>Gateway </a:t>
            </a:r>
            <a:r>
              <a:rPr lang="en-ZA" sz="1700" b="0" dirty="0" smtClean="0">
                <a:solidFill>
                  <a:schemeClr val="bg1">
                    <a:lumMod val="50000"/>
                  </a:schemeClr>
                </a:solidFill>
              </a:rPr>
              <a:t>Review System </a:t>
            </a:r>
            <a:r>
              <a:rPr lang="en-ZA" sz="1700" b="0" dirty="0">
                <a:solidFill>
                  <a:schemeClr val="bg1">
                    <a:lumMod val="50000"/>
                  </a:schemeClr>
                </a:solidFill>
              </a:rPr>
              <a:t>requires decisions to be made before proceeding from one stage in a project to the next.  A Gateway Review process is designed to provide independent guidance and assurance that projects are successfully delivered</a:t>
            </a:r>
          </a:p>
          <a:p>
            <a:pPr lvl="1"/>
            <a:endParaRPr lang="en-ZA" sz="2100" dirty="0" smtClean="0">
              <a:solidFill>
                <a:schemeClr val="bg1">
                  <a:lumMod val="50000"/>
                </a:schemeClr>
              </a:solidFill>
            </a:endParaRPr>
          </a:p>
          <a:p>
            <a:pPr lvl="1"/>
            <a:endParaRPr lang="en-ZA" sz="2100" dirty="0">
              <a:solidFill>
                <a:schemeClr val="bg1">
                  <a:lumMod val="50000"/>
                </a:schemeClr>
              </a:solidFill>
            </a:endParaRPr>
          </a:p>
          <a:p>
            <a:pPr lvl="1"/>
            <a:endParaRPr lang="en-ZA" sz="2100" dirty="0">
              <a:solidFill>
                <a:schemeClr val="bg1">
                  <a:lumMod val="50000"/>
                </a:schemeClr>
              </a:solidFill>
            </a:endParaRPr>
          </a:p>
        </p:txBody>
      </p:sp>
    </p:spTree>
    <p:extLst>
      <p:ext uri="{BB962C8B-B14F-4D97-AF65-F5344CB8AC3E}">
        <p14:creationId xmlns:p14="http://schemas.microsoft.com/office/powerpoint/2010/main" val="2427495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US" sz="2800" dirty="0"/>
              <a:t>C - Procurement &amp; Delivery Management (PDM)</a:t>
            </a:r>
            <a:endParaRPr lang="en-ZA" dirty="0"/>
          </a:p>
        </p:txBody>
      </p:sp>
      <p:sp>
        <p:nvSpPr>
          <p:cNvPr id="3" name="Content Placeholder 2"/>
          <p:cNvSpPr>
            <a:spLocks noGrp="1"/>
          </p:cNvSpPr>
          <p:nvPr>
            <p:ph idx="1"/>
          </p:nvPr>
        </p:nvSpPr>
        <p:spPr>
          <a:xfrm>
            <a:off x="457200" y="1417638"/>
            <a:ext cx="8291264" cy="4315618"/>
          </a:xfrm>
        </p:spPr>
        <p:txBody>
          <a:bodyPr>
            <a:normAutofit/>
          </a:bodyPr>
          <a:lstStyle/>
          <a:p>
            <a:endParaRPr lang="en-ZA" dirty="0" smtClean="0">
              <a:solidFill>
                <a:schemeClr val="bg1">
                  <a:lumMod val="50000"/>
                </a:schemeClr>
              </a:solidFill>
            </a:endParaRPr>
          </a:p>
          <a:p>
            <a:pPr algn="just"/>
            <a:r>
              <a:rPr lang="en-ZA" dirty="0" smtClean="0">
                <a:solidFill>
                  <a:schemeClr val="bg1">
                    <a:lumMod val="50000"/>
                  </a:schemeClr>
                </a:solidFill>
              </a:rPr>
              <a:t>Client Recognition Scheme</a:t>
            </a:r>
          </a:p>
          <a:p>
            <a:pPr marL="0" indent="0" algn="just">
              <a:buNone/>
            </a:pPr>
            <a:endParaRPr lang="en-ZA" dirty="0" smtClean="0">
              <a:solidFill>
                <a:schemeClr val="bg1">
                  <a:lumMod val="50000"/>
                </a:schemeClr>
              </a:solidFill>
            </a:endParaRPr>
          </a:p>
          <a:p>
            <a:pPr lvl="1" algn="just"/>
            <a:r>
              <a:rPr lang="en-GB" sz="1800" b="0" dirty="0" smtClean="0">
                <a:solidFill>
                  <a:schemeClr val="bg1">
                    <a:lumMod val="50000"/>
                  </a:schemeClr>
                </a:solidFill>
              </a:rPr>
              <a:t>Develop framework for a</a:t>
            </a:r>
            <a:r>
              <a:rPr lang="en-ZA" sz="1800" b="0" dirty="0" smtClean="0">
                <a:solidFill>
                  <a:schemeClr val="bg1">
                    <a:lumMod val="50000"/>
                  </a:schemeClr>
                </a:solidFill>
              </a:rPr>
              <a:t> </a:t>
            </a:r>
            <a:r>
              <a:rPr lang="en-ZA" sz="1800" b="0" i="1" dirty="0">
                <a:solidFill>
                  <a:schemeClr val="bg1">
                    <a:lumMod val="50000"/>
                  </a:schemeClr>
                </a:solidFill>
              </a:rPr>
              <a:t>Client Recognition Scheme</a:t>
            </a:r>
            <a:r>
              <a:rPr lang="en-ZA" sz="1800" b="0" dirty="0">
                <a:solidFill>
                  <a:schemeClr val="bg1">
                    <a:lumMod val="50000"/>
                  </a:schemeClr>
                </a:solidFill>
              </a:rPr>
              <a:t> </a:t>
            </a:r>
            <a:r>
              <a:rPr lang="en-ZA" sz="1800" b="0" dirty="0" smtClean="0">
                <a:solidFill>
                  <a:schemeClr val="bg1">
                    <a:lumMod val="50000"/>
                  </a:schemeClr>
                </a:solidFill>
              </a:rPr>
              <a:t>to encourage </a:t>
            </a:r>
            <a:r>
              <a:rPr lang="en-ZA" sz="1800" b="0" dirty="0">
                <a:solidFill>
                  <a:schemeClr val="bg1">
                    <a:lumMod val="50000"/>
                  </a:schemeClr>
                </a:solidFill>
              </a:rPr>
              <a:t>performance improvement in infrastructure procurement and delivery by government </a:t>
            </a:r>
            <a:r>
              <a:rPr lang="en-ZA" sz="1800" b="0" dirty="0" smtClean="0">
                <a:solidFill>
                  <a:schemeClr val="bg1">
                    <a:lumMod val="50000"/>
                  </a:schemeClr>
                </a:solidFill>
              </a:rPr>
              <a:t>departments</a:t>
            </a:r>
          </a:p>
          <a:p>
            <a:pPr lvl="1" algn="just"/>
            <a:r>
              <a:rPr lang="en-GB" sz="1800" b="0" dirty="0" smtClean="0">
                <a:solidFill>
                  <a:schemeClr val="bg1">
                    <a:lumMod val="50000"/>
                  </a:schemeClr>
                </a:solidFill>
              </a:rPr>
              <a:t>Intent to work with National Treasury to develop a framework for a Client Recognition Scheme</a:t>
            </a:r>
          </a:p>
          <a:p>
            <a:pPr lvl="1" algn="just"/>
            <a:r>
              <a:rPr lang="en-GB" sz="1800" b="0" dirty="0" smtClean="0">
                <a:solidFill>
                  <a:schemeClr val="bg1">
                    <a:lumMod val="50000"/>
                  </a:schemeClr>
                </a:solidFill>
              </a:rPr>
              <a:t>Elements of the Scheme to include:</a:t>
            </a:r>
          </a:p>
          <a:p>
            <a:pPr lvl="2" algn="just"/>
            <a:r>
              <a:rPr lang="en-GB" sz="1600" b="0" dirty="0" smtClean="0">
                <a:solidFill>
                  <a:schemeClr val="bg1">
                    <a:lumMod val="50000"/>
                  </a:schemeClr>
                </a:solidFill>
              </a:rPr>
              <a:t>Client performance reports</a:t>
            </a:r>
          </a:p>
          <a:p>
            <a:pPr lvl="2" algn="just"/>
            <a:r>
              <a:rPr lang="en-GB" sz="1600" b="0" dirty="0" smtClean="0">
                <a:solidFill>
                  <a:schemeClr val="bg1">
                    <a:lumMod val="50000"/>
                  </a:schemeClr>
                </a:solidFill>
              </a:rPr>
              <a:t>Competence Standards and Framework </a:t>
            </a:r>
            <a:r>
              <a:rPr lang="en-GB" sz="1600" b="0" dirty="0">
                <a:solidFill>
                  <a:schemeClr val="bg1">
                    <a:lumMod val="50000"/>
                  </a:schemeClr>
                </a:solidFill>
              </a:rPr>
              <a:t>for Construction </a:t>
            </a:r>
            <a:r>
              <a:rPr lang="en-GB" sz="1600" b="0" dirty="0" smtClean="0">
                <a:solidFill>
                  <a:schemeClr val="bg1">
                    <a:lumMod val="50000"/>
                  </a:schemeClr>
                </a:solidFill>
              </a:rPr>
              <a:t>Procurement</a:t>
            </a:r>
          </a:p>
          <a:p>
            <a:pPr lvl="2" algn="just"/>
            <a:r>
              <a:rPr lang="en-GB" sz="1600" b="0" dirty="0" smtClean="0">
                <a:solidFill>
                  <a:schemeClr val="bg1">
                    <a:lumMod val="50000"/>
                  </a:schemeClr>
                </a:solidFill>
              </a:rPr>
              <a:t>Alignment to the IDMS and Gateway </a:t>
            </a:r>
            <a:r>
              <a:rPr lang="en-GB" sz="1600" b="0" dirty="0">
                <a:solidFill>
                  <a:schemeClr val="bg1">
                    <a:lumMod val="50000"/>
                  </a:schemeClr>
                </a:solidFill>
              </a:rPr>
              <a:t>r</a:t>
            </a:r>
            <a:r>
              <a:rPr lang="en-GB" sz="1600" b="0" dirty="0" smtClean="0">
                <a:solidFill>
                  <a:schemeClr val="bg1">
                    <a:lumMod val="50000"/>
                  </a:schemeClr>
                </a:solidFill>
              </a:rPr>
              <a:t>eviews </a:t>
            </a:r>
          </a:p>
          <a:p>
            <a:pPr lvl="2" algn="just"/>
            <a:r>
              <a:rPr lang="en-GB" sz="1600" b="0" dirty="0" smtClean="0">
                <a:solidFill>
                  <a:schemeClr val="bg1">
                    <a:lumMod val="50000"/>
                  </a:schemeClr>
                </a:solidFill>
              </a:rPr>
              <a:t>Alignment to Auditor General reports on audit outcomes, budget spend, and  delayed payments</a:t>
            </a:r>
            <a:endParaRPr lang="en-ZA" sz="1600" b="0" dirty="0">
              <a:solidFill>
                <a:schemeClr val="bg1">
                  <a:lumMod val="50000"/>
                </a:schemeClr>
              </a:solidFill>
            </a:endParaRPr>
          </a:p>
        </p:txBody>
      </p:sp>
    </p:spTree>
    <p:extLst>
      <p:ext uri="{BB962C8B-B14F-4D97-AF65-F5344CB8AC3E}">
        <p14:creationId xmlns:p14="http://schemas.microsoft.com/office/powerpoint/2010/main" val="258599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sp>
        <p:nvSpPr>
          <p:cNvPr id="3" name="Content Placeholder 2"/>
          <p:cNvSpPr>
            <a:spLocks noGrp="1"/>
          </p:cNvSpPr>
          <p:nvPr>
            <p:ph idx="1"/>
          </p:nvPr>
        </p:nvSpPr>
        <p:spPr/>
        <p:txBody>
          <a:bodyPr/>
          <a:lstStyle/>
          <a:p>
            <a:endParaRPr lang="en-ZA" dirty="0" smtClean="0">
              <a:solidFill>
                <a:schemeClr val="bg1">
                  <a:lumMod val="50000"/>
                </a:schemeClr>
              </a:solidFill>
            </a:endParaRPr>
          </a:p>
          <a:p>
            <a:pPr algn="just"/>
            <a:r>
              <a:rPr lang="en-ZA" dirty="0" smtClean="0">
                <a:solidFill>
                  <a:schemeClr val="bg1">
                    <a:lumMod val="50000"/>
                  </a:schemeClr>
                </a:solidFill>
              </a:rPr>
              <a:t>Prompt Payment </a:t>
            </a:r>
          </a:p>
          <a:p>
            <a:pPr lvl="1" algn="just"/>
            <a:r>
              <a:rPr lang="en-ZA" b="0" dirty="0" smtClean="0">
                <a:solidFill>
                  <a:schemeClr val="bg1">
                    <a:lumMod val="50000"/>
                  </a:schemeClr>
                </a:solidFill>
              </a:rPr>
              <a:t>Finalise process towards draft regulations to provide recourse to suppliers, on late payment which </a:t>
            </a:r>
            <a:r>
              <a:rPr lang="en-ZA" b="0" dirty="0">
                <a:solidFill>
                  <a:schemeClr val="bg1">
                    <a:lumMod val="50000"/>
                  </a:schemeClr>
                </a:solidFill>
              </a:rPr>
              <a:t>is threatening the sustainability of the construction industry and the growth of smaller </a:t>
            </a:r>
            <a:r>
              <a:rPr lang="en-ZA" b="0" dirty="0" smtClean="0">
                <a:solidFill>
                  <a:schemeClr val="bg1">
                    <a:lumMod val="50000"/>
                  </a:schemeClr>
                </a:solidFill>
              </a:rPr>
              <a:t>contractors and subcontractors</a:t>
            </a:r>
          </a:p>
          <a:p>
            <a:pPr lvl="1" algn="just"/>
            <a:r>
              <a:rPr lang="en-GB" b="0" dirty="0" smtClean="0">
                <a:solidFill>
                  <a:schemeClr val="bg1">
                    <a:lumMod val="50000"/>
                  </a:schemeClr>
                </a:solidFill>
              </a:rPr>
              <a:t>Introduce </a:t>
            </a:r>
            <a:r>
              <a:rPr lang="en-GB" b="0" dirty="0">
                <a:solidFill>
                  <a:schemeClr val="bg1">
                    <a:lumMod val="50000"/>
                  </a:schemeClr>
                </a:solidFill>
              </a:rPr>
              <a:t>payment of automated interest on invoices not paid within 30 </a:t>
            </a:r>
            <a:r>
              <a:rPr lang="en-GB" b="0" dirty="0" smtClean="0">
                <a:solidFill>
                  <a:schemeClr val="bg1">
                    <a:lumMod val="50000"/>
                  </a:schemeClr>
                </a:solidFill>
              </a:rPr>
              <a:t>days</a:t>
            </a:r>
          </a:p>
          <a:p>
            <a:pPr lvl="1" algn="just"/>
            <a:r>
              <a:rPr lang="en-GB" b="0" dirty="0" smtClean="0">
                <a:solidFill>
                  <a:schemeClr val="bg1">
                    <a:lumMod val="50000"/>
                  </a:schemeClr>
                </a:solidFill>
              </a:rPr>
              <a:t>Regulations are currently being subjected to a constitutional test with the Office of the Chief State Law Advisor </a:t>
            </a:r>
            <a:endParaRPr lang="en-ZA" b="0" dirty="0">
              <a:solidFill>
                <a:schemeClr val="bg1">
                  <a:lumMod val="50000"/>
                </a:schemeClr>
              </a:solidFill>
            </a:endParaRPr>
          </a:p>
        </p:txBody>
      </p:sp>
    </p:spTree>
    <p:extLst>
      <p:ext uri="{BB962C8B-B14F-4D97-AF65-F5344CB8AC3E}">
        <p14:creationId xmlns:p14="http://schemas.microsoft.com/office/powerpoint/2010/main" val="4240331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sp>
        <p:nvSpPr>
          <p:cNvPr id="3" name="Content Placeholder 2"/>
          <p:cNvSpPr>
            <a:spLocks noGrp="1"/>
          </p:cNvSpPr>
          <p:nvPr>
            <p:ph idx="1"/>
          </p:nvPr>
        </p:nvSpPr>
        <p:spPr/>
        <p:txBody>
          <a:bodyPr>
            <a:normAutofit lnSpcReduction="10000"/>
          </a:bodyPr>
          <a:lstStyle/>
          <a:p>
            <a:pPr algn="just"/>
            <a:endParaRPr lang="en-ZA" dirty="0" smtClean="0">
              <a:solidFill>
                <a:schemeClr val="bg1">
                  <a:lumMod val="50000"/>
                </a:schemeClr>
              </a:solidFill>
            </a:endParaRPr>
          </a:p>
          <a:p>
            <a:pPr algn="just"/>
            <a:r>
              <a:rPr lang="en-ZA" dirty="0" smtClean="0">
                <a:solidFill>
                  <a:schemeClr val="bg1">
                    <a:lumMod val="50000"/>
                  </a:schemeClr>
                </a:solidFill>
              </a:rPr>
              <a:t>Client Capacitation </a:t>
            </a:r>
          </a:p>
          <a:p>
            <a:pPr algn="just"/>
            <a:endParaRPr lang="en-ZA" dirty="0" smtClean="0">
              <a:solidFill>
                <a:schemeClr val="bg1">
                  <a:lumMod val="50000"/>
                </a:schemeClr>
              </a:solidFill>
            </a:endParaRPr>
          </a:p>
          <a:p>
            <a:pPr lvl="1" algn="just">
              <a:buFont typeface="Arial" pitchFamily="34" charset="0"/>
              <a:buChar char="•"/>
            </a:pPr>
            <a:r>
              <a:rPr lang="en-ZA" b="0" dirty="0" smtClean="0">
                <a:solidFill>
                  <a:schemeClr val="bg1">
                    <a:lumMod val="50000"/>
                  </a:schemeClr>
                </a:solidFill>
              </a:rPr>
              <a:t>The </a:t>
            </a:r>
            <a:r>
              <a:rPr lang="en-ZA" b="0" dirty="0" err="1" smtClean="0">
                <a:solidFill>
                  <a:schemeClr val="bg1">
                    <a:lumMod val="50000"/>
                  </a:schemeClr>
                </a:solidFill>
              </a:rPr>
              <a:t>cidb</a:t>
            </a:r>
            <a:r>
              <a:rPr lang="en-ZA" b="0" dirty="0" smtClean="0">
                <a:solidFill>
                  <a:schemeClr val="bg1">
                    <a:lumMod val="50000"/>
                  </a:schemeClr>
                </a:solidFill>
              </a:rPr>
              <a:t> provides training and capacitation to all organs of state on various elements of the </a:t>
            </a:r>
            <a:r>
              <a:rPr lang="en-ZA" b="0" dirty="0" err="1" smtClean="0">
                <a:solidFill>
                  <a:schemeClr val="bg1">
                    <a:lumMod val="50000"/>
                  </a:schemeClr>
                </a:solidFill>
              </a:rPr>
              <a:t>cidb</a:t>
            </a:r>
            <a:r>
              <a:rPr lang="en-ZA" b="0" dirty="0" smtClean="0">
                <a:solidFill>
                  <a:schemeClr val="bg1">
                    <a:lumMod val="50000"/>
                  </a:schemeClr>
                </a:solidFill>
              </a:rPr>
              <a:t> prescriptions</a:t>
            </a:r>
          </a:p>
          <a:p>
            <a:pPr lvl="1" algn="just">
              <a:buFont typeface="Arial" pitchFamily="34" charset="0"/>
              <a:buChar char="•"/>
            </a:pPr>
            <a:r>
              <a:rPr lang="en-ZA" b="0" dirty="0" smtClean="0">
                <a:solidFill>
                  <a:schemeClr val="bg1">
                    <a:lumMod val="50000"/>
                  </a:schemeClr>
                </a:solidFill>
              </a:rPr>
              <a:t>The training is conducted at no cost to clients </a:t>
            </a:r>
          </a:p>
          <a:p>
            <a:pPr lvl="1" algn="just">
              <a:buFont typeface="Arial" pitchFamily="34" charset="0"/>
              <a:buChar char="•"/>
            </a:pPr>
            <a:r>
              <a:rPr lang="en-GB" b="0" dirty="0" smtClean="0">
                <a:solidFill>
                  <a:schemeClr val="bg1">
                    <a:lumMod val="50000"/>
                  </a:schemeClr>
                </a:solidFill>
              </a:rPr>
              <a:t>The initiative seeks to train government </a:t>
            </a:r>
            <a:r>
              <a:rPr lang="en-GB" b="0" dirty="0">
                <a:solidFill>
                  <a:schemeClr val="bg1">
                    <a:lumMod val="50000"/>
                  </a:schemeClr>
                </a:solidFill>
              </a:rPr>
              <a:t>officials </a:t>
            </a:r>
            <a:r>
              <a:rPr lang="en-GB" b="0" dirty="0" smtClean="0">
                <a:solidFill>
                  <a:schemeClr val="bg1">
                    <a:lumMod val="50000"/>
                  </a:schemeClr>
                </a:solidFill>
              </a:rPr>
              <a:t>on </a:t>
            </a:r>
            <a:r>
              <a:rPr lang="en-GB" b="0" dirty="0" err="1" smtClean="0">
                <a:solidFill>
                  <a:schemeClr val="bg1">
                    <a:lumMod val="50000"/>
                  </a:schemeClr>
                </a:solidFill>
              </a:rPr>
              <a:t>cidb</a:t>
            </a:r>
            <a:r>
              <a:rPr lang="en-GB" b="0" dirty="0" smtClean="0">
                <a:solidFill>
                  <a:schemeClr val="bg1">
                    <a:lumMod val="50000"/>
                  </a:schemeClr>
                </a:solidFill>
              </a:rPr>
              <a:t> prescripts </a:t>
            </a:r>
            <a:r>
              <a:rPr lang="en-GB" b="0" dirty="0">
                <a:solidFill>
                  <a:schemeClr val="bg1">
                    <a:lumMod val="50000"/>
                  </a:schemeClr>
                </a:solidFill>
              </a:rPr>
              <a:t>to </a:t>
            </a:r>
            <a:r>
              <a:rPr lang="en-GB" b="0" dirty="0" smtClean="0">
                <a:solidFill>
                  <a:schemeClr val="bg1">
                    <a:lumMod val="50000"/>
                  </a:schemeClr>
                </a:solidFill>
              </a:rPr>
              <a:t>facilitate compliance </a:t>
            </a:r>
          </a:p>
          <a:p>
            <a:pPr lvl="1" algn="just">
              <a:buFont typeface="Arial" pitchFamily="34" charset="0"/>
              <a:buChar char="•"/>
            </a:pPr>
            <a:r>
              <a:rPr lang="en-GB" sz="1900" b="0" dirty="0" smtClean="0">
                <a:solidFill>
                  <a:schemeClr val="bg1">
                    <a:lumMod val="50000"/>
                  </a:schemeClr>
                </a:solidFill>
              </a:rPr>
              <a:t>Complexity, level </a:t>
            </a:r>
            <a:r>
              <a:rPr lang="en-GB" sz="1900" b="0" dirty="0">
                <a:solidFill>
                  <a:schemeClr val="bg1">
                    <a:lumMod val="50000"/>
                  </a:schemeClr>
                </a:solidFill>
              </a:rPr>
              <a:t>of skills and competence required </a:t>
            </a:r>
            <a:r>
              <a:rPr lang="en-GB" sz="1900" b="0" dirty="0" smtClean="0">
                <a:solidFill>
                  <a:schemeClr val="bg1">
                    <a:lumMod val="50000"/>
                  </a:schemeClr>
                </a:solidFill>
              </a:rPr>
              <a:t>prompted </a:t>
            </a:r>
            <a:r>
              <a:rPr lang="en-GB" sz="1900" b="0" dirty="0">
                <a:solidFill>
                  <a:schemeClr val="bg1">
                    <a:lumMod val="50000"/>
                  </a:schemeClr>
                </a:solidFill>
              </a:rPr>
              <a:t>the </a:t>
            </a:r>
            <a:r>
              <a:rPr lang="en-GB" sz="1900" b="0" dirty="0" err="1">
                <a:solidFill>
                  <a:schemeClr val="bg1">
                    <a:lumMod val="50000"/>
                  </a:schemeClr>
                </a:solidFill>
              </a:rPr>
              <a:t>cidb</a:t>
            </a:r>
            <a:r>
              <a:rPr lang="en-GB" sz="1900" b="0" dirty="0">
                <a:solidFill>
                  <a:schemeClr val="bg1">
                    <a:lumMod val="50000"/>
                  </a:schemeClr>
                </a:solidFill>
              </a:rPr>
              <a:t> to develop the </a:t>
            </a:r>
            <a:r>
              <a:rPr lang="en-GB" sz="1900" b="0" i="1" dirty="0">
                <a:solidFill>
                  <a:schemeClr val="bg1">
                    <a:lumMod val="50000"/>
                  </a:schemeClr>
                </a:solidFill>
              </a:rPr>
              <a:t>Construction Procurement Competence </a:t>
            </a:r>
            <a:r>
              <a:rPr lang="en-GB" sz="1900" b="0" i="1" dirty="0" smtClean="0">
                <a:solidFill>
                  <a:schemeClr val="bg1">
                    <a:lumMod val="50000"/>
                  </a:schemeClr>
                </a:solidFill>
              </a:rPr>
              <a:t>Standard </a:t>
            </a:r>
            <a:r>
              <a:rPr lang="en-GB" sz="1900" b="0" dirty="0" smtClean="0">
                <a:solidFill>
                  <a:schemeClr val="bg1">
                    <a:lumMod val="50000"/>
                  </a:schemeClr>
                </a:solidFill>
              </a:rPr>
              <a:t>for public sector officials. </a:t>
            </a:r>
            <a:r>
              <a:rPr lang="en-GB" sz="1900" b="0" dirty="0">
                <a:solidFill>
                  <a:schemeClr val="bg1">
                    <a:lumMod val="50000"/>
                  </a:schemeClr>
                </a:solidFill>
              </a:rPr>
              <a:t>The rollout of this standard is </a:t>
            </a:r>
            <a:r>
              <a:rPr lang="en-GB" sz="1900" b="0" dirty="0" smtClean="0">
                <a:solidFill>
                  <a:schemeClr val="bg1">
                    <a:lumMod val="50000"/>
                  </a:schemeClr>
                </a:solidFill>
              </a:rPr>
              <a:t>to </a:t>
            </a:r>
            <a:r>
              <a:rPr lang="en-GB" sz="1900" b="0" dirty="0">
                <a:solidFill>
                  <a:schemeClr val="bg1">
                    <a:lumMod val="50000"/>
                  </a:schemeClr>
                </a:solidFill>
              </a:rPr>
              <a:t>be done in collaboration with the National </a:t>
            </a:r>
            <a:r>
              <a:rPr lang="en-GB" sz="1900" b="0" dirty="0" smtClean="0">
                <a:solidFill>
                  <a:schemeClr val="bg1">
                    <a:lumMod val="50000"/>
                  </a:schemeClr>
                </a:solidFill>
              </a:rPr>
              <a:t>Treasury &amp; </a:t>
            </a:r>
            <a:r>
              <a:rPr lang="en-GB" sz="1900" b="0" dirty="0">
                <a:solidFill>
                  <a:schemeClr val="bg1">
                    <a:lumMod val="50000"/>
                  </a:schemeClr>
                </a:solidFill>
              </a:rPr>
              <a:t>Office of the Chief Procurement Officer (OCPO) as it straddles the procurement reform initiatives of the NT</a:t>
            </a:r>
            <a:r>
              <a:rPr lang="en-GB" sz="1900" b="0" dirty="0" smtClean="0">
                <a:solidFill>
                  <a:schemeClr val="bg1">
                    <a:lumMod val="50000"/>
                  </a:schemeClr>
                </a:solidFill>
              </a:rPr>
              <a:t>.</a:t>
            </a:r>
            <a:endParaRPr lang="en-ZA" sz="1900" b="0" dirty="0">
              <a:solidFill>
                <a:schemeClr val="bg1">
                  <a:lumMod val="50000"/>
                </a:schemeClr>
              </a:solidFill>
            </a:endParaRPr>
          </a:p>
        </p:txBody>
      </p:sp>
    </p:spTree>
    <p:extLst>
      <p:ext uri="{BB962C8B-B14F-4D97-AF65-F5344CB8AC3E}">
        <p14:creationId xmlns:p14="http://schemas.microsoft.com/office/powerpoint/2010/main" val="2779583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sp>
        <p:nvSpPr>
          <p:cNvPr id="3" name="Content Placeholder 2"/>
          <p:cNvSpPr>
            <a:spLocks noGrp="1"/>
          </p:cNvSpPr>
          <p:nvPr>
            <p:ph idx="1"/>
          </p:nvPr>
        </p:nvSpPr>
        <p:spPr>
          <a:xfrm>
            <a:off x="395536" y="1417638"/>
            <a:ext cx="8424936" cy="4243610"/>
          </a:xfrm>
        </p:spPr>
        <p:txBody>
          <a:bodyPr>
            <a:normAutofit fontScale="92500" lnSpcReduction="20000"/>
          </a:bodyPr>
          <a:lstStyle/>
          <a:p>
            <a:pPr algn="just"/>
            <a:endParaRPr lang="en-ZA" dirty="0" smtClean="0">
              <a:solidFill>
                <a:schemeClr val="bg1">
                  <a:lumMod val="50000"/>
                </a:schemeClr>
              </a:solidFill>
            </a:endParaRPr>
          </a:p>
          <a:p>
            <a:pPr algn="just"/>
            <a:r>
              <a:rPr lang="en-ZA" dirty="0" smtClean="0">
                <a:solidFill>
                  <a:schemeClr val="bg1">
                    <a:lumMod val="50000"/>
                  </a:schemeClr>
                </a:solidFill>
              </a:rPr>
              <a:t>Legal and Compliance</a:t>
            </a:r>
          </a:p>
          <a:p>
            <a:pPr algn="just"/>
            <a:endParaRPr lang="en-ZA" dirty="0" smtClean="0">
              <a:solidFill>
                <a:schemeClr val="bg1">
                  <a:lumMod val="50000"/>
                </a:schemeClr>
              </a:solidFill>
            </a:endParaRPr>
          </a:p>
          <a:p>
            <a:pPr lvl="1" algn="just"/>
            <a:r>
              <a:rPr lang="en-ZA" b="0" dirty="0" smtClean="0">
                <a:solidFill>
                  <a:schemeClr val="bg1">
                    <a:lumMod val="50000"/>
                  </a:schemeClr>
                </a:solidFill>
              </a:rPr>
              <a:t>Development of standards for a Client Integrity Management System</a:t>
            </a:r>
          </a:p>
          <a:p>
            <a:pPr lvl="2" algn="just"/>
            <a:r>
              <a:rPr lang="en-ZA" b="0" dirty="0" smtClean="0">
                <a:solidFill>
                  <a:schemeClr val="bg1">
                    <a:lumMod val="50000"/>
                  </a:schemeClr>
                </a:solidFill>
              </a:rPr>
              <a:t>Bringing down levels of fraud and corruption within government</a:t>
            </a:r>
          </a:p>
          <a:p>
            <a:pPr lvl="2" algn="just"/>
            <a:r>
              <a:rPr lang="en-ZA" b="0" dirty="0" smtClean="0">
                <a:solidFill>
                  <a:schemeClr val="bg1">
                    <a:lumMod val="50000"/>
                  </a:schemeClr>
                </a:solidFill>
              </a:rPr>
              <a:t>Setting standards &amp; transparency requirements within the procurement value chain in the </a:t>
            </a:r>
            <a:r>
              <a:rPr lang="en-ZA" b="0" dirty="0" err="1" smtClean="0">
                <a:solidFill>
                  <a:schemeClr val="bg1">
                    <a:lumMod val="50000"/>
                  </a:schemeClr>
                </a:solidFill>
              </a:rPr>
              <a:t>cidb</a:t>
            </a:r>
            <a:r>
              <a:rPr lang="en-ZA" b="0" dirty="0" smtClean="0">
                <a:solidFill>
                  <a:schemeClr val="bg1">
                    <a:lumMod val="50000"/>
                  </a:schemeClr>
                </a:solidFill>
              </a:rPr>
              <a:t> SFU </a:t>
            </a:r>
          </a:p>
          <a:p>
            <a:pPr lvl="1" algn="just"/>
            <a:r>
              <a:rPr lang="en-ZA" b="0" dirty="0" smtClean="0">
                <a:solidFill>
                  <a:schemeClr val="bg1">
                    <a:lumMod val="50000"/>
                  </a:schemeClr>
                </a:solidFill>
              </a:rPr>
              <a:t>Anonymous fraud reporting hotline</a:t>
            </a:r>
          </a:p>
          <a:p>
            <a:pPr lvl="2" algn="just"/>
            <a:r>
              <a:rPr lang="en-ZA" b="0" dirty="0" smtClean="0">
                <a:solidFill>
                  <a:schemeClr val="bg1">
                    <a:lumMod val="50000"/>
                  </a:schemeClr>
                </a:solidFill>
              </a:rPr>
              <a:t>External to the </a:t>
            </a:r>
            <a:r>
              <a:rPr lang="en-ZA" b="0" dirty="0" err="1" smtClean="0">
                <a:solidFill>
                  <a:schemeClr val="bg1">
                    <a:lumMod val="50000"/>
                  </a:schemeClr>
                </a:solidFill>
              </a:rPr>
              <a:t>cidb</a:t>
            </a:r>
            <a:endParaRPr lang="en-ZA" b="0" dirty="0" smtClean="0">
              <a:solidFill>
                <a:schemeClr val="bg1">
                  <a:lumMod val="50000"/>
                </a:schemeClr>
              </a:solidFill>
            </a:endParaRPr>
          </a:p>
          <a:p>
            <a:pPr lvl="2" algn="just"/>
            <a:r>
              <a:rPr lang="en-ZA" b="0" dirty="0" smtClean="0">
                <a:solidFill>
                  <a:schemeClr val="bg1">
                    <a:lumMod val="50000"/>
                  </a:schemeClr>
                </a:solidFill>
              </a:rPr>
              <a:t>Reports are received and investigated </a:t>
            </a:r>
          </a:p>
          <a:p>
            <a:pPr lvl="2" algn="just"/>
            <a:r>
              <a:rPr lang="en-ZA" b="0" dirty="0" smtClean="0">
                <a:solidFill>
                  <a:schemeClr val="bg1">
                    <a:lumMod val="50000"/>
                  </a:schemeClr>
                </a:solidFill>
              </a:rPr>
              <a:t>Pertain to matters external and internal to the </a:t>
            </a:r>
            <a:r>
              <a:rPr lang="en-ZA" b="0" dirty="0" err="1" smtClean="0">
                <a:solidFill>
                  <a:schemeClr val="bg1">
                    <a:lumMod val="50000"/>
                  </a:schemeClr>
                </a:solidFill>
              </a:rPr>
              <a:t>cidb</a:t>
            </a:r>
            <a:endParaRPr lang="en-ZA" b="0" dirty="0" smtClean="0">
              <a:solidFill>
                <a:schemeClr val="bg1">
                  <a:lumMod val="50000"/>
                </a:schemeClr>
              </a:solidFill>
            </a:endParaRPr>
          </a:p>
          <a:p>
            <a:pPr lvl="1" algn="just"/>
            <a:r>
              <a:rPr lang="en-ZA" b="0" dirty="0">
                <a:solidFill>
                  <a:schemeClr val="bg1">
                    <a:lumMod val="50000"/>
                  </a:schemeClr>
                </a:solidFill>
              </a:rPr>
              <a:t>Q</a:t>
            </a:r>
            <a:r>
              <a:rPr lang="en-ZA" b="0" dirty="0" smtClean="0">
                <a:solidFill>
                  <a:schemeClr val="bg1">
                    <a:lumMod val="50000"/>
                  </a:schemeClr>
                </a:solidFill>
              </a:rPr>
              <a:t>uarterly reports submitted to the </a:t>
            </a:r>
            <a:r>
              <a:rPr lang="en-ZA" b="0" dirty="0" err="1" smtClean="0">
                <a:solidFill>
                  <a:schemeClr val="bg1">
                    <a:lumMod val="50000"/>
                  </a:schemeClr>
                </a:solidFill>
              </a:rPr>
              <a:t>cidb</a:t>
            </a:r>
            <a:r>
              <a:rPr lang="en-ZA" b="0" dirty="0" smtClean="0">
                <a:solidFill>
                  <a:schemeClr val="bg1">
                    <a:lumMod val="50000"/>
                  </a:schemeClr>
                </a:solidFill>
              </a:rPr>
              <a:t> Audit and Risk Committee on all cases</a:t>
            </a:r>
          </a:p>
          <a:p>
            <a:pPr lvl="2" algn="just"/>
            <a:r>
              <a:rPr lang="en-ZA" b="0" dirty="0" smtClean="0">
                <a:solidFill>
                  <a:schemeClr val="bg1">
                    <a:lumMod val="50000"/>
                  </a:schemeClr>
                </a:solidFill>
              </a:rPr>
              <a:t>Under investigation</a:t>
            </a:r>
          </a:p>
          <a:p>
            <a:pPr lvl="2" algn="just"/>
            <a:r>
              <a:rPr lang="en-ZA" b="0" dirty="0" smtClean="0">
                <a:solidFill>
                  <a:schemeClr val="bg1">
                    <a:lumMod val="50000"/>
                  </a:schemeClr>
                </a:solidFill>
              </a:rPr>
              <a:t>Concluded / Sanction (where applicable)</a:t>
            </a:r>
          </a:p>
          <a:p>
            <a:pPr lvl="2" algn="just"/>
            <a:r>
              <a:rPr lang="en-ZA" b="0" dirty="0" smtClean="0">
                <a:solidFill>
                  <a:schemeClr val="bg1">
                    <a:lumMod val="50000"/>
                  </a:schemeClr>
                </a:solidFill>
              </a:rPr>
              <a:t>High Court matters</a:t>
            </a:r>
          </a:p>
          <a:p>
            <a:pPr marL="723900" lvl="2" indent="0">
              <a:buNone/>
            </a:pPr>
            <a:r>
              <a:rPr lang="en-ZA" b="0" dirty="0" smtClean="0">
                <a:solidFill>
                  <a:schemeClr val="bg1">
                    <a:lumMod val="50000"/>
                  </a:schemeClr>
                </a:solidFill>
              </a:rPr>
              <a:t> </a:t>
            </a:r>
            <a:endParaRPr lang="en-ZA" b="0" dirty="0">
              <a:solidFill>
                <a:schemeClr val="bg1">
                  <a:lumMod val="50000"/>
                </a:schemeClr>
              </a:solidFill>
            </a:endParaRPr>
          </a:p>
        </p:txBody>
      </p:sp>
    </p:spTree>
    <p:extLst>
      <p:ext uri="{BB962C8B-B14F-4D97-AF65-F5344CB8AC3E}">
        <p14:creationId xmlns:p14="http://schemas.microsoft.com/office/powerpoint/2010/main" val="3371096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sp>
        <p:nvSpPr>
          <p:cNvPr id="3" name="Content Placeholder 2"/>
          <p:cNvSpPr>
            <a:spLocks noGrp="1"/>
          </p:cNvSpPr>
          <p:nvPr>
            <p:ph idx="1"/>
          </p:nvPr>
        </p:nvSpPr>
        <p:spPr>
          <a:xfrm>
            <a:off x="323528" y="1417638"/>
            <a:ext cx="8363272" cy="4459634"/>
          </a:xfrm>
        </p:spPr>
        <p:txBody>
          <a:bodyPr/>
          <a:lstStyle/>
          <a:p>
            <a:r>
              <a:rPr lang="en-ZA" b="0" dirty="0" smtClean="0">
                <a:solidFill>
                  <a:schemeClr val="bg1">
                    <a:lumMod val="50000"/>
                  </a:schemeClr>
                </a:solidFill>
              </a:rPr>
              <a:t>Compliance Monitor for the Public Works Family and other departments as at the end of December 2015</a:t>
            </a:r>
            <a:endParaRPr lang="en-ZA" b="0" dirty="0">
              <a:solidFill>
                <a:schemeClr val="bg1">
                  <a:lumMod val="50000"/>
                </a:schemeClr>
              </a:solidFill>
            </a:endParaRPr>
          </a:p>
        </p:txBody>
      </p:sp>
      <p:pic>
        <p:nvPicPr>
          <p:cNvPr id="4"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6432824" cy="373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235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sp>
        <p:nvSpPr>
          <p:cNvPr id="3" name="Content Placeholder 2"/>
          <p:cNvSpPr>
            <a:spLocks noGrp="1"/>
          </p:cNvSpPr>
          <p:nvPr>
            <p:ph idx="1"/>
          </p:nvPr>
        </p:nvSpPr>
        <p:spPr>
          <a:xfrm>
            <a:off x="457200" y="1268760"/>
            <a:ext cx="8229600" cy="4348410"/>
          </a:xfrm>
        </p:spPr>
        <p:txBody>
          <a:bodyPr/>
          <a:lstStyle/>
          <a:p>
            <a:pPr algn="just"/>
            <a:r>
              <a:rPr lang="en-ZA" dirty="0" smtClean="0">
                <a:solidFill>
                  <a:schemeClr val="bg1">
                    <a:lumMod val="50000"/>
                  </a:schemeClr>
                </a:solidFill>
              </a:rPr>
              <a:t>Forensic </a:t>
            </a:r>
            <a:r>
              <a:rPr lang="en-ZA" dirty="0" smtClean="0">
                <a:solidFill>
                  <a:schemeClr val="bg1">
                    <a:lumMod val="50000"/>
                  </a:schemeClr>
                </a:solidFill>
              </a:rPr>
              <a:t>investigations</a:t>
            </a:r>
          </a:p>
          <a:p>
            <a:pPr marL="0" indent="0" algn="just">
              <a:buNone/>
            </a:pPr>
            <a:endParaRPr lang="en-ZA" dirty="0" smtClean="0">
              <a:solidFill>
                <a:schemeClr val="bg1">
                  <a:lumMod val="50000"/>
                </a:schemeClr>
              </a:solidFill>
            </a:endParaRPr>
          </a:p>
          <a:p>
            <a:pPr lvl="1" algn="just">
              <a:buFont typeface="Arial" pitchFamily="34" charset="0"/>
              <a:buChar char="•"/>
            </a:pPr>
            <a:r>
              <a:rPr lang="en-ZA" b="0" dirty="0" smtClean="0">
                <a:solidFill>
                  <a:schemeClr val="bg1">
                    <a:lumMod val="50000"/>
                  </a:schemeClr>
                </a:solidFill>
              </a:rPr>
              <a:t>CIDB conducts compliance monitoring and forensic investigations on compliance to the </a:t>
            </a:r>
            <a:r>
              <a:rPr lang="en-ZA" b="0" dirty="0" err="1" smtClean="0">
                <a:solidFill>
                  <a:schemeClr val="bg1">
                    <a:lumMod val="50000"/>
                  </a:schemeClr>
                </a:solidFill>
              </a:rPr>
              <a:t>cidb</a:t>
            </a:r>
            <a:r>
              <a:rPr lang="en-ZA" b="0" dirty="0" smtClean="0">
                <a:solidFill>
                  <a:schemeClr val="bg1">
                    <a:lumMod val="50000"/>
                  </a:schemeClr>
                </a:solidFill>
              </a:rPr>
              <a:t> prescripts and the Code of Conduct.</a:t>
            </a:r>
          </a:p>
          <a:p>
            <a:pPr lvl="1" algn="just">
              <a:buFont typeface="Arial" pitchFamily="34" charset="0"/>
              <a:buChar char="•"/>
            </a:pPr>
            <a:r>
              <a:rPr lang="en-ZA" b="0" dirty="0" smtClean="0">
                <a:solidFill>
                  <a:schemeClr val="bg1">
                    <a:lumMod val="50000"/>
                  </a:schemeClr>
                </a:solidFill>
              </a:rPr>
              <a:t>For forensic investigations, reported cases are internally investigated and legitimate cases are handed to external experts </a:t>
            </a:r>
          </a:p>
          <a:p>
            <a:pPr lvl="1" algn="just">
              <a:buFont typeface="Arial" pitchFamily="34" charset="0"/>
              <a:buChar char="•"/>
            </a:pPr>
            <a:r>
              <a:rPr lang="en-ZA" b="0" dirty="0" smtClean="0">
                <a:solidFill>
                  <a:schemeClr val="bg1">
                    <a:lumMod val="50000"/>
                  </a:schemeClr>
                </a:solidFill>
              </a:rPr>
              <a:t>Where parties are found </a:t>
            </a:r>
            <a:r>
              <a:rPr lang="en-ZA" b="0" dirty="0" smtClean="0">
                <a:solidFill>
                  <a:schemeClr val="bg1">
                    <a:lumMod val="50000"/>
                  </a:schemeClr>
                </a:solidFill>
              </a:rPr>
              <a:t>guilty, </a:t>
            </a:r>
            <a:r>
              <a:rPr lang="en-ZA" b="0" dirty="0" smtClean="0">
                <a:solidFill>
                  <a:schemeClr val="bg1">
                    <a:lumMod val="50000"/>
                  </a:schemeClr>
                </a:solidFill>
              </a:rPr>
              <a:t>a formal enquiry process is followed. An Investigating Committee made up of external legal team hears the case using the “</a:t>
            </a:r>
            <a:r>
              <a:rPr lang="en-ZA" b="0" dirty="0" err="1" smtClean="0">
                <a:solidFill>
                  <a:schemeClr val="bg1">
                    <a:lumMod val="50000"/>
                  </a:schemeClr>
                </a:solidFill>
              </a:rPr>
              <a:t>Adi</a:t>
            </a:r>
            <a:r>
              <a:rPr lang="en-ZA" b="0" dirty="0" smtClean="0">
                <a:solidFill>
                  <a:schemeClr val="bg1">
                    <a:lumMod val="50000"/>
                  </a:schemeClr>
                </a:solidFill>
              </a:rPr>
              <a:t> </a:t>
            </a:r>
            <a:r>
              <a:rPr lang="en-ZA" b="0" dirty="0" err="1" smtClean="0">
                <a:solidFill>
                  <a:schemeClr val="bg1">
                    <a:lumMod val="50000"/>
                  </a:schemeClr>
                </a:solidFill>
              </a:rPr>
              <a:t>Alterem</a:t>
            </a:r>
            <a:r>
              <a:rPr lang="en-ZA" b="0" dirty="0" smtClean="0">
                <a:solidFill>
                  <a:schemeClr val="bg1">
                    <a:lumMod val="50000"/>
                  </a:schemeClr>
                </a:solidFill>
              </a:rPr>
              <a:t> Partem” rule.</a:t>
            </a:r>
          </a:p>
          <a:p>
            <a:pPr lvl="1" algn="just">
              <a:buFont typeface="Arial" pitchFamily="34" charset="0"/>
              <a:buChar char="•"/>
            </a:pPr>
            <a:r>
              <a:rPr lang="en-ZA" b="0" dirty="0" smtClean="0">
                <a:solidFill>
                  <a:schemeClr val="bg1">
                    <a:lumMod val="50000"/>
                  </a:schemeClr>
                </a:solidFill>
              </a:rPr>
              <a:t>Sanctions issued on behalf of the Investigating Committee are published on the </a:t>
            </a:r>
            <a:r>
              <a:rPr lang="en-ZA" b="0" dirty="0" err="1" smtClean="0">
                <a:solidFill>
                  <a:schemeClr val="bg1">
                    <a:lumMod val="50000"/>
                  </a:schemeClr>
                </a:solidFill>
              </a:rPr>
              <a:t>cidb</a:t>
            </a:r>
            <a:r>
              <a:rPr lang="en-ZA" b="0" dirty="0" smtClean="0">
                <a:solidFill>
                  <a:schemeClr val="bg1">
                    <a:lumMod val="50000"/>
                  </a:schemeClr>
                </a:solidFill>
              </a:rPr>
              <a:t> website.</a:t>
            </a:r>
            <a:endParaRPr lang="en-ZA" b="0" dirty="0">
              <a:solidFill>
                <a:schemeClr val="bg1">
                  <a:lumMod val="50000"/>
                </a:schemeClr>
              </a:solidFill>
            </a:endParaRPr>
          </a:p>
        </p:txBody>
      </p:sp>
    </p:spTree>
    <p:extLst>
      <p:ext uri="{BB962C8B-B14F-4D97-AF65-F5344CB8AC3E}">
        <p14:creationId xmlns:p14="http://schemas.microsoft.com/office/powerpoint/2010/main" val="393830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 - Procurement &amp; Delivery Management (PDM)</a:t>
            </a: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57166"/>
            <a:ext cx="7344816" cy="506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196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3203848" y="4725144"/>
            <a:ext cx="5180012" cy="1044575"/>
          </a:xfrm>
        </p:spPr>
        <p:txBody>
          <a:bodyPr/>
          <a:lstStyle/>
          <a:p>
            <a:r>
              <a:rPr lang="en-US" dirty="0" smtClean="0"/>
              <a:t>D – PROVINCIAL OFFICES AND CONTRACTOR DEVELOPMENT</a:t>
            </a:r>
            <a:endParaRPr lang="en-US" dirty="0" smtClean="0"/>
          </a:p>
        </p:txBody>
      </p:sp>
    </p:spTree>
    <p:extLst>
      <p:ext uri="{BB962C8B-B14F-4D97-AF65-F5344CB8AC3E}">
        <p14:creationId xmlns:p14="http://schemas.microsoft.com/office/powerpoint/2010/main" val="61471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p:spPr>
        <p:txBody>
          <a:bodyPr/>
          <a:lstStyle/>
          <a:p>
            <a:r>
              <a:rPr lang="en-US" sz="2800" dirty="0" smtClean="0"/>
              <a:t/>
            </a:r>
            <a:br>
              <a:rPr lang="en-US" sz="2800" dirty="0" smtClean="0"/>
            </a:br>
            <a:r>
              <a:rPr lang="en-US" sz="2800" dirty="0" smtClean="0"/>
              <a:t>D - Provinces </a:t>
            </a:r>
            <a:r>
              <a:rPr lang="en-US" sz="2800" dirty="0"/>
              <a:t>and Contractor Development (PCD)</a:t>
            </a:r>
            <a:br>
              <a:rPr lang="en-US" sz="2800" dirty="0"/>
            </a:br>
            <a:r>
              <a:rPr lang="en-US" sz="2800" dirty="0" smtClean="0"/>
              <a:t> </a:t>
            </a:r>
            <a:endParaRPr lang="en-ZA" dirty="0"/>
          </a:p>
        </p:txBody>
      </p:sp>
      <p:sp>
        <p:nvSpPr>
          <p:cNvPr id="3" name="Content Placeholder 2"/>
          <p:cNvSpPr>
            <a:spLocks noGrp="1"/>
          </p:cNvSpPr>
          <p:nvPr>
            <p:ph idx="1"/>
          </p:nvPr>
        </p:nvSpPr>
        <p:spPr/>
        <p:txBody>
          <a:bodyPr>
            <a:normAutofit/>
          </a:bodyPr>
          <a:lstStyle/>
          <a:p>
            <a:pPr marL="457200" indent="-457200">
              <a:buAutoNum type="alphaLcParenR"/>
            </a:pPr>
            <a:endParaRPr lang="en-ZA" dirty="0" smtClean="0">
              <a:solidFill>
                <a:schemeClr val="bg1">
                  <a:lumMod val="50000"/>
                </a:schemeClr>
              </a:solidFill>
            </a:endParaRPr>
          </a:p>
          <a:p>
            <a:pPr marL="457200" indent="-457200">
              <a:buAutoNum type="alphaLcParenR"/>
            </a:pPr>
            <a:r>
              <a:rPr lang="en-ZA" dirty="0" smtClean="0">
                <a:solidFill>
                  <a:schemeClr val="bg1">
                    <a:lumMod val="50000"/>
                  </a:schemeClr>
                </a:solidFill>
              </a:rPr>
              <a:t>Enterprise Development</a:t>
            </a:r>
          </a:p>
          <a:p>
            <a:pPr marL="457200" indent="-457200">
              <a:buAutoNum type="alphaLcParenR"/>
            </a:pPr>
            <a:r>
              <a:rPr lang="en-ZA" dirty="0" smtClean="0">
                <a:solidFill>
                  <a:schemeClr val="bg1">
                    <a:lumMod val="50000"/>
                  </a:schemeClr>
                </a:solidFill>
              </a:rPr>
              <a:t>Monitoring contractor development </a:t>
            </a:r>
          </a:p>
          <a:p>
            <a:pPr marL="457200" indent="-457200">
              <a:buAutoNum type="alphaLcParenR"/>
            </a:pPr>
            <a:r>
              <a:rPr lang="en-ZA" dirty="0" smtClean="0">
                <a:solidFill>
                  <a:schemeClr val="bg1">
                    <a:lumMod val="50000"/>
                  </a:schemeClr>
                </a:solidFill>
              </a:rPr>
              <a:t>Efficient and effective contractor registration </a:t>
            </a:r>
          </a:p>
        </p:txBody>
      </p:sp>
    </p:spTree>
    <p:extLst>
      <p:ext uri="{BB962C8B-B14F-4D97-AF65-F5344CB8AC3E}">
        <p14:creationId xmlns:p14="http://schemas.microsoft.com/office/powerpoint/2010/main" val="163303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 (ii) - MISSION</a:t>
            </a:r>
            <a:endParaRPr lang="en-ZA" dirty="0"/>
          </a:p>
        </p:txBody>
      </p:sp>
      <p:sp>
        <p:nvSpPr>
          <p:cNvPr id="3" name="Content Placeholder 2"/>
          <p:cNvSpPr>
            <a:spLocks noGrp="1"/>
          </p:cNvSpPr>
          <p:nvPr>
            <p:ph idx="1"/>
          </p:nvPr>
        </p:nvSpPr>
        <p:spPr/>
        <p:txBody>
          <a:bodyPr>
            <a:normAutofit/>
          </a:bodyPr>
          <a:lstStyle/>
          <a:p>
            <a:pPr marL="0" indent="0" algn="ctr">
              <a:buNone/>
            </a:pPr>
            <a:r>
              <a:rPr lang="en-US" sz="2100" dirty="0">
                <a:solidFill>
                  <a:schemeClr val="bg1">
                    <a:lumMod val="50000"/>
                  </a:schemeClr>
                </a:solidFill>
              </a:rPr>
              <a:t>We exist in order to create an inclusive, sustainable and competitive construction </a:t>
            </a:r>
            <a:r>
              <a:rPr lang="en-US" sz="2100" dirty="0" smtClean="0">
                <a:solidFill>
                  <a:schemeClr val="bg1">
                    <a:lumMod val="50000"/>
                  </a:schemeClr>
                </a:solidFill>
              </a:rPr>
              <a:t>industry</a:t>
            </a:r>
          </a:p>
          <a:p>
            <a:pPr marL="0" indent="0" algn="ctr">
              <a:buNone/>
            </a:pPr>
            <a:r>
              <a:rPr lang="en-US" sz="2100" dirty="0" smtClean="0">
                <a:solidFill>
                  <a:schemeClr val="bg1">
                    <a:lumMod val="50000"/>
                  </a:schemeClr>
                </a:solidFill>
              </a:rPr>
              <a:t> by</a:t>
            </a:r>
          </a:p>
          <a:p>
            <a:pPr marL="0" indent="0" algn="ctr">
              <a:buNone/>
            </a:pPr>
            <a:endParaRPr lang="en-US" sz="2100" dirty="0" smtClean="0">
              <a:solidFill>
                <a:schemeClr val="bg1">
                  <a:lumMod val="50000"/>
                </a:schemeClr>
              </a:solidFill>
            </a:endParaRPr>
          </a:p>
          <a:p>
            <a:pPr marL="0" indent="0" algn="ctr">
              <a:buNone/>
            </a:pPr>
            <a:r>
              <a:rPr lang="en-US" sz="2100" u="sng" dirty="0" smtClean="0">
                <a:solidFill>
                  <a:schemeClr val="bg1">
                    <a:lumMod val="50000"/>
                  </a:schemeClr>
                </a:solidFill>
              </a:rPr>
              <a:t>regulating</a:t>
            </a:r>
            <a:r>
              <a:rPr lang="en-US" sz="2100" u="sng" dirty="0">
                <a:solidFill>
                  <a:schemeClr val="bg1">
                    <a:lumMod val="50000"/>
                  </a:schemeClr>
                </a:solidFill>
              </a:rPr>
              <a:t>, developing and transforming</a:t>
            </a:r>
            <a:r>
              <a:rPr lang="en-US" sz="2100" dirty="0">
                <a:solidFill>
                  <a:schemeClr val="bg1">
                    <a:lumMod val="50000"/>
                  </a:schemeClr>
                </a:solidFill>
              </a:rPr>
              <a:t> the construction </a:t>
            </a:r>
            <a:r>
              <a:rPr lang="en-US" sz="2100" dirty="0" smtClean="0">
                <a:solidFill>
                  <a:schemeClr val="bg1">
                    <a:lumMod val="50000"/>
                  </a:schemeClr>
                </a:solidFill>
              </a:rPr>
              <a:t>industry through:</a:t>
            </a:r>
          </a:p>
          <a:p>
            <a:pPr marL="0" indent="0" algn="ctr">
              <a:buNone/>
            </a:pPr>
            <a:endParaRPr lang="en-US" sz="2100" dirty="0" smtClean="0">
              <a:solidFill>
                <a:schemeClr val="bg1">
                  <a:lumMod val="50000"/>
                </a:schemeClr>
              </a:solidFill>
            </a:endParaRPr>
          </a:p>
          <a:p>
            <a:pPr algn="ctr">
              <a:buFontTx/>
              <a:buChar char="-"/>
            </a:pPr>
            <a:r>
              <a:rPr lang="en-US" sz="2100" dirty="0" smtClean="0">
                <a:solidFill>
                  <a:schemeClr val="bg1">
                    <a:lumMod val="50000"/>
                  </a:schemeClr>
                </a:solidFill>
              </a:rPr>
              <a:t>monitoring </a:t>
            </a:r>
            <a:r>
              <a:rPr lang="en-US" sz="2100" dirty="0">
                <a:solidFill>
                  <a:schemeClr val="bg1">
                    <a:lumMod val="50000"/>
                  </a:schemeClr>
                </a:solidFill>
              </a:rPr>
              <a:t>and enforcement, </a:t>
            </a:r>
            <a:endParaRPr lang="en-US" sz="2100" dirty="0" smtClean="0">
              <a:solidFill>
                <a:schemeClr val="bg1">
                  <a:lumMod val="50000"/>
                </a:schemeClr>
              </a:solidFill>
            </a:endParaRPr>
          </a:p>
          <a:p>
            <a:pPr algn="ctr">
              <a:buFontTx/>
              <a:buChar char="-"/>
            </a:pPr>
            <a:r>
              <a:rPr lang="en-US" sz="2100" dirty="0" smtClean="0">
                <a:solidFill>
                  <a:schemeClr val="bg1">
                    <a:lumMod val="50000"/>
                  </a:schemeClr>
                </a:solidFill>
              </a:rPr>
              <a:t>standards </a:t>
            </a:r>
            <a:r>
              <a:rPr lang="en-US" sz="2100" dirty="0">
                <a:solidFill>
                  <a:schemeClr val="bg1">
                    <a:lumMod val="50000"/>
                  </a:schemeClr>
                </a:solidFill>
              </a:rPr>
              <a:t>and guidelines, </a:t>
            </a:r>
            <a:endParaRPr lang="en-US" sz="2100" dirty="0" smtClean="0">
              <a:solidFill>
                <a:schemeClr val="bg1">
                  <a:lumMod val="50000"/>
                </a:schemeClr>
              </a:solidFill>
            </a:endParaRPr>
          </a:p>
          <a:p>
            <a:pPr algn="ctr">
              <a:buFontTx/>
              <a:buChar char="-"/>
            </a:pPr>
            <a:r>
              <a:rPr lang="en-US" sz="2100" dirty="0" smtClean="0">
                <a:solidFill>
                  <a:schemeClr val="bg1">
                    <a:lumMod val="50000"/>
                  </a:schemeClr>
                </a:solidFill>
              </a:rPr>
              <a:t>capacity </a:t>
            </a:r>
            <a:r>
              <a:rPr lang="en-US" sz="2100" dirty="0">
                <a:solidFill>
                  <a:schemeClr val="bg1">
                    <a:lumMod val="50000"/>
                  </a:schemeClr>
                </a:solidFill>
              </a:rPr>
              <a:t>building and </a:t>
            </a:r>
            <a:endParaRPr lang="en-US" sz="2100" dirty="0" smtClean="0">
              <a:solidFill>
                <a:schemeClr val="bg1">
                  <a:lumMod val="50000"/>
                </a:schemeClr>
              </a:solidFill>
            </a:endParaRPr>
          </a:p>
          <a:p>
            <a:pPr algn="ctr">
              <a:buFontTx/>
              <a:buChar char="-"/>
            </a:pPr>
            <a:r>
              <a:rPr lang="en-US" sz="2100" dirty="0" smtClean="0">
                <a:solidFill>
                  <a:schemeClr val="bg1">
                    <a:lumMod val="50000"/>
                  </a:schemeClr>
                </a:solidFill>
              </a:rPr>
              <a:t>forging </a:t>
            </a:r>
            <a:r>
              <a:rPr lang="en-US" sz="2100" dirty="0">
                <a:solidFill>
                  <a:schemeClr val="bg1">
                    <a:lumMod val="50000"/>
                  </a:schemeClr>
                </a:solidFill>
              </a:rPr>
              <a:t>partnerships</a:t>
            </a:r>
            <a:r>
              <a:rPr lang="en-US" sz="2100" dirty="0" smtClean="0">
                <a:solidFill>
                  <a:schemeClr val="bg1">
                    <a:lumMod val="50000"/>
                  </a:schemeClr>
                </a:solidFill>
              </a:rPr>
              <a:t>.</a:t>
            </a:r>
            <a:endParaRPr lang="en-ZA" sz="2100" dirty="0">
              <a:solidFill>
                <a:schemeClr val="bg1">
                  <a:lumMod val="50000"/>
                </a:schemeClr>
              </a:solidFill>
            </a:endParaRPr>
          </a:p>
        </p:txBody>
      </p:sp>
    </p:spTree>
    <p:extLst>
      <p:ext uri="{BB962C8B-B14F-4D97-AF65-F5344CB8AC3E}">
        <p14:creationId xmlns:p14="http://schemas.microsoft.com/office/powerpoint/2010/main" val="37318799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922114"/>
          </a:xfrm>
        </p:spPr>
        <p:txBody>
          <a:bodyPr/>
          <a:lstStyle/>
          <a:p>
            <a:r>
              <a:rPr lang="en-US" sz="2800" dirty="0"/>
              <a:t>D - Provinces and Contractor Development (PCD)</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solidFill>
                  <a:schemeClr val="bg1">
                    <a:lumMod val="50000"/>
                  </a:schemeClr>
                </a:solidFill>
              </a:rPr>
              <a:t>Enterprise development:</a:t>
            </a:r>
          </a:p>
          <a:p>
            <a:endParaRPr lang="en-US" dirty="0">
              <a:solidFill>
                <a:schemeClr val="bg1">
                  <a:lumMod val="50000"/>
                </a:schemeClr>
              </a:solidFill>
            </a:endParaRPr>
          </a:p>
          <a:p>
            <a:pPr lvl="1">
              <a:buFont typeface="Arial" pitchFamily="34" charset="0"/>
              <a:buChar char="•"/>
            </a:pPr>
            <a:r>
              <a:rPr lang="en-ZA" sz="1700" dirty="0">
                <a:solidFill>
                  <a:schemeClr val="bg1">
                    <a:lumMod val="50000"/>
                  </a:schemeClr>
                </a:solidFill>
              </a:rPr>
              <a:t>Expand and entrench NCDP awareness and implementation of Contractor Development Programmes (CDPs</a:t>
            </a:r>
            <a:r>
              <a:rPr lang="en-ZA" sz="1700" dirty="0" smtClean="0">
                <a:solidFill>
                  <a:schemeClr val="bg1">
                    <a:lumMod val="50000"/>
                  </a:schemeClr>
                </a:solidFill>
              </a:rPr>
              <a:t>):</a:t>
            </a:r>
            <a:endParaRPr lang="en-ZA" sz="1700" dirty="0">
              <a:solidFill>
                <a:schemeClr val="bg1">
                  <a:lumMod val="50000"/>
                </a:schemeClr>
              </a:solidFill>
            </a:endParaRPr>
          </a:p>
          <a:p>
            <a:pPr lvl="2">
              <a:buFont typeface="Arial" pitchFamily="34" charset="0"/>
              <a:buChar char="•"/>
            </a:pPr>
            <a:r>
              <a:rPr lang="en-ZA" sz="1700" dirty="0">
                <a:solidFill>
                  <a:schemeClr val="bg1">
                    <a:lumMod val="50000"/>
                  </a:schemeClr>
                </a:solidFill>
              </a:rPr>
              <a:t>increase alignment of Contractor Development Programmes (CDPs) to the National Contractor Development Programme (NCDP)</a:t>
            </a:r>
          </a:p>
          <a:p>
            <a:pPr lvl="2">
              <a:buFont typeface="Arial" pitchFamily="34" charset="0"/>
              <a:buChar char="•"/>
            </a:pPr>
            <a:r>
              <a:rPr lang="en-ZA" sz="1700" dirty="0">
                <a:solidFill>
                  <a:schemeClr val="bg1">
                    <a:lumMod val="50000"/>
                  </a:schemeClr>
                </a:solidFill>
              </a:rPr>
              <a:t>rollout NCDP to local government</a:t>
            </a:r>
          </a:p>
          <a:p>
            <a:pPr lvl="2"/>
            <a:endParaRPr lang="en-ZA" sz="1500" dirty="0">
              <a:solidFill>
                <a:schemeClr val="bg1">
                  <a:lumMod val="50000"/>
                </a:schemeClr>
              </a:solidFill>
            </a:endParaRPr>
          </a:p>
          <a:p>
            <a:pPr lvl="1">
              <a:buFont typeface="Arial" pitchFamily="34" charset="0"/>
              <a:buChar char="•"/>
            </a:pPr>
            <a:r>
              <a:rPr lang="en-ZA" sz="1700" dirty="0">
                <a:solidFill>
                  <a:schemeClr val="bg1">
                    <a:lumMod val="50000"/>
                  </a:schemeClr>
                </a:solidFill>
              </a:rPr>
              <a:t>Strengthening the enabling environment for Contractor Development</a:t>
            </a:r>
            <a:r>
              <a:rPr lang="en-ZA" sz="1700" dirty="0" smtClean="0">
                <a:solidFill>
                  <a:schemeClr val="bg1">
                    <a:lumMod val="50000"/>
                  </a:schemeClr>
                </a:solidFill>
              </a:rPr>
              <a:t>:</a:t>
            </a:r>
          </a:p>
          <a:p>
            <a:pPr lvl="1">
              <a:buFont typeface="Arial" pitchFamily="34" charset="0"/>
              <a:buChar char="•"/>
            </a:pPr>
            <a:endParaRPr lang="en-ZA" sz="1700" dirty="0">
              <a:solidFill>
                <a:schemeClr val="bg1">
                  <a:lumMod val="50000"/>
                </a:schemeClr>
              </a:solidFill>
            </a:endParaRPr>
          </a:p>
          <a:p>
            <a:pPr lvl="2">
              <a:buFont typeface="Arial" pitchFamily="34" charset="0"/>
              <a:buChar char="•"/>
            </a:pPr>
            <a:r>
              <a:rPr lang="en-ZA" sz="1700" dirty="0">
                <a:solidFill>
                  <a:schemeClr val="bg1">
                    <a:lumMod val="50000"/>
                  </a:schemeClr>
                </a:solidFill>
              </a:rPr>
              <a:t>harmonise cidb cross </a:t>
            </a:r>
            <a:r>
              <a:rPr lang="en-ZA" sz="1700" dirty="0" smtClean="0">
                <a:solidFill>
                  <a:schemeClr val="bg1">
                    <a:lumMod val="50000"/>
                  </a:schemeClr>
                </a:solidFill>
              </a:rPr>
              <a:t>programme </a:t>
            </a:r>
            <a:r>
              <a:rPr lang="en-ZA" sz="1700" dirty="0">
                <a:solidFill>
                  <a:schemeClr val="bg1">
                    <a:lumMod val="50000"/>
                  </a:schemeClr>
                </a:solidFill>
              </a:rPr>
              <a:t>contractor development </a:t>
            </a:r>
            <a:r>
              <a:rPr lang="en-ZA" sz="1700" dirty="0" smtClean="0">
                <a:solidFill>
                  <a:schemeClr val="bg1">
                    <a:lumMod val="50000"/>
                  </a:schemeClr>
                </a:solidFill>
              </a:rPr>
              <a:t>initiatives</a:t>
            </a:r>
            <a:endParaRPr lang="en-ZA" sz="1700" dirty="0">
              <a:solidFill>
                <a:schemeClr val="bg1">
                  <a:lumMod val="50000"/>
                </a:schemeClr>
              </a:solidFill>
            </a:endParaRPr>
          </a:p>
          <a:p>
            <a:pPr lvl="2">
              <a:buFont typeface="Arial" pitchFamily="34" charset="0"/>
              <a:buChar char="•"/>
            </a:pPr>
            <a:r>
              <a:rPr lang="en-ZA" sz="1700" dirty="0">
                <a:solidFill>
                  <a:schemeClr val="bg1">
                    <a:lumMod val="50000"/>
                  </a:schemeClr>
                </a:solidFill>
              </a:rPr>
              <a:t>strengthen collaboration and partnerships locally and </a:t>
            </a:r>
            <a:r>
              <a:rPr lang="en-ZA" sz="1700" dirty="0" smtClean="0">
                <a:solidFill>
                  <a:schemeClr val="bg1">
                    <a:lumMod val="50000"/>
                  </a:schemeClr>
                </a:solidFill>
              </a:rPr>
              <a:t>internationally</a:t>
            </a:r>
          </a:p>
          <a:p>
            <a:pPr lvl="2">
              <a:buFont typeface="Arial" pitchFamily="34" charset="0"/>
              <a:buChar char="•"/>
            </a:pPr>
            <a:endParaRPr lang="en-ZA" sz="1700" dirty="0">
              <a:solidFill>
                <a:schemeClr val="bg1">
                  <a:lumMod val="50000"/>
                </a:schemeClr>
              </a:solidFill>
            </a:endParaRPr>
          </a:p>
          <a:p>
            <a:pPr lvl="1">
              <a:buFont typeface="Arial" pitchFamily="34" charset="0"/>
              <a:buChar char="•"/>
            </a:pPr>
            <a:r>
              <a:rPr lang="en-ZA" sz="1700" dirty="0" smtClean="0">
                <a:solidFill>
                  <a:schemeClr val="bg1">
                    <a:lumMod val="50000"/>
                  </a:schemeClr>
                </a:solidFill>
              </a:rPr>
              <a:t>Enhanced </a:t>
            </a:r>
            <a:r>
              <a:rPr lang="en-ZA" sz="1700" dirty="0">
                <a:solidFill>
                  <a:schemeClr val="bg1">
                    <a:lumMod val="50000"/>
                  </a:schemeClr>
                </a:solidFill>
              </a:rPr>
              <a:t>monitoring and reporting on Contractor Development </a:t>
            </a:r>
            <a:r>
              <a:rPr lang="en-ZA" sz="1700" dirty="0" smtClean="0">
                <a:solidFill>
                  <a:schemeClr val="bg1">
                    <a:lumMod val="50000"/>
                  </a:schemeClr>
                </a:solidFill>
              </a:rPr>
              <a:t>Programmes</a:t>
            </a:r>
          </a:p>
          <a:p>
            <a:pPr lvl="1">
              <a:buFont typeface="Arial" pitchFamily="34" charset="0"/>
              <a:buChar char="•"/>
            </a:pPr>
            <a:endParaRPr lang="en-ZA" sz="1700" dirty="0" smtClean="0">
              <a:solidFill>
                <a:schemeClr val="bg1">
                  <a:lumMod val="50000"/>
                </a:schemeClr>
              </a:solidFill>
            </a:endParaRPr>
          </a:p>
          <a:p>
            <a:pPr lvl="1">
              <a:buFont typeface="Arial" pitchFamily="34" charset="0"/>
              <a:buChar char="•"/>
            </a:pPr>
            <a:r>
              <a:rPr lang="en-ZA" sz="1700" dirty="0" smtClean="0">
                <a:solidFill>
                  <a:schemeClr val="bg1">
                    <a:lumMod val="50000"/>
                  </a:schemeClr>
                </a:solidFill>
              </a:rPr>
              <a:t>Capacitating clients for contractor development through awareness and programmatic </a:t>
            </a:r>
            <a:r>
              <a:rPr lang="en-ZA" sz="1700" dirty="0">
                <a:solidFill>
                  <a:schemeClr val="bg1">
                    <a:lumMod val="50000"/>
                  </a:schemeClr>
                </a:solidFill>
              </a:rPr>
              <a:t>support </a:t>
            </a:r>
          </a:p>
          <a:p>
            <a:pPr marL="720725" lvl="1" indent="-358775">
              <a:buFont typeface="+mj-lt"/>
              <a:buAutoNum type="alphaLcParenR"/>
            </a:pPr>
            <a:endParaRPr lang="en-ZA" sz="1700" dirty="0">
              <a:solidFill>
                <a:schemeClr val="bg1">
                  <a:lumMod val="50000"/>
                </a:schemeClr>
              </a:solidFill>
            </a:endParaRPr>
          </a:p>
          <a:p>
            <a:pPr marL="720725" lvl="1" indent="-358775">
              <a:buFont typeface="+mj-lt"/>
              <a:buAutoNum type="alphaLcParenR"/>
            </a:pPr>
            <a:endParaRPr lang="en-ZA" sz="1700" dirty="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12827212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94122"/>
          </a:xfrm>
        </p:spPr>
        <p:txBody>
          <a:bodyPr/>
          <a:lstStyle/>
          <a:p>
            <a:r>
              <a:rPr lang="en-ZA" sz="2400" dirty="0"/>
              <a:t>Expand and entrench NCDP awareness and implementation of </a:t>
            </a:r>
            <a:r>
              <a:rPr lang="en-ZA" sz="2400" dirty="0" smtClean="0"/>
              <a:t>CDP </a:t>
            </a:r>
            <a:r>
              <a:rPr lang="en-ZA" sz="2400" dirty="0"/>
              <a:t>(CDPs</a:t>
            </a:r>
            <a:r>
              <a:rPr lang="en-ZA" sz="2400" dirty="0" smtClean="0"/>
              <a:t>): Lessons </a:t>
            </a:r>
            <a:r>
              <a:rPr lang="en-ZA" sz="2400" dirty="0" smtClean="0"/>
              <a:t>learnt</a:t>
            </a:r>
            <a:r>
              <a:rPr lang="en-ZA" sz="2400" dirty="0"/>
              <a:t/>
            </a:r>
            <a:br>
              <a:rPr lang="en-ZA" sz="2400" dirty="0"/>
            </a:br>
            <a:endParaRPr lang="en-GB" altLang="en-US" sz="2400" dirty="0"/>
          </a:p>
        </p:txBody>
      </p:sp>
      <p:sp>
        <p:nvSpPr>
          <p:cNvPr id="10244" name="Rectangle 4"/>
          <p:cNvSpPr>
            <a:spLocks noChangeArrowheads="1"/>
          </p:cNvSpPr>
          <p:nvPr>
            <p:custDataLst>
              <p:tags r:id="rId2"/>
            </p:custDataLst>
          </p:nvPr>
        </p:nvSpPr>
        <p:spPr bwMode="auto">
          <a:xfrm>
            <a:off x="385947" y="1381906"/>
            <a:ext cx="2925881" cy="5257564"/>
          </a:xfrm>
          <a:prstGeom prst="rect">
            <a:avLst/>
          </a:prstGeom>
          <a:solidFill>
            <a:schemeClr val="accent5">
              <a:lumMod val="20000"/>
              <a:lumOff val="80000"/>
            </a:schemeClr>
          </a:solidFill>
          <a:ln>
            <a:noFill/>
          </a:ln>
          <a:effectLst/>
        </p:spPr>
        <p:txBody>
          <a:bodyPr/>
          <a:lstStyle>
            <a:lvl1pPr marL="342900" indent="-342900" eaLnBrk="0" hangingPunct="0">
              <a:defRPr sz="1200">
                <a:solidFill>
                  <a:schemeClr val="tx1"/>
                </a:solidFill>
                <a:latin typeface="Arial" pitchFamily="34" charset="0"/>
                <a:cs typeface="Arial" pitchFamily="34" charset="0"/>
              </a:defRPr>
            </a:lvl1pPr>
            <a:lvl2pPr marL="1588"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lvl="1" eaLnBrk="1" hangingPunct="1">
              <a:spcBef>
                <a:spcPct val="40000"/>
              </a:spcBef>
              <a:spcAft>
                <a:spcPct val="50000"/>
              </a:spcAft>
              <a:buClr>
                <a:srgbClr val="C0504D"/>
              </a:buClr>
            </a:pPr>
            <a:r>
              <a:rPr lang="en-ZA" sz="1600" b="0" dirty="0">
                <a:solidFill>
                  <a:srgbClr val="FF0000"/>
                </a:solidFill>
              </a:rPr>
              <a:t>Key NCDP elements and principles</a:t>
            </a:r>
            <a:r>
              <a:rPr lang="en-ZA" sz="1600" b="0" dirty="0" smtClean="0">
                <a:solidFill>
                  <a:srgbClr val="FF0000"/>
                </a:solidFill>
              </a:rPr>
              <a:t>:</a:t>
            </a:r>
            <a:endParaRPr lang="en-GB" sz="1600" b="0" dirty="0">
              <a:solidFill>
                <a:srgbClr val="FF0000"/>
              </a:solidFill>
            </a:endParaRPr>
          </a:p>
        </p:txBody>
      </p:sp>
      <p:sp>
        <p:nvSpPr>
          <p:cNvPr id="10245" name="Line 5"/>
          <p:cNvSpPr>
            <a:spLocks noChangeShapeType="1"/>
          </p:cNvSpPr>
          <p:nvPr>
            <p:custDataLst>
              <p:tags r:id="rId3"/>
            </p:custDataLst>
          </p:nvPr>
        </p:nvSpPr>
        <p:spPr bwMode="auto">
          <a:xfrm>
            <a:off x="4171950" y="2160233"/>
            <a:ext cx="4972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dirty="0">
              <a:solidFill>
                <a:prstClr val="black"/>
              </a:solidFill>
            </a:endParaRPr>
          </a:p>
        </p:txBody>
      </p:sp>
      <p:sp>
        <p:nvSpPr>
          <p:cNvPr id="10246" name="Text Box 6"/>
          <p:cNvSpPr txBox="1">
            <a:spLocks noChangeArrowheads="1"/>
          </p:cNvSpPr>
          <p:nvPr>
            <p:custDataLst>
              <p:tags r:id="rId4"/>
            </p:custDataLst>
          </p:nvPr>
        </p:nvSpPr>
        <p:spPr bwMode="auto">
          <a:xfrm>
            <a:off x="3563938" y="1454150"/>
            <a:ext cx="1116309" cy="28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lnSpc>
                <a:spcPct val="90000"/>
              </a:lnSpc>
            </a:pPr>
            <a:r>
              <a:rPr lang="en-GB" sz="1400" dirty="0" smtClean="0">
                <a:solidFill>
                  <a:prstClr val="black"/>
                </a:solidFill>
              </a:rPr>
              <a:t>Alignment:</a:t>
            </a:r>
            <a:endParaRPr lang="en-GB" altLang="en-US" sz="1400" dirty="0">
              <a:solidFill>
                <a:prstClr val="black"/>
              </a:solidFill>
            </a:endParaRPr>
          </a:p>
        </p:txBody>
      </p:sp>
      <p:sp>
        <p:nvSpPr>
          <p:cNvPr id="10247" name="AutoShape 7"/>
          <p:cNvSpPr>
            <a:spLocks noChangeArrowheads="1"/>
          </p:cNvSpPr>
          <p:nvPr>
            <p:custDataLst>
              <p:tags r:id="rId5"/>
            </p:custDataLst>
          </p:nvPr>
        </p:nvSpPr>
        <p:spPr bwMode="auto">
          <a:xfrm>
            <a:off x="395288" y="1881188"/>
            <a:ext cx="2881312" cy="755724"/>
          </a:xfrm>
          <a:prstGeom prst="homePlate">
            <a:avLst>
              <a:gd name="adj" fmla="val 32670"/>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lstStyle>
            <a:lvl1pPr marL="342900" indent="-342900" eaLnBrk="0" hangingPunct="0">
              <a:defRPr sz="1200">
                <a:solidFill>
                  <a:schemeClr val="tx1"/>
                </a:solidFill>
                <a:latin typeface="Arial" pitchFamily="34" charset="0"/>
                <a:cs typeface="Arial" pitchFamily="34" charset="0"/>
              </a:defRPr>
            </a:lvl1pPr>
            <a:lvl2pPr marL="466725" indent="-233363"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Ensuring  sufficient in-house or outsourced capacity for the management of the CDP </a:t>
            </a:r>
          </a:p>
        </p:txBody>
      </p:sp>
      <p:sp>
        <p:nvSpPr>
          <p:cNvPr id="10248" name="AutoShape 8"/>
          <p:cNvSpPr>
            <a:spLocks noChangeArrowheads="1"/>
          </p:cNvSpPr>
          <p:nvPr>
            <p:custDataLst>
              <p:tags r:id="rId6"/>
            </p:custDataLst>
          </p:nvPr>
        </p:nvSpPr>
        <p:spPr bwMode="auto">
          <a:xfrm>
            <a:off x="408232" y="2741021"/>
            <a:ext cx="2881312" cy="1349438"/>
          </a:xfrm>
          <a:prstGeom prst="homePlate">
            <a:avLst>
              <a:gd name="adj" fmla="val 32669"/>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lstStyle>
            <a:lvl1pPr marL="342900" indent="-342900" eaLnBrk="0" hangingPunct="0">
              <a:defRPr sz="1200">
                <a:solidFill>
                  <a:schemeClr val="tx1"/>
                </a:solidFill>
                <a:latin typeface="Arial" pitchFamily="34" charset="0"/>
                <a:cs typeface="Arial" pitchFamily="34" charset="0"/>
              </a:defRPr>
            </a:lvl1pPr>
            <a:lvl2pPr marL="466725" indent="-233363"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Setting targets for </a:t>
            </a:r>
            <a:r>
              <a:rPr lang="en-GB" altLang="en-US" sz="1400" dirty="0" smtClean="0">
                <a:solidFill>
                  <a:schemeClr val="bg1">
                    <a:lumMod val="50000"/>
                  </a:schemeClr>
                </a:solidFill>
              </a:rPr>
              <a:t>budgets, </a:t>
            </a:r>
            <a:r>
              <a:rPr lang="en-GB" altLang="en-US" sz="1400" dirty="0">
                <a:solidFill>
                  <a:schemeClr val="bg1">
                    <a:lumMod val="50000"/>
                  </a:schemeClr>
                </a:solidFill>
              </a:rPr>
              <a:t>number of projects and </a:t>
            </a:r>
            <a:r>
              <a:rPr lang="en-GB" altLang="en-US" sz="1400" dirty="0" smtClean="0">
                <a:solidFill>
                  <a:schemeClr val="bg1">
                    <a:lumMod val="50000"/>
                  </a:schemeClr>
                </a:solidFill>
              </a:rPr>
              <a:t>contractors </a:t>
            </a:r>
            <a:r>
              <a:rPr lang="en-GB" altLang="en-US" sz="1400" dirty="0">
                <a:solidFill>
                  <a:schemeClr val="bg1">
                    <a:lumMod val="50000"/>
                  </a:schemeClr>
                </a:solidFill>
              </a:rPr>
              <a:t>to be developed </a:t>
            </a:r>
          </a:p>
          <a:p>
            <a:pPr marL="108000" lvl="2" indent="-108000" eaLnBrk="1" hangingPunct="1">
              <a:spcAft>
                <a:spcPct val="20000"/>
              </a:spcAft>
              <a:buClr>
                <a:srgbClr val="C0504D"/>
              </a:buClr>
              <a:buFontTx/>
              <a:buChar char="•"/>
            </a:pPr>
            <a:r>
              <a:rPr lang="en-GB" altLang="en-US" sz="1400" dirty="0">
                <a:solidFill>
                  <a:schemeClr val="bg1">
                    <a:lumMod val="50000"/>
                  </a:schemeClr>
                </a:solidFill>
              </a:rPr>
              <a:t>Ensuring continuity of appropriate work for the duration of CDP </a:t>
            </a:r>
          </a:p>
        </p:txBody>
      </p:sp>
      <p:sp>
        <p:nvSpPr>
          <p:cNvPr id="10249" name="AutoShape 9"/>
          <p:cNvSpPr>
            <a:spLocks noChangeArrowheads="1"/>
          </p:cNvSpPr>
          <p:nvPr>
            <p:custDataLst>
              <p:tags r:id="rId7"/>
            </p:custDataLst>
          </p:nvPr>
        </p:nvSpPr>
        <p:spPr bwMode="auto">
          <a:xfrm>
            <a:off x="395288" y="4221088"/>
            <a:ext cx="2881312" cy="1007169"/>
          </a:xfrm>
          <a:prstGeom prst="homePlate">
            <a:avLst>
              <a:gd name="adj" fmla="val 32670"/>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lstStyle>
            <a:lvl1pPr marL="342900" indent="-342900" eaLnBrk="0" hangingPunct="0">
              <a:defRPr sz="1200">
                <a:solidFill>
                  <a:schemeClr val="tx1"/>
                </a:solidFill>
                <a:latin typeface="Arial" pitchFamily="34" charset="0"/>
                <a:cs typeface="Arial" pitchFamily="34" charset="0"/>
              </a:defRPr>
            </a:lvl1pPr>
            <a:lvl2pPr marL="466725" indent="-233363"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Exit </a:t>
            </a:r>
            <a:r>
              <a:rPr lang="en-GB" altLang="en-US" sz="1400" dirty="0" smtClean="0">
                <a:solidFill>
                  <a:schemeClr val="bg1">
                    <a:lumMod val="50000"/>
                  </a:schemeClr>
                </a:solidFill>
              </a:rPr>
              <a:t>from </a:t>
            </a:r>
            <a:r>
              <a:rPr lang="en-GB" altLang="en-US" sz="1400" dirty="0">
                <a:solidFill>
                  <a:schemeClr val="bg1">
                    <a:lumMod val="50000"/>
                  </a:schemeClr>
                </a:solidFill>
              </a:rPr>
              <a:t>programme on the basis of achieving predefined criteria </a:t>
            </a:r>
            <a:endParaRPr lang="en-GB" altLang="en-US" sz="1400" dirty="0" smtClean="0">
              <a:solidFill>
                <a:schemeClr val="bg1">
                  <a:lumMod val="50000"/>
                </a:schemeClr>
              </a:solidFill>
            </a:endParaRPr>
          </a:p>
        </p:txBody>
      </p:sp>
      <p:sp>
        <p:nvSpPr>
          <p:cNvPr id="10250" name="AutoShape 10"/>
          <p:cNvSpPr>
            <a:spLocks noChangeArrowheads="1"/>
          </p:cNvSpPr>
          <p:nvPr>
            <p:custDataLst>
              <p:tags r:id="rId8"/>
            </p:custDataLst>
          </p:nvPr>
        </p:nvSpPr>
        <p:spPr bwMode="auto">
          <a:xfrm>
            <a:off x="395287" y="5445223"/>
            <a:ext cx="2881312" cy="1260139"/>
          </a:xfrm>
          <a:prstGeom prst="homePlate">
            <a:avLst>
              <a:gd name="adj" fmla="val 32669"/>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lstStyle>
            <a:lvl1pPr marL="342900" indent="-342900" eaLnBrk="0" hangingPunct="0">
              <a:defRPr sz="1200">
                <a:solidFill>
                  <a:schemeClr val="tx1"/>
                </a:solidFill>
                <a:latin typeface="Arial" pitchFamily="34" charset="0"/>
                <a:cs typeface="Arial" pitchFamily="34" charset="0"/>
              </a:defRPr>
            </a:lvl1pPr>
            <a:lvl2pPr marL="466725" indent="-233363"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Reporting to the cidb on contractor development initiatives using prescribed reporting mechanisms</a:t>
            </a:r>
          </a:p>
        </p:txBody>
      </p:sp>
      <p:graphicFrame>
        <p:nvGraphicFramePr>
          <p:cNvPr id="10251" name="Rectangle 11"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3" r:id="rId17" imgW="0" imgH="0" progId="TCLayout.ActiveDocument.1">
                  <p:embed/>
                </p:oleObj>
              </mc:Choice>
              <mc:Fallback>
                <p:oleObj r:id="rId1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3" name="Rectangle 13"/>
          <p:cNvSpPr>
            <a:spLocks noChangeArrowheads="1"/>
          </p:cNvSpPr>
          <p:nvPr>
            <p:custDataLst>
              <p:tags r:id="rId10"/>
            </p:custDataLst>
          </p:nvPr>
        </p:nvSpPr>
        <p:spPr bwMode="auto">
          <a:xfrm>
            <a:off x="3582567" y="2759417"/>
            <a:ext cx="5237905" cy="13310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marL="342900" indent="-342900"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688975" indent="-220663"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Most active CDPs have clear objectives, contractor </a:t>
            </a:r>
            <a:r>
              <a:rPr lang="en-GB" altLang="en-US" sz="1400" dirty="0" smtClean="0">
                <a:solidFill>
                  <a:schemeClr val="bg1">
                    <a:lumMod val="50000"/>
                  </a:schemeClr>
                </a:solidFill>
              </a:rPr>
              <a:t>targets </a:t>
            </a:r>
            <a:r>
              <a:rPr lang="en-GB" altLang="en-US" sz="1400" dirty="0" smtClean="0">
                <a:solidFill>
                  <a:srgbClr val="FF0000"/>
                </a:solidFill>
              </a:rPr>
              <a:t>but no budgets</a:t>
            </a:r>
            <a:r>
              <a:rPr lang="en-GB" altLang="en-US" sz="1400" dirty="0" smtClean="0">
                <a:solidFill>
                  <a:prstClr val="black"/>
                </a:solidFill>
              </a:rPr>
              <a:t>. </a:t>
            </a:r>
            <a:r>
              <a:rPr lang="en-GB" altLang="en-US" sz="1400" dirty="0" smtClean="0">
                <a:solidFill>
                  <a:srgbClr val="FF0000"/>
                </a:solidFill>
              </a:rPr>
              <a:t>This  has been highlighted as matter for urgent attention by the implementing </a:t>
            </a:r>
            <a:r>
              <a:rPr lang="en-GB" altLang="en-US" sz="1400" dirty="0" smtClean="0">
                <a:solidFill>
                  <a:srgbClr val="FF0000"/>
                </a:solidFill>
              </a:rPr>
              <a:t>clients</a:t>
            </a:r>
            <a:endParaRPr lang="en-GB" altLang="en-US" sz="1400" dirty="0">
              <a:solidFill>
                <a:srgbClr val="FF0000"/>
              </a:solidFill>
            </a:endParaRPr>
          </a:p>
        </p:txBody>
      </p:sp>
      <p:sp>
        <p:nvSpPr>
          <p:cNvPr id="10254" name="Rectangle 14"/>
          <p:cNvSpPr>
            <a:spLocks noChangeArrowheads="1"/>
          </p:cNvSpPr>
          <p:nvPr>
            <p:custDataLst>
              <p:tags r:id="rId11"/>
            </p:custDataLst>
          </p:nvPr>
        </p:nvSpPr>
        <p:spPr bwMode="auto">
          <a:xfrm>
            <a:off x="3582566" y="4221087"/>
            <a:ext cx="5237905" cy="10071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marL="342900" indent="-342900"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688975" indent="-220663"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339725" lvl="1" eaLnBrk="1" hangingPunct="1">
              <a:spcAft>
                <a:spcPct val="20000"/>
              </a:spcAft>
              <a:buClr>
                <a:srgbClr val="C0504D"/>
              </a:buClr>
              <a:buFont typeface="Arial" panose="020B0604020202020204" pitchFamily="34" charset="0"/>
              <a:buChar char="•"/>
            </a:pPr>
            <a:r>
              <a:rPr lang="en-GB" altLang="en-US" sz="1400" dirty="0">
                <a:solidFill>
                  <a:schemeClr val="bg1">
                    <a:lumMod val="50000"/>
                  </a:schemeClr>
                </a:solidFill>
              </a:rPr>
              <a:t>Development of  contractors still not structured to achieve measurable improvement in-term of NQF </a:t>
            </a:r>
            <a:r>
              <a:rPr lang="en-GB" altLang="en-US" sz="1400" dirty="0" smtClean="0">
                <a:solidFill>
                  <a:schemeClr val="bg1">
                    <a:lumMod val="50000"/>
                  </a:schemeClr>
                </a:solidFill>
              </a:rPr>
              <a:t>level due </a:t>
            </a:r>
            <a:r>
              <a:rPr lang="en-GB" altLang="en-US" sz="1400" dirty="0">
                <a:solidFill>
                  <a:schemeClr val="bg1">
                    <a:lumMod val="50000"/>
                  </a:schemeClr>
                </a:solidFill>
              </a:rPr>
              <a:t>to lack of funds for training. </a:t>
            </a:r>
            <a:r>
              <a:rPr lang="en-GB" altLang="en-US" sz="1400" dirty="0">
                <a:solidFill>
                  <a:srgbClr val="FF0000"/>
                </a:solidFill>
              </a:rPr>
              <a:t>Being addressed in </a:t>
            </a:r>
            <a:r>
              <a:rPr lang="en-GB" altLang="en-US" sz="1400" dirty="0" smtClean="0">
                <a:solidFill>
                  <a:srgbClr val="FF0000"/>
                </a:solidFill>
              </a:rPr>
              <a:t>conjunction </a:t>
            </a:r>
            <a:r>
              <a:rPr lang="en-GB" altLang="en-US" sz="1400" dirty="0">
                <a:solidFill>
                  <a:srgbClr val="FF0000"/>
                </a:solidFill>
              </a:rPr>
              <a:t>with the CETA</a:t>
            </a:r>
          </a:p>
        </p:txBody>
      </p:sp>
      <p:sp>
        <p:nvSpPr>
          <p:cNvPr id="10255" name="Rectangle 15"/>
          <p:cNvSpPr>
            <a:spLocks noChangeArrowheads="1"/>
          </p:cNvSpPr>
          <p:nvPr>
            <p:custDataLst>
              <p:tags r:id="rId12"/>
            </p:custDataLst>
          </p:nvPr>
        </p:nvSpPr>
        <p:spPr bwMode="auto">
          <a:xfrm>
            <a:off x="3540186" y="5458988"/>
            <a:ext cx="5280285" cy="124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marL="342900" indent="-342900"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688975" indent="-220663"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smtClean="0">
                <a:solidFill>
                  <a:schemeClr val="bg1">
                    <a:lumMod val="50000"/>
                  </a:schemeClr>
                </a:solidFill>
              </a:rPr>
              <a:t>Improvements but slow</a:t>
            </a:r>
            <a:endParaRPr lang="en-GB" altLang="en-US" sz="1400" dirty="0">
              <a:solidFill>
                <a:schemeClr val="bg1">
                  <a:lumMod val="50000"/>
                </a:schemeClr>
              </a:solidFill>
            </a:endParaRPr>
          </a:p>
        </p:txBody>
      </p:sp>
      <p:sp>
        <p:nvSpPr>
          <p:cNvPr id="18" name="Rectangle 13"/>
          <p:cNvSpPr>
            <a:spLocks noChangeArrowheads="1"/>
          </p:cNvSpPr>
          <p:nvPr>
            <p:custDataLst>
              <p:tags r:id="rId13"/>
            </p:custDataLst>
          </p:nvPr>
        </p:nvSpPr>
        <p:spPr bwMode="auto">
          <a:xfrm>
            <a:off x="3635375" y="1870123"/>
            <a:ext cx="5040312" cy="471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lvl1pPr marL="342900" indent="-342900"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688975" indent="-220663"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endParaRPr lang="en-GB" altLang="en-US" sz="1400" dirty="0">
              <a:solidFill>
                <a:prstClr val="black"/>
              </a:solidFill>
            </a:endParaRPr>
          </a:p>
        </p:txBody>
      </p:sp>
      <p:sp>
        <p:nvSpPr>
          <p:cNvPr id="19" name="Rectangle 13"/>
          <p:cNvSpPr>
            <a:spLocks noChangeArrowheads="1"/>
          </p:cNvSpPr>
          <p:nvPr>
            <p:custDataLst>
              <p:tags r:id="rId14"/>
            </p:custDataLst>
          </p:nvPr>
        </p:nvSpPr>
        <p:spPr bwMode="auto">
          <a:xfrm>
            <a:off x="3582566" y="1886075"/>
            <a:ext cx="5237905" cy="750837"/>
          </a:xfrm>
          <a:prstGeom prst="rect">
            <a:avLst/>
          </a:prstGeom>
          <a:solidFill>
            <a:schemeClr val="bg1"/>
          </a:solidFill>
          <a:ln>
            <a:solidFill>
              <a:schemeClr val="tx2"/>
            </a:solidFill>
          </a:ln>
          <a:effectLst/>
        </p:spPr>
        <p:txBody>
          <a:bodyPr lIns="90000"/>
          <a:lstStyle>
            <a:lvl1pPr marL="342900" indent="-342900"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688975" indent="-220663"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cs typeface="Arial" pitchFamily="34" charset="0"/>
              </a:defRPr>
            </a:lvl9pPr>
          </a:lstStyle>
          <a:p>
            <a:pPr marL="108000" lvl="2" indent="-108000" eaLnBrk="1" hangingPunct="1">
              <a:spcAft>
                <a:spcPct val="20000"/>
              </a:spcAft>
              <a:buClr>
                <a:srgbClr val="C0504D"/>
              </a:buClr>
              <a:buFontTx/>
              <a:buChar char="•"/>
            </a:pPr>
            <a:r>
              <a:rPr lang="en-GB" altLang="en-US" sz="1400" dirty="0">
                <a:solidFill>
                  <a:schemeClr val="bg1">
                    <a:lumMod val="50000"/>
                  </a:schemeClr>
                </a:solidFill>
              </a:rPr>
              <a:t>Almost all </a:t>
            </a:r>
            <a:r>
              <a:rPr lang="en-GB" altLang="en-US" sz="1400" dirty="0" smtClean="0">
                <a:solidFill>
                  <a:schemeClr val="bg1">
                    <a:lumMod val="50000"/>
                  </a:schemeClr>
                </a:solidFill>
              </a:rPr>
              <a:t>CDPs still </a:t>
            </a:r>
            <a:r>
              <a:rPr lang="en-GB" altLang="en-US" sz="1400" dirty="0">
                <a:solidFill>
                  <a:schemeClr val="bg1">
                    <a:lumMod val="50000"/>
                  </a:schemeClr>
                </a:solidFill>
              </a:rPr>
              <a:t>suffer from appropriate human resource constraints; most staff are not sufficiently skilled on contractor </a:t>
            </a:r>
            <a:r>
              <a:rPr lang="en-GB" altLang="en-US" sz="1400" dirty="0" smtClean="0">
                <a:solidFill>
                  <a:schemeClr val="bg1">
                    <a:lumMod val="50000"/>
                  </a:schemeClr>
                </a:solidFill>
              </a:rPr>
              <a:t>development. </a:t>
            </a:r>
            <a:r>
              <a:rPr lang="en-GB" altLang="en-US" sz="1400" dirty="0" smtClean="0">
                <a:solidFill>
                  <a:srgbClr val="FF0000"/>
                </a:solidFill>
              </a:rPr>
              <a:t>Provincial Offices Assisting</a:t>
            </a:r>
            <a:endParaRPr lang="en-GB" altLang="en-US" sz="1400" dirty="0">
              <a:solidFill>
                <a:srgbClr val="FF0000"/>
              </a:solidFill>
            </a:endParaRPr>
          </a:p>
        </p:txBody>
      </p:sp>
    </p:spTree>
    <p:extLst>
      <p:ext uri="{BB962C8B-B14F-4D97-AF65-F5344CB8AC3E}">
        <p14:creationId xmlns:p14="http://schemas.microsoft.com/office/powerpoint/2010/main" val="15229529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850106"/>
          </a:xfrm>
        </p:spPr>
        <p:txBody>
          <a:bodyPr/>
          <a:lstStyle/>
          <a:p>
            <a:r>
              <a:rPr lang="en-US" sz="2800" dirty="0"/>
              <a:t>D - Provinces and Contractor Development (PCD)</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lumMod val="50000"/>
                  </a:schemeClr>
                </a:solidFill>
              </a:rPr>
              <a:t>Enhance monitoring and reporting on contractor development</a:t>
            </a:r>
          </a:p>
          <a:p>
            <a:pPr marL="0" indent="0">
              <a:buNone/>
            </a:pPr>
            <a:endParaRPr lang="en-US" dirty="0" smtClean="0">
              <a:solidFill>
                <a:schemeClr val="bg1">
                  <a:lumMod val="50000"/>
                </a:schemeClr>
              </a:solidFill>
            </a:endParaRPr>
          </a:p>
          <a:p>
            <a:pPr marL="0" indent="0">
              <a:buNone/>
            </a:pPr>
            <a:r>
              <a:rPr lang="en-US" dirty="0" smtClean="0">
                <a:solidFill>
                  <a:schemeClr val="bg1">
                    <a:lumMod val="50000"/>
                  </a:schemeClr>
                </a:solidFill>
              </a:rPr>
              <a:t>Currently there  are 18 CDPs reporting using our CDP Monitoring System, with a total of 937 contractor registered. </a:t>
            </a:r>
          </a:p>
          <a:p>
            <a:pPr marL="0" indent="0">
              <a:buNone/>
            </a:pPr>
            <a:endParaRPr lang="en-US" dirty="0"/>
          </a:p>
          <a:p>
            <a:pPr marL="0" indent="0">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039438684"/>
              </p:ext>
            </p:extLst>
          </p:nvPr>
        </p:nvGraphicFramePr>
        <p:xfrm>
          <a:off x="539552" y="2996952"/>
          <a:ext cx="583264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9184822"/>
              </p:ext>
            </p:extLst>
          </p:nvPr>
        </p:nvGraphicFramePr>
        <p:xfrm>
          <a:off x="6876256" y="3501008"/>
          <a:ext cx="1219200" cy="1650117"/>
        </p:xfrm>
        <a:graphic>
          <a:graphicData uri="http://schemas.openxmlformats.org/drawingml/2006/table">
            <a:tbl>
              <a:tblPr>
                <a:tableStyleId>{5C22544A-7EE6-4342-B048-85BDC9FD1C3A}</a:tableStyleId>
              </a:tblPr>
              <a:tblGrid>
                <a:gridCol w="609600"/>
                <a:gridCol w="609600"/>
              </a:tblGrid>
              <a:tr h="329952">
                <a:tc>
                  <a:txBody>
                    <a:bodyPr/>
                    <a:lstStyle/>
                    <a:p>
                      <a:pPr algn="l" fontAlgn="b"/>
                      <a:r>
                        <a:rPr lang="en-US" sz="1100" u="none" strike="noStrike" dirty="0">
                          <a:effectLst/>
                        </a:rPr>
                        <a:t>EC</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316</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GP</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73</a:t>
                      </a:r>
                      <a:endParaRPr lang="en-US" sz="1100" b="0" i="0" u="none" strike="noStrike" dirty="0">
                        <a:effectLst/>
                        <a:latin typeface="Calibri"/>
                      </a:endParaRPr>
                    </a:p>
                  </a:txBody>
                  <a:tcPr marL="9525" marR="9525" marT="9525" marB="0" anchor="b"/>
                </a:tc>
              </a:tr>
              <a:tr h="55612">
                <a:tc>
                  <a:txBody>
                    <a:bodyPr/>
                    <a:lstStyle/>
                    <a:p>
                      <a:pPr algn="l" fontAlgn="b"/>
                      <a:r>
                        <a:rPr lang="en-US" sz="1100" u="none" strike="noStrike" dirty="0">
                          <a:effectLst/>
                        </a:rPr>
                        <a:t>KZN</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355</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LP</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76</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NW</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90</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WC</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27</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NC</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0</a:t>
                      </a:r>
                      <a:endParaRPr lang="en-US" sz="1100" b="0" i="0" u="none" strike="noStrike" dirty="0">
                        <a:effectLst/>
                        <a:latin typeface="Calibri"/>
                      </a:endParaRPr>
                    </a:p>
                  </a:txBody>
                  <a:tcPr marL="9525" marR="9525" marT="9525" marB="0" anchor="b"/>
                </a:tc>
              </a:tr>
              <a:tr h="190500">
                <a:tc>
                  <a:txBody>
                    <a:bodyPr/>
                    <a:lstStyle/>
                    <a:p>
                      <a:pPr algn="l" fontAlgn="b"/>
                      <a:r>
                        <a:rPr lang="en-US" sz="1100" u="none" strike="noStrike" dirty="0">
                          <a:effectLst/>
                        </a:rPr>
                        <a:t>FS</a:t>
                      </a:r>
                      <a:endParaRPr lang="en-US" sz="1100" b="0" i="0" u="none" strike="noStrike" dirty="0">
                        <a:effectLst/>
                        <a:latin typeface="Calibri"/>
                      </a:endParaRPr>
                    </a:p>
                  </a:txBody>
                  <a:tcPr marL="9525" marR="9525" marT="9525" marB="0" anchor="b"/>
                </a:tc>
                <a:tc>
                  <a:txBody>
                    <a:bodyPr/>
                    <a:lstStyle/>
                    <a:p>
                      <a:pPr algn="r" fontAlgn="b"/>
                      <a:r>
                        <a:rPr lang="en-US" sz="1100" u="none" strike="noStrike" dirty="0">
                          <a:effectLst/>
                        </a:rPr>
                        <a:t>0</a:t>
                      </a:r>
                      <a:endParaRPr lang="en-US" sz="1100" b="0" i="0" u="none" strike="noStrike" dirty="0">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22861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850106"/>
          </a:xfrm>
        </p:spPr>
        <p:txBody>
          <a:bodyPr/>
          <a:lstStyle/>
          <a:p>
            <a:r>
              <a:rPr lang="en-US" sz="2800" dirty="0"/>
              <a:t>D - Provinces and Contractor Development (PCD)</a:t>
            </a:r>
            <a:endParaRPr lang="en-US" sz="1800" dirty="0"/>
          </a:p>
        </p:txBody>
      </p:sp>
      <p:sp>
        <p:nvSpPr>
          <p:cNvPr id="3" name="Content Placeholder 2"/>
          <p:cNvSpPr>
            <a:spLocks noGrp="1"/>
          </p:cNvSpPr>
          <p:nvPr>
            <p:ph idx="1"/>
          </p:nvPr>
        </p:nvSpPr>
        <p:spPr>
          <a:xfrm>
            <a:off x="467544" y="1628800"/>
            <a:ext cx="8229600" cy="3916362"/>
          </a:xfrm>
        </p:spPr>
        <p:txBody>
          <a:bodyPr>
            <a:normAutofit/>
          </a:bodyPr>
          <a:lstStyle/>
          <a:p>
            <a:pPr marL="361950" lvl="1" indent="0" algn="just">
              <a:buNone/>
            </a:pPr>
            <a:r>
              <a:rPr lang="en-US" sz="1800" dirty="0">
                <a:solidFill>
                  <a:schemeClr val="bg1">
                    <a:lumMod val="50000"/>
                  </a:schemeClr>
                </a:solidFill>
                <a:ea typeface="+mj-ea"/>
              </a:rPr>
              <a:t>Enhance Monitoring and reporting on Contractor development </a:t>
            </a:r>
            <a:r>
              <a:rPr lang="en-US" sz="1800" dirty="0" smtClean="0">
                <a:solidFill>
                  <a:schemeClr val="bg1">
                    <a:lumMod val="50000"/>
                  </a:schemeClr>
                </a:solidFill>
                <a:ea typeface="+mj-ea"/>
              </a:rPr>
              <a:t>cont.</a:t>
            </a:r>
          </a:p>
          <a:p>
            <a:pPr marL="361950" lvl="1" indent="0" algn="just">
              <a:buNone/>
            </a:pPr>
            <a:endParaRPr lang="en-US" sz="1800" dirty="0">
              <a:solidFill>
                <a:srgbClr val="B60305"/>
              </a:solidFill>
              <a:ea typeface="+mj-ea"/>
            </a:endParaRPr>
          </a:p>
          <a:p>
            <a:pPr lvl="1" algn="just">
              <a:buFont typeface="Arial" pitchFamily="34" charset="0"/>
              <a:buChar char="•"/>
            </a:pPr>
            <a:r>
              <a:rPr lang="en-GB" dirty="0" smtClean="0">
                <a:solidFill>
                  <a:schemeClr val="bg1">
                    <a:lumMod val="50000"/>
                  </a:schemeClr>
                </a:solidFill>
              </a:rPr>
              <a:t>The </a:t>
            </a:r>
            <a:r>
              <a:rPr lang="en-GB" dirty="0" err="1" smtClean="0">
                <a:solidFill>
                  <a:schemeClr val="bg1">
                    <a:lumMod val="50000"/>
                  </a:schemeClr>
                </a:solidFill>
              </a:rPr>
              <a:t>cidb</a:t>
            </a:r>
            <a:r>
              <a:rPr lang="en-GB" dirty="0" smtClean="0">
                <a:solidFill>
                  <a:schemeClr val="bg1">
                    <a:lumMod val="50000"/>
                  </a:schemeClr>
                </a:solidFill>
              </a:rPr>
              <a:t> has introduced </a:t>
            </a:r>
            <a:r>
              <a:rPr lang="en-US" dirty="0" smtClean="0">
                <a:solidFill>
                  <a:schemeClr val="bg1">
                    <a:lumMod val="50000"/>
                  </a:schemeClr>
                </a:solidFill>
              </a:rPr>
              <a:t>electronic </a:t>
            </a:r>
            <a:r>
              <a:rPr lang="en-US" dirty="0">
                <a:solidFill>
                  <a:schemeClr val="bg1">
                    <a:lumMod val="50000"/>
                  </a:schemeClr>
                </a:solidFill>
              </a:rPr>
              <a:t>monitoring system </a:t>
            </a:r>
            <a:r>
              <a:rPr lang="en-US" dirty="0" smtClean="0">
                <a:solidFill>
                  <a:schemeClr val="bg1">
                    <a:lumMod val="50000"/>
                  </a:schemeClr>
                </a:solidFill>
              </a:rPr>
              <a:t>of contractor development </a:t>
            </a:r>
            <a:r>
              <a:rPr lang="en-US" dirty="0" err="1" smtClean="0">
                <a:solidFill>
                  <a:schemeClr val="bg1">
                    <a:lumMod val="50000"/>
                  </a:schemeClr>
                </a:solidFill>
              </a:rPr>
              <a:t>programmes</a:t>
            </a:r>
            <a:r>
              <a:rPr lang="en-US" dirty="0" smtClean="0">
                <a:solidFill>
                  <a:schemeClr val="bg1">
                    <a:lumMod val="50000"/>
                  </a:schemeClr>
                </a:solidFill>
              </a:rPr>
              <a:t> with the following benefits:</a:t>
            </a:r>
          </a:p>
          <a:p>
            <a:pPr marL="361950" lvl="1" indent="0" algn="just">
              <a:buNone/>
            </a:pPr>
            <a:endParaRPr lang="en-US" dirty="0" smtClean="0">
              <a:solidFill>
                <a:schemeClr val="bg1">
                  <a:lumMod val="50000"/>
                </a:schemeClr>
              </a:solidFill>
            </a:endParaRPr>
          </a:p>
          <a:p>
            <a:pPr lvl="2" algn="just">
              <a:buFont typeface="Arial" pitchFamily="34" charset="0"/>
              <a:buChar char="•"/>
            </a:pPr>
            <a:r>
              <a:rPr lang="en-US" dirty="0" err="1" smtClean="0">
                <a:solidFill>
                  <a:schemeClr val="bg1">
                    <a:lumMod val="50000"/>
                  </a:schemeClr>
                </a:solidFill>
              </a:rPr>
              <a:t>Standardised</a:t>
            </a:r>
            <a:r>
              <a:rPr lang="en-US" dirty="0" smtClean="0">
                <a:solidFill>
                  <a:schemeClr val="bg1">
                    <a:lumMod val="50000"/>
                  </a:schemeClr>
                </a:solidFill>
              </a:rPr>
              <a:t> reporting </a:t>
            </a:r>
          </a:p>
          <a:p>
            <a:pPr lvl="2" algn="just">
              <a:buFont typeface="Arial" pitchFamily="34" charset="0"/>
              <a:buChar char="•"/>
            </a:pPr>
            <a:r>
              <a:rPr lang="en-US" dirty="0" smtClean="0">
                <a:solidFill>
                  <a:schemeClr val="bg1">
                    <a:lumMod val="50000"/>
                  </a:schemeClr>
                </a:solidFill>
              </a:rPr>
              <a:t>Single point of reporting</a:t>
            </a:r>
            <a:endParaRPr lang="en-US" dirty="0">
              <a:solidFill>
                <a:schemeClr val="bg1">
                  <a:lumMod val="50000"/>
                </a:schemeClr>
              </a:solidFill>
            </a:endParaRPr>
          </a:p>
          <a:p>
            <a:pPr lvl="2" algn="just">
              <a:buFont typeface="Arial" pitchFamily="34" charset="0"/>
              <a:buChar char="•"/>
            </a:pPr>
            <a:r>
              <a:rPr lang="en-US" dirty="0" smtClean="0">
                <a:solidFill>
                  <a:schemeClr val="bg1">
                    <a:lumMod val="50000"/>
                  </a:schemeClr>
                </a:solidFill>
              </a:rPr>
              <a:t>User friendly system</a:t>
            </a:r>
            <a:endParaRPr lang="en-US" dirty="0">
              <a:solidFill>
                <a:schemeClr val="bg1">
                  <a:lumMod val="50000"/>
                </a:schemeClr>
              </a:solidFill>
            </a:endParaRPr>
          </a:p>
          <a:p>
            <a:pPr lvl="2" algn="just">
              <a:buFont typeface="Arial" pitchFamily="34" charset="0"/>
              <a:buChar char="•"/>
            </a:pPr>
            <a:r>
              <a:rPr lang="en-US" dirty="0" smtClean="0">
                <a:solidFill>
                  <a:schemeClr val="bg1">
                    <a:lumMod val="50000"/>
                  </a:schemeClr>
                </a:solidFill>
              </a:rPr>
              <a:t>Real time monitoring for </a:t>
            </a:r>
            <a:r>
              <a:rPr lang="en-US" dirty="0" err="1" smtClean="0">
                <a:solidFill>
                  <a:schemeClr val="bg1">
                    <a:lumMod val="50000"/>
                  </a:schemeClr>
                </a:solidFill>
              </a:rPr>
              <a:t>cidb</a:t>
            </a:r>
            <a:r>
              <a:rPr lang="en-US" dirty="0" smtClean="0">
                <a:solidFill>
                  <a:schemeClr val="bg1">
                    <a:lumMod val="50000"/>
                  </a:schemeClr>
                </a:solidFill>
              </a:rPr>
              <a:t>  </a:t>
            </a:r>
            <a:endParaRPr lang="en-US" dirty="0">
              <a:solidFill>
                <a:schemeClr val="bg1">
                  <a:lumMod val="50000"/>
                </a:schemeClr>
              </a:solidFill>
            </a:endParaRPr>
          </a:p>
          <a:p>
            <a:pPr marL="0" indent="0">
              <a:buNone/>
            </a:pPr>
            <a:endParaRPr lang="en-US" dirty="0"/>
          </a:p>
        </p:txBody>
      </p:sp>
    </p:spTree>
    <p:extLst>
      <p:ext uri="{BB962C8B-B14F-4D97-AF65-F5344CB8AC3E}">
        <p14:creationId xmlns:p14="http://schemas.microsoft.com/office/powerpoint/2010/main" val="2583766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850106"/>
          </a:xfrm>
        </p:spPr>
        <p:txBody>
          <a:bodyPr/>
          <a:lstStyle/>
          <a:p>
            <a:r>
              <a:rPr lang="en-US" sz="2800" dirty="0"/>
              <a:t>D - Provinces and Contractor Development (PCD)</a:t>
            </a:r>
            <a:endParaRPr lang="en-US" sz="1800" dirty="0"/>
          </a:p>
        </p:txBody>
      </p:sp>
      <p:sp>
        <p:nvSpPr>
          <p:cNvPr id="3" name="Content Placeholder 2"/>
          <p:cNvSpPr>
            <a:spLocks noGrp="1"/>
          </p:cNvSpPr>
          <p:nvPr>
            <p:ph idx="1"/>
          </p:nvPr>
        </p:nvSpPr>
        <p:spPr>
          <a:xfrm>
            <a:off x="467544" y="1628800"/>
            <a:ext cx="8229600" cy="3916362"/>
          </a:xfrm>
        </p:spPr>
        <p:txBody>
          <a:bodyPr>
            <a:normAutofit fontScale="92500" lnSpcReduction="20000"/>
          </a:bodyPr>
          <a:lstStyle/>
          <a:p>
            <a:pPr marL="0" indent="0" algn="just">
              <a:buNone/>
            </a:pPr>
            <a:r>
              <a:rPr lang="en-US" sz="1800" dirty="0">
                <a:solidFill>
                  <a:schemeClr val="bg1">
                    <a:lumMod val="50000"/>
                  </a:schemeClr>
                </a:solidFill>
                <a:ea typeface="+mj-ea"/>
              </a:rPr>
              <a:t>Enhance Monitoring and reporting on Contractor development </a:t>
            </a:r>
            <a:r>
              <a:rPr lang="en-US" sz="1800" dirty="0" smtClean="0">
                <a:solidFill>
                  <a:schemeClr val="bg1">
                    <a:lumMod val="50000"/>
                  </a:schemeClr>
                </a:solidFill>
                <a:ea typeface="+mj-ea"/>
              </a:rPr>
              <a:t>cont..</a:t>
            </a:r>
          </a:p>
          <a:p>
            <a:pPr marL="0" indent="0" algn="just">
              <a:buNone/>
            </a:pPr>
            <a:endParaRPr lang="en-US" sz="1800" u="sng" dirty="0">
              <a:solidFill>
                <a:srgbClr val="B60305"/>
              </a:solidFill>
              <a:ea typeface="+mj-ea"/>
            </a:endParaRPr>
          </a:p>
          <a:p>
            <a:pPr marL="0" indent="0" algn="just">
              <a:buNone/>
            </a:pPr>
            <a:r>
              <a:rPr lang="en-US" u="sng" dirty="0" smtClean="0">
                <a:solidFill>
                  <a:schemeClr val="bg1">
                    <a:lumMod val="50000"/>
                  </a:schemeClr>
                </a:solidFill>
              </a:rPr>
              <a:t>Challenges:</a:t>
            </a:r>
            <a:endParaRPr lang="en-US" u="sng" dirty="0">
              <a:solidFill>
                <a:schemeClr val="bg1">
                  <a:lumMod val="50000"/>
                </a:schemeClr>
              </a:solidFill>
            </a:endParaRPr>
          </a:p>
          <a:p>
            <a:pPr marL="0" indent="0" algn="just">
              <a:buNone/>
            </a:pPr>
            <a:endParaRPr lang="en-US" dirty="0" smtClean="0">
              <a:solidFill>
                <a:schemeClr val="bg1">
                  <a:lumMod val="50000"/>
                </a:schemeClr>
              </a:solidFill>
            </a:endParaRPr>
          </a:p>
          <a:p>
            <a:pPr lvl="1" algn="just">
              <a:lnSpc>
                <a:spcPct val="110000"/>
              </a:lnSpc>
              <a:buFont typeface="Arial" pitchFamily="34" charset="0"/>
              <a:buChar char="•"/>
            </a:pPr>
            <a:r>
              <a:rPr lang="en-US" dirty="0">
                <a:solidFill>
                  <a:schemeClr val="bg1">
                    <a:lumMod val="50000"/>
                  </a:schemeClr>
                </a:solidFill>
              </a:rPr>
              <a:t>Some </a:t>
            </a:r>
            <a:r>
              <a:rPr lang="en-US" dirty="0" smtClean="0">
                <a:solidFill>
                  <a:schemeClr val="bg1">
                    <a:lumMod val="50000"/>
                  </a:schemeClr>
                </a:solidFill>
              </a:rPr>
              <a:t>clients </a:t>
            </a:r>
            <a:r>
              <a:rPr lang="en-US" dirty="0">
                <a:solidFill>
                  <a:schemeClr val="bg1">
                    <a:lumMod val="50000"/>
                  </a:schemeClr>
                </a:solidFill>
              </a:rPr>
              <a:t>have registered Contractor Development Programme but have not yet added contractors</a:t>
            </a:r>
          </a:p>
          <a:p>
            <a:pPr lvl="1" algn="just">
              <a:lnSpc>
                <a:spcPct val="110000"/>
              </a:lnSpc>
              <a:buFont typeface="Arial" pitchFamily="34" charset="0"/>
              <a:buChar char="•"/>
            </a:pPr>
            <a:r>
              <a:rPr lang="en-ZA" dirty="0">
                <a:solidFill>
                  <a:schemeClr val="bg1">
                    <a:lumMod val="50000"/>
                  </a:schemeClr>
                </a:solidFill>
              </a:rPr>
              <a:t>The current system captures only contractors developed using the direct targeting strategy. </a:t>
            </a:r>
            <a:r>
              <a:rPr lang="en-ZA" dirty="0" smtClean="0">
                <a:solidFill>
                  <a:schemeClr val="bg1">
                    <a:lumMod val="50000"/>
                  </a:schemeClr>
                </a:solidFill>
              </a:rPr>
              <a:t>(It </a:t>
            </a:r>
            <a:r>
              <a:rPr lang="en-ZA" dirty="0">
                <a:solidFill>
                  <a:schemeClr val="bg1">
                    <a:lumMod val="50000"/>
                  </a:schemeClr>
                </a:solidFill>
              </a:rPr>
              <a:t>is envisaged to expand it to include contractors developed using indirect </a:t>
            </a:r>
            <a:r>
              <a:rPr lang="en-ZA" dirty="0" smtClean="0">
                <a:solidFill>
                  <a:schemeClr val="bg1">
                    <a:lumMod val="50000"/>
                  </a:schemeClr>
                </a:solidFill>
              </a:rPr>
              <a:t>targeting.) </a:t>
            </a:r>
          </a:p>
          <a:p>
            <a:pPr lvl="1" algn="just">
              <a:lnSpc>
                <a:spcPct val="110000"/>
              </a:lnSpc>
              <a:buFont typeface="Arial" pitchFamily="34" charset="0"/>
              <a:buChar char="•"/>
            </a:pPr>
            <a:r>
              <a:rPr lang="en-ZA" dirty="0">
                <a:solidFill>
                  <a:schemeClr val="bg1">
                    <a:lumMod val="50000"/>
                  </a:schemeClr>
                </a:solidFill>
              </a:rPr>
              <a:t>U</a:t>
            </a:r>
            <a:r>
              <a:rPr lang="en-ZA" dirty="0" smtClean="0">
                <a:solidFill>
                  <a:schemeClr val="bg1">
                    <a:lumMod val="50000"/>
                  </a:schemeClr>
                </a:solidFill>
              </a:rPr>
              <a:t>ptake of the system by client is quite slow. (creating awareness and client capacitation will be intensified) </a:t>
            </a:r>
          </a:p>
          <a:p>
            <a:pPr marL="361950" lvl="1" indent="0" algn="just">
              <a:lnSpc>
                <a:spcPct val="110000"/>
              </a:lnSpc>
              <a:buNone/>
            </a:pPr>
            <a:endParaRPr lang="en-US" dirty="0">
              <a:solidFill>
                <a:schemeClr val="bg1">
                  <a:lumMod val="50000"/>
                </a:schemeClr>
              </a:solidFill>
            </a:endParaRPr>
          </a:p>
          <a:p>
            <a:pPr marL="0" indent="0" algn="just">
              <a:buNone/>
            </a:pPr>
            <a:r>
              <a:rPr lang="en-US" dirty="0" smtClean="0">
                <a:solidFill>
                  <a:schemeClr val="bg1">
                    <a:lumMod val="50000"/>
                  </a:schemeClr>
                </a:solidFill>
              </a:rPr>
              <a:t>Addressing these challenges will significantly increase the number of contractors participating in CDPs. </a:t>
            </a:r>
            <a:endParaRPr lang="en-US" dirty="0">
              <a:solidFill>
                <a:schemeClr val="bg1">
                  <a:lumMod val="50000"/>
                </a:schemeClr>
              </a:solidFill>
            </a:endParaRPr>
          </a:p>
        </p:txBody>
      </p:sp>
    </p:spTree>
    <p:extLst>
      <p:ext uri="{BB962C8B-B14F-4D97-AF65-F5344CB8AC3E}">
        <p14:creationId xmlns:p14="http://schemas.microsoft.com/office/powerpoint/2010/main" val="864948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864096"/>
          </a:xfrm>
        </p:spPr>
        <p:txBody>
          <a:bodyPr/>
          <a:lstStyle/>
          <a:p>
            <a:r>
              <a:rPr lang="en-US" sz="2800" dirty="0"/>
              <a:t>D - Provinces and Contractor Development (PCD)</a:t>
            </a:r>
            <a:endParaRPr lang="en-US" dirty="0"/>
          </a:p>
        </p:txBody>
      </p:sp>
      <p:sp>
        <p:nvSpPr>
          <p:cNvPr id="3" name="Content Placeholder 2"/>
          <p:cNvSpPr>
            <a:spLocks noGrp="1"/>
          </p:cNvSpPr>
          <p:nvPr>
            <p:ph idx="1"/>
          </p:nvPr>
        </p:nvSpPr>
        <p:spPr/>
        <p:txBody>
          <a:bodyPr/>
          <a:lstStyle/>
          <a:p>
            <a:pPr marL="360000" lvl="1" indent="-360000">
              <a:buFont typeface="Arial"/>
              <a:buChar char="•"/>
            </a:pPr>
            <a:r>
              <a:rPr lang="en-ZA" dirty="0">
                <a:solidFill>
                  <a:schemeClr val="bg1">
                    <a:lumMod val="50000"/>
                  </a:schemeClr>
                </a:solidFill>
              </a:rPr>
              <a:t>Efficient and effective registration and support </a:t>
            </a:r>
            <a:r>
              <a:rPr lang="en-ZA" dirty="0" smtClean="0">
                <a:solidFill>
                  <a:schemeClr val="bg1">
                    <a:lumMod val="50000"/>
                  </a:schemeClr>
                </a:solidFill>
              </a:rPr>
              <a:t>services</a:t>
            </a:r>
          </a:p>
          <a:p>
            <a:pPr marL="0" lvl="1" indent="0">
              <a:buNone/>
            </a:pPr>
            <a:endParaRPr lang="en-GB" dirty="0" smtClean="0">
              <a:solidFill>
                <a:schemeClr val="bg1">
                  <a:lumMod val="50000"/>
                </a:schemeClr>
              </a:solidFill>
            </a:endParaRPr>
          </a:p>
          <a:p>
            <a:pPr marL="366712" lvl="2" indent="0">
              <a:buNone/>
            </a:pPr>
            <a:r>
              <a:rPr lang="en-GB" dirty="0" smtClean="0">
                <a:solidFill>
                  <a:schemeClr val="bg1">
                    <a:lumMod val="50000"/>
                  </a:schemeClr>
                </a:solidFill>
              </a:rPr>
              <a:t>98% </a:t>
            </a:r>
            <a:r>
              <a:rPr lang="en-GB" dirty="0">
                <a:solidFill>
                  <a:schemeClr val="bg1">
                    <a:lumMod val="50000"/>
                  </a:schemeClr>
                </a:solidFill>
              </a:rPr>
              <a:t>of compliant Grade 1 applications processed within 48 working hours </a:t>
            </a:r>
            <a:endParaRPr lang="en-ZA" dirty="0" smtClean="0">
              <a:solidFill>
                <a:schemeClr val="bg1">
                  <a:lumMod val="50000"/>
                </a:schemeClr>
              </a:solidFill>
            </a:endParaRPr>
          </a:p>
          <a:p>
            <a:pPr marL="360000" lvl="1" indent="-360000">
              <a:buFont typeface="Arial"/>
              <a:buChar char="•"/>
            </a:pPr>
            <a:endParaRPr lang="en-ZA" dirty="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3337303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V. </a:t>
            </a:r>
            <a:r>
              <a:rPr lang="en-ZA" dirty="0" smtClean="0"/>
              <a:t>ORGANISATIONAL RE-DESIGN (OD) PROJECT</a:t>
            </a:r>
            <a:endParaRPr lang="en-ZA" dirty="0"/>
          </a:p>
        </p:txBody>
      </p:sp>
    </p:spTree>
    <p:extLst>
      <p:ext uri="{BB962C8B-B14F-4D97-AF65-F5344CB8AC3E}">
        <p14:creationId xmlns:p14="http://schemas.microsoft.com/office/powerpoint/2010/main" val="2253188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ZA" sz="2800" dirty="0" smtClean="0"/>
              <a:t>Background of OD</a:t>
            </a:r>
            <a:endParaRPr lang="en-ZA" sz="2800" dirty="0"/>
          </a:p>
        </p:txBody>
      </p:sp>
      <p:sp>
        <p:nvSpPr>
          <p:cNvPr id="3" name="Content Placeholder 2"/>
          <p:cNvSpPr>
            <a:spLocks noGrp="1"/>
          </p:cNvSpPr>
          <p:nvPr>
            <p:ph idx="1"/>
          </p:nvPr>
        </p:nvSpPr>
        <p:spPr>
          <a:xfrm>
            <a:off x="457200" y="1417638"/>
            <a:ext cx="8024532" cy="4211266"/>
          </a:xfrm>
        </p:spPr>
        <p:txBody>
          <a:bodyPr>
            <a:normAutofit fontScale="92500" lnSpcReduction="20000"/>
          </a:bodyPr>
          <a:lstStyle/>
          <a:p>
            <a:pPr algn="just"/>
            <a:r>
              <a:rPr lang="en-US" sz="2000" dirty="0">
                <a:solidFill>
                  <a:schemeClr val="bg1">
                    <a:lumMod val="50000"/>
                  </a:schemeClr>
                </a:solidFill>
              </a:rPr>
              <a:t>The </a:t>
            </a:r>
            <a:r>
              <a:rPr lang="en-US" sz="2000" dirty="0" smtClean="0">
                <a:solidFill>
                  <a:schemeClr val="bg1">
                    <a:lumMod val="50000"/>
                  </a:schemeClr>
                </a:solidFill>
              </a:rPr>
              <a:t>cidb</a:t>
            </a:r>
            <a:r>
              <a:rPr lang="en-US" sz="2000" dirty="0" smtClean="0">
                <a:solidFill>
                  <a:schemeClr val="bg1">
                    <a:lumMod val="50000"/>
                  </a:schemeClr>
                </a:solidFill>
              </a:rPr>
              <a:t> </a:t>
            </a:r>
            <a:r>
              <a:rPr lang="en-US" sz="2000" dirty="0">
                <a:solidFill>
                  <a:schemeClr val="bg1">
                    <a:lumMod val="50000"/>
                  </a:schemeClr>
                </a:solidFill>
              </a:rPr>
              <a:t>Board </a:t>
            </a:r>
            <a:r>
              <a:rPr lang="en-US" sz="2000" dirty="0" smtClean="0">
                <a:solidFill>
                  <a:schemeClr val="bg1">
                    <a:lumMod val="50000"/>
                  </a:schemeClr>
                </a:solidFill>
              </a:rPr>
              <a:t>wants </a:t>
            </a:r>
            <a:r>
              <a:rPr lang="en-US" sz="2000" dirty="0">
                <a:solidFill>
                  <a:schemeClr val="bg1">
                    <a:lumMod val="50000"/>
                  </a:schemeClr>
                </a:solidFill>
              </a:rPr>
              <a:t>to implement an organisational structure that will enable </a:t>
            </a:r>
            <a:r>
              <a:rPr lang="en-US" sz="2000" dirty="0" smtClean="0">
                <a:solidFill>
                  <a:schemeClr val="bg1">
                    <a:lumMod val="50000"/>
                  </a:schemeClr>
                </a:solidFill>
              </a:rPr>
              <a:t>them, </a:t>
            </a:r>
            <a:r>
              <a:rPr lang="en-US" sz="2000" dirty="0">
                <a:solidFill>
                  <a:schemeClr val="bg1">
                    <a:lumMod val="50000"/>
                  </a:schemeClr>
                </a:solidFill>
              </a:rPr>
              <a:t>not only to achieve </a:t>
            </a:r>
            <a:r>
              <a:rPr lang="en-US" sz="2000" dirty="0" smtClean="0">
                <a:solidFill>
                  <a:schemeClr val="bg1">
                    <a:lumMod val="50000"/>
                  </a:schemeClr>
                </a:solidFill>
              </a:rPr>
              <a:t>the </a:t>
            </a:r>
            <a:r>
              <a:rPr lang="en-US" sz="2000" dirty="0" smtClean="0">
                <a:solidFill>
                  <a:schemeClr val="bg1">
                    <a:lumMod val="50000"/>
                  </a:schemeClr>
                </a:solidFill>
              </a:rPr>
              <a:t>mandate</a:t>
            </a:r>
            <a:r>
              <a:rPr lang="en-US" sz="2000" dirty="0">
                <a:solidFill>
                  <a:schemeClr val="bg1">
                    <a:lumMod val="50000"/>
                  </a:schemeClr>
                </a:solidFill>
              </a:rPr>
              <a:t>, but </a:t>
            </a:r>
            <a:r>
              <a:rPr lang="en-US" sz="2000" dirty="0" smtClean="0">
                <a:solidFill>
                  <a:schemeClr val="bg1">
                    <a:lumMod val="50000"/>
                  </a:schemeClr>
                </a:solidFill>
              </a:rPr>
              <a:t>to better </a:t>
            </a:r>
            <a:r>
              <a:rPr lang="en-US" sz="2000" dirty="0">
                <a:solidFill>
                  <a:schemeClr val="bg1">
                    <a:lumMod val="50000"/>
                  </a:schemeClr>
                </a:solidFill>
              </a:rPr>
              <a:t>service </a:t>
            </a:r>
            <a:r>
              <a:rPr lang="en-US" sz="2000" dirty="0" smtClean="0">
                <a:solidFill>
                  <a:schemeClr val="bg1">
                    <a:lumMod val="50000"/>
                  </a:schemeClr>
                </a:solidFill>
              </a:rPr>
              <a:t>the cidb customers and stakeholders in general. </a:t>
            </a:r>
            <a:endParaRPr lang="en-US" sz="2000" dirty="0" smtClean="0">
              <a:solidFill>
                <a:schemeClr val="bg1">
                  <a:lumMod val="50000"/>
                </a:schemeClr>
              </a:solidFill>
            </a:endParaRPr>
          </a:p>
          <a:p>
            <a:pPr algn="just"/>
            <a:r>
              <a:rPr lang="en-US" sz="2000" dirty="0" smtClean="0">
                <a:solidFill>
                  <a:schemeClr val="bg1">
                    <a:lumMod val="50000"/>
                  </a:schemeClr>
                </a:solidFill>
              </a:rPr>
              <a:t>To </a:t>
            </a:r>
            <a:r>
              <a:rPr lang="en-US" sz="2000" dirty="0">
                <a:solidFill>
                  <a:schemeClr val="bg1">
                    <a:lumMod val="50000"/>
                  </a:schemeClr>
                </a:solidFill>
              </a:rPr>
              <a:t>achieve </a:t>
            </a:r>
            <a:r>
              <a:rPr lang="en-US" sz="2000" dirty="0" smtClean="0">
                <a:solidFill>
                  <a:schemeClr val="bg1">
                    <a:lumMod val="50000"/>
                  </a:schemeClr>
                </a:solidFill>
              </a:rPr>
              <a:t>this, </a:t>
            </a:r>
            <a:r>
              <a:rPr lang="en-US" sz="2000" dirty="0">
                <a:solidFill>
                  <a:schemeClr val="bg1">
                    <a:lumMod val="50000"/>
                  </a:schemeClr>
                </a:solidFill>
              </a:rPr>
              <a:t>an organisational architecture project </a:t>
            </a:r>
            <a:r>
              <a:rPr lang="en-US" sz="2000" dirty="0" smtClean="0">
                <a:solidFill>
                  <a:schemeClr val="bg1">
                    <a:lumMod val="50000"/>
                  </a:schemeClr>
                </a:solidFill>
              </a:rPr>
              <a:t>was launched </a:t>
            </a:r>
            <a:r>
              <a:rPr lang="en-US" sz="2000" dirty="0">
                <a:solidFill>
                  <a:schemeClr val="bg1">
                    <a:lumMod val="50000"/>
                  </a:schemeClr>
                </a:solidFill>
              </a:rPr>
              <a:t>which </a:t>
            </a:r>
            <a:r>
              <a:rPr lang="en-US" sz="2000" dirty="0" smtClean="0">
                <a:solidFill>
                  <a:schemeClr val="bg1">
                    <a:lumMod val="50000"/>
                  </a:schemeClr>
                </a:solidFill>
              </a:rPr>
              <a:t>would </a:t>
            </a:r>
            <a:r>
              <a:rPr lang="en-US" sz="2000" dirty="0">
                <a:solidFill>
                  <a:schemeClr val="bg1">
                    <a:lumMod val="50000"/>
                  </a:schemeClr>
                </a:solidFill>
              </a:rPr>
              <a:t>be performed in two </a:t>
            </a:r>
            <a:r>
              <a:rPr lang="en-US" sz="2000" dirty="0" smtClean="0">
                <a:solidFill>
                  <a:schemeClr val="bg1">
                    <a:lumMod val="50000"/>
                  </a:schemeClr>
                </a:solidFill>
              </a:rPr>
              <a:t>phases. </a:t>
            </a:r>
            <a:endParaRPr lang="en-US" sz="2000" dirty="0" smtClean="0">
              <a:solidFill>
                <a:schemeClr val="bg1">
                  <a:lumMod val="50000"/>
                </a:schemeClr>
              </a:solidFill>
            </a:endParaRPr>
          </a:p>
          <a:p>
            <a:pPr algn="just"/>
            <a:r>
              <a:rPr lang="en-US" sz="2000" dirty="0" smtClean="0">
                <a:solidFill>
                  <a:schemeClr val="bg1">
                    <a:lumMod val="50000"/>
                  </a:schemeClr>
                </a:solidFill>
              </a:rPr>
              <a:t>The </a:t>
            </a:r>
            <a:r>
              <a:rPr lang="en-US" sz="2000" dirty="0">
                <a:solidFill>
                  <a:schemeClr val="bg1">
                    <a:lumMod val="50000"/>
                  </a:schemeClr>
                </a:solidFill>
              </a:rPr>
              <a:t>services of Holistic Human Resources (H2R) </a:t>
            </a:r>
            <a:r>
              <a:rPr lang="en-US" sz="2000" dirty="0" smtClean="0">
                <a:solidFill>
                  <a:schemeClr val="bg1">
                    <a:lumMod val="50000"/>
                  </a:schemeClr>
                </a:solidFill>
              </a:rPr>
              <a:t>were contracted </a:t>
            </a:r>
            <a:r>
              <a:rPr lang="en-US" sz="2000" dirty="0">
                <a:solidFill>
                  <a:schemeClr val="bg1">
                    <a:lumMod val="50000"/>
                  </a:schemeClr>
                </a:solidFill>
              </a:rPr>
              <a:t>to execute Part </a:t>
            </a:r>
            <a:r>
              <a:rPr lang="en-US" sz="2000" dirty="0" smtClean="0">
                <a:solidFill>
                  <a:schemeClr val="bg1">
                    <a:lumMod val="50000"/>
                  </a:schemeClr>
                </a:solidFill>
              </a:rPr>
              <a:t>one </a:t>
            </a:r>
            <a:r>
              <a:rPr lang="en-US" sz="2000" dirty="0">
                <a:solidFill>
                  <a:schemeClr val="bg1">
                    <a:lumMod val="50000"/>
                  </a:schemeClr>
                </a:solidFill>
              </a:rPr>
              <a:t>of the </a:t>
            </a:r>
            <a:r>
              <a:rPr lang="en-US" sz="2000" dirty="0" smtClean="0">
                <a:solidFill>
                  <a:schemeClr val="bg1">
                    <a:lumMod val="50000"/>
                  </a:schemeClr>
                </a:solidFill>
              </a:rPr>
              <a:t>project.</a:t>
            </a:r>
          </a:p>
          <a:p>
            <a:pPr algn="just"/>
            <a:r>
              <a:rPr lang="en-US" sz="2000" dirty="0" smtClean="0">
                <a:solidFill>
                  <a:schemeClr val="bg1">
                    <a:lumMod val="50000"/>
                  </a:schemeClr>
                </a:solidFill>
              </a:rPr>
              <a:t>Part </a:t>
            </a:r>
            <a:r>
              <a:rPr lang="en-US" sz="2000" dirty="0">
                <a:solidFill>
                  <a:schemeClr val="bg1">
                    <a:lumMod val="50000"/>
                  </a:schemeClr>
                </a:solidFill>
              </a:rPr>
              <a:t>one </a:t>
            </a:r>
            <a:r>
              <a:rPr lang="en-US" sz="2000" dirty="0" smtClean="0">
                <a:solidFill>
                  <a:schemeClr val="bg1">
                    <a:lumMod val="50000"/>
                  </a:schemeClr>
                </a:solidFill>
              </a:rPr>
              <a:t>dealt with </a:t>
            </a:r>
            <a:r>
              <a:rPr lang="en-US" sz="2000" dirty="0">
                <a:solidFill>
                  <a:schemeClr val="bg1">
                    <a:lumMod val="50000"/>
                  </a:schemeClr>
                </a:solidFill>
              </a:rPr>
              <a:t>the review and assessment of the </a:t>
            </a:r>
            <a:r>
              <a:rPr lang="en-US" sz="2000" b="1" dirty="0">
                <a:solidFill>
                  <a:schemeClr val="bg1">
                    <a:lumMod val="50000"/>
                  </a:schemeClr>
                </a:solidFill>
              </a:rPr>
              <a:t>cidb</a:t>
            </a:r>
            <a:r>
              <a:rPr lang="en-US" sz="2000" dirty="0">
                <a:solidFill>
                  <a:schemeClr val="bg1">
                    <a:lumMod val="50000"/>
                  </a:schemeClr>
                </a:solidFill>
              </a:rPr>
              <a:t> </a:t>
            </a:r>
            <a:r>
              <a:rPr lang="en-US" sz="2000" dirty="0" smtClean="0">
                <a:solidFill>
                  <a:schemeClr val="bg1">
                    <a:lumMod val="50000"/>
                  </a:schemeClr>
                </a:solidFill>
              </a:rPr>
              <a:t>“As-Is” </a:t>
            </a:r>
            <a:r>
              <a:rPr lang="en-US" sz="2000" dirty="0">
                <a:solidFill>
                  <a:schemeClr val="bg1">
                    <a:lumMod val="50000"/>
                  </a:schemeClr>
                </a:solidFill>
              </a:rPr>
              <a:t>situation. </a:t>
            </a:r>
            <a:endParaRPr lang="en-US" sz="2000" dirty="0" smtClean="0">
              <a:solidFill>
                <a:schemeClr val="bg1">
                  <a:lumMod val="50000"/>
                </a:schemeClr>
              </a:solidFill>
            </a:endParaRPr>
          </a:p>
          <a:p>
            <a:pPr algn="just"/>
            <a:r>
              <a:rPr lang="en-US" sz="2000" dirty="0" smtClean="0">
                <a:solidFill>
                  <a:schemeClr val="bg1">
                    <a:lumMod val="50000"/>
                  </a:schemeClr>
                </a:solidFill>
              </a:rPr>
              <a:t>Part two will be dealt with from April 2016 and this is the more detailed phase that will deal with the re-configuration of the entity in terms of design, job profiling, skills assessments and competency assessments. Work Dynamics has been contracted to conduct the OD project.</a:t>
            </a:r>
          </a:p>
          <a:p>
            <a:pPr algn="just"/>
            <a:r>
              <a:rPr lang="en-US" sz="2000" dirty="0" smtClean="0">
                <a:solidFill>
                  <a:schemeClr val="bg1">
                    <a:lumMod val="50000"/>
                  </a:schemeClr>
                </a:solidFill>
              </a:rPr>
              <a:t>This will be done so as to optimize the notion of a “High Performance Organization” that delivers value. </a:t>
            </a:r>
            <a:endParaRPr lang="en-ZA" sz="2000" dirty="0">
              <a:solidFill>
                <a:schemeClr val="bg1">
                  <a:lumMod val="50000"/>
                </a:schemeClr>
              </a:solidFill>
            </a:endParaRPr>
          </a:p>
          <a:p>
            <a:endParaRPr lang="en-ZA" sz="2000" dirty="0"/>
          </a:p>
        </p:txBody>
      </p:sp>
    </p:spTree>
    <p:extLst>
      <p:ext uri="{BB962C8B-B14F-4D97-AF65-F5344CB8AC3E}">
        <p14:creationId xmlns:p14="http://schemas.microsoft.com/office/powerpoint/2010/main" val="3579275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Enabler Criteria: Weighted Scores</a:t>
            </a:r>
            <a:endParaRPr lang="en-ZA"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46"/>
          <a:stretch/>
        </p:blipFill>
        <p:spPr bwMode="auto">
          <a:xfrm>
            <a:off x="1311089" y="1304366"/>
            <a:ext cx="5940238" cy="4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812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Results Criteria: Weighted Scores</a:t>
            </a:r>
            <a:endParaRPr lang="en-ZA"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116"/>
          <a:stretch/>
        </p:blipFill>
        <p:spPr bwMode="auto">
          <a:xfrm>
            <a:off x="1069041" y="1290921"/>
            <a:ext cx="5899898" cy="43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6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(iii) - VALUES</a:t>
            </a:r>
            <a:endParaRPr lang="en-ZA" dirty="0"/>
          </a:p>
        </p:txBody>
      </p:sp>
      <p:sp>
        <p:nvSpPr>
          <p:cNvPr id="3" name="Content Placeholder 2"/>
          <p:cNvSpPr>
            <a:spLocks noGrp="1"/>
          </p:cNvSpPr>
          <p:nvPr>
            <p:ph idx="1"/>
          </p:nvPr>
        </p:nvSpPr>
        <p:spPr/>
        <p:txBody>
          <a:bodyPr>
            <a:normAutofit/>
          </a:bodyPr>
          <a:lstStyle/>
          <a:p>
            <a:pPr marL="0" lvl="0" indent="0" algn="ctr">
              <a:buNone/>
            </a:pPr>
            <a:r>
              <a:rPr lang="en-US" sz="2400" dirty="0" smtClean="0">
                <a:solidFill>
                  <a:schemeClr val="bg1">
                    <a:lumMod val="50000"/>
                  </a:schemeClr>
                </a:solidFill>
              </a:rPr>
              <a:t>Service Excellence | Integrity | Innovation | Leadership | Cooperation </a:t>
            </a:r>
            <a:r>
              <a:rPr lang="en-US" sz="2400" dirty="0">
                <a:solidFill>
                  <a:schemeClr val="bg1">
                    <a:lumMod val="50000"/>
                  </a:schemeClr>
                </a:solidFill>
              </a:rPr>
              <a:t>and </a:t>
            </a:r>
            <a:r>
              <a:rPr lang="en-US" sz="2400" dirty="0" smtClean="0">
                <a:solidFill>
                  <a:schemeClr val="bg1">
                    <a:lumMod val="50000"/>
                  </a:schemeClr>
                </a:solidFill>
              </a:rPr>
              <a:t>Teamwork | Personnel </a:t>
            </a:r>
            <a:r>
              <a:rPr lang="en-US" sz="2400" dirty="0">
                <a:solidFill>
                  <a:schemeClr val="bg1">
                    <a:lumMod val="50000"/>
                  </a:schemeClr>
                </a:solidFill>
              </a:rPr>
              <a:t>Development</a:t>
            </a:r>
            <a:endParaRPr lang="en-ZA" sz="2400" dirty="0">
              <a:solidFill>
                <a:schemeClr val="bg1">
                  <a:lumMod val="50000"/>
                </a:schemeClr>
              </a:solidFill>
            </a:endParaRPr>
          </a:p>
          <a:p>
            <a:endParaRPr lang="en-ZA" dirty="0">
              <a:solidFill>
                <a:schemeClr val="bg1">
                  <a:lumMod val="50000"/>
                </a:schemeClr>
              </a:solidFill>
            </a:endParaRPr>
          </a:p>
        </p:txBody>
      </p:sp>
    </p:spTree>
    <p:extLst>
      <p:ext uri="{BB962C8B-B14F-4D97-AF65-F5344CB8AC3E}">
        <p14:creationId xmlns:p14="http://schemas.microsoft.com/office/powerpoint/2010/main" val="272984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n-ZA" dirty="0" smtClean="0"/>
              <a:t>Mandate</a:t>
            </a:r>
            <a:endParaRPr lang="en-ZA" dirty="0"/>
          </a:p>
        </p:txBody>
      </p:sp>
      <p:sp>
        <p:nvSpPr>
          <p:cNvPr id="3" name="Content Placeholder 2"/>
          <p:cNvSpPr>
            <a:spLocks noGrp="1"/>
          </p:cNvSpPr>
          <p:nvPr>
            <p:ph idx="1"/>
          </p:nvPr>
        </p:nvSpPr>
        <p:spPr>
          <a:xfrm>
            <a:off x="457200" y="836712"/>
            <a:ext cx="8229600" cy="4824536"/>
          </a:xfrm>
        </p:spPr>
        <p:txBody>
          <a:bodyPr>
            <a:noAutofit/>
          </a:bodyPr>
          <a:lstStyle/>
          <a:p>
            <a:pPr lvl="0" algn="just"/>
            <a:r>
              <a:rPr lang="en-GB" sz="1600" dirty="0">
                <a:solidFill>
                  <a:schemeClr val="bg1">
                    <a:lumMod val="50000"/>
                  </a:schemeClr>
                </a:solidFill>
              </a:rPr>
              <a:t>No </a:t>
            </a:r>
            <a:r>
              <a:rPr lang="en-GB" sz="1600" dirty="0" smtClean="0">
                <a:solidFill>
                  <a:schemeClr val="bg1">
                    <a:lumMod val="50000"/>
                  </a:schemeClr>
                </a:solidFill>
              </a:rPr>
              <a:t>golden </a:t>
            </a:r>
            <a:r>
              <a:rPr lang="en-GB" sz="1600" dirty="0">
                <a:solidFill>
                  <a:schemeClr val="bg1">
                    <a:lumMod val="50000"/>
                  </a:schemeClr>
                </a:solidFill>
              </a:rPr>
              <a:t>thread running from mandate to </a:t>
            </a:r>
            <a:r>
              <a:rPr lang="en-GB" sz="1600" dirty="0" smtClean="0">
                <a:solidFill>
                  <a:schemeClr val="bg1">
                    <a:lumMod val="50000"/>
                  </a:schemeClr>
                </a:solidFill>
              </a:rPr>
              <a:t>process, organisation structure, </a:t>
            </a:r>
            <a:r>
              <a:rPr lang="en-GB" sz="1600" dirty="0">
                <a:solidFill>
                  <a:schemeClr val="bg1">
                    <a:lumMod val="50000"/>
                  </a:schemeClr>
                </a:solidFill>
              </a:rPr>
              <a:t>job profile and ultimately the incumbent filling a post. This principle is the backbone of creating and maintaining organisational architecture. </a:t>
            </a:r>
            <a:endParaRPr lang="en-ZA" sz="1600" dirty="0">
              <a:solidFill>
                <a:schemeClr val="bg1">
                  <a:lumMod val="50000"/>
                </a:schemeClr>
              </a:solidFill>
            </a:endParaRPr>
          </a:p>
          <a:p>
            <a:pPr algn="just"/>
            <a:r>
              <a:rPr lang="en-ZA" sz="1600" dirty="0" smtClean="0">
                <a:solidFill>
                  <a:schemeClr val="bg1">
                    <a:lumMod val="50000"/>
                  </a:schemeClr>
                </a:solidFill>
              </a:rPr>
              <a:t>Mixed </a:t>
            </a:r>
            <a:r>
              <a:rPr lang="en-ZA" sz="1600" dirty="0">
                <a:solidFill>
                  <a:schemeClr val="bg1">
                    <a:lumMod val="50000"/>
                  </a:schemeClr>
                </a:solidFill>
              </a:rPr>
              <a:t>reaction </a:t>
            </a:r>
            <a:r>
              <a:rPr lang="en-ZA" sz="1600" dirty="0" smtClean="0">
                <a:solidFill>
                  <a:schemeClr val="bg1">
                    <a:lumMod val="50000"/>
                  </a:schemeClr>
                </a:solidFill>
              </a:rPr>
              <a:t>towards </a:t>
            </a:r>
            <a:r>
              <a:rPr lang="en-ZA" sz="1600" dirty="0">
                <a:solidFill>
                  <a:schemeClr val="bg1">
                    <a:lumMod val="50000"/>
                  </a:schemeClr>
                </a:solidFill>
              </a:rPr>
              <a:t>the current </a:t>
            </a:r>
            <a:r>
              <a:rPr lang="en-ZA" sz="1600" dirty="0" err="1">
                <a:solidFill>
                  <a:schemeClr val="bg1">
                    <a:lumMod val="50000"/>
                  </a:schemeClr>
                </a:solidFill>
              </a:rPr>
              <a:t>cidb</a:t>
            </a:r>
            <a:r>
              <a:rPr lang="en-ZA" sz="1600" dirty="0">
                <a:solidFill>
                  <a:schemeClr val="bg1">
                    <a:lumMod val="50000"/>
                  </a:schemeClr>
                </a:solidFill>
              </a:rPr>
              <a:t> </a:t>
            </a:r>
            <a:r>
              <a:rPr lang="en-ZA" sz="1600" dirty="0" smtClean="0">
                <a:solidFill>
                  <a:schemeClr val="bg1">
                    <a:lumMod val="50000"/>
                  </a:schemeClr>
                </a:solidFill>
              </a:rPr>
              <a:t>mandate - lack </a:t>
            </a:r>
            <a:r>
              <a:rPr lang="en-ZA" sz="1600" dirty="0">
                <a:solidFill>
                  <a:schemeClr val="bg1">
                    <a:lumMod val="50000"/>
                  </a:schemeClr>
                </a:solidFill>
              </a:rPr>
              <a:t>of a common view and </a:t>
            </a:r>
            <a:r>
              <a:rPr lang="en-ZA" sz="1600" dirty="0" smtClean="0">
                <a:solidFill>
                  <a:schemeClr val="bg1">
                    <a:lumMod val="50000"/>
                  </a:schemeClr>
                </a:solidFill>
              </a:rPr>
              <a:t>interpretation.</a:t>
            </a:r>
          </a:p>
          <a:p>
            <a:pPr algn="just"/>
            <a:r>
              <a:rPr lang="en-ZA" sz="1600" dirty="0" smtClean="0">
                <a:solidFill>
                  <a:schemeClr val="bg1">
                    <a:lumMod val="50000"/>
                  </a:schemeClr>
                </a:solidFill>
              </a:rPr>
              <a:t>Current circumstances </a:t>
            </a:r>
            <a:r>
              <a:rPr lang="en-ZA" sz="1600" dirty="0">
                <a:solidFill>
                  <a:schemeClr val="bg1">
                    <a:lumMod val="50000"/>
                  </a:schemeClr>
                </a:solidFill>
              </a:rPr>
              <a:t>call for a relook to make </a:t>
            </a:r>
            <a:r>
              <a:rPr lang="en-ZA" sz="1600" dirty="0" smtClean="0">
                <a:solidFill>
                  <a:schemeClr val="bg1">
                    <a:lumMod val="50000"/>
                  </a:schemeClr>
                </a:solidFill>
              </a:rPr>
              <a:t>mandate relevant</a:t>
            </a:r>
            <a:r>
              <a:rPr lang="en-ZA" sz="1600" dirty="0">
                <a:solidFill>
                  <a:schemeClr val="bg1">
                    <a:lumMod val="50000"/>
                  </a:schemeClr>
                </a:solidFill>
              </a:rPr>
              <a:t>.  </a:t>
            </a:r>
          </a:p>
          <a:p>
            <a:pPr algn="just"/>
            <a:r>
              <a:rPr lang="en-ZA" sz="1600" dirty="0" smtClean="0">
                <a:solidFill>
                  <a:schemeClr val="bg1">
                    <a:lumMod val="50000"/>
                  </a:schemeClr>
                </a:solidFill>
              </a:rPr>
              <a:t>Too </a:t>
            </a:r>
            <a:r>
              <a:rPr lang="en-ZA" sz="1600" dirty="0">
                <a:solidFill>
                  <a:schemeClr val="bg1">
                    <a:lumMod val="50000"/>
                  </a:schemeClr>
                </a:solidFill>
              </a:rPr>
              <a:t>much focus on </a:t>
            </a:r>
            <a:r>
              <a:rPr lang="en-ZA" sz="1600" dirty="0" smtClean="0">
                <a:solidFill>
                  <a:schemeClr val="bg1">
                    <a:lumMod val="50000"/>
                  </a:schemeClr>
                </a:solidFill>
              </a:rPr>
              <a:t>contractor’s </a:t>
            </a:r>
            <a:r>
              <a:rPr lang="en-ZA" sz="1600" dirty="0">
                <a:solidFill>
                  <a:schemeClr val="bg1">
                    <a:lumMod val="50000"/>
                  </a:schemeClr>
                </a:solidFill>
              </a:rPr>
              <a:t>register </a:t>
            </a:r>
            <a:r>
              <a:rPr lang="en-ZA" sz="1600" dirty="0" smtClean="0">
                <a:solidFill>
                  <a:schemeClr val="bg1">
                    <a:lumMod val="50000"/>
                  </a:schemeClr>
                </a:solidFill>
              </a:rPr>
              <a:t>- need </a:t>
            </a:r>
            <a:r>
              <a:rPr lang="en-ZA" sz="1600" dirty="0">
                <a:solidFill>
                  <a:schemeClr val="bg1">
                    <a:lumMod val="50000"/>
                  </a:schemeClr>
                </a:solidFill>
              </a:rPr>
              <a:t>to focus more on other </a:t>
            </a:r>
            <a:r>
              <a:rPr lang="en-ZA" sz="1600" dirty="0" smtClean="0">
                <a:solidFill>
                  <a:schemeClr val="bg1">
                    <a:lumMod val="50000"/>
                  </a:schemeClr>
                </a:solidFill>
              </a:rPr>
              <a:t>functions e.g. transformation and development. </a:t>
            </a:r>
          </a:p>
          <a:p>
            <a:pPr algn="just"/>
            <a:r>
              <a:rPr lang="en-ZA" sz="1600" dirty="0" smtClean="0">
                <a:solidFill>
                  <a:schemeClr val="bg1">
                    <a:lumMod val="50000"/>
                  </a:schemeClr>
                </a:solidFill>
              </a:rPr>
              <a:t>Stakeholders (Board, </a:t>
            </a:r>
            <a:r>
              <a:rPr lang="en-ZA" sz="1600" dirty="0" err="1" smtClean="0">
                <a:solidFill>
                  <a:schemeClr val="bg1">
                    <a:lumMod val="50000"/>
                  </a:schemeClr>
                </a:solidFill>
              </a:rPr>
              <a:t>Exco</a:t>
            </a:r>
            <a:r>
              <a:rPr lang="en-ZA" sz="1600" dirty="0" smtClean="0">
                <a:solidFill>
                  <a:schemeClr val="bg1">
                    <a:lumMod val="50000"/>
                  </a:schemeClr>
                </a:solidFill>
              </a:rPr>
              <a:t>, Management, DPW, etc.) are </a:t>
            </a:r>
            <a:r>
              <a:rPr lang="en-ZA" sz="1600" dirty="0">
                <a:solidFill>
                  <a:schemeClr val="bg1">
                    <a:lumMod val="50000"/>
                  </a:schemeClr>
                </a:solidFill>
              </a:rPr>
              <a:t>clearly sitting at different levels of understanding and interpretation of terminology such as transformation, regulatory, development and </a:t>
            </a:r>
            <a:r>
              <a:rPr lang="en-ZA" sz="1600" dirty="0" smtClean="0">
                <a:solidFill>
                  <a:schemeClr val="bg1">
                    <a:lumMod val="50000"/>
                  </a:schemeClr>
                </a:solidFill>
              </a:rPr>
              <a:t>influencing - creates </a:t>
            </a:r>
            <a:r>
              <a:rPr lang="en-ZA" sz="1600" dirty="0">
                <a:solidFill>
                  <a:schemeClr val="bg1">
                    <a:lumMod val="50000"/>
                  </a:schemeClr>
                </a:solidFill>
              </a:rPr>
              <a:t>a problem for the HOW. </a:t>
            </a:r>
          </a:p>
          <a:p>
            <a:pPr algn="just"/>
            <a:r>
              <a:rPr lang="en-ZA" sz="1600" dirty="0" smtClean="0">
                <a:solidFill>
                  <a:schemeClr val="bg1">
                    <a:lumMod val="50000"/>
                  </a:schemeClr>
                </a:solidFill>
              </a:rPr>
              <a:t>There </a:t>
            </a:r>
            <a:r>
              <a:rPr lang="en-ZA" sz="1600" dirty="0">
                <a:solidFill>
                  <a:schemeClr val="bg1">
                    <a:lumMod val="50000"/>
                  </a:schemeClr>
                </a:solidFill>
              </a:rPr>
              <a:t>are </a:t>
            </a:r>
            <a:r>
              <a:rPr lang="en-ZA" sz="1600" dirty="0" smtClean="0">
                <a:solidFill>
                  <a:schemeClr val="bg1">
                    <a:lumMod val="50000"/>
                  </a:schemeClr>
                </a:solidFill>
              </a:rPr>
              <a:t>various </a:t>
            </a:r>
            <a:r>
              <a:rPr lang="en-ZA" sz="1600" dirty="0">
                <a:solidFill>
                  <a:schemeClr val="bg1">
                    <a:lumMod val="50000"/>
                  </a:schemeClr>
                </a:solidFill>
              </a:rPr>
              <a:t>interpretations of the mandate </a:t>
            </a:r>
            <a:r>
              <a:rPr lang="en-ZA" sz="1600" dirty="0" smtClean="0">
                <a:solidFill>
                  <a:schemeClr val="bg1">
                    <a:lumMod val="50000"/>
                  </a:schemeClr>
                </a:solidFill>
              </a:rPr>
              <a:t>at various levels. The bottom line is that understanding should be much broader </a:t>
            </a:r>
            <a:r>
              <a:rPr lang="en-ZA" sz="1600" dirty="0">
                <a:solidFill>
                  <a:schemeClr val="bg1">
                    <a:lumMod val="50000"/>
                  </a:schemeClr>
                </a:solidFill>
              </a:rPr>
              <a:t>in terms of expanded transformation and development functions. </a:t>
            </a:r>
            <a:endParaRPr lang="en-ZA" sz="1600" dirty="0" smtClean="0">
              <a:solidFill>
                <a:schemeClr val="bg1">
                  <a:lumMod val="50000"/>
                </a:schemeClr>
              </a:solidFill>
            </a:endParaRPr>
          </a:p>
          <a:p>
            <a:pPr algn="just"/>
            <a:r>
              <a:rPr lang="en-ZA" sz="1600" dirty="0">
                <a:solidFill>
                  <a:schemeClr val="bg1">
                    <a:lumMod val="50000"/>
                  </a:schemeClr>
                </a:solidFill>
              </a:rPr>
              <a:t>A</a:t>
            </a:r>
            <a:r>
              <a:rPr lang="en-ZA" sz="1600" dirty="0" smtClean="0">
                <a:solidFill>
                  <a:schemeClr val="bg1">
                    <a:lumMod val="50000"/>
                  </a:schemeClr>
                </a:solidFill>
              </a:rPr>
              <a:t>lignment required between </a:t>
            </a:r>
            <a:r>
              <a:rPr lang="en-ZA" sz="1600" dirty="0" err="1" smtClean="0">
                <a:solidFill>
                  <a:schemeClr val="bg1">
                    <a:lumMod val="50000"/>
                  </a:schemeClr>
                </a:solidFill>
              </a:rPr>
              <a:t>cidb’s</a:t>
            </a:r>
            <a:r>
              <a:rPr lang="en-ZA" sz="1600" dirty="0" smtClean="0">
                <a:solidFill>
                  <a:schemeClr val="bg1">
                    <a:lumMod val="50000"/>
                  </a:schemeClr>
                </a:solidFill>
              </a:rPr>
              <a:t> </a:t>
            </a:r>
            <a:r>
              <a:rPr lang="en-ZA" sz="1600" dirty="0">
                <a:solidFill>
                  <a:schemeClr val="bg1">
                    <a:lumMod val="50000"/>
                  </a:schemeClr>
                </a:solidFill>
              </a:rPr>
              <a:t>mandate </a:t>
            </a:r>
            <a:r>
              <a:rPr lang="en-ZA" sz="1600" dirty="0" smtClean="0">
                <a:solidFill>
                  <a:schemeClr val="bg1">
                    <a:lumMod val="50000"/>
                  </a:schemeClr>
                </a:solidFill>
              </a:rPr>
              <a:t>and departments </a:t>
            </a:r>
            <a:r>
              <a:rPr lang="en-ZA" sz="1600" dirty="0">
                <a:solidFill>
                  <a:schemeClr val="bg1">
                    <a:lumMod val="50000"/>
                  </a:schemeClr>
                </a:solidFill>
              </a:rPr>
              <a:t>e.g. Public Works and Human </a:t>
            </a:r>
            <a:r>
              <a:rPr lang="en-ZA" sz="1600" dirty="0" smtClean="0">
                <a:solidFill>
                  <a:schemeClr val="bg1">
                    <a:lumMod val="50000"/>
                  </a:schemeClr>
                </a:solidFill>
              </a:rPr>
              <a:t>Settlements.</a:t>
            </a:r>
          </a:p>
          <a:p>
            <a:pPr algn="just"/>
            <a:r>
              <a:rPr lang="en-ZA" sz="1600" dirty="0" smtClean="0">
                <a:solidFill>
                  <a:schemeClr val="bg1">
                    <a:lumMod val="50000"/>
                  </a:schemeClr>
                </a:solidFill>
              </a:rPr>
              <a:t>A </a:t>
            </a:r>
            <a:r>
              <a:rPr lang="en-ZA" sz="1600" dirty="0">
                <a:solidFill>
                  <a:schemeClr val="bg1">
                    <a:lumMod val="50000"/>
                  </a:schemeClr>
                </a:solidFill>
              </a:rPr>
              <a:t>total and thorough review of the cidb mandate is required </a:t>
            </a:r>
            <a:r>
              <a:rPr lang="en-ZA" sz="1600" dirty="0" smtClean="0">
                <a:solidFill>
                  <a:schemeClr val="bg1">
                    <a:lumMod val="50000"/>
                  </a:schemeClr>
                </a:solidFill>
              </a:rPr>
              <a:t>- if </a:t>
            </a:r>
            <a:r>
              <a:rPr lang="en-ZA" sz="1600" dirty="0">
                <a:solidFill>
                  <a:schemeClr val="bg1">
                    <a:lumMod val="50000"/>
                  </a:schemeClr>
                </a:solidFill>
              </a:rPr>
              <a:t>the mandate changes the entire cidb will have </a:t>
            </a:r>
            <a:r>
              <a:rPr lang="en-ZA" sz="1600" dirty="0" smtClean="0">
                <a:solidFill>
                  <a:schemeClr val="bg1">
                    <a:lumMod val="50000"/>
                  </a:schemeClr>
                </a:solidFill>
              </a:rPr>
              <a:t>to realign </a:t>
            </a:r>
            <a:r>
              <a:rPr lang="en-ZA" sz="1600" dirty="0">
                <a:solidFill>
                  <a:schemeClr val="bg1">
                    <a:lumMod val="50000"/>
                  </a:schemeClr>
                </a:solidFill>
              </a:rPr>
              <a:t>to </a:t>
            </a:r>
            <a:r>
              <a:rPr lang="en-ZA" sz="1600" dirty="0" smtClean="0">
                <a:solidFill>
                  <a:schemeClr val="bg1">
                    <a:lumMod val="50000"/>
                  </a:schemeClr>
                </a:solidFill>
              </a:rPr>
              <a:t>it.</a:t>
            </a:r>
            <a:endParaRPr lang="en-ZA" sz="1600" dirty="0">
              <a:solidFill>
                <a:schemeClr val="bg1">
                  <a:lumMod val="50000"/>
                </a:schemeClr>
              </a:solidFill>
            </a:endParaRPr>
          </a:p>
        </p:txBody>
      </p:sp>
    </p:spTree>
    <p:extLst>
      <p:ext uri="{BB962C8B-B14F-4D97-AF65-F5344CB8AC3E}">
        <p14:creationId xmlns:p14="http://schemas.microsoft.com/office/powerpoint/2010/main" val="147018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n-ZA" dirty="0" smtClean="0"/>
              <a:t>Strategy</a:t>
            </a:r>
            <a:endParaRPr lang="en-ZA" dirty="0"/>
          </a:p>
        </p:txBody>
      </p:sp>
      <p:sp>
        <p:nvSpPr>
          <p:cNvPr id="3" name="Content Placeholder 2"/>
          <p:cNvSpPr>
            <a:spLocks noGrp="1"/>
          </p:cNvSpPr>
          <p:nvPr>
            <p:ph idx="1"/>
          </p:nvPr>
        </p:nvSpPr>
        <p:spPr>
          <a:xfrm>
            <a:off x="457200" y="908720"/>
            <a:ext cx="8229600" cy="4680520"/>
          </a:xfrm>
        </p:spPr>
        <p:txBody>
          <a:bodyPr>
            <a:normAutofit fontScale="85000" lnSpcReduction="10000"/>
          </a:bodyPr>
          <a:lstStyle/>
          <a:p>
            <a:pPr algn="just"/>
            <a:r>
              <a:rPr lang="en-US" sz="1900" dirty="0" smtClean="0">
                <a:solidFill>
                  <a:schemeClr val="tx1">
                    <a:lumMod val="65000"/>
                    <a:lumOff val="35000"/>
                  </a:schemeClr>
                </a:solidFill>
              </a:rPr>
              <a:t>Should </a:t>
            </a:r>
            <a:r>
              <a:rPr lang="en-US" sz="1900" dirty="0">
                <a:solidFill>
                  <a:schemeClr val="tx1">
                    <a:lumMod val="65000"/>
                    <a:lumOff val="35000"/>
                  </a:schemeClr>
                </a:solidFill>
              </a:rPr>
              <a:t>be a </a:t>
            </a:r>
            <a:r>
              <a:rPr lang="en-US" sz="1900" dirty="0" smtClean="0">
                <a:solidFill>
                  <a:schemeClr val="tx1">
                    <a:lumMod val="65000"/>
                    <a:lumOff val="35000"/>
                  </a:schemeClr>
                </a:solidFill>
              </a:rPr>
              <a:t>closer link between strategy/risk management/audit.</a:t>
            </a:r>
            <a:endParaRPr lang="en-ZA" sz="1900" dirty="0">
              <a:solidFill>
                <a:schemeClr val="tx1">
                  <a:lumMod val="65000"/>
                  <a:lumOff val="35000"/>
                </a:schemeClr>
              </a:solidFill>
            </a:endParaRPr>
          </a:p>
          <a:p>
            <a:pPr algn="just"/>
            <a:r>
              <a:rPr lang="en-US" sz="1900" dirty="0" smtClean="0">
                <a:solidFill>
                  <a:schemeClr val="tx1">
                    <a:lumMod val="65000"/>
                    <a:lumOff val="35000"/>
                  </a:schemeClr>
                </a:solidFill>
              </a:rPr>
              <a:t>Quality </a:t>
            </a:r>
            <a:r>
              <a:rPr lang="en-US" sz="1900" dirty="0">
                <a:solidFill>
                  <a:schemeClr val="tx1">
                    <a:lumMod val="65000"/>
                    <a:lumOff val="35000"/>
                  </a:schemeClr>
                </a:solidFill>
              </a:rPr>
              <a:t>(or continuous improvement) </a:t>
            </a:r>
            <a:r>
              <a:rPr lang="en-US" sz="1900" dirty="0" smtClean="0">
                <a:solidFill>
                  <a:schemeClr val="tx1">
                    <a:lumMod val="65000"/>
                    <a:lumOff val="35000"/>
                  </a:schemeClr>
                </a:solidFill>
              </a:rPr>
              <a:t>programme missing. If </a:t>
            </a:r>
            <a:r>
              <a:rPr lang="en-US" sz="1900" dirty="0">
                <a:solidFill>
                  <a:schemeClr val="tx1">
                    <a:lumMod val="65000"/>
                    <a:lumOff val="35000"/>
                  </a:schemeClr>
                </a:solidFill>
              </a:rPr>
              <a:t>quality improvement does take place, it is in isolation and not </a:t>
            </a:r>
            <a:r>
              <a:rPr lang="en-US" sz="1900" dirty="0" smtClean="0">
                <a:solidFill>
                  <a:schemeClr val="tx1">
                    <a:lumMod val="65000"/>
                    <a:lumOff val="35000"/>
                  </a:schemeClr>
                </a:solidFill>
              </a:rPr>
              <a:t>in a </a:t>
            </a:r>
            <a:r>
              <a:rPr lang="en-US" sz="1900" dirty="0">
                <a:solidFill>
                  <a:schemeClr val="tx1">
                    <a:lumMod val="65000"/>
                    <a:lumOff val="35000"/>
                  </a:schemeClr>
                </a:solidFill>
              </a:rPr>
              <a:t>concerted </a:t>
            </a:r>
            <a:r>
              <a:rPr lang="en-US" sz="1900" dirty="0" smtClean="0">
                <a:solidFill>
                  <a:schemeClr val="tx1">
                    <a:lumMod val="65000"/>
                    <a:lumOff val="35000"/>
                  </a:schemeClr>
                </a:solidFill>
              </a:rPr>
              <a:t>manner.</a:t>
            </a:r>
            <a:endParaRPr lang="en-US" sz="1900" b="1" dirty="0" smtClean="0">
              <a:solidFill>
                <a:schemeClr val="tx1">
                  <a:lumMod val="65000"/>
                  <a:lumOff val="35000"/>
                </a:schemeClr>
              </a:solidFill>
            </a:endParaRPr>
          </a:p>
          <a:p>
            <a:pPr algn="just"/>
            <a:r>
              <a:rPr lang="en-US" sz="1900" dirty="0" smtClean="0">
                <a:solidFill>
                  <a:schemeClr val="tx1">
                    <a:lumMod val="65000"/>
                    <a:lumOff val="35000"/>
                  </a:schemeClr>
                </a:solidFill>
              </a:rPr>
              <a:t>Strategic planning done for  </a:t>
            </a:r>
            <a:r>
              <a:rPr lang="en-ZA" sz="1900" dirty="0" smtClean="0">
                <a:solidFill>
                  <a:schemeClr val="tx1">
                    <a:lumMod val="65000"/>
                    <a:lumOff val="35000"/>
                  </a:schemeClr>
                </a:solidFill>
              </a:rPr>
              <a:t>compliance </a:t>
            </a:r>
            <a:r>
              <a:rPr lang="en-ZA" sz="1900" dirty="0">
                <a:solidFill>
                  <a:schemeClr val="tx1">
                    <a:lumMod val="65000"/>
                    <a:lumOff val="35000"/>
                  </a:schemeClr>
                </a:solidFill>
              </a:rPr>
              <a:t>sake (ticking the boxes) rather than an attempt to move the </a:t>
            </a:r>
            <a:r>
              <a:rPr lang="en-ZA" sz="1900" dirty="0" err="1">
                <a:solidFill>
                  <a:schemeClr val="tx1">
                    <a:lumMod val="65000"/>
                    <a:lumOff val="35000"/>
                  </a:schemeClr>
                </a:solidFill>
              </a:rPr>
              <a:t>cidb</a:t>
            </a:r>
            <a:r>
              <a:rPr lang="en-ZA" sz="1900" dirty="0">
                <a:solidFill>
                  <a:schemeClr val="tx1">
                    <a:lumMod val="65000"/>
                    <a:lumOff val="35000"/>
                  </a:schemeClr>
                </a:solidFill>
              </a:rPr>
              <a:t> </a:t>
            </a:r>
            <a:r>
              <a:rPr lang="en-ZA" sz="1900" dirty="0" smtClean="0">
                <a:solidFill>
                  <a:schemeClr val="tx1">
                    <a:lumMod val="65000"/>
                    <a:lumOff val="35000"/>
                  </a:schemeClr>
                </a:solidFill>
              </a:rPr>
              <a:t>forward.</a:t>
            </a:r>
          </a:p>
          <a:p>
            <a:pPr algn="just"/>
            <a:r>
              <a:rPr lang="en-ZA" sz="1900" dirty="0" smtClean="0">
                <a:solidFill>
                  <a:schemeClr val="tx1">
                    <a:lumMod val="65000"/>
                    <a:lumOff val="35000"/>
                  </a:schemeClr>
                </a:solidFill>
              </a:rPr>
              <a:t>There </a:t>
            </a:r>
            <a:r>
              <a:rPr lang="en-ZA" sz="1900" dirty="0">
                <a:solidFill>
                  <a:schemeClr val="tx1">
                    <a:lumMod val="65000"/>
                    <a:lumOff val="35000"/>
                  </a:schemeClr>
                </a:solidFill>
              </a:rPr>
              <a:t>also seems to be a lack of sufficient capability and capacity to ensure:</a:t>
            </a:r>
          </a:p>
          <a:p>
            <a:pPr lvl="1" algn="just"/>
            <a:r>
              <a:rPr lang="en-ZA" sz="1900" dirty="0" smtClean="0">
                <a:solidFill>
                  <a:schemeClr val="tx1">
                    <a:lumMod val="65000"/>
                    <a:lumOff val="35000"/>
                  </a:schemeClr>
                </a:solidFill>
              </a:rPr>
              <a:t>Strategic </a:t>
            </a:r>
            <a:r>
              <a:rPr lang="en-ZA" sz="1900" dirty="0">
                <a:solidFill>
                  <a:schemeClr val="tx1">
                    <a:lumMod val="65000"/>
                    <a:lumOff val="35000"/>
                  </a:schemeClr>
                </a:solidFill>
              </a:rPr>
              <a:t>planning is done </a:t>
            </a:r>
            <a:r>
              <a:rPr lang="en-ZA" sz="1900" dirty="0" smtClean="0">
                <a:solidFill>
                  <a:schemeClr val="tx1">
                    <a:lumMod val="65000"/>
                    <a:lumOff val="35000"/>
                  </a:schemeClr>
                </a:solidFill>
              </a:rPr>
              <a:t>in an </a:t>
            </a:r>
            <a:r>
              <a:rPr lang="en-ZA" sz="1900" dirty="0">
                <a:solidFill>
                  <a:schemeClr val="tx1">
                    <a:lumMod val="65000"/>
                    <a:lumOff val="35000"/>
                  </a:schemeClr>
                </a:solidFill>
              </a:rPr>
              <a:t>integrated </a:t>
            </a:r>
            <a:r>
              <a:rPr lang="en-ZA" sz="1900" dirty="0" smtClean="0">
                <a:solidFill>
                  <a:schemeClr val="tx1">
                    <a:lumMod val="65000"/>
                    <a:lumOff val="35000"/>
                  </a:schemeClr>
                </a:solidFill>
              </a:rPr>
              <a:t>way (no </a:t>
            </a:r>
            <a:r>
              <a:rPr lang="en-ZA" sz="1900" dirty="0">
                <a:solidFill>
                  <a:schemeClr val="tx1">
                    <a:lumMod val="65000"/>
                    <a:lumOff val="35000"/>
                  </a:schemeClr>
                </a:solidFill>
              </a:rPr>
              <a:t>silo planning); </a:t>
            </a:r>
          </a:p>
          <a:p>
            <a:pPr lvl="1" algn="just"/>
            <a:r>
              <a:rPr lang="en-ZA" sz="1900" dirty="0">
                <a:solidFill>
                  <a:schemeClr val="tx1">
                    <a:lumMod val="65000"/>
                    <a:lumOff val="35000"/>
                  </a:schemeClr>
                </a:solidFill>
              </a:rPr>
              <a:t>Alignment between national and provincial strategy, processes and structures; and</a:t>
            </a:r>
          </a:p>
          <a:p>
            <a:pPr lvl="1" algn="just"/>
            <a:r>
              <a:rPr lang="en-ZA" sz="1900" dirty="0">
                <a:solidFill>
                  <a:schemeClr val="tx1">
                    <a:lumMod val="65000"/>
                    <a:lumOff val="35000"/>
                  </a:schemeClr>
                </a:solidFill>
              </a:rPr>
              <a:t>Adequate strategic measurement and performance management.   </a:t>
            </a:r>
          </a:p>
          <a:p>
            <a:pPr algn="just"/>
            <a:r>
              <a:rPr lang="en-ZA" sz="1900" dirty="0" smtClean="0">
                <a:solidFill>
                  <a:schemeClr val="tx1">
                    <a:lumMod val="65000"/>
                    <a:lumOff val="35000"/>
                  </a:schemeClr>
                </a:solidFill>
              </a:rPr>
              <a:t>Formal </a:t>
            </a:r>
            <a:r>
              <a:rPr lang="en-ZA" sz="1900" dirty="0">
                <a:solidFill>
                  <a:schemeClr val="tx1">
                    <a:lumMod val="65000"/>
                    <a:lumOff val="35000"/>
                  </a:schemeClr>
                </a:solidFill>
              </a:rPr>
              <a:t>identification and definition of a business model, supported by an operating model and value chain is also not prevalent. </a:t>
            </a:r>
            <a:endParaRPr lang="en-ZA" sz="1900" dirty="0" smtClean="0">
              <a:solidFill>
                <a:schemeClr val="tx1">
                  <a:lumMod val="65000"/>
                  <a:lumOff val="35000"/>
                </a:schemeClr>
              </a:solidFill>
            </a:endParaRPr>
          </a:p>
          <a:p>
            <a:pPr algn="just"/>
            <a:r>
              <a:rPr lang="en-ZA" sz="1900" dirty="0">
                <a:solidFill>
                  <a:schemeClr val="tx1">
                    <a:lumMod val="65000"/>
                    <a:lumOff val="35000"/>
                  </a:schemeClr>
                </a:solidFill>
              </a:rPr>
              <a:t>The issue of branding and marketing the </a:t>
            </a:r>
            <a:r>
              <a:rPr lang="en-ZA" sz="1900" dirty="0" err="1">
                <a:solidFill>
                  <a:schemeClr val="tx1">
                    <a:lumMod val="65000"/>
                    <a:lumOff val="35000"/>
                  </a:schemeClr>
                </a:solidFill>
              </a:rPr>
              <a:t>cidb</a:t>
            </a:r>
            <a:r>
              <a:rPr lang="en-ZA" sz="1900" dirty="0">
                <a:solidFill>
                  <a:schemeClr val="tx1">
                    <a:lumMod val="65000"/>
                    <a:lumOff val="35000"/>
                  </a:schemeClr>
                </a:solidFill>
              </a:rPr>
              <a:t> is falling short from </a:t>
            </a:r>
            <a:r>
              <a:rPr lang="en-ZA" sz="1900" dirty="0" smtClean="0">
                <a:solidFill>
                  <a:schemeClr val="tx1">
                    <a:lumMod val="65000"/>
                    <a:lumOff val="35000"/>
                  </a:schemeClr>
                </a:solidFill>
              </a:rPr>
              <a:t>expectations.</a:t>
            </a:r>
          </a:p>
          <a:p>
            <a:pPr algn="just"/>
            <a:r>
              <a:rPr lang="en-ZA" sz="1900" dirty="0" smtClean="0">
                <a:solidFill>
                  <a:schemeClr val="tx1">
                    <a:lumMod val="65000"/>
                    <a:lumOff val="35000"/>
                  </a:schemeClr>
                </a:solidFill>
              </a:rPr>
              <a:t>While </a:t>
            </a:r>
            <a:r>
              <a:rPr lang="en-ZA" sz="1900" dirty="0">
                <a:solidFill>
                  <a:schemeClr val="tx1">
                    <a:lumMod val="65000"/>
                    <a:lumOff val="35000"/>
                  </a:schemeClr>
                </a:solidFill>
              </a:rPr>
              <a:t>not directly related to the hard issue of strategy, this soft issue </a:t>
            </a:r>
            <a:r>
              <a:rPr lang="en-ZA" sz="1900" dirty="0" smtClean="0">
                <a:solidFill>
                  <a:schemeClr val="tx1">
                    <a:lumMod val="65000"/>
                    <a:lumOff val="35000"/>
                  </a:schemeClr>
                </a:solidFill>
              </a:rPr>
              <a:t>of culture seems </a:t>
            </a:r>
            <a:r>
              <a:rPr lang="en-ZA" sz="1900" dirty="0">
                <a:solidFill>
                  <a:schemeClr val="tx1">
                    <a:lumMod val="65000"/>
                    <a:lumOff val="35000"/>
                  </a:schemeClr>
                </a:solidFill>
              </a:rPr>
              <a:t>to be a burning </a:t>
            </a:r>
            <a:r>
              <a:rPr lang="en-ZA" sz="1900" dirty="0" smtClean="0">
                <a:solidFill>
                  <a:schemeClr val="tx1">
                    <a:lumMod val="65000"/>
                    <a:lumOff val="35000"/>
                  </a:schemeClr>
                </a:solidFill>
              </a:rPr>
              <a:t>issue.</a:t>
            </a:r>
          </a:p>
          <a:p>
            <a:pPr algn="just"/>
            <a:r>
              <a:rPr lang="en-ZA" sz="1900" dirty="0" smtClean="0">
                <a:solidFill>
                  <a:schemeClr val="tx1">
                    <a:lumMod val="65000"/>
                    <a:lumOff val="35000"/>
                  </a:schemeClr>
                </a:solidFill>
              </a:rPr>
              <a:t>Not </a:t>
            </a:r>
            <a:r>
              <a:rPr lang="en-ZA" sz="1900" dirty="0">
                <a:solidFill>
                  <a:schemeClr val="tx1">
                    <a:lumMod val="65000"/>
                    <a:lumOff val="35000"/>
                  </a:schemeClr>
                </a:solidFill>
              </a:rPr>
              <a:t>obvious if people in the </a:t>
            </a:r>
            <a:r>
              <a:rPr lang="en-ZA" sz="1900" dirty="0" err="1">
                <a:solidFill>
                  <a:schemeClr val="tx1">
                    <a:lumMod val="65000"/>
                    <a:lumOff val="35000"/>
                  </a:schemeClr>
                </a:solidFill>
              </a:rPr>
              <a:t>cidb</a:t>
            </a:r>
            <a:r>
              <a:rPr lang="en-ZA" sz="1900" dirty="0">
                <a:solidFill>
                  <a:schemeClr val="tx1">
                    <a:lumMod val="65000"/>
                    <a:lumOff val="35000"/>
                  </a:schemeClr>
                </a:solidFill>
              </a:rPr>
              <a:t> are sharing and living up to a common organisational-wide value system. If there is a value system, it is mostly undetected, below the radar and not ingrained in the moral fibre of the organisation.  </a:t>
            </a:r>
          </a:p>
          <a:p>
            <a:endParaRPr lang="en-ZA" dirty="0">
              <a:solidFill>
                <a:schemeClr val="tx1">
                  <a:lumMod val="65000"/>
                  <a:lumOff val="35000"/>
                </a:schemeClr>
              </a:solidFill>
            </a:endParaRPr>
          </a:p>
          <a:p>
            <a:endParaRPr lang="en-ZA" dirty="0">
              <a:solidFill>
                <a:schemeClr val="tx1">
                  <a:lumMod val="65000"/>
                  <a:lumOff val="35000"/>
                </a:schemeClr>
              </a:solidFill>
            </a:endParaRPr>
          </a:p>
        </p:txBody>
      </p:sp>
    </p:spTree>
    <p:extLst>
      <p:ext uri="{BB962C8B-B14F-4D97-AF65-F5344CB8AC3E}">
        <p14:creationId xmlns:p14="http://schemas.microsoft.com/office/powerpoint/2010/main" val="415297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Capability Maturity Model</a:t>
            </a:r>
            <a:endParaRPr lang="en-ZA" dirty="0"/>
          </a:p>
        </p:txBody>
      </p:sp>
      <p:pic>
        <p:nvPicPr>
          <p:cNvPr id="6146" name="Picture 2" descr="CMM2"/>
          <p:cNvPicPr>
            <a:picLocks noChangeAspect="1" noChangeArrowheads="1"/>
          </p:cNvPicPr>
          <p:nvPr/>
        </p:nvPicPr>
        <p:blipFill rotWithShape="1">
          <a:blip r:embed="rId2">
            <a:extLst>
              <a:ext uri="{28A0092B-C50C-407E-A947-70E740481C1C}">
                <a14:useLocalDpi xmlns:a14="http://schemas.microsoft.com/office/drawing/2010/main" val="0"/>
              </a:ext>
            </a:extLst>
          </a:blip>
          <a:srcRect t="12065"/>
          <a:stretch/>
        </p:blipFill>
        <p:spPr bwMode="auto">
          <a:xfrm>
            <a:off x="1371600" y="1130021"/>
            <a:ext cx="5647765" cy="426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636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M2"/>
          <p:cNvPicPr>
            <a:picLocks noChangeAspect="1" noChangeArrowheads="1"/>
          </p:cNvPicPr>
          <p:nvPr/>
        </p:nvPicPr>
        <p:blipFill rotWithShape="1">
          <a:blip r:embed="rId2">
            <a:extLst>
              <a:ext uri="{28A0092B-C50C-407E-A947-70E740481C1C}">
                <a14:useLocalDpi xmlns:a14="http://schemas.microsoft.com/office/drawing/2010/main" val="0"/>
              </a:ext>
            </a:extLst>
          </a:blip>
          <a:srcRect t="12065"/>
          <a:stretch/>
        </p:blipFill>
        <p:spPr bwMode="auto">
          <a:xfrm>
            <a:off x="3530117" y="1034396"/>
            <a:ext cx="5186939"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ZA" dirty="0" smtClean="0"/>
              <a:t>Business Processes</a:t>
            </a:r>
            <a:endParaRPr lang="en-ZA" dirty="0"/>
          </a:p>
        </p:txBody>
      </p:sp>
      <p:sp>
        <p:nvSpPr>
          <p:cNvPr id="3" name="Content Placeholder 2"/>
          <p:cNvSpPr>
            <a:spLocks noGrp="1"/>
          </p:cNvSpPr>
          <p:nvPr>
            <p:ph idx="1"/>
          </p:nvPr>
        </p:nvSpPr>
        <p:spPr>
          <a:xfrm>
            <a:off x="171450" y="1034396"/>
            <a:ext cx="5466230" cy="4299604"/>
          </a:xfrm>
        </p:spPr>
        <p:txBody>
          <a:bodyPr>
            <a:noAutofit/>
          </a:bodyPr>
          <a:lstStyle/>
          <a:p>
            <a:pPr lvl="0"/>
            <a:r>
              <a:rPr lang="en-US" sz="1400" dirty="0">
                <a:solidFill>
                  <a:schemeClr val="bg1">
                    <a:lumMod val="50000"/>
                  </a:schemeClr>
                </a:solidFill>
              </a:rPr>
              <a:t>Although examples were </a:t>
            </a:r>
            <a:r>
              <a:rPr lang="en-US" sz="1400" dirty="0" smtClean="0">
                <a:solidFill>
                  <a:schemeClr val="bg1">
                    <a:lumMod val="50000"/>
                  </a:schemeClr>
                </a:solidFill>
              </a:rPr>
              <a:t>found </a:t>
            </a:r>
            <a:r>
              <a:rPr lang="en-US" sz="1400" dirty="0">
                <a:solidFill>
                  <a:schemeClr val="bg1">
                    <a:lumMod val="50000"/>
                  </a:schemeClr>
                </a:solidFill>
              </a:rPr>
              <a:t>of processes managed at level </a:t>
            </a:r>
            <a:r>
              <a:rPr lang="en-US" sz="1400" dirty="0" smtClean="0">
                <a:solidFill>
                  <a:schemeClr val="bg1">
                    <a:lumMod val="50000"/>
                  </a:schemeClr>
                </a:solidFill>
              </a:rPr>
              <a:t>3, the norm is level </a:t>
            </a:r>
            <a:r>
              <a:rPr lang="en-US" sz="1400" dirty="0">
                <a:solidFill>
                  <a:schemeClr val="bg1">
                    <a:lumMod val="50000"/>
                  </a:schemeClr>
                </a:solidFill>
              </a:rPr>
              <a:t>2.  </a:t>
            </a:r>
            <a:endParaRPr lang="en-US" sz="1400" dirty="0" smtClean="0">
              <a:solidFill>
                <a:schemeClr val="bg1">
                  <a:lumMod val="50000"/>
                </a:schemeClr>
              </a:solidFill>
            </a:endParaRPr>
          </a:p>
          <a:p>
            <a:pPr lvl="0"/>
            <a:r>
              <a:rPr lang="en-GB" sz="1400" dirty="0" smtClean="0">
                <a:solidFill>
                  <a:schemeClr val="bg1">
                    <a:lumMod val="50000"/>
                  </a:schemeClr>
                </a:solidFill>
              </a:rPr>
              <a:t>It </a:t>
            </a:r>
            <a:r>
              <a:rPr lang="en-GB" sz="1400" dirty="0">
                <a:solidFill>
                  <a:schemeClr val="bg1">
                    <a:lumMod val="50000"/>
                  </a:schemeClr>
                </a:solidFill>
              </a:rPr>
              <a:t>is characteristic of this level that some of the processes are repeatable, possibly with consistent results. </a:t>
            </a:r>
            <a:endParaRPr lang="en-GB" sz="1400" dirty="0" smtClean="0">
              <a:solidFill>
                <a:schemeClr val="bg1">
                  <a:lumMod val="50000"/>
                </a:schemeClr>
              </a:solidFill>
            </a:endParaRPr>
          </a:p>
        </p:txBody>
      </p:sp>
      <p:sp>
        <p:nvSpPr>
          <p:cNvPr id="5" name="Content Placeholder 2"/>
          <p:cNvSpPr txBox="1">
            <a:spLocks/>
          </p:cNvSpPr>
          <p:nvPr/>
        </p:nvSpPr>
        <p:spPr>
          <a:xfrm>
            <a:off x="0" y="2060849"/>
            <a:ext cx="3530117" cy="3621096"/>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1800" b="0" i="0" kern="1200" cap="none">
                <a:solidFill>
                  <a:srgbClr val="595959"/>
                </a:solidFill>
                <a:latin typeface="Arial"/>
                <a:ea typeface="+mn-ea"/>
                <a:cs typeface="Arial"/>
              </a:defRPr>
            </a:lvl1pPr>
            <a:lvl2pPr marL="557213" indent="-214313" algn="l" defTabSz="342900" rtl="0" eaLnBrk="1" latinLnBrk="0" hangingPunct="1">
              <a:spcBef>
                <a:spcPct val="20000"/>
              </a:spcBef>
              <a:buFont typeface="Arial"/>
              <a:buChar char="–"/>
              <a:defRPr sz="1800" b="0" i="0" kern="1200">
                <a:solidFill>
                  <a:schemeClr val="bg1">
                    <a:lumMod val="50000"/>
                  </a:schemeClr>
                </a:solidFill>
                <a:latin typeface="Arial"/>
                <a:ea typeface="+mn-ea"/>
                <a:cs typeface="Arial"/>
              </a:defRPr>
            </a:lvl2pPr>
            <a:lvl3pPr marL="857250" indent="-171450" algn="l" defTabSz="342900" rtl="0" eaLnBrk="1" latinLnBrk="0" hangingPunct="1">
              <a:spcBef>
                <a:spcPct val="20000"/>
              </a:spcBef>
              <a:buFont typeface="Arial"/>
              <a:buChar char="•"/>
              <a:defRPr sz="1500" b="0" i="0" kern="1200">
                <a:solidFill>
                  <a:schemeClr val="bg1">
                    <a:lumMod val="50000"/>
                  </a:schemeClr>
                </a:solidFill>
                <a:latin typeface="Arial"/>
                <a:ea typeface="+mn-ea"/>
                <a:cs typeface="Arial"/>
              </a:defRPr>
            </a:lvl3pPr>
            <a:lvl4pPr marL="1200150" indent="-171450" algn="l" defTabSz="342900" rtl="0" eaLnBrk="1" latinLnBrk="0" hangingPunct="1">
              <a:spcBef>
                <a:spcPct val="20000"/>
              </a:spcBef>
              <a:buFont typeface="Arial"/>
              <a:buChar char="–"/>
              <a:defRPr sz="1350" b="0" i="0" kern="1200">
                <a:solidFill>
                  <a:schemeClr val="bg1">
                    <a:lumMod val="50000"/>
                  </a:schemeClr>
                </a:solidFill>
                <a:latin typeface="Arial"/>
                <a:ea typeface="+mn-ea"/>
                <a:cs typeface="Arial"/>
              </a:defRPr>
            </a:lvl4pPr>
            <a:lvl5pPr marL="1543050" indent="-171450" algn="l" defTabSz="342900" rtl="0" eaLnBrk="1" latinLnBrk="0" hangingPunct="1">
              <a:spcBef>
                <a:spcPct val="20000"/>
              </a:spcBef>
              <a:buFont typeface="Arial"/>
              <a:buChar char="»"/>
              <a:defRPr sz="1200" b="0" i="0" kern="1200">
                <a:solidFill>
                  <a:schemeClr val="bg1">
                    <a:lumMod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n-GB" sz="1600" b="1" dirty="0" smtClean="0">
                <a:solidFill>
                  <a:schemeClr val="bg1">
                    <a:lumMod val="50000"/>
                  </a:schemeClr>
                </a:solidFill>
              </a:rPr>
              <a:t>Process discipline is unlikely to be rigorous, but where it exists it may help to ensure that existing processes are maintained during times of difficulties.</a:t>
            </a:r>
            <a:r>
              <a:rPr lang="en-US" sz="1600" b="1" dirty="0" smtClean="0">
                <a:solidFill>
                  <a:schemeClr val="bg1">
                    <a:lumMod val="50000"/>
                  </a:schemeClr>
                </a:solidFill>
              </a:rPr>
              <a:t>, these were isolated and were not regarded as the norm enterprise-wide. </a:t>
            </a:r>
          </a:p>
          <a:p>
            <a:pPr algn="just"/>
            <a:r>
              <a:rPr lang="en-GB" sz="1600" b="1" dirty="0" smtClean="0">
                <a:solidFill>
                  <a:schemeClr val="bg1">
                    <a:lumMod val="50000"/>
                  </a:schemeClr>
                </a:solidFill>
              </a:rPr>
              <a:t>It is characteristic of processes at this level that there are sets of defined and documented standard processes established and subject to some degree of improvement over time. </a:t>
            </a:r>
            <a:endParaRPr lang="en-ZA" sz="1600" b="1" dirty="0">
              <a:solidFill>
                <a:schemeClr val="bg1">
                  <a:lumMod val="50000"/>
                </a:schemeClr>
              </a:solidFill>
            </a:endParaRPr>
          </a:p>
        </p:txBody>
      </p:sp>
    </p:spTree>
    <p:extLst>
      <p:ext uri="{BB962C8B-B14F-4D97-AF65-F5344CB8AC3E}">
        <p14:creationId xmlns:p14="http://schemas.microsoft.com/office/powerpoint/2010/main" val="1716021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p:spPr>
        <p:txBody>
          <a:bodyPr/>
          <a:lstStyle/>
          <a:p>
            <a:r>
              <a:rPr lang="en-ZA" sz="2400" dirty="0" smtClean="0"/>
              <a:t>Recommendations of the analysis – enterprise architecture</a:t>
            </a:r>
            <a:endParaRPr lang="en-ZA" sz="2400" dirty="0"/>
          </a:p>
        </p:txBody>
      </p:sp>
      <p:sp>
        <p:nvSpPr>
          <p:cNvPr id="3" name="Content Placeholder 2"/>
          <p:cNvSpPr>
            <a:spLocks noGrp="1"/>
          </p:cNvSpPr>
          <p:nvPr>
            <p:ph idx="1"/>
          </p:nvPr>
        </p:nvSpPr>
        <p:spPr>
          <a:xfrm>
            <a:off x="457200" y="980728"/>
            <a:ext cx="8229600" cy="4683802"/>
          </a:xfrm>
        </p:spPr>
        <p:txBody>
          <a:bodyPr>
            <a:noAutofit/>
          </a:bodyPr>
          <a:lstStyle/>
          <a:p>
            <a:pPr lvl="0" algn="just"/>
            <a:r>
              <a:rPr lang="en-US" sz="1600" dirty="0" smtClean="0">
                <a:solidFill>
                  <a:schemeClr val="bg1">
                    <a:lumMod val="50000"/>
                  </a:schemeClr>
                </a:solidFill>
              </a:rPr>
              <a:t>Continue with the process </a:t>
            </a:r>
            <a:r>
              <a:rPr lang="en-US" sz="1600" dirty="0">
                <a:solidFill>
                  <a:schemeClr val="bg1">
                    <a:lumMod val="50000"/>
                  </a:schemeClr>
                </a:solidFill>
              </a:rPr>
              <a:t>of reconfiguring the organisational </a:t>
            </a:r>
            <a:r>
              <a:rPr lang="en-US" sz="1600" dirty="0" smtClean="0">
                <a:solidFill>
                  <a:schemeClr val="bg1">
                    <a:lumMod val="50000"/>
                  </a:schemeClr>
                </a:solidFill>
              </a:rPr>
              <a:t>architecture. </a:t>
            </a:r>
            <a:endParaRPr lang="en-ZA" sz="1600" dirty="0">
              <a:solidFill>
                <a:schemeClr val="bg1">
                  <a:lumMod val="50000"/>
                </a:schemeClr>
              </a:solidFill>
            </a:endParaRPr>
          </a:p>
          <a:p>
            <a:pPr algn="just"/>
            <a:r>
              <a:rPr lang="en-US" sz="1600" dirty="0" smtClean="0">
                <a:solidFill>
                  <a:schemeClr val="bg1">
                    <a:lumMod val="50000"/>
                  </a:schemeClr>
                </a:solidFill>
              </a:rPr>
              <a:t>Include findings </a:t>
            </a:r>
            <a:r>
              <a:rPr lang="en-US" sz="1600" dirty="0">
                <a:solidFill>
                  <a:schemeClr val="bg1">
                    <a:lumMod val="50000"/>
                  </a:schemeClr>
                </a:solidFill>
              </a:rPr>
              <a:t>and recommendations </a:t>
            </a:r>
            <a:r>
              <a:rPr lang="en-US" sz="1600" dirty="0" smtClean="0">
                <a:solidFill>
                  <a:schemeClr val="bg1">
                    <a:lumMod val="50000"/>
                  </a:schemeClr>
                </a:solidFill>
              </a:rPr>
              <a:t>from the status </a:t>
            </a:r>
            <a:r>
              <a:rPr lang="en-US" sz="1600" dirty="0">
                <a:solidFill>
                  <a:schemeClr val="bg1">
                    <a:lumMod val="50000"/>
                  </a:schemeClr>
                </a:solidFill>
              </a:rPr>
              <a:t>quo report </a:t>
            </a:r>
            <a:r>
              <a:rPr lang="en-US" sz="1600" dirty="0" smtClean="0">
                <a:solidFill>
                  <a:schemeClr val="bg1">
                    <a:lumMod val="50000"/>
                  </a:schemeClr>
                </a:solidFill>
              </a:rPr>
              <a:t>into </a:t>
            </a:r>
            <a:r>
              <a:rPr lang="en-US" sz="1600" dirty="0">
                <a:solidFill>
                  <a:schemeClr val="bg1">
                    <a:lumMod val="50000"/>
                  </a:schemeClr>
                </a:solidFill>
              </a:rPr>
              <a:t>the strategic and annual performance </a:t>
            </a:r>
            <a:r>
              <a:rPr lang="en-US" sz="1600" dirty="0" smtClean="0">
                <a:solidFill>
                  <a:schemeClr val="bg1">
                    <a:lumMod val="50000"/>
                  </a:schemeClr>
                </a:solidFill>
              </a:rPr>
              <a:t>plans.</a:t>
            </a:r>
            <a:endParaRPr lang="en-US" sz="1600" dirty="0">
              <a:solidFill>
                <a:schemeClr val="bg1">
                  <a:lumMod val="50000"/>
                </a:schemeClr>
              </a:solidFill>
            </a:endParaRPr>
          </a:p>
          <a:p>
            <a:pPr lvl="0" algn="just"/>
            <a:r>
              <a:rPr lang="en-US" sz="1600" dirty="0" smtClean="0">
                <a:solidFill>
                  <a:schemeClr val="bg1">
                    <a:lumMod val="50000"/>
                  </a:schemeClr>
                </a:solidFill>
              </a:rPr>
              <a:t>Confirm/Define/Redefine </a:t>
            </a:r>
            <a:r>
              <a:rPr lang="en-US" sz="1600" dirty="0" err="1" smtClean="0">
                <a:solidFill>
                  <a:schemeClr val="bg1">
                    <a:lumMod val="50000"/>
                  </a:schemeClr>
                </a:solidFill>
              </a:rPr>
              <a:t>cidb’s</a:t>
            </a:r>
            <a:r>
              <a:rPr lang="en-US" sz="1600" dirty="0" smtClean="0">
                <a:solidFill>
                  <a:schemeClr val="bg1">
                    <a:lumMod val="50000"/>
                  </a:schemeClr>
                </a:solidFill>
              </a:rPr>
              <a:t> mandate. </a:t>
            </a:r>
          </a:p>
          <a:p>
            <a:pPr lvl="0" algn="just"/>
            <a:r>
              <a:rPr lang="en-US" sz="1600" dirty="0" smtClean="0">
                <a:solidFill>
                  <a:schemeClr val="bg1">
                    <a:lumMod val="50000"/>
                  </a:schemeClr>
                </a:solidFill>
              </a:rPr>
              <a:t>Develop a business </a:t>
            </a:r>
            <a:r>
              <a:rPr lang="en-US" sz="1600" dirty="0">
                <a:solidFill>
                  <a:schemeClr val="bg1">
                    <a:lumMod val="50000"/>
                  </a:schemeClr>
                </a:solidFill>
              </a:rPr>
              <a:t>model, </a:t>
            </a:r>
            <a:r>
              <a:rPr lang="en-US" sz="1600" dirty="0" smtClean="0">
                <a:solidFill>
                  <a:schemeClr val="bg1">
                    <a:lumMod val="50000"/>
                  </a:schemeClr>
                </a:solidFill>
              </a:rPr>
              <a:t>supported by </a:t>
            </a:r>
            <a:r>
              <a:rPr lang="en-US" sz="1600" dirty="0">
                <a:solidFill>
                  <a:schemeClr val="bg1">
                    <a:lumMod val="50000"/>
                  </a:schemeClr>
                </a:solidFill>
              </a:rPr>
              <a:t>an operating model, value </a:t>
            </a:r>
            <a:r>
              <a:rPr lang="en-US" sz="1600" dirty="0" smtClean="0">
                <a:solidFill>
                  <a:schemeClr val="bg1">
                    <a:lumMod val="50000"/>
                  </a:schemeClr>
                </a:solidFill>
              </a:rPr>
              <a:t>chain, value proposition </a:t>
            </a:r>
            <a:r>
              <a:rPr lang="en-US" sz="1600" dirty="0">
                <a:solidFill>
                  <a:schemeClr val="bg1">
                    <a:lumMod val="50000"/>
                  </a:schemeClr>
                </a:solidFill>
              </a:rPr>
              <a:t>and business </a:t>
            </a:r>
            <a:r>
              <a:rPr lang="en-US" sz="1600" dirty="0" smtClean="0">
                <a:solidFill>
                  <a:schemeClr val="bg1">
                    <a:lumMod val="50000"/>
                  </a:schemeClr>
                </a:solidFill>
              </a:rPr>
              <a:t>processes.</a:t>
            </a:r>
          </a:p>
          <a:p>
            <a:pPr lvl="0" algn="just"/>
            <a:r>
              <a:rPr lang="en-US" sz="1600" dirty="0" smtClean="0">
                <a:solidFill>
                  <a:schemeClr val="bg1">
                    <a:lumMod val="50000"/>
                  </a:schemeClr>
                </a:solidFill>
              </a:rPr>
              <a:t>Redefine/Define process </a:t>
            </a:r>
            <a:r>
              <a:rPr lang="en-US" sz="1600" dirty="0">
                <a:solidFill>
                  <a:schemeClr val="bg1">
                    <a:lumMod val="50000"/>
                  </a:schemeClr>
                </a:solidFill>
              </a:rPr>
              <a:t>norms and standards </a:t>
            </a:r>
            <a:r>
              <a:rPr lang="en-US" sz="1600" dirty="0" smtClean="0">
                <a:solidFill>
                  <a:schemeClr val="bg1">
                    <a:lumMod val="50000"/>
                  </a:schemeClr>
                </a:solidFill>
              </a:rPr>
              <a:t>based </a:t>
            </a:r>
            <a:r>
              <a:rPr lang="en-US" sz="1600" dirty="0">
                <a:solidFill>
                  <a:schemeClr val="bg1">
                    <a:lumMod val="50000"/>
                  </a:schemeClr>
                </a:solidFill>
              </a:rPr>
              <a:t>on scientific principles.</a:t>
            </a:r>
            <a:endParaRPr lang="en-ZA" sz="1600" dirty="0">
              <a:solidFill>
                <a:schemeClr val="bg1">
                  <a:lumMod val="50000"/>
                </a:schemeClr>
              </a:solidFill>
            </a:endParaRPr>
          </a:p>
          <a:p>
            <a:pPr lvl="0" algn="just"/>
            <a:r>
              <a:rPr lang="en-US" sz="1600" dirty="0" smtClean="0">
                <a:solidFill>
                  <a:schemeClr val="bg1">
                    <a:lumMod val="50000"/>
                  </a:schemeClr>
                </a:solidFill>
              </a:rPr>
              <a:t>Develop the correct </a:t>
            </a:r>
            <a:r>
              <a:rPr lang="en-US" sz="1600" dirty="0">
                <a:solidFill>
                  <a:schemeClr val="bg1">
                    <a:lumMod val="50000"/>
                  </a:schemeClr>
                </a:solidFill>
              </a:rPr>
              <a:t>capacity levels and capability </a:t>
            </a:r>
            <a:r>
              <a:rPr lang="en-US" sz="1600" dirty="0" smtClean="0">
                <a:solidFill>
                  <a:schemeClr val="bg1">
                    <a:lumMod val="50000"/>
                  </a:schemeClr>
                </a:solidFill>
              </a:rPr>
              <a:t>requirements.</a:t>
            </a:r>
            <a:endParaRPr lang="en-ZA" sz="1600" dirty="0">
              <a:solidFill>
                <a:schemeClr val="bg1">
                  <a:lumMod val="50000"/>
                </a:schemeClr>
              </a:solidFill>
            </a:endParaRPr>
          </a:p>
          <a:p>
            <a:pPr lvl="0" algn="just"/>
            <a:r>
              <a:rPr lang="en-US" sz="1600" dirty="0" smtClean="0">
                <a:solidFill>
                  <a:schemeClr val="bg1">
                    <a:lumMod val="50000"/>
                  </a:schemeClr>
                </a:solidFill>
              </a:rPr>
              <a:t>Conduct job </a:t>
            </a:r>
            <a:r>
              <a:rPr lang="en-US" sz="1600" dirty="0">
                <a:solidFill>
                  <a:schemeClr val="bg1">
                    <a:lumMod val="50000"/>
                  </a:schemeClr>
                </a:solidFill>
              </a:rPr>
              <a:t>grading </a:t>
            </a:r>
            <a:r>
              <a:rPr lang="en-US" sz="1600" dirty="0" smtClean="0">
                <a:solidFill>
                  <a:schemeClr val="bg1">
                    <a:lumMod val="50000"/>
                  </a:schemeClr>
                </a:solidFill>
              </a:rPr>
              <a:t>based </a:t>
            </a:r>
            <a:r>
              <a:rPr lang="en-US" sz="1600" dirty="0">
                <a:solidFill>
                  <a:schemeClr val="bg1">
                    <a:lumMod val="50000"/>
                  </a:schemeClr>
                </a:solidFill>
              </a:rPr>
              <a:t>on readjusted job descriptions.</a:t>
            </a:r>
            <a:endParaRPr lang="en-ZA" sz="1600" dirty="0">
              <a:solidFill>
                <a:schemeClr val="bg1">
                  <a:lumMod val="50000"/>
                </a:schemeClr>
              </a:solidFill>
            </a:endParaRPr>
          </a:p>
          <a:p>
            <a:pPr lvl="0" algn="just"/>
            <a:r>
              <a:rPr lang="en-US" sz="1600" dirty="0" smtClean="0">
                <a:solidFill>
                  <a:schemeClr val="bg1">
                    <a:lumMod val="50000"/>
                  </a:schemeClr>
                </a:solidFill>
              </a:rPr>
              <a:t>Perform benchmarking to </a:t>
            </a:r>
            <a:r>
              <a:rPr lang="en-US" sz="1600" dirty="0">
                <a:solidFill>
                  <a:schemeClr val="bg1">
                    <a:lumMod val="50000"/>
                  </a:schemeClr>
                </a:solidFill>
              </a:rPr>
              <a:t>ensure best practices are incorporated into the new design.</a:t>
            </a:r>
            <a:endParaRPr lang="en-ZA" sz="1600" dirty="0">
              <a:solidFill>
                <a:schemeClr val="bg1">
                  <a:lumMod val="50000"/>
                </a:schemeClr>
              </a:solidFill>
            </a:endParaRPr>
          </a:p>
          <a:p>
            <a:pPr lvl="0" algn="just"/>
            <a:r>
              <a:rPr lang="en-US" sz="1600" dirty="0" smtClean="0">
                <a:solidFill>
                  <a:schemeClr val="bg1">
                    <a:lumMod val="50000"/>
                  </a:schemeClr>
                </a:solidFill>
              </a:rPr>
              <a:t>Continuously consult stakeholders </a:t>
            </a:r>
            <a:r>
              <a:rPr lang="en-US" sz="1600" dirty="0">
                <a:solidFill>
                  <a:schemeClr val="bg1">
                    <a:lumMod val="50000"/>
                  </a:schemeClr>
                </a:solidFill>
              </a:rPr>
              <a:t>such as the </a:t>
            </a:r>
            <a:r>
              <a:rPr lang="en-US" sz="1600" dirty="0" smtClean="0">
                <a:solidFill>
                  <a:schemeClr val="bg1">
                    <a:lumMod val="50000"/>
                  </a:schemeClr>
                </a:solidFill>
              </a:rPr>
              <a:t>DPW, National </a:t>
            </a:r>
            <a:r>
              <a:rPr lang="en-US" sz="1600" dirty="0">
                <a:solidFill>
                  <a:schemeClr val="bg1">
                    <a:lumMod val="50000"/>
                  </a:schemeClr>
                </a:solidFill>
              </a:rPr>
              <a:t>Treasury </a:t>
            </a:r>
            <a:r>
              <a:rPr lang="en-US" sz="1600" dirty="0" smtClean="0">
                <a:solidFill>
                  <a:schemeClr val="bg1">
                    <a:lumMod val="50000"/>
                  </a:schemeClr>
                </a:solidFill>
              </a:rPr>
              <a:t>and customers to </a:t>
            </a:r>
            <a:r>
              <a:rPr lang="en-US" sz="1600" dirty="0">
                <a:solidFill>
                  <a:schemeClr val="bg1">
                    <a:lumMod val="50000"/>
                  </a:schemeClr>
                </a:solidFill>
              </a:rPr>
              <a:t>ensure a design consistent with their requirements.</a:t>
            </a:r>
            <a:endParaRPr lang="en-ZA" sz="1600" dirty="0">
              <a:solidFill>
                <a:schemeClr val="bg1">
                  <a:lumMod val="50000"/>
                </a:schemeClr>
              </a:solidFill>
            </a:endParaRPr>
          </a:p>
          <a:p>
            <a:pPr lvl="0" algn="just"/>
            <a:r>
              <a:rPr lang="en-US" sz="1600" dirty="0" smtClean="0">
                <a:solidFill>
                  <a:schemeClr val="bg1">
                    <a:lumMod val="50000"/>
                  </a:schemeClr>
                </a:solidFill>
              </a:rPr>
              <a:t>Address the issues identified </a:t>
            </a:r>
            <a:r>
              <a:rPr lang="en-US" sz="1600" dirty="0">
                <a:solidFill>
                  <a:schemeClr val="bg1">
                    <a:lumMod val="50000"/>
                  </a:schemeClr>
                </a:solidFill>
              </a:rPr>
              <a:t>in the culture survey </a:t>
            </a:r>
            <a:r>
              <a:rPr lang="en-US" sz="1600" dirty="0" smtClean="0">
                <a:solidFill>
                  <a:schemeClr val="bg1">
                    <a:lumMod val="50000"/>
                  </a:schemeClr>
                </a:solidFill>
              </a:rPr>
              <a:t>in </a:t>
            </a:r>
            <a:r>
              <a:rPr lang="en-US" sz="1600" dirty="0">
                <a:solidFill>
                  <a:schemeClr val="bg1">
                    <a:lumMod val="50000"/>
                  </a:schemeClr>
                </a:solidFill>
              </a:rPr>
              <a:t>tandem with the organisational architecture </a:t>
            </a:r>
            <a:r>
              <a:rPr lang="en-US" sz="1600" dirty="0" smtClean="0">
                <a:solidFill>
                  <a:schemeClr val="bg1">
                    <a:lumMod val="50000"/>
                  </a:schemeClr>
                </a:solidFill>
              </a:rPr>
              <a:t>design.</a:t>
            </a:r>
          </a:p>
          <a:p>
            <a:pPr lvl="0" algn="just"/>
            <a:r>
              <a:rPr lang="en-US" sz="1600" dirty="0" smtClean="0">
                <a:solidFill>
                  <a:schemeClr val="bg1">
                    <a:lumMod val="50000"/>
                  </a:schemeClr>
                </a:solidFill>
              </a:rPr>
              <a:t>Intensify initiatives </a:t>
            </a:r>
            <a:r>
              <a:rPr lang="en-US" sz="1600" dirty="0">
                <a:solidFill>
                  <a:schemeClr val="bg1">
                    <a:lumMod val="50000"/>
                  </a:schemeClr>
                </a:solidFill>
              </a:rPr>
              <a:t>to combat fraud and </a:t>
            </a:r>
            <a:r>
              <a:rPr lang="en-US" sz="1600" dirty="0" smtClean="0">
                <a:solidFill>
                  <a:schemeClr val="bg1">
                    <a:lumMod val="50000"/>
                  </a:schemeClr>
                </a:solidFill>
              </a:rPr>
              <a:t>corruption - lifestyle audits, security </a:t>
            </a:r>
            <a:r>
              <a:rPr lang="en-US" sz="1600" dirty="0">
                <a:solidFill>
                  <a:schemeClr val="bg1">
                    <a:lumMod val="50000"/>
                  </a:schemeClr>
                </a:solidFill>
              </a:rPr>
              <a:t>vetting / </a:t>
            </a:r>
            <a:r>
              <a:rPr lang="en-US" sz="1600" dirty="0" smtClean="0">
                <a:solidFill>
                  <a:schemeClr val="bg1">
                    <a:lumMod val="50000"/>
                  </a:schemeClr>
                </a:solidFill>
              </a:rPr>
              <a:t>security </a:t>
            </a:r>
            <a:r>
              <a:rPr lang="en-US" sz="1600" dirty="0">
                <a:solidFill>
                  <a:schemeClr val="bg1">
                    <a:lumMod val="50000"/>
                  </a:schemeClr>
                </a:solidFill>
              </a:rPr>
              <a:t>clearance of </a:t>
            </a:r>
            <a:r>
              <a:rPr lang="en-US" sz="1600" dirty="0" smtClean="0">
                <a:solidFill>
                  <a:schemeClr val="bg1">
                    <a:lumMod val="50000"/>
                  </a:schemeClr>
                </a:solidFill>
              </a:rPr>
              <a:t>employees, consider </a:t>
            </a:r>
            <a:r>
              <a:rPr lang="en-US" sz="1600" dirty="0">
                <a:solidFill>
                  <a:schemeClr val="bg1">
                    <a:lumMod val="50000"/>
                  </a:schemeClr>
                </a:solidFill>
              </a:rPr>
              <a:t>some of the </a:t>
            </a:r>
            <a:r>
              <a:rPr lang="en-US" sz="1600" dirty="0" err="1">
                <a:solidFill>
                  <a:schemeClr val="bg1">
                    <a:lumMod val="50000"/>
                  </a:schemeClr>
                </a:solidFill>
              </a:rPr>
              <a:t>cidb</a:t>
            </a:r>
            <a:r>
              <a:rPr lang="en-US" sz="1600" dirty="0">
                <a:solidFill>
                  <a:schemeClr val="bg1">
                    <a:lumMod val="50000"/>
                  </a:schemeClr>
                </a:solidFill>
              </a:rPr>
              <a:t> divisions to be national key </a:t>
            </a:r>
            <a:r>
              <a:rPr lang="en-US" sz="1600" dirty="0" smtClean="0">
                <a:solidFill>
                  <a:schemeClr val="bg1">
                    <a:lumMod val="50000"/>
                  </a:schemeClr>
                </a:solidFill>
              </a:rPr>
              <a:t>points.</a:t>
            </a:r>
            <a:endParaRPr lang="en-ZA" sz="1600" dirty="0">
              <a:solidFill>
                <a:schemeClr val="bg1">
                  <a:lumMod val="50000"/>
                </a:schemeClr>
              </a:solidFill>
            </a:endParaRPr>
          </a:p>
          <a:p>
            <a:pPr lvl="0" algn="just"/>
            <a:r>
              <a:rPr lang="en-US" sz="1600" dirty="0" smtClean="0">
                <a:solidFill>
                  <a:schemeClr val="bg1">
                    <a:lumMod val="50000"/>
                  </a:schemeClr>
                </a:solidFill>
              </a:rPr>
              <a:t>Consider a system </a:t>
            </a:r>
            <a:r>
              <a:rPr lang="en-US" sz="1600" dirty="0">
                <a:solidFill>
                  <a:schemeClr val="bg1">
                    <a:lumMod val="50000"/>
                  </a:schemeClr>
                </a:solidFill>
              </a:rPr>
              <a:t>of rotating </a:t>
            </a:r>
            <a:r>
              <a:rPr lang="en-US" sz="1600" dirty="0" smtClean="0">
                <a:solidFill>
                  <a:schemeClr val="bg1">
                    <a:lumMod val="50000"/>
                  </a:schemeClr>
                </a:solidFill>
              </a:rPr>
              <a:t>programme and senior managers.</a:t>
            </a:r>
            <a:endParaRPr lang="en-ZA" sz="1600" dirty="0">
              <a:solidFill>
                <a:schemeClr val="bg1">
                  <a:lumMod val="50000"/>
                </a:schemeClr>
              </a:solidFill>
            </a:endParaRPr>
          </a:p>
        </p:txBody>
      </p:sp>
    </p:spTree>
    <p:extLst>
      <p:ext uri="{BB962C8B-B14F-4D97-AF65-F5344CB8AC3E}">
        <p14:creationId xmlns:p14="http://schemas.microsoft.com/office/powerpoint/2010/main" val="3926613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ZA" dirty="0" smtClean="0"/>
              <a:t>Design </a:t>
            </a:r>
            <a:r>
              <a:rPr lang="en-ZA" dirty="0" smtClean="0"/>
              <a:t>Principles – for OD</a:t>
            </a:r>
            <a:endParaRPr lang="en-ZA" dirty="0"/>
          </a:p>
        </p:txBody>
      </p:sp>
      <p:sp>
        <p:nvSpPr>
          <p:cNvPr id="3" name="Content Placeholder 2"/>
          <p:cNvSpPr>
            <a:spLocks noGrp="1"/>
          </p:cNvSpPr>
          <p:nvPr>
            <p:ph idx="1"/>
          </p:nvPr>
        </p:nvSpPr>
        <p:spPr/>
        <p:txBody>
          <a:bodyPr>
            <a:normAutofit/>
          </a:bodyPr>
          <a:lstStyle/>
          <a:p>
            <a:pPr marL="257175" lvl="2" indent="-257175" algn="just"/>
            <a:r>
              <a:rPr lang="en-US" sz="1800" dirty="0" smtClean="0">
                <a:solidFill>
                  <a:schemeClr val="bg1">
                    <a:lumMod val="50000"/>
                  </a:schemeClr>
                </a:solidFill>
              </a:rPr>
              <a:t>Work centric.</a:t>
            </a:r>
            <a:endParaRPr lang="en-ZA" sz="1800" u="sng" dirty="0">
              <a:solidFill>
                <a:schemeClr val="bg1">
                  <a:lumMod val="50000"/>
                </a:schemeClr>
              </a:solidFill>
            </a:endParaRPr>
          </a:p>
          <a:p>
            <a:pPr algn="just"/>
            <a:r>
              <a:rPr lang="en-GB" dirty="0">
                <a:solidFill>
                  <a:schemeClr val="bg1">
                    <a:lumMod val="50000"/>
                  </a:schemeClr>
                </a:solidFill>
              </a:rPr>
              <a:t>Accountability for </a:t>
            </a:r>
            <a:r>
              <a:rPr lang="en-GB" dirty="0" smtClean="0">
                <a:solidFill>
                  <a:schemeClr val="bg1">
                    <a:lumMod val="50000"/>
                  </a:schemeClr>
                </a:solidFill>
              </a:rPr>
              <a:t>end-to-end processes.</a:t>
            </a:r>
          </a:p>
          <a:p>
            <a:pPr marL="257175" lvl="2" indent="-257175" algn="just"/>
            <a:r>
              <a:rPr lang="en-US" sz="1800" dirty="0">
                <a:solidFill>
                  <a:schemeClr val="bg1">
                    <a:lumMod val="50000"/>
                  </a:schemeClr>
                </a:solidFill>
              </a:rPr>
              <a:t>Core purpose of the function and process </a:t>
            </a:r>
            <a:r>
              <a:rPr lang="en-US" sz="1800" dirty="0" smtClean="0">
                <a:solidFill>
                  <a:schemeClr val="bg1">
                    <a:lumMod val="50000"/>
                  </a:schemeClr>
                </a:solidFill>
              </a:rPr>
              <a:t>cohesion.</a:t>
            </a:r>
            <a:endParaRPr lang="en-ZA" sz="1800" u="sng" dirty="0">
              <a:solidFill>
                <a:schemeClr val="bg1">
                  <a:lumMod val="50000"/>
                </a:schemeClr>
              </a:solidFill>
            </a:endParaRPr>
          </a:p>
          <a:p>
            <a:pPr algn="just"/>
            <a:r>
              <a:rPr lang="en-GB" dirty="0">
                <a:solidFill>
                  <a:schemeClr val="bg1">
                    <a:lumMod val="50000"/>
                  </a:schemeClr>
                </a:solidFill>
              </a:rPr>
              <a:t>Focused delivery versus organisational </a:t>
            </a:r>
            <a:r>
              <a:rPr lang="en-GB" dirty="0" smtClean="0">
                <a:solidFill>
                  <a:schemeClr val="bg1">
                    <a:lumMod val="50000"/>
                  </a:schemeClr>
                </a:solidFill>
              </a:rPr>
              <a:t>projects.</a:t>
            </a:r>
          </a:p>
          <a:p>
            <a:pPr marL="257175" lvl="2" indent="-257175" algn="just"/>
            <a:r>
              <a:rPr lang="en-US" sz="1800" dirty="0">
                <a:solidFill>
                  <a:schemeClr val="bg1">
                    <a:lumMod val="50000"/>
                  </a:schemeClr>
                </a:solidFill>
              </a:rPr>
              <a:t>Designing for client </a:t>
            </a:r>
            <a:r>
              <a:rPr lang="en-US" sz="1800" dirty="0" smtClean="0">
                <a:solidFill>
                  <a:schemeClr val="bg1">
                    <a:lumMod val="50000"/>
                  </a:schemeClr>
                </a:solidFill>
              </a:rPr>
              <a:t>service.</a:t>
            </a:r>
          </a:p>
          <a:p>
            <a:pPr marL="600075" lvl="3" indent="-257175" algn="just"/>
            <a:r>
              <a:rPr lang="en-ZA" sz="1650" dirty="0" smtClean="0">
                <a:solidFill>
                  <a:schemeClr val="bg1">
                    <a:lumMod val="50000"/>
                  </a:schemeClr>
                </a:solidFill>
              </a:rPr>
              <a:t>Give customers choice;</a:t>
            </a:r>
          </a:p>
          <a:p>
            <a:pPr marL="600075" lvl="3" indent="-257175" algn="just"/>
            <a:r>
              <a:rPr lang="en-ZA" sz="1650" dirty="0" smtClean="0">
                <a:solidFill>
                  <a:schemeClr val="bg1">
                    <a:lumMod val="50000"/>
                  </a:schemeClr>
                </a:solidFill>
              </a:rPr>
              <a:t>Provide access anytime anywhere;</a:t>
            </a:r>
          </a:p>
          <a:p>
            <a:pPr marL="600075" lvl="3" indent="-257175" algn="just"/>
            <a:r>
              <a:rPr lang="en-ZA" sz="1650" dirty="0" smtClean="0">
                <a:solidFill>
                  <a:schemeClr val="bg1">
                    <a:lumMod val="50000"/>
                  </a:schemeClr>
                </a:solidFill>
              </a:rPr>
              <a:t>Enable customers to help themselves;</a:t>
            </a:r>
          </a:p>
          <a:p>
            <a:pPr marL="600075" lvl="3" indent="-257175" algn="just"/>
            <a:r>
              <a:rPr lang="en-ZA" sz="1650" dirty="0" smtClean="0">
                <a:solidFill>
                  <a:schemeClr val="bg1">
                    <a:lumMod val="50000"/>
                  </a:schemeClr>
                </a:solidFill>
              </a:rPr>
              <a:t>Personalise every customers interaction;</a:t>
            </a:r>
          </a:p>
          <a:p>
            <a:pPr marL="600075" lvl="3" indent="-257175" algn="just"/>
            <a:r>
              <a:rPr lang="en-ZA" sz="1650" dirty="0" smtClean="0">
                <a:solidFill>
                  <a:schemeClr val="bg1">
                    <a:lumMod val="50000"/>
                  </a:schemeClr>
                </a:solidFill>
              </a:rPr>
              <a:t>Know your customers.</a:t>
            </a:r>
            <a:endParaRPr lang="en-ZA" sz="1650" dirty="0">
              <a:solidFill>
                <a:schemeClr val="bg1">
                  <a:lumMod val="50000"/>
                </a:schemeClr>
              </a:solidFill>
            </a:endParaRPr>
          </a:p>
          <a:p>
            <a:pPr marL="257175" lvl="2" indent="-257175" algn="just"/>
            <a:r>
              <a:rPr lang="en-US" sz="1800" dirty="0">
                <a:solidFill>
                  <a:schemeClr val="bg1">
                    <a:lumMod val="50000"/>
                  </a:schemeClr>
                </a:solidFill>
              </a:rPr>
              <a:t>Design for IT </a:t>
            </a:r>
            <a:r>
              <a:rPr lang="en-US" sz="1800" dirty="0" smtClean="0">
                <a:solidFill>
                  <a:schemeClr val="bg1">
                    <a:lumMod val="50000"/>
                  </a:schemeClr>
                </a:solidFill>
              </a:rPr>
              <a:t>integration.</a:t>
            </a:r>
            <a:endParaRPr lang="en-ZA" sz="1800" u="sng" dirty="0">
              <a:solidFill>
                <a:schemeClr val="bg1">
                  <a:lumMod val="50000"/>
                </a:schemeClr>
              </a:solidFill>
            </a:endParaRPr>
          </a:p>
          <a:p>
            <a:pPr marL="257175" lvl="2" indent="-257175" algn="just"/>
            <a:r>
              <a:rPr lang="en-US" sz="1800" dirty="0">
                <a:solidFill>
                  <a:schemeClr val="bg1">
                    <a:lumMod val="50000"/>
                  </a:schemeClr>
                </a:solidFill>
              </a:rPr>
              <a:t>Horizontal </a:t>
            </a:r>
            <a:r>
              <a:rPr lang="en-US" sz="1800" dirty="0" smtClean="0">
                <a:solidFill>
                  <a:schemeClr val="bg1">
                    <a:lumMod val="50000"/>
                  </a:schemeClr>
                </a:solidFill>
              </a:rPr>
              <a:t>Structures.</a:t>
            </a:r>
            <a:endParaRPr lang="en-ZA" sz="1800" u="sng" dirty="0">
              <a:solidFill>
                <a:schemeClr val="bg1">
                  <a:lumMod val="50000"/>
                </a:schemeClr>
              </a:solidFill>
            </a:endParaRPr>
          </a:p>
          <a:p>
            <a:pPr marL="257175" lvl="2" indent="-257175" algn="just"/>
            <a:r>
              <a:rPr lang="en-US" sz="1800" dirty="0" smtClean="0">
                <a:solidFill>
                  <a:schemeClr val="bg1">
                    <a:lumMod val="50000"/>
                  </a:schemeClr>
                </a:solidFill>
              </a:rPr>
              <a:t>Maturity.</a:t>
            </a:r>
            <a:endParaRPr lang="en-ZA" sz="1800" u="sng" dirty="0">
              <a:solidFill>
                <a:schemeClr val="bg1">
                  <a:lumMod val="50000"/>
                </a:schemeClr>
              </a:solidFill>
            </a:endParaRPr>
          </a:p>
          <a:p>
            <a:endParaRPr lang="en-ZA" dirty="0">
              <a:solidFill>
                <a:schemeClr val="tx1">
                  <a:lumMod val="65000"/>
                  <a:lumOff val="35000"/>
                </a:schemeClr>
              </a:solidFill>
            </a:endParaRPr>
          </a:p>
        </p:txBody>
      </p:sp>
    </p:spTree>
    <p:extLst>
      <p:ext uri="{BB962C8B-B14F-4D97-AF65-F5344CB8AC3E}">
        <p14:creationId xmlns:p14="http://schemas.microsoft.com/office/powerpoint/2010/main" val="14853721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r>
              <a:rPr lang="en-ZA" dirty="0" smtClean="0"/>
              <a:t>Conclusion of the enterprise architecture analysis</a:t>
            </a:r>
            <a:endParaRPr lang="en-ZA" dirty="0"/>
          </a:p>
        </p:txBody>
      </p:sp>
      <p:sp>
        <p:nvSpPr>
          <p:cNvPr id="3" name="Content Placeholder 2"/>
          <p:cNvSpPr>
            <a:spLocks noGrp="1"/>
          </p:cNvSpPr>
          <p:nvPr>
            <p:ph idx="1"/>
          </p:nvPr>
        </p:nvSpPr>
        <p:spPr/>
        <p:txBody>
          <a:bodyPr>
            <a:normAutofit fontScale="85000" lnSpcReduction="10000"/>
          </a:bodyPr>
          <a:lstStyle/>
          <a:p>
            <a:pPr algn="just"/>
            <a:r>
              <a:rPr lang="en-US" dirty="0" smtClean="0">
                <a:solidFill>
                  <a:schemeClr val="bg1">
                    <a:lumMod val="50000"/>
                  </a:schemeClr>
                </a:solidFill>
              </a:rPr>
              <a:t>Despite many problems, there are rays of hope; people, systems and processes that can be gelled to take the </a:t>
            </a:r>
            <a:r>
              <a:rPr lang="en-US" dirty="0" err="1" smtClean="0">
                <a:solidFill>
                  <a:schemeClr val="bg1">
                    <a:lumMod val="50000"/>
                  </a:schemeClr>
                </a:solidFill>
              </a:rPr>
              <a:t>cidb</a:t>
            </a:r>
            <a:r>
              <a:rPr lang="en-US" dirty="0" smtClean="0">
                <a:solidFill>
                  <a:schemeClr val="bg1">
                    <a:lumMod val="50000"/>
                  </a:schemeClr>
                </a:solidFill>
              </a:rPr>
              <a:t> to a high performance entity.</a:t>
            </a:r>
          </a:p>
          <a:p>
            <a:pPr algn="just"/>
            <a:r>
              <a:rPr lang="en-US" dirty="0" smtClean="0">
                <a:solidFill>
                  <a:schemeClr val="bg1">
                    <a:lumMod val="50000"/>
                  </a:schemeClr>
                </a:solidFill>
              </a:rPr>
              <a:t>Redesigning </a:t>
            </a:r>
            <a:r>
              <a:rPr lang="en-US" dirty="0" err="1">
                <a:solidFill>
                  <a:schemeClr val="bg1">
                    <a:lumMod val="50000"/>
                  </a:schemeClr>
                </a:solidFill>
              </a:rPr>
              <a:t>cidb’s</a:t>
            </a:r>
            <a:r>
              <a:rPr lang="en-US" dirty="0">
                <a:solidFill>
                  <a:schemeClr val="bg1">
                    <a:lumMod val="50000"/>
                  </a:schemeClr>
                </a:solidFill>
              </a:rPr>
              <a:t> organisational architecture will require a fundamental rethinking and thorough redesign of mandate, strategy, process, structure and job designs to achieve dramatic improvements in service delivery and performance. </a:t>
            </a:r>
            <a:endParaRPr lang="en-US" dirty="0" smtClean="0">
              <a:solidFill>
                <a:schemeClr val="bg1">
                  <a:lumMod val="50000"/>
                </a:schemeClr>
              </a:solidFill>
            </a:endParaRPr>
          </a:p>
          <a:p>
            <a:pPr algn="just"/>
            <a:r>
              <a:rPr lang="en-GB" dirty="0" smtClean="0">
                <a:solidFill>
                  <a:schemeClr val="bg1">
                    <a:lumMod val="50000"/>
                  </a:schemeClr>
                </a:solidFill>
              </a:rPr>
              <a:t>Hard </a:t>
            </a:r>
            <a:r>
              <a:rPr lang="en-GB" dirty="0">
                <a:solidFill>
                  <a:schemeClr val="bg1">
                    <a:lumMod val="50000"/>
                  </a:schemeClr>
                </a:solidFill>
              </a:rPr>
              <a:t>issues are perhaps easier to focus on because they are more visible, recognizable and </a:t>
            </a:r>
            <a:r>
              <a:rPr lang="en-GB" dirty="0" smtClean="0">
                <a:solidFill>
                  <a:schemeClr val="bg1">
                    <a:lumMod val="50000"/>
                  </a:schemeClr>
                </a:solidFill>
              </a:rPr>
              <a:t>measurable - in </a:t>
            </a:r>
            <a:r>
              <a:rPr lang="en-GB" dirty="0">
                <a:solidFill>
                  <a:schemeClr val="bg1">
                    <a:lumMod val="50000"/>
                  </a:schemeClr>
                </a:solidFill>
              </a:rPr>
              <a:t>some ways they also seem easier to address.  </a:t>
            </a:r>
            <a:endParaRPr lang="en-ZA" dirty="0">
              <a:solidFill>
                <a:schemeClr val="bg1">
                  <a:lumMod val="50000"/>
                </a:schemeClr>
              </a:solidFill>
            </a:endParaRPr>
          </a:p>
          <a:p>
            <a:pPr algn="just"/>
            <a:r>
              <a:rPr lang="en-GB" dirty="0">
                <a:solidFill>
                  <a:schemeClr val="bg1">
                    <a:lumMod val="50000"/>
                  </a:schemeClr>
                </a:solidFill>
              </a:rPr>
              <a:t>However, the underlying cause of hard issues is often found in the </a:t>
            </a:r>
            <a:r>
              <a:rPr lang="en-GB" dirty="0" smtClean="0">
                <a:solidFill>
                  <a:schemeClr val="bg1">
                    <a:lumMod val="50000"/>
                  </a:schemeClr>
                </a:solidFill>
              </a:rPr>
              <a:t>soft, human issues – </a:t>
            </a:r>
            <a:r>
              <a:rPr lang="en-GB" dirty="0">
                <a:solidFill>
                  <a:schemeClr val="bg1">
                    <a:lumMod val="50000"/>
                  </a:schemeClr>
                </a:solidFill>
              </a:rPr>
              <a:t>the fundamental attitudinal or mind-set issues of people. </a:t>
            </a:r>
            <a:endParaRPr lang="en-GB" dirty="0" smtClean="0">
              <a:solidFill>
                <a:schemeClr val="bg1">
                  <a:lumMod val="50000"/>
                </a:schemeClr>
              </a:solidFill>
            </a:endParaRPr>
          </a:p>
          <a:p>
            <a:pPr algn="just"/>
            <a:r>
              <a:rPr lang="en-GB" dirty="0" smtClean="0">
                <a:solidFill>
                  <a:schemeClr val="bg1">
                    <a:lumMod val="50000"/>
                  </a:schemeClr>
                </a:solidFill>
              </a:rPr>
              <a:t>Soft </a:t>
            </a:r>
            <a:r>
              <a:rPr lang="en-GB" dirty="0">
                <a:solidFill>
                  <a:schemeClr val="bg1">
                    <a:lumMod val="50000"/>
                  </a:schemeClr>
                </a:solidFill>
              </a:rPr>
              <a:t>issues consist of less tangible aspects that are much more subjective and less easily measured or charted than the hard issues</a:t>
            </a:r>
            <a:r>
              <a:rPr lang="en-GB" b="1" dirty="0">
                <a:solidFill>
                  <a:schemeClr val="bg1">
                    <a:lumMod val="50000"/>
                  </a:schemeClr>
                </a:solidFill>
              </a:rPr>
              <a:t>.</a:t>
            </a:r>
            <a:r>
              <a:rPr lang="en-GB" dirty="0">
                <a:solidFill>
                  <a:schemeClr val="bg1">
                    <a:lumMod val="50000"/>
                  </a:schemeClr>
                </a:solidFill>
              </a:rPr>
              <a:t> </a:t>
            </a:r>
            <a:endParaRPr lang="en-GB" dirty="0" smtClean="0">
              <a:solidFill>
                <a:schemeClr val="bg1">
                  <a:lumMod val="50000"/>
                </a:schemeClr>
              </a:solidFill>
            </a:endParaRPr>
          </a:p>
          <a:p>
            <a:pPr algn="just"/>
            <a:r>
              <a:rPr lang="en-ZA" dirty="0" smtClean="0">
                <a:solidFill>
                  <a:schemeClr val="bg1">
                    <a:lumMod val="50000"/>
                  </a:schemeClr>
                </a:solidFill>
              </a:rPr>
              <a:t>To improve performance, both the hard and soft issues need to be tackled in tandem.</a:t>
            </a:r>
            <a:endParaRPr lang="en-ZA" dirty="0">
              <a:solidFill>
                <a:schemeClr val="bg1">
                  <a:lumMod val="50000"/>
                </a:schemeClr>
              </a:solidFill>
            </a:endParaRPr>
          </a:p>
          <a:p>
            <a:endParaRPr lang="en-ZA" dirty="0"/>
          </a:p>
        </p:txBody>
      </p:sp>
    </p:spTree>
    <p:extLst>
      <p:ext uri="{BB962C8B-B14F-4D97-AF65-F5344CB8AC3E}">
        <p14:creationId xmlns:p14="http://schemas.microsoft.com/office/powerpoint/2010/main" val="41255305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712"/>
          </a:xfrm>
        </p:spPr>
        <p:txBody>
          <a:bodyPr/>
          <a:lstStyle/>
          <a:p>
            <a:r>
              <a:rPr lang="en-ZA" dirty="0" smtClean="0"/>
              <a:t>Way-forward </a:t>
            </a:r>
            <a:r>
              <a:rPr lang="en-ZA" dirty="0" smtClean="0"/>
              <a:t>2016/17 – on OD</a:t>
            </a:r>
            <a:endParaRPr lang="en-ZA" dirty="0"/>
          </a:p>
        </p:txBody>
      </p:sp>
      <p:sp>
        <p:nvSpPr>
          <p:cNvPr id="3" name="Content Placeholder 2"/>
          <p:cNvSpPr>
            <a:spLocks noGrp="1"/>
          </p:cNvSpPr>
          <p:nvPr>
            <p:ph idx="1"/>
          </p:nvPr>
        </p:nvSpPr>
        <p:spPr>
          <a:xfrm>
            <a:off x="457200" y="952500"/>
            <a:ext cx="8229600" cy="4381500"/>
          </a:xfrm>
        </p:spPr>
        <p:txBody>
          <a:bodyPr>
            <a:normAutofit/>
          </a:bodyPr>
          <a:lstStyle/>
          <a:p>
            <a:pPr algn="just"/>
            <a:r>
              <a:rPr lang="en-ZA" dirty="0" smtClean="0">
                <a:solidFill>
                  <a:schemeClr val="bg1">
                    <a:lumMod val="50000"/>
                  </a:schemeClr>
                </a:solidFill>
              </a:rPr>
              <a:t>Project </a:t>
            </a:r>
            <a:r>
              <a:rPr lang="en-ZA" dirty="0" smtClean="0">
                <a:solidFill>
                  <a:schemeClr val="bg1">
                    <a:lumMod val="50000"/>
                  </a:schemeClr>
                </a:solidFill>
              </a:rPr>
              <a:t>execution</a:t>
            </a:r>
          </a:p>
          <a:p>
            <a:pPr algn="just"/>
            <a:r>
              <a:rPr lang="en-ZA" dirty="0" smtClean="0">
                <a:solidFill>
                  <a:schemeClr val="bg1">
                    <a:lumMod val="50000"/>
                  </a:schemeClr>
                </a:solidFill>
              </a:rPr>
              <a:t>Ancillary projects</a:t>
            </a:r>
          </a:p>
          <a:p>
            <a:pPr lvl="1" algn="just"/>
            <a:r>
              <a:rPr lang="en-ZA" dirty="0" smtClean="0">
                <a:solidFill>
                  <a:schemeClr val="bg1">
                    <a:lumMod val="50000"/>
                  </a:schemeClr>
                </a:solidFill>
              </a:rPr>
              <a:t>Skills Audit</a:t>
            </a:r>
          </a:p>
          <a:p>
            <a:pPr lvl="1" algn="just"/>
            <a:r>
              <a:rPr lang="en-ZA" dirty="0" smtClean="0">
                <a:solidFill>
                  <a:schemeClr val="bg1">
                    <a:lumMod val="50000"/>
                  </a:schemeClr>
                </a:solidFill>
              </a:rPr>
              <a:t>Competency assessments </a:t>
            </a:r>
          </a:p>
          <a:p>
            <a:pPr lvl="1" algn="just"/>
            <a:r>
              <a:rPr lang="en-ZA" dirty="0" smtClean="0">
                <a:solidFill>
                  <a:schemeClr val="bg1">
                    <a:lumMod val="50000"/>
                  </a:schemeClr>
                </a:solidFill>
              </a:rPr>
              <a:t>Job profiling</a:t>
            </a:r>
            <a:endParaRPr lang="en-ZA" dirty="0" smtClean="0">
              <a:solidFill>
                <a:schemeClr val="bg1">
                  <a:lumMod val="50000"/>
                </a:schemeClr>
              </a:solidFill>
            </a:endParaRPr>
          </a:p>
          <a:p>
            <a:pPr lvl="1" algn="just"/>
            <a:r>
              <a:rPr lang="en-ZA" dirty="0" smtClean="0">
                <a:solidFill>
                  <a:schemeClr val="bg1">
                    <a:lumMod val="50000"/>
                  </a:schemeClr>
                </a:solidFill>
              </a:rPr>
              <a:t>Performance management system revamp etc.</a:t>
            </a:r>
          </a:p>
          <a:p>
            <a:pPr lvl="1" algn="just"/>
            <a:endParaRPr lang="en-ZA" dirty="0" smtClean="0">
              <a:solidFill>
                <a:schemeClr val="bg1">
                  <a:lumMod val="50000"/>
                </a:schemeClr>
              </a:solidFill>
            </a:endParaRPr>
          </a:p>
          <a:p>
            <a:pPr algn="just"/>
            <a:r>
              <a:rPr lang="en-ZA" b="1" i="1" u="sng" dirty="0" smtClean="0">
                <a:solidFill>
                  <a:schemeClr val="bg1">
                    <a:lumMod val="50000"/>
                  </a:schemeClr>
                </a:solidFill>
              </a:rPr>
              <a:t>Possible outcomes</a:t>
            </a:r>
            <a:r>
              <a:rPr lang="en-ZA" dirty="0" smtClean="0">
                <a:solidFill>
                  <a:schemeClr val="bg1">
                    <a:lumMod val="50000"/>
                  </a:schemeClr>
                </a:solidFill>
              </a:rPr>
              <a:t>:</a:t>
            </a:r>
          </a:p>
          <a:p>
            <a:pPr lvl="1" algn="just"/>
            <a:r>
              <a:rPr lang="en-ZA" dirty="0" smtClean="0">
                <a:solidFill>
                  <a:schemeClr val="bg1">
                    <a:lumMod val="50000"/>
                  </a:schemeClr>
                </a:solidFill>
              </a:rPr>
              <a:t>Revised structure</a:t>
            </a:r>
          </a:p>
          <a:p>
            <a:pPr lvl="2" algn="just"/>
            <a:r>
              <a:rPr lang="en-ZA" dirty="0" smtClean="0">
                <a:solidFill>
                  <a:schemeClr val="bg1">
                    <a:lumMod val="50000"/>
                  </a:schemeClr>
                </a:solidFill>
              </a:rPr>
              <a:t>Re-definition of jobs/specs</a:t>
            </a:r>
          </a:p>
          <a:p>
            <a:pPr lvl="2" algn="just"/>
            <a:r>
              <a:rPr lang="en-ZA" dirty="0" smtClean="0">
                <a:solidFill>
                  <a:schemeClr val="bg1">
                    <a:lumMod val="50000"/>
                  </a:schemeClr>
                </a:solidFill>
              </a:rPr>
              <a:t>Review of </a:t>
            </a:r>
            <a:r>
              <a:rPr lang="en-ZA" dirty="0" smtClean="0">
                <a:solidFill>
                  <a:schemeClr val="bg1">
                    <a:lumMod val="50000"/>
                  </a:schemeClr>
                </a:solidFill>
              </a:rPr>
              <a:t>job grades</a:t>
            </a:r>
            <a:endParaRPr lang="en-ZA" dirty="0" smtClean="0">
              <a:solidFill>
                <a:schemeClr val="bg1">
                  <a:lumMod val="50000"/>
                </a:schemeClr>
              </a:solidFill>
            </a:endParaRPr>
          </a:p>
          <a:p>
            <a:pPr lvl="2" algn="just"/>
            <a:r>
              <a:rPr lang="en-ZA" dirty="0" smtClean="0">
                <a:solidFill>
                  <a:schemeClr val="bg1">
                    <a:lumMod val="50000"/>
                  </a:schemeClr>
                </a:solidFill>
              </a:rPr>
              <a:t>New placements</a:t>
            </a:r>
          </a:p>
          <a:p>
            <a:pPr marL="342900" lvl="1" indent="0">
              <a:buNone/>
            </a:pPr>
            <a:endParaRPr lang="en-ZA" dirty="0" smtClean="0"/>
          </a:p>
          <a:p>
            <a:pPr lvl="2"/>
            <a:endParaRPr lang="en-ZA" dirty="0" smtClean="0"/>
          </a:p>
          <a:p>
            <a:pPr lvl="2"/>
            <a:endParaRPr lang="en-ZA" dirty="0"/>
          </a:p>
        </p:txBody>
      </p:sp>
    </p:spTree>
    <p:extLst>
      <p:ext uri="{BB962C8B-B14F-4D97-AF65-F5344CB8AC3E}">
        <p14:creationId xmlns:p14="http://schemas.microsoft.com/office/powerpoint/2010/main" val="2585667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VI. CEO’s OFFICE</a:t>
            </a:r>
            <a:endParaRPr lang="en-ZA" dirty="0"/>
          </a:p>
        </p:txBody>
      </p:sp>
    </p:spTree>
    <p:extLst>
      <p:ext uri="{BB962C8B-B14F-4D97-AF65-F5344CB8AC3E}">
        <p14:creationId xmlns:p14="http://schemas.microsoft.com/office/powerpoint/2010/main" val="22423995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
            </a:r>
            <a:br>
              <a:rPr lang="en-US" dirty="0" smtClean="0"/>
            </a:br>
            <a:r>
              <a:rPr lang="en-US" dirty="0" smtClean="0"/>
              <a:t>VI. </a:t>
            </a:r>
            <a:r>
              <a:rPr lang="en-US" dirty="0" smtClean="0"/>
              <a:t>CEO’s </a:t>
            </a:r>
            <a:r>
              <a:rPr lang="en-US" dirty="0" smtClean="0"/>
              <a:t>Office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Strengthen and maintain relationships with stakeholders through effective communication</a:t>
            </a:r>
          </a:p>
          <a:p>
            <a:endParaRPr lang="en-US" dirty="0">
              <a:solidFill>
                <a:schemeClr val="bg1">
                  <a:lumMod val="50000"/>
                </a:schemeClr>
              </a:solidFill>
            </a:endParaRPr>
          </a:p>
          <a:p>
            <a:pPr lvl="1">
              <a:buFont typeface="Arial" pitchFamily="34" charset="0"/>
              <a:buChar char="•"/>
            </a:pPr>
            <a:r>
              <a:rPr lang="en-US" dirty="0" smtClean="0">
                <a:solidFill>
                  <a:schemeClr val="bg1">
                    <a:lumMod val="50000"/>
                  </a:schemeClr>
                </a:solidFill>
              </a:rPr>
              <a:t>Stakeholder engagement</a:t>
            </a:r>
          </a:p>
          <a:p>
            <a:pPr lvl="1">
              <a:buFont typeface="Arial" pitchFamily="34" charset="0"/>
              <a:buChar char="•"/>
            </a:pPr>
            <a:r>
              <a:rPr lang="en-US" dirty="0" smtClean="0">
                <a:solidFill>
                  <a:schemeClr val="bg1">
                    <a:lumMod val="50000"/>
                  </a:schemeClr>
                </a:solidFill>
              </a:rPr>
              <a:t>Information dissemination </a:t>
            </a:r>
          </a:p>
          <a:p>
            <a:endParaRPr lang="en-US" dirty="0">
              <a:solidFill>
                <a:schemeClr val="bg1">
                  <a:lumMod val="50000"/>
                </a:schemeClr>
              </a:solidFill>
            </a:endParaRPr>
          </a:p>
        </p:txBody>
      </p:sp>
    </p:spTree>
    <p:extLst>
      <p:ext uri="{BB962C8B-B14F-4D97-AF65-F5344CB8AC3E}">
        <p14:creationId xmlns:p14="http://schemas.microsoft.com/office/powerpoint/2010/main" val="34234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 Mandate</a:t>
            </a:r>
            <a:endParaRPr lang="en-ZA" dirty="0"/>
          </a:p>
        </p:txBody>
      </p:sp>
    </p:spTree>
    <p:extLst>
      <p:ext uri="{BB962C8B-B14F-4D97-AF65-F5344CB8AC3E}">
        <p14:creationId xmlns:p14="http://schemas.microsoft.com/office/powerpoint/2010/main" val="1670323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a:t>VI. CEO’s Office</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solidFill>
                  <a:schemeClr val="bg1">
                    <a:lumMod val="50000"/>
                  </a:schemeClr>
                </a:solidFill>
              </a:rPr>
              <a:t>Stakeholder engagement</a:t>
            </a:r>
          </a:p>
          <a:p>
            <a:endParaRPr lang="en-US" dirty="0">
              <a:solidFill>
                <a:schemeClr val="bg1">
                  <a:lumMod val="50000"/>
                </a:schemeClr>
              </a:solidFill>
            </a:endParaRPr>
          </a:p>
          <a:p>
            <a:pPr lvl="1">
              <a:buFont typeface="Arial" pitchFamily="34" charset="0"/>
              <a:buChar char="•"/>
            </a:pPr>
            <a:r>
              <a:rPr lang="en-US" dirty="0" smtClean="0">
                <a:solidFill>
                  <a:schemeClr val="bg1">
                    <a:lumMod val="50000"/>
                  </a:schemeClr>
                </a:solidFill>
              </a:rPr>
              <a:t>Constitute National Stakeholder Forum (NSF) </a:t>
            </a:r>
          </a:p>
          <a:p>
            <a:pPr lvl="1">
              <a:buFont typeface="Arial" pitchFamily="34" charset="0"/>
              <a:buChar char="•"/>
            </a:pPr>
            <a:r>
              <a:rPr lang="en-US" dirty="0" smtClean="0">
                <a:solidFill>
                  <a:schemeClr val="bg1">
                    <a:lumMod val="50000"/>
                  </a:schemeClr>
                </a:solidFill>
              </a:rPr>
              <a:t>Convene meetings of National Stakeholder Forum and of working committees </a:t>
            </a:r>
            <a:endParaRPr lang="en-US" dirty="0" smtClean="0">
              <a:solidFill>
                <a:schemeClr val="bg1">
                  <a:lumMod val="50000"/>
                </a:schemeClr>
              </a:solidFill>
            </a:endParaRPr>
          </a:p>
          <a:p>
            <a:pPr lvl="1">
              <a:buFont typeface="Arial" pitchFamily="34" charset="0"/>
              <a:buChar char="•"/>
            </a:pPr>
            <a:r>
              <a:rPr lang="en-ZA" dirty="0">
                <a:solidFill>
                  <a:schemeClr val="bg1">
                    <a:lumMod val="50000"/>
                  </a:schemeClr>
                </a:solidFill>
              </a:rPr>
              <a:t>Finalise a 2-year programme of action for the National Stakeholder Forum (Section 13 of the cidb Act of 2000</a:t>
            </a:r>
            <a:r>
              <a:rPr lang="en-ZA" dirty="0" smtClean="0">
                <a:solidFill>
                  <a:schemeClr val="bg1">
                    <a:lumMod val="50000"/>
                  </a:schemeClr>
                </a:solidFill>
              </a:rPr>
              <a:t>)</a:t>
            </a:r>
            <a:endParaRPr lang="en-US" dirty="0" smtClean="0">
              <a:solidFill>
                <a:schemeClr val="bg1">
                  <a:lumMod val="50000"/>
                </a:schemeClr>
              </a:solidFill>
            </a:endParaRPr>
          </a:p>
          <a:p>
            <a:pPr lvl="1">
              <a:buFont typeface="Arial" pitchFamily="34" charset="0"/>
              <a:buChar char="•"/>
            </a:pPr>
            <a:r>
              <a:rPr lang="en-US" dirty="0" smtClean="0">
                <a:solidFill>
                  <a:schemeClr val="bg1">
                    <a:lumMod val="50000"/>
                  </a:schemeClr>
                </a:solidFill>
              </a:rPr>
              <a:t>Engage stakeholders provincially through 9 Provincial Stakeholder Liaison meetings to broaden consultation</a:t>
            </a:r>
          </a:p>
          <a:p>
            <a:pPr lvl="1">
              <a:buFont typeface="Arial" pitchFamily="34" charset="0"/>
              <a:buChar char="•"/>
            </a:pPr>
            <a:r>
              <a:rPr lang="en-US" dirty="0" smtClean="0">
                <a:solidFill>
                  <a:schemeClr val="bg1">
                    <a:lumMod val="50000"/>
                  </a:schemeClr>
                </a:solidFill>
              </a:rPr>
              <a:t>Consult stakeholders on planned amendments to the Construction Industry Regulations aimed at improving contractor registrations, including Grade 1. </a:t>
            </a:r>
            <a:endParaRPr lang="en-US" dirty="0">
              <a:solidFill>
                <a:schemeClr val="bg1">
                  <a:lumMod val="50000"/>
                </a:schemeClr>
              </a:solidFill>
            </a:endParaRPr>
          </a:p>
          <a:p>
            <a:pPr lvl="1">
              <a:buFont typeface="Arial" pitchFamily="34" charset="0"/>
              <a:buChar char="•"/>
            </a:pPr>
            <a:r>
              <a:rPr lang="en-US" dirty="0" smtClean="0">
                <a:solidFill>
                  <a:schemeClr val="bg1">
                    <a:lumMod val="50000"/>
                  </a:schemeClr>
                </a:solidFill>
              </a:rPr>
              <a:t>Consulting stakeholders on critical transformation issues emerging from NSF and the </a:t>
            </a:r>
            <a:r>
              <a:rPr lang="en-US" dirty="0" err="1" smtClean="0">
                <a:solidFill>
                  <a:schemeClr val="bg1">
                    <a:lumMod val="50000"/>
                  </a:schemeClr>
                </a:solidFill>
              </a:rPr>
              <a:t>cidb’s</a:t>
            </a:r>
            <a:r>
              <a:rPr lang="en-US" dirty="0" smtClean="0">
                <a:solidFill>
                  <a:schemeClr val="bg1">
                    <a:lumMod val="50000"/>
                  </a:schemeClr>
                </a:solidFill>
              </a:rPr>
              <a:t> strategic and policy response </a:t>
            </a:r>
          </a:p>
          <a:p>
            <a:pPr lvl="1">
              <a:buFont typeface="Arial" pitchFamily="34" charset="0"/>
              <a:buChar char="•"/>
            </a:pPr>
            <a:r>
              <a:rPr lang="en-US" dirty="0" err="1" smtClean="0">
                <a:solidFill>
                  <a:schemeClr val="bg1">
                    <a:lumMod val="50000"/>
                  </a:schemeClr>
                </a:solidFill>
              </a:rPr>
              <a:t>Institutionalise</a:t>
            </a:r>
            <a:r>
              <a:rPr lang="en-US" dirty="0">
                <a:solidFill>
                  <a:schemeClr val="bg1">
                    <a:lumMod val="50000"/>
                  </a:schemeClr>
                </a:solidFill>
              </a:rPr>
              <a:t> </a:t>
            </a:r>
            <a:r>
              <a:rPr lang="en-US" dirty="0" smtClean="0">
                <a:solidFill>
                  <a:schemeClr val="bg1">
                    <a:lumMod val="50000"/>
                  </a:schemeClr>
                </a:solidFill>
              </a:rPr>
              <a:t>good practice stakeholder engagement models  </a:t>
            </a:r>
          </a:p>
          <a:p>
            <a:pPr lvl="1">
              <a:buFont typeface="Arial" pitchFamily="34" charset="0"/>
              <a:buChar char="•"/>
            </a:pPr>
            <a:r>
              <a:rPr lang="en-US" dirty="0" smtClean="0">
                <a:solidFill>
                  <a:schemeClr val="bg1">
                    <a:lumMod val="50000"/>
                  </a:schemeClr>
                </a:solidFill>
              </a:rPr>
              <a:t>Consultation with staff on planned </a:t>
            </a:r>
            <a:r>
              <a:rPr lang="en-US" dirty="0" err="1" smtClean="0">
                <a:solidFill>
                  <a:schemeClr val="bg1">
                    <a:lumMod val="50000"/>
                  </a:schemeClr>
                </a:solidFill>
              </a:rPr>
              <a:t>organisational</a:t>
            </a:r>
            <a:r>
              <a:rPr lang="en-US" dirty="0" smtClean="0">
                <a:solidFill>
                  <a:schemeClr val="bg1">
                    <a:lumMod val="50000"/>
                  </a:schemeClr>
                </a:solidFill>
              </a:rPr>
              <a:t>  development  to align cidb structure, processes, system, and skills to cidb mandate  </a:t>
            </a:r>
            <a:endParaRPr lang="en-US" dirty="0" smtClean="0">
              <a:solidFill>
                <a:schemeClr val="bg1">
                  <a:lumMod val="50000"/>
                </a:schemeClr>
              </a:solidFill>
            </a:endParaRPr>
          </a:p>
        </p:txBody>
      </p:sp>
    </p:spTree>
    <p:extLst>
      <p:ext uri="{BB962C8B-B14F-4D97-AF65-F5344CB8AC3E}">
        <p14:creationId xmlns:p14="http://schemas.microsoft.com/office/powerpoint/2010/main" val="149716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a:t>VI. CEO’s Office</a:t>
            </a:r>
            <a:endParaRPr lang="en-US" dirty="0"/>
          </a:p>
        </p:txBody>
      </p:sp>
      <p:sp>
        <p:nvSpPr>
          <p:cNvPr id="3" name="Content Placeholder 2"/>
          <p:cNvSpPr>
            <a:spLocks noGrp="1"/>
          </p:cNvSpPr>
          <p:nvPr>
            <p:ph idx="1"/>
          </p:nvPr>
        </p:nvSpPr>
        <p:spPr>
          <a:xfrm>
            <a:off x="457200" y="980728"/>
            <a:ext cx="8229600" cy="4353272"/>
          </a:xfrm>
        </p:spPr>
        <p:txBody>
          <a:bodyPr>
            <a:normAutofit lnSpcReduction="10000"/>
          </a:bodyPr>
          <a:lstStyle/>
          <a:p>
            <a:r>
              <a:rPr lang="en-US" dirty="0" smtClean="0">
                <a:solidFill>
                  <a:schemeClr val="bg1">
                    <a:lumMod val="50000"/>
                  </a:schemeClr>
                </a:solidFill>
              </a:rPr>
              <a:t>Information </a:t>
            </a:r>
            <a:r>
              <a:rPr lang="en-US" dirty="0" smtClean="0">
                <a:solidFill>
                  <a:schemeClr val="bg1">
                    <a:lumMod val="50000"/>
                  </a:schemeClr>
                </a:solidFill>
              </a:rPr>
              <a:t>dissemination</a:t>
            </a:r>
          </a:p>
          <a:p>
            <a:pPr lvl="1">
              <a:buFont typeface="Arial" pitchFamily="34" charset="0"/>
              <a:buChar char="•"/>
            </a:pPr>
            <a:r>
              <a:rPr lang="en-US" dirty="0" smtClean="0">
                <a:solidFill>
                  <a:schemeClr val="bg1">
                    <a:lumMod val="50000"/>
                  </a:schemeClr>
                </a:solidFill>
              </a:rPr>
              <a:t>Strengthen </a:t>
            </a:r>
            <a:r>
              <a:rPr lang="en-US" dirty="0" err="1" smtClean="0">
                <a:solidFill>
                  <a:schemeClr val="bg1">
                    <a:lumMod val="50000"/>
                  </a:schemeClr>
                </a:solidFill>
              </a:rPr>
              <a:t>cidb</a:t>
            </a:r>
            <a:r>
              <a:rPr lang="en-US" dirty="0" smtClean="0">
                <a:solidFill>
                  <a:schemeClr val="bg1">
                    <a:lumMod val="50000"/>
                  </a:schemeClr>
                </a:solidFill>
              </a:rPr>
              <a:t> capacity and tools to disseminate information to stakeholders including, among others: </a:t>
            </a:r>
          </a:p>
          <a:p>
            <a:pPr lvl="2">
              <a:buFont typeface="Arial" pitchFamily="34" charset="0"/>
              <a:buChar char="•"/>
            </a:pPr>
            <a:endParaRPr lang="en-US" dirty="0" smtClean="0">
              <a:solidFill>
                <a:schemeClr val="bg1">
                  <a:lumMod val="50000"/>
                </a:schemeClr>
              </a:solidFill>
            </a:endParaRPr>
          </a:p>
          <a:p>
            <a:pPr lvl="2">
              <a:buFont typeface="Arial" pitchFamily="34" charset="0"/>
              <a:buChar char="•"/>
            </a:pPr>
            <a:r>
              <a:rPr lang="en-US" dirty="0" smtClean="0">
                <a:solidFill>
                  <a:schemeClr val="bg1">
                    <a:lumMod val="50000"/>
                  </a:schemeClr>
                </a:solidFill>
              </a:rPr>
              <a:t>Advertising </a:t>
            </a:r>
          </a:p>
          <a:p>
            <a:pPr lvl="2">
              <a:buFont typeface="Arial" pitchFamily="34" charset="0"/>
              <a:buChar char="•"/>
            </a:pPr>
            <a:r>
              <a:rPr lang="en-US" dirty="0" smtClean="0">
                <a:solidFill>
                  <a:schemeClr val="bg1">
                    <a:lumMod val="50000"/>
                  </a:schemeClr>
                </a:solidFill>
              </a:rPr>
              <a:t>Website </a:t>
            </a:r>
          </a:p>
          <a:p>
            <a:pPr lvl="2">
              <a:buFont typeface="Arial" pitchFamily="34" charset="0"/>
              <a:buChar char="•"/>
            </a:pPr>
            <a:r>
              <a:rPr lang="en-US" dirty="0" smtClean="0">
                <a:solidFill>
                  <a:schemeClr val="bg1">
                    <a:lumMod val="50000"/>
                  </a:schemeClr>
                </a:solidFill>
              </a:rPr>
              <a:t>General mass media </a:t>
            </a:r>
          </a:p>
          <a:p>
            <a:pPr lvl="2">
              <a:buFont typeface="Arial" pitchFamily="34" charset="0"/>
              <a:buChar char="•"/>
            </a:pPr>
            <a:r>
              <a:rPr lang="en-US" dirty="0" smtClean="0">
                <a:solidFill>
                  <a:schemeClr val="bg1">
                    <a:lumMod val="50000"/>
                  </a:schemeClr>
                </a:solidFill>
              </a:rPr>
              <a:t>Publications </a:t>
            </a:r>
            <a:endParaRPr lang="en-US" dirty="0" smtClean="0">
              <a:solidFill>
                <a:schemeClr val="bg1">
                  <a:lumMod val="50000"/>
                </a:schemeClr>
              </a:solidFill>
            </a:endParaRPr>
          </a:p>
          <a:p>
            <a:pPr lvl="2">
              <a:buFont typeface="Arial" pitchFamily="34" charset="0"/>
              <a:buChar char="•"/>
            </a:pPr>
            <a:r>
              <a:rPr lang="en-US" dirty="0" err="1" smtClean="0">
                <a:solidFill>
                  <a:schemeClr val="bg1">
                    <a:lumMod val="50000"/>
                  </a:schemeClr>
                </a:solidFill>
              </a:rPr>
              <a:t>Sms</a:t>
            </a:r>
            <a:r>
              <a:rPr lang="en-US" dirty="0" smtClean="0">
                <a:solidFill>
                  <a:schemeClr val="bg1">
                    <a:lumMod val="50000"/>
                  </a:schemeClr>
                </a:solidFill>
              </a:rPr>
              <a:t> alerts to registered contractors on advertised construction tenders</a:t>
            </a:r>
            <a:endParaRPr lang="en-US" dirty="0" smtClean="0">
              <a:solidFill>
                <a:schemeClr val="bg1">
                  <a:lumMod val="50000"/>
                </a:schemeClr>
              </a:solidFill>
            </a:endParaRPr>
          </a:p>
          <a:p>
            <a:pPr lvl="2">
              <a:buFont typeface="Arial" pitchFamily="34" charset="0"/>
              <a:buChar char="•"/>
            </a:pPr>
            <a:endParaRPr lang="en-US" dirty="0" smtClean="0">
              <a:solidFill>
                <a:schemeClr val="bg1">
                  <a:lumMod val="50000"/>
                </a:schemeClr>
              </a:solidFill>
            </a:endParaRPr>
          </a:p>
          <a:p>
            <a:r>
              <a:rPr lang="en-US" dirty="0" smtClean="0">
                <a:solidFill>
                  <a:schemeClr val="bg1">
                    <a:lumMod val="50000"/>
                  </a:schemeClr>
                </a:solidFill>
              </a:rPr>
              <a:t>Strengthen leadership capacity to communicate to staff in response to </a:t>
            </a:r>
            <a:r>
              <a:rPr lang="en-US" dirty="0" err="1" smtClean="0">
                <a:solidFill>
                  <a:schemeClr val="bg1">
                    <a:lumMod val="50000"/>
                  </a:schemeClr>
                </a:solidFill>
              </a:rPr>
              <a:t>cidb</a:t>
            </a:r>
            <a:r>
              <a:rPr lang="en-US" dirty="0" smtClean="0">
                <a:solidFill>
                  <a:schemeClr val="bg1">
                    <a:lumMod val="50000"/>
                  </a:schemeClr>
                </a:solidFill>
              </a:rPr>
              <a:t> culture study findings including among others:</a:t>
            </a:r>
          </a:p>
          <a:p>
            <a:pPr lvl="2">
              <a:buFont typeface="Arial" pitchFamily="34" charset="0"/>
              <a:buChar char="•"/>
            </a:pPr>
            <a:r>
              <a:rPr lang="en-US" dirty="0" smtClean="0">
                <a:solidFill>
                  <a:schemeClr val="bg1">
                    <a:lumMod val="50000"/>
                  </a:schemeClr>
                </a:solidFill>
              </a:rPr>
              <a:t>Establishing the intranet</a:t>
            </a:r>
          </a:p>
          <a:p>
            <a:pPr lvl="2">
              <a:buFont typeface="Arial" pitchFamily="34" charset="0"/>
              <a:buChar char="•"/>
            </a:pPr>
            <a:r>
              <a:rPr lang="en-US" dirty="0" smtClean="0">
                <a:solidFill>
                  <a:schemeClr val="bg1">
                    <a:lumMod val="50000"/>
                  </a:schemeClr>
                </a:solidFill>
              </a:rPr>
              <a:t>Staff </a:t>
            </a:r>
            <a:r>
              <a:rPr lang="en-US" dirty="0">
                <a:solidFill>
                  <a:schemeClr val="bg1">
                    <a:lumMod val="50000"/>
                  </a:schemeClr>
                </a:solidFill>
              </a:rPr>
              <a:t>i</a:t>
            </a:r>
            <a:r>
              <a:rPr lang="en-US" dirty="0" smtClean="0">
                <a:solidFill>
                  <a:schemeClr val="bg1">
                    <a:lumMod val="50000"/>
                  </a:schemeClr>
                </a:solidFill>
              </a:rPr>
              <a:t>nformation sharing forums  </a:t>
            </a:r>
          </a:p>
          <a:p>
            <a:pPr lvl="1"/>
            <a:endParaRPr lang="en-US" dirty="0" smtClean="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26636817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VII. GOVERNANCE MATTERS</a:t>
            </a:r>
            <a:endParaRPr lang="en-ZA" dirty="0"/>
          </a:p>
        </p:txBody>
      </p:sp>
    </p:spTree>
    <p:extLst>
      <p:ext uri="{BB962C8B-B14F-4D97-AF65-F5344CB8AC3E}">
        <p14:creationId xmlns:p14="http://schemas.microsoft.com/office/powerpoint/2010/main" val="16191447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712"/>
          </a:xfrm>
        </p:spPr>
        <p:txBody>
          <a:bodyPr/>
          <a:lstStyle/>
          <a:p>
            <a:r>
              <a:rPr lang="en-ZA" dirty="0" smtClean="0"/>
              <a:t>Plans for 2016/17 </a:t>
            </a:r>
            <a:endParaRPr lang="en-ZA" dirty="0"/>
          </a:p>
        </p:txBody>
      </p:sp>
      <p:sp>
        <p:nvSpPr>
          <p:cNvPr id="3" name="Content Placeholder 2"/>
          <p:cNvSpPr>
            <a:spLocks noGrp="1"/>
          </p:cNvSpPr>
          <p:nvPr>
            <p:ph idx="1"/>
          </p:nvPr>
        </p:nvSpPr>
        <p:spPr>
          <a:xfrm>
            <a:off x="457200" y="952500"/>
            <a:ext cx="8229600" cy="4381500"/>
          </a:xfrm>
        </p:spPr>
        <p:txBody>
          <a:bodyPr>
            <a:normAutofit fontScale="92500" lnSpcReduction="10000"/>
          </a:bodyPr>
          <a:lstStyle/>
          <a:p>
            <a:pPr algn="just"/>
            <a:r>
              <a:rPr lang="en-ZA" dirty="0" smtClean="0">
                <a:solidFill>
                  <a:schemeClr val="bg1">
                    <a:lumMod val="50000"/>
                  </a:schemeClr>
                </a:solidFill>
              </a:rPr>
              <a:t>Shareholder Compact with DPW</a:t>
            </a:r>
            <a:endParaRPr lang="en-ZA" dirty="0" smtClean="0">
              <a:solidFill>
                <a:schemeClr val="bg1">
                  <a:lumMod val="50000"/>
                </a:schemeClr>
              </a:solidFill>
            </a:endParaRPr>
          </a:p>
          <a:p>
            <a:pPr algn="just"/>
            <a:r>
              <a:rPr lang="en-ZA" dirty="0" smtClean="0">
                <a:solidFill>
                  <a:schemeClr val="bg1">
                    <a:lumMod val="50000"/>
                  </a:schemeClr>
                </a:solidFill>
              </a:rPr>
              <a:t>Performance assessment review of the Board and its committees</a:t>
            </a:r>
          </a:p>
          <a:p>
            <a:pPr algn="just"/>
            <a:r>
              <a:rPr lang="en-ZA" dirty="0" smtClean="0">
                <a:solidFill>
                  <a:schemeClr val="bg1">
                    <a:lumMod val="50000"/>
                  </a:schemeClr>
                </a:solidFill>
              </a:rPr>
              <a:t>Review of the Board committees</a:t>
            </a:r>
          </a:p>
          <a:p>
            <a:pPr algn="just"/>
            <a:r>
              <a:rPr lang="en-ZA" dirty="0" smtClean="0">
                <a:solidFill>
                  <a:schemeClr val="bg1">
                    <a:lumMod val="50000"/>
                  </a:schemeClr>
                </a:solidFill>
              </a:rPr>
              <a:t>Finalise inputs to the review of the cidb Act</a:t>
            </a:r>
          </a:p>
          <a:p>
            <a:pPr algn="just"/>
            <a:endParaRPr lang="en-ZA" dirty="0" smtClean="0">
              <a:solidFill>
                <a:schemeClr val="bg1">
                  <a:lumMod val="50000"/>
                </a:schemeClr>
              </a:solidFill>
            </a:endParaRPr>
          </a:p>
          <a:p>
            <a:pPr algn="just"/>
            <a:r>
              <a:rPr lang="en-ZA" dirty="0" smtClean="0">
                <a:solidFill>
                  <a:schemeClr val="bg1">
                    <a:lumMod val="50000"/>
                  </a:schemeClr>
                </a:solidFill>
              </a:rPr>
              <a:t>Embark on a review of the cidb Strategic Plan and consequently the Annual Performance Plans</a:t>
            </a:r>
          </a:p>
          <a:p>
            <a:pPr lvl="1" algn="just"/>
            <a:r>
              <a:rPr lang="en-ZA" dirty="0" smtClean="0">
                <a:solidFill>
                  <a:schemeClr val="bg1">
                    <a:lumMod val="50000"/>
                  </a:schemeClr>
                </a:solidFill>
              </a:rPr>
              <a:t>A </a:t>
            </a:r>
            <a:r>
              <a:rPr lang="en-ZA" b="1" dirty="0" smtClean="0">
                <a:solidFill>
                  <a:schemeClr val="bg1">
                    <a:lumMod val="50000"/>
                  </a:schemeClr>
                </a:solidFill>
              </a:rPr>
              <a:t>PESTLE </a:t>
            </a:r>
            <a:r>
              <a:rPr lang="en-ZA" b="1" dirty="0">
                <a:solidFill>
                  <a:schemeClr val="bg1">
                    <a:lumMod val="50000"/>
                  </a:schemeClr>
                </a:solidFill>
              </a:rPr>
              <a:t>analysis</a:t>
            </a:r>
            <a:r>
              <a:rPr lang="en-ZA" dirty="0">
                <a:solidFill>
                  <a:schemeClr val="bg1">
                    <a:lumMod val="50000"/>
                  </a:schemeClr>
                </a:solidFill>
              </a:rPr>
              <a:t> </a:t>
            </a:r>
            <a:r>
              <a:rPr lang="en-ZA" dirty="0" smtClean="0">
                <a:solidFill>
                  <a:schemeClr val="bg1">
                    <a:lumMod val="50000"/>
                  </a:schemeClr>
                </a:solidFill>
              </a:rPr>
              <a:t>will be used as a </a:t>
            </a:r>
            <a:r>
              <a:rPr lang="en-ZA" dirty="0">
                <a:solidFill>
                  <a:schemeClr val="bg1">
                    <a:lumMod val="50000"/>
                  </a:schemeClr>
                </a:solidFill>
              </a:rPr>
              <a:t>framework </a:t>
            </a:r>
            <a:r>
              <a:rPr lang="en-ZA" dirty="0" smtClean="0">
                <a:solidFill>
                  <a:schemeClr val="bg1">
                    <a:lumMod val="50000"/>
                  </a:schemeClr>
                </a:solidFill>
              </a:rPr>
              <a:t>or tool to </a:t>
            </a:r>
            <a:r>
              <a:rPr lang="en-ZA" dirty="0">
                <a:solidFill>
                  <a:schemeClr val="bg1">
                    <a:lumMod val="50000"/>
                  </a:schemeClr>
                </a:solidFill>
              </a:rPr>
              <a:t>analyse and monitor the macro-environmental (external </a:t>
            </a:r>
            <a:r>
              <a:rPr lang="en-ZA" dirty="0" smtClean="0">
                <a:solidFill>
                  <a:schemeClr val="bg1">
                    <a:lumMod val="50000"/>
                  </a:schemeClr>
                </a:solidFill>
              </a:rPr>
              <a:t>environment</a:t>
            </a:r>
            <a:r>
              <a:rPr lang="en-ZA" dirty="0">
                <a:solidFill>
                  <a:schemeClr val="bg1">
                    <a:lumMod val="50000"/>
                  </a:schemeClr>
                </a:solidFill>
              </a:rPr>
              <a:t>) factors that have an impact on an organisation. The result of which is used to identify threats and weaknesses which is used in a SWOT </a:t>
            </a:r>
            <a:r>
              <a:rPr lang="en-ZA" b="1" dirty="0" smtClean="0">
                <a:solidFill>
                  <a:schemeClr val="bg1">
                    <a:lumMod val="50000"/>
                  </a:schemeClr>
                </a:solidFill>
              </a:rPr>
              <a:t>analysis. </a:t>
            </a:r>
            <a:r>
              <a:rPr lang="en-ZA" dirty="0">
                <a:solidFill>
                  <a:schemeClr val="bg1">
                    <a:lumMod val="50000"/>
                  </a:schemeClr>
                </a:solidFill>
              </a:rPr>
              <a:t>PESTLE </a:t>
            </a:r>
            <a:r>
              <a:rPr lang="en-ZA" dirty="0" smtClean="0">
                <a:solidFill>
                  <a:schemeClr val="bg1">
                    <a:lumMod val="50000"/>
                  </a:schemeClr>
                </a:solidFill>
              </a:rPr>
              <a:t>looks at the following elements in terms of the environmental scanning: </a:t>
            </a:r>
            <a:r>
              <a:rPr lang="en-ZA" dirty="0">
                <a:solidFill>
                  <a:schemeClr val="bg1">
                    <a:lumMod val="50000"/>
                  </a:schemeClr>
                </a:solidFill>
              </a:rPr>
              <a:t>political, environmental, societal, technological, legal and economical</a:t>
            </a:r>
          </a:p>
          <a:p>
            <a:pPr lvl="1"/>
            <a:endParaRPr lang="en-ZA" dirty="0" smtClean="0"/>
          </a:p>
          <a:p>
            <a:endParaRPr lang="en-ZA" dirty="0" smtClean="0"/>
          </a:p>
          <a:p>
            <a:endParaRPr lang="en-ZA" dirty="0" smtClean="0"/>
          </a:p>
          <a:p>
            <a:pPr marL="342900" lvl="1" indent="0">
              <a:buNone/>
            </a:pPr>
            <a:endParaRPr lang="en-ZA" dirty="0" smtClean="0"/>
          </a:p>
          <a:p>
            <a:pPr lvl="2"/>
            <a:endParaRPr lang="en-ZA" dirty="0" smtClean="0"/>
          </a:p>
          <a:p>
            <a:pPr lvl="2"/>
            <a:endParaRPr lang="en-ZA" dirty="0"/>
          </a:p>
        </p:txBody>
      </p:sp>
    </p:spTree>
    <p:extLst>
      <p:ext uri="{BB962C8B-B14F-4D97-AF65-F5344CB8AC3E}">
        <p14:creationId xmlns:p14="http://schemas.microsoft.com/office/powerpoint/2010/main" val="2697091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712"/>
          </a:xfrm>
        </p:spPr>
        <p:txBody>
          <a:bodyPr/>
          <a:lstStyle/>
          <a:p>
            <a:r>
              <a:rPr lang="en-ZA" sz="2400" dirty="0" smtClean="0"/>
              <a:t>Training on Organisational Performance Management</a:t>
            </a:r>
            <a:endParaRPr lang="en-ZA" sz="2400" dirty="0"/>
          </a:p>
        </p:txBody>
      </p:sp>
      <p:sp>
        <p:nvSpPr>
          <p:cNvPr id="3" name="Content Placeholder 2"/>
          <p:cNvSpPr>
            <a:spLocks noGrp="1"/>
          </p:cNvSpPr>
          <p:nvPr>
            <p:ph idx="1"/>
          </p:nvPr>
        </p:nvSpPr>
        <p:spPr>
          <a:xfrm>
            <a:off x="457200" y="952500"/>
            <a:ext cx="8229600" cy="4636740"/>
          </a:xfrm>
        </p:spPr>
        <p:txBody>
          <a:bodyPr>
            <a:normAutofit/>
          </a:bodyPr>
          <a:lstStyle/>
          <a:p>
            <a:pPr marL="342900" lvl="1" indent="0" algn="just">
              <a:buNone/>
            </a:pPr>
            <a:r>
              <a:rPr lang="en-ZA" dirty="0">
                <a:solidFill>
                  <a:schemeClr val="bg1">
                    <a:lumMod val="50000"/>
                  </a:schemeClr>
                </a:solidFill>
              </a:rPr>
              <a:t>The 11-Steps to Excellence hybrid, outcomes-based Methodology™ </a:t>
            </a:r>
            <a:r>
              <a:rPr lang="en-ZA" dirty="0" smtClean="0">
                <a:solidFill>
                  <a:schemeClr val="bg1">
                    <a:lumMod val="50000"/>
                  </a:schemeClr>
                </a:solidFill>
              </a:rPr>
              <a:t> [™</a:t>
            </a:r>
            <a:r>
              <a:rPr lang="en-ZA" dirty="0">
                <a:solidFill>
                  <a:schemeClr val="bg1">
                    <a:lumMod val="50000"/>
                  </a:schemeClr>
                </a:solidFill>
              </a:rPr>
              <a:t>Institute for Performance </a:t>
            </a:r>
            <a:r>
              <a:rPr lang="en-ZA" dirty="0" smtClean="0">
                <a:solidFill>
                  <a:schemeClr val="bg1">
                    <a:lumMod val="50000"/>
                  </a:schemeClr>
                </a:solidFill>
              </a:rPr>
              <a:t>Management]</a:t>
            </a:r>
          </a:p>
          <a:p>
            <a:pPr marL="685800" lvl="1" indent="-342900" algn="just">
              <a:buAutoNum type="arabicPeriod"/>
            </a:pPr>
            <a:r>
              <a:rPr lang="en-ZA" dirty="0" smtClean="0">
                <a:solidFill>
                  <a:schemeClr val="bg1">
                    <a:lumMod val="50000"/>
                  </a:schemeClr>
                </a:solidFill>
              </a:rPr>
              <a:t>Institutional arrangements and stakeholder analysis</a:t>
            </a:r>
          </a:p>
          <a:p>
            <a:pPr marL="685800" lvl="1" indent="-342900" algn="just">
              <a:buAutoNum type="arabicPeriod"/>
            </a:pPr>
            <a:r>
              <a:rPr lang="en-ZA" dirty="0" smtClean="0">
                <a:solidFill>
                  <a:schemeClr val="bg1">
                    <a:lumMod val="50000"/>
                  </a:schemeClr>
                </a:solidFill>
              </a:rPr>
              <a:t>Self and the organisation</a:t>
            </a:r>
          </a:p>
          <a:p>
            <a:pPr marL="685800" lvl="1" indent="-342900" algn="just">
              <a:buAutoNum type="arabicPeriod"/>
            </a:pPr>
            <a:r>
              <a:rPr lang="en-ZA" dirty="0" smtClean="0">
                <a:solidFill>
                  <a:schemeClr val="bg1">
                    <a:lumMod val="50000"/>
                  </a:schemeClr>
                </a:solidFill>
              </a:rPr>
              <a:t>Strategic planning</a:t>
            </a:r>
          </a:p>
          <a:p>
            <a:pPr marL="685800" lvl="1" indent="-342900" algn="just">
              <a:buAutoNum type="arabicPeriod"/>
            </a:pPr>
            <a:r>
              <a:rPr lang="en-ZA" dirty="0" smtClean="0">
                <a:solidFill>
                  <a:schemeClr val="bg1">
                    <a:lumMod val="50000"/>
                  </a:schemeClr>
                </a:solidFill>
              </a:rPr>
              <a:t>Performance reporting</a:t>
            </a:r>
          </a:p>
          <a:p>
            <a:pPr marL="685800" lvl="1" indent="-342900" algn="just">
              <a:buAutoNum type="arabicPeriod"/>
            </a:pPr>
            <a:r>
              <a:rPr lang="en-ZA" dirty="0" smtClean="0">
                <a:solidFill>
                  <a:schemeClr val="bg1">
                    <a:lumMod val="50000"/>
                  </a:schemeClr>
                </a:solidFill>
              </a:rPr>
              <a:t>Performance management</a:t>
            </a:r>
          </a:p>
          <a:p>
            <a:pPr marL="685800" lvl="1" indent="-342900" algn="just">
              <a:buAutoNum type="arabicPeriod"/>
            </a:pPr>
            <a:r>
              <a:rPr lang="en-ZA" dirty="0" smtClean="0">
                <a:solidFill>
                  <a:schemeClr val="bg1">
                    <a:lumMod val="50000"/>
                  </a:schemeClr>
                </a:solidFill>
              </a:rPr>
              <a:t>Performance risk management</a:t>
            </a:r>
          </a:p>
          <a:p>
            <a:pPr marL="685800" lvl="1" indent="-342900" algn="just">
              <a:buAutoNum type="arabicPeriod"/>
            </a:pPr>
            <a:r>
              <a:rPr lang="en-ZA" dirty="0" smtClean="0">
                <a:solidFill>
                  <a:schemeClr val="bg1">
                    <a:lumMod val="50000"/>
                  </a:schemeClr>
                </a:solidFill>
              </a:rPr>
              <a:t>Performance-based budgeting</a:t>
            </a:r>
          </a:p>
          <a:p>
            <a:pPr marL="685800" lvl="1" indent="-342900" algn="just">
              <a:buAutoNum type="arabicPeriod"/>
            </a:pPr>
            <a:r>
              <a:rPr lang="en-ZA" dirty="0" smtClean="0">
                <a:solidFill>
                  <a:schemeClr val="bg1">
                    <a:lumMod val="50000"/>
                  </a:schemeClr>
                </a:solidFill>
              </a:rPr>
              <a:t>Annual and operational planning</a:t>
            </a:r>
          </a:p>
          <a:p>
            <a:pPr marL="685800" lvl="1" indent="-342900" algn="just">
              <a:buAutoNum type="arabicPeriod"/>
            </a:pPr>
            <a:r>
              <a:rPr lang="en-ZA" dirty="0" smtClean="0">
                <a:solidFill>
                  <a:schemeClr val="bg1">
                    <a:lumMod val="50000"/>
                  </a:schemeClr>
                </a:solidFill>
              </a:rPr>
              <a:t>0versite and performance evaluation</a:t>
            </a:r>
          </a:p>
          <a:p>
            <a:pPr marL="685800" lvl="1" indent="-342900" algn="just">
              <a:buAutoNum type="arabicPeriod"/>
            </a:pPr>
            <a:r>
              <a:rPr lang="en-ZA" dirty="0" smtClean="0">
                <a:solidFill>
                  <a:schemeClr val="bg1">
                    <a:lumMod val="50000"/>
                  </a:schemeClr>
                </a:solidFill>
              </a:rPr>
              <a:t>EPM and competency development</a:t>
            </a:r>
          </a:p>
          <a:p>
            <a:pPr marL="685800" lvl="1" indent="-342900" algn="just">
              <a:buAutoNum type="arabicPeriod"/>
            </a:pPr>
            <a:r>
              <a:rPr lang="en-ZA" dirty="0" smtClean="0">
                <a:solidFill>
                  <a:schemeClr val="bg1">
                    <a:lumMod val="50000"/>
                  </a:schemeClr>
                </a:solidFill>
              </a:rPr>
              <a:t>Organisational design and development</a:t>
            </a:r>
            <a:endParaRPr lang="en-ZA" dirty="0" smtClean="0">
              <a:solidFill>
                <a:schemeClr val="bg1">
                  <a:lumMod val="50000"/>
                </a:schemeClr>
              </a:solidFill>
            </a:endParaRPr>
          </a:p>
          <a:p>
            <a:pPr lvl="2"/>
            <a:endParaRPr lang="en-ZA" dirty="0" smtClean="0"/>
          </a:p>
          <a:p>
            <a:pPr lvl="2"/>
            <a:endParaRPr lang="en-ZA" dirty="0"/>
          </a:p>
        </p:txBody>
      </p:sp>
    </p:spTree>
    <p:extLst>
      <p:ext uri="{BB962C8B-B14F-4D97-AF65-F5344CB8AC3E}">
        <p14:creationId xmlns:p14="http://schemas.microsoft.com/office/powerpoint/2010/main" val="91576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4701" y="4724400"/>
            <a:ext cx="5180012" cy="1440904"/>
          </a:xfrm>
        </p:spPr>
        <p:txBody>
          <a:bodyPr/>
          <a:lstStyle/>
          <a:p>
            <a:r>
              <a:rPr lang="en-ZA" dirty="0" smtClean="0"/>
              <a:t>VIII. RESOURCES</a:t>
            </a:r>
            <a:br>
              <a:rPr lang="en-ZA" dirty="0" smtClean="0"/>
            </a:br>
            <a:r>
              <a:rPr lang="en-ZA" dirty="0" smtClean="0"/>
              <a:t>- HUMAN CAPITAL</a:t>
            </a:r>
            <a:br>
              <a:rPr lang="en-ZA" dirty="0" smtClean="0"/>
            </a:br>
            <a:r>
              <a:rPr lang="en-ZA" dirty="0" smtClean="0"/>
              <a:t>- FINANCIAL</a:t>
            </a:r>
            <a:endParaRPr lang="en-ZA" dirty="0"/>
          </a:p>
        </p:txBody>
      </p:sp>
    </p:spTree>
    <p:extLst>
      <p:ext uri="{BB962C8B-B14F-4D97-AF65-F5344CB8AC3E}">
        <p14:creationId xmlns:p14="http://schemas.microsoft.com/office/powerpoint/2010/main" val="14233843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Staff Establishment</a:t>
            </a:r>
            <a:endParaRPr lang="en-ZA" dirty="0"/>
          </a:p>
        </p:txBody>
      </p:sp>
      <p:sp>
        <p:nvSpPr>
          <p:cNvPr id="6" name="Content Placeholder 5"/>
          <p:cNvSpPr>
            <a:spLocks noGrp="1"/>
          </p:cNvSpPr>
          <p:nvPr>
            <p:ph idx="1"/>
          </p:nvPr>
        </p:nvSpPr>
        <p:spPr>
          <a:xfrm>
            <a:off x="323528" y="4437112"/>
            <a:ext cx="8640960" cy="1008112"/>
          </a:xfrm>
        </p:spPr>
        <p:txBody>
          <a:bodyPr>
            <a:normAutofit fontScale="92500"/>
          </a:bodyPr>
          <a:lstStyle/>
          <a:p>
            <a:pPr lvl="0"/>
            <a:r>
              <a:rPr lang="en-US" dirty="0" smtClean="0">
                <a:solidFill>
                  <a:schemeClr val="bg1">
                    <a:lumMod val="50000"/>
                  </a:schemeClr>
                </a:solidFill>
              </a:rPr>
              <a:t>Review of Structure </a:t>
            </a:r>
            <a:r>
              <a:rPr lang="en-US" dirty="0" smtClean="0">
                <a:solidFill>
                  <a:schemeClr val="bg1">
                    <a:lumMod val="50000"/>
                  </a:schemeClr>
                </a:solidFill>
              </a:rPr>
              <a:t>is </a:t>
            </a:r>
            <a:r>
              <a:rPr lang="en-US" dirty="0">
                <a:solidFill>
                  <a:schemeClr val="bg1">
                    <a:lumMod val="50000"/>
                  </a:schemeClr>
                </a:solidFill>
              </a:rPr>
              <a:t>dependent on </a:t>
            </a:r>
            <a:r>
              <a:rPr lang="en-US" dirty="0" smtClean="0">
                <a:solidFill>
                  <a:schemeClr val="bg1">
                    <a:lumMod val="50000"/>
                  </a:schemeClr>
                </a:solidFill>
              </a:rPr>
              <a:t>proposed </a:t>
            </a:r>
            <a:r>
              <a:rPr lang="en-US" dirty="0">
                <a:solidFill>
                  <a:schemeClr val="bg1">
                    <a:lumMod val="50000"/>
                  </a:schemeClr>
                </a:solidFill>
              </a:rPr>
              <a:t>organizational </a:t>
            </a:r>
            <a:r>
              <a:rPr lang="en-US" dirty="0" smtClean="0">
                <a:solidFill>
                  <a:schemeClr val="bg1">
                    <a:lumMod val="50000"/>
                  </a:schemeClr>
                </a:solidFill>
              </a:rPr>
              <a:t>design</a:t>
            </a:r>
          </a:p>
          <a:p>
            <a:pPr marL="0" lvl="0" indent="0">
              <a:buNone/>
            </a:pPr>
            <a:endParaRPr lang="en-US" dirty="0" smtClean="0">
              <a:solidFill>
                <a:schemeClr val="bg1">
                  <a:lumMod val="50000"/>
                </a:schemeClr>
              </a:solidFill>
            </a:endParaRPr>
          </a:p>
          <a:p>
            <a:pPr lvl="0"/>
            <a:r>
              <a:rPr lang="en-US" dirty="0" smtClean="0">
                <a:solidFill>
                  <a:schemeClr val="bg1">
                    <a:lumMod val="50000"/>
                  </a:schemeClr>
                </a:solidFill>
              </a:rPr>
              <a:t>No changes effected from 2015/16 </a:t>
            </a:r>
            <a:endParaRPr lang="en-ZA" dirty="0">
              <a:solidFill>
                <a:schemeClr val="bg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10853349"/>
              </p:ext>
            </p:extLst>
          </p:nvPr>
        </p:nvGraphicFramePr>
        <p:xfrm>
          <a:off x="539552" y="1412776"/>
          <a:ext cx="8280921" cy="2879899"/>
        </p:xfrm>
        <a:graphic>
          <a:graphicData uri="http://schemas.openxmlformats.org/drawingml/2006/table">
            <a:tbl>
              <a:tblPr firstRow="1" firstCol="1" bandRow="1"/>
              <a:tblGrid>
                <a:gridCol w="5112568"/>
                <a:gridCol w="1656184"/>
                <a:gridCol w="1512169"/>
              </a:tblGrid>
              <a:tr h="333037">
                <a:tc>
                  <a:txBody>
                    <a:bodyPr/>
                    <a:lstStyle/>
                    <a:p>
                      <a:pPr>
                        <a:lnSpc>
                          <a:spcPct val="115000"/>
                        </a:lnSpc>
                      </a:pPr>
                      <a:endParaRPr lang="en-ZA" sz="18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Arial" panose="020B0604020202020204" pitchFamily="34" charset="0"/>
                          <a:ea typeface="Calibri"/>
                          <a:cs typeface="Arial" panose="020B0604020202020204" pitchFamily="34" charset="0"/>
                        </a:rPr>
                        <a:t>2015/16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Arial" panose="020B0604020202020204" pitchFamily="34" charset="0"/>
                          <a:ea typeface="Calibri"/>
                          <a:cs typeface="Arial" panose="020B0604020202020204" pitchFamily="34" charset="0"/>
                        </a:rPr>
                        <a:t>2016/17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33037">
                <a:tc>
                  <a:txBody>
                    <a:bodyPr/>
                    <a:lstStyle/>
                    <a:p>
                      <a:pPr algn="l">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Construction Registers Service</a:t>
                      </a:r>
                      <a:r>
                        <a:rPr lang="en-ZA" sz="1800" b="1" baseline="0" dirty="0" smtClean="0">
                          <a:solidFill>
                            <a:schemeClr val="bg1">
                              <a:lumMod val="50000"/>
                            </a:schemeClr>
                          </a:solidFill>
                          <a:effectLst/>
                          <a:latin typeface="Arial" panose="020B0604020202020204" pitchFamily="34" charset="0"/>
                          <a:ea typeface="Calibri"/>
                          <a:cs typeface="Arial" panose="020B0604020202020204" pitchFamily="34" charset="0"/>
                        </a:rPr>
                        <a:t> (</a:t>
                      </a: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CRS)</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gn="l">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Construction Industry Performance (CIP)</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gn="l">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Procurement &amp; Delivery Management (PDM)</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gn="l">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Provincial Offices &amp; Contractor Development (PCD)</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76</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76</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nSpc>
                          <a:spcPct val="100000"/>
                        </a:lnSpc>
                        <a:spcAft>
                          <a:spcPts val="0"/>
                        </a:spcAft>
                      </a:pPr>
                      <a:r>
                        <a:rPr lang="en-ZA" sz="1800" b="1" dirty="0">
                          <a:solidFill>
                            <a:schemeClr val="bg1">
                              <a:lumMod val="50000"/>
                            </a:schemeClr>
                          </a:solidFill>
                          <a:effectLst/>
                          <a:latin typeface="Arial" panose="020B0604020202020204" pitchFamily="34" charset="0"/>
                          <a:ea typeface="Calibri"/>
                          <a:cs typeface="Arial" panose="020B0604020202020204" pitchFamily="34" charset="0"/>
                        </a:rPr>
                        <a:t>CEO’s Office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13</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13</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Corporate Services</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53</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800" b="1" dirty="0" smtClean="0">
                          <a:solidFill>
                            <a:schemeClr val="bg1">
                              <a:lumMod val="50000"/>
                            </a:schemeClr>
                          </a:solidFill>
                          <a:effectLst/>
                          <a:latin typeface="Arial" panose="020B0604020202020204" pitchFamily="34" charset="0"/>
                          <a:ea typeface="Calibri"/>
                          <a:cs typeface="Arial" panose="020B0604020202020204" pitchFamily="34" charset="0"/>
                        </a:rPr>
                        <a:t>53</a:t>
                      </a:r>
                      <a:endParaRPr lang="en-ZA" sz="1800" b="1" dirty="0">
                        <a:solidFill>
                          <a:schemeClr val="bg1">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3037">
                <a:tc>
                  <a:txBody>
                    <a:bodyPr/>
                    <a:lstStyle/>
                    <a:p>
                      <a:pPr>
                        <a:lnSpc>
                          <a:spcPct val="115000"/>
                        </a:lnSpc>
                        <a:spcAft>
                          <a:spcPts val="0"/>
                        </a:spcAft>
                      </a:pPr>
                      <a:r>
                        <a:rPr lang="en-ZA" sz="1800" b="1">
                          <a:effectLst/>
                          <a:latin typeface="Arial" panose="020B0604020202020204" pitchFamily="34" charset="0"/>
                          <a:ea typeface="Calibri"/>
                          <a:cs typeface="Arial" panose="020B0604020202020204" pitchFamily="34" charset="0"/>
                        </a:rPr>
                        <a:t>Total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224</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224</a:t>
                      </a:r>
                      <a:endParaRPr lang="en-ZA" sz="1800" b="1" dirty="0">
                        <a:effectLst/>
                        <a:latin typeface="Arial" panose="020B0604020202020204" pitchFamily="34" charset="0"/>
                        <a:ea typeface="Calibri"/>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251290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Budget per programme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197994"/>
              </p:ext>
            </p:extLst>
          </p:nvPr>
        </p:nvGraphicFramePr>
        <p:xfrm>
          <a:off x="467544" y="1412776"/>
          <a:ext cx="8352928" cy="4200525"/>
        </p:xfrm>
        <a:graphic>
          <a:graphicData uri="http://schemas.openxmlformats.org/drawingml/2006/table">
            <a:tbl>
              <a:tblPr/>
              <a:tblGrid>
                <a:gridCol w="4104457"/>
                <a:gridCol w="1539414"/>
                <a:gridCol w="903019"/>
                <a:gridCol w="903019"/>
                <a:gridCol w="903019"/>
              </a:tblGrid>
              <a:tr h="485775">
                <a:tc rowSpan="2">
                  <a:txBody>
                    <a:bodyPr/>
                    <a:lstStyle/>
                    <a:p>
                      <a:pPr algn="ctr" fontAlgn="ctr"/>
                      <a:r>
                        <a:rPr lang="en-ZA" sz="1800" b="1" i="0" u="none" strike="noStrike" dirty="0">
                          <a:solidFill>
                            <a:srgbClr val="000000"/>
                          </a:solidFill>
                          <a:effectLst/>
                          <a:latin typeface="Arial"/>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800" b="1" i="0" u="none" strike="noStrike">
                          <a:solidFill>
                            <a:srgbClr val="000000"/>
                          </a:solidFill>
                          <a:effectLst/>
                          <a:latin typeface="Arial"/>
                        </a:rPr>
                        <a:t>Adjusted Appropriation (Rk)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ZA" sz="1800" b="1" i="0" u="none" strike="noStrike">
                          <a:solidFill>
                            <a:srgbClr val="000000"/>
                          </a:solidFill>
                          <a:effectLst/>
                          <a:latin typeface="Arial"/>
                        </a:rPr>
                        <a:t>Medium-term Expenditure Estimates (Rk)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61925">
                <a:tc vMerge="1">
                  <a:txBody>
                    <a:bodyPr/>
                    <a:lstStyle/>
                    <a:p>
                      <a:endParaRPr lang="en-ZA"/>
                    </a:p>
                  </a:txBody>
                  <a:tcPr/>
                </a:tc>
                <a:tc>
                  <a:txBody>
                    <a:bodyPr/>
                    <a:lstStyle/>
                    <a:p>
                      <a:pPr algn="ctr" fontAlgn="b"/>
                      <a:r>
                        <a:rPr lang="en-ZA" sz="1800" b="1" i="0" u="none" strike="noStrike">
                          <a:solidFill>
                            <a:srgbClr val="000000"/>
                          </a:solidFill>
                          <a:effectLst/>
                          <a:latin typeface="Arial"/>
                        </a:rPr>
                        <a:t>2015/16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en-ZA" sz="1800" b="1" i="0" u="none" strike="noStrike" dirty="0">
                          <a:solidFill>
                            <a:schemeClr val="bg1">
                              <a:lumMod val="50000"/>
                            </a:schemeClr>
                          </a:solidFill>
                          <a:effectLst/>
                          <a:latin typeface="Arial"/>
                        </a:rPr>
                        <a:t>Construction Registers Services (CRS)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29 607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22 236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26 335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27 915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a:solidFill>
                            <a:schemeClr val="bg1">
                              <a:lumMod val="50000"/>
                            </a:schemeClr>
                          </a:solidFill>
                          <a:effectLst/>
                          <a:latin typeface="Arial"/>
                        </a:rPr>
                        <a:t>Construction Industry Performance (CIP)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11 170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9 708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11 497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12 188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a:solidFill>
                            <a:schemeClr val="bg1">
                              <a:lumMod val="50000"/>
                            </a:schemeClr>
                          </a:solidFill>
                          <a:effectLst/>
                          <a:latin typeface="Arial"/>
                        </a:rPr>
                        <a:t>Procurement &amp; Delivery Management (PCD)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11 225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11 041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13 078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14 019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a:solidFill>
                            <a:schemeClr val="bg1">
                              <a:lumMod val="50000"/>
                            </a:schemeClr>
                          </a:solidFill>
                          <a:effectLst/>
                          <a:latin typeface="Arial"/>
                        </a:rPr>
                        <a:t>Provincial Offices &amp; Contractor </a:t>
                      </a:r>
                      <a:r>
                        <a:rPr lang="en-ZA" sz="1800" b="1" i="0" u="none" strike="noStrike" dirty="0" smtClean="0">
                          <a:solidFill>
                            <a:schemeClr val="bg1">
                              <a:lumMod val="50000"/>
                            </a:schemeClr>
                          </a:solidFill>
                          <a:effectLst/>
                          <a:latin typeface="Arial"/>
                        </a:rPr>
                        <a:t>Development (PCD)</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29 870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29 380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35 029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37 131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a:solidFill>
                            <a:schemeClr val="bg1">
                              <a:lumMod val="50000"/>
                            </a:schemeClr>
                          </a:solidFill>
                          <a:effectLst/>
                          <a:latin typeface="Arial"/>
                        </a:rPr>
                        <a:t>CEO's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13 329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12 619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14 904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15 798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smtClean="0">
                          <a:solidFill>
                            <a:schemeClr val="bg1">
                              <a:lumMod val="50000"/>
                            </a:schemeClr>
                          </a:solidFill>
                          <a:effectLst/>
                          <a:latin typeface="Arial"/>
                        </a:rPr>
                        <a:t>Corporate</a:t>
                      </a:r>
                      <a:r>
                        <a:rPr lang="en-ZA" sz="1800" b="1" i="0" u="none" strike="noStrike" baseline="0" dirty="0" smtClean="0">
                          <a:solidFill>
                            <a:schemeClr val="bg1">
                              <a:lumMod val="50000"/>
                            </a:schemeClr>
                          </a:solidFill>
                          <a:effectLst/>
                          <a:latin typeface="Arial"/>
                        </a:rPr>
                        <a:t> Services</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a:solidFill>
                            <a:schemeClr val="bg1">
                              <a:lumMod val="50000"/>
                            </a:schemeClr>
                          </a:solidFill>
                          <a:effectLst/>
                          <a:latin typeface="Arial"/>
                        </a:rPr>
                        <a:t>49 897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41 013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48 634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a:solidFill>
                            <a:schemeClr val="bg1">
                              <a:lumMod val="50000"/>
                            </a:schemeClr>
                          </a:solidFill>
                          <a:effectLst/>
                          <a:latin typeface="Arial"/>
                        </a:rPr>
                        <a:t>51 372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145 098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125 997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a:solidFill>
                            <a:srgbClr val="000000"/>
                          </a:solidFill>
                          <a:effectLst/>
                          <a:latin typeface="Arial"/>
                        </a:rPr>
                        <a:t>149 477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a:solidFill>
                            <a:srgbClr val="000000"/>
                          </a:solidFill>
                          <a:effectLst/>
                          <a:latin typeface="Arial"/>
                        </a:rPr>
                        <a:t>158 423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522107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Budget per economic classification</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1661523"/>
              </p:ext>
            </p:extLst>
          </p:nvPr>
        </p:nvGraphicFramePr>
        <p:xfrm>
          <a:off x="467544" y="1412776"/>
          <a:ext cx="8352928" cy="3396615"/>
        </p:xfrm>
        <a:graphic>
          <a:graphicData uri="http://schemas.openxmlformats.org/drawingml/2006/table">
            <a:tbl>
              <a:tblPr/>
              <a:tblGrid>
                <a:gridCol w="4104457"/>
                <a:gridCol w="1539414"/>
                <a:gridCol w="903019"/>
                <a:gridCol w="903019"/>
                <a:gridCol w="903019"/>
              </a:tblGrid>
              <a:tr h="485775">
                <a:tc rowSpan="2">
                  <a:txBody>
                    <a:bodyPr/>
                    <a:lstStyle/>
                    <a:p>
                      <a:pPr algn="ctr" fontAlgn="ct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800" b="1" i="0" u="none" strike="noStrike" dirty="0">
                          <a:solidFill>
                            <a:srgbClr val="000000"/>
                          </a:solidFill>
                          <a:effectLst/>
                          <a:latin typeface="Arial"/>
                        </a:rPr>
                        <a:t>Adjusted </a:t>
                      </a:r>
                      <a:r>
                        <a:rPr lang="en-ZA" sz="1800" b="1" i="0" u="none" strike="noStrike" dirty="0" smtClean="0">
                          <a:solidFill>
                            <a:srgbClr val="000000"/>
                          </a:solidFill>
                          <a:effectLst/>
                          <a:latin typeface="Arial"/>
                        </a:rPr>
                        <a:t>Appropriation</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ZA" sz="1800" b="1" i="0" u="none" strike="noStrike" dirty="0">
                          <a:solidFill>
                            <a:srgbClr val="000000"/>
                          </a:solidFill>
                          <a:effectLst/>
                          <a:latin typeface="Arial"/>
                        </a:rPr>
                        <a:t>Medium-term Expenditure </a:t>
                      </a:r>
                      <a:r>
                        <a:rPr lang="en-ZA" sz="1800" b="1" i="0" u="none" strike="noStrike" dirty="0" smtClean="0">
                          <a:solidFill>
                            <a:srgbClr val="000000"/>
                          </a:solidFill>
                          <a:effectLst/>
                          <a:latin typeface="Arial"/>
                        </a:rPr>
                        <a:t>Estimates</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61925">
                <a:tc vMerge="1">
                  <a:txBody>
                    <a:bodyPr/>
                    <a:lstStyle/>
                    <a:p>
                      <a:endParaRPr lang="en-ZA"/>
                    </a:p>
                  </a:txBody>
                  <a:tcPr/>
                </a:tc>
                <a:tc>
                  <a:txBody>
                    <a:bodyPr/>
                    <a:lstStyle/>
                    <a:p>
                      <a:pPr algn="ctr" fontAlgn="b"/>
                      <a:r>
                        <a:rPr lang="en-ZA" sz="1800" b="1" i="0" u="none" strike="noStrike">
                          <a:solidFill>
                            <a:srgbClr val="000000"/>
                          </a:solidFill>
                          <a:effectLst/>
                          <a:latin typeface="Arial"/>
                        </a:rPr>
                        <a:t>2015/16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a:solidFill>
                            <a:srgbClr val="000000"/>
                          </a:solidFill>
                          <a:effectLst/>
                          <a:latin typeface="Arial"/>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en-ZA" sz="1800" b="1" i="0" u="none" strike="noStrike" dirty="0" smtClean="0">
                          <a:solidFill>
                            <a:schemeClr val="bg1">
                              <a:lumMod val="50000"/>
                            </a:schemeClr>
                          </a:solidFill>
                          <a:effectLst/>
                          <a:latin typeface="Arial"/>
                        </a:rPr>
                        <a:t>Economic</a:t>
                      </a:r>
                      <a:r>
                        <a:rPr lang="en-ZA" sz="1800" b="1" i="0" u="none" strike="noStrike" baseline="0" dirty="0" smtClean="0">
                          <a:solidFill>
                            <a:schemeClr val="bg1">
                              <a:lumMod val="50000"/>
                            </a:schemeClr>
                          </a:solidFill>
                          <a:effectLst/>
                          <a:latin typeface="Arial"/>
                        </a:rPr>
                        <a:t> classification</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smtClean="0">
                          <a:solidFill>
                            <a:schemeClr val="bg1">
                              <a:lumMod val="50000"/>
                            </a:schemeClr>
                          </a:solidFill>
                          <a:effectLst/>
                          <a:latin typeface="Arial"/>
                        </a:rPr>
                        <a:t>Current payments</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smtClean="0">
                          <a:solidFill>
                            <a:schemeClr val="bg1">
                              <a:lumMod val="50000"/>
                            </a:schemeClr>
                          </a:solidFill>
                          <a:effectLst/>
                          <a:latin typeface="Arial"/>
                        </a:rPr>
                        <a:t>142 098</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smtClean="0">
                          <a:solidFill>
                            <a:schemeClr val="bg1">
                              <a:lumMod val="50000"/>
                            </a:schemeClr>
                          </a:solidFill>
                          <a:effectLst/>
                          <a:latin typeface="Arial"/>
                        </a:rPr>
                        <a:t>120 997</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smtClean="0">
                          <a:solidFill>
                            <a:schemeClr val="bg1">
                              <a:lumMod val="50000"/>
                            </a:schemeClr>
                          </a:solidFill>
                          <a:effectLst/>
                          <a:latin typeface="Arial"/>
                        </a:rPr>
                        <a:t>144 477</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1" i="0" u="none" strike="noStrike" dirty="0" smtClean="0">
                          <a:solidFill>
                            <a:schemeClr val="bg1">
                              <a:lumMod val="50000"/>
                            </a:schemeClr>
                          </a:solidFill>
                          <a:effectLst/>
                          <a:latin typeface="Arial"/>
                        </a:rPr>
                        <a:t>153 423</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0" i="0" u="none" strike="noStrike" dirty="0" smtClean="0">
                          <a:solidFill>
                            <a:schemeClr val="bg1">
                              <a:lumMod val="50000"/>
                            </a:schemeClr>
                          </a:solidFill>
                          <a:effectLst/>
                          <a:latin typeface="Arial"/>
                        </a:rPr>
                        <a:t>Compensation of employees</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81 354</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86 343</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91 600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97 097</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0" i="0" u="none" strike="noStrike" dirty="0" smtClean="0">
                          <a:solidFill>
                            <a:schemeClr val="bg1">
                              <a:lumMod val="50000"/>
                            </a:schemeClr>
                          </a:solidFill>
                          <a:effectLst/>
                          <a:latin typeface="Arial"/>
                        </a:rPr>
                        <a:t>Goods</a:t>
                      </a:r>
                      <a:r>
                        <a:rPr lang="en-ZA" sz="1800" b="0" i="0" u="none" strike="noStrike" baseline="0" dirty="0" smtClean="0">
                          <a:solidFill>
                            <a:schemeClr val="bg1">
                              <a:lumMod val="50000"/>
                            </a:schemeClr>
                          </a:solidFill>
                          <a:effectLst/>
                          <a:latin typeface="Arial"/>
                        </a:rPr>
                        <a:t> and services</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33 899</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24 552</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42 778</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45 610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0" i="0" u="none" strike="noStrike" dirty="0" smtClean="0">
                          <a:solidFill>
                            <a:schemeClr val="bg1">
                              <a:lumMod val="50000"/>
                            </a:schemeClr>
                          </a:solidFill>
                          <a:effectLst/>
                          <a:latin typeface="Arial"/>
                        </a:rPr>
                        <a:t>Professional</a:t>
                      </a:r>
                      <a:r>
                        <a:rPr lang="en-ZA" sz="1800" b="0" i="0" u="none" strike="noStrike" baseline="0" dirty="0" smtClean="0">
                          <a:solidFill>
                            <a:schemeClr val="bg1">
                              <a:lumMod val="50000"/>
                            </a:schemeClr>
                          </a:solidFill>
                          <a:effectLst/>
                          <a:latin typeface="Arial"/>
                        </a:rPr>
                        <a:t> Fees</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26 845</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10 102</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10 099</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10 716</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smtClean="0">
                          <a:solidFill>
                            <a:schemeClr val="bg1">
                              <a:lumMod val="50000"/>
                            </a:schemeClr>
                          </a:solidFill>
                          <a:effectLst/>
                          <a:latin typeface="Arial"/>
                        </a:rPr>
                        <a:t>Payments</a:t>
                      </a:r>
                      <a:r>
                        <a:rPr lang="en-ZA" sz="1800" b="1" i="0" u="none" strike="noStrike" baseline="0" dirty="0" smtClean="0">
                          <a:solidFill>
                            <a:schemeClr val="bg1">
                              <a:lumMod val="50000"/>
                            </a:schemeClr>
                          </a:solidFill>
                          <a:effectLst/>
                          <a:latin typeface="Arial"/>
                        </a:rPr>
                        <a:t> for capital assets</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0" i="0" u="none" strike="noStrike" dirty="0" smtClean="0">
                          <a:solidFill>
                            <a:schemeClr val="bg1">
                              <a:lumMod val="50000"/>
                            </a:schemeClr>
                          </a:solidFill>
                          <a:effectLst/>
                          <a:latin typeface="Arial"/>
                        </a:rPr>
                        <a:t>Capital</a:t>
                      </a:r>
                      <a:r>
                        <a:rPr lang="en-ZA" sz="1800" b="0" i="0" u="none" strike="noStrike" baseline="0" dirty="0" smtClean="0">
                          <a:solidFill>
                            <a:schemeClr val="bg1">
                              <a:lumMod val="50000"/>
                            </a:schemeClr>
                          </a:solidFill>
                          <a:effectLst/>
                          <a:latin typeface="Arial"/>
                        </a:rPr>
                        <a:t> Equipment</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3 000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5 000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5</a:t>
                      </a:r>
                      <a:r>
                        <a:rPr lang="en-ZA" sz="1800" b="0" i="0" u="none" strike="noStrike" baseline="0" dirty="0" smtClean="0">
                          <a:solidFill>
                            <a:schemeClr val="bg1">
                              <a:lumMod val="50000"/>
                            </a:schemeClr>
                          </a:solidFill>
                          <a:effectLst/>
                          <a:latin typeface="Arial"/>
                        </a:rPr>
                        <a:t>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5 000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145 </a:t>
                      </a:r>
                      <a:r>
                        <a:rPr lang="en-ZA" sz="1800" b="1" i="0" u="none" strike="noStrike" dirty="0">
                          <a:solidFill>
                            <a:srgbClr val="000000"/>
                          </a:solidFill>
                          <a:effectLst/>
                          <a:latin typeface="Arial"/>
                        </a:rPr>
                        <a:t>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125 </a:t>
                      </a:r>
                      <a:r>
                        <a:rPr lang="en-ZA" sz="1800" b="1" i="0" u="none" strike="noStrike" dirty="0">
                          <a:solidFill>
                            <a:srgbClr val="000000"/>
                          </a:solidFill>
                          <a:effectLst/>
                          <a:latin typeface="Arial"/>
                        </a:rPr>
                        <a:t>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149 </a:t>
                      </a:r>
                      <a:r>
                        <a:rPr lang="en-ZA" sz="1800" b="1" i="0" u="none" strike="noStrike" dirty="0">
                          <a:solidFill>
                            <a:srgbClr val="000000"/>
                          </a:solidFill>
                          <a:effectLst/>
                          <a:latin typeface="Arial"/>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158 </a:t>
                      </a:r>
                      <a:r>
                        <a:rPr lang="en-ZA" sz="1800" b="1" i="0" u="none" strike="noStrike" dirty="0">
                          <a:solidFill>
                            <a:srgbClr val="000000"/>
                          </a:solidFill>
                          <a:effectLst/>
                          <a:latin typeface="Arial"/>
                        </a:rPr>
                        <a:t>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42831392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Projected revenue and expenditure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155276"/>
              </p:ext>
            </p:extLst>
          </p:nvPr>
        </p:nvGraphicFramePr>
        <p:xfrm>
          <a:off x="395536" y="1196752"/>
          <a:ext cx="8424936" cy="4093845"/>
        </p:xfrm>
        <a:graphic>
          <a:graphicData uri="http://schemas.openxmlformats.org/drawingml/2006/table">
            <a:tbl>
              <a:tblPr/>
              <a:tblGrid>
                <a:gridCol w="4176465"/>
                <a:gridCol w="1539414"/>
                <a:gridCol w="903019"/>
                <a:gridCol w="903019"/>
                <a:gridCol w="903019"/>
              </a:tblGrid>
              <a:tr h="485775">
                <a:tc rowSpan="2">
                  <a:txBody>
                    <a:bodyPr/>
                    <a:lstStyle/>
                    <a:p>
                      <a:pPr algn="ctr" fontAlgn="ctr"/>
                      <a:endParaRPr lang="en-ZA" sz="16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Arial"/>
                        </a:rPr>
                        <a:t>Adjusted </a:t>
                      </a:r>
                      <a:r>
                        <a:rPr lang="en-ZA" sz="1600" b="1" i="0" u="none" strike="noStrike" dirty="0" smtClean="0">
                          <a:solidFill>
                            <a:srgbClr val="000000"/>
                          </a:solidFill>
                          <a:effectLst/>
                          <a:latin typeface="Arial"/>
                        </a:rPr>
                        <a:t>Appropriation</a:t>
                      </a:r>
                      <a:endParaRPr lang="en-ZA" sz="16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ZA" sz="1600" b="1" i="0" u="none" strike="noStrike" dirty="0">
                          <a:solidFill>
                            <a:srgbClr val="000000"/>
                          </a:solidFill>
                          <a:effectLst/>
                          <a:latin typeface="Arial"/>
                        </a:rPr>
                        <a:t>Medium-term Expenditure </a:t>
                      </a:r>
                      <a:r>
                        <a:rPr lang="en-ZA" sz="1600" b="1" i="0" u="none" strike="noStrike" dirty="0" smtClean="0">
                          <a:solidFill>
                            <a:srgbClr val="000000"/>
                          </a:solidFill>
                          <a:effectLst/>
                          <a:latin typeface="Arial"/>
                        </a:rPr>
                        <a:t>Estimates</a:t>
                      </a:r>
                      <a:endParaRPr lang="en-ZA" sz="16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61925">
                <a:tc vMerge="1">
                  <a:txBody>
                    <a:bodyPr/>
                    <a:lstStyle/>
                    <a:p>
                      <a:endParaRPr lang="en-ZA"/>
                    </a:p>
                  </a:txBody>
                  <a:tcPr/>
                </a:tc>
                <a:tc>
                  <a:txBody>
                    <a:bodyPr/>
                    <a:lstStyle/>
                    <a:p>
                      <a:pPr algn="ctr" fontAlgn="b"/>
                      <a:r>
                        <a:rPr lang="en-ZA" sz="1600" b="1" i="0" u="none" strike="noStrike">
                          <a:solidFill>
                            <a:srgbClr val="000000"/>
                          </a:solidFill>
                          <a:effectLst/>
                          <a:latin typeface="Arial"/>
                        </a:rPr>
                        <a:t>2015/16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600" b="1" i="0" u="none" strike="noStrike">
                          <a:solidFill>
                            <a:srgbClr val="000000"/>
                          </a:solidFill>
                          <a:effectLst/>
                          <a:latin typeface="Arial"/>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600" b="1" i="0" u="none" strike="noStrike" dirty="0">
                          <a:solidFill>
                            <a:srgbClr val="000000"/>
                          </a:solidFill>
                          <a:effectLst/>
                          <a:latin typeface="Arial"/>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600" b="1" i="0" u="none" strike="noStrike" dirty="0">
                          <a:solidFill>
                            <a:srgbClr val="000000"/>
                          </a:solidFill>
                          <a:effectLst/>
                          <a:latin typeface="Arial"/>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en-ZA" sz="1400" b="1" i="0" u="none" strike="noStrike" dirty="0" smtClean="0">
                          <a:solidFill>
                            <a:schemeClr val="bg1">
                              <a:lumMod val="50000"/>
                            </a:schemeClr>
                          </a:solidFill>
                          <a:effectLst/>
                          <a:latin typeface="Arial"/>
                        </a:rPr>
                        <a:t>Revenue</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Government grants</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65 626</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52 059</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74 984</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75 203</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Finance</a:t>
                      </a:r>
                      <a:r>
                        <a:rPr lang="en-ZA" sz="1400" b="0" i="0" u="none" strike="noStrike" baseline="0" dirty="0" smtClean="0">
                          <a:solidFill>
                            <a:schemeClr val="bg1">
                              <a:lumMod val="50000"/>
                            </a:schemeClr>
                          </a:solidFill>
                          <a:effectLst/>
                          <a:latin typeface="Arial"/>
                        </a:rPr>
                        <a:t> Income</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8</a:t>
                      </a:r>
                      <a:r>
                        <a:rPr lang="en-ZA" sz="1400" b="0" i="0" u="none" strike="noStrike" baseline="0" dirty="0" smtClean="0">
                          <a:solidFill>
                            <a:schemeClr val="bg1">
                              <a:lumMod val="50000"/>
                            </a:schemeClr>
                          </a:solidFill>
                          <a:effectLst/>
                          <a:latin typeface="Arial"/>
                        </a:rPr>
                        <a:t> 568</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6</a:t>
                      </a:r>
                      <a:r>
                        <a:rPr lang="en-ZA" sz="1400" b="0" i="0" u="none" strike="noStrike" baseline="0" dirty="0" smtClean="0">
                          <a:solidFill>
                            <a:schemeClr val="bg1">
                              <a:lumMod val="50000"/>
                            </a:schemeClr>
                          </a:solidFill>
                          <a:effectLst/>
                          <a:latin typeface="Arial"/>
                        </a:rPr>
                        <a:t> 178</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3</a:t>
                      </a:r>
                      <a:r>
                        <a:rPr lang="en-ZA" sz="1400" b="0" i="0" u="none" strike="noStrike" baseline="0" dirty="0" smtClean="0">
                          <a:solidFill>
                            <a:schemeClr val="bg1">
                              <a:lumMod val="50000"/>
                            </a:schemeClr>
                          </a:solidFill>
                          <a:effectLst/>
                          <a:latin typeface="Arial"/>
                        </a:rPr>
                        <a:t> 940</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4</a:t>
                      </a:r>
                      <a:r>
                        <a:rPr lang="en-ZA" sz="1400" b="0" i="0" u="none" strike="noStrike" baseline="0" dirty="0" smtClean="0">
                          <a:solidFill>
                            <a:schemeClr val="bg1">
                              <a:lumMod val="50000"/>
                            </a:schemeClr>
                          </a:solidFill>
                          <a:effectLst/>
                          <a:latin typeface="Arial"/>
                        </a:rPr>
                        <a:t> 334</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Registration</a:t>
                      </a:r>
                      <a:r>
                        <a:rPr lang="en-ZA" sz="1400" b="0" i="0" u="none" strike="noStrike" baseline="0" dirty="0" smtClean="0">
                          <a:solidFill>
                            <a:schemeClr val="bg1">
                              <a:lumMod val="50000"/>
                            </a:schemeClr>
                          </a:solidFill>
                          <a:effectLst/>
                          <a:latin typeface="Arial"/>
                        </a:rPr>
                        <a:t> fees</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70</a:t>
                      </a:r>
                      <a:r>
                        <a:rPr lang="en-ZA" sz="1400" b="0" i="0" u="none" strike="noStrike" baseline="0" dirty="0" smtClean="0">
                          <a:solidFill>
                            <a:schemeClr val="bg1">
                              <a:lumMod val="50000"/>
                            </a:schemeClr>
                          </a:solidFill>
                          <a:effectLst/>
                          <a:latin typeface="Arial"/>
                        </a:rPr>
                        <a:t> 904</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67</a:t>
                      </a:r>
                      <a:r>
                        <a:rPr lang="en-ZA" sz="1400" b="0" i="0" u="none" strike="noStrike" baseline="0" dirty="0" smtClean="0">
                          <a:solidFill>
                            <a:schemeClr val="bg1">
                              <a:lumMod val="50000"/>
                            </a:schemeClr>
                          </a:solidFill>
                          <a:effectLst/>
                          <a:latin typeface="Arial"/>
                        </a:rPr>
                        <a:t> 760</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70</a:t>
                      </a:r>
                      <a:r>
                        <a:rPr lang="en-ZA" sz="1400" b="0" i="0" u="none" strike="noStrike" baseline="0" dirty="0" smtClean="0">
                          <a:solidFill>
                            <a:schemeClr val="bg1">
                              <a:lumMod val="50000"/>
                            </a:schemeClr>
                          </a:solidFill>
                          <a:effectLst/>
                          <a:latin typeface="Arial"/>
                        </a:rPr>
                        <a:t> 553</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78</a:t>
                      </a:r>
                      <a:r>
                        <a:rPr lang="en-ZA" sz="1400" b="0" i="0" u="none" strike="noStrike" baseline="0" dirty="0" smtClean="0">
                          <a:solidFill>
                            <a:schemeClr val="bg1">
                              <a:lumMod val="50000"/>
                            </a:schemeClr>
                          </a:solidFill>
                          <a:effectLst/>
                          <a:latin typeface="Arial"/>
                        </a:rPr>
                        <a:t> 886</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r>
                        <a:rPr lang="en-ZA" sz="1400" b="1" i="0" u="none" strike="noStrike" dirty="0" smtClean="0">
                          <a:solidFill>
                            <a:schemeClr val="bg1">
                              <a:lumMod val="50000"/>
                            </a:schemeClr>
                          </a:solidFill>
                          <a:effectLst/>
                          <a:latin typeface="Arial"/>
                        </a:rPr>
                        <a:t>Total</a:t>
                      </a:r>
                      <a:r>
                        <a:rPr lang="en-ZA" sz="1400" b="1" i="0" u="none" strike="noStrike" baseline="0" dirty="0" smtClean="0">
                          <a:solidFill>
                            <a:schemeClr val="bg1">
                              <a:lumMod val="50000"/>
                            </a:schemeClr>
                          </a:solidFill>
                          <a:effectLst/>
                          <a:latin typeface="Arial"/>
                        </a:rPr>
                        <a:t> revenue</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145 098</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125 997</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149 477</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158 423</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1" i="0" u="none" strike="noStrike" dirty="0" smtClean="0">
                          <a:solidFill>
                            <a:schemeClr val="bg1">
                              <a:lumMod val="50000"/>
                            </a:schemeClr>
                          </a:solidFill>
                          <a:effectLst/>
                          <a:latin typeface="Arial"/>
                        </a:rPr>
                        <a:t>Current expenditure</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Compensation of employees</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81 354</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86 343</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91 600</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97 097</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Goods</a:t>
                      </a:r>
                      <a:r>
                        <a:rPr lang="en-ZA" sz="1400" b="0" i="0" u="none" strike="noStrike" baseline="0" dirty="0" smtClean="0">
                          <a:solidFill>
                            <a:schemeClr val="bg1">
                              <a:lumMod val="50000"/>
                            </a:schemeClr>
                          </a:solidFill>
                          <a:effectLst/>
                          <a:latin typeface="Arial"/>
                        </a:rPr>
                        <a:t> and services</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33 899</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24 552</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42 778</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45 610</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0" i="0" u="none" strike="noStrike" dirty="0" smtClean="0">
                          <a:solidFill>
                            <a:schemeClr val="bg1">
                              <a:lumMod val="50000"/>
                            </a:schemeClr>
                          </a:solidFill>
                          <a:effectLst/>
                          <a:latin typeface="Arial"/>
                        </a:rPr>
                        <a:t>Professional</a:t>
                      </a:r>
                      <a:r>
                        <a:rPr lang="en-ZA" sz="1400" b="0" i="0" u="none" strike="noStrike" baseline="0" dirty="0" smtClean="0">
                          <a:solidFill>
                            <a:schemeClr val="bg1">
                              <a:lumMod val="50000"/>
                            </a:schemeClr>
                          </a:solidFill>
                          <a:effectLst/>
                          <a:latin typeface="Arial"/>
                        </a:rPr>
                        <a:t> Fees</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26 845</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10 102</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10 099</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10 716</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r>
                        <a:rPr lang="en-ZA" sz="1400" b="1" i="0" u="none" strike="noStrike" dirty="0" smtClean="0">
                          <a:solidFill>
                            <a:schemeClr val="bg1">
                              <a:lumMod val="50000"/>
                            </a:schemeClr>
                          </a:solidFill>
                          <a:effectLst/>
                          <a:latin typeface="Arial"/>
                        </a:rPr>
                        <a:t>Total</a:t>
                      </a:r>
                      <a:r>
                        <a:rPr lang="en-ZA" sz="1400" b="1" i="0" u="none" strike="noStrike" baseline="0" dirty="0" smtClean="0">
                          <a:solidFill>
                            <a:schemeClr val="bg1">
                              <a:lumMod val="50000"/>
                            </a:schemeClr>
                          </a:solidFill>
                          <a:effectLst/>
                          <a:latin typeface="Arial"/>
                        </a:rPr>
                        <a:t> current expenditure</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142 098</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120 997</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144 477</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153 423</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400" b="1" i="0" u="none" strike="noStrike" dirty="0" smtClean="0">
                          <a:solidFill>
                            <a:schemeClr val="bg1">
                              <a:lumMod val="50000"/>
                            </a:schemeClr>
                          </a:solidFill>
                          <a:effectLst/>
                          <a:latin typeface="Arial"/>
                        </a:rPr>
                        <a:t>Capital</a:t>
                      </a:r>
                      <a:r>
                        <a:rPr lang="en-ZA" sz="1400" b="1" i="0" u="none" strike="noStrike" baseline="0" dirty="0" smtClean="0">
                          <a:solidFill>
                            <a:schemeClr val="bg1">
                              <a:lumMod val="50000"/>
                            </a:schemeClr>
                          </a:solidFill>
                          <a:effectLst/>
                          <a:latin typeface="Arial"/>
                        </a:rPr>
                        <a:t> expenditure</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bg1">
                              <a:lumMod val="50000"/>
                            </a:schemeClr>
                          </a:solidFill>
                          <a:effectLst/>
                          <a:latin typeface="Arial"/>
                        </a:rPr>
                        <a:t>      </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r>
                        <a:rPr lang="en-ZA" sz="1400" b="0" i="0" u="none" strike="noStrike" baseline="0" dirty="0" smtClean="0">
                          <a:solidFill>
                            <a:schemeClr val="bg1">
                              <a:lumMod val="50000"/>
                            </a:schemeClr>
                          </a:solidFill>
                          <a:effectLst/>
                          <a:latin typeface="Arial"/>
                        </a:rPr>
                        <a:t>Capital assets acquisition</a:t>
                      </a:r>
                      <a:endParaRPr lang="en-ZA" sz="14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3 000</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5 000</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5</a:t>
                      </a:r>
                      <a:r>
                        <a:rPr lang="en-ZA" sz="1400" b="1" i="0" u="none" strike="noStrike" baseline="0" dirty="0" smtClean="0">
                          <a:solidFill>
                            <a:schemeClr val="bg1">
                              <a:lumMod val="50000"/>
                            </a:schemeClr>
                          </a:solidFill>
                          <a:effectLst/>
                          <a:latin typeface="Arial"/>
                        </a:rPr>
                        <a:t> 000</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i="0" u="none" strike="noStrike" dirty="0" smtClean="0">
                          <a:solidFill>
                            <a:schemeClr val="bg1">
                              <a:lumMod val="50000"/>
                            </a:schemeClr>
                          </a:solidFill>
                          <a:effectLst/>
                          <a:latin typeface="Arial"/>
                        </a:rPr>
                        <a:t>        5 000</a:t>
                      </a:r>
                      <a:endParaRPr lang="en-ZA" sz="14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925">
                <a:tc>
                  <a:txBody>
                    <a:bodyPr/>
                    <a:lstStyle/>
                    <a:p>
                      <a:pPr algn="l" fontAlgn="b"/>
                      <a:r>
                        <a:rPr lang="en-ZA" sz="1400" b="1" i="0" u="none" strike="noStrike" dirty="0" smtClean="0">
                          <a:solidFill>
                            <a:srgbClr val="000000"/>
                          </a:solidFill>
                          <a:effectLst/>
                          <a:latin typeface="Arial"/>
                        </a:rPr>
                        <a:t>Budgeted</a:t>
                      </a:r>
                      <a:r>
                        <a:rPr lang="en-ZA" sz="1400" b="1" i="0" u="none" strike="noStrike" baseline="0" dirty="0" smtClean="0">
                          <a:solidFill>
                            <a:srgbClr val="000000"/>
                          </a:solidFill>
                          <a:effectLst/>
                          <a:latin typeface="Arial"/>
                        </a:rPr>
                        <a:t> Surplus</a:t>
                      </a:r>
                      <a:endParaRPr lang="en-ZA" sz="14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400" b="1" i="0" u="none" strike="noStrike" dirty="0" smtClean="0">
                          <a:solidFill>
                            <a:srgbClr val="000000"/>
                          </a:solidFill>
                          <a:effectLst/>
                          <a:latin typeface="Arial"/>
                        </a:rPr>
                        <a:t>Nil</a:t>
                      </a:r>
                      <a:endParaRPr lang="en-ZA" sz="14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400" b="1" i="0" u="none" strike="noStrike" dirty="0" smtClean="0">
                          <a:solidFill>
                            <a:srgbClr val="000000"/>
                          </a:solidFill>
                          <a:effectLst/>
                          <a:latin typeface="Arial"/>
                        </a:rPr>
                        <a:t>    Nil</a:t>
                      </a:r>
                      <a:endParaRPr lang="en-ZA" sz="14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400" b="1" i="0" u="none" strike="noStrike" dirty="0" smtClean="0">
                          <a:solidFill>
                            <a:srgbClr val="000000"/>
                          </a:solidFill>
                          <a:effectLst/>
                          <a:latin typeface="Arial"/>
                        </a:rPr>
                        <a:t>    Nil</a:t>
                      </a:r>
                      <a:r>
                        <a:rPr lang="en-ZA" sz="1400" b="1" i="0" u="none" strike="noStrike" baseline="0" dirty="0" smtClean="0">
                          <a:solidFill>
                            <a:srgbClr val="000000"/>
                          </a:solidFill>
                          <a:effectLst/>
                          <a:latin typeface="Arial"/>
                        </a:rPr>
                        <a:t> </a:t>
                      </a:r>
                      <a:endParaRPr lang="en-ZA" sz="14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400" b="1" i="0" u="none" strike="noStrike" dirty="0" smtClean="0">
                          <a:solidFill>
                            <a:srgbClr val="000000"/>
                          </a:solidFill>
                          <a:effectLst/>
                          <a:latin typeface="Arial"/>
                        </a:rPr>
                        <a:t>   Nil</a:t>
                      </a:r>
                      <a:endParaRPr lang="en-ZA" sz="14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791984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II. </a:t>
            </a:r>
            <a:r>
              <a:rPr lang="en-ZA" dirty="0" smtClean="0"/>
              <a:t>The </a:t>
            </a:r>
            <a:r>
              <a:rPr lang="en-ZA" dirty="0" smtClean="0"/>
              <a:t>cidb is </a:t>
            </a:r>
            <a:r>
              <a:rPr lang="en-US" dirty="0"/>
              <a:t>M</a:t>
            </a:r>
            <a:r>
              <a:rPr lang="en-US" dirty="0" smtClean="0"/>
              <a:t>andated to:</a:t>
            </a:r>
            <a:endParaRPr lang="en-ZA" dirty="0"/>
          </a:p>
        </p:txBody>
      </p:sp>
      <p:sp>
        <p:nvSpPr>
          <p:cNvPr id="3" name="Content Placeholder 2"/>
          <p:cNvSpPr>
            <a:spLocks noGrp="1"/>
          </p:cNvSpPr>
          <p:nvPr>
            <p:ph idx="1"/>
          </p:nvPr>
        </p:nvSpPr>
        <p:spPr>
          <a:xfrm>
            <a:off x="457200" y="1417638"/>
            <a:ext cx="8229600" cy="4459634"/>
          </a:xfrm>
        </p:spPr>
        <p:txBody>
          <a:bodyPr>
            <a:normAutofit lnSpcReduction="10000"/>
          </a:bodyPr>
          <a:lstStyle/>
          <a:p>
            <a:pPr marL="360363" lvl="0" indent="-360363">
              <a:lnSpc>
                <a:spcPct val="110000"/>
              </a:lnSpc>
              <a:spcBef>
                <a:spcPts val="0"/>
              </a:spcBef>
              <a:buFont typeface="+mj-lt"/>
              <a:buAutoNum type="arabicParenR"/>
            </a:pPr>
            <a:r>
              <a:rPr lang="en-GB" dirty="0" smtClean="0">
                <a:solidFill>
                  <a:schemeClr val="bg1">
                    <a:lumMod val="50000"/>
                  </a:schemeClr>
                </a:solidFill>
              </a:rPr>
              <a:t>Provide strategic leadership to construction industry stakeholders</a:t>
            </a:r>
            <a:endParaRPr lang="en-ZA" dirty="0" smtClean="0">
              <a:solidFill>
                <a:schemeClr val="bg1">
                  <a:lumMod val="50000"/>
                </a:schemeClr>
              </a:solidFill>
            </a:endParaRPr>
          </a:p>
          <a:p>
            <a:pPr marL="360363" lvl="0" indent="-360363">
              <a:lnSpc>
                <a:spcPct val="110000"/>
              </a:lnSpc>
              <a:spcBef>
                <a:spcPts val="0"/>
              </a:spcBef>
              <a:buFont typeface="+mj-lt"/>
              <a:buAutoNum type="arabicParenR"/>
            </a:pPr>
            <a:r>
              <a:rPr lang="en-GB" dirty="0" smtClean="0">
                <a:solidFill>
                  <a:schemeClr val="bg1">
                    <a:lumMod val="50000"/>
                  </a:schemeClr>
                </a:solidFill>
              </a:rPr>
              <a:t>Promote sustainable growth of the construction industry and the participation of the emerging sector </a:t>
            </a:r>
            <a:endParaRPr lang="en-ZA" dirty="0" smtClean="0">
              <a:solidFill>
                <a:schemeClr val="bg1">
                  <a:lumMod val="50000"/>
                </a:schemeClr>
              </a:solidFill>
            </a:endParaRPr>
          </a:p>
          <a:p>
            <a:pPr marL="360363" lvl="0" indent="-360363">
              <a:lnSpc>
                <a:spcPct val="110000"/>
              </a:lnSpc>
              <a:spcBef>
                <a:spcPts val="0"/>
              </a:spcBef>
              <a:buFont typeface="+mj-lt"/>
              <a:buAutoNum type="arabicParenR"/>
            </a:pPr>
            <a:r>
              <a:rPr lang="en-GB" dirty="0" smtClean="0">
                <a:solidFill>
                  <a:schemeClr val="bg1">
                    <a:lumMod val="50000"/>
                  </a:schemeClr>
                </a:solidFill>
              </a:rPr>
              <a:t>Promote improved performance and best practice of public and private sector clients, contractors and other participants in the construction delivery process</a:t>
            </a:r>
            <a:endParaRPr lang="en-ZA" dirty="0" smtClean="0">
              <a:solidFill>
                <a:schemeClr val="bg1">
                  <a:lumMod val="50000"/>
                </a:schemeClr>
              </a:solidFill>
            </a:endParaRPr>
          </a:p>
          <a:p>
            <a:pPr marL="360363" lvl="0" indent="-360363">
              <a:lnSpc>
                <a:spcPct val="110000"/>
              </a:lnSpc>
              <a:spcBef>
                <a:spcPts val="0"/>
              </a:spcBef>
              <a:buFont typeface="+mj-lt"/>
              <a:buAutoNum type="arabicParenR"/>
            </a:pPr>
            <a:r>
              <a:rPr lang="en-GB" dirty="0" smtClean="0">
                <a:solidFill>
                  <a:schemeClr val="bg1">
                    <a:lumMod val="50000"/>
                  </a:schemeClr>
                </a:solidFill>
              </a:rPr>
              <a:t>Promote uniform application of policy throughout all spheres of government and promote uniform and ethical standards, construction procurement reform, and improved procurement and delivery management – including a code of conduct</a:t>
            </a:r>
            <a:endParaRPr lang="en-ZA" dirty="0" smtClean="0">
              <a:solidFill>
                <a:schemeClr val="bg1">
                  <a:lumMod val="50000"/>
                </a:schemeClr>
              </a:solidFill>
            </a:endParaRPr>
          </a:p>
          <a:p>
            <a:pPr marL="360363" lvl="0" indent="-360363">
              <a:lnSpc>
                <a:spcPct val="110000"/>
              </a:lnSpc>
              <a:spcBef>
                <a:spcPts val="0"/>
              </a:spcBef>
              <a:buFont typeface="+mj-lt"/>
              <a:buAutoNum type="arabicParenR"/>
            </a:pPr>
            <a:r>
              <a:rPr lang="en-GB" dirty="0" smtClean="0">
                <a:solidFill>
                  <a:schemeClr val="bg1">
                    <a:lumMod val="50000"/>
                  </a:schemeClr>
                </a:solidFill>
              </a:rPr>
              <a:t>Monitoring and regulating the performance of the industry and its stakeholders, including the registration of projects and contractors</a:t>
            </a:r>
            <a:endParaRPr lang="en-ZA" dirty="0" smtClean="0">
              <a:solidFill>
                <a:schemeClr val="bg1">
                  <a:lumMod val="50000"/>
                </a:schemeClr>
              </a:solidFill>
            </a:endParaRPr>
          </a:p>
          <a:p>
            <a:pPr>
              <a:lnSpc>
                <a:spcPct val="110000"/>
              </a:lnSpc>
              <a:spcBef>
                <a:spcPts val="0"/>
              </a:spcBef>
            </a:pPr>
            <a:endParaRPr lang="en-ZA" dirty="0">
              <a:solidFill>
                <a:schemeClr val="bg1">
                  <a:lumMod val="50000"/>
                </a:schemeClr>
              </a:solidFill>
            </a:endParaRPr>
          </a:p>
        </p:txBody>
      </p:sp>
    </p:spTree>
    <p:extLst>
      <p:ext uri="{BB962C8B-B14F-4D97-AF65-F5344CB8AC3E}">
        <p14:creationId xmlns:p14="http://schemas.microsoft.com/office/powerpoint/2010/main" val="6406656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a:t>
            </a:r>
            <a:r>
              <a:rPr lang="en-ZA" dirty="0" smtClean="0"/>
              <a:t>evenue contribution splits per grades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936928"/>
              </p:ext>
            </p:extLst>
          </p:nvPr>
        </p:nvGraphicFramePr>
        <p:xfrm>
          <a:off x="457200" y="1417638"/>
          <a:ext cx="8229600" cy="3916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6261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a:t>
            </a:r>
            <a:r>
              <a:rPr lang="en-ZA" dirty="0" smtClean="0"/>
              <a:t>evenue comparison year on year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020891"/>
              </p:ext>
            </p:extLst>
          </p:nvPr>
        </p:nvGraphicFramePr>
        <p:xfrm>
          <a:off x="457200" y="1417638"/>
          <a:ext cx="8229600" cy="3916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536618977"/>
              </p:ext>
            </p:extLst>
          </p:nvPr>
        </p:nvGraphicFramePr>
        <p:xfrm>
          <a:off x="467544" y="1124744"/>
          <a:ext cx="8352928" cy="4131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9552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Budget cut as announced by National Treasury</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3393246"/>
              </p:ext>
            </p:extLst>
          </p:nvPr>
        </p:nvGraphicFramePr>
        <p:xfrm>
          <a:off x="467544" y="1412776"/>
          <a:ext cx="8568952" cy="3926205"/>
        </p:xfrm>
        <a:graphic>
          <a:graphicData uri="http://schemas.openxmlformats.org/drawingml/2006/table">
            <a:tbl>
              <a:tblPr/>
              <a:tblGrid>
                <a:gridCol w="2808312"/>
                <a:gridCol w="1584176"/>
                <a:gridCol w="1026114"/>
                <a:gridCol w="1008112"/>
                <a:gridCol w="1071119"/>
                <a:gridCol w="1071119"/>
              </a:tblGrid>
              <a:tr h="648072">
                <a:tc rowSpan="2">
                  <a:txBody>
                    <a:bodyPr/>
                    <a:lstStyle/>
                    <a:p>
                      <a:pPr algn="ctr" fontAlgn="ct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800" b="1" i="0" u="none" strike="noStrike" dirty="0" smtClean="0">
                          <a:solidFill>
                            <a:srgbClr val="000000"/>
                          </a:solidFill>
                          <a:effectLst/>
                          <a:latin typeface="Arial"/>
                        </a:rPr>
                        <a:t>Adjusted Appropriation</a:t>
                      </a:r>
                    </a:p>
                    <a:p>
                      <a:pPr algn="ctr" fontAlgn="ct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800" b="1" i="0" u="none" strike="noStrike" dirty="0" smtClean="0">
                          <a:solidFill>
                            <a:srgbClr val="000000"/>
                          </a:solidFill>
                          <a:effectLst/>
                          <a:latin typeface="Arial"/>
                        </a:rPr>
                        <a:t>Medium-term Expenditure Estimates</a:t>
                      </a:r>
                    </a:p>
                    <a:p>
                      <a:pPr algn="ctr" fontAlgn="ct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fontAlgn="ct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vMerge="1">
                  <a:txBody>
                    <a:bodyPr/>
                    <a:lstStyle/>
                    <a:p>
                      <a:endParaRPr lang="en-ZA"/>
                    </a:p>
                  </a:txBody>
                  <a:tcPr/>
                </a:tc>
                <a:tc>
                  <a:txBody>
                    <a:bodyPr/>
                    <a:lstStyle/>
                    <a:p>
                      <a:pPr algn="ctr" fontAlgn="b"/>
                      <a:r>
                        <a:rPr lang="en-ZA" sz="1800" b="1" i="0" u="none" strike="noStrike" dirty="0" smtClean="0">
                          <a:solidFill>
                            <a:srgbClr val="000000"/>
                          </a:solidFill>
                          <a:effectLst/>
                          <a:latin typeface="Arial"/>
                        </a:rPr>
                        <a:t>2015/16</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a:solidFill>
                            <a:srgbClr val="000000"/>
                          </a:solidFill>
                          <a:effectLst/>
                          <a:latin typeface="Arial"/>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a:solidFill>
                            <a:srgbClr val="000000"/>
                          </a:solidFill>
                          <a:effectLst/>
                          <a:latin typeface="Arial"/>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a:solidFill>
                            <a:srgbClr val="000000"/>
                          </a:solidFill>
                          <a:effectLst/>
                          <a:latin typeface="Arial"/>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Total</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en-ZA" sz="1800" b="1" i="0" u="none" strike="noStrike" dirty="0" smtClean="0">
                          <a:solidFill>
                            <a:schemeClr val="bg1">
                              <a:lumMod val="50000"/>
                            </a:schemeClr>
                          </a:solidFill>
                          <a:effectLst/>
                          <a:latin typeface="Arial"/>
                        </a:rPr>
                        <a:t>Government</a:t>
                      </a:r>
                      <a:r>
                        <a:rPr lang="en-ZA" sz="1800" b="1" i="0" u="none" strike="noStrike" baseline="0" dirty="0" smtClean="0">
                          <a:solidFill>
                            <a:schemeClr val="bg1">
                              <a:lumMod val="50000"/>
                            </a:schemeClr>
                          </a:solidFill>
                          <a:effectLst/>
                          <a:latin typeface="Arial"/>
                        </a:rPr>
                        <a:t> grants reduction</a:t>
                      </a:r>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0" i="0" u="none" strike="noStrike" dirty="0" smtClean="0">
                          <a:solidFill>
                            <a:schemeClr val="bg1">
                              <a:lumMod val="50000"/>
                            </a:schemeClr>
                          </a:solidFill>
                          <a:effectLst/>
                          <a:latin typeface="Arial"/>
                        </a:rPr>
                        <a:t>Baseline</a:t>
                      </a:r>
                      <a:r>
                        <a:rPr lang="en-ZA" sz="1800" b="0" i="0" u="none" strike="noStrike" baseline="0" dirty="0" smtClean="0">
                          <a:solidFill>
                            <a:schemeClr val="bg1">
                              <a:lumMod val="50000"/>
                            </a:schemeClr>
                          </a:solidFill>
                          <a:effectLst/>
                          <a:latin typeface="Arial"/>
                        </a:rPr>
                        <a:t> reduction 2015/16 and 2016/17</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15</a:t>
                      </a:r>
                      <a:r>
                        <a:rPr lang="en-ZA" sz="1800" b="0" i="0" u="none" strike="noStrike" baseline="0" dirty="0" smtClean="0">
                          <a:solidFill>
                            <a:schemeClr val="bg1">
                              <a:lumMod val="50000"/>
                            </a:schemeClr>
                          </a:solidFill>
                          <a:effectLst/>
                          <a:latin typeface="Arial"/>
                        </a:rPr>
                        <a:t> </a:t>
                      </a:r>
                      <a:r>
                        <a:rPr lang="en-ZA" sz="1800" b="0" i="0" u="none" strike="noStrike" dirty="0" smtClean="0">
                          <a:solidFill>
                            <a:schemeClr val="bg1">
                              <a:lumMod val="50000"/>
                            </a:schemeClr>
                          </a:solidFill>
                          <a:effectLst/>
                          <a:latin typeface="Arial"/>
                        </a:rPr>
                        <a:t>760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  23</a:t>
                      </a:r>
                      <a:r>
                        <a:rPr lang="en-ZA" sz="1800" b="0" i="0" u="none" strike="noStrike" baseline="0" dirty="0" smtClean="0">
                          <a:solidFill>
                            <a:schemeClr val="bg1">
                              <a:lumMod val="50000"/>
                            </a:schemeClr>
                          </a:solidFill>
                          <a:effectLst/>
                          <a:latin typeface="Arial"/>
                        </a:rPr>
                        <a:t> 640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39 400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baseline="0" dirty="0" smtClean="0">
                          <a:solidFill>
                            <a:schemeClr val="bg1">
                              <a:lumMod val="50000"/>
                            </a:schemeClr>
                          </a:solidFill>
                          <a:latin typeface="Arial" panose="020B0604020202020204" pitchFamily="34" charset="0"/>
                          <a:cs typeface="Arial" panose="020B0604020202020204" pitchFamily="34" charset="0"/>
                        </a:rPr>
                        <a:t>MTEF revision of 2016/17 – 2018/19</a:t>
                      </a:r>
                      <a:endParaRPr lang="en-ZA" sz="18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10 000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15</a:t>
                      </a:r>
                      <a:r>
                        <a:rPr lang="en-ZA" sz="1800" b="0" i="0" u="none" strike="noStrike" baseline="0" dirty="0" smtClean="0">
                          <a:solidFill>
                            <a:schemeClr val="bg1">
                              <a:lumMod val="50000"/>
                            </a:schemeClr>
                          </a:solidFill>
                          <a:effectLst/>
                          <a:latin typeface="Arial"/>
                        </a:rPr>
                        <a:t>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20 000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chemeClr val="bg1">
                              <a:lumMod val="50000"/>
                            </a:schemeClr>
                          </a:solidFill>
                          <a:effectLst/>
                          <a:latin typeface="Arial"/>
                        </a:rPr>
                        <a:t>45 000</a:t>
                      </a:r>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endParaRPr lang="en-ZA" sz="1800" b="1"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chemeClr val="bg1">
                            <a:lumMod val="50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ZA" sz="18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l" fontAlgn="b"/>
                      <a:r>
                        <a:rPr lang="en-ZA" sz="1800" b="1" i="0" u="none" strike="noStrike" dirty="0" smtClean="0">
                          <a:solidFill>
                            <a:srgbClr val="000000"/>
                          </a:solidFill>
                          <a:effectLst/>
                          <a:latin typeface="Arial"/>
                        </a:rPr>
                        <a:t>Total</a:t>
                      </a:r>
                      <a:r>
                        <a:rPr lang="en-ZA" sz="1800" b="1" i="0" u="none" strike="noStrike" baseline="0" dirty="0" smtClean="0">
                          <a:solidFill>
                            <a:srgbClr val="000000"/>
                          </a:solidFill>
                          <a:effectLst/>
                          <a:latin typeface="Arial"/>
                        </a:rPr>
                        <a:t> effect of budget cut </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15</a:t>
                      </a:r>
                      <a:r>
                        <a:rPr lang="en-ZA" sz="1800" b="1" i="0" u="none" strike="noStrike" baseline="0" dirty="0" smtClean="0">
                          <a:solidFill>
                            <a:srgbClr val="000000"/>
                          </a:solidFill>
                          <a:effectLst/>
                          <a:latin typeface="Arial"/>
                        </a:rPr>
                        <a:t> 760</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33</a:t>
                      </a:r>
                      <a:r>
                        <a:rPr lang="en-ZA" sz="1800" b="1" i="0" u="none" strike="noStrike" baseline="0" dirty="0" smtClean="0">
                          <a:solidFill>
                            <a:srgbClr val="000000"/>
                          </a:solidFill>
                          <a:effectLst/>
                          <a:latin typeface="Arial"/>
                        </a:rPr>
                        <a:t> 640</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15</a:t>
                      </a:r>
                      <a:r>
                        <a:rPr lang="en-ZA" sz="1800" b="1" i="0" u="none" strike="noStrike" baseline="0" dirty="0" smtClean="0">
                          <a:solidFill>
                            <a:srgbClr val="000000"/>
                          </a:solidFill>
                          <a:effectLst/>
                          <a:latin typeface="Arial"/>
                        </a:rPr>
                        <a:t> 000</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20</a:t>
                      </a:r>
                      <a:r>
                        <a:rPr lang="en-ZA" sz="1800" b="1" i="0" u="none" strike="noStrike" baseline="0" dirty="0" smtClean="0">
                          <a:solidFill>
                            <a:srgbClr val="000000"/>
                          </a:solidFill>
                          <a:effectLst/>
                          <a:latin typeface="Arial"/>
                        </a:rPr>
                        <a:t> 000</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800" b="1" i="0" u="none" strike="noStrike" dirty="0" smtClean="0">
                          <a:solidFill>
                            <a:srgbClr val="000000"/>
                          </a:solidFill>
                          <a:effectLst/>
                          <a:latin typeface="Arial"/>
                        </a:rPr>
                        <a:t>84 400</a:t>
                      </a:r>
                      <a:endParaRPr lang="en-ZA" sz="18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1311660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3819" y="1417638"/>
            <a:ext cx="3916362" cy="3916362"/>
          </a:xfrm>
        </p:spPr>
      </p:pic>
    </p:spTree>
    <p:extLst>
      <p:ext uri="{BB962C8B-B14F-4D97-AF65-F5344CB8AC3E}">
        <p14:creationId xmlns:p14="http://schemas.microsoft.com/office/powerpoint/2010/main" val="10152607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ZA" dirty="0" smtClean="0"/>
              <a:t>Thank You</a:t>
            </a:r>
            <a:endParaRPr lang="en-US" dirty="0" smtClean="0"/>
          </a:p>
        </p:txBody>
      </p:sp>
    </p:spTree>
    <p:extLst>
      <p:ext uri="{BB962C8B-B14F-4D97-AF65-F5344CB8AC3E}">
        <p14:creationId xmlns:p14="http://schemas.microsoft.com/office/powerpoint/2010/main" val="266351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Alignment  with NDP, Government and </a:t>
            </a:r>
            <a:r>
              <a:rPr lang="en-US" dirty="0" smtClean="0"/>
              <a:t>Minister’s </a:t>
            </a:r>
            <a:r>
              <a:rPr lang="en-US" dirty="0" smtClean="0"/>
              <a:t>Priorities</a:t>
            </a:r>
          </a:p>
        </p:txBody>
      </p:sp>
    </p:spTree>
    <p:extLst>
      <p:ext uri="{BB962C8B-B14F-4D97-AF65-F5344CB8AC3E}">
        <p14:creationId xmlns:p14="http://schemas.microsoft.com/office/powerpoint/2010/main" val="424940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dvd"/>
  <p:tag name="ARTICULATE_PUBLISH_PATH" val="C:\Temp"/>
  <p:tag name="ARTICULATE_LOGO" val="(None selected)"/>
  <p:tag name="ARTICULATE_PRESENTER" val="(None selected)"/>
  <p:tag name="ARTICULATE_LMS" val="0"/>
  <p:tag name="ARTICULATE_TEMPLATE" val="Corporate Communications"/>
  <p:tag name="LMS_PUBLISH" val="No"/>
  <p:tag name="LAUNCHINNEWWINDOW" val="0"/>
  <p:tag name="LASTPUBLISHED" val="C:\Temp\dvd\player.html"/>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vg0GiP.jFk.4_Pp.fgqC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vg0GiP.jFk.4_Pp.fgqCu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vg0GiP.jFk.4_Pp.fgqCu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vg0GiP.jFk.4_Pp.fgqC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vg0GiP.jFk.4_Pp.fgqC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0DHymBcK60ioks6VHAoK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Gnjox6EuFEaEG_vR2hb6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FF8GPH8Y9EWnkrocStLk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LfcMhVRyhkSsUeGHbpuI9w"/>
</p:tagLst>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30129</TotalTime>
  <Words>5461</Words>
  <Application>Microsoft Office PowerPoint</Application>
  <PresentationFormat>On-screen Show (4:3)</PresentationFormat>
  <Paragraphs>1048</Paragraphs>
  <Slides>84</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Powerpoint template</vt:lpstr>
      <vt:lpstr>TCLayout.ActiveDocument.1</vt:lpstr>
      <vt:lpstr>Presentation  to the Parliamentary Portfolio Committee on Public Works –  cidb Annual Performance Plan 2016/17  6 April 2016 by: Ms Hlengiwe Khumalo Acting CEO   </vt:lpstr>
      <vt:lpstr>Overview</vt:lpstr>
      <vt:lpstr>I. Vision, Mission &amp; Values</vt:lpstr>
      <vt:lpstr>I. (i) - VISION</vt:lpstr>
      <vt:lpstr>I. (ii) - MISSION</vt:lpstr>
      <vt:lpstr>I. (iii) - VALUES</vt:lpstr>
      <vt:lpstr>II. Mandate</vt:lpstr>
      <vt:lpstr>II. The cidb is Mandated to:</vt:lpstr>
      <vt:lpstr>Alignment  with NDP, Government and Minister’s Priorities</vt:lpstr>
      <vt:lpstr>Alignment with NDP</vt:lpstr>
      <vt:lpstr>Alignment with DPW</vt:lpstr>
      <vt:lpstr>Alignment with Minister’s priorities</vt:lpstr>
      <vt:lpstr>III. Strategic Goals</vt:lpstr>
      <vt:lpstr>III. STRATEGIC GOALS</vt:lpstr>
      <vt:lpstr>IV. Core Programme Priorities</vt:lpstr>
      <vt:lpstr>IV. PRIORITY PROGRAMME OUTPUTS (CORE FUNCTIONS)</vt:lpstr>
      <vt:lpstr>A – CONSTRUCTION REGISTERS SERVICE</vt:lpstr>
      <vt:lpstr> A - Construction Registers Service (CRS) </vt:lpstr>
      <vt:lpstr>A - Construction Registers Service (CRS)</vt:lpstr>
      <vt:lpstr>A - Construction Registers Service (CRS)</vt:lpstr>
      <vt:lpstr>A - Construction Registers Service (CRS)</vt:lpstr>
      <vt:lpstr>A - Construction Registers Service (CRS)</vt:lpstr>
      <vt:lpstr>A - Construction Registers Service (CRS)</vt:lpstr>
      <vt:lpstr>A - Construction Registers Service (CRS)</vt:lpstr>
      <vt:lpstr>A - Construction Registers Service (CRS)</vt:lpstr>
      <vt:lpstr>A - Construction Registers Service (CRS)</vt:lpstr>
      <vt:lpstr>A - Construction Registers Service (CRS)</vt:lpstr>
      <vt:lpstr>B – CONSTRUCTION INDUSTRY PERFORMANCE</vt:lpstr>
      <vt:lpstr> B - Construction Industry Performance (CIP) </vt:lpstr>
      <vt:lpstr>B - Construction Industry Performance (CIP)</vt:lpstr>
      <vt:lpstr>B - Construction Industry Performance (CIP)</vt:lpstr>
      <vt:lpstr>B - Construction Industry Performance (CIP)</vt:lpstr>
      <vt:lpstr>B - Construction Industry Performance (CIP)</vt:lpstr>
      <vt:lpstr>B - Construction Industry Performance (CIP)</vt:lpstr>
      <vt:lpstr>B - Construction Industry Performance (CIP)</vt:lpstr>
      <vt:lpstr>2015 Construction Industry Indicators</vt:lpstr>
      <vt:lpstr>Employment and Labour in Construction (December 2015)</vt:lpstr>
      <vt:lpstr>C – PROCUREMENT AND DELIVERY MANAGEMENT</vt:lpstr>
      <vt:lpstr> C - Procurement &amp; Delivery Management (PDM)  </vt:lpstr>
      <vt:lpstr>C - Procurement &amp; Delivery Management (PDM)</vt:lpstr>
      <vt:lpstr>C - Procurement &amp; Delivery Management (PDM)</vt:lpstr>
      <vt:lpstr>C - Procurement &amp; Delivery Management (PDM)</vt:lpstr>
      <vt:lpstr>C - Procurement &amp; Delivery Management (PDM)</vt:lpstr>
      <vt:lpstr>C - Procurement &amp; Delivery Management (PDM)</vt:lpstr>
      <vt:lpstr>C - Procurement &amp; Delivery Management (PDM)</vt:lpstr>
      <vt:lpstr>C - Procurement &amp; Delivery Management (PDM)</vt:lpstr>
      <vt:lpstr>C - Procurement &amp; Delivery Management (PDM)</vt:lpstr>
      <vt:lpstr>D – PROVINCIAL OFFICES AND CONTRACTOR DEVELOPMENT</vt:lpstr>
      <vt:lpstr> D - Provinces and Contractor Development (PCD)  </vt:lpstr>
      <vt:lpstr>D - Provinces and Contractor Development (PCD)</vt:lpstr>
      <vt:lpstr>Expand and entrench NCDP awareness and implementation of CDP (CDPs): Lessons learnt </vt:lpstr>
      <vt:lpstr>D - Provinces and Contractor Development (PCD)</vt:lpstr>
      <vt:lpstr>D - Provinces and Contractor Development (PCD)</vt:lpstr>
      <vt:lpstr>D - Provinces and Contractor Development (PCD)</vt:lpstr>
      <vt:lpstr>D - Provinces and Contractor Development (PCD)</vt:lpstr>
      <vt:lpstr>V. ORGANISATIONAL RE-DESIGN (OD) PROJECT</vt:lpstr>
      <vt:lpstr>Background of OD</vt:lpstr>
      <vt:lpstr>Enabler Criteria: Weighted Scores</vt:lpstr>
      <vt:lpstr>Results Criteria: Weighted Scores</vt:lpstr>
      <vt:lpstr>Mandate</vt:lpstr>
      <vt:lpstr>Strategy</vt:lpstr>
      <vt:lpstr>Capability Maturity Model</vt:lpstr>
      <vt:lpstr>Business Processes</vt:lpstr>
      <vt:lpstr>Recommendations of the analysis – enterprise architecture</vt:lpstr>
      <vt:lpstr>Design Principles – for OD</vt:lpstr>
      <vt:lpstr>Conclusion of the enterprise architecture analysis</vt:lpstr>
      <vt:lpstr>Way-forward 2016/17 – on OD</vt:lpstr>
      <vt:lpstr>VI. CEO’s OFFICE</vt:lpstr>
      <vt:lpstr> VI. CEO’s Office  </vt:lpstr>
      <vt:lpstr>VI. CEO’s Office</vt:lpstr>
      <vt:lpstr>VI. CEO’s Office</vt:lpstr>
      <vt:lpstr>VII. GOVERNANCE MATTERS</vt:lpstr>
      <vt:lpstr>Plans for 2016/17 </vt:lpstr>
      <vt:lpstr>Training on Organisational Performance Management</vt:lpstr>
      <vt:lpstr>VIII. RESOURCES - HUMAN CAPITAL - FINANCIAL</vt:lpstr>
      <vt:lpstr>Staff Establishment</vt:lpstr>
      <vt:lpstr>Budget per programme</vt:lpstr>
      <vt:lpstr>Budget per economic classification</vt:lpstr>
      <vt:lpstr>Projected revenue and expenditure</vt:lpstr>
      <vt:lpstr>Revenue contribution splits per grades</vt:lpstr>
      <vt:lpstr>Revenue comparison year on year</vt:lpstr>
      <vt:lpstr>Budget cut as announced by National Treasury</vt:lpstr>
      <vt:lpstr>PowerPoint Presentation</vt:lpstr>
      <vt:lpstr>Thank You</vt:lpstr>
    </vt:vector>
  </TitlesOfParts>
  <Company>Simple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cidb 2016/17 APP</dc:title>
  <dc:creator>Rodney Milford</dc:creator>
  <cp:lastModifiedBy>Hlengiwe Khumalo</cp:lastModifiedBy>
  <cp:revision>1026</cp:revision>
  <cp:lastPrinted>2016-03-30T14:24:19Z</cp:lastPrinted>
  <dcterms:created xsi:type="dcterms:W3CDTF">2006-07-20T10:36:14Z</dcterms:created>
  <dcterms:modified xsi:type="dcterms:W3CDTF">2016-04-01T20:45:55Z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dvd</vt:lpwstr>
  </property>
</Properties>
</file>