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43"/>
  </p:notesMasterIdLst>
  <p:sldIdLst>
    <p:sldId id="256" r:id="rId2"/>
    <p:sldId id="258" r:id="rId3"/>
    <p:sldId id="375" r:id="rId4"/>
    <p:sldId id="425" r:id="rId5"/>
    <p:sldId id="363" r:id="rId6"/>
    <p:sldId id="298" r:id="rId7"/>
    <p:sldId id="300" r:id="rId8"/>
    <p:sldId id="434" r:id="rId9"/>
    <p:sldId id="435" r:id="rId10"/>
    <p:sldId id="340" r:id="rId11"/>
    <p:sldId id="341" r:id="rId12"/>
    <p:sldId id="302" r:id="rId13"/>
    <p:sldId id="303" r:id="rId14"/>
    <p:sldId id="426" r:id="rId15"/>
    <p:sldId id="387" r:id="rId16"/>
    <p:sldId id="388" r:id="rId17"/>
    <p:sldId id="389" r:id="rId18"/>
    <p:sldId id="427" r:id="rId19"/>
    <p:sldId id="342" r:id="rId20"/>
    <p:sldId id="308" r:id="rId21"/>
    <p:sldId id="364" r:id="rId22"/>
    <p:sldId id="392" r:id="rId23"/>
    <p:sldId id="428" r:id="rId24"/>
    <p:sldId id="393" r:id="rId25"/>
    <p:sldId id="394" r:id="rId26"/>
    <p:sldId id="343" r:id="rId27"/>
    <p:sldId id="316" r:id="rId28"/>
    <p:sldId id="365" r:id="rId29"/>
    <p:sldId id="396" r:id="rId30"/>
    <p:sldId id="429" r:id="rId31"/>
    <p:sldId id="412" r:id="rId32"/>
    <p:sldId id="430" r:id="rId33"/>
    <p:sldId id="415" r:id="rId34"/>
    <p:sldId id="413" r:id="rId35"/>
    <p:sldId id="431" r:id="rId36"/>
    <p:sldId id="414" r:id="rId37"/>
    <p:sldId id="433" r:id="rId38"/>
    <p:sldId id="436" r:id="rId39"/>
    <p:sldId id="432" r:id="rId40"/>
    <p:sldId id="319" r:id="rId41"/>
    <p:sldId id="267" r:id="rId42"/>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44" autoAdjust="0"/>
    <p:restoredTop sz="98058" autoAdjust="0"/>
  </p:normalViewPr>
  <p:slideViewPr>
    <p:cSldViewPr>
      <p:cViewPr varScale="1">
        <p:scale>
          <a:sx n="114" d="100"/>
          <a:sy n="114" d="100"/>
        </p:scale>
        <p:origin x="-2076" y="-102"/>
      </p:cViewPr>
      <p:guideLst>
        <p:guide orient="horz" pos="2160"/>
        <p:guide pos="2880"/>
      </p:guideLst>
    </p:cSldViewPr>
  </p:slideViewPr>
  <p:outlineViewPr>
    <p:cViewPr>
      <p:scale>
        <a:sx n="33" d="100"/>
        <a:sy n="33" d="100"/>
      </p:scale>
      <p:origin x="48" y="690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2A8E85-D302-4D43-BDC4-C589F11DDF2F}" type="doc">
      <dgm:prSet loTypeId="urn:microsoft.com/office/officeart/2005/8/layout/pyramid2" loCatId="pyramid" qsTypeId="urn:microsoft.com/office/officeart/2005/8/quickstyle/simple1" qsCatId="simple" csTypeId="urn:microsoft.com/office/officeart/2005/8/colors/accent6_3" csCatId="accent6" phldr="1"/>
      <dgm:spPr/>
    </dgm:pt>
    <dgm:pt modelId="{58E83CC7-3817-4616-AA95-C58D2F0180E0}">
      <dgm:prSet phldrT="[Text]" custT="1"/>
      <dgm:spPr>
        <a:solidFill>
          <a:srgbClr val="92D050">
            <a:alpha val="90000"/>
          </a:srgbClr>
        </a:solidFill>
      </dgm:spPr>
      <dgm:t>
        <a:bodyPr/>
        <a:lstStyle/>
        <a:p>
          <a:pPr algn="ctr"/>
          <a:r>
            <a:rPr lang="en-ZA" sz="1600" b="1" dirty="0" smtClean="0">
              <a:latin typeface="Arial" panose="020B0604020202020204" pitchFamily="34" charset="0"/>
              <a:cs typeface="Arial" panose="020B0604020202020204" pitchFamily="34" charset="0"/>
            </a:rPr>
            <a:t>Vision</a:t>
          </a:r>
        </a:p>
        <a:p>
          <a:pPr algn="l"/>
          <a:r>
            <a:rPr lang="en-ZA" sz="1600" dirty="0" smtClean="0">
              <a:latin typeface="Arial" panose="020B0604020202020204" pitchFamily="34" charset="0"/>
              <a:cs typeface="Arial" panose="020B0604020202020204" pitchFamily="34" charset="0"/>
            </a:rPr>
            <a:t>A single, transformed and independent Judicial system that guarantees access to justice for all</a:t>
          </a:r>
          <a:endParaRPr lang="en-ZA" sz="1600" dirty="0">
            <a:latin typeface="Arial" panose="020B0604020202020204" pitchFamily="34" charset="0"/>
            <a:cs typeface="Arial" panose="020B0604020202020204" pitchFamily="34" charset="0"/>
          </a:endParaRPr>
        </a:p>
      </dgm:t>
    </dgm:pt>
    <dgm:pt modelId="{0A3AF1F3-24B9-479D-A1E5-0CC6D71EAFDC}" type="parTrans" cxnId="{1C5F00A6-F475-4FA6-BFB2-DD7B22C22248}">
      <dgm:prSet/>
      <dgm:spPr/>
      <dgm:t>
        <a:bodyPr/>
        <a:lstStyle/>
        <a:p>
          <a:endParaRPr lang="en-ZA"/>
        </a:p>
      </dgm:t>
    </dgm:pt>
    <dgm:pt modelId="{3ADE8B96-8691-45AE-90F6-E5694F4E1AF8}" type="sibTrans" cxnId="{1C5F00A6-F475-4FA6-BFB2-DD7B22C22248}">
      <dgm:prSet/>
      <dgm:spPr/>
      <dgm:t>
        <a:bodyPr/>
        <a:lstStyle/>
        <a:p>
          <a:endParaRPr lang="en-ZA"/>
        </a:p>
      </dgm:t>
    </dgm:pt>
    <dgm:pt modelId="{467827D2-40FC-45E5-8B4C-D8B05E7F7DCA}">
      <dgm:prSet phldrT="[Text]" custT="1"/>
      <dgm:spPr>
        <a:solidFill>
          <a:schemeClr val="tx2">
            <a:lumMod val="60000"/>
            <a:lumOff val="40000"/>
            <a:alpha val="90000"/>
          </a:schemeClr>
        </a:solidFill>
      </dgm:spPr>
      <dgm:t>
        <a:bodyPr/>
        <a:lstStyle/>
        <a:p>
          <a:pPr algn="ctr"/>
          <a:r>
            <a:rPr lang="en-ZA" sz="1600" b="1" dirty="0" smtClean="0">
              <a:latin typeface="Arial" panose="020B0604020202020204" pitchFamily="34" charset="0"/>
              <a:cs typeface="Arial" panose="020B0604020202020204" pitchFamily="34" charset="0"/>
            </a:rPr>
            <a:t>Mission</a:t>
          </a:r>
        </a:p>
        <a:p>
          <a:pPr algn="l"/>
          <a:r>
            <a:rPr lang="en-ZA" sz="1600" dirty="0" smtClean="0">
              <a:latin typeface="Arial" panose="020B0604020202020204" pitchFamily="34" charset="0"/>
              <a:cs typeface="Arial" panose="020B0604020202020204" pitchFamily="34" charset="0"/>
            </a:rPr>
            <a:t>To provide support to the Judicial system to ensure effective and efficient court administration services  </a:t>
          </a:r>
          <a:endParaRPr lang="en-ZA" sz="1600" dirty="0">
            <a:latin typeface="Arial" panose="020B0604020202020204" pitchFamily="34" charset="0"/>
            <a:cs typeface="Arial" panose="020B0604020202020204" pitchFamily="34" charset="0"/>
          </a:endParaRPr>
        </a:p>
      </dgm:t>
    </dgm:pt>
    <dgm:pt modelId="{6BD141E0-097F-4758-8980-22234D8A4EEC}" type="parTrans" cxnId="{AF0523F0-E6D1-4BC0-9F9F-D18A941225B5}">
      <dgm:prSet/>
      <dgm:spPr/>
      <dgm:t>
        <a:bodyPr/>
        <a:lstStyle/>
        <a:p>
          <a:endParaRPr lang="en-ZA"/>
        </a:p>
      </dgm:t>
    </dgm:pt>
    <dgm:pt modelId="{DF5CE962-7FE5-4A16-8C0F-3F96806C5F06}" type="sibTrans" cxnId="{AF0523F0-E6D1-4BC0-9F9F-D18A941225B5}">
      <dgm:prSet/>
      <dgm:spPr/>
      <dgm:t>
        <a:bodyPr/>
        <a:lstStyle/>
        <a:p>
          <a:endParaRPr lang="en-ZA"/>
        </a:p>
      </dgm:t>
    </dgm:pt>
    <dgm:pt modelId="{D1B650B6-F99A-4D72-BF17-121F2647412D}">
      <dgm:prSet phldrT="[Text]" custT="1"/>
      <dgm:spPr>
        <a:solidFill>
          <a:schemeClr val="accent3">
            <a:lumMod val="60000"/>
            <a:lumOff val="40000"/>
            <a:alpha val="90000"/>
          </a:schemeClr>
        </a:solidFill>
      </dgm:spPr>
      <dgm:t>
        <a:bodyPr/>
        <a:lstStyle/>
        <a:p>
          <a:pPr algn="ctr"/>
          <a:r>
            <a:rPr lang="en-ZA" sz="1600" b="1" dirty="0" smtClean="0">
              <a:latin typeface="Arial" panose="020B0604020202020204" pitchFamily="34" charset="0"/>
              <a:cs typeface="Arial" panose="020B0604020202020204" pitchFamily="34" charset="0"/>
            </a:rPr>
            <a:t>Values</a:t>
          </a:r>
        </a:p>
        <a:p>
          <a:pPr algn="just"/>
          <a:r>
            <a:rPr lang="en-ZA" sz="1600" dirty="0" smtClean="0">
              <a:latin typeface="Arial" panose="020B0604020202020204" pitchFamily="34" charset="0"/>
              <a:cs typeface="Arial" panose="020B0604020202020204" pitchFamily="34" charset="0"/>
            </a:rPr>
            <a:t>- Respect and protection of the Constitution </a:t>
          </a:r>
        </a:p>
        <a:p>
          <a:pPr algn="just"/>
          <a:r>
            <a:rPr lang="en-ZA" sz="1600" dirty="0" smtClean="0">
              <a:latin typeface="Arial" panose="020B0604020202020204" pitchFamily="34" charset="0"/>
              <a:cs typeface="Arial" panose="020B0604020202020204" pitchFamily="34" charset="0"/>
            </a:rPr>
            <a:t>- Honesty and integrity</a:t>
          </a:r>
        </a:p>
        <a:p>
          <a:pPr algn="just"/>
          <a:r>
            <a:rPr lang="en-ZA" sz="1600" dirty="0" smtClean="0">
              <a:latin typeface="Arial" panose="020B0604020202020204" pitchFamily="34" charset="0"/>
              <a:cs typeface="Arial" panose="020B0604020202020204" pitchFamily="34" charset="0"/>
            </a:rPr>
            <a:t>- Openness and transparency</a:t>
          </a:r>
        </a:p>
        <a:p>
          <a:pPr algn="just"/>
          <a:r>
            <a:rPr lang="en-ZA" sz="1600" dirty="0" smtClean="0">
              <a:latin typeface="Arial" panose="020B0604020202020204" pitchFamily="34" charset="0"/>
              <a:cs typeface="Arial" panose="020B0604020202020204" pitchFamily="34" charset="0"/>
            </a:rPr>
            <a:t>- Professionalism and excellence </a:t>
          </a:r>
        </a:p>
        <a:p>
          <a:pPr algn="ctr"/>
          <a:endParaRPr lang="en-ZA" sz="1300" dirty="0">
            <a:latin typeface="Arial" panose="020B0604020202020204" pitchFamily="34" charset="0"/>
            <a:cs typeface="Arial" panose="020B0604020202020204" pitchFamily="34" charset="0"/>
          </a:endParaRPr>
        </a:p>
      </dgm:t>
    </dgm:pt>
    <dgm:pt modelId="{1EE2ED74-BF8D-4AF0-82B4-A1495D61067F}" type="parTrans" cxnId="{BA53C6BD-3550-4842-B10C-FA8FFEBF2E7D}">
      <dgm:prSet/>
      <dgm:spPr/>
      <dgm:t>
        <a:bodyPr/>
        <a:lstStyle/>
        <a:p>
          <a:endParaRPr lang="en-ZA"/>
        </a:p>
      </dgm:t>
    </dgm:pt>
    <dgm:pt modelId="{53D592AE-A24E-43FD-A988-22B398EC94AE}" type="sibTrans" cxnId="{BA53C6BD-3550-4842-B10C-FA8FFEBF2E7D}">
      <dgm:prSet/>
      <dgm:spPr/>
      <dgm:t>
        <a:bodyPr/>
        <a:lstStyle/>
        <a:p>
          <a:endParaRPr lang="en-ZA"/>
        </a:p>
      </dgm:t>
    </dgm:pt>
    <dgm:pt modelId="{CD118955-0DAD-424C-88BE-F3C6DBF39E1E}" type="pres">
      <dgm:prSet presAssocID="{A52A8E85-D302-4D43-BDC4-C589F11DDF2F}" presName="compositeShape" presStyleCnt="0">
        <dgm:presLayoutVars>
          <dgm:dir/>
          <dgm:resizeHandles/>
        </dgm:presLayoutVars>
      </dgm:prSet>
      <dgm:spPr/>
    </dgm:pt>
    <dgm:pt modelId="{9B9E14A9-F8FB-4ED0-88D1-D71DD52E7832}" type="pres">
      <dgm:prSet presAssocID="{A52A8E85-D302-4D43-BDC4-C589F11DDF2F}" presName="pyramid" presStyleLbl="node1" presStyleIdx="0" presStyleCnt="1"/>
      <dgm:spPr/>
    </dgm:pt>
    <dgm:pt modelId="{2CA3E3A1-84AE-4003-A8CC-D6BEEB216EFE}" type="pres">
      <dgm:prSet presAssocID="{A52A8E85-D302-4D43-BDC4-C589F11DDF2F}" presName="theList" presStyleCnt="0"/>
      <dgm:spPr/>
    </dgm:pt>
    <dgm:pt modelId="{86D8EF4C-6ABF-4B8A-83DD-7AEF1EC0414B}" type="pres">
      <dgm:prSet presAssocID="{58E83CC7-3817-4616-AA95-C58D2F0180E0}" presName="aNode" presStyleLbl="fgAcc1" presStyleIdx="0" presStyleCnt="3" custScaleX="145367" custScaleY="87667">
        <dgm:presLayoutVars>
          <dgm:bulletEnabled val="1"/>
        </dgm:presLayoutVars>
      </dgm:prSet>
      <dgm:spPr/>
      <dgm:t>
        <a:bodyPr/>
        <a:lstStyle/>
        <a:p>
          <a:endParaRPr lang="en-ZA"/>
        </a:p>
      </dgm:t>
    </dgm:pt>
    <dgm:pt modelId="{3DC3E484-68C0-45FF-9546-F85ED121BA49}" type="pres">
      <dgm:prSet presAssocID="{58E83CC7-3817-4616-AA95-C58D2F0180E0}" presName="aSpace" presStyleCnt="0"/>
      <dgm:spPr/>
    </dgm:pt>
    <dgm:pt modelId="{845D4C0F-848F-4491-BDBE-A7BD7BD27F9D}" type="pres">
      <dgm:prSet presAssocID="{467827D2-40FC-45E5-8B4C-D8B05E7F7DCA}" presName="aNode" presStyleLbl="fgAcc1" presStyleIdx="1" presStyleCnt="3" custScaleX="142503">
        <dgm:presLayoutVars>
          <dgm:bulletEnabled val="1"/>
        </dgm:presLayoutVars>
      </dgm:prSet>
      <dgm:spPr/>
      <dgm:t>
        <a:bodyPr/>
        <a:lstStyle/>
        <a:p>
          <a:endParaRPr lang="en-ZA"/>
        </a:p>
      </dgm:t>
    </dgm:pt>
    <dgm:pt modelId="{9861A45D-BB48-499F-81FD-6F6B79826792}" type="pres">
      <dgm:prSet presAssocID="{467827D2-40FC-45E5-8B4C-D8B05E7F7DCA}" presName="aSpace" presStyleCnt="0"/>
      <dgm:spPr/>
    </dgm:pt>
    <dgm:pt modelId="{0021BFC3-670B-4527-A4D1-9C255D556671}" type="pres">
      <dgm:prSet presAssocID="{D1B650B6-F99A-4D72-BF17-121F2647412D}" presName="aNode" presStyleLbl="fgAcc1" presStyleIdx="2" presStyleCnt="3" custScaleX="142503" custScaleY="177870">
        <dgm:presLayoutVars>
          <dgm:bulletEnabled val="1"/>
        </dgm:presLayoutVars>
      </dgm:prSet>
      <dgm:spPr/>
      <dgm:t>
        <a:bodyPr/>
        <a:lstStyle/>
        <a:p>
          <a:endParaRPr lang="en-ZA"/>
        </a:p>
      </dgm:t>
    </dgm:pt>
    <dgm:pt modelId="{291952E9-9ACD-46E8-BBBC-DD57BFF50171}" type="pres">
      <dgm:prSet presAssocID="{D1B650B6-F99A-4D72-BF17-121F2647412D}" presName="aSpace" presStyleCnt="0"/>
      <dgm:spPr/>
    </dgm:pt>
  </dgm:ptLst>
  <dgm:cxnLst>
    <dgm:cxn modelId="{6C02813D-75A5-48E1-94B4-6725E3C8F5BA}" type="presOf" srcId="{467827D2-40FC-45E5-8B4C-D8B05E7F7DCA}" destId="{845D4C0F-848F-4491-BDBE-A7BD7BD27F9D}" srcOrd="0" destOrd="0" presId="urn:microsoft.com/office/officeart/2005/8/layout/pyramid2"/>
    <dgm:cxn modelId="{C6C3DB2B-BEE2-4FA1-B0F0-C817463E8E6D}" type="presOf" srcId="{58E83CC7-3817-4616-AA95-C58D2F0180E0}" destId="{86D8EF4C-6ABF-4B8A-83DD-7AEF1EC0414B}" srcOrd="0" destOrd="0" presId="urn:microsoft.com/office/officeart/2005/8/layout/pyramid2"/>
    <dgm:cxn modelId="{1C5F00A6-F475-4FA6-BFB2-DD7B22C22248}" srcId="{A52A8E85-D302-4D43-BDC4-C589F11DDF2F}" destId="{58E83CC7-3817-4616-AA95-C58D2F0180E0}" srcOrd="0" destOrd="0" parTransId="{0A3AF1F3-24B9-479D-A1E5-0CC6D71EAFDC}" sibTransId="{3ADE8B96-8691-45AE-90F6-E5694F4E1AF8}"/>
    <dgm:cxn modelId="{8E0F5201-B7AA-4820-912A-C48E469472CA}" type="presOf" srcId="{A52A8E85-D302-4D43-BDC4-C589F11DDF2F}" destId="{CD118955-0DAD-424C-88BE-F3C6DBF39E1E}" srcOrd="0" destOrd="0" presId="urn:microsoft.com/office/officeart/2005/8/layout/pyramid2"/>
    <dgm:cxn modelId="{AF0523F0-E6D1-4BC0-9F9F-D18A941225B5}" srcId="{A52A8E85-D302-4D43-BDC4-C589F11DDF2F}" destId="{467827D2-40FC-45E5-8B4C-D8B05E7F7DCA}" srcOrd="1" destOrd="0" parTransId="{6BD141E0-097F-4758-8980-22234D8A4EEC}" sibTransId="{DF5CE962-7FE5-4A16-8C0F-3F96806C5F06}"/>
    <dgm:cxn modelId="{BA53C6BD-3550-4842-B10C-FA8FFEBF2E7D}" srcId="{A52A8E85-D302-4D43-BDC4-C589F11DDF2F}" destId="{D1B650B6-F99A-4D72-BF17-121F2647412D}" srcOrd="2" destOrd="0" parTransId="{1EE2ED74-BF8D-4AF0-82B4-A1495D61067F}" sibTransId="{53D592AE-A24E-43FD-A988-22B398EC94AE}"/>
    <dgm:cxn modelId="{D1A3563C-0474-4860-B528-B0F3B4C82D3C}" type="presOf" srcId="{D1B650B6-F99A-4D72-BF17-121F2647412D}" destId="{0021BFC3-670B-4527-A4D1-9C255D556671}" srcOrd="0" destOrd="0" presId="urn:microsoft.com/office/officeart/2005/8/layout/pyramid2"/>
    <dgm:cxn modelId="{AAF43151-DFAF-4E0F-AD82-BD3B6703F582}" type="presParOf" srcId="{CD118955-0DAD-424C-88BE-F3C6DBF39E1E}" destId="{9B9E14A9-F8FB-4ED0-88D1-D71DD52E7832}" srcOrd="0" destOrd="0" presId="urn:microsoft.com/office/officeart/2005/8/layout/pyramid2"/>
    <dgm:cxn modelId="{B44292A3-701E-4963-B765-11CDB3D0BC15}" type="presParOf" srcId="{CD118955-0DAD-424C-88BE-F3C6DBF39E1E}" destId="{2CA3E3A1-84AE-4003-A8CC-D6BEEB216EFE}" srcOrd="1" destOrd="0" presId="urn:microsoft.com/office/officeart/2005/8/layout/pyramid2"/>
    <dgm:cxn modelId="{53F5FFE3-1F52-4024-B845-5AADB7BE9A9E}" type="presParOf" srcId="{2CA3E3A1-84AE-4003-A8CC-D6BEEB216EFE}" destId="{86D8EF4C-6ABF-4B8A-83DD-7AEF1EC0414B}" srcOrd="0" destOrd="0" presId="urn:microsoft.com/office/officeart/2005/8/layout/pyramid2"/>
    <dgm:cxn modelId="{BCFDD812-2C73-4B6C-8794-E4D16FC97547}" type="presParOf" srcId="{2CA3E3A1-84AE-4003-A8CC-D6BEEB216EFE}" destId="{3DC3E484-68C0-45FF-9546-F85ED121BA49}" srcOrd="1" destOrd="0" presId="urn:microsoft.com/office/officeart/2005/8/layout/pyramid2"/>
    <dgm:cxn modelId="{E123CAFC-A4ED-4C06-B894-3ACA53F31570}" type="presParOf" srcId="{2CA3E3A1-84AE-4003-A8CC-D6BEEB216EFE}" destId="{845D4C0F-848F-4491-BDBE-A7BD7BD27F9D}" srcOrd="2" destOrd="0" presId="urn:microsoft.com/office/officeart/2005/8/layout/pyramid2"/>
    <dgm:cxn modelId="{D8C19F89-2525-4C97-9518-51B885D5C78B}" type="presParOf" srcId="{2CA3E3A1-84AE-4003-A8CC-D6BEEB216EFE}" destId="{9861A45D-BB48-499F-81FD-6F6B79826792}" srcOrd="3" destOrd="0" presId="urn:microsoft.com/office/officeart/2005/8/layout/pyramid2"/>
    <dgm:cxn modelId="{AB0436A5-3046-43A2-8D49-9D6C1A64381E}" type="presParOf" srcId="{2CA3E3A1-84AE-4003-A8CC-D6BEEB216EFE}" destId="{0021BFC3-670B-4527-A4D1-9C255D556671}" srcOrd="4" destOrd="0" presId="urn:microsoft.com/office/officeart/2005/8/layout/pyramid2"/>
    <dgm:cxn modelId="{172E1FF3-6018-4579-A271-BA139CAE2316}" type="presParOf" srcId="{2CA3E3A1-84AE-4003-A8CC-D6BEEB216EFE}" destId="{291952E9-9ACD-46E8-BBBC-DD57BFF50171}" srcOrd="5" destOrd="0" presId="urn:microsoft.com/office/officeart/2005/8/layout/pyramid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9E14A9-F8FB-4ED0-88D1-D71DD52E7832}">
      <dsp:nvSpPr>
        <dsp:cNvPr id="0" name=""/>
        <dsp:cNvSpPr/>
      </dsp:nvSpPr>
      <dsp:spPr>
        <a:xfrm>
          <a:off x="622441" y="0"/>
          <a:ext cx="4680520" cy="4680520"/>
        </a:xfrm>
        <a:prstGeom prst="triangle">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D8EF4C-6ABF-4B8A-83DD-7AEF1EC0414B}">
      <dsp:nvSpPr>
        <dsp:cNvPr id="0" name=""/>
        <dsp:cNvSpPr/>
      </dsp:nvSpPr>
      <dsp:spPr>
        <a:xfrm>
          <a:off x="2272592" y="468574"/>
          <a:ext cx="4422555" cy="814242"/>
        </a:xfrm>
        <a:prstGeom prst="roundRect">
          <a:avLst/>
        </a:prstGeom>
        <a:solidFill>
          <a:srgbClr val="92D050">
            <a:alpha val="90000"/>
          </a:srgb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latin typeface="Arial" panose="020B0604020202020204" pitchFamily="34" charset="0"/>
              <a:cs typeface="Arial" panose="020B0604020202020204" pitchFamily="34" charset="0"/>
            </a:rPr>
            <a:t>Vision</a:t>
          </a:r>
        </a:p>
        <a:p>
          <a:pPr lvl="0" algn="l" defTabSz="711200">
            <a:lnSpc>
              <a:spcPct val="90000"/>
            </a:lnSpc>
            <a:spcBef>
              <a:spcPct val="0"/>
            </a:spcBef>
            <a:spcAft>
              <a:spcPct val="35000"/>
            </a:spcAft>
          </a:pPr>
          <a:r>
            <a:rPr lang="en-ZA" sz="1600" kern="1200" dirty="0" smtClean="0">
              <a:latin typeface="Arial" panose="020B0604020202020204" pitchFamily="34" charset="0"/>
              <a:cs typeface="Arial" panose="020B0604020202020204" pitchFamily="34" charset="0"/>
            </a:rPr>
            <a:t>A single, transformed and independent Judicial system that guarantees access to justice for all</a:t>
          </a:r>
          <a:endParaRPr lang="en-ZA" sz="1600" kern="1200" dirty="0">
            <a:latin typeface="Arial" panose="020B0604020202020204" pitchFamily="34" charset="0"/>
            <a:cs typeface="Arial" panose="020B0604020202020204" pitchFamily="34" charset="0"/>
          </a:endParaRPr>
        </a:p>
      </dsp:txBody>
      <dsp:txXfrm>
        <a:off x="2272592" y="468574"/>
        <a:ext cx="4422555" cy="814242"/>
      </dsp:txXfrm>
    </dsp:sp>
    <dsp:sp modelId="{845D4C0F-848F-4491-BDBE-A7BD7BD27F9D}">
      <dsp:nvSpPr>
        <dsp:cNvPr id="0" name=""/>
        <dsp:cNvSpPr/>
      </dsp:nvSpPr>
      <dsp:spPr>
        <a:xfrm>
          <a:off x="2316158" y="1398916"/>
          <a:ext cx="4335422" cy="928790"/>
        </a:xfrm>
        <a:prstGeom prst="roundRect">
          <a:avLst/>
        </a:prstGeom>
        <a:solidFill>
          <a:schemeClr val="tx2">
            <a:lumMod val="60000"/>
            <a:lumOff val="40000"/>
            <a:alpha val="90000"/>
          </a:schemeClr>
        </a:solidFill>
        <a:ln w="25400" cap="flat" cmpd="sng" algn="ctr">
          <a:solidFill>
            <a:schemeClr val="accent6">
              <a:shade val="80000"/>
              <a:hueOff val="-190846"/>
              <a:satOff val="8505"/>
              <a:lumOff val="118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latin typeface="Arial" panose="020B0604020202020204" pitchFamily="34" charset="0"/>
              <a:cs typeface="Arial" panose="020B0604020202020204" pitchFamily="34" charset="0"/>
            </a:rPr>
            <a:t>Mission</a:t>
          </a:r>
        </a:p>
        <a:p>
          <a:pPr lvl="0" algn="l" defTabSz="711200">
            <a:lnSpc>
              <a:spcPct val="90000"/>
            </a:lnSpc>
            <a:spcBef>
              <a:spcPct val="0"/>
            </a:spcBef>
            <a:spcAft>
              <a:spcPct val="35000"/>
            </a:spcAft>
          </a:pPr>
          <a:r>
            <a:rPr lang="en-ZA" sz="1600" kern="1200" dirty="0" smtClean="0">
              <a:latin typeface="Arial" panose="020B0604020202020204" pitchFamily="34" charset="0"/>
              <a:cs typeface="Arial" panose="020B0604020202020204" pitchFamily="34" charset="0"/>
            </a:rPr>
            <a:t>To provide support to the Judicial system to ensure effective and efficient court administration services  </a:t>
          </a:r>
          <a:endParaRPr lang="en-ZA" sz="1600" kern="1200" dirty="0">
            <a:latin typeface="Arial" panose="020B0604020202020204" pitchFamily="34" charset="0"/>
            <a:cs typeface="Arial" panose="020B0604020202020204" pitchFamily="34" charset="0"/>
          </a:endParaRPr>
        </a:p>
      </dsp:txBody>
      <dsp:txXfrm>
        <a:off x="2316158" y="1398916"/>
        <a:ext cx="4335422" cy="928790"/>
      </dsp:txXfrm>
    </dsp:sp>
    <dsp:sp modelId="{0021BFC3-670B-4527-A4D1-9C255D556671}">
      <dsp:nvSpPr>
        <dsp:cNvPr id="0" name=""/>
        <dsp:cNvSpPr/>
      </dsp:nvSpPr>
      <dsp:spPr>
        <a:xfrm>
          <a:off x="2316158" y="2443806"/>
          <a:ext cx="4335422" cy="1652039"/>
        </a:xfrm>
        <a:prstGeom prst="roundRect">
          <a:avLst/>
        </a:prstGeom>
        <a:solidFill>
          <a:schemeClr val="accent3">
            <a:lumMod val="60000"/>
            <a:lumOff val="40000"/>
            <a:alpha val="90000"/>
          </a:schemeClr>
        </a:solidFill>
        <a:ln w="25400" cap="flat" cmpd="sng" algn="ctr">
          <a:solidFill>
            <a:schemeClr val="accent6">
              <a:shade val="80000"/>
              <a:hueOff val="-381692"/>
              <a:satOff val="17009"/>
              <a:lumOff val="237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latin typeface="Arial" panose="020B0604020202020204" pitchFamily="34" charset="0"/>
              <a:cs typeface="Arial" panose="020B0604020202020204" pitchFamily="34" charset="0"/>
            </a:rPr>
            <a:t>Values</a:t>
          </a:r>
        </a:p>
        <a:p>
          <a:pPr lvl="0" algn="just" defTabSz="711200">
            <a:lnSpc>
              <a:spcPct val="90000"/>
            </a:lnSpc>
            <a:spcBef>
              <a:spcPct val="0"/>
            </a:spcBef>
            <a:spcAft>
              <a:spcPct val="35000"/>
            </a:spcAft>
          </a:pPr>
          <a:r>
            <a:rPr lang="en-ZA" sz="1600" kern="1200" dirty="0" smtClean="0">
              <a:latin typeface="Arial" panose="020B0604020202020204" pitchFamily="34" charset="0"/>
              <a:cs typeface="Arial" panose="020B0604020202020204" pitchFamily="34" charset="0"/>
            </a:rPr>
            <a:t>- Respect and protection of the Constitution </a:t>
          </a:r>
        </a:p>
        <a:p>
          <a:pPr lvl="0" algn="just" defTabSz="711200">
            <a:lnSpc>
              <a:spcPct val="90000"/>
            </a:lnSpc>
            <a:spcBef>
              <a:spcPct val="0"/>
            </a:spcBef>
            <a:spcAft>
              <a:spcPct val="35000"/>
            </a:spcAft>
          </a:pPr>
          <a:r>
            <a:rPr lang="en-ZA" sz="1600" kern="1200" dirty="0" smtClean="0">
              <a:latin typeface="Arial" panose="020B0604020202020204" pitchFamily="34" charset="0"/>
              <a:cs typeface="Arial" panose="020B0604020202020204" pitchFamily="34" charset="0"/>
            </a:rPr>
            <a:t>- Honesty and integrity</a:t>
          </a:r>
        </a:p>
        <a:p>
          <a:pPr lvl="0" algn="just" defTabSz="711200">
            <a:lnSpc>
              <a:spcPct val="90000"/>
            </a:lnSpc>
            <a:spcBef>
              <a:spcPct val="0"/>
            </a:spcBef>
            <a:spcAft>
              <a:spcPct val="35000"/>
            </a:spcAft>
          </a:pPr>
          <a:r>
            <a:rPr lang="en-ZA" sz="1600" kern="1200" dirty="0" smtClean="0">
              <a:latin typeface="Arial" panose="020B0604020202020204" pitchFamily="34" charset="0"/>
              <a:cs typeface="Arial" panose="020B0604020202020204" pitchFamily="34" charset="0"/>
            </a:rPr>
            <a:t>- Openness and transparency</a:t>
          </a:r>
        </a:p>
        <a:p>
          <a:pPr lvl="0" algn="just" defTabSz="711200">
            <a:lnSpc>
              <a:spcPct val="90000"/>
            </a:lnSpc>
            <a:spcBef>
              <a:spcPct val="0"/>
            </a:spcBef>
            <a:spcAft>
              <a:spcPct val="35000"/>
            </a:spcAft>
          </a:pPr>
          <a:r>
            <a:rPr lang="en-ZA" sz="1600" kern="1200" dirty="0" smtClean="0">
              <a:latin typeface="Arial" panose="020B0604020202020204" pitchFamily="34" charset="0"/>
              <a:cs typeface="Arial" panose="020B0604020202020204" pitchFamily="34" charset="0"/>
            </a:rPr>
            <a:t>- Professionalism and excellence </a:t>
          </a:r>
        </a:p>
        <a:p>
          <a:pPr lvl="0" algn="ctr" defTabSz="711200">
            <a:lnSpc>
              <a:spcPct val="90000"/>
            </a:lnSpc>
            <a:spcBef>
              <a:spcPct val="0"/>
            </a:spcBef>
            <a:spcAft>
              <a:spcPct val="35000"/>
            </a:spcAft>
          </a:pPr>
          <a:endParaRPr lang="en-ZA" sz="1300" kern="1200" dirty="0">
            <a:latin typeface="Arial" panose="020B0604020202020204" pitchFamily="34" charset="0"/>
            <a:cs typeface="Arial" panose="020B0604020202020204" pitchFamily="34" charset="0"/>
          </a:endParaRPr>
        </a:p>
      </dsp:txBody>
      <dsp:txXfrm>
        <a:off x="2316158" y="2443806"/>
        <a:ext cx="4335422" cy="165203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347" cy="496491"/>
          </a:xfrm>
          <a:prstGeom prst="rect">
            <a:avLst/>
          </a:prstGeom>
        </p:spPr>
        <p:txBody>
          <a:bodyPr vert="horz" lIns="91458" tIns="45729" rIns="91458" bIns="45729" rtlCol="0"/>
          <a:lstStyle>
            <a:lvl1pPr algn="l">
              <a:defRPr sz="1200"/>
            </a:lvl1pPr>
          </a:lstStyle>
          <a:p>
            <a:endParaRPr lang="en-ZA" dirty="0"/>
          </a:p>
        </p:txBody>
      </p:sp>
      <p:sp>
        <p:nvSpPr>
          <p:cNvPr id="3" name="Date Placeholder 2"/>
          <p:cNvSpPr>
            <a:spLocks noGrp="1"/>
          </p:cNvSpPr>
          <p:nvPr>
            <p:ph type="dt" idx="1"/>
          </p:nvPr>
        </p:nvSpPr>
        <p:spPr>
          <a:xfrm>
            <a:off x="3851344" y="0"/>
            <a:ext cx="2946347" cy="496491"/>
          </a:xfrm>
          <a:prstGeom prst="rect">
            <a:avLst/>
          </a:prstGeom>
        </p:spPr>
        <p:txBody>
          <a:bodyPr vert="horz" lIns="91458" tIns="45729" rIns="91458" bIns="45729" rtlCol="0"/>
          <a:lstStyle>
            <a:lvl1pPr algn="r">
              <a:defRPr sz="1200"/>
            </a:lvl1pPr>
          </a:lstStyle>
          <a:p>
            <a:fld id="{78F2C9D8-F5D4-40BC-852C-B83176754417}" type="datetimeFigureOut">
              <a:rPr lang="en-ZA" smtClean="0"/>
              <a:pPr/>
              <a:t>2016/04/08</a:t>
            </a:fld>
            <a:endParaRPr lang="en-ZA" dirty="0"/>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58" tIns="45729" rIns="91458" bIns="45729" rtlCol="0" anchor="ctr"/>
          <a:lstStyle/>
          <a:p>
            <a:endParaRPr lang="en-ZA" dirty="0"/>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1458" tIns="45729" rIns="91458" bIns="4572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9431599"/>
            <a:ext cx="2946347" cy="496491"/>
          </a:xfrm>
          <a:prstGeom prst="rect">
            <a:avLst/>
          </a:prstGeom>
        </p:spPr>
        <p:txBody>
          <a:bodyPr vert="horz" lIns="91458" tIns="45729" rIns="91458" bIns="4572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1344" y="9431599"/>
            <a:ext cx="2946347" cy="496491"/>
          </a:xfrm>
          <a:prstGeom prst="rect">
            <a:avLst/>
          </a:prstGeom>
        </p:spPr>
        <p:txBody>
          <a:bodyPr vert="horz" lIns="91458" tIns="45729" rIns="91458" bIns="45729" rtlCol="0" anchor="b"/>
          <a:lstStyle>
            <a:lvl1pPr algn="r">
              <a:defRPr sz="1200"/>
            </a:lvl1pPr>
          </a:lstStyle>
          <a:p>
            <a:fld id="{CEE18E65-D1BA-49E3-8095-30536C21C1EB}" type="slidenum">
              <a:rPr lang="en-ZA" smtClean="0"/>
              <a:pPr/>
              <a:t>‹#›</a:t>
            </a:fld>
            <a:endParaRPr lang="en-ZA" dirty="0"/>
          </a:p>
        </p:txBody>
      </p:sp>
    </p:spTree>
    <p:extLst>
      <p:ext uri="{BB962C8B-B14F-4D97-AF65-F5344CB8AC3E}">
        <p14:creationId xmlns:p14="http://schemas.microsoft.com/office/powerpoint/2010/main" xmlns="" val="1158096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1</a:t>
            </a:fld>
            <a:endParaRPr lang="en-ZA" dirty="0"/>
          </a:p>
        </p:txBody>
      </p:sp>
    </p:spTree>
    <p:extLst>
      <p:ext uri="{BB962C8B-B14F-4D97-AF65-F5344CB8AC3E}">
        <p14:creationId xmlns:p14="http://schemas.microsoft.com/office/powerpoint/2010/main" xmlns="" val="3512092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11</a:t>
            </a:fld>
            <a:endParaRPr lang="en-ZA" dirty="0"/>
          </a:p>
        </p:txBody>
      </p:sp>
    </p:spTree>
    <p:extLst>
      <p:ext uri="{BB962C8B-B14F-4D97-AF65-F5344CB8AC3E}">
        <p14:creationId xmlns:p14="http://schemas.microsoft.com/office/powerpoint/2010/main" xmlns="" val="1599834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12</a:t>
            </a:fld>
            <a:endParaRPr lang="en-ZA" dirty="0"/>
          </a:p>
        </p:txBody>
      </p:sp>
    </p:spTree>
    <p:extLst>
      <p:ext uri="{BB962C8B-B14F-4D97-AF65-F5344CB8AC3E}">
        <p14:creationId xmlns:p14="http://schemas.microsoft.com/office/powerpoint/2010/main" xmlns="" val="3512092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13</a:t>
            </a:fld>
            <a:endParaRPr lang="en-ZA" dirty="0"/>
          </a:p>
        </p:txBody>
      </p:sp>
    </p:spTree>
    <p:extLst>
      <p:ext uri="{BB962C8B-B14F-4D97-AF65-F5344CB8AC3E}">
        <p14:creationId xmlns:p14="http://schemas.microsoft.com/office/powerpoint/2010/main" xmlns="" val="3512092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14</a:t>
            </a:fld>
            <a:endParaRPr lang="en-ZA" dirty="0"/>
          </a:p>
        </p:txBody>
      </p:sp>
    </p:spTree>
    <p:extLst>
      <p:ext uri="{BB962C8B-B14F-4D97-AF65-F5344CB8AC3E}">
        <p14:creationId xmlns:p14="http://schemas.microsoft.com/office/powerpoint/2010/main" xmlns="" val="1006834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15</a:t>
            </a:fld>
            <a:endParaRPr lang="en-ZA" dirty="0"/>
          </a:p>
        </p:txBody>
      </p:sp>
    </p:spTree>
    <p:extLst>
      <p:ext uri="{BB962C8B-B14F-4D97-AF65-F5344CB8AC3E}">
        <p14:creationId xmlns:p14="http://schemas.microsoft.com/office/powerpoint/2010/main" xmlns="" val="883885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16</a:t>
            </a:fld>
            <a:endParaRPr lang="en-ZA" dirty="0"/>
          </a:p>
        </p:txBody>
      </p:sp>
    </p:spTree>
    <p:extLst>
      <p:ext uri="{BB962C8B-B14F-4D97-AF65-F5344CB8AC3E}">
        <p14:creationId xmlns:p14="http://schemas.microsoft.com/office/powerpoint/2010/main" xmlns="" val="2956933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17</a:t>
            </a:fld>
            <a:endParaRPr lang="en-ZA" dirty="0"/>
          </a:p>
        </p:txBody>
      </p:sp>
    </p:spTree>
    <p:extLst>
      <p:ext uri="{BB962C8B-B14F-4D97-AF65-F5344CB8AC3E}">
        <p14:creationId xmlns:p14="http://schemas.microsoft.com/office/powerpoint/2010/main" xmlns="" val="3585220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18</a:t>
            </a:fld>
            <a:endParaRPr lang="en-ZA" dirty="0"/>
          </a:p>
        </p:txBody>
      </p:sp>
    </p:spTree>
    <p:extLst>
      <p:ext uri="{BB962C8B-B14F-4D97-AF65-F5344CB8AC3E}">
        <p14:creationId xmlns:p14="http://schemas.microsoft.com/office/powerpoint/2010/main" xmlns="" val="29853563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19</a:t>
            </a:fld>
            <a:endParaRPr lang="en-ZA" dirty="0"/>
          </a:p>
        </p:txBody>
      </p:sp>
    </p:spTree>
    <p:extLst>
      <p:ext uri="{BB962C8B-B14F-4D97-AF65-F5344CB8AC3E}">
        <p14:creationId xmlns:p14="http://schemas.microsoft.com/office/powerpoint/2010/main" xmlns="" val="1469583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20</a:t>
            </a:fld>
            <a:endParaRPr lang="en-ZA" dirty="0"/>
          </a:p>
        </p:txBody>
      </p:sp>
    </p:spTree>
    <p:extLst>
      <p:ext uri="{BB962C8B-B14F-4D97-AF65-F5344CB8AC3E}">
        <p14:creationId xmlns:p14="http://schemas.microsoft.com/office/powerpoint/2010/main" xmlns="" val="3512092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2</a:t>
            </a:fld>
            <a:endParaRPr lang="en-ZA" dirty="0"/>
          </a:p>
        </p:txBody>
      </p:sp>
    </p:spTree>
    <p:extLst>
      <p:ext uri="{BB962C8B-B14F-4D97-AF65-F5344CB8AC3E}">
        <p14:creationId xmlns:p14="http://schemas.microsoft.com/office/powerpoint/2010/main" xmlns="" val="3512092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21</a:t>
            </a:fld>
            <a:endParaRPr lang="en-ZA" dirty="0"/>
          </a:p>
        </p:txBody>
      </p:sp>
    </p:spTree>
    <p:extLst>
      <p:ext uri="{BB962C8B-B14F-4D97-AF65-F5344CB8AC3E}">
        <p14:creationId xmlns:p14="http://schemas.microsoft.com/office/powerpoint/2010/main" xmlns="" val="21679231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22</a:t>
            </a:fld>
            <a:endParaRPr lang="en-ZA" dirty="0"/>
          </a:p>
        </p:txBody>
      </p:sp>
    </p:spTree>
    <p:extLst>
      <p:ext uri="{BB962C8B-B14F-4D97-AF65-F5344CB8AC3E}">
        <p14:creationId xmlns:p14="http://schemas.microsoft.com/office/powerpoint/2010/main" xmlns="" val="193040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23</a:t>
            </a:fld>
            <a:endParaRPr lang="en-ZA" dirty="0"/>
          </a:p>
        </p:txBody>
      </p:sp>
    </p:spTree>
    <p:extLst>
      <p:ext uri="{BB962C8B-B14F-4D97-AF65-F5344CB8AC3E}">
        <p14:creationId xmlns:p14="http://schemas.microsoft.com/office/powerpoint/2010/main" xmlns="" val="25738845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24</a:t>
            </a:fld>
            <a:endParaRPr lang="en-ZA" dirty="0"/>
          </a:p>
        </p:txBody>
      </p:sp>
    </p:spTree>
    <p:extLst>
      <p:ext uri="{BB962C8B-B14F-4D97-AF65-F5344CB8AC3E}">
        <p14:creationId xmlns:p14="http://schemas.microsoft.com/office/powerpoint/2010/main" xmlns="" val="32510394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25</a:t>
            </a:fld>
            <a:endParaRPr lang="en-ZA" dirty="0"/>
          </a:p>
        </p:txBody>
      </p:sp>
    </p:spTree>
    <p:extLst>
      <p:ext uri="{BB962C8B-B14F-4D97-AF65-F5344CB8AC3E}">
        <p14:creationId xmlns:p14="http://schemas.microsoft.com/office/powerpoint/2010/main" xmlns="" val="19181694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26</a:t>
            </a:fld>
            <a:endParaRPr lang="en-ZA" dirty="0"/>
          </a:p>
        </p:txBody>
      </p:sp>
    </p:spTree>
    <p:extLst>
      <p:ext uri="{BB962C8B-B14F-4D97-AF65-F5344CB8AC3E}">
        <p14:creationId xmlns:p14="http://schemas.microsoft.com/office/powerpoint/2010/main" xmlns="" val="3943550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27</a:t>
            </a:fld>
            <a:endParaRPr lang="en-ZA" dirty="0"/>
          </a:p>
        </p:txBody>
      </p:sp>
    </p:spTree>
    <p:extLst>
      <p:ext uri="{BB962C8B-B14F-4D97-AF65-F5344CB8AC3E}">
        <p14:creationId xmlns:p14="http://schemas.microsoft.com/office/powerpoint/2010/main" xmlns="" val="35120923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28</a:t>
            </a:fld>
            <a:endParaRPr lang="en-ZA" dirty="0"/>
          </a:p>
        </p:txBody>
      </p:sp>
    </p:spTree>
    <p:extLst>
      <p:ext uri="{BB962C8B-B14F-4D97-AF65-F5344CB8AC3E}">
        <p14:creationId xmlns:p14="http://schemas.microsoft.com/office/powerpoint/2010/main" xmlns="" val="32842966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29</a:t>
            </a:fld>
            <a:endParaRPr lang="en-ZA" dirty="0"/>
          </a:p>
        </p:txBody>
      </p:sp>
    </p:spTree>
    <p:extLst>
      <p:ext uri="{BB962C8B-B14F-4D97-AF65-F5344CB8AC3E}">
        <p14:creationId xmlns:p14="http://schemas.microsoft.com/office/powerpoint/2010/main" xmlns="" val="14751522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30</a:t>
            </a:fld>
            <a:endParaRPr lang="en-ZA" dirty="0"/>
          </a:p>
        </p:txBody>
      </p:sp>
    </p:spTree>
    <p:extLst>
      <p:ext uri="{BB962C8B-B14F-4D97-AF65-F5344CB8AC3E}">
        <p14:creationId xmlns:p14="http://schemas.microsoft.com/office/powerpoint/2010/main" xmlns="" val="2343675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3</a:t>
            </a:fld>
            <a:endParaRPr lang="en-ZA" dirty="0"/>
          </a:p>
        </p:txBody>
      </p:sp>
    </p:spTree>
    <p:extLst>
      <p:ext uri="{BB962C8B-B14F-4D97-AF65-F5344CB8AC3E}">
        <p14:creationId xmlns:p14="http://schemas.microsoft.com/office/powerpoint/2010/main" xmlns="" val="6862059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31</a:t>
            </a:fld>
            <a:endParaRPr lang="en-ZA" dirty="0"/>
          </a:p>
        </p:txBody>
      </p:sp>
    </p:spTree>
    <p:extLst>
      <p:ext uri="{BB962C8B-B14F-4D97-AF65-F5344CB8AC3E}">
        <p14:creationId xmlns:p14="http://schemas.microsoft.com/office/powerpoint/2010/main" xmlns="" val="34251736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32</a:t>
            </a:fld>
            <a:endParaRPr lang="en-ZA" dirty="0"/>
          </a:p>
        </p:txBody>
      </p:sp>
    </p:spTree>
    <p:extLst>
      <p:ext uri="{BB962C8B-B14F-4D97-AF65-F5344CB8AC3E}">
        <p14:creationId xmlns:p14="http://schemas.microsoft.com/office/powerpoint/2010/main" xmlns="" val="25162406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34</a:t>
            </a:fld>
            <a:endParaRPr lang="en-ZA" dirty="0"/>
          </a:p>
        </p:txBody>
      </p:sp>
    </p:spTree>
    <p:extLst>
      <p:ext uri="{BB962C8B-B14F-4D97-AF65-F5344CB8AC3E}">
        <p14:creationId xmlns:p14="http://schemas.microsoft.com/office/powerpoint/2010/main" xmlns="" val="24247929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35</a:t>
            </a:fld>
            <a:endParaRPr lang="en-ZA" dirty="0"/>
          </a:p>
        </p:txBody>
      </p:sp>
    </p:spTree>
    <p:extLst>
      <p:ext uri="{BB962C8B-B14F-4D97-AF65-F5344CB8AC3E}">
        <p14:creationId xmlns:p14="http://schemas.microsoft.com/office/powerpoint/2010/main" xmlns="" val="38302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40</a:t>
            </a:fld>
            <a:endParaRPr lang="en-ZA" dirty="0"/>
          </a:p>
        </p:txBody>
      </p:sp>
    </p:spTree>
    <p:extLst>
      <p:ext uri="{BB962C8B-B14F-4D97-AF65-F5344CB8AC3E}">
        <p14:creationId xmlns:p14="http://schemas.microsoft.com/office/powerpoint/2010/main" xmlns="" val="35120923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41</a:t>
            </a:fld>
            <a:endParaRPr lang="en-ZA" dirty="0"/>
          </a:p>
        </p:txBody>
      </p:sp>
    </p:spTree>
    <p:extLst>
      <p:ext uri="{BB962C8B-B14F-4D97-AF65-F5344CB8AC3E}">
        <p14:creationId xmlns:p14="http://schemas.microsoft.com/office/powerpoint/2010/main" xmlns="" val="3512092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5</a:t>
            </a:fld>
            <a:endParaRPr lang="en-ZA" dirty="0"/>
          </a:p>
        </p:txBody>
      </p:sp>
    </p:spTree>
    <p:extLst>
      <p:ext uri="{BB962C8B-B14F-4D97-AF65-F5344CB8AC3E}">
        <p14:creationId xmlns:p14="http://schemas.microsoft.com/office/powerpoint/2010/main" xmlns="" val="1455897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6</a:t>
            </a:fld>
            <a:endParaRPr lang="en-ZA" dirty="0"/>
          </a:p>
        </p:txBody>
      </p:sp>
    </p:spTree>
    <p:extLst>
      <p:ext uri="{BB962C8B-B14F-4D97-AF65-F5344CB8AC3E}">
        <p14:creationId xmlns:p14="http://schemas.microsoft.com/office/powerpoint/2010/main" xmlns="" val="3512092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7</a:t>
            </a:fld>
            <a:endParaRPr lang="en-ZA" dirty="0"/>
          </a:p>
        </p:txBody>
      </p:sp>
    </p:spTree>
    <p:extLst>
      <p:ext uri="{BB962C8B-B14F-4D97-AF65-F5344CB8AC3E}">
        <p14:creationId xmlns:p14="http://schemas.microsoft.com/office/powerpoint/2010/main" xmlns="" val="3512092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8</a:t>
            </a:fld>
            <a:endParaRPr lang="en-ZA" dirty="0"/>
          </a:p>
        </p:txBody>
      </p:sp>
    </p:spTree>
    <p:extLst>
      <p:ext uri="{BB962C8B-B14F-4D97-AF65-F5344CB8AC3E}">
        <p14:creationId xmlns:p14="http://schemas.microsoft.com/office/powerpoint/2010/main" xmlns="" val="4098569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9</a:t>
            </a:fld>
            <a:endParaRPr lang="en-ZA" dirty="0"/>
          </a:p>
        </p:txBody>
      </p:sp>
    </p:spTree>
    <p:extLst>
      <p:ext uri="{BB962C8B-B14F-4D97-AF65-F5344CB8AC3E}">
        <p14:creationId xmlns:p14="http://schemas.microsoft.com/office/powerpoint/2010/main" xmlns="" val="3964329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18E65-D1BA-49E3-8095-30536C21C1EB}" type="slidenum">
              <a:rPr lang="en-ZA" smtClean="0"/>
              <a:pPr/>
              <a:t>10</a:t>
            </a:fld>
            <a:endParaRPr lang="en-ZA" dirty="0"/>
          </a:p>
        </p:txBody>
      </p:sp>
    </p:spTree>
    <p:extLst>
      <p:ext uri="{BB962C8B-B14F-4D97-AF65-F5344CB8AC3E}">
        <p14:creationId xmlns:p14="http://schemas.microsoft.com/office/powerpoint/2010/main" xmlns="" val="1333725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8DA023FC-5FB5-4A40-A8A8-89C4C293715C}" type="datetime1">
              <a:rPr lang="en-ZA" smtClean="0"/>
              <a:pPr/>
              <a:t>2016/04/08</a:t>
            </a:fld>
            <a:endParaRPr lang="en-ZA" dirty="0"/>
          </a:p>
        </p:txBody>
      </p:sp>
      <p:sp>
        <p:nvSpPr>
          <p:cNvPr id="5" name="Footer Placeholder 4"/>
          <p:cNvSpPr>
            <a:spLocks noGrp="1"/>
          </p:cNvSpPr>
          <p:nvPr>
            <p:ph type="ftr" sz="quarter" idx="11"/>
          </p:nvPr>
        </p:nvSpPr>
        <p:spPr/>
        <p:txBody>
          <a:bodyPr/>
          <a:lstStyle/>
          <a:p>
            <a:r>
              <a:rPr lang="en-ZA" dirty="0" smtClean="0"/>
              <a:t>   OFFICE OF THE CHIEF JUSTICE REPUBLIC OF SOUTH AFRICA  </a:t>
            </a:r>
            <a:endParaRPr lang="en-ZA" dirty="0"/>
          </a:p>
        </p:txBody>
      </p:sp>
      <p:sp>
        <p:nvSpPr>
          <p:cNvPr id="6" name="Slide Number Placeholder 5"/>
          <p:cNvSpPr>
            <a:spLocks noGrp="1"/>
          </p:cNvSpPr>
          <p:nvPr>
            <p:ph type="sldNum" sz="quarter" idx="12"/>
          </p:nvPr>
        </p:nvSpPr>
        <p:spPr/>
        <p:txBody>
          <a:body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2043756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6A6E895-B5C4-4F95-9E55-1D47C127B60D}" type="datetime1">
              <a:rPr lang="en-ZA" smtClean="0"/>
              <a:pPr/>
              <a:t>2016/04/08</a:t>
            </a:fld>
            <a:endParaRPr lang="en-ZA" dirty="0"/>
          </a:p>
        </p:txBody>
      </p:sp>
      <p:sp>
        <p:nvSpPr>
          <p:cNvPr id="5" name="Footer Placeholder 4"/>
          <p:cNvSpPr>
            <a:spLocks noGrp="1"/>
          </p:cNvSpPr>
          <p:nvPr>
            <p:ph type="ftr" sz="quarter" idx="11"/>
          </p:nvPr>
        </p:nvSpPr>
        <p:spPr/>
        <p:txBody>
          <a:bodyPr/>
          <a:lstStyle/>
          <a:p>
            <a:r>
              <a:rPr lang="en-ZA" dirty="0" smtClean="0"/>
              <a:t>   OFFICE OF THE CHIEF JUSTICE REPUBLIC OF SOUTH AFRICA  </a:t>
            </a:r>
            <a:endParaRPr lang="en-ZA" dirty="0"/>
          </a:p>
        </p:txBody>
      </p:sp>
      <p:sp>
        <p:nvSpPr>
          <p:cNvPr id="6" name="Slide Number Placeholder 5"/>
          <p:cNvSpPr>
            <a:spLocks noGrp="1"/>
          </p:cNvSpPr>
          <p:nvPr>
            <p:ph type="sldNum" sz="quarter" idx="12"/>
          </p:nvPr>
        </p:nvSpPr>
        <p:spPr/>
        <p:txBody>
          <a:body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412618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5572DF1-148E-497C-AF2A-B31284DA51AC}" type="datetime1">
              <a:rPr lang="en-ZA" smtClean="0"/>
              <a:pPr/>
              <a:t>2016/04/08</a:t>
            </a:fld>
            <a:endParaRPr lang="en-ZA" dirty="0"/>
          </a:p>
        </p:txBody>
      </p:sp>
      <p:sp>
        <p:nvSpPr>
          <p:cNvPr id="5" name="Footer Placeholder 4"/>
          <p:cNvSpPr>
            <a:spLocks noGrp="1"/>
          </p:cNvSpPr>
          <p:nvPr>
            <p:ph type="ftr" sz="quarter" idx="11"/>
          </p:nvPr>
        </p:nvSpPr>
        <p:spPr/>
        <p:txBody>
          <a:bodyPr/>
          <a:lstStyle/>
          <a:p>
            <a:r>
              <a:rPr lang="en-ZA" dirty="0" smtClean="0"/>
              <a:t>   OFFICE OF THE CHIEF JUSTICE REPUBLIC OF SOUTH AFRICA  </a:t>
            </a:r>
            <a:endParaRPr lang="en-ZA" dirty="0"/>
          </a:p>
        </p:txBody>
      </p:sp>
      <p:sp>
        <p:nvSpPr>
          <p:cNvPr id="6" name="Slide Number Placeholder 5"/>
          <p:cNvSpPr>
            <a:spLocks noGrp="1"/>
          </p:cNvSpPr>
          <p:nvPr>
            <p:ph type="sldNum" sz="quarter" idx="12"/>
          </p:nvPr>
        </p:nvSpPr>
        <p:spPr/>
        <p:txBody>
          <a:body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1917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8E75091-7EFE-418F-8B34-0C6624EE74EC}" type="datetime1">
              <a:rPr lang="en-ZA" smtClean="0"/>
              <a:pPr/>
              <a:t>2016/04/08</a:t>
            </a:fld>
            <a:endParaRPr lang="en-ZA" dirty="0"/>
          </a:p>
        </p:txBody>
      </p:sp>
      <p:sp>
        <p:nvSpPr>
          <p:cNvPr id="5" name="Footer Placeholder 4"/>
          <p:cNvSpPr>
            <a:spLocks noGrp="1"/>
          </p:cNvSpPr>
          <p:nvPr>
            <p:ph type="ftr" sz="quarter" idx="11"/>
          </p:nvPr>
        </p:nvSpPr>
        <p:spPr/>
        <p:txBody>
          <a:bodyPr/>
          <a:lstStyle/>
          <a:p>
            <a:r>
              <a:rPr lang="en-ZA" dirty="0" smtClean="0"/>
              <a:t>   OFFICE OF THE CHIEF JUSTICE REPUBLIC OF SOUTH AFRICA  </a:t>
            </a:r>
            <a:endParaRPr lang="en-ZA" dirty="0"/>
          </a:p>
        </p:txBody>
      </p:sp>
      <p:sp>
        <p:nvSpPr>
          <p:cNvPr id="6" name="Slide Number Placeholder 5"/>
          <p:cNvSpPr>
            <a:spLocks noGrp="1"/>
          </p:cNvSpPr>
          <p:nvPr>
            <p:ph type="sldNum" sz="quarter" idx="12"/>
          </p:nvPr>
        </p:nvSpPr>
        <p:spPr/>
        <p:txBody>
          <a:body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308239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C0733-1563-4E91-9845-979B22F2903C}" type="datetime1">
              <a:rPr lang="en-ZA" smtClean="0"/>
              <a:pPr/>
              <a:t>2016/04/08</a:t>
            </a:fld>
            <a:endParaRPr lang="en-ZA" dirty="0"/>
          </a:p>
        </p:txBody>
      </p:sp>
      <p:sp>
        <p:nvSpPr>
          <p:cNvPr id="5" name="Footer Placeholder 4"/>
          <p:cNvSpPr>
            <a:spLocks noGrp="1"/>
          </p:cNvSpPr>
          <p:nvPr>
            <p:ph type="ftr" sz="quarter" idx="11"/>
          </p:nvPr>
        </p:nvSpPr>
        <p:spPr/>
        <p:txBody>
          <a:bodyPr/>
          <a:lstStyle/>
          <a:p>
            <a:r>
              <a:rPr lang="en-ZA" dirty="0" smtClean="0"/>
              <a:t>   OFFICE OF THE CHIEF JUSTICE REPUBLIC OF SOUTH AFRICA  </a:t>
            </a:r>
            <a:endParaRPr lang="en-ZA" dirty="0"/>
          </a:p>
        </p:txBody>
      </p:sp>
      <p:sp>
        <p:nvSpPr>
          <p:cNvPr id="6" name="Slide Number Placeholder 5"/>
          <p:cNvSpPr>
            <a:spLocks noGrp="1"/>
          </p:cNvSpPr>
          <p:nvPr>
            <p:ph type="sldNum" sz="quarter" idx="12"/>
          </p:nvPr>
        </p:nvSpPr>
        <p:spPr/>
        <p:txBody>
          <a:body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124490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EB48CA3-4165-4EC5-8734-17D97A3CA852}" type="datetime1">
              <a:rPr lang="en-ZA" smtClean="0"/>
              <a:pPr/>
              <a:t>2016/04/08</a:t>
            </a:fld>
            <a:endParaRPr lang="en-ZA" dirty="0"/>
          </a:p>
        </p:txBody>
      </p:sp>
      <p:sp>
        <p:nvSpPr>
          <p:cNvPr id="6" name="Footer Placeholder 5"/>
          <p:cNvSpPr>
            <a:spLocks noGrp="1"/>
          </p:cNvSpPr>
          <p:nvPr>
            <p:ph type="ftr" sz="quarter" idx="11"/>
          </p:nvPr>
        </p:nvSpPr>
        <p:spPr/>
        <p:txBody>
          <a:bodyPr/>
          <a:lstStyle/>
          <a:p>
            <a:r>
              <a:rPr lang="en-ZA" dirty="0" smtClean="0"/>
              <a:t>   OFFICE OF THE CHIEF JUSTICE REPUBLIC OF SOUTH AFRICA  </a:t>
            </a:r>
            <a:endParaRPr lang="en-ZA" dirty="0"/>
          </a:p>
        </p:txBody>
      </p:sp>
      <p:sp>
        <p:nvSpPr>
          <p:cNvPr id="7" name="Slide Number Placeholder 6"/>
          <p:cNvSpPr>
            <a:spLocks noGrp="1"/>
          </p:cNvSpPr>
          <p:nvPr>
            <p:ph type="sldNum" sz="quarter" idx="12"/>
          </p:nvPr>
        </p:nvSpPr>
        <p:spPr/>
        <p:txBody>
          <a:body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1565533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FEBF204D-D207-470F-B8F0-41FD34E066C1}" type="datetime1">
              <a:rPr lang="en-ZA" smtClean="0"/>
              <a:pPr/>
              <a:t>2016/04/08</a:t>
            </a:fld>
            <a:endParaRPr lang="en-ZA" dirty="0"/>
          </a:p>
        </p:txBody>
      </p:sp>
      <p:sp>
        <p:nvSpPr>
          <p:cNvPr id="8" name="Footer Placeholder 7"/>
          <p:cNvSpPr>
            <a:spLocks noGrp="1"/>
          </p:cNvSpPr>
          <p:nvPr>
            <p:ph type="ftr" sz="quarter" idx="11"/>
          </p:nvPr>
        </p:nvSpPr>
        <p:spPr/>
        <p:txBody>
          <a:bodyPr/>
          <a:lstStyle/>
          <a:p>
            <a:r>
              <a:rPr lang="en-ZA" dirty="0" smtClean="0"/>
              <a:t>   OFFICE OF THE CHIEF JUSTICE REPUBLIC OF SOUTH AFRICA  </a:t>
            </a:r>
            <a:endParaRPr lang="en-ZA" dirty="0"/>
          </a:p>
        </p:txBody>
      </p:sp>
      <p:sp>
        <p:nvSpPr>
          <p:cNvPr id="9" name="Slide Number Placeholder 8"/>
          <p:cNvSpPr>
            <a:spLocks noGrp="1"/>
          </p:cNvSpPr>
          <p:nvPr>
            <p:ph type="sldNum" sz="quarter" idx="12"/>
          </p:nvPr>
        </p:nvSpPr>
        <p:spPr/>
        <p:txBody>
          <a:body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83276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B3B5F501-74EC-429C-BDA7-AA19878C1B01}" type="datetime1">
              <a:rPr lang="en-ZA" smtClean="0"/>
              <a:pPr/>
              <a:t>2016/04/08</a:t>
            </a:fld>
            <a:endParaRPr lang="en-ZA" dirty="0"/>
          </a:p>
        </p:txBody>
      </p:sp>
      <p:sp>
        <p:nvSpPr>
          <p:cNvPr id="4" name="Footer Placeholder 3"/>
          <p:cNvSpPr>
            <a:spLocks noGrp="1"/>
          </p:cNvSpPr>
          <p:nvPr>
            <p:ph type="ftr" sz="quarter" idx="11"/>
          </p:nvPr>
        </p:nvSpPr>
        <p:spPr/>
        <p:txBody>
          <a:bodyPr/>
          <a:lstStyle/>
          <a:p>
            <a:r>
              <a:rPr lang="en-ZA" dirty="0" smtClean="0"/>
              <a:t>   OFFICE OF THE CHIEF JUSTICE REPUBLIC OF SOUTH AFRICA  </a:t>
            </a:r>
            <a:endParaRPr lang="en-ZA" dirty="0"/>
          </a:p>
        </p:txBody>
      </p:sp>
      <p:sp>
        <p:nvSpPr>
          <p:cNvPr id="5" name="Slide Number Placeholder 4"/>
          <p:cNvSpPr>
            <a:spLocks noGrp="1"/>
          </p:cNvSpPr>
          <p:nvPr>
            <p:ph type="sldNum" sz="quarter" idx="12"/>
          </p:nvPr>
        </p:nvSpPr>
        <p:spPr/>
        <p:txBody>
          <a:body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405347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D4980-75CE-4F38-9184-636B2DAB0365}" type="datetime1">
              <a:rPr lang="en-ZA" smtClean="0"/>
              <a:pPr/>
              <a:t>2016/04/08</a:t>
            </a:fld>
            <a:endParaRPr lang="en-ZA" dirty="0"/>
          </a:p>
        </p:txBody>
      </p:sp>
      <p:sp>
        <p:nvSpPr>
          <p:cNvPr id="3" name="Footer Placeholder 2"/>
          <p:cNvSpPr>
            <a:spLocks noGrp="1"/>
          </p:cNvSpPr>
          <p:nvPr>
            <p:ph type="ftr" sz="quarter" idx="11"/>
          </p:nvPr>
        </p:nvSpPr>
        <p:spPr/>
        <p:txBody>
          <a:bodyPr/>
          <a:lstStyle/>
          <a:p>
            <a:r>
              <a:rPr lang="en-ZA" dirty="0" smtClean="0"/>
              <a:t>   OFFICE OF THE CHIEF JUSTICE REPUBLIC OF SOUTH AFRICA  </a:t>
            </a:r>
            <a:endParaRPr lang="en-ZA" dirty="0"/>
          </a:p>
        </p:txBody>
      </p:sp>
      <p:sp>
        <p:nvSpPr>
          <p:cNvPr id="4" name="Slide Number Placeholder 3"/>
          <p:cNvSpPr>
            <a:spLocks noGrp="1"/>
          </p:cNvSpPr>
          <p:nvPr>
            <p:ph type="sldNum" sz="quarter" idx="12"/>
          </p:nvPr>
        </p:nvSpPr>
        <p:spPr/>
        <p:txBody>
          <a:body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3160765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01E33-72A0-4693-BAA6-C745180884F1}" type="datetime1">
              <a:rPr lang="en-ZA" smtClean="0"/>
              <a:pPr/>
              <a:t>2016/04/08</a:t>
            </a:fld>
            <a:endParaRPr lang="en-ZA" dirty="0"/>
          </a:p>
        </p:txBody>
      </p:sp>
      <p:sp>
        <p:nvSpPr>
          <p:cNvPr id="6" name="Footer Placeholder 5"/>
          <p:cNvSpPr>
            <a:spLocks noGrp="1"/>
          </p:cNvSpPr>
          <p:nvPr>
            <p:ph type="ftr" sz="quarter" idx="11"/>
          </p:nvPr>
        </p:nvSpPr>
        <p:spPr/>
        <p:txBody>
          <a:bodyPr/>
          <a:lstStyle/>
          <a:p>
            <a:r>
              <a:rPr lang="en-ZA" dirty="0" smtClean="0"/>
              <a:t>   OFFICE OF THE CHIEF JUSTICE REPUBLIC OF SOUTH AFRICA  </a:t>
            </a:r>
            <a:endParaRPr lang="en-ZA" dirty="0"/>
          </a:p>
        </p:txBody>
      </p:sp>
      <p:sp>
        <p:nvSpPr>
          <p:cNvPr id="7" name="Slide Number Placeholder 6"/>
          <p:cNvSpPr>
            <a:spLocks noGrp="1"/>
          </p:cNvSpPr>
          <p:nvPr>
            <p:ph type="sldNum" sz="quarter" idx="12"/>
          </p:nvPr>
        </p:nvSpPr>
        <p:spPr/>
        <p:txBody>
          <a:body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4136090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F02D8-2670-4F8D-9E40-CA0E830B5EA9}" type="datetime1">
              <a:rPr lang="en-ZA" smtClean="0"/>
              <a:pPr/>
              <a:t>2016/04/08</a:t>
            </a:fld>
            <a:endParaRPr lang="en-ZA" dirty="0"/>
          </a:p>
        </p:txBody>
      </p:sp>
      <p:sp>
        <p:nvSpPr>
          <p:cNvPr id="6" name="Footer Placeholder 5"/>
          <p:cNvSpPr>
            <a:spLocks noGrp="1"/>
          </p:cNvSpPr>
          <p:nvPr>
            <p:ph type="ftr" sz="quarter" idx="11"/>
          </p:nvPr>
        </p:nvSpPr>
        <p:spPr/>
        <p:txBody>
          <a:bodyPr/>
          <a:lstStyle/>
          <a:p>
            <a:r>
              <a:rPr lang="en-ZA" dirty="0" smtClean="0"/>
              <a:t>   OFFICE OF THE CHIEF JUSTICE REPUBLIC OF SOUTH AFRICA  </a:t>
            </a:r>
            <a:endParaRPr lang="en-ZA" dirty="0"/>
          </a:p>
        </p:txBody>
      </p:sp>
      <p:sp>
        <p:nvSpPr>
          <p:cNvPr id="7" name="Slide Number Placeholder 6"/>
          <p:cNvSpPr>
            <a:spLocks noGrp="1"/>
          </p:cNvSpPr>
          <p:nvPr>
            <p:ph type="sldNum" sz="quarter" idx="12"/>
          </p:nvPr>
        </p:nvSpPr>
        <p:spPr/>
        <p:txBody>
          <a:body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1569352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EA97C-1FBD-412C-A205-DB4E3B32D368}" type="datetime1">
              <a:rPr lang="en-ZA" smtClean="0"/>
              <a:pPr/>
              <a:t>2016/04/08</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dirty="0" smtClean="0"/>
              <a:t>   OFFICE OF THE CHIEF JUSTICE REPUBLIC OF SOUTH AFRICA  </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DCE2D-EBBA-424B-9E36-955D9A4D7994}" type="slidenum">
              <a:rPr lang="en-ZA" smtClean="0"/>
              <a:pPr/>
              <a:t>‹#›</a:t>
            </a:fld>
            <a:endParaRPr lang="en-ZA" dirty="0"/>
          </a:p>
        </p:txBody>
      </p:sp>
    </p:spTree>
    <p:extLst>
      <p:ext uri="{BB962C8B-B14F-4D97-AF65-F5344CB8AC3E}">
        <p14:creationId xmlns:p14="http://schemas.microsoft.com/office/powerpoint/2010/main" xmlns="" val="4222301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840" y="2708920"/>
            <a:ext cx="7846479" cy="2763739"/>
          </a:xfrm>
        </p:spPr>
        <p:txBody>
          <a:bodyPr>
            <a:noAutofit/>
          </a:bodyPr>
          <a:lstStyle/>
          <a:p>
            <a:r>
              <a:rPr lang="en-ZA" sz="2800" b="1" dirty="0" smtClean="0">
                <a:latin typeface="Arial" panose="020B0604020202020204" pitchFamily="34" charset="0"/>
                <a:cs typeface="Arial" pitchFamily="34" charset="0"/>
              </a:rPr>
              <a:t/>
            </a:r>
            <a:br>
              <a:rPr lang="en-ZA" sz="2800" b="1" dirty="0" smtClean="0">
                <a:latin typeface="Arial" panose="020B0604020202020204" pitchFamily="34" charset="0"/>
                <a:cs typeface="Arial" pitchFamily="34" charset="0"/>
              </a:rPr>
            </a:br>
            <a:r>
              <a:rPr lang="en-ZA" sz="2800" b="1" dirty="0" smtClean="0">
                <a:latin typeface="Arial" panose="020B0604020202020204" pitchFamily="34" charset="0"/>
                <a:cs typeface="Arial" pitchFamily="34" charset="0"/>
              </a:rPr>
              <a:t/>
            </a:r>
            <a:br>
              <a:rPr lang="en-ZA" sz="2800" b="1" dirty="0" smtClean="0">
                <a:latin typeface="Arial" panose="020B0604020202020204" pitchFamily="34" charset="0"/>
                <a:cs typeface="Arial" pitchFamily="34" charset="0"/>
              </a:rPr>
            </a:br>
            <a:r>
              <a:rPr lang="en-ZA" sz="2800" b="1" dirty="0">
                <a:latin typeface="Arial" pitchFamily="34" charset="0"/>
                <a:cs typeface="Arial" pitchFamily="34" charset="0"/>
              </a:rPr>
              <a:t/>
            </a:r>
            <a:br>
              <a:rPr lang="en-ZA" sz="2800" b="1" dirty="0">
                <a:latin typeface="Arial" pitchFamily="34" charset="0"/>
                <a:cs typeface="Arial" pitchFamily="34" charset="0"/>
              </a:rPr>
            </a:br>
            <a:r>
              <a:rPr lang="en-ZA" sz="2000" b="1" dirty="0" smtClean="0">
                <a:latin typeface="Arial" panose="020B0604020202020204" pitchFamily="34" charset="0"/>
                <a:cs typeface="Arial" panose="020B0604020202020204" pitchFamily="34" charset="0"/>
              </a:rPr>
              <a:t>PRESENTATION TO THE PORTFOLIO COMMITTEE ON JUSTICE AND CORRECTIONAL SERVICES</a:t>
            </a:r>
            <a:r>
              <a:rPr lang="en-ZA" sz="3200" b="1" dirty="0" smtClean="0">
                <a:latin typeface="Arial" panose="020B0604020202020204" pitchFamily="34" charset="0"/>
                <a:cs typeface="Arial" panose="020B0604020202020204" pitchFamily="34" charset="0"/>
              </a:rPr>
              <a:t/>
            </a:r>
            <a:br>
              <a:rPr lang="en-ZA" sz="3200" b="1" dirty="0" smtClean="0">
                <a:latin typeface="Arial" panose="020B0604020202020204" pitchFamily="34" charset="0"/>
                <a:cs typeface="Arial" panose="020B0604020202020204" pitchFamily="34" charset="0"/>
              </a:rPr>
            </a:br>
            <a:r>
              <a:rPr lang="en-ZA" sz="2000" b="1" dirty="0" smtClean="0">
                <a:latin typeface="Arial" panose="020B0604020202020204" pitchFamily="34" charset="0"/>
                <a:cs typeface="Arial" panose="020B0604020202020204" pitchFamily="34" charset="0"/>
              </a:rPr>
              <a:t>Date: 06 April 2016</a:t>
            </a:r>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r>
              <a:rPr lang="en-ZA" sz="2000" b="1" dirty="0" smtClean="0">
                <a:latin typeface="Arial" pitchFamily="34" charset="0"/>
                <a:cs typeface="Arial" pitchFamily="34" charset="0"/>
              </a:rPr>
              <a:t/>
            </a:r>
            <a:br>
              <a:rPr lang="en-ZA" sz="2000" b="1" dirty="0" smtClean="0">
                <a:latin typeface="Arial" pitchFamily="34" charset="0"/>
                <a:cs typeface="Arial" pitchFamily="34" charset="0"/>
              </a:rPr>
            </a:br>
            <a:r>
              <a:rPr lang="en-ZA" sz="2800" b="1" dirty="0">
                <a:latin typeface="Arial" pitchFamily="34" charset="0"/>
                <a:cs typeface="Arial" pitchFamily="34" charset="0"/>
              </a:rPr>
              <a:t/>
            </a:r>
            <a:br>
              <a:rPr lang="en-ZA" sz="2800" b="1" dirty="0">
                <a:latin typeface="Arial" pitchFamily="34" charset="0"/>
                <a:cs typeface="Arial" pitchFamily="34" charset="0"/>
              </a:rPr>
            </a:br>
            <a:r>
              <a:rPr lang="en-ZA" sz="2800" b="1" dirty="0" smtClean="0">
                <a:latin typeface="Arial" pitchFamily="34" charset="0"/>
                <a:cs typeface="Arial" pitchFamily="34" charset="0"/>
              </a:rPr>
              <a:t/>
            </a:r>
            <a:br>
              <a:rPr lang="en-ZA" sz="2800" b="1" dirty="0" smtClean="0">
                <a:latin typeface="Arial" pitchFamily="34" charset="0"/>
                <a:cs typeface="Arial" pitchFamily="34" charset="0"/>
              </a:rPr>
            </a:br>
            <a:r>
              <a:rPr lang="en-ZA" sz="2800" b="1" dirty="0" smtClean="0">
                <a:latin typeface="Arial" pitchFamily="34" charset="0"/>
                <a:cs typeface="Arial" pitchFamily="34" charset="0"/>
              </a:rPr>
              <a:t/>
            </a:r>
            <a:br>
              <a:rPr lang="en-ZA" sz="2800" b="1" dirty="0" smtClean="0">
                <a:latin typeface="Arial" pitchFamily="34" charset="0"/>
                <a:cs typeface="Arial" pitchFamily="34" charset="0"/>
              </a:rPr>
            </a:br>
            <a:endParaRPr lang="en-ZA" sz="2800" dirty="0">
              <a:latin typeface="Arial" pitchFamily="34" charset="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868680" y="389056"/>
            <a:ext cx="7406640" cy="1472184"/>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b="1" dirty="0" smtClean="0">
                <a:latin typeface="Arial" panose="020B0604020202020204" pitchFamily="34" charset="0"/>
                <a:cs typeface="Arial" panose="020B0604020202020204" pitchFamily="34" charset="0"/>
              </a:rPr>
              <a:t>OCJ ANNUAL PERFORMANCE PLAN (2016/17 FINANCIAL YEAR)</a:t>
            </a:r>
            <a:endParaRPr lang="en-ZA" b="1"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773DCE2D-EBBA-424B-9E36-955D9A4D7994}" type="slidenum">
              <a:rPr lang="en-ZA" smtClean="0"/>
              <a:pPr/>
              <a:t>1</a:t>
            </a:fld>
            <a:endParaRPr lang="en-ZA" dirty="0"/>
          </a:p>
        </p:txBody>
      </p:sp>
      <p:pic>
        <p:nvPicPr>
          <p:cNvPr id="9"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spTree>
    <p:extLst>
      <p:ext uri="{BB962C8B-B14F-4D97-AF65-F5344CB8AC3E}">
        <p14:creationId xmlns:p14="http://schemas.microsoft.com/office/powerpoint/2010/main" xmlns="" val="1764128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706090"/>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604421" y="980728"/>
            <a:ext cx="8340136" cy="4815408"/>
          </a:xfrm>
        </p:spPr>
        <p:txBody>
          <a:bodyPr>
            <a:noAutofit/>
          </a:bodyPr>
          <a:lstStyle/>
          <a:p>
            <a:pPr algn="l"/>
            <a:endParaRPr lang="en-ZA" sz="1600" b="1" dirty="0">
              <a:solidFill>
                <a:srgbClr val="FF0000"/>
              </a:solidFill>
              <a:latin typeface="Arial" pitchFamily="34" charset="0"/>
              <a:cs typeface="Arial" pitchFamily="34" charset="0"/>
            </a:endParaRPr>
          </a:p>
          <a:p>
            <a:pPr algn="l"/>
            <a:endParaRPr lang="en-ZA" sz="1600" b="1" dirty="0">
              <a:solidFill>
                <a:srgbClr val="FF0000"/>
              </a:solidFill>
              <a:latin typeface="Arial" pitchFamily="34" charset="0"/>
              <a:cs typeface="Arial" pitchFamily="34" charset="0"/>
            </a:endParaRPr>
          </a:p>
          <a:p>
            <a:pPr lvl="0" algn="l"/>
            <a:endParaRPr lang="en-ZA" sz="1600" dirty="0">
              <a:solidFill>
                <a:schemeClr val="tx1"/>
              </a:solidFill>
              <a:latin typeface="Arial" pitchFamily="34" charset="0"/>
              <a:cs typeface="Arial" pitchFamily="34" charset="0"/>
            </a:endParaRPr>
          </a:p>
          <a:p>
            <a:pPr algn="just"/>
            <a:endParaRPr lang="en-US" sz="1800" dirty="0" smtClean="0">
              <a:solidFill>
                <a:schemeClr val="tx1"/>
              </a:solidFill>
              <a:latin typeface="Arial" pitchFamily="34" charset="0"/>
              <a:cs typeface="Arial" pitchFamily="34" charset="0"/>
            </a:endParaRPr>
          </a:p>
          <a:p>
            <a:pPr algn="just"/>
            <a:endParaRPr lang="en-US" sz="1800" dirty="0">
              <a:solidFill>
                <a:schemeClr val="tx1"/>
              </a:solidFill>
              <a:latin typeface="Arial" pitchFamily="34" charset="0"/>
              <a:cs typeface="Arial" pitchFamily="34" charset="0"/>
            </a:endParaRPr>
          </a:p>
          <a:p>
            <a:r>
              <a:rPr lang="en-ZA" b="1" dirty="0" smtClean="0">
                <a:solidFill>
                  <a:schemeClr val="tx1"/>
                </a:solidFill>
                <a:latin typeface="Arial" panose="020B0604020202020204" pitchFamily="34" charset="0"/>
                <a:cs typeface="Arial" panose="020B0604020202020204" pitchFamily="34" charset="0"/>
              </a:rPr>
              <a:t>OCJ PROGRAMMES </a:t>
            </a:r>
            <a:r>
              <a:rPr lang="en-ZA" b="1" dirty="0">
                <a:solidFill>
                  <a:schemeClr val="tx1"/>
                </a:solidFill>
                <a:latin typeface="Arial" panose="020B0604020202020204" pitchFamily="34" charset="0"/>
                <a:cs typeface="Arial" panose="020B0604020202020204" pitchFamily="34" charset="0"/>
              </a:rPr>
              <a:t>AND </a:t>
            </a:r>
            <a:r>
              <a:rPr lang="en-ZA" b="1" dirty="0" smtClean="0">
                <a:solidFill>
                  <a:schemeClr val="tx1"/>
                </a:solidFill>
                <a:latin typeface="Arial" panose="020B0604020202020204" pitchFamily="34" charset="0"/>
                <a:cs typeface="Arial" panose="020B0604020202020204" pitchFamily="34" charset="0"/>
              </a:rPr>
              <a:t>SUB-PROGRAMMES PLANS (2016/17)</a:t>
            </a:r>
            <a:endParaRPr lang="en-ZA" b="1" dirty="0">
              <a:solidFill>
                <a:schemeClr val="tx1"/>
              </a:solidFill>
              <a:latin typeface="Arial" panose="020B0604020202020204" pitchFamily="34" charset="0"/>
              <a:cs typeface="Arial" panose="020B0604020202020204" pitchFamily="34" charset="0"/>
            </a:endParaRPr>
          </a:p>
          <a:p>
            <a:pPr algn="just"/>
            <a:endParaRPr lang="en-ZA" sz="1800" dirty="0" smtClean="0">
              <a:solidFill>
                <a:schemeClr val="tx1"/>
              </a:solidFill>
              <a:latin typeface="Arial" pitchFamily="34" charset="0"/>
              <a:cs typeface="Arial" pitchFamily="34" charset="0"/>
            </a:endParaRPr>
          </a:p>
          <a:p>
            <a:pPr algn="just"/>
            <a:endParaRPr lang="en-ZA" sz="1800" dirty="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dirty="0">
              <a:solidFill>
                <a:schemeClr val="tx1"/>
              </a:solidFill>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10</a:t>
            </a:fld>
            <a:endParaRPr lang="en-ZA" dirty="0"/>
          </a:p>
        </p:txBody>
      </p:sp>
      <p:sp>
        <p:nvSpPr>
          <p:cNvPr id="9"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53366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706090"/>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604421" y="980728"/>
            <a:ext cx="8340136" cy="4815408"/>
          </a:xfrm>
        </p:spPr>
        <p:txBody>
          <a:bodyPr>
            <a:noAutofit/>
          </a:bodyPr>
          <a:lstStyle/>
          <a:p>
            <a:pPr algn="l"/>
            <a:endParaRPr lang="en-ZA" sz="1600" b="1" dirty="0">
              <a:solidFill>
                <a:srgbClr val="FF0000"/>
              </a:solidFill>
              <a:latin typeface="Arial" pitchFamily="34" charset="0"/>
              <a:cs typeface="Arial" pitchFamily="34" charset="0"/>
            </a:endParaRPr>
          </a:p>
          <a:p>
            <a:pPr algn="l"/>
            <a:endParaRPr lang="en-ZA" sz="1600" b="1" dirty="0">
              <a:solidFill>
                <a:srgbClr val="FF0000"/>
              </a:solidFill>
              <a:latin typeface="Arial" pitchFamily="34" charset="0"/>
              <a:cs typeface="Arial" pitchFamily="34" charset="0"/>
            </a:endParaRPr>
          </a:p>
          <a:p>
            <a:pPr lvl="0" algn="l"/>
            <a:endParaRPr lang="en-ZA" sz="1600" dirty="0">
              <a:solidFill>
                <a:schemeClr val="tx1"/>
              </a:solidFill>
              <a:latin typeface="Arial" pitchFamily="34" charset="0"/>
              <a:cs typeface="Arial" pitchFamily="34" charset="0"/>
            </a:endParaRPr>
          </a:p>
          <a:p>
            <a:pPr algn="just"/>
            <a:endParaRPr lang="en-US" sz="1800" dirty="0" smtClean="0">
              <a:solidFill>
                <a:schemeClr val="tx1"/>
              </a:solidFill>
              <a:latin typeface="Arial" pitchFamily="34" charset="0"/>
              <a:cs typeface="Arial" pitchFamily="34" charset="0"/>
            </a:endParaRPr>
          </a:p>
          <a:p>
            <a:pPr algn="just"/>
            <a:endParaRPr lang="en-US" sz="1800" dirty="0">
              <a:solidFill>
                <a:schemeClr val="tx1"/>
              </a:solidFill>
              <a:latin typeface="Arial" pitchFamily="34" charset="0"/>
              <a:cs typeface="Arial" pitchFamily="34" charset="0"/>
            </a:endParaRPr>
          </a:p>
          <a:p>
            <a:r>
              <a:rPr lang="en-ZA" sz="3600" b="1" dirty="0" smtClean="0">
                <a:solidFill>
                  <a:schemeClr val="tx1"/>
                </a:solidFill>
                <a:latin typeface="Arial" panose="020B0604020202020204" pitchFamily="34" charset="0"/>
                <a:cs typeface="Arial" panose="020B0604020202020204" pitchFamily="34" charset="0"/>
              </a:rPr>
              <a:t>PROGRAMME 1: ADMINISTRATION</a:t>
            </a:r>
            <a:endParaRPr lang="en-ZA" sz="3600" dirty="0" smtClean="0">
              <a:solidFill>
                <a:schemeClr val="tx1"/>
              </a:solidFill>
              <a:latin typeface="Arial" panose="020B0604020202020204" pitchFamily="34" charset="0"/>
              <a:cs typeface="Arial" panose="020B0604020202020204" pitchFamily="34" charset="0"/>
            </a:endParaRPr>
          </a:p>
          <a:p>
            <a:pPr algn="just"/>
            <a:endParaRPr lang="en-ZA" sz="1800" dirty="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dirty="0">
              <a:solidFill>
                <a:schemeClr val="tx1"/>
              </a:solidFill>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11</a:t>
            </a:fld>
            <a:endParaRPr lang="en-ZA" dirty="0"/>
          </a:p>
        </p:txBody>
      </p:sp>
      <p:sp>
        <p:nvSpPr>
          <p:cNvPr id="9"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53977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323528" y="620688"/>
            <a:ext cx="8712968" cy="5256584"/>
          </a:xfrm>
          <a:ln>
            <a:solidFill>
              <a:schemeClr val="accent1"/>
            </a:solidFill>
          </a:ln>
        </p:spPr>
        <p:txBody>
          <a:bodyPr>
            <a:noAutofit/>
          </a:bodyPr>
          <a:lstStyle/>
          <a:p>
            <a:pPr algn="l"/>
            <a:r>
              <a:rPr lang="en-US" sz="1600" b="1" dirty="0" smtClean="0">
                <a:solidFill>
                  <a:schemeClr val="tx1"/>
                </a:solidFill>
                <a:latin typeface="Arial" panose="020B0604020202020204" pitchFamily="34" charset="0"/>
                <a:cs typeface="Arial" panose="020B0604020202020204" pitchFamily="34" charset="0"/>
              </a:rPr>
              <a:t>Purpose</a:t>
            </a:r>
            <a:endParaRPr lang="en-ZA" sz="1600" b="1" dirty="0">
              <a:solidFill>
                <a:schemeClr val="tx1"/>
              </a:solidFill>
              <a:latin typeface="Arial" panose="020B0604020202020204" pitchFamily="34" charset="0"/>
              <a:cs typeface="Arial" panose="020B0604020202020204" pitchFamily="34" charset="0"/>
            </a:endParaRPr>
          </a:p>
          <a:p>
            <a:pPr algn="l"/>
            <a:r>
              <a:rPr lang="en-US" sz="1600" dirty="0" smtClean="0">
                <a:solidFill>
                  <a:schemeClr val="tx1"/>
                </a:solidFill>
                <a:latin typeface="Arial" panose="020B0604020202020204" pitchFamily="34" charset="0"/>
                <a:cs typeface="Arial" panose="020B0604020202020204" pitchFamily="34" charset="0"/>
              </a:rPr>
              <a:t>Provide </a:t>
            </a:r>
            <a:r>
              <a:rPr lang="en-US" sz="1600" dirty="0">
                <a:solidFill>
                  <a:schemeClr val="tx1"/>
                </a:solidFill>
                <a:latin typeface="Arial" panose="020B0604020202020204" pitchFamily="34" charset="0"/>
                <a:cs typeface="Arial" panose="020B0604020202020204" pitchFamily="34" charset="0"/>
              </a:rPr>
              <a:t>strategic leadership, management and support services to the </a:t>
            </a:r>
            <a:r>
              <a:rPr lang="en-US" sz="1600" dirty="0" smtClean="0">
                <a:solidFill>
                  <a:schemeClr val="tx1"/>
                </a:solidFill>
                <a:latin typeface="Arial" panose="020B0604020202020204" pitchFamily="34" charset="0"/>
                <a:cs typeface="Arial" panose="020B0604020202020204" pitchFamily="34" charset="0"/>
              </a:rPr>
              <a:t>department.</a:t>
            </a:r>
          </a:p>
          <a:p>
            <a:pPr algn="l"/>
            <a:endParaRPr lang="en-US" sz="1600" b="1" dirty="0">
              <a:solidFill>
                <a:schemeClr val="tx1"/>
              </a:solidFill>
              <a:latin typeface="Arial" panose="020B0604020202020204" pitchFamily="34" charset="0"/>
              <a:cs typeface="Arial" panose="020B0604020202020204" pitchFamily="34" charset="0"/>
            </a:endParaRPr>
          </a:p>
          <a:p>
            <a:pPr algn="l"/>
            <a:r>
              <a:rPr lang="en-US" sz="1600" dirty="0" smtClean="0">
                <a:solidFill>
                  <a:schemeClr val="tx1"/>
                </a:solidFill>
                <a:latin typeface="Arial" panose="020B0604020202020204" pitchFamily="34" charset="0"/>
                <a:cs typeface="Arial" panose="020B0604020202020204" pitchFamily="34" charset="0"/>
              </a:rPr>
              <a:t>The </a:t>
            </a:r>
            <a:r>
              <a:rPr lang="en-US" sz="1600" dirty="0">
                <a:solidFill>
                  <a:schemeClr val="tx1"/>
                </a:solidFill>
                <a:latin typeface="Arial" panose="020B0604020202020204" pitchFamily="34" charset="0"/>
                <a:cs typeface="Arial" panose="020B0604020202020204" pitchFamily="34" charset="0"/>
              </a:rPr>
              <a:t>programme consists of the following </a:t>
            </a:r>
            <a:r>
              <a:rPr lang="en-US" sz="1600" b="1" dirty="0">
                <a:solidFill>
                  <a:schemeClr val="tx1"/>
                </a:solidFill>
                <a:latin typeface="Arial" panose="020B0604020202020204" pitchFamily="34" charset="0"/>
                <a:cs typeface="Arial" panose="020B0604020202020204" pitchFamily="34" charset="0"/>
              </a:rPr>
              <a:t>sub-programmes:  </a:t>
            </a:r>
            <a:endParaRPr lang="en-ZA" sz="1600" b="1" dirty="0">
              <a:solidFill>
                <a:schemeClr val="tx1"/>
              </a:solidFill>
              <a:latin typeface="Arial" panose="020B0604020202020204" pitchFamily="34" charset="0"/>
              <a:cs typeface="Arial" panose="020B0604020202020204" pitchFamily="34" charset="0"/>
            </a:endParaRPr>
          </a:p>
          <a:p>
            <a:pPr marL="285750" indent="-285750" algn="l">
              <a:buFont typeface="Wingdings" pitchFamily="2" charset="2"/>
              <a:buChar char="§"/>
            </a:pPr>
            <a:r>
              <a:rPr lang="en-US" sz="1600" b="1" dirty="0" smtClean="0">
                <a:solidFill>
                  <a:schemeClr val="tx1"/>
                </a:solidFill>
                <a:latin typeface="Arial" panose="020B0604020202020204" pitchFamily="34" charset="0"/>
                <a:cs typeface="Arial" panose="020B0604020202020204" pitchFamily="34" charset="0"/>
              </a:rPr>
              <a:t>Management </a:t>
            </a:r>
            <a:r>
              <a:rPr lang="en-US" sz="1600" dirty="0">
                <a:solidFill>
                  <a:schemeClr val="tx1"/>
                </a:solidFill>
                <a:latin typeface="Arial" panose="020B0604020202020204" pitchFamily="34" charset="0"/>
                <a:cs typeface="Arial" panose="020B0604020202020204" pitchFamily="34" charset="0"/>
              </a:rPr>
              <a:t>provides administrative, planning, monitoring, evaluation and reporting functions necessary to ensure effective functioning of the Department.  </a:t>
            </a:r>
            <a:endParaRPr lang="en-US" sz="1600" dirty="0" smtClean="0">
              <a:solidFill>
                <a:schemeClr val="tx1"/>
              </a:solidFill>
              <a:latin typeface="Arial" panose="020B0604020202020204" pitchFamily="34" charset="0"/>
              <a:cs typeface="Arial" panose="020B0604020202020204" pitchFamily="34" charset="0"/>
            </a:endParaRPr>
          </a:p>
          <a:p>
            <a:pPr marL="285750" indent="-285750" algn="l">
              <a:buFont typeface="Wingdings" pitchFamily="2" charset="2"/>
              <a:buChar char="§"/>
            </a:pPr>
            <a:endParaRPr lang="en-ZA" sz="1600" dirty="0">
              <a:solidFill>
                <a:schemeClr val="tx1"/>
              </a:solidFill>
              <a:latin typeface="Arial" panose="020B0604020202020204" pitchFamily="34" charset="0"/>
              <a:cs typeface="Arial" panose="020B0604020202020204" pitchFamily="34" charset="0"/>
            </a:endParaRPr>
          </a:p>
          <a:p>
            <a:pPr marL="285750" indent="-285750" algn="l">
              <a:buFont typeface="Wingdings" pitchFamily="2" charset="2"/>
              <a:buChar char="§"/>
            </a:pPr>
            <a:r>
              <a:rPr lang="en-US" sz="1600" b="1" dirty="0" smtClean="0">
                <a:solidFill>
                  <a:schemeClr val="tx1"/>
                </a:solidFill>
                <a:latin typeface="Arial" panose="020B0604020202020204" pitchFamily="34" charset="0"/>
                <a:cs typeface="Arial" panose="020B0604020202020204" pitchFamily="34" charset="0"/>
              </a:rPr>
              <a:t>Corporate </a:t>
            </a:r>
            <a:r>
              <a:rPr lang="en-US" sz="1600" b="1" dirty="0">
                <a:solidFill>
                  <a:schemeClr val="tx1"/>
                </a:solidFill>
                <a:latin typeface="Arial" panose="020B0604020202020204" pitchFamily="34" charset="0"/>
                <a:cs typeface="Arial" panose="020B0604020202020204" pitchFamily="34" charset="0"/>
              </a:rPr>
              <a:t>Services</a:t>
            </a:r>
            <a:r>
              <a:rPr lang="en-US" sz="1600" dirty="0">
                <a:solidFill>
                  <a:schemeClr val="tx1"/>
                </a:solidFill>
                <a:latin typeface="Arial" panose="020B0604020202020204" pitchFamily="34" charset="0"/>
                <a:cs typeface="Arial" panose="020B0604020202020204" pitchFamily="34" charset="0"/>
              </a:rPr>
              <a:t> provides an integrated Human Resources Management (HRM), Information &amp; Communication Technology, Security Management and Communication support services to the Judiciary and the department.  </a:t>
            </a:r>
            <a:endParaRPr lang="en-US" sz="1600" dirty="0" smtClean="0">
              <a:solidFill>
                <a:schemeClr val="tx1"/>
              </a:solidFill>
              <a:latin typeface="Arial" panose="020B0604020202020204" pitchFamily="34" charset="0"/>
              <a:cs typeface="Arial" panose="020B0604020202020204" pitchFamily="34" charset="0"/>
            </a:endParaRPr>
          </a:p>
          <a:p>
            <a:pPr marL="285750" indent="-285750" algn="l">
              <a:buFont typeface="Wingdings" pitchFamily="2" charset="2"/>
              <a:buChar char="§"/>
            </a:pPr>
            <a:endParaRPr lang="en-ZA" sz="1600" dirty="0">
              <a:solidFill>
                <a:schemeClr val="tx1"/>
              </a:solidFill>
              <a:latin typeface="Arial" panose="020B0604020202020204" pitchFamily="34" charset="0"/>
              <a:cs typeface="Arial" panose="020B0604020202020204" pitchFamily="34" charset="0"/>
            </a:endParaRPr>
          </a:p>
          <a:p>
            <a:pPr marL="285750" indent="-285750" algn="l">
              <a:buFont typeface="Wingdings" pitchFamily="2" charset="2"/>
              <a:buChar char="§"/>
            </a:pPr>
            <a:r>
              <a:rPr lang="en-US" sz="1600" b="1" dirty="0" smtClean="0">
                <a:solidFill>
                  <a:schemeClr val="tx1"/>
                </a:solidFill>
                <a:latin typeface="Arial" panose="020B0604020202020204" pitchFamily="34" charset="0"/>
                <a:cs typeface="Arial" panose="020B0604020202020204" pitchFamily="34" charset="0"/>
              </a:rPr>
              <a:t>Finance </a:t>
            </a:r>
            <a:r>
              <a:rPr lang="en-US" sz="1600" b="1" dirty="0">
                <a:solidFill>
                  <a:schemeClr val="tx1"/>
                </a:solidFill>
                <a:latin typeface="Arial" panose="020B0604020202020204" pitchFamily="34" charset="0"/>
                <a:cs typeface="Arial" panose="020B0604020202020204" pitchFamily="34" charset="0"/>
              </a:rPr>
              <a:t>Administration </a:t>
            </a:r>
            <a:r>
              <a:rPr lang="en-US" sz="1600" dirty="0">
                <a:solidFill>
                  <a:schemeClr val="tx1"/>
                </a:solidFill>
                <a:latin typeface="Arial" panose="020B0604020202020204" pitchFamily="34" charset="0"/>
                <a:cs typeface="Arial" panose="020B0604020202020204" pitchFamily="34" charset="0"/>
              </a:rPr>
              <a:t>provides overall financial, asset and supply chain management services to the Judiciary and the </a:t>
            </a:r>
            <a:r>
              <a:rPr lang="en-US" sz="1600" dirty="0" smtClean="0">
                <a:solidFill>
                  <a:schemeClr val="tx1"/>
                </a:solidFill>
                <a:latin typeface="Arial" panose="020B0604020202020204" pitchFamily="34" charset="0"/>
                <a:cs typeface="Arial" panose="020B0604020202020204" pitchFamily="34" charset="0"/>
              </a:rPr>
              <a:t>department.</a:t>
            </a:r>
            <a:endParaRPr lang="en-ZA" sz="1600" dirty="0">
              <a:solidFill>
                <a:schemeClr val="tx1"/>
              </a:solidFill>
              <a:latin typeface="Arial" panose="020B0604020202020204" pitchFamily="34" charset="0"/>
              <a:cs typeface="Arial" panose="020B0604020202020204" pitchFamily="34" charset="0"/>
            </a:endParaRPr>
          </a:p>
          <a:p>
            <a:pPr marL="285750" indent="-285750" algn="l">
              <a:buFont typeface="Arial" pitchFamily="34" charset="0"/>
              <a:buChar char="•"/>
            </a:pPr>
            <a:endParaRPr lang="en-US" sz="1600" b="1" dirty="0" smtClean="0">
              <a:solidFill>
                <a:schemeClr val="tx1"/>
              </a:solidFill>
              <a:latin typeface="Arial" panose="020B0604020202020204" pitchFamily="34" charset="0"/>
              <a:cs typeface="Arial" panose="020B0604020202020204" pitchFamily="34" charset="0"/>
            </a:endParaRPr>
          </a:p>
          <a:p>
            <a:pPr marL="285750" indent="-285750" algn="l">
              <a:buFont typeface="Wingdings" pitchFamily="2" charset="2"/>
              <a:buChar char="§"/>
            </a:pPr>
            <a:r>
              <a:rPr lang="en-US" sz="1600" b="1" dirty="0" smtClean="0">
                <a:solidFill>
                  <a:schemeClr val="tx1"/>
                </a:solidFill>
                <a:latin typeface="Arial" panose="020B0604020202020204" pitchFamily="34" charset="0"/>
                <a:cs typeface="Arial" panose="020B0604020202020204" pitchFamily="34" charset="0"/>
              </a:rPr>
              <a:t>Internal </a:t>
            </a:r>
            <a:r>
              <a:rPr lang="en-US" sz="1600" b="1" dirty="0">
                <a:solidFill>
                  <a:schemeClr val="tx1"/>
                </a:solidFill>
                <a:latin typeface="Arial" panose="020B0604020202020204" pitchFamily="34" charset="0"/>
                <a:cs typeface="Arial" panose="020B0604020202020204" pitchFamily="34" charset="0"/>
              </a:rPr>
              <a:t>Audit and Risk Management </a:t>
            </a:r>
            <a:r>
              <a:rPr lang="en-US" sz="1600" dirty="0">
                <a:solidFill>
                  <a:schemeClr val="tx1"/>
                </a:solidFill>
                <a:latin typeface="Arial" panose="020B0604020202020204" pitchFamily="34" charset="0"/>
                <a:cs typeface="Arial" panose="020B0604020202020204" pitchFamily="34" charset="0"/>
              </a:rPr>
              <a:t>provides overall internal audit and risk management services to the department and the superior </a:t>
            </a:r>
            <a:r>
              <a:rPr lang="en-US" sz="1600" dirty="0" smtClean="0">
                <a:solidFill>
                  <a:schemeClr val="tx1"/>
                </a:solidFill>
                <a:latin typeface="Arial" panose="020B0604020202020204" pitchFamily="34" charset="0"/>
                <a:cs typeface="Arial" panose="020B0604020202020204" pitchFamily="34" charset="0"/>
              </a:rPr>
              <a:t>courts.</a:t>
            </a:r>
          </a:p>
          <a:p>
            <a:pPr marL="285750" indent="-285750" algn="l">
              <a:buFont typeface="Wingdings" pitchFamily="2" charset="2"/>
              <a:buChar char="§"/>
            </a:pPr>
            <a:endParaRPr lang="en-ZA" sz="1600" dirty="0">
              <a:solidFill>
                <a:schemeClr val="tx1"/>
              </a:solidFill>
              <a:latin typeface="Arial" panose="020B0604020202020204" pitchFamily="34" charset="0"/>
              <a:cs typeface="Arial" panose="020B0604020202020204" pitchFamily="34" charset="0"/>
            </a:endParaRPr>
          </a:p>
          <a:p>
            <a:pPr marL="285750" indent="-285750" algn="l">
              <a:buFont typeface="Wingdings" pitchFamily="2" charset="2"/>
              <a:buChar char="§"/>
            </a:pPr>
            <a:r>
              <a:rPr lang="en-US" sz="1600" b="1" dirty="0" smtClean="0">
                <a:solidFill>
                  <a:schemeClr val="tx1"/>
                </a:solidFill>
                <a:latin typeface="Arial" panose="020B0604020202020204" pitchFamily="34" charset="0"/>
                <a:cs typeface="Arial" panose="020B0604020202020204" pitchFamily="34" charset="0"/>
              </a:rPr>
              <a:t>Office </a:t>
            </a:r>
            <a:r>
              <a:rPr lang="en-US" sz="1600" b="1" dirty="0">
                <a:solidFill>
                  <a:schemeClr val="tx1"/>
                </a:solidFill>
                <a:latin typeface="Arial" panose="020B0604020202020204" pitchFamily="34" charset="0"/>
                <a:cs typeface="Arial" panose="020B0604020202020204" pitchFamily="34" charset="0"/>
              </a:rPr>
              <a:t>Accommodation </a:t>
            </a:r>
            <a:r>
              <a:rPr lang="en-US" sz="1600" dirty="0">
                <a:solidFill>
                  <a:schemeClr val="tx1"/>
                </a:solidFill>
                <a:latin typeface="Arial" panose="020B0604020202020204" pitchFamily="34" charset="0"/>
                <a:cs typeface="Arial" panose="020B0604020202020204" pitchFamily="34" charset="0"/>
              </a:rPr>
              <a:t>provides for</a:t>
            </a:r>
            <a:r>
              <a:rPr lang="en-US" sz="1600" b="1" dirty="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acquisition of office accommodation for the department.</a:t>
            </a:r>
            <a:endParaRPr lang="en-ZA" sz="1600" dirty="0">
              <a:solidFill>
                <a:schemeClr val="tx1"/>
              </a:solidFill>
              <a:latin typeface="Arial" panose="020B0604020202020204" pitchFamily="34" charset="0"/>
              <a:cs typeface="Arial" panose="020B0604020202020204" pitchFamily="34" charset="0"/>
            </a:endParaRPr>
          </a:p>
          <a:p>
            <a:pPr algn="just"/>
            <a:endParaRPr lang="en-US" sz="1600" dirty="0" smtClean="0">
              <a:solidFill>
                <a:schemeClr val="tx1"/>
              </a:solidFill>
              <a:latin typeface="Arial" pitchFamily="34" charset="0"/>
              <a:cs typeface="Arial" pitchFamily="34" charset="0"/>
            </a:endParaRPr>
          </a:p>
          <a:p>
            <a:pPr algn="just"/>
            <a:endParaRPr lang="en-US" sz="1600" dirty="0">
              <a:solidFill>
                <a:schemeClr val="tx1"/>
              </a:solidFill>
              <a:latin typeface="Arial" pitchFamily="34" charset="0"/>
              <a:cs typeface="Arial"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1600" dirty="0">
              <a:solidFill>
                <a:schemeClr val="tx1"/>
              </a:solidFill>
              <a:latin typeface="Arial" pitchFamily="34" charset="0"/>
              <a:cs typeface="Arial"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2800" dirty="0">
              <a:solidFill>
                <a:schemeClr val="tx1"/>
              </a:solidFill>
              <a:latin typeface="Arial" pitchFamily="34" charset="0"/>
              <a:cs typeface="Arial" pitchFamily="34" charset="0"/>
            </a:endParaRPr>
          </a:p>
        </p:txBody>
      </p:sp>
      <p:sp>
        <p:nvSpPr>
          <p:cNvPr id="9" name="Title 1"/>
          <p:cNvSpPr txBox="1">
            <a:spLocks/>
          </p:cNvSpPr>
          <p:nvPr/>
        </p:nvSpPr>
        <p:spPr>
          <a:xfrm>
            <a:off x="480376" y="72525"/>
            <a:ext cx="8206464" cy="490066"/>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800" b="1" dirty="0" smtClean="0">
                <a:latin typeface="Arial" pitchFamily="34" charset="0"/>
                <a:cs typeface="Arial" pitchFamily="34" charset="0"/>
              </a:rPr>
              <a:t> </a:t>
            </a:r>
            <a:r>
              <a:rPr lang="en-ZA" sz="3200" b="1" dirty="0" smtClean="0">
                <a:latin typeface="Arial" panose="020B0604020202020204" pitchFamily="34" charset="0"/>
                <a:cs typeface="Arial" panose="020B0604020202020204" pitchFamily="34" charset="0"/>
              </a:rPr>
              <a:t>PROGRAMME </a:t>
            </a:r>
            <a:r>
              <a:rPr lang="en-US" sz="3200" b="1" dirty="0" smtClean="0">
                <a:latin typeface="Arial" panose="020B0604020202020204" pitchFamily="34" charset="0"/>
                <a:cs typeface="Arial" panose="020B0604020202020204" pitchFamily="34" charset="0"/>
              </a:rPr>
              <a:t>DESCRIPTION</a:t>
            </a:r>
            <a:endParaRPr lang="en-ZA" sz="3200" b="1" dirty="0" smtClean="0">
              <a:latin typeface="Arial" panose="020B0604020202020204" pitchFamily="34" charset="0"/>
              <a:cs typeface="Arial" panose="020B0604020202020204" pitchFamily="34" charset="0"/>
            </a:endParaRPr>
          </a:p>
          <a:p>
            <a:r>
              <a:rPr lang="en-ZA" sz="800" b="1" dirty="0" smtClean="0">
                <a:latin typeface="Arial" pitchFamily="34" charset="0"/>
                <a:cs typeface="Arial" pitchFamily="34" charset="0"/>
              </a:rPr>
              <a:t> </a:t>
            </a:r>
            <a:endParaRPr lang="en-ZA" sz="900" b="1" dirty="0">
              <a:solidFill>
                <a:srgbClr val="0070C0"/>
              </a:solidFill>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773DCE2D-EBBA-424B-9E36-955D9A4D7994}" type="slidenum">
              <a:rPr lang="en-ZA" smtClean="0"/>
              <a:pPr/>
              <a:t>12</a:t>
            </a:fld>
            <a:endParaRPr lang="en-ZA" dirty="0"/>
          </a:p>
        </p:txBody>
      </p:sp>
      <p:sp>
        <p:nvSpPr>
          <p:cNvPr id="10"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92289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sp>
        <p:nvSpPr>
          <p:cNvPr id="9" name="Title 1"/>
          <p:cNvSpPr txBox="1">
            <a:spLocks/>
          </p:cNvSpPr>
          <p:nvPr/>
        </p:nvSpPr>
        <p:spPr>
          <a:xfrm>
            <a:off x="424818" y="96573"/>
            <a:ext cx="8124112" cy="668131"/>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latin typeface="Arial" panose="020B0604020202020204" pitchFamily="34" charset="0"/>
                <a:cs typeface="Arial" panose="020B0604020202020204" pitchFamily="34" charset="0"/>
              </a:rPr>
              <a:t>STRATEGIC OBJECTIVE INDICATORS – PRG 1</a:t>
            </a:r>
            <a:endParaRPr lang="en-ZA" sz="28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13</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777204098"/>
              </p:ext>
            </p:extLst>
          </p:nvPr>
        </p:nvGraphicFramePr>
        <p:xfrm>
          <a:off x="474416" y="1024364"/>
          <a:ext cx="8219256" cy="3904996"/>
        </p:xfrm>
        <a:graphic>
          <a:graphicData uri="http://schemas.openxmlformats.org/drawingml/2006/table">
            <a:tbl>
              <a:tblPr firstRow="1" firstCol="1" bandRow="1">
                <a:tableStyleId>{5940675A-B579-460E-94D1-54222C63F5DA}</a:tableStyleId>
              </a:tblPr>
              <a:tblGrid>
                <a:gridCol w="1872208"/>
                <a:gridCol w="432048"/>
                <a:gridCol w="1656184"/>
                <a:gridCol w="1152128"/>
                <a:gridCol w="1008112"/>
                <a:gridCol w="1080120"/>
                <a:gridCol w="1018456"/>
              </a:tblGrid>
              <a:tr h="262612">
                <a:tc row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Strategic Objectives</a:t>
                      </a:r>
                    </a:p>
                  </a:txBody>
                  <a:tcPr marL="68580" marR="68580" marT="0" marB="0">
                    <a:solidFill>
                      <a:srgbClr val="FFC000"/>
                    </a:solidFill>
                  </a:tcPr>
                </a:tc>
                <a:tc rowSpan="2" gridSpan="2">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Objective </a:t>
                      </a:r>
                      <a:r>
                        <a:rPr lang="en-US" sz="1800" b="1" dirty="0">
                          <a:effectLst/>
                          <a:latin typeface="Arial Narrow" panose="020B0606020202030204" pitchFamily="34" charset="0"/>
                          <a:ea typeface="Calibri" panose="020F0502020204030204" pitchFamily="34" charset="0"/>
                          <a:cs typeface="Arial" panose="020B0604020202020204" pitchFamily="34" charset="0"/>
                        </a:rPr>
                        <a:t>Indicators</a:t>
                      </a:r>
                    </a:p>
                  </a:txBody>
                  <a:tcPr marL="68580" marR="68580" marT="0" marB="0">
                    <a:solidFill>
                      <a:srgbClr val="FFC000"/>
                    </a:solidFill>
                  </a:tcPr>
                </a:tc>
                <a:tc rowSpan="2" hMerge="1">
                  <a:txBody>
                    <a:bodyPr/>
                    <a:lstStyle/>
                    <a:p>
                      <a:pPr marL="0" marR="0">
                        <a:spcBef>
                          <a:spcPts val="0"/>
                        </a:spcBef>
                        <a:spcAft>
                          <a:spcPts val="0"/>
                        </a:spcAft>
                      </a:pP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row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5-Year strategic target</a:t>
                      </a:r>
                    </a:p>
                  </a:txBody>
                  <a:tcPr marL="68580" marR="68580" marT="0" marB="0">
                    <a:solidFill>
                      <a:srgbClr val="FFC000"/>
                    </a:solidFill>
                  </a:tcPr>
                </a:tc>
                <a:tc gridSpan="3">
                  <a:txBody>
                    <a:bodyPr/>
                    <a:lstStyle/>
                    <a:p>
                      <a:pPr marL="0" marR="0" algn="ctr">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Medium-Term</a:t>
                      </a:r>
                      <a:r>
                        <a:rPr lang="en-US" sz="1800" b="1" baseline="0" dirty="0" smtClean="0">
                          <a:effectLst/>
                          <a:latin typeface="Arial Narrow" panose="020B0606020202030204" pitchFamily="34" charset="0"/>
                          <a:ea typeface="Calibri" panose="020F0502020204030204" pitchFamily="34" charset="0"/>
                          <a:cs typeface="Arial" panose="020B0604020202020204" pitchFamily="34" charset="0"/>
                        </a:rPr>
                        <a:t> targets</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r>
              <a:tr h="525225">
                <a:tc vMerge="1">
                  <a:txBody>
                    <a:bodyPr/>
                    <a:lstStyle/>
                    <a:p>
                      <a:endParaRPr lang="en-US" dirty="0"/>
                    </a:p>
                  </a:txBody>
                  <a:tcPr/>
                </a:tc>
                <a:tc gridSpan="2" vMerge="1">
                  <a:txBody>
                    <a:bodyPr/>
                    <a:lstStyle/>
                    <a:p>
                      <a:endParaRPr lang="en-US" dirty="0"/>
                    </a:p>
                  </a:txBody>
                  <a:tcPr/>
                </a:tc>
                <a:tc hMerge="1" vMerge="1">
                  <a:txBody>
                    <a:bodyPr/>
                    <a:lstStyle/>
                    <a:p>
                      <a:endParaRPr lang="en-US" dirty="0"/>
                    </a:p>
                  </a:txBody>
                  <a:tcPr/>
                </a:tc>
                <a:tc vMerge="1">
                  <a:txBody>
                    <a:bodyPr/>
                    <a:lstStyle/>
                    <a:p>
                      <a:endParaRPr lang="en-US"/>
                    </a:p>
                  </a:txBody>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2017/18</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2018/19</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FFC000"/>
                    </a:solidFill>
                  </a:tcPr>
                </a:tc>
              </a:tr>
              <a:tr h="1208017">
                <a:tc>
                  <a:txBody>
                    <a:bodyPr/>
                    <a:lstStyle/>
                    <a:p>
                      <a:pPr marL="0" marR="0">
                        <a:lnSpc>
                          <a:spcPct val="115000"/>
                        </a:lnSpc>
                        <a:spcBef>
                          <a:spcPts val="400"/>
                        </a:spcBef>
                        <a:spcAft>
                          <a:spcPts val="400"/>
                        </a:spcAft>
                      </a:pPr>
                      <a:r>
                        <a:rPr lang="en-US" sz="1800" b="1" dirty="0">
                          <a:effectLst/>
                          <a:latin typeface="Arial Narrow" panose="020B0606020202030204" pitchFamily="34" charset="0"/>
                          <a:cs typeface="Arial" panose="020B0604020202020204" pitchFamily="34" charset="0"/>
                        </a:rPr>
                        <a:t>Strategic Objective 1</a:t>
                      </a:r>
                      <a:r>
                        <a:rPr lang="en-US" sz="1800" dirty="0">
                          <a:effectLst/>
                          <a:latin typeface="Arial Narrow" panose="020B0606020202030204" pitchFamily="34" charset="0"/>
                          <a:cs typeface="Arial" panose="020B0604020202020204" pitchFamily="34" charset="0"/>
                        </a:rPr>
                        <a:t>: </a:t>
                      </a:r>
                      <a:r>
                        <a:rPr lang="en-US" sz="1800" dirty="0" smtClean="0">
                          <a:effectLst/>
                          <a:latin typeface="Arial Narrow" panose="020B0606020202030204" pitchFamily="34" charset="0"/>
                          <a:cs typeface="Arial" panose="020B0604020202020204" pitchFamily="34" charset="0"/>
                        </a:rPr>
                        <a:t>Capacitate the Office of the Chief Justice</a:t>
                      </a:r>
                    </a:p>
                  </a:txBody>
                  <a:tcPr marL="68580" marR="68580" marT="0" marB="0"/>
                </a:tc>
                <a:tc>
                  <a:txBody>
                    <a:bodyPr/>
                    <a:lstStyle/>
                    <a:p>
                      <a:pPr marL="0" marR="0">
                        <a:lnSpc>
                          <a:spcPct val="115000"/>
                        </a:lnSpc>
                        <a:spcBef>
                          <a:spcPts val="400"/>
                        </a:spcBef>
                        <a:spcAft>
                          <a:spcPts val="400"/>
                        </a:spcAft>
                      </a:pPr>
                      <a:r>
                        <a:rPr lang="en-US" sz="1800" b="0" dirty="0" smtClean="0">
                          <a:effectLst/>
                          <a:latin typeface="Arial Narrow" panose="020B0606020202030204" pitchFamily="34" charset="0"/>
                          <a:cs typeface="Arial" panose="020B0604020202020204" pitchFamily="34" charset="0"/>
                        </a:rPr>
                        <a:t>1.1</a:t>
                      </a:r>
                      <a:endParaRPr lang="en-US" sz="1800" b="0" dirty="0">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GB" sz="1800" dirty="0">
                          <a:effectLst/>
                          <a:latin typeface="Arial Narrow" panose="020B0606020202030204" pitchFamily="34" charset="0"/>
                          <a:cs typeface="Arial" panose="020B0604020202020204" pitchFamily="34" charset="0"/>
                        </a:rPr>
                        <a:t>Percentage of funded vacant posts filled  </a:t>
                      </a:r>
                      <a:endParaRPr lang="en-US" sz="1800" dirty="0">
                        <a:effectLst/>
                        <a:latin typeface="Arial Narrow" panose="020B0606020202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90%</a:t>
                      </a:r>
                    </a:p>
                  </a:txBody>
                  <a:tcPr marL="68580" marR="68580" marT="0" marB="0"/>
                </a:tc>
                <a:tc>
                  <a:txBody>
                    <a:bodyPr/>
                    <a:lstStyle/>
                    <a:p>
                      <a:pPr marL="0" marR="0">
                        <a:lnSpc>
                          <a:spcPct val="115000"/>
                        </a:lnSpc>
                        <a:spcBef>
                          <a:spcPts val="400"/>
                        </a:spcBef>
                        <a:spcAft>
                          <a:spcPts val="400"/>
                        </a:spcAft>
                      </a:pPr>
                      <a:r>
                        <a:rPr lang="en-US" sz="1800" dirty="0">
                          <a:effectLst/>
                          <a:latin typeface="Arial Narrow" panose="020B0606020202030204" pitchFamily="34" charset="0"/>
                          <a:cs typeface="Arial" panose="020B0604020202020204" pitchFamily="34" charset="0"/>
                        </a:rPr>
                        <a:t>90%</a:t>
                      </a:r>
                    </a:p>
                  </a:txBody>
                  <a:tcPr marL="68580" marR="68580" marT="0" marB="0"/>
                </a:tc>
                <a:tc>
                  <a:txBody>
                    <a:bodyPr/>
                    <a:lstStyle/>
                    <a:p>
                      <a:pPr marL="0" marR="0">
                        <a:lnSpc>
                          <a:spcPct val="115000"/>
                        </a:lnSpc>
                        <a:spcBef>
                          <a:spcPts val="400"/>
                        </a:spcBef>
                        <a:spcAft>
                          <a:spcPts val="400"/>
                        </a:spcAft>
                      </a:pPr>
                      <a:r>
                        <a:rPr lang="en-US" sz="1800" dirty="0">
                          <a:effectLst/>
                          <a:latin typeface="Arial Narrow" panose="020B0606020202030204" pitchFamily="34" charset="0"/>
                          <a:cs typeface="Arial" panose="020B0604020202020204" pitchFamily="34" charset="0"/>
                        </a:rPr>
                        <a:t>90%</a:t>
                      </a: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800" dirty="0">
                          <a:effectLst/>
                          <a:latin typeface="Arial Narrow" panose="020B0606020202030204" pitchFamily="34" charset="0"/>
                          <a:cs typeface="Arial" panose="020B0604020202020204" pitchFamily="34" charset="0"/>
                        </a:rPr>
                        <a:t>90%</a:t>
                      </a:r>
                    </a:p>
                  </a:txBody>
                  <a:tcPr marL="68580" marR="68580" marT="0" marB="0">
                    <a:lnL w="12700" cap="flat" cmpd="sng" algn="ctr">
                      <a:solidFill>
                        <a:schemeClr val="tx1"/>
                      </a:solidFill>
                      <a:prstDash val="solid"/>
                      <a:round/>
                      <a:headEnd type="none" w="med" len="med"/>
                      <a:tailEnd type="none" w="med" len="med"/>
                    </a:lnL>
                  </a:tcPr>
                </a:tc>
              </a:tr>
              <a:tr h="1748561">
                <a:tc>
                  <a:txBody>
                    <a:bodyPr/>
                    <a:lstStyle/>
                    <a:p>
                      <a:pPr marL="0" marR="0">
                        <a:lnSpc>
                          <a:spcPct val="107000"/>
                        </a:lnSpc>
                        <a:spcBef>
                          <a:spcPts val="0"/>
                        </a:spcBef>
                        <a:spcAft>
                          <a:spcPts val="80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Strategic </a:t>
                      </a:r>
                      <a:r>
                        <a:rPr lang="en-US" sz="1800" b="1" dirty="0">
                          <a:effectLst/>
                          <a:latin typeface="Arial Narrow" panose="020B0606020202030204" pitchFamily="34" charset="0"/>
                          <a:ea typeface="Calibri" panose="020F0502020204030204" pitchFamily="34" charset="0"/>
                          <a:cs typeface="Arial" panose="020B0604020202020204" pitchFamily="34" charset="0"/>
                        </a:rPr>
                        <a:t>Objective 2</a:t>
                      </a:r>
                      <a:r>
                        <a:rPr lang="en-US" sz="1800" dirty="0">
                          <a:effectLst/>
                          <a:latin typeface="Arial Narrow" panose="020B0606020202030204" pitchFamily="34" charset="0"/>
                          <a:ea typeface="Calibri" panose="020F0502020204030204" pitchFamily="34" charset="0"/>
                          <a:cs typeface="Arial" panose="020B0604020202020204" pitchFamily="34" charset="0"/>
                        </a:rPr>
                        <a:t>: </a:t>
                      </a:r>
                      <a:r>
                        <a:rPr lang="en-US" sz="1800" dirty="0" smtClean="0">
                          <a:effectLst/>
                          <a:latin typeface="Arial Narrow" panose="020B0606020202030204" pitchFamily="34" charset="0"/>
                          <a:ea typeface="Calibri" panose="020F0502020204030204" pitchFamily="34" charset="0"/>
                          <a:cs typeface="Arial" panose="020B0604020202020204" pitchFamily="34" charset="0"/>
                        </a:rPr>
                        <a:t> Ensure good governance in the administration of the department.</a:t>
                      </a:r>
                    </a:p>
                  </a:txBody>
                  <a:tcPr marL="68580" marR="68580" marT="0" marB="0"/>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1.2</a:t>
                      </a:r>
                    </a:p>
                  </a:txBody>
                  <a:tcPr marL="68580" marR="68580" marT="0" marB="0"/>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Unqualified audit outcome</a:t>
                      </a:r>
                    </a:p>
                  </a:txBody>
                  <a:tcPr marL="68580" marR="68580" marT="0" marB="0"/>
                </a:tc>
                <a:tc>
                  <a:txBody>
                    <a:bodyPr/>
                    <a:lstStyle/>
                    <a:p>
                      <a:pPr marL="0" marR="0">
                        <a:spcBef>
                          <a:spcPts val="0"/>
                        </a:spcBef>
                        <a:spcAft>
                          <a:spcPts val="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Unqualified audit outcome</a:t>
                      </a:r>
                    </a:p>
                  </a:txBody>
                  <a:tcPr marL="68580" marR="68580" marT="0" marB="0"/>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Unqualified audit outcome</a:t>
                      </a:r>
                    </a:p>
                    <a:p>
                      <a:pPr marL="0" marR="0">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 </a:t>
                      </a:r>
                    </a:p>
                  </a:txBody>
                  <a:tcPr marL="68580" marR="68580" marT="0" marB="0"/>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Unqualified audit outcome</a:t>
                      </a:r>
                      <a:endParaRPr lang="en-US" sz="1800" dirty="0">
                        <a:effectLst/>
                        <a:latin typeface="Arial Narrow" panose="020B0606020202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Unqualified audit outcome</a:t>
                      </a:r>
                      <a:endParaRPr lang="en-US" sz="1800" dirty="0">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7"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8"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1" name="Straight Connector 10"/>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99119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sp>
        <p:nvSpPr>
          <p:cNvPr id="9" name="Title 1"/>
          <p:cNvSpPr txBox="1">
            <a:spLocks/>
          </p:cNvSpPr>
          <p:nvPr/>
        </p:nvSpPr>
        <p:spPr>
          <a:xfrm>
            <a:off x="580659" y="130077"/>
            <a:ext cx="8124112" cy="596123"/>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latin typeface="Arial" panose="020B0604020202020204" pitchFamily="34" charset="0"/>
                <a:cs typeface="Arial" panose="020B0604020202020204" pitchFamily="34" charset="0"/>
              </a:rPr>
              <a:t>STRATEGIC OBJECTIVE INDICATORS – PRG 1</a:t>
            </a:r>
            <a:endParaRPr lang="en-ZA" sz="28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14</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658269152"/>
              </p:ext>
            </p:extLst>
          </p:nvPr>
        </p:nvGraphicFramePr>
        <p:xfrm>
          <a:off x="430247" y="1053962"/>
          <a:ext cx="8424936" cy="3833393"/>
        </p:xfrm>
        <a:graphic>
          <a:graphicData uri="http://schemas.openxmlformats.org/drawingml/2006/table">
            <a:tbl>
              <a:tblPr firstRow="1" firstCol="1" bandRow="1">
                <a:tableStyleId>{5940675A-B579-460E-94D1-54222C63F5DA}</a:tableStyleId>
              </a:tblPr>
              <a:tblGrid>
                <a:gridCol w="1919059"/>
                <a:gridCol w="442859"/>
                <a:gridCol w="1697628"/>
                <a:gridCol w="1180959"/>
                <a:gridCol w="885720"/>
                <a:gridCol w="1033339"/>
                <a:gridCol w="743401"/>
                <a:gridCol w="521971"/>
              </a:tblGrid>
              <a:tr h="262612">
                <a:tc row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Strategic Objectives</a:t>
                      </a:r>
                    </a:p>
                  </a:txBody>
                  <a:tcPr marL="68580" marR="68580" marT="0" marB="0">
                    <a:solidFill>
                      <a:srgbClr val="FFC000"/>
                    </a:solidFill>
                  </a:tcPr>
                </a:tc>
                <a:tc rowSpan="2" gridSpan="2">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Objective </a:t>
                      </a:r>
                      <a:r>
                        <a:rPr lang="en-US" sz="1800" b="1" dirty="0">
                          <a:effectLst/>
                          <a:latin typeface="Arial Narrow" panose="020B0606020202030204" pitchFamily="34" charset="0"/>
                          <a:ea typeface="Calibri" panose="020F0502020204030204" pitchFamily="34" charset="0"/>
                          <a:cs typeface="Arial" panose="020B0604020202020204" pitchFamily="34" charset="0"/>
                        </a:rPr>
                        <a:t>Indicators</a:t>
                      </a:r>
                    </a:p>
                  </a:txBody>
                  <a:tcPr marL="68580" marR="68580" marT="0" marB="0">
                    <a:solidFill>
                      <a:srgbClr val="FFC000"/>
                    </a:solidFill>
                  </a:tcPr>
                </a:tc>
                <a:tc rowSpan="2" hMerge="1">
                  <a:txBody>
                    <a:bodyPr/>
                    <a:lstStyle/>
                    <a:p>
                      <a:pPr marL="0" marR="0">
                        <a:spcBef>
                          <a:spcPts val="0"/>
                        </a:spcBef>
                        <a:spcAft>
                          <a:spcPts val="0"/>
                        </a:spcAft>
                      </a:pP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rowSpan="2">
                  <a:txBody>
                    <a:bodyPr/>
                    <a:lstStyle/>
                    <a:p>
                      <a:pPr marL="0" marR="0" algn="ctr">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Annual targets</a:t>
                      </a:r>
                    </a:p>
                    <a:p>
                      <a:pPr marL="0" marR="0" algn="ctr">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4">
                  <a:txBody>
                    <a:bodyPr/>
                    <a:lstStyle/>
                    <a:p>
                      <a:pPr marL="0" marR="0" algn="ctr">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Quarterly targets</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25225">
                <a:tc vMerge="1">
                  <a:txBody>
                    <a:bodyPr/>
                    <a:lstStyle/>
                    <a:p>
                      <a:endParaRPr lang="en-US" dirty="0"/>
                    </a:p>
                  </a:txBody>
                  <a:tcPr/>
                </a:tc>
                <a:tc gridSpan="2" vMerge="1">
                  <a:txBody>
                    <a:bodyPr/>
                    <a:lstStyle/>
                    <a:p>
                      <a:endParaRPr lang="en-US" dirty="0"/>
                    </a:p>
                  </a:txBody>
                  <a:tcPr/>
                </a:tc>
                <a:tc hMerge="1" vMerge="1">
                  <a:txBody>
                    <a:bodyPr/>
                    <a:lstStyle/>
                    <a:p>
                      <a:endParaRPr lang="en-US" dirty="0"/>
                    </a:p>
                  </a:txBody>
                  <a:tcPr/>
                </a:tc>
                <a:tc vMerge="1">
                  <a:txBody>
                    <a:bodyPr/>
                    <a:lstStyle/>
                    <a:p>
                      <a:endParaRPr lang="en-US"/>
                    </a:p>
                  </a:txBody>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Q1</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Q2</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Q3</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Q4</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FFC000"/>
                    </a:solidFill>
                  </a:tcPr>
                </a:tc>
              </a:tr>
              <a:tr h="1208017">
                <a:tc>
                  <a:txBody>
                    <a:bodyPr/>
                    <a:lstStyle/>
                    <a:p>
                      <a:pPr marL="0" marR="0">
                        <a:lnSpc>
                          <a:spcPct val="115000"/>
                        </a:lnSpc>
                        <a:spcBef>
                          <a:spcPts val="400"/>
                        </a:spcBef>
                        <a:spcAft>
                          <a:spcPts val="400"/>
                        </a:spcAft>
                      </a:pPr>
                      <a:r>
                        <a:rPr lang="en-US" sz="1800" b="1" dirty="0">
                          <a:effectLst/>
                          <a:latin typeface="Arial Narrow" panose="020B0606020202030204" pitchFamily="34" charset="0"/>
                          <a:cs typeface="Arial" panose="020B0604020202020204" pitchFamily="34" charset="0"/>
                        </a:rPr>
                        <a:t>Strategic Objective 1</a:t>
                      </a:r>
                      <a:r>
                        <a:rPr lang="en-US" sz="1800" dirty="0">
                          <a:effectLst/>
                          <a:latin typeface="Arial Narrow" panose="020B0606020202030204" pitchFamily="34" charset="0"/>
                          <a:cs typeface="Arial" panose="020B0604020202020204" pitchFamily="34" charset="0"/>
                        </a:rPr>
                        <a:t>: </a:t>
                      </a:r>
                      <a:r>
                        <a:rPr lang="en-GB" sz="1800" dirty="0">
                          <a:effectLst/>
                          <a:latin typeface="Arial Narrow" panose="020B0606020202030204" pitchFamily="34" charset="0"/>
                          <a:cs typeface="Arial" panose="020B0604020202020204" pitchFamily="34" charset="0"/>
                        </a:rPr>
                        <a:t>Capacitate the Office of the Chief Justice</a:t>
                      </a:r>
                      <a:endParaRPr lang="en-US" sz="1800" dirty="0">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800" b="0" dirty="0" smtClean="0">
                          <a:effectLst/>
                          <a:latin typeface="Arial Narrow" panose="020B0606020202030204" pitchFamily="34" charset="0"/>
                          <a:cs typeface="Arial" panose="020B0604020202020204" pitchFamily="34" charset="0"/>
                        </a:rPr>
                        <a:t>1.1</a:t>
                      </a:r>
                      <a:endParaRPr lang="en-US" sz="1800" b="0" dirty="0">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GB" sz="1800" dirty="0">
                          <a:effectLst/>
                          <a:latin typeface="Arial Narrow" panose="020B0606020202030204" pitchFamily="34" charset="0"/>
                          <a:cs typeface="Arial" panose="020B0604020202020204" pitchFamily="34" charset="0"/>
                        </a:rPr>
                        <a:t>Percentage of funded vacant posts filled  </a:t>
                      </a:r>
                      <a:endParaRPr lang="en-US" sz="1800" dirty="0">
                        <a:effectLst/>
                        <a:latin typeface="Arial Narrow" panose="020B0606020202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90%</a:t>
                      </a:r>
                    </a:p>
                  </a:txBody>
                  <a:tcPr marL="68580" marR="68580" marT="0" marB="0"/>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20%</a:t>
                      </a:r>
                      <a:endParaRPr lang="en-US" sz="1800" dirty="0">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800" dirty="0">
                          <a:effectLst/>
                          <a:latin typeface="Arial Narrow" panose="020B0606020202030204" pitchFamily="34" charset="0"/>
                          <a:cs typeface="Arial" panose="020B0604020202020204" pitchFamily="34" charset="0"/>
                        </a:rPr>
                        <a:t>4</a:t>
                      </a:r>
                      <a:r>
                        <a:rPr lang="en-US" sz="1800" dirty="0" smtClean="0">
                          <a:effectLst/>
                          <a:latin typeface="Arial Narrow" panose="020B0606020202030204" pitchFamily="34" charset="0"/>
                          <a:cs typeface="Arial" panose="020B0604020202020204" pitchFamily="34" charset="0"/>
                        </a:rPr>
                        <a:t>0</a:t>
                      </a:r>
                      <a:r>
                        <a:rPr lang="en-US" sz="1800" dirty="0">
                          <a:effectLst/>
                          <a:latin typeface="Arial Narrow" panose="020B0606020202030204" pitchFamily="34" charset="0"/>
                          <a:cs typeface="Arial" panose="020B0604020202020204" pitchFamily="34" charset="0"/>
                        </a:rPr>
                        <a:t>%</a:t>
                      </a: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800" dirty="0">
                          <a:effectLst/>
                          <a:latin typeface="Arial Narrow" panose="020B0606020202030204" pitchFamily="34" charset="0"/>
                          <a:cs typeface="Arial" panose="020B0604020202020204" pitchFamily="34" charset="0"/>
                        </a:rPr>
                        <a:t>6</a:t>
                      </a:r>
                      <a:r>
                        <a:rPr lang="en-US" sz="1800" dirty="0" smtClean="0">
                          <a:effectLst/>
                          <a:latin typeface="Arial Narrow" panose="020B0606020202030204" pitchFamily="34" charset="0"/>
                          <a:cs typeface="Arial" panose="020B0604020202020204" pitchFamily="34" charset="0"/>
                        </a:rPr>
                        <a:t>0</a:t>
                      </a:r>
                      <a:r>
                        <a:rPr lang="en-US" sz="1800" dirty="0">
                          <a:effectLst/>
                          <a:latin typeface="Arial Narrow" panose="020B0606020202030204" pitchFamily="34" charset="0"/>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90%</a:t>
                      </a:r>
                      <a:endParaRPr lang="en-US" sz="1800" dirty="0">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r h="1748561">
                <a:tc>
                  <a:txBody>
                    <a:bodyPr/>
                    <a:lstStyle/>
                    <a:p>
                      <a:pPr marL="0" marR="0">
                        <a:lnSpc>
                          <a:spcPct val="107000"/>
                        </a:lnSpc>
                        <a:spcBef>
                          <a:spcPts val="0"/>
                        </a:spcBef>
                        <a:spcAft>
                          <a:spcPts val="80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Strategic </a:t>
                      </a:r>
                      <a:r>
                        <a:rPr lang="en-US" sz="1800" b="1" dirty="0">
                          <a:effectLst/>
                          <a:latin typeface="Arial Narrow" panose="020B0606020202030204" pitchFamily="34" charset="0"/>
                          <a:ea typeface="Calibri" panose="020F0502020204030204" pitchFamily="34" charset="0"/>
                          <a:cs typeface="Arial" panose="020B0604020202020204" pitchFamily="34" charset="0"/>
                        </a:rPr>
                        <a:t>Objective 2</a:t>
                      </a:r>
                      <a:r>
                        <a:rPr lang="en-US" sz="1800" dirty="0">
                          <a:effectLst/>
                          <a:latin typeface="Arial Narrow" panose="020B0606020202030204" pitchFamily="34" charset="0"/>
                          <a:ea typeface="Calibri" panose="020F0502020204030204" pitchFamily="34" charset="0"/>
                          <a:cs typeface="Arial" panose="020B0604020202020204" pitchFamily="34" charset="0"/>
                        </a:rPr>
                        <a:t>: </a:t>
                      </a:r>
                      <a:r>
                        <a:rPr lang="en-US" sz="1800" dirty="0" smtClean="0">
                          <a:effectLst/>
                          <a:latin typeface="Arial Narrow" panose="020B0606020202030204" pitchFamily="34" charset="0"/>
                          <a:ea typeface="Calibri" panose="020F0502020204030204" pitchFamily="34" charset="0"/>
                          <a:cs typeface="Arial" panose="020B0604020202020204" pitchFamily="34" charset="0"/>
                        </a:rPr>
                        <a:t>Ensure good </a:t>
                      </a:r>
                      <a:r>
                        <a:rPr lang="en-US" sz="1800" dirty="0">
                          <a:effectLst/>
                          <a:latin typeface="Arial Narrow" panose="020B0606020202030204" pitchFamily="34" charset="0"/>
                          <a:ea typeface="Calibri" panose="020F0502020204030204" pitchFamily="34" charset="0"/>
                          <a:cs typeface="Arial" panose="020B0604020202020204" pitchFamily="34" charset="0"/>
                        </a:rPr>
                        <a:t>governance in the administration of the department.</a:t>
                      </a:r>
                    </a:p>
                  </a:txBody>
                  <a:tcPr marL="68580" marR="68580" marT="0" marB="0"/>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1.2</a:t>
                      </a:r>
                    </a:p>
                  </a:txBody>
                  <a:tcPr marL="68580" marR="68580" marT="0" marB="0"/>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Unqualified audit outcome</a:t>
                      </a:r>
                    </a:p>
                  </a:txBody>
                  <a:tcPr marL="68580" marR="68580" marT="0" marB="0"/>
                </a:tc>
                <a:tc>
                  <a:txBody>
                    <a:bodyPr/>
                    <a:lstStyle/>
                    <a:p>
                      <a:pPr marL="0" marR="0">
                        <a:spcBef>
                          <a:spcPts val="0"/>
                        </a:spcBef>
                        <a:spcAft>
                          <a:spcPts val="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Unqualified audit outcome</a:t>
                      </a:r>
                    </a:p>
                  </a:txBody>
                  <a:tcPr marL="68580" marR="68580" marT="0" marB="0"/>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a:t>
                      </a:r>
                    </a:p>
                    <a:p>
                      <a:pPr marL="0" marR="0">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 </a:t>
                      </a:r>
                    </a:p>
                  </a:txBody>
                  <a:tcPr marL="68580" marR="68580" marT="0" marB="0"/>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Unqualified audit outcome</a:t>
                      </a:r>
                      <a:endParaRPr lang="en-US" sz="1800" dirty="0">
                        <a:effectLst/>
                        <a:latin typeface="Arial Narrow" panose="020B0606020202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a:t>
                      </a:r>
                      <a:endParaRPr lang="en-US" sz="1800" dirty="0">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800" dirty="0" smtClean="0">
                          <a:effectLst/>
                          <a:latin typeface="Arial Narrow" panose="020B0606020202030204" pitchFamily="34" charset="0"/>
                          <a:cs typeface="Arial" panose="020B0604020202020204" pitchFamily="34" charset="0"/>
                        </a:rPr>
                        <a:t>-</a:t>
                      </a:r>
                      <a:endParaRPr lang="en-US" sz="1800" dirty="0">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7"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8"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1" name="Straight Connector 10"/>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59372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9" name="Title 1"/>
          <p:cNvSpPr txBox="1">
            <a:spLocks/>
          </p:cNvSpPr>
          <p:nvPr/>
        </p:nvSpPr>
        <p:spPr>
          <a:xfrm>
            <a:off x="424818" y="96573"/>
            <a:ext cx="8498184" cy="452107"/>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600" b="1" dirty="0" smtClean="0">
                <a:latin typeface="Arial" panose="020B0604020202020204" pitchFamily="34" charset="0"/>
                <a:cs typeface="Arial" panose="020B0604020202020204" pitchFamily="34" charset="0"/>
              </a:rPr>
              <a:t>PROGRAMME PERFORMANCE INDICATORS- PRG 1</a:t>
            </a:r>
            <a:endParaRPr lang="en-ZA" sz="26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15</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904625780"/>
              </p:ext>
            </p:extLst>
          </p:nvPr>
        </p:nvGraphicFramePr>
        <p:xfrm>
          <a:off x="251520" y="622660"/>
          <a:ext cx="8735747" cy="5539232"/>
        </p:xfrm>
        <a:graphic>
          <a:graphicData uri="http://schemas.openxmlformats.org/drawingml/2006/table">
            <a:tbl>
              <a:tblPr firstRow="1" firstCol="1" bandRow="1">
                <a:tableStyleId>{5940675A-B579-460E-94D1-54222C63F5DA}</a:tableStyleId>
              </a:tblPr>
              <a:tblGrid>
                <a:gridCol w="504056"/>
                <a:gridCol w="2952328"/>
                <a:gridCol w="2039002"/>
                <a:gridCol w="1584176"/>
                <a:gridCol w="1656185"/>
              </a:tblGrid>
              <a:tr h="230039">
                <a:tc rowSpan="2" gridSpan="2">
                  <a:txBody>
                    <a:bodyPr/>
                    <a:lstStyle/>
                    <a:p>
                      <a:pPr marL="0" marR="0">
                        <a:spcBef>
                          <a:spcPts val="0"/>
                        </a:spcBef>
                        <a:spcAft>
                          <a:spcPts val="0"/>
                        </a:spcAft>
                      </a:pPr>
                      <a:r>
                        <a:rPr lang="en-US" sz="1550" b="1" dirty="0" smtClean="0">
                          <a:effectLst/>
                          <a:latin typeface="Arial Narrow" panose="020B0606020202030204" pitchFamily="34" charset="0"/>
                          <a:ea typeface="Calibri" panose="020F0502020204030204" pitchFamily="34" charset="0"/>
                          <a:cs typeface="Arial" panose="020B0604020202020204" pitchFamily="34" charset="0"/>
                        </a:rPr>
                        <a:t>Performance Indicators</a:t>
                      </a:r>
                      <a:endParaRPr lang="en-US" sz="155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rowSpan="2" hMerge="1">
                  <a:txBody>
                    <a:bodyPr/>
                    <a:lstStyle/>
                    <a:p>
                      <a:pPr marL="0" marR="0">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3">
                  <a:txBody>
                    <a:bodyPr/>
                    <a:lstStyle/>
                    <a:p>
                      <a:pPr marL="0" marR="0" algn="ctr">
                        <a:spcBef>
                          <a:spcPts val="0"/>
                        </a:spcBef>
                        <a:spcAft>
                          <a:spcPts val="0"/>
                        </a:spcAft>
                      </a:pPr>
                      <a:r>
                        <a:rPr lang="en-US" sz="1550" b="1" dirty="0">
                          <a:effectLst/>
                          <a:latin typeface="Arial Narrow" panose="020B0606020202030204" pitchFamily="34" charset="0"/>
                          <a:ea typeface="Calibri" panose="020F0502020204030204" pitchFamily="34" charset="0"/>
                          <a:cs typeface="Arial" panose="020B0604020202020204" pitchFamily="34" charset="0"/>
                        </a:rPr>
                        <a:t> </a:t>
                      </a:r>
                      <a:r>
                        <a:rPr lang="en-US" sz="1550" b="1" dirty="0" smtClean="0">
                          <a:effectLst/>
                          <a:latin typeface="Arial Narrow" panose="020B0606020202030204" pitchFamily="34" charset="0"/>
                          <a:ea typeface="Calibri" panose="020F0502020204030204" pitchFamily="34" charset="0"/>
                          <a:cs typeface="Arial" panose="020B0604020202020204" pitchFamily="34" charset="0"/>
                        </a:rPr>
                        <a:t>Medium-Term</a:t>
                      </a:r>
                      <a:r>
                        <a:rPr lang="en-US" sz="1550" b="1" baseline="0" dirty="0" smtClean="0">
                          <a:effectLst/>
                          <a:latin typeface="Arial Narrow" panose="020B0606020202030204" pitchFamily="34" charset="0"/>
                          <a:ea typeface="Calibri" panose="020F0502020204030204" pitchFamily="34" charset="0"/>
                          <a:cs typeface="Arial" panose="020B0604020202020204" pitchFamily="34" charset="0"/>
                        </a:rPr>
                        <a:t> targets</a:t>
                      </a:r>
                      <a:endParaRPr lang="en-US" sz="155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r>
              <a:tr h="230039">
                <a:tc gridSpan="2" vMerge="1">
                  <a:txBody>
                    <a:bodyPr/>
                    <a:lstStyle/>
                    <a:p>
                      <a:endParaRPr lang="en-US"/>
                    </a:p>
                  </a:txBody>
                  <a:tcPr/>
                </a:tc>
                <a:tc hMerge="1" vMerge="1">
                  <a:txBody>
                    <a:bodyPr/>
                    <a:lstStyle/>
                    <a:p>
                      <a:endParaRPr lang="en-US" dirty="0"/>
                    </a:p>
                  </a:txBody>
                  <a:tcPr/>
                </a:tc>
                <a:tc>
                  <a:txBody>
                    <a:bodyPr/>
                    <a:lstStyle/>
                    <a:p>
                      <a:pPr marL="0" marR="0">
                        <a:spcBef>
                          <a:spcPts val="0"/>
                        </a:spcBef>
                        <a:spcAft>
                          <a:spcPts val="0"/>
                        </a:spcAft>
                      </a:pPr>
                      <a:r>
                        <a:rPr lang="en-US" sz="155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55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a:txBody>
                    <a:bodyPr/>
                    <a:lstStyle/>
                    <a:p>
                      <a:pPr marL="0" marR="0">
                        <a:spcBef>
                          <a:spcPts val="0"/>
                        </a:spcBef>
                        <a:spcAft>
                          <a:spcPts val="0"/>
                        </a:spcAft>
                      </a:pPr>
                      <a:r>
                        <a:rPr lang="en-US" sz="1550" b="1" dirty="0" smtClean="0">
                          <a:effectLst/>
                          <a:latin typeface="Arial Narrow" panose="020B0606020202030204" pitchFamily="34" charset="0"/>
                          <a:ea typeface="Calibri" panose="020F0502020204030204" pitchFamily="34" charset="0"/>
                          <a:cs typeface="Arial" panose="020B0604020202020204" pitchFamily="34" charset="0"/>
                        </a:rPr>
                        <a:t>2017/18</a:t>
                      </a:r>
                      <a:endParaRPr lang="en-US" sz="155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550" b="1" dirty="0" smtClean="0">
                          <a:effectLst/>
                          <a:latin typeface="Arial Narrow" panose="020B0606020202030204" pitchFamily="34" charset="0"/>
                          <a:ea typeface="Calibri" panose="020F0502020204030204" pitchFamily="34" charset="0"/>
                          <a:cs typeface="Arial" panose="020B0604020202020204" pitchFamily="34" charset="0"/>
                        </a:rPr>
                        <a:t>2018/19</a:t>
                      </a:r>
                      <a:endParaRPr lang="en-US" sz="155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FFC000"/>
                    </a:solidFill>
                  </a:tcPr>
                </a:tc>
              </a:tr>
              <a:tr h="1563895">
                <a:tc>
                  <a:txBody>
                    <a:bodyPr/>
                    <a:lstStyle/>
                    <a:p>
                      <a:pPr marL="0" marR="0">
                        <a:lnSpc>
                          <a:spcPct val="115000"/>
                        </a:lnSpc>
                        <a:spcBef>
                          <a:spcPts val="400"/>
                        </a:spcBef>
                        <a:spcAft>
                          <a:spcPts val="400"/>
                        </a:spcAft>
                      </a:pPr>
                      <a:r>
                        <a:rPr lang="en-US" sz="1550" dirty="0" smtClean="0">
                          <a:effectLst/>
                          <a:latin typeface="Arial Narrow" panose="020B0606020202030204" pitchFamily="34" charset="0"/>
                          <a:cs typeface="Arial" panose="020B0604020202020204" pitchFamily="34" charset="0"/>
                        </a:rPr>
                        <a:t>1.1</a:t>
                      </a:r>
                      <a:endParaRPr lang="en-US" sz="1550" dirty="0">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550" kern="1200" dirty="0" smtClean="0">
                          <a:solidFill>
                            <a:schemeClr val="tx1"/>
                          </a:solidFill>
                          <a:effectLst/>
                          <a:latin typeface="Arial Narrow" panose="020B0606020202030204" pitchFamily="34" charset="0"/>
                          <a:ea typeface="+mn-ea"/>
                          <a:cs typeface="Arial" panose="020B0604020202020204" pitchFamily="34" charset="0"/>
                        </a:rPr>
                        <a:t>Annual Performance Plan compliant with the National Treasury prescripts tabled within prescribed timelines </a:t>
                      </a:r>
                      <a:endParaRPr lang="en-US" sz="1550" dirty="0">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OCJ Annual Performance Plan (2017/18) tabled in Parliament as per  National Treasury  timelines</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OCJ Annual Performance Plan (2018/19)  tabled in Parliament as per  National Treasury  timelines </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OCJ Annual Performance Plan (2019/20) tabled in Parliament as per  National Treasury  timelines </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r h="1034805">
                <a:tc>
                  <a:txBody>
                    <a:bodyPr/>
                    <a:lstStyle/>
                    <a:p>
                      <a:pPr marL="0" marR="0">
                        <a:lnSpc>
                          <a:spcPct val="107000"/>
                        </a:lnSpc>
                        <a:spcBef>
                          <a:spcPts val="0"/>
                        </a:spcBef>
                        <a:spcAft>
                          <a:spcPts val="800"/>
                        </a:spcAft>
                      </a:pPr>
                      <a:r>
                        <a:rPr lang="en-US" sz="155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1.2</a:t>
                      </a:r>
                      <a:endParaRPr lang="en-US" sz="155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550" kern="1200" dirty="0" smtClean="0">
                          <a:solidFill>
                            <a:schemeClr val="tx1"/>
                          </a:solidFill>
                          <a:effectLst/>
                          <a:latin typeface="Arial Narrow" panose="020B0606020202030204" pitchFamily="34" charset="0"/>
                          <a:ea typeface="+mn-ea"/>
                          <a:cs typeface="Arial" panose="020B0604020202020204" pitchFamily="34" charset="0"/>
                        </a:rPr>
                        <a:t>ICT  Master Systems Plan developed and implemented over the MTEF</a:t>
                      </a:r>
                      <a:endParaRPr lang="en-US" sz="155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550" kern="1200" dirty="0" smtClean="0">
                          <a:solidFill>
                            <a:schemeClr val="tx1"/>
                          </a:solidFill>
                          <a:effectLst/>
                          <a:latin typeface="Arial Narrow" panose="020B0606020202030204" pitchFamily="34" charset="0"/>
                          <a:cs typeface="Arial" panose="020B0604020202020204" pitchFamily="34" charset="0"/>
                        </a:rPr>
                        <a:t>Master Systems Plan implementation initiated (critical systems)</a:t>
                      </a:r>
                    </a:p>
                  </a:txBody>
                  <a:tcPr marL="68580" marR="68580" marT="0" marB="0"/>
                </a:tc>
                <a:tc>
                  <a:txBody>
                    <a:bodyPr/>
                    <a:lstStyle/>
                    <a:p>
                      <a:pPr marL="0" marR="0">
                        <a:lnSpc>
                          <a:spcPct val="115000"/>
                        </a:lnSpc>
                        <a:spcBef>
                          <a:spcPts val="400"/>
                        </a:spcBef>
                        <a:spcAft>
                          <a:spcPts val="400"/>
                        </a:spcAft>
                      </a:pPr>
                      <a:r>
                        <a:rPr lang="en-US" sz="1550" kern="1200" dirty="0" smtClean="0">
                          <a:solidFill>
                            <a:schemeClr val="tx1"/>
                          </a:solidFill>
                          <a:effectLst/>
                          <a:latin typeface="Arial Narrow" panose="020B0606020202030204" pitchFamily="34" charset="0"/>
                          <a:cs typeface="Arial" panose="020B0604020202020204" pitchFamily="34" charset="0"/>
                        </a:rPr>
                        <a:t>Master Systems Plan critical systems developed  and piloted</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550" kern="1200" dirty="0" smtClean="0">
                          <a:solidFill>
                            <a:schemeClr val="tx1"/>
                          </a:solidFill>
                          <a:effectLst/>
                          <a:latin typeface="Arial Narrow" panose="020B0606020202030204" pitchFamily="34" charset="0"/>
                          <a:cs typeface="Arial" panose="020B0604020202020204" pitchFamily="34" charset="0"/>
                        </a:rPr>
                        <a:t>Master Systems Plan roll-out of critical systems</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r h="719552">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en-US" sz="1550" dirty="0" smtClean="0">
                          <a:solidFill>
                            <a:schemeClr val="tx1"/>
                          </a:solidFill>
                          <a:effectLst/>
                          <a:latin typeface="Arial Narrow" panose="020B0606020202030204" pitchFamily="34" charset="0"/>
                          <a:cs typeface="Arial" panose="020B0604020202020204" pitchFamily="34" charset="0"/>
                        </a:rPr>
                        <a:t>1.3</a:t>
                      </a:r>
                    </a:p>
                  </a:txBody>
                  <a:tcPr marL="68580" marR="68580" marT="0" marB="0"/>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en-US" sz="1550" kern="1200" dirty="0" smtClean="0">
                          <a:solidFill>
                            <a:schemeClr val="tx1"/>
                          </a:solidFill>
                          <a:effectLst/>
                          <a:latin typeface="Arial Narrow" panose="020B0606020202030204" pitchFamily="34" charset="0"/>
                          <a:ea typeface="+mn-ea"/>
                          <a:cs typeface="Arial" panose="020B0604020202020204" pitchFamily="34" charset="0"/>
                        </a:rPr>
                        <a:t>Number of compliant financial performance reports  submitted within prescribed timeline</a:t>
                      </a:r>
                      <a:endParaRPr lang="en-US" sz="1550" dirty="0" smtClean="0">
                        <a:solidFill>
                          <a:schemeClr val="tx1"/>
                        </a:solidFill>
                        <a:effectLst/>
                        <a:latin typeface="Arial Narrow" panose="020B0606020202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55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12</a:t>
                      </a:r>
                      <a:endParaRPr lang="en-US" sz="155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12</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12</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r h="473435">
                <a:tc>
                  <a:txBody>
                    <a:bodyPr/>
                    <a:lstStyle/>
                    <a:p>
                      <a:pPr marL="0" marR="0">
                        <a:lnSpc>
                          <a:spcPct val="107000"/>
                        </a:lnSpc>
                        <a:spcBef>
                          <a:spcPts val="0"/>
                        </a:spcBef>
                        <a:spcAft>
                          <a:spcPts val="800"/>
                        </a:spcAft>
                      </a:pPr>
                      <a:r>
                        <a:rPr lang="en-US" sz="155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1.4</a:t>
                      </a:r>
                      <a:endParaRPr lang="en-US" sz="155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550" kern="1200" dirty="0" smtClean="0">
                          <a:solidFill>
                            <a:schemeClr val="tx1"/>
                          </a:solidFill>
                          <a:effectLst/>
                          <a:latin typeface="Arial Narrow" panose="020B0606020202030204" pitchFamily="34" charset="0"/>
                          <a:ea typeface="+mn-ea"/>
                          <a:cs typeface="Arial" panose="020B0604020202020204" pitchFamily="34" charset="0"/>
                        </a:rPr>
                        <a:t>Number of  asset registers produced in line with the prescripts</a:t>
                      </a:r>
                      <a:endParaRPr lang="en-US" sz="155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55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2</a:t>
                      </a:r>
                      <a:endParaRPr lang="en-US" sz="155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2</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2</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r h="1034805">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1.5</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Combined assurance plan developed and implemented</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Combined assurance plan developed</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Combined assurance plan rolled-out</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550" dirty="0" smtClean="0">
                          <a:solidFill>
                            <a:schemeClr val="tx1"/>
                          </a:solidFill>
                          <a:effectLst/>
                          <a:latin typeface="Arial Narrow" panose="020B0606020202030204" pitchFamily="34" charset="0"/>
                          <a:cs typeface="Arial" panose="020B0604020202020204" pitchFamily="34" charset="0"/>
                        </a:rPr>
                        <a:t>Combined assurance plan reviewed and improved</a:t>
                      </a:r>
                      <a:endParaRPr lang="en-US" sz="155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6"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7"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165304"/>
            <a:ext cx="688975" cy="640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p:nvPr/>
        </p:nvCxnSpPr>
        <p:spPr>
          <a:xfrm>
            <a:off x="-220998" y="6165304"/>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09616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9" name="Title 1"/>
          <p:cNvSpPr txBox="1">
            <a:spLocks/>
          </p:cNvSpPr>
          <p:nvPr/>
        </p:nvSpPr>
        <p:spPr>
          <a:xfrm>
            <a:off x="424818" y="96573"/>
            <a:ext cx="8124112" cy="452107"/>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300" b="1" dirty="0" smtClean="0">
                <a:latin typeface="Arial" panose="020B0604020202020204" pitchFamily="34" charset="0"/>
                <a:cs typeface="Arial" panose="020B0604020202020204" pitchFamily="34" charset="0"/>
              </a:rPr>
              <a:t>PROGRAMME PERFORMANCE INDICATORS – PRG 1</a:t>
            </a:r>
            <a:endParaRPr lang="en-ZA" sz="23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16</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513225569"/>
              </p:ext>
            </p:extLst>
          </p:nvPr>
        </p:nvGraphicFramePr>
        <p:xfrm>
          <a:off x="251520" y="908720"/>
          <a:ext cx="8424936" cy="2921884"/>
        </p:xfrm>
        <a:graphic>
          <a:graphicData uri="http://schemas.openxmlformats.org/drawingml/2006/table">
            <a:tbl>
              <a:tblPr firstRow="1" firstCol="1" bandRow="1">
                <a:tableStyleId>{5940675A-B579-460E-94D1-54222C63F5DA}</a:tableStyleId>
              </a:tblPr>
              <a:tblGrid>
                <a:gridCol w="720080"/>
                <a:gridCol w="3119122"/>
                <a:gridCol w="1656184"/>
                <a:gridCol w="1584176"/>
                <a:gridCol w="1345374"/>
              </a:tblGrid>
              <a:tr h="603880">
                <a:tc rowSpan="2" gridSpan="2">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Performance Indicators</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rowSpan="2" hMerge="1">
                  <a:txBody>
                    <a:bodyPr/>
                    <a:lstStyle/>
                    <a:p>
                      <a:pPr marL="0" marR="0">
                        <a:spcBef>
                          <a:spcPts val="0"/>
                        </a:spcBef>
                        <a:spcAft>
                          <a:spcPts val="0"/>
                        </a:spcAft>
                      </a:pP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3">
                  <a:txBody>
                    <a:bodyPr/>
                    <a:lstStyle/>
                    <a:p>
                      <a:pPr marL="0" marR="0" algn="ctr">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Medium-Term</a:t>
                      </a:r>
                      <a:r>
                        <a:rPr lang="en-US" sz="1800" b="1" baseline="0" dirty="0" smtClean="0">
                          <a:effectLst/>
                          <a:latin typeface="Arial Narrow" panose="020B0606020202030204" pitchFamily="34" charset="0"/>
                          <a:ea typeface="Calibri" panose="020F0502020204030204" pitchFamily="34" charset="0"/>
                          <a:cs typeface="Arial" panose="020B0604020202020204" pitchFamily="34" charset="0"/>
                        </a:rPr>
                        <a:t> targets</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r>
              <a:tr h="0">
                <a:tc gridSpan="2" vMerge="1">
                  <a:txBody>
                    <a:bodyPr/>
                    <a:lstStyle/>
                    <a:p>
                      <a:endParaRPr lang="en-US"/>
                    </a:p>
                  </a:txBody>
                  <a:tcPr/>
                </a:tc>
                <a:tc hMerge="1" vMerge="1">
                  <a:txBody>
                    <a:bodyPr/>
                    <a:lstStyle/>
                    <a:p>
                      <a:endParaRPr lang="en-US" dirty="0"/>
                    </a:p>
                  </a:txBody>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2017/18</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2018/19</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FFC000"/>
                    </a:solidFill>
                  </a:tcPr>
                </a:tc>
              </a:tr>
              <a:tr h="525780">
                <a:tc>
                  <a:txBody>
                    <a:bodyPr/>
                    <a:lstStyle/>
                    <a:p>
                      <a:pPr marL="0" marR="0">
                        <a:lnSpc>
                          <a:spcPct val="115000"/>
                        </a:lnSpc>
                        <a:spcBef>
                          <a:spcPts val="400"/>
                        </a:spcBef>
                        <a:spcAft>
                          <a:spcPts val="400"/>
                        </a:spcAft>
                      </a:pPr>
                      <a:r>
                        <a:rPr lang="en-US" sz="1800" dirty="0" smtClean="0">
                          <a:solidFill>
                            <a:schemeClr val="tx1"/>
                          </a:solidFill>
                          <a:effectLst/>
                          <a:latin typeface="Arial Narrow" panose="020B0606020202030204" pitchFamily="34" charset="0"/>
                          <a:cs typeface="Arial" panose="020B0604020202020204" pitchFamily="34" charset="0"/>
                        </a:rPr>
                        <a:t>1.6</a:t>
                      </a:r>
                      <a:endParaRPr lang="en-US" sz="1800" dirty="0">
                        <a:solidFill>
                          <a:schemeClr val="tx1"/>
                        </a:solidFill>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800" dirty="0" smtClean="0">
                          <a:solidFill>
                            <a:schemeClr val="tx1"/>
                          </a:solidFill>
                          <a:effectLst/>
                          <a:latin typeface="Arial Narrow" panose="020B0606020202030204" pitchFamily="34" charset="0"/>
                          <a:cs typeface="Arial" panose="020B0604020202020204" pitchFamily="34" charset="0"/>
                        </a:rPr>
                        <a:t>Number of  strategic and operational risk registers developed and updated</a:t>
                      </a:r>
                    </a:p>
                  </a:txBody>
                  <a:tcPr marL="68580" marR="68580" marT="0" marB="0"/>
                </a:tc>
                <a:tc>
                  <a:txBody>
                    <a:bodyPr/>
                    <a:lstStyle/>
                    <a:p>
                      <a:pPr marL="0" marR="0">
                        <a:lnSpc>
                          <a:spcPct val="115000"/>
                        </a:lnSpc>
                        <a:spcBef>
                          <a:spcPts val="400"/>
                        </a:spcBef>
                        <a:spcAft>
                          <a:spcPts val="400"/>
                        </a:spcAft>
                      </a:pPr>
                      <a:r>
                        <a:rPr lang="en-US" sz="1800" dirty="0">
                          <a:solidFill>
                            <a:schemeClr val="tx1"/>
                          </a:solidFill>
                          <a:effectLst/>
                          <a:latin typeface="Arial Narrow" panose="020B0606020202030204" pitchFamily="34" charset="0"/>
                          <a:cs typeface="Arial" panose="020B0604020202020204" pitchFamily="34" charset="0"/>
                        </a:rPr>
                        <a:t>8</a:t>
                      </a:r>
                    </a:p>
                  </a:txBody>
                  <a:tcPr marL="68580" marR="68580" marT="0" marB="0"/>
                </a:tc>
                <a:tc>
                  <a:txBody>
                    <a:bodyPr/>
                    <a:lstStyle/>
                    <a:p>
                      <a:pPr marL="0" marR="0">
                        <a:lnSpc>
                          <a:spcPct val="115000"/>
                        </a:lnSpc>
                        <a:spcBef>
                          <a:spcPts val="400"/>
                        </a:spcBef>
                        <a:spcAft>
                          <a:spcPts val="400"/>
                        </a:spcAft>
                      </a:pPr>
                      <a:r>
                        <a:rPr lang="en-US" sz="1800" dirty="0" smtClean="0">
                          <a:solidFill>
                            <a:schemeClr val="tx1"/>
                          </a:solidFill>
                          <a:effectLst/>
                          <a:latin typeface="Arial Narrow" panose="020B0606020202030204" pitchFamily="34" charset="0"/>
                          <a:cs typeface="Arial" panose="020B0604020202020204" pitchFamily="34" charset="0"/>
                        </a:rPr>
                        <a:t>8</a:t>
                      </a:r>
                      <a:endParaRPr lang="en-US" sz="1800" dirty="0">
                        <a:solidFill>
                          <a:schemeClr val="tx1"/>
                        </a:solidFill>
                        <a:effectLst/>
                        <a:latin typeface="Arial Narrow" panose="020B0606020202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800" dirty="0" smtClean="0">
                          <a:solidFill>
                            <a:schemeClr val="tx1"/>
                          </a:solidFill>
                          <a:effectLst/>
                          <a:latin typeface="Arial Narrow" panose="020B0606020202030204" pitchFamily="34" charset="0"/>
                          <a:cs typeface="Arial" panose="020B0604020202020204" pitchFamily="34" charset="0"/>
                        </a:rPr>
                        <a:t>8</a:t>
                      </a:r>
                      <a:endParaRPr lang="en-US" sz="18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1.7</a:t>
                      </a:r>
                      <a:endParaRPr lang="en-US" sz="18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Percentage of audit findings (internal and external) addressed </a:t>
                      </a:r>
                      <a:endParaRPr lang="en-US" sz="18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ZA" sz="1800" dirty="0">
                          <a:solidFill>
                            <a:schemeClr val="tx1"/>
                          </a:solidFill>
                          <a:effectLst/>
                          <a:latin typeface="Arial Narrow" panose="020B0606020202030204" pitchFamily="34" charset="0"/>
                          <a:cs typeface="Arial" panose="020B0604020202020204" pitchFamily="34" charset="0"/>
                        </a:rPr>
                        <a:t>80%</a:t>
                      </a:r>
                      <a:endParaRPr lang="en-US" sz="1800" dirty="0">
                        <a:solidFill>
                          <a:schemeClr val="tx1"/>
                        </a:solidFill>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ZA" sz="1800" dirty="0">
                          <a:solidFill>
                            <a:schemeClr val="tx1"/>
                          </a:solidFill>
                          <a:effectLst/>
                          <a:latin typeface="Arial Narrow" panose="020B0606020202030204" pitchFamily="34" charset="0"/>
                          <a:cs typeface="Arial" panose="020B0604020202020204" pitchFamily="34" charset="0"/>
                        </a:rPr>
                        <a:t>90%</a:t>
                      </a:r>
                      <a:endParaRPr lang="en-US" sz="1800" dirty="0">
                        <a:solidFill>
                          <a:schemeClr val="tx1"/>
                        </a:solidFill>
                        <a:effectLst/>
                        <a:latin typeface="Arial Narrow" panose="020B0606020202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ZA" sz="1800" dirty="0">
                          <a:solidFill>
                            <a:schemeClr val="tx1"/>
                          </a:solidFill>
                          <a:effectLst/>
                          <a:latin typeface="Arial Narrow" panose="020B0606020202030204" pitchFamily="34" charset="0"/>
                          <a:cs typeface="Arial" panose="020B0604020202020204" pitchFamily="34" charset="0"/>
                        </a:rPr>
                        <a:t>100%</a:t>
                      </a:r>
                      <a:endParaRPr lang="en-US" sz="18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r h="274320">
                <a:tc>
                  <a:txBody>
                    <a:bodyPr/>
                    <a:lstStyle/>
                    <a:p>
                      <a:pPr marL="0" marR="0">
                        <a:spcBef>
                          <a:spcPts val="0"/>
                        </a:spcBef>
                        <a:spcAft>
                          <a:spcPts val="0"/>
                        </a:spcAft>
                      </a:pPr>
                      <a:r>
                        <a:rPr lang="en-US" sz="18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1.8</a:t>
                      </a:r>
                      <a:endParaRPr lang="en-US" sz="18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8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Percentage of reported fraud cases investigated</a:t>
                      </a:r>
                      <a:endParaRPr lang="en-US" sz="18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800" dirty="0" smtClean="0">
                          <a:solidFill>
                            <a:schemeClr val="tx1"/>
                          </a:solidFill>
                          <a:effectLst/>
                          <a:latin typeface="Arial Narrow" panose="020B0606020202030204" pitchFamily="34" charset="0"/>
                          <a:cs typeface="Arial" panose="020B0604020202020204" pitchFamily="34" charset="0"/>
                        </a:rPr>
                        <a:t>100%</a:t>
                      </a:r>
                      <a:endParaRPr lang="en-US" sz="1800" dirty="0">
                        <a:solidFill>
                          <a:schemeClr val="tx1"/>
                        </a:solidFill>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800" dirty="0" smtClean="0">
                          <a:solidFill>
                            <a:schemeClr val="tx1"/>
                          </a:solidFill>
                          <a:effectLst/>
                          <a:latin typeface="Arial Narrow" panose="020B0606020202030204" pitchFamily="34" charset="0"/>
                          <a:cs typeface="Arial" panose="020B0604020202020204" pitchFamily="34" charset="0"/>
                        </a:rPr>
                        <a:t>100%</a:t>
                      </a:r>
                      <a:endParaRPr lang="en-US" sz="1800" dirty="0">
                        <a:solidFill>
                          <a:schemeClr val="tx1"/>
                        </a:solidFill>
                        <a:effectLst/>
                        <a:latin typeface="Arial Narrow" panose="020B0606020202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400"/>
                        </a:spcBef>
                        <a:spcAft>
                          <a:spcPts val="400"/>
                        </a:spcAft>
                      </a:pPr>
                      <a:r>
                        <a:rPr lang="en-US" sz="1800" dirty="0" smtClean="0">
                          <a:solidFill>
                            <a:schemeClr val="tx1"/>
                          </a:solidFill>
                          <a:effectLst/>
                          <a:latin typeface="Arial Narrow" panose="020B0606020202030204" pitchFamily="34" charset="0"/>
                          <a:cs typeface="Arial" panose="020B0604020202020204" pitchFamily="34" charset="0"/>
                        </a:rPr>
                        <a:t>100%</a:t>
                      </a:r>
                      <a:endParaRPr lang="en-US" sz="18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6"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7"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67276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9" name="Title 1"/>
          <p:cNvSpPr txBox="1">
            <a:spLocks/>
          </p:cNvSpPr>
          <p:nvPr/>
        </p:nvSpPr>
        <p:spPr>
          <a:xfrm>
            <a:off x="424818" y="96573"/>
            <a:ext cx="8124112" cy="452107"/>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dirty="0" smtClean="0">
                <a:latin typeface="Arial" panose="020B0604020202020204" pitchFamily="34" charset="0"/>
                <a:cs typeface="Arial" panose="020B0604020202020204" pitchFamily="34" charset="0"/>
              </a:rPr>
              <a:t>PROGRAMME PERFORMANCE INDICATORS – PRG 1</a:t>
            </a:r>
            <a:endParaRPr lang="en-ZA" sz="24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17</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904025218"/>
              </p:ext>
            </p:extLst>
          </p:nvPr>
        </p:nvGraphicFramePr>
        <p:xfrm>
          <a:off x="251520" y="700322"/>
          <a:ext cx="8640960" cy="5302362"/>
        </p:xfrm>
        <a:graphic>
          <a:graphicData uri="http://schemas.openxmlformats.org/drawingml/2006/table">
            <a:tbl>
              <a:tblPr firstRow="1" firstCol="1" bandRow="1">
                <a:tableStyleId>{5940675A-B579-460E-94D1-54222C63F5DA}</a:tableStyleId>
              </a:tblPr>
              <a:tblGrid>
                <a:gridCol w="360040"/>
                <a:gridCol w="1518430"/>
                <a:gridCol w="1433898"/>
                <a:gridCol w="1721931"/>
                <a:gridCol w="1352498"/>
                <a:gridCol w="976804"/>
                <a:gridCol w="1277359"/>
              </a:tblGrid>
              <a:tr h="354712">
                <a:tc rowSpan="2" gridSpan="2">
                  <a:txBody>
                    <a:bodyPr/>
                    <a:lstStyle/>
                    <a:p>
                      <a:pPr marL="0" marR="0">
                        <a:spcBef>
                          <a:spcPts val="0"/>
                        </a:spcBef>
                        <a:spcAft>
                          <a:spcPts val="0"/>
                        </a:spcAft>
                      </a:pPr>
                      <a:r>
                        <a:rPr lang="en-US" sz="1400" b="1" dirty="0" smtClean="0">
                          <a:effectLst/>
                          <a:latin typeface="Arial Narrow" panose="020B0606020202030204" pitchFamily="34" charset="0"/>
                          <a:ea typeface="Calibri" panose="020F0502020204030204" pitchFamily="34" charset="0"/>
                          <a:cs typeface="Arial" panose="020B0604020202020204" pitchFamily="34" charset="0"/>
                        </a:rPr>
                        <a:t>Performance Indicators</a:t>
                      </a:r>
                      <a:endParaRPr lang="en-US" sz="14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rowSpan="2" hMerge="1">
                  <a:txBody>
                    <a:bodyPr/>
                    <a:lstStyle/>
                    <a:p>
                      <a:pPr marL="0" marR="0">
                        <a:spcBef>
                          <a:spcPts val="0"/>
                        </a:spcBef>
                        <a:spcAft>
                          <a:spcPts val="0"/>
                        </a:spcAft>
                      </a:pP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rowSpan="2">
                  <a:txBody>
                    <a:bodyPr/>
                    <a:lstStyle/>
                    <a:p>
                      <a:pPr marL="0" marR="0">
                        <a:spcBef>
                          <a:spcPts val="0"/>
                        </a:spcBef>
                        <a:spcAft>
                          <a:spcPts val="0"/>
                        </a:spcAft>
                      </a:pPr>
                      <a:r>
                        <a:rPr lang="en-US" sz="1400" b="1" dirty="0" smtClean="0">
                          <a:effectLst/>
                          <a:latin typeface="Arial Narrow" panose="020B0606020202030204" pitchFamily="34" charset="0"/>
                          <a:ea typeface="Calibri" panose="020F0502020204030204" pitchFamily="34" charset="0"/>
                          <a:cs typeface="Arial" panose="020B0604020202020204" pitchFamily="34" charset="0"/>
                        </a:rPr>
                        <a:t>Annual targets</a:t>
                      </a:r>
                    </a:p>
                    <a:p>
                      <a:pPr marL="0" marR="0">
                        <a:spcBef>
                          <a:spcPts val="0"/>
                        </a:spcBef>
                        <a:spcAft>
                          <a:spcPts val="0"/>
                        </a:spcAft>
                      </a:pPr>
                      <a:r>
                        <a:rPr lang="en-US" sz="1400" b="1" dirty="0" smtClean="0">
                          <a:effectLst/>
                          <a:latin typeface="Arial Narrow" panose="020B0606020202030204" pitchFamily="34" charset="0"/>
                          <a:ea typeface="Calibri" panose="020F0502020204030204" pitchFamily="34" charset="0"/>
                          <a:cs typeface="Arial" panose="020B0604020202020204" pitchFamily="34" charset="0"/>
                        </a:rPr>
                        <a:t>    2016/17</a:t>
                      </a:r>
                      <a:endParaRPr lang="en-US" sz="14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Arial Narrow" panose="020B0606020202030204" pitchFamily="34" charset="0"/>
                          <a:ea typeface="Calibri" panose="020F0502020204030204" pitchFamily="34" charset="0"/>
                          <a:cs typeface="Arial" panose="020B0604020202020204" pitchFamily="34" charset="0"/>
                        </a:rPr>
                        <a:t>Quarterly targets</a:t>
                      </a:r>
                    </a:p>
                    <a:p>
                      <a:pPr marL="0" marR="0" algn="ctr">
                        <a:spcBef>
                          <a:spcPts val="0"/>
                        </a:spcBef>
                        <a:spcAft>
                          <a:spcPts val="0"/>
                        </a:spcAft>
                      </a:pPr>
                      <a:endParaRPr lang="en-US" sz="14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13726">
                <a:tc gridSpan="2" vMerge="1">
                  <a:txBody>
                    <a:bodyPr/>
                    <a:lstStyle/>
                    <a:p>
                      <a:endParaRPr lang="en-US"/>
                    </a:p>
                  </a:txBody>
                  <a:tcPr/>
                </a:tc>
                <a:tc hMerge="1" vMerge="1">
                  <a:txBody>
                    <a:bodyPr/>
                    <a:lstStyle/>
                    <a:p>
                      <a:endParaRPr lang="en-US" dirty="0"/>
                    </a:p>
                  </a:txBody>
                  <a:tcPr/>
                </a:tc>
                <a:tc vMerge="1">
                  <a:txBody>
                    <a:bodyPr/>
                    <a:lstStyle/>
                    <a:p>
                      <a:pPr marL="0" marR="0">
                        <a:spcBef>
                          <a:spcPts val="0"/>
                        </a:spcBef>
                        <a:spcAft>
                          <a:spcPts val="0"/>
                        </a:spcAft>
                      </a:pPr>
                      <a:endParaRPr lang="en-US" sz="14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a:txBody>
                    <a:bodyPr/>
                    <a:lstStyle/>
                    <a:p>
                      <a:pPr marL="0" marR="0">
                        <a:spcBef>
                          <a:spcPts val="0"/>
                        </a:spcBef>
                        <a:spcAft>
                          <a:spcPts val="0"/>
                        </a:spcAft>
                      </a:pPr>
                      <a:r>
                        <a:rPr lang="en-US" sz="1400" b="1" dirty="0" smtClean="0">
                          <a:effectLst/>
                          <a:latin typeface="Arial Narrow" panose="020B0606020202030204" pitchFamily="34" charset="0"/>
                          <a:ea typeface="Calibri" panose="020F0502020204030204" pitchFamily="34" charset="0"/>
                          <a:cs typeface="Arial" panose="020B0604020202020204" pitchFamily="34" charset="0"/>
                        </a:rPr>
                        <a:t>Q1</a:t>
                      </a:r>
                      <a:endParaRPr lang="en-US" sz="14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400" b="1" dirty="0" smtClean="0">
                          <a:effectLst/>
                          <a:latin typeface="Arial Narrow" panose="020B0606020202030204" pitchFamily="34" charset="0"/>
                          <a:ea typeface="Calibri" panose="020F0502020204030204" pitchFamily="34" charset="0"/>
                          <a:cs typeface="Arial" panose="020B0604020202020204" pitchFamily="34" charset="0"/>
                        </a:rPr>
                        <a:t>Q2</a:t>
                      </a:r>
                      <a:endParaRPr lang="en-US" sz="14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400" b="1" dirty="0" smtClean="0">
                          <a:effectLst/>
                          <a:latin typeface="Arial Narrow" panose="020B0606020202030204" pitchFamily="34" charset="0"/>
                          <a:ea typeface="Calibri" panose="020F0502020204030204" pitchFamily="34" charset="0"/>
                          <a:cs typeface="Arial" panose="020B0604020202020204" pitchFamily="34" charset="0"/>
                        </a:rPr>
                        <a:t>Q3</a:t>
                      </a:r>
                      <a:endParaRPr lang="en-US" sz="14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400" b="1" dirty="0" smtClean="0">
                          <a:effectLst/>
                          <a:latin typeface="Arial Narrow" panose="020B0606020202030204" pitchFamily="34" charset="0"/>
                          <a:ea typeface="Calibri" panose="020F0502020204030204" pitchFamily="34" charset="0"/>
                          <a:cs typeface="Arial" panose="020B0604020202020204" pitchFamily="34" charset="0"/>
                        </a:rPr>
                        <a:t>Q4</a:t>
                      </a:r>
                      <a:endParaRPr lang="en-US" sz="14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r>
              <a:tr h="1618730">
                <a:tc>
                  <a:txBody>
                    <a:bodyPr/>
                    <a:lstStyle/>
                    <a:p>
                      <a:pPr marL="0" marR="0">
                        <a:lnSpc>
                          <a:spcPct val="115000"/>
                        </a:lnSpc>
                        <a:spcBef>
                          <a:spcPts val="400"/>
                        </a:spcBef>
                        <a:spcAft>
                          <a:spcPts val="400"/>
                        </a:spcAft>
                      </a:pPr>
                      <a:r>
                        <a:rPr lang="en-US" sz="1400" kern="1200" dirty="0" smtClean="0">
                          <a:solidFill>
                            <a:schemeClr val="tx1"/>
                          </a:solidFill>
                          <a:effectLst/>
                          <a:latin typeface="Arial Narrow" panose="020B0606020202030204" pitchFamily="34" charset="0"/>
                          <a:ea typeface="+mn-ea"/>
                          <a:cs typeface="Arial" panose="020B0604020202020204" pitchFamily="34" charset="0"/>
                        </a:rPr>
                        <a:t>1.1</a:t>
                      </a:r>
                      <a:endParaRPr lang="en-US" sz="1400" dirty="0">
                        <a:solidFill>
                          <a:schemeClr val="tx1"/>
                        </a:solidFill>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400" kern="1200" dirty="0" smtClean="0">
                          <a:solidFill>
                            <a:schemeClr val="tx1"/>
                          </a:solidFill>
                          <a:effectLst/>
                          <a:latin typeface="Arial Narrow" panose="020B0606020202030204" pitchFamily="34" charset="0"/>
                          <a:ea typeface="+mn-ea"/>
                          <a:cs typeface="Arial" panose="020B0604020202020204" pitchFamily="34" charset="0"/>
                        </a:rPr>
                        <a:t>Annual Performance Plan compliant with the National Treasury prescripts tabled within prescribed timelines </a:t>
                      </a:r>
                      <a:endParaRPr lang="en-US" sz="1400" dirty="0">
                        <a:effectLst/>
                        <a:latin typeface="Arial Narrow" panose="020B0606020202030204" pitchFamily="34" charset="0"/>
                        <a:cs typeface="Arial" panose="020B0604020202020204" pitchFamily="34" charset="0"/>
                      </a:endParaRPr>
                    </a:p>
                  </a:txBody>
                  <a:tcPr marL="68580" marR="68580" marT="0" marB="0"/>
                </a:tc>
                <a:tc>
                  <a:txBody>
                    <a:bodyPr/>
                    <a:lstStyle/>
                    <a:p>
                      <a:pPr marL="0" marR="0">
                        <a:lnSpc>
                          <a:spcPct val="115000"/>
                        </a:lnSpc>
                        <a:spcBef>
                          <a:spcPts val="400"/>
                        </a:spcBef>
                        <a:spcAft>
                          <a:spcPts val="400"/>
                        </a:spcAft>
                      </a:pPr>
                      <a:r>
                        <a:rPr lang="en-US" sz="1400" dirty="0" smtClean="0">
                          <a:solidFill>
                            <a:schemeClr val="tx1"/>
                          </a:solidFill>
                          <a:effectLst/>
                          <a:latin typeface="Arial Narrow" panose="020B0606020202030204" pitchFamily="34" charset="0"/>
                          <a:cs typeface="Arial" panose="020B0604020202020204" pitchFamily="34" charset="0"/>
                        </a:rPr>
                        <a:t>OCJ Annual Performance Plan (2017/18) tabled in Parliament as per  National Treasury  timelines </a:t>
                      </a:r>
                      <a:endParaRPr lang="en-US" sz="1400" dirty="0">
                        <a:solidFill>
                          <a:schemeClr val="tx1"/>
                        </a:solidFill>
                        <a:effectLst/>
                        <a:latin typeface="Arial Narrow" panose="020B0606020202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4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Develop draft Annual Performance Plan (2017/18) compliant with the prescripts</a:t>
                      </a:r>
                      <a:endParaRPr lang="en-US"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400" dirty="0" smtClean="0">
                          <a:solidFill>
                            <a:schemeClr val="tx1"/>
                          </a:solidFill>
                          <a:effectLst/>
                          <a:latin typeface="Arial Narrow" panose="020B0606020202030204" pitchFamily="34" charset="0"/>
                          <a:cs typeface="Arial" panose="020B0604020202020204" pitchFamily="34" charset="0"/>
                        </a:rPr>
                        <a:t>1</a:t>
                      </a:r>
                      <a:r>
                        <a:rPr lang="en-US" sz="1400" baseline="30000" dirty="0" smtClean="0">
                          <a:solidFill>
                            <a:schemeClr val="tx1"/>
                          </a:solidFill>
                          <a:effectLst/>
                          <a:latin typeface="Arial Narrow" panose="020B0606020202030204" pitchFamily="34" charset="0"/>
                          <a:cs typeface="Arial" panose="020B0604020202020204" pitchFamily="34" charset="0"/>
                        </a:rPr>
                        <a:t>st</a:t>
                      </a:r>
                      <a:r>
                        <a:rPr lang="en-US" sz="1400" dirty="0" smtClean="0">
                          <a:solidFill>
                            <a:schemeClr val="tx1"/>
                          </a:solidFill>
                          <a:effectLst/>
                          <a:latin typeface="Arial Narrow" panose="020B0606020202030204" pitchFamily="34" charset="0"/>
                          <a:cs typeface="Arial" panose="020B0604020202020204" pitchFamily="34" charset="0"/>
                        </a:rPr>
                        <a:t> Draft Annual Performance Plan (2017/18) submitted to DPME and NT</a:t>
                      </a:r>
                      <a:endParaRPr lang="en-US" sz="14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400" dirty="0" smtClean="0">
                          <a:solidFill>
                            <a:schemeClr val="tx1"/>
                          </a:solidFill>
                          <a:effectLst/>
                          <a:latin typeface="Arial Narrow" panose="020B0606020202030204" pitchFamily="34" charset="0"/>
                          <a:cs typeface="Arial" panose="020B0604020202020204" pitchFamily="34" charset="0"/>
                        </a:rPr>
                        <a:t>2</a:t>
                      </a:r>
                      <a:r>
                        <a:rPr lang="en-US" sz="1400" baseline="30000" dirty="0" smtClean="0">
                          <a:solidFill>
                            <a:schemeClr val="tx1"/>
                          </a:solidFill>
                          <a:effectLst/>
                          <a:latin typeface="Arial Narrow" panose="020B0606020202030204" pitchFamily="34" charset="0"/>
                          <a:cs typeface="Arial" panose="020B0604020202020204" pitchFamily="34" charset="0"/>
                        </a:rPr>
                        <a:t>nd</a:t>
                      </a:r>
                      <a:r>
                        <a:rPr lang="en-US" sz="1400" baseline="0" dirty="0" smtClean="0">
                          <a:solidFill>
                            <a:schemeClr val="tx1"/>
                          </a:solidFill>
                          <a:effectLst/>
                          <a:latin typeface="Arial Narrow" panose="020B0606020202030204" pitchFamily="34" charset="0"/>
                          <a:cs typeface="Arial" panose="020B0604020202020204" pitchFamily="34" charset="0"/>
                        </a:rPr>
                        <a:t> </a:t>
                      </a:r>
                      <a:r>
                        <a:rPr lang="en-US" sz="1400" dirty="0" smtClean="0">
                          <a:solidFill>
                            <a:schemeClr val="tx1"/>
                          </a:solidFill>
                          <a:effectLst/>
                          <a:latin typeface="Arial Narrow" panose="020B0606020202030204" pitchFamily="34" charset="0"/>
                          <a:cs typeface="Arial" panose="020B0604020202020204" pitchFamily="34" charset="0"/>
                        </a:rPr>
                        <a:t>Draft Annual Performance Plan (2017/18) submitted to DPME and NT </a:t>
                      </a:r>
                      <a:endParaRPr lang="en-US" sz="14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0"/>
                        </a:spcBef>
                        <a:spcAft>
                          <a:spcPts val="0"/>
                        </a:spcAft>
                      </a:pPr>
                      <a:r>
                        <a:rPr lang="en-US" sz="1400" i="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Annual Performance Plan (2017/18) tabled in Parliament within  timelines </a:t>
                      </a:r>
                      <a:endParaRPr lang="en-US" sz="1400" i="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217163">
                <a:tc rowSpan="2">
                  <a:txBody>
                    <a:bodyPr/>
                    <a:lstStyle/>
                    <a:p>
                      <a:pPr marL="0" marR="0">
                        <a:lnSpc>
                          <a:spcPct val="107000"/>
                        </a:lnSpc>
                        <a:spcBef>
                          <a:spcPts val="0"/>
                        </a:spcBef>
                        <a:spcAft>
                          <a:spcPts val="800"/>
                        </a:spcAft>
                      </a:pPr>
                      <a:r>
                        <a:rPr lang="en-US" sz="1400" kern="1200" dirty="0" smtClean="0">
                          <a:solidFill>
                            <a:schemeClr val="tx1"/>
                          </a:solidFill>
                          <a:effectLst/>
                          <a:latin typeface="Arial Narrow" panose="020B0606020202030204" pitchFamily="34" charset="0"/>
                          <a:ea typeface="+mn-ea"/>
                          <a:cs typeface="Arial" panose="020B0604020202020204" pitchFamily="34" charset="0"/>
                        </a:rPr>
                        <a:t>1.2</a:t>
                      </a:r>
                      <a:endParaRPr lang="en-US"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marL="0" marR="0">
                        <a:lnSpc>
                          <a:spcPct val="107000"/>
                        </a:lnSpc>
                        <a:spcBef>
                          <a:spcPts val="0"/>
                        </a:spcBef>
                        <a:spcAft>
                          <a:spcPts val="800"/>
                        </a:spcAft>
                      </a:pPr>
                      <a:r>
                        <a:rPr lang="en-US" sz="1400" kern="1200" dirty="0" smtClean="0">
                          <a:solidFill>
                            <a:schemeClr val="tx1"/>
                          </a:solidFill>
                          <a:effectLst/>
                          <a:latin typeface="Arial Narrow" panose="020B0606020202030204" pitchFamily="34" charset="0"/>
                          <a:ea typeface="+mn-ea"/>
                          <a:cs typeface="Arial" panose="020B0604020202020204" pitchFamily="34" charset="0"/>
                        </a:rPr>
                        <a:t>ICT  Master Systems Plan developed and implemented over the MTEF</a:t>
                      </a:r>
                      <a:endParaRPr lang="en-US"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marL="0" marR="0">
                        <a:lnSpc>
                          <a:spcPct val="115000"/>
                        </a:lnSpc>
                        <a:spcBef>
                          <a:spcPts val="400"/>
                        </a:spcBef>
                        <a:spcAft>
                          <a:spcPts val="400"/>
                        </a:spcAft>
                      </a:pPr>
                      <a:r>
                        <a:rPr lang="en-US" sz="1400" kern="1200" dirty="0" smtClean="0">
                          <a:solidFill>
                            <a:schemeClr val="tx1"/>
                          </a:solidFill>
                          <a:effectLst/>
                          <a:latin typeface="Arial Narrow" panose="020B0606020202030204" pitchFamily="34" charset="0"/>
                          <a:cs typeface="Arial" panose="020B0604020202020204" pitchFamily="34" charset="0"/>
                        </a:rPr>
                        <a:t>Master Systems Plan implementation initiated (critical systems)</a:t>
                      </a:r>
                    </a:p>
                  </a:txBody>
                  <a:tcPr marL="68580" marR="68580" marT="0" marB="0"/>
                </a:tc>
                <a:tc>
                  <a:txBody>
                    <a:bodyPr/>
                    <a:lstStyle/>
                    <a:p>
                      <a:pPr marL="0" marR="0" algn="l">
                        <a:lnSpc>
                          <a:spcPct val="115000"/>
                        </a:lnSpc>
                        <a:spcBef>
                          <a:spcPts val="0"/>
                        </a:spcBef>
                        <a:spcAft>
                          <a:spcPts val="0"/>
                        </a:spcAft>
                      </a:pPr>
                      <a:r>
                        <a:rPr lang="en-US" sz="14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Tender requirements (Terms of Reference) developed and tender advertised for infrastructure upgrades</a:t>
                      </a:r>
                      <a:endParaRPr lang="en-US" sz="1400" baseline="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15000"/>
                        </a:lnSpc>
                        <a:spcBef>
                          <a:spcPts val="400"/>
                        </a:spcBef>
                        <a:spcAft>
                          <a:spcPts val="400"/>
                        </a:spcAft>
                        <a:buClrTx/>
                        <a:buSzTx/>
                        <a:buFontTx/>
                        <a:buNone/>
                        <a:tabLst/>
                        <a:defRPr/>
                      </a:pPr>
                      <a:r>
                        <a:rPr lang="en-US" sz="14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Tender processes finalised</a:t>
                      </a:r>
                      <a:endParaRPr lang="en-US" sz="1400" baseline="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400" dirty="0" smtClean="0">
                          <a:solidFill>
                            <a:schemeClr val="tx1"/>
                          </a:solidFill>
                          <a:effectLst/>
                          <a:latin typeface="Arial Narrow" panose="020B0606020202030204" pitchFamily="34" charset="0"/>
                          <a:cs typeface="Arial" panose="020B0604020202020204" pitchFamily="34" charset="0"/>
                        </a:rPr>
                        <a:t>Service Provider appointed and SLA concluded</a:t>
                      </a:r>
                      <a:endParaRPr lang="en-US" sz="14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0"/>
                        </a:spcBef>
                        <a:spcAft>
                          <a:spcPts val="0"/>
                        </a:spcAft>
                      </a:pPr>
                      <a:r>
                        <a:rPr lang="en-US" sz="14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Configuration and installation of the infrastructure</a:t>
                      </a:r>
                      <a:endParaRPr lang="en-US" sz="1400" baseline="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p>
                      <a:pPr marL="0" marR="0" algn="l">
                        <a:lnSpc>
                          <a:spcPct val="115000"/>
                        </a:lnSpc>
                        <a:spcBef>
                          <a:spcPts val="0"/>
                        </a:spcBef>
                        <a:spcAft>
                          <a:spcPts val="0"/>
                        </a:spcAft>
                      </a:pPr>
                      <a:endParaRPr lang="en-US" sz="1400" baseline="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387483">
                <a:tc vMerge="1">
                  <a:txBody>
                    <a:bodyPr/>
                    <a:lstStyle/>
                    <a:p>
                      <a:pPr marL="0" marR="0">
                        <a:lnSpc>
                          <a:spcPct val="107000"/>
                        </a:lnSpc>
                        <a:spcBef>
                          <a:spcPts val="0"/>
                        </a:spcBef>
                        <a:spcAft>
                          <a:spcPts val="8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pPr marL="0" marR="0">
                        <a:lnSpc>
                          <a:spcPct val="107000"/>
                        </a:lnSpc>
                        <a:spcBef>
                          <a:spcPts val="0"/>
                        </a:spcBef>
                        <a:spcAft>
                          <a:spcPts val="8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pPr marL="0" marR="0">
                        <a:lnSpc>
                          <a:spcPct val="115000"/>
                        </a:lnSpc>
                        <a:spcBef>
                          <a:spcPts val="400"/>
                        </a:spcBef>
                        <a:spcAft>
                          <a:spcPts val="400"/>
                        </a:spcAft>
                      </a:pPr>
                      <a:endParaRPr lang="en-US" sz="1200" dirty="0">
                        <a:solidFill>
                          <a:srgbClr val="FF0000"/>
                        </a:solidFill>
                        <a:effectLst/>
                        <a:latin typeface="Arial" panose="020B0604020202020204" pitchFamily="34" charset="0"/>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Business requirements specifications developed for critical systems</a:t>
                      </a:r>
                    </a:p>
                  </a:txBody>
                  <a:tcPr marL="68580" marR="68580" marT="0" marB="0">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15000"/>
                        </a:lnSpc>
                        <a:spcBef>
                          <a:spcPts val="400"/>
                        </a:spcBef>
                        <a:spcAft>
                          <a:spcPts val="400"/>
                        </a:spcAft>
                        <a:buClrTx/>
                        <a:buSzTx/>
                        <a:buFontTx/>
                        <a:buNone/>
                        <a:tabLst/>
                        <a:defRPr/>
                      </a:pPr>
                      <a:r>
                        <a:rPr lang="en-US" sz="1400" dirty="0" smtClean="0">
                          <a:solidFill>
                            <a:schemeClr val="tx1"/>
                          </a:solidFill>
                          <a:effectLst/>
                          <a:latin typeface="Arial Narrow" panose="020B0606020202030204" pitchFamily="34" charset="0"/>
                          <a:cs typeface="Arial" panose="020B0604020202020204" pitchFamily="34" charset="0"/>
                        </a:rPr>
                        <a:t>Tender requirements (Terms of Reference) developed and  tender advertised</a:t>
                      </a:r>
                      <a:endParaRPr lang="en-US" sz="1400" baseline="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15000"/>
                        </a:lnSpc>
                        <a:spcBef>
                          <a:spcPts val="400"/>
                        </a:spcBef>
                        <a:spcAft>
                          <a:spcPts val="400"/>
                        </a:spcAft>
                        <a:buClrTx/>
                        <a:buSzTx/>
                        <a:buFontTx/>
                        <a:buNone/>
                        <a:tabLst/>
                        <a:defRPr/>
                      </a:pPr>
                      <a:r>
                        <a:rPr lang="en-US" sz="14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Tender processes finalised</a:t>
                      </a:r>
                      <a:endParaRPr lang="en-US" sz="14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Service Provider appointed and SLA concluded</a:t>
                      </a:r>
                      <a:endParaRPr lang="en-US" sz="14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bl>
          </a:graphicData>
        </a:graphic>
      </p:graphicFrame>
      <p:sp>
        <p:nvSpPr>
          <p:cNvPr id="6"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7"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05319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9" name="Title 1"/>
          <p:cNvSpPr txBox="1">
            <a:spLocks/>
          </p:cNvSpPr>
          <p:nvPr/>
        </p:nvSpPr>
        <p:spPr>
          <a:xfrm>
            <a:off x="424818" y="96573"/>
            <a:ext cx="8124112" cy="452107"/>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dirty="0" smtClean="0">
                <a:latin typeface="Arial" panose="020B0604020202020204" pitchFamily="34" charset="0"/>
                <a:cs typeface="Arial" panose="020B0604020202020204" pitchFamily="34" charset="0"/>
              </a:rPr>
              <a:t>PROGRAMME PERFORMANCE INDICATORS – PRG 1</a:t>
            </a:r>
            <a:endParaRPr lang="en-ZA" sz="24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18</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919979815"/>
              </p:ext>
            </p:extLst>
          </p:nvPr>
        </p:nvGraphicFramePr>
        <p:xfrm>
          <a:off x="251520" y="836712"/>
          <a:ext cx="8640960" cy="4930667"/>
        </p:xfrm>
        <a:graphic>
          <a:graphicData uri="http://schemas.openxmlformats.org/drawingml/2006/table">
            <a:tbl>
              <a:tblPr firstRow="1" firstCol="1" bandRow="1">
                <a:tableStyleId>{5940675A-B579-460E-94D1-54222C63F5DA}</a:tableStyleId>
              </a:tblPr>
              <a:tblGrid>
                <a:gridCol w="360040"/>
                <a:gridCol w="1872208"/>
                <a:gridCol w="1224136"/>
                <a:gridCol w="1577915"/>
                <a:gridCol w="1352498"/>
                <a:gridCol w="1174043"/>
                <a:gridCol w="1080120"/>
              </a:tblGrid>
              <a:tr h="162313">
                <a:tc rowSpan="2" gridSpan="2">
                  <a:txBody>
                    <a:bodyPr/>
                    <a:lstStyle/>
                    <a:p>
                      <a:pPr marL="0" marR="0">
                        <a:spcBef>
                          <a:spcPts val="0"/>
                        </a:spcBef>
                        <a:spcAft>
                          <a:spcPts val="0"/>
                        </a:spcAft>
                      </a:pPr>
                      <a:r>
                        <a:rPr lang="en-US" sz="1200" b="1" dirty="0" smtClean="0">
                          <a:effectLst/>
                          <a:latin typeface="Arial Narrow" panose="020B0606020202030204" pitchFamily="34" charset="0"/>
                          <a:ea typeface="Calibri" panose="020F0502020204030204" pitchFamily="34" charset="0"/>
                          <a:cs typeface="Arial" panose="020B0604020202020204" pitchFamily="34" charset="0"/>
                        </a:rPr>
                        <a:t>Performance Indicators</a:t>
                      </a:r>
                      <a:endParaRPr lang="en-US" sz="12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rowSpan="2" hMerge="1">
                  <a:txBody>
                    <a:bodyPr/>
                    <a:lstStyle/>
                    <a:p>
                      <a:pPr marL="0" marR="0">
                        <a:spcBef>
                          <a:spcPts val="0"/>
                        </a:spcBef>
                        <a:spcAft>
                          <a:spcPts val="0"/>
                        </a:spcAft>
                      </a:pP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rowSpan="2">
                  <a:txBody>
                    <a:bodyPr/>
                    <a:lstStyle/>
                    <a:p>
                      <a:pPr marL="0" marR="0">
                        <a:spcBef>
                          <a:spcPts val="0"/>
                        </a:spcBef>
                        <a:spcAft>
                          <a:spcPts val="0"/>
                        </a:spcAft>
                      </a:pPr>
                      <a:r>
                        <a:rPr lang="en-US" sz="1200" b="1" dirty="0" smtClean="0">
                          <a:effectLst/>
                          <a:latin typeface="Arial Narrow" panose="020B0606020202030204" pitchFamily="34" charset="0"/>
                          <a:ea typeface="Calibri" panose="020F0502020204030204" pitchFamily="34" charset="0"/>
                          <a:cs typeface="Arial" panose="020B0604020202020204" pitchFamily="34" charset="0"/>
                        </a:rPr>
                        <a:t>Annual Targets</a:t>
                      </a:r>
                    </a:p>
                    <a:p>
                      <a:pPr marL="0" marR="0" algn="ctr">
                        <a:spcBef>
                          <a:spcPts val="0"/>
                        </a:spcBef>
                        <a:spcAft>
                          <a:spcPts val="0"/>
                        </a:spcAft>
                      </a:pPr>
                      <a:r>
                        <a:rPr lang="en-US" sz="120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2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effectLst/>
                          <a:latin typeface="Arial Narrow" panose="020B0606020202030204" pitchFamily="34" charset="0"/>
                          <a:ea typeface="Calibri" panose="020F0502020204030204" pitchFamily="34" charset="0"/>
                          <a:cs typeface="Arial" panose="020B0604020202020204" pitchFamily="34" charset="0"/>
                        </a:rPr>
                        <a:t>Quarterly Targets</a:t>
                      </a:r>
                    </a:p>
                    <a:p>
                      <a:pPr marL="0" marR="0" algn="ctr">
                        <a:spcBef>
                          <a:spcPts val="0"/>
                        </a:spcBef>
                        <a:spcAft>
                          <a:spcPts val="0"/>
                        </a:spcAft>
                      </a:pPr>
                      <a:endParaRPr lang="en-US" sz="12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38296">
                <a:tc gridSpan="2" vMerge="1">
                  <a:txBody>
                    <a:bodyPr/>
                    <a:lstStyle/>
                    <a:p>
                      <a:endParaRPr lang="en-US"/>
                    </a:p>
                  </a:txBody>
                  <a:tcPr/>
                </a:tc>
                <a:tc hMerge="1" vMerge="1">
                  <a:txBody>
                    <a:bodyPr/>
                    <a:lstStyle/>
                    <a:p>
                      <a:endParaRPr lang="en-US" dirty="0"/>
                    </a:p>
                  </a:txBody>
                  <a:tcPr/>
                </a:tc>
                <a:tc vMerge="1">
                  <a:txBody>
                    <a:bodyPr/>
                    <a:lstStyle/>
                    <a:p>
                      <a:pPr marL="0" marR="0">
                        <a:spcBef>
                          <a:spcPts val="0"/>
                        </a:spcBef>
                        <a:spcAft>
                          <a:spcPts val="0"/>
                        </a:spcAft>
                      </a:pPr>
                      <a:endParaRPr lang="en-US" sz="135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200" b="1" dirty="0" smtClean="0">
                          <a:effectLst/>
                          <a:latin typeface="Arial Narrow" panose="020B0606020202030204" pitchFamily="34" charset="0"/>
                          <a:ea typeface="Calibri" panose="020F0502020204030204" pitchFamily="34" charset="0"/>
                          <a:cs typeface="Arial" panose="020B0604020202020204" pitchFamily="34" charset="0"/>
                        </a:rPr>
                        <a:t>Q1</a:t>
                      </a:r>
                      <a:endParaRPr lang="en-US" sz="12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200" b="1" dirty="0" smtClean="0">
                          <a:effectLst/>
                          <a:latin typeface="Arial Narrow" panose="020B0606020202030204" pitchFamily="34" charset="0"/>
                          <a:ea typeface="Calibri" panose="020F0502020204030204" pitchFamily="34" charset="0"/>
                          <a:cs typeface="Arial" panose="020B0604020202020204" pitchFamily="34" charset="0"/>
                        </a:rPr>
                        <a:t>Q2</a:t>
                      </a:r>
                      <a:endParaRPr lang="en-US" sz="12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200" b="1" dirty="0" smtClean="0">
                          <a:effectLst/>
                          <a:latin typeface="Arial Narrow" panose="020B0606020202030204" pitchFamily="34" charset="0"/>
                          <a:ea typeface="Calibri" panose="020F0502020204030204" pitchFamily="34" charset="0"/>
                          <a:cs typeface="Arial" panose="020B0604020202020204" pitchFamily="34" charset="0"/>
                        </a:rPr>
                        <a:t>Q3</a:t>
                      </a:r>
                      <a:endParaRPr lang="en-US" sz="12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200" b="1" dirty="0" smtClean="0">
                          <a:effectLst/>
                          <a:latin typeface="Arial Narrow" panose="020B0606020202030204" pitchFamily="34" charset="0"/>
                          <a:ea typeface="Calibri" panose="020F0502020204030204" pitchFamily="34" charset="0"/>
                          <a:cs typeface="Arial" panose="020B0604020202020204" pitchFamily="34" charset="0"/>
                        </a:rPr>
                        <a:t>Q4</a:t>
                      </a:r>
                      <a:endParaRPr lang="en-US" sz="12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r>
              <a:tr h="835640">
                <a:tc>
                  <a:txBody>
                    <a:bodyPr/>
                    <a:lstStyle/>
                    <a:p>
                      <a:pPr marL="0" marR="0">
                        <a:lnSpc>
                          <a:spcPct val="107000"/>
                        </a:lnSpc>
                        <a:spcBef>
                          <a:spcPts val="0"/>
                        </a:spcBef>
                        <a:spcAft>
                          <a:spcPts val="800"/>
                        </a:spcAft>
                      </a:pPr>
                      <a:r>
                        <a:rPr lang="en-US" sz="1200" kern="1200" dirty="0" smtClean="0">
                          <a:solidFill>
                            <a:schemeClr val="tx1"/>
                          </a:solidFill>
                          <a:effectLst/>
                          <a:latin typeface="Arial Narrow" panose="020B0606020202030204" pitchFamily="34" charset="0"/>
                          <a:ea typeface="+mn-ea"/>
                          <a:cs typeface="Arial" panose="020B0604020202020204" pitchFamily="34" charset="0"/>
                        </a:rPr>
                        <a:t>1.3</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en-US" sz="1200" kern="1200" dirty="0" smtClean="0">
                          <a:solidFill>
                            <a:schemeClr val="tx1"/>
                          </a:solidFill>
                          <a:effectLst/>
                          <a:latin typeface="Arial Narrow" panose="020B0606020202030204" pitchFamily="34" charset="0"/>
                          <a:ea typeface="+mn-ea"/>
                          <a:cs typeface="Arial" panose="020B0604020202020204" pitchFamily="34" charset="0"/>
                        </a:rPr>
                        <a:t>Number of compliant financial performance reports  submitted within the prescribed timelines</a:t>
                      </a:r>
                      <a:endParaRPr lang="en-US" sz="1200" dirty="0" smtClean="0">
                        <a:solidFill>
                          <a:schemeClr val="tx1"/>
                        </a:solidFill>
                        <a:effectLst/>
                        <a:latin typeface="Arial Narrow" panose="020B0606020202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12</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3</a:t>
                      </a: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200" dirty="0">
                          <a:solidFill>
                            <a:schemeClr val="tx1"/>
                          </a:solidFill>
                          <a:effectLst/>
                          <a:latin typeface="Arial Narrow" panose="020B0606020202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200" dirty="0">
                          <a:solidFill>
                            <a:schemeClr val="tx1"/>
                          </a:solidFill>
                          <a:effectLst/>
                          <a:latin typeface="Arial Narrow" panose="020B0606020202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0"/>
                        </a:spcBef>
                        <a:spcAft>
                          <a:spcPts val="0"/>
                        </a:spcAft>
                      </a:pPr>
                      <a:r>
                        <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668512">
                <a:tc>
                  <a:txBody>
                    <a:bodyPr/>
                    <a:lstStyle/>
                    <a:p>
                      <a:pPr marL="0" marR="0">
                        <a:lnSpc>
                          <a:spcPct val="107000"/>
                        </a:lnSpc>
                        <a:spcBef>
                          <a:spcPts val="0"/>
                        </a:spcBef>
                        <a:spcAft>
                          <a:spcPts val="800"/>
                        </a:spcAft>
                      </a:pPr>
                      <a:r>
                        <a:rPr lang="en-US" sz="1200" kern="1200" dirty="0" smtClean="0">
                          <a:solidFill>
                            <a:schemeClr val="tx1"/>
                          </a:solidFill>
                          <a:effectLst/>
                          <a:latin typeface="Arial Narrow" panose="020B0606020202030204" pitchFamily="34" charset="0"/>
                          <a:ea typeface="+mn-ea"/>
                          <a:cs typeface="Arial" panose="020B0604020202020204" pitchFamily="34" charset="0"/>
                        </a:rPr>
                        <a:t>1.4</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200" kern="1200" dirty="0" smtClean="0">
                          <a:solidFill>
                            <a:schemeClr val="tx1"/>
                          </a:solidFill>
                          <a:effectLst/>
                          <a:latin typeface="Arial Narrow" panose="020B0606020202030204" pitchFamily="34" charset="0"/>
                          <a:ea typeface="+mn-ea"/>
                          <a:cs typeface="Arial" panose="020B0604020202020204" pitchFamily="34" charset="0"/>
                        </a:rPr>
                        <a:t>Number of asset registers produced in line with the prescripts </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2</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200" dirty="0" smtClean="0">
                          <a:solidFill>
                            <a:schemeClr val="tx1"/>
                          </a:solidFill>
                          <a:effectLst/>
                          <a:latin typeface="Arial Narrow" panose="020B0606020202030204" pitchFamily="34" charset="0"/>
                          <a:cs typeface="Arial" panose="020B0604020202020204" pitchFamily="34" charset="0"/>
                        </a:rPr>
                        <a:t>1</a:t>
                      </a:r>
                      <a:endParaRPr lang="en-US" sz="12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200" dirty="0">
                          <a:solidFill>
                            <a:schemeClr val="tx1"/>
                          </a:solidFill>
                          <a:effectLst/>
                          <a:latin typeface="Arial Narrow" panose="020B0606020202030204" pitchFamily="34" charset="0"/>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048528">
                <a:tc>
                  <a:txBody>
                    <a:bodyPr/>
                    <a:lstStyle/>
                    <a:p>
                      <a:pPr marL="0" marR="0">
                        <a:lnSpc>
                          <a:spcPct val="107000"/>
                        </a:lnSpc>
                        <a:spcBef>
                          <a:spcPts val="0"/>
                        </a:spcBef>
                        <a:spcAft>
                          <a:spcPts val="80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1.5</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Combined assurance plan developed and implemented</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Combined assurance plan</a:t>
                      </a:r>
                      <a:r>
                        <a:rPr lang="en-US" sz="1200" baseline="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 </a:t>
                      </a:r>
                      <a:r>
                        <a:rPr lang="en-US" sz="1200" dirty="0" smtClean="0">
                          <a:solidFill>
                            <a:srgbClr val="FF0000"/>
                          </a:solidFill>
                          <a:effectLst/>
                          <a:latin typeface="Arial Narrow" panose="020B0606020202030204" pitchFamily="34" charset="0"/>
                          <a:ea typeface="Calibri" panose="020F0502020204030204" pitchFamily="34" charset="0"/>
                          <a:cs typeface="Arial" panose="020B0604020202020204" pitchFamily="34" charset="0"/>
                        </a:rPr>
                        <a:t> </a:t>
                      </a: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developed</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Combined assurance framework developed</a:t>
                      </a:r>
                    </a:p>
                    <a:p>
                      <a:pPr marL="0" marR="0" algn="l">
                        <a:lnSpc>
                          <a:spcPct val="115000"/>
                        </a:lnSpc>
                        <a:spcBef>
                          <a:spcPts val="0"/>
                        </a:spcBef>
                        <a:spcAft>
                          <a:spcPts val="0"/>
                        </a:spcAft>
                      </a:pP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Combined </a:t>
                      </a:r>
                      <a:r>
                        <a:rPr lang="en-US" sz="1200" dirty="0" smtClean="0">
                          <a:solidFill>
                            <a:schemeClr val="tx1"/>
                          </a:solidFill>
                          <a:effectLst/>
                          <a:latin typeface="Arial Narrow" panose="020B0606020202030204" pitchFamily="34" charset="0"/>
                          <a:cs typeface="Arial" panose="020B0604020202020204" pitchFamily="34" charset="0"/>
                        </a:rPr>
                        <a:t>assurance implementation plan developed</a:t>
                      </a:r>
                      <a:endParaRPr lang="en-US" sz="12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200" dirty="0" smtClean="0">
                          <a:solidFill>
                            <a:schemeClr val="tx1"/>
                          </a:solidFill>
                          <a:effectLst/>
                          <a:latin typeface="Arial Narrow" panose="020B0606020202030204" pitchFamily="34" charset="0"/>
                          <a:cs typeface="Arial" panose="020B0604020202020204" pitchFamily="34" charset="0"/>
                        </a:rPr>
                        <a:t>Combined assurance implementation plan piloted</a:t>
                      </a:r>
                      <a:endParaRPr lang="en-US" sz="12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Combined assurance implementation plan reviewed and improved</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668512">
                <a:tc>
                  <a:txBody>
                    <a:bodyPr/>
                    <a:lstStyle/>
                    <a:p>
                      <a:pPr marL="0" marR="0">
                        <a:lnSpc>
                          <a:spcPct val="107000"/>
                        </a:lnSpc>
                        <a:spcBef>
                          <a:spcPts val="0"/>
                        </a:spcBef>
                        <a:spcAft>
                          <a:spcPts val="80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1.6</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Number of  strategic and operational risk registers developed and updated</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8</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2</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200" dirty="0" smtClean="0">
                          <a:solidFill>
                            <a:schemeClr val="tx1"/>
                          </a:solidFill>
                          <a:effectLst/>
                          <a:latin typeface="Arial Narrow" panose="020B0606020202030204" pitchFamily="34" charset="0"/>
                          <a:cs typeface="Arial" panose="020B0604020202020204" pitchFamily="34" charset="0"/>
                        </a:rPr>
                        <a:t>2</a:t>
                      </a:r>
                      <a:endParaRPr lang="en-US" sz="12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200" dirty="0" smtClean="0">
                          <a:solidFill>
                            <a:schemeClr val="tx1"/>
                          </a:solidFill>
                          <a:effectLst/>
                          <a:latin typeface="Arial Narrow" panose="020B0606020202030204" pitchFamily="34" charset="0"/>
                          <a:cs typeface="Arial" panose="020B0604020202020204" pitchFamily="34" charset="0"/>
                        </a:rPr>
                        <a:t>2</a:t>
                      </a:r>
                      <a:endParaRPr lang="en-US" sz="12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2</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668512">
                <a:tc>
                  <a:txBody>
                    <a:bodyPr/>
                    <a:lstStyle/>
                    <a:p>
                      <a:pPr marL="0" marR="0">
                        <a:lnSpc>
                          <a:spcPct val="107000"/>
                        </a:lnSpc>
                        <a:spcBef>
                          <a:spcPts val="0"/>
                        </a:spcBef>
                        <a:spcAft>
                          <a:spcPts val="80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1.7</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Percentage of audit findings (internal and external) addressed</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80%</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65%</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200" dirty="0" smtClean="0">
                          <a:solidFill>
                            <a:schemeClr val="tx1"/>
                          </a:solidFill>
                          <a:effectLst/>
                          <a:latin typeface="Arial Narrow" panose="020B0606020202030204" pitchFamily="34" charset="0"/>
                          <a:cs typeface="Arial" panose="020B0604020202020204" pitchFamily="34" charset="0"/>
                        </a:rPr>
                        <a:t>70%</a:t>
                      </a:r>
                      <a:endParaRPr lang="en-US" sz="12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400"/>
                        </a:spcBef>
                        <a:spcAft>
                          <a:spcPts val="400"/>
                        </a:spcAft>
                      </a:pPr>
                      <a:r>
                        <a:rPr lang="en-US" sz="1200" dirty="0" smtClean="0">
                          <a:solidFill>
                            <a:schemeClr val="tx1"/>
                          </a:solidFill>
                          <a:effectLst/>
                          <a:latin typeface="Arial Narrow" panose="020B0606020202030204" pitchFamily="34" charset="0"/>
                          <a:cs typeface="Arial" panose="020B0604020202020204" pitchFamily="34" charset="0"/>
                        </a:rPr>
                        <a:t>75%</a:t>
                      </a:r>
                      <a:endParaRPr lang="en-US" sz="1200" dirty="0">
                        <a:solidFill>
                          <a:schemeClr val="tx1"/>
                        </a:solidFill>
                        <a:effectLst/>
                        <a:latin typeface="Arial Narrow" panose="020B0606020202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80%</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89291">
                <a:tc>
                  <a:txBody>
                    <a:bodyPr/>
                    <a:lstStyle/>
                    <a:p>
                      <a:pPr marL="0" marR="0">
                        <a:lnSpc>
                          <a:spcPct val="107000"/>
                        </a:lnSpc>
                        <a:spcBef>
                          <a:spcPts val="0"/>
                        </a:spcBef>
                        <a:spcAft>
                          <a:spcPts val="80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1.8</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80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Percentage of reported fraud cases investigated</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100%</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100%</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100%</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100%</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2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100%</a:t>
                      </a:r>
                      <a:endParaRPr lang="en-US" sz="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bl>
          </a:graphicData>
        </a:graphic>
      </p:graphicFrame>
      <p:sp>
        <p:nvSpPr>
          <p:cNvPr id="6"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7"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45482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706090"/>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604421" y="980728"/>
            <a:ext cx="8340136" cy="4815408"/>
          </a:xfrm>
        </p:spPr>
        <p:txBody>
          <a:bodyPr>
            <a:noAutofit/>
          </a:bodyPr>
          <a:lstStyle/>
          <a:p>
            <a:pPr algn="l"/>
            <a:endParaRPr lang="en-ZA" sz="1600" b="1" dirty="0">
              <a:solidFill>
                <a:srgbClr val="FF0000"/>
              </a:solidFill>
              <a:latin typeface="Arial" pitchFamily="34" charset="0"/>
              <a:cs typeface="Arial" pitchFamily="34" charset="0"/>
            </a:endParaRPr>
          </a:p>
          <a:p>
            <a:pPr algn="l"/>
            <a:endParaRPr lang="en-ZA" sz="1600" b="1" dirty="0">
              <a:solidFill>
                <a:srgbClr val="FF0000"/>
              </a:solidFill>
              <a:latin typeface="Arial" pitchFamily="34" charset="0"/>
              <a:cs typeface="Arial" pitchFamily="34" charset="0"/>
            </a:endParaRPr>
          </a:p>
          <a:p>
            <a:pPr lvl="0" algn="l"/>
            <a:endParaRPr lang="en-ZA" sz="1600" dirty="0">
              <a:solidFill>
                <a:schemeClr val="tx1"/>
              </a:solidFill>
              <a:latin typeface="Arial" pitchFamily="34" charset="0"/>
              <a:cs typeface="Arial" pitchFamily="34" charset="0"/>
            </a:endParaRPr>
          </a:p>
          <a:p>
            <a:pPr algn="just"/>
            <a:endParaRPr lang="en-US" sz="1800" dirty="0" smtClean="0">
              <a:solidFill>
                <a:schemeClr val="tx1"/>
              </a:solidFill>
              <a:latin typeface="Arial" pitchFamily="34" charset="0"/>
              <a:cs typeface="Arial" pitchFamily="34" charset="0"/>
            </a:endParaRPr>
          </a:p>
          <a:p>
            <a:pPr algn="just"/>
            <a:endParaRPr lang="en-US" sz="1800" dirty="0">
              <a:solidFill>
                <a:schemeClr val="tx1"/>
              </a:solidFill>
              <a:latin typeface="Arial" pitchFamily="34" charset="0"/>
              <a:cs typeface="Arial" pitchFamily="34" charset="0"/>
            </a:endParaRPr>
          </a:p>
          <a:p>
            <a:r>
              <a:rPr lang="en-ZA" b="1" dirty="0" smtClean="0">
                <a:solidFill>
                  <a:schemeClr val="tx1"/>
                </a:solidFill>
                <a:latin typeface="Arial" panose="020B0604020202020204" pitchFamily="34" charset="0"/>
                <a:cs typeface="Arial" panose="020B0604020202020204" pitchFamily="34" charset="0"/>
              </a:rPr>
              <a:t>PROGRAMME 2: JUDICIAL </a:t>
            </a:r>
            <a:r>
              <a:rPr lang="en-ZA" b="1" dirty="0">
                <a:solidFill>
                  <a:schemeClr val="tx1"/>
                </a:solidFill>
                <a:latin typeface="Arial" panose="020B0604020202020204" pitchFamily="34" charset="0"/>
                <a:cs typeface="Arial" panose="020B0604020202020204" pitchFamily="34" charset="0"/>
              </a:rPr>
              <a:t>SUPPORT AND COURT ADMINISTRATION</a:t>
            </a:r>
          </a:p>
          <a:p>
            <a:pPr algn="just"/>
            <a:endParaRPr lang="en-ZA" sz="1800" dirty="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dirty="0">
              <a:solidFill>
                <a:schemeClr val="tx1"/>
              </a:solidFill>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19</a:t>
            </a:fld>
            <a:endParaRPr lang="en-ZA" dirty="0"/>
          </a:p>
        </p:txBody>
      </p:sp>
      <p:sp>
        <p:nvSpPr>
          <p:cNvPr id="9"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40152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1899642"/>
          </a:xfrm>
        </p:spPr>
        <p:txBody>
          <a:bodyPr>
            <a:noAutofit/>
          </a:bodyPr>
          <a:lstStyle/>
          <a:p>
            <a:r>
              <a:rPr lang="en-ZA" sz="2800" b="1" dirty="0" smtClean="0">
                <a:latin typeface="Arial" pitchFamily="34" charset="0"/>
                <a:cs typeface="Arial" pitchFamily="34" charset="0"/>
              </a:rPr>
              <a:t/>
            </a:r>
            <a:br>
              <a:rPr lang="en-ZA" sz="2800" b="1" dirty="0" smtClean="0">
                <a:latin typeface="Arial" pitchFamily="34" charset="0"/>
                <a:cs typeface="Arial" pitchFamily="34" charset="0"/>
              </a:rPr>
            </a:br>
            <a:endParaRPr lang="en-ZA" sz="2800" dirty="0">
              <a:latin typeface="Arial" pitchFamily="34" charset="0"/>
              <a:cs typeface="Arial" pitchFamily="34" charset="0"/>
            </a:endParaRPr>
          </a:p>
        </p:txBody>
      </p:sp>
      <p:sp>
        <p:nvSpPr>
          <p:cNvPr id="3" name="Subtitle 2"/>
          <p:cNvSpPr>
            <a:spLocks noGrp="1"/>
          </p:cNvSpPr>
          <p:nvPr>
            <p:ph type="subTitle" idx="1"/>
          </p:nvPr>
        </p:nvSpPr>
        <p:spPr>
          <a:xfrm>
            <a:off x="232202" y="836712"/>
            <a:ext cx="8732286" cy="6021288"/>
          </a:xfrm>
        </p:spPr>
        <p:txBody>
          <a:bodyPr>
            <a:noAutofit/>
          </a:bodyPr>
          <a:lstStyle/>
          <a:p>
            <a:pPr marL="971550" lvl="1" indent="-457200" algn="l">
              <a:buFont typeface="Arial" panose="020B0604020202020204" pitchFamily="34" charset="0"/>
              <a:buChar char="•"/>
              <a:defRPr/>
            </a:pPr>
            <a:r>
              <a:rPr lang="en-US" sz="2000" dirty="0" smtClean="0">
                <a:solidFill>
                  <a:schemeClr val="tx1"/>
                </a:solidFill>
                <a:latin typeface="Arial" panose="020B0604020202020204" pitchFamily="34" charset="0"/>
                <a:cs typeface="Arial" panose="020B0604020202020204" pitchFamily="34" charset="0"/>
              </a:rPr>
              <a:t>Introduction</a:t>
            </a:r>
          </a:p>
          <a:p>
            <a:pPr marL="971550" lvl="1" indent="-457200" algn="l">
              <a:buFont typeface="Arial" panose="020B0604020202020204" pitchFamily="34" charset="0"/>
              <a:buChar char="•"/>
              <a:defRPr/>
            </a:pPr>
            <a:r>
              <a:rPr lang="en-US" sz="2000" dirty="0" smtClean="0">
                <a:solidFill>
                  <a:schemeClr val="tx1"/>
                </a:solidFill>
                <a:latin typeface="Arial" panose="020B0604020202020204" pitchFamily="34" charset="0"/>
                <a:cs typeface="Arial" panose="020B0604020202020204" pitchFamily="34" charset="0"/>
              </a:rPr>
              <a:t>Purpose of the presentation</a:t>
            </a:r>
          </a:p>
          <a:p>
            <a:pPr marL="971550" lvl="1" indent="-457200" algn="l">
              <a:buFont typeface="Arial" panose="020B0604020202020204" pitchFamily="34" charset="0"/>
              <a:buChar char="•"/>
              <a:defRPr/>
            </a:pPr>
            <a:r>
              <a:rPr lang="en-US" sz="2000" dirty="0" smtClean="0">
                <a:solidFill>
                  <a:schemeClr val="tx1"/>
                </a:solidFill>
                <a:latin typeface="Arial" panose="020B0604020202020204" pitchFamily="34" charset="0"/>
                <a:cs typeface="Arial" panose="020B0604020202020204" pitchFamily="34" charset="0"/>
              </a:rPr>
              <a:t>Legislative requirements and prescripts</a:t>
            </a:r>
          </a:p>
          <a:p>
            <a:pPr marL="971550" lvl="1" indent="-457200" algn="l">
              <a:buFont typeface="Arial" panose="020B0604020202020204" pitchFamily="34" charset="0"/>
              <a:buChar char="•"/>
              <a:defRPr/>
            </a:pPr>
            <a:r>
              <a:rPr lang="en-US" sz="2000" dirty="0" smtClean="0">
                <a:solidFill>
                  <a:schemeClr val="tx1"/>
                </a:solidFill>
                <a:latin typeface="Arial" panose="020B0604020202020204" pitchFamily="34" charset="0"/>
                <a:cs typeface="Arial" panose="020B0604020202020204" pitchFamily="34" charset="0"/>
              </a:rPr>
              <a:t>Vision</a:t>
            </a:r>
            <a:r>
              <a:rPr lang="en-US" sz="2000" dirty="0">
                <a:solidFill>
                  <a:schemeClr val="tx1"/>
                </a:solidFill>
                <a:latin typeface="Arial" panose="020B0604020202020204" pitchFamily="34" charset="0"/>
                <a:cs typeface="Arial" panose="020B0604020202020204" pitchFamily="34" charset="0"/>
              </a:rPr>
              <a:t>, Mission and </a:t>
            </a:r>
            <a:r>
              <a:rPr lang="en-US" sz="2000" dirty="0" smtClean="0">
                <a:solidFill>
                  <a:schemeClr val="tx1"/>
                </a:solidFill>
                <a:latin typeface="Arial" panose="020B0604020202020204" pitchFamily="34" charset="0"/>
                <a:cs typeface="Arial" panose="020B0604020202020204" pitchFamily="34" charset="0"/>
              </a:rPr>
              <a:t>Values</a:t>
            </a:r>
          </a:p>
          <a:p>
            <a:pPr marL="971550" lvl="2" indent="-457200" algn="l">
              <a:buFont typeface="Arial" panose="020B0604020202020204" pitchFamily="34" charset="0"/>
              <a:buChar char="•"/>
              <a:defRPr/>
            </a:pPr>
            <a:r>
              <a:rPr lang="en-US" sz="2000" dirty="0" smtClean="0">
                <a:solidFill>
                  <a:schemeClr val="tx1"/>
                </a:solidFill>
                <a:latin typeface="Arial" panose="020B0604020202020204" pitchFamily="34" charset="0"/>
                <a:cs typeface="Arial" panose="020B0604020202020204" pitchFamily="34" charset="0"/>
              </a:rPr>
              <a:t>Mandate of the OCJ</a:t>
            </a:r>
          </a:p>
          <a:p>
            <a:pPr marL="971550" lvl="2" indent="-457200" algn="l">
              <a:buFont typeface="Arial" panose="020B0604020202020204" pitchFamily="34" charset="0"/>
              <a:buChar char="•"/>
              <a:defRPr/>
            </a:pPr>
            <a:r>
              <a:rPr lang="en-US" sz="2000" dirty="0">
                <a:solidFill>
                  <a:schemeClr val="tx1"/>
                </a:solidFill>
                <a:latin typeface="Arial" panose="020B0604020202020204" pitchFamily="34" charset="0"/>
                <a:cs typeface="Arial" panose="020B0604020202020204" pitchFamily="34" charset="0"/>
              </a:rPr>
              <a:t>S</a:t>
            </a:r>
            <a:r>
              <a:rPr lang="en-US" sz="2000" dirty="0" smtClean="0">
                <a:solidFill>
                  <a:schemeClr val="tx1"/>
                </a:solidFill>
                <a:latin typeface="Arial" panose="020B0604020202020204" pitchFamily="34" charset="0"/>
                <a:cs typeface="Arial" panose="020B0604020202020204" pitchFamily="34" charset="0"/>
              </a:rPr>
              <a:t>trategic goals</a:t>
            </a:r>
          </a:p>
          <a:p>
            <a:pPr marL="971550" lvl="2" indent="-457200" algn="l">
              <a:buFont typeface="Arial" panose="020B0604020202020204" pitchFamily="34" charset="0"/>
              <a:buChar char="•"/>
              <a:defRPr/>
            </a:pPr>
            <a:r>
              <a:rPr lang="en-US" sz="2000" dirty="0" smtClean="0">
                <a:solidFill>
                  <a:schemeClr val="tx1"/>
                </a:solidFill>
                <a:latin typeface="Arial" panose="020B0604020202020204" pitchFamily="34" charset="0"/>
                <a:cs typeface="Arial" panose="020B0604020202020204" pitchFamily="34" charset="0"/>
              </a:rPr>
              <a:t>Contribution to the NDP</a:t>
            </a:r>
          </a:p>
          <a:p>
            <a:pPr marL="971550" lvl="2" indent="-457200" algn="l">
              <a:buFont typeface="Arial" panose="020B0604020202020204" pitchFamily="34" charset="0"/>
              <a:buChar char="•"/>
              <a:defRPr/>
            </a:pPr>
            <a:r>
              <a:rPr lang="en-US" sz="2000" dirty="0" smtClean="0">
                <a:solidFill>
                  <a:schemeClr val="tx1"/>
                </a:solidFill>
                <a:latin typeface="Arial" panose="020B0604020202020204" pitchFamily="34" charset="0"/>
                <a:cs typeface="Arial" panose="020B0604020202020204" pitchFamily="34" charset="0"/>
              </a:rPr>
              <a:t>Contribution to the MTSF</a:t>
            </a:r>
          </a:p>
          <a:p>
            <a:pPr marL="971550" lvl="2" indent="-457200" algn="l">
              <a:buFont typeface="Arial" panose="020B0604020202020204" pitchFamily="34" charset="0"/>
              <a:buChar char="•"/>
              <a:defRPr/>
            </a:pPr>
            <a:r>
              <a:rPr lang="en-ZA" sz="2000" dirty="0" smtClean="0">
                <a:solidFill>
                  <a:schemeClr val="tx1"/>
                </a:solidFill>
                <a:latin typeface="Arial" panose="020B0604020202020204" pitchFamily="34" charset="0"/>
                <a:cs typeface="Arial" panose="020B0604020202020204" pitchFamily="34" charset="0"/>
              </a:rPr>
              <a:t>Programmes and sub-programmes plans (2016/17)</a:t>
            </a:r>
          </a:p>
          <a:p>
            <a:pPr marL="1428750" lvl="3" indent="-457200" algn="l">
              <a:buFont typeface="Arial" panose="020B0604020202020204" pitchFamily="34" charset="0"/>
              <a:buChar char="•"/>
              <a:defRPr/>
            </a:pPr>
            <a:r>
              <a:rPr lang="en-ZA" dirty="0" smtClean="0">
                <a:solidFill>
                  <a:schemeClr val="tx1"/>
                </a:solidFill>
                <a:latin typeface="Arial" panose="020B0604020202020204" pitchFamily="34" charset="0"/>
                <a:cs typeface="Arial" panose="020B0604020202020204" pitchFamily="34" charset="0"/>
              </a:rPr>
              <a:t>Programme 1: Administration</a:t>
            </a:r>
          </a:p>
          <a:p>
            <a:pPr marL="1428750" lvl="3" indent="-457200" algn="l">
              <a:buFont typeface="Arial" panose="020B0604020202020204" pitchFamily="34" charset="0"/>
              <a:buChar char="•"/>
              <a:defRPr/>
            </a:pPr>
            <a:r>
              <a:rPr lang="en-ZA" dirty="0" smtClean="0">
                <a:solidFill>
                  <a:schemeClr val="tx1"/>
                </a:solidFill>
                <a:latin typeface="Arial" panose="020B0604020202020204" pitchFamily="34" charset="0"/>
                <a:cs typeface="Arial" panose="020B0604020202020204" pitchFamily="34" charset="0"/>
              </a:rPr>
              <a:t>Programme 2: Judicial Support and Court Administration</a:t>
            </a:r>
          </a:p>
          <a:p>
            <a:pPr marL="1428750" lvl="3" indent="-457200" algn="l">
              <a:buFont typeface="Arial" panose="020B0604020202020204" pitchFamily="34" charset="0"/>
              <a:buChar char="•"/>
              <a:defRPr/>
            </a:pPr>
            <a:r>
              <a:rPr lang="en-ZA" dirty="0" smtClean="0">
                <a:solidFill>
                  <a:schemeClr val="tx1"/>
                </a:solidFill>
                <a:latin typeface="Arial" panose="020B0604020202020204" pitchFamily="34" charset="0"/>
                <a:cs typeface="Arial" panose="020B0604020202020204" pitchFamily="34" charset="0"/>
              </a:rPr>
              <a:t>Programme 3 Judicial Education and Research </a:t>
            </a:r>
            <a:endParaRPr lang="en-ZA" dirty="0">
              <a:solidFill>
                <a:schemeClr val="tx1"/>
              </a:solidFill>
              <a:latin typeface="Arial" panose="020B0604020202020204" pitchFamily="34" charset="0"/>
              <a:cs typeface="Arial" panose="020B0604020202020204" pitchFamily="34" charset="0"/>
            </a:endParaRPr>
          </a:p>
          <a:p>
            <a:pPr marL="971550" lvl="2" indent="-457200" algn="l">
              <a:buFont typeface="Arial" panose="020B0604020202020204" pitchFamily="34" charset="0"/>
              <a:buChar char="•"/>
              <a:defRPr/>
            </a:pPr>
            <a:r>
              <a:rPr lang="en-US" sz="2000" dirty="0" smtClean="0">
                <a:solidFill>
                  <a:schemeClr val="tx1"/>
                </a:solidFill>
                <a:latin typeface="Arial" panose="020B0604020202020204" pitchFamily="34" charset="0"/>
                <a:cs typeface="Arial" panose="020B0604020202020204" pitchFamily="34" charset="0"/>
              </a:rPr>
              <a:t>Summary of OCJ budget for the 2016 MTEF</a:t>
            </a:r>
          </a:p>
          <a:p>
            <a:pPr marL="971550" lvl="2" indent="-457200" algn="l">
              <a:buFont typeface="Arial" panose="020B0604020202020204" pitchFamily="34" charset="0"/>
              <a:buChar char="•"/>
              <a:defRPr/>
            </a:pPr>
            <a:r>
              <a:rPr lang="en-US" sz="2000" dirty="0" smtClean="0">
                <a:solidFill>
                  <a:schemeClr val="tx1"/>
                </a:solidFill>
                <a:latin typeface="Arial" panose="020B0604020202020204" pitchFamily="34" charset="0"/>
                <a:cs typeface="Arial" panose="020B0604020202020204" pitchFamily="34" charset="0"/>
              </a:rPr>
              <a:t>Key strategic risks</a:t>
            </a:r>
          </a:p>
          <a:p>
            <a:pPr marL="514350" lvl="1" indent="-457200" algn="l">
              <a:buFont typeface="Wingdings" pitchFamily="2" charset="2"/>
              <a:buChar char="q"/>
              <a:defRPr/>
            </a:pPr>
            <a:endParaRPr lang="en-US" sz="2000" i="1" dirty="0" smtClean="0">
              <a:solidFill>
                <a:schemeClr val="tx1"/>
              </a:solidFill>
              <a:latin typeface="Arial" panose="020B0604020202020204" pitchFamily="34" charset="0"/>
              <a:cs typeface="Arial" panose="020B0604020202020204" pitchFamily="34" charset="0"/>
            </a:endParaRPr>
          </a:p>
          <a:p>
            <a:pPr marL="514350" lvl="1" indent="-457200" algn="l">
              <a:buFont typeface="Wingdings" pitchFamily="2" charset="2"/>
              <a:buChar char="q"/>
              <a:defRPr/>
            </a:pPr>
            <a:endParaRPr lang="en-US" sz="2000" i="1" dirty="0">
              <a:solidFill>
                <a:schemeClr val="tx1"/>
              </a:solidFill>
              <a:latin typeface="Arial" panose="020B0604020202020204" pitchFamily="34" charset="0"/>
              <a:cs typeface="Arial" panose="020B0604020202020204" pitchFamily="34" charset="0"/>
            </a:endParaRPr>
          </a:p>
        </p:txBody>
      </p:sp>
      <p:sp>
        <p:nvSpPr>
          <p:cNvPr id="8" name="Title 1"/>
          <p:cNvSpPr txBox="1">
            <a:spLocks/>
          </p:cNvSpPr>
          <p:nvPr/>
        </p:nvSpPr>
        <p:spPr>
          <a:xfrm>
            <a:off x="909650" y="55103"/>
            <a:ext cx="7498080" cy="374539"/>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200" b="1" dirty="0" smtClean="0">
                <a:latin typeface="Arial" panose="020B0604020202020204" pitchFamily="34" charset="0"/>
                <a:cs typeface="Arial" panose="020B0604020202020204" pitchFamily="34" charset="0"/>
              </a:rPr>
              <a:t>PRESENTATION OUTLINE</a:t>
            </a:r>
            <a:endParaRPr lang="en-ZA" sz="3200" b="1" dirty="0">
              <a:latin typeface="Arial" panose="020B0604020202020204" pitchFamily="34" charset="0"/>
              <a:cs typeface="Arial" panose="020B0604020202020204" pitchFamily="34" charset="0"/>
            </a:endParaRPr>
          </a:p>
        </p:txBody>
      </p:sp>
      <p:sp>
        <p:nvSpPr>
          <p:cNvPr id="9" name="Slide Number Placeholder 8"/>
          <p:cNvSpPr>
            <a:spLocks noGrp="1"/>
          </p:cNvSpPr>
          <p:nvPr>
            <p:ph type="sldNum" sz="quarter" idx="12"/>
          </p:nvPr>
        </p:nvSpPr>
        <p:spPr/>
        <p:txBody>
          <a:bodyPr/>
          <a:lstStyle/>
          <a:p>
            <a:fld id="{773DCE2D-EBBA-424B-9E36-955D9A4D7994}" type="slidenum">
              <a:rPr lang="en-ZA" smtClean="0"/>
              <a:pPr/>
              <a:t>2</a:t>
            </a:fld>
            <a:endParaRPr lang="en-ZA" dirty="0"/>
          </a:p>
        </p:txBody>
      </p:sp>
      <p:pic>
        <p:nvPicPr>
          <p:cNvPr id="7"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21388"/>
            <a:ext cx="688975" cy="784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cxnSp>
        <p:nvCxnSpPr>
          <p:cNvPr id="11" name="Straight Connector 10"/>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810689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232202" y="764704"/>
            <a:ext cx="8804294" cy="5256584"/>
          </a:xfrm>
          <a:ln>
            <a:solidFill>
              <a:schemeClr val="accent1"/>
            </a:solidFill>
          </a:ln>
        </p:spPr>
        <p:txBody>
          <a:bodyPr>
            <a:noAutofit/>
          </a:bodyPr>
          <a:lstStyle/>
          <a:p>
            <a:pPr algn="l">
              <a:spcAft>
                <a:spcPts val="600"/>
              </a:spcAft>
            </a:pPr>
            <a:r>
              <a:rPr lang="en-US" sz="1400" b="1" dirty="0" smtClean="0">
                <a:solidFill>
                  <a:schemeClr val="tx1"/>
                </a:solidFill>
                <a:latin typeface="Arial" panose="020B0604020202020204" pitchFamily="34" charset="0"/>
                <a:cs typeface="Arial" panose="020B0604020202020204" pitchFamily="34" charset="0"/>
              </a:rPr>
              <a:t>Purpose</a:t>
            </a:r>
            <a:endParaRPr lang="en-ZA" sz="1400" b="1" dirty="0">
              <a:solidFill>
                <a:schemeClr val="tx1"/>
              </a:solidFill>
              <a:latin typeface="Arial" panose="020B0604020202020204" pitchFamily="34" charset="0"/>
              <a:cs typeface="Arial" panose="020B0604020202020204" pitchFamily="34" charset="0"/>
            </a:endParaRPr>
          </a:p>
          <a:p>
            <a:pPr algn="l">
              <a:spcAft>
                <a:spcPts val="600"/>
              </a:spcAft>
            </a:pPr>
            <a:r>
              <a:rPr lang="en-US" sz="1400" dirty="0">
                <a:solidFill>
                  <a:schemeClr val="tx1"/>
                </a:solidFill>
                <a:latin typeface="Arial" panose="020B0604020202020204" pitchFamily="34" charset="0"/>
                <a:cs typeface="Arial" panose="020B0604020202020204" pitchFamily="34" charset="0"/>
              </a:rPr>
              <a:t>Provide judicial support and court administration services to the S</a:t>
            </a:r>
            <a:r>
              <a:rPr lang="en-US" sz="1400" dirty="0" smtClean="0">
                <a:solidFill>
                  <a:schemeClr val="tx1"/>
                </a:solidFill>
                <a:latin typeface="Arial" panose="020B0604020202020204" pitchFamily="34" charset="0"/>
                <a:cs typeface="Arial" panose="020B0604020202020204" pitchFamily="34" charset="0"/>
              </a:rPr>
              <a:t>uperior </a:t>
            </a:r>
            <a:r>
              <a:rPr lang="en-US" sz="1400" dirty="0">
                <a:solidFill>
                  <a:schemeClr val="tx1"/>
                </a:solidFill>
                <a:latin typeface="Arial" panose="020B0604020202020204" pitchFamily="34" charset="0"/>
                <a:cs typeface="Arial" panose="020B0604020202020204" pitchFamily="34" charset="0"/>
              </a:rPr>
              <a:t>C</a:t>
            </a:r>
            <a:r>
              <a:rPr lang="en-US" sz="1400" dirty="0" smtClean="0">
                <a:solidFill>
                  <a:schemeClr val="tx1"/>
                </a:solidFill>
                <a:latin typeface="Arial" panose="020B0604020202020204" pitchFamily="34" charset="0"/>
                <a:cs typeface="Arial" panose="020B0604020202020204" pitchFamily="34" charset="0"/>
              </a:rPr>
              <a:t>ourts</a:t>
            </a:r>
            <a:r>
              <a:rPr lang="en-US" sz="1400" dirty="0">
                <a:solidFill>
                  <a:schemeClr val="tx1"/>
                </a:solidFill>
                <a:latin typeface="Arial" panose="020B0604020202020204" pitchFamily="34" charset="0"/>
                <a:cs typeface="Arial" panose="020B0604020202020204" pitchFamily="34" charset="0"/>
              </a:rPr>
              <a:t>, including secretariat and administrative support services to the Judicial Service Commission.  </a:t>
            </a:r>
            <a:endParaRPr lang="en-US" sz="1400" b="1" dirty="0">
              <a:solidFill>
                <a:schemeClr val="tx1"/>
              </a:solidFill>
              <a:latin typeface="Arial" panose="020B0604020202020204" pitchFamily="34" charset="0"/>
              <a:cs typeface="Arial" panose="020B0604020202020204" pitchFamily="34" charset="0"/>
            </a:endParaRPr>
          </a:p>
          <a:p>
            <a:pPr algn="l">
              <a:spcAft>
                <a:spcPts val="600"/>
              </a:spcAft>
            </a:pPr>
            <a:r>
              <a:rPr lang="en-US" sz="1400" b="1" dirty="0" smtClean="0">
                <a:solidFill>
                  <a:schemeClr val="tx1"/>
                </a:solidFill>
                <a:latin typeface="Arial" panose="020B0604020202020204" pitchFamily="34" charset="0"/>
                <a:cs typeface="Arial" panose="020B0604020202020204" pitchFamily="34" charset="0"/>
              </a:rPr>
              <a:t>Description</a:t>
            </a:r>
            <a:endParaRPr lang="en-ZA" sz="1400" b="1" dirty="0">
              <a:solidFill>
                <a:schemeClr val="tx1"/>
              </a:solidFill>
              <a:latin typeface="Arial" panose="020B0604020202020204" pitchFamily="34" charset="0"/>
              <a:cs typeface="Arial" panose="020B0604020202020204" pitchFamily="34" charset="0"/>
            </a:endParaRPr>
          </a:p>
          <a:p>
            <a:pPr algn="l">
              <a:spcAft>
                <a:spcPts val="600"/>
              </a:spcAft>
            </a:pPr>
            <a:r>
              <a:rPr lang="en-US" sz="1400" dirty="0" smtClean="0">
                <a:solidFill>
                  <a:schemeClr val="tx1"/>
                </a:solidFill>
                <a:latin typeface="Arial" panose="020B0604020202020204" pitchFamily="34" charset="0"/>
                <a:cs typeface="Arial" panose="020B0604020202020204" pitchFamily="34" charset="0"/>
              </a:rPr>
              <a:t>The </a:t>
            </a:r>
            <a:r>
              <a:rPr lang="en-US" sz="1400" dirty="0">
                <a:solidFill>
                  <a:schemeClr val="tx1"/>
                </a:solidFill>
                <a:latin typeface="Arial" panose="020B0604020202020204" pitchFamily="34" charset="0"/>
                <a:cs typeface="Arial" panose="020B0604020202020204" pitchFamily="34" charset="0"/>
              </a:rPr>
              <a:t>programme consists of the following </a:t>
            </a:r>
            <a:r>
              <a:rPr lang="en-US" sz="1400" b="1" dirty="0">
                <a:solidFill>
                  <a:schemeClr val="tx1"/>
                </a:solidFill>
                <a:latin typeface="Arial" panose="020B0604020202020204" pitchFamily="34" charset="0"/>
                <a:cs typeface="Arial" panose="020B0604020202020204" pitchFamily="34" charset="0"/>
              </a:rPr>
              <a:t>sub-programmes:  </a:t>
            </a:r>
            <a:endParaRPr lang="en-ZA" sz="1400" b="1" dirty="0">
              <a:solidFill>
                <a:schemeClr val="tx1"/>
              </a:solidFill>
              <a:latin typeface="Arial" panose="020B0604020202020204" pitchFamily="34" charset="0"/>
              <a:cs typeface="Arial" panose="020B0604020202020204" pitchFamily="34" charset="0"/>
            </a:endParaRPr>
          </a:p>
          <a:p>
            <a:pPr marL="285750" lvl="0" indent="-285750" algn="l">
              <a:spcAft>
                <a:spcPts val="600"/>
              </a:spcAft>
              <a:buFont typeface="Wingdings" pitchFamily="2" charset="2"/>
              <a:buChar char="§"/>
            </a:pPr>
            <a:r>
              <a:rPr lang="en-US" sz="1400" b="1" dirty="0">
                <a:solidFill>
                  <a:schemeClr val="tx1"/>
                </a:solidFill>
                <a:latin typeface="Arial" panose="020B0604020202020204" pitchFamily="34" charset="0"/>
                <a:cs typeface="Arial" panose="020B0604020202020204" pitchFamily="34" charset="0"/>
              </a:rPr>
              <a:t>Administration of Superior Courts </a:t>
            </a:r>
            <a:r>
              <a:rPr lang="en-US" sz="1400" dirty="0">
                <a:solidFill>
                  <a:schemeClr val="tx1"/>
                </a:solidFill>
                <a:latin typeface="Arial" panose="020B0604020202020204" pitchFamily="34" charset="0"/>
                <a:cs typeface="Arial" panose="020B0604020202020204" pitchFamily="34" charset="0"/>
              </a:rPr>
              <a:t>provides administrative and technical support to the Superior Courts, monitor the overall performance of the Superior Courts, and enhance judicial stakeholder relations.   </a:t>
            </a:r>
            <a:endParaRPr lang="en-ZA" sz="1400" dirty="0">
              <a:solidFill>
                <a:schemeClr val="tx1"/>
              </a:solidFill>
              <a:latin typeface="Arial" panose="020B0604020202020204" pitchFamily="34" charset="0"/>
              <a:cs typeface="Arial" panose="020B0604020202020204" pitchFamily="34" charset="0"/>
            </a:endParaRPr>
          </a:p>
          <a:p>
            <a:pPr marL="285750" lvl="0" indent="-285750" algn="l">
              <a:spcAft>
                <a:spcPts val="600"/>
              </a:spcAft>
              <a:buFont typeface="Wingdings" pitchFamily="2" charset="2"/>
              <a:buChar char="§"/>
            </a:pPr>
            <a:r>
              <a:rPr lang="en-US" sz="1400" b="1" dirty="0">
                <a:solidFill>
                  <a:schemeClr val="tx1"/>
                </a:solidFill>
                <a:latin typeface="Arial" panose="020B0604020202020204" pitchFamily="34" charset="0"/>
                <a:cs typeface="Arial" panose="020B0604020202020204" pitchFamily="34" charset="0"/>
              </a:rPr>
              <a:t>Judicial Service Commission </a:t>
            </a:r>
            <a:r>
              <a:rPr lang="en-US" sz="1400" dirty="0">
                <a:solidFill>
                  <a:schemeClr val="tx1"/>
                </a:solidFill>
                <a:latin typeface="Arial" panose="020B0604020202020204" pitchFamily="34" charset="0"/>
                <a:cs typeface="Arial" panose="020B0604020202020204" pitchFamily="34" charset="0"/>
              </a:rPr>
              <a:t>provides secretariat and administrative support services to the Judicial Service Commission to effectively perform their constitutional and legislative mandates.   </a:t>
            </a:r>
            <a:endParaRPr lang="en-ZA" sz="1400" dirty="0">
              <a:solidFill>
                <a:schemeClr val="tx1"/>
              </a:solidFill>
              <a:latin typeface="Arial" panose="020B0604020202020204" pitchFamily="34" charset="0"/>
              <a:cs typeface="Arial" panose="020B0604020202020204" pitchFamily="34" charset="0"/>
            </a:endParaRPr>
          </a:p>
          <a:p>
            <a:pPr marL="285750" lvl="0" indent="-285750" algn="l">
              <a:spcAft>
                <a:spcPts val="600"/>
              </a:spcAft>
              <a:buFont typeface="Wingdings" pitchFamily="2" charset="2"/>
              <a:buChar char="§"/>
            </a:pPr>
            <a:r>
              <a:rPr lang="en-US" sz="1400" b="1" dirty="0" smtClean="0">
                <a:solidFill>
                  <a:schemeClr val="tx1"/>
                </a:solidFill>
                <a:latin typeface="Arial" panose="020B0604020202020204" pitchFamily="34" charset="0"/>
                <a:cs typeface="Arial" panose="020B0604020202020204" pitchFamily="34" charset="0"/>
              </a:rPr>
              <a:t>Constitutional </a:t>
            </a:r>
            <a:r>
              <a:rPr lang="en-US" sz="1400" b="1" dirty="0">
                <a:solidFill>
                  <a:schemeClr val="tx1"/>
                </a:solidFill>
                <a:latin typeface="Arial" panose="020B0604020202020204" pitchFamily="34" charset="0"/>
                <a:cs typeface="Arial" panose="020B0604020202020204" pitchFamily="34" charset="0"/>
              </a:rPr>
              <a:t>Court </a:t>
            </a:r>
            <a:r>
              <a:rPr lang="en-US" sz="1400" dirty="0">
                <a:solidFill>
                  <a:schemeClr val="tx1"/>
                </a:solidFill>
                <a:latin typeface="Arial" panose="020B0604020202020204" pitchFamily="34" charset="0"/>
                <a:cs typeface="Arial" panose="020B0604020202020204" pitchFamily="34" charset="0"/>
              </a:rPr>
              <a:t>adjudicates on constitutional matters and any other matter that is of general public importance</a:t>
            </a:r>
            <a:r>
              <a:rPr lang="en-US" sz="1400" dirty="0" smtClean="0">
                <a:solidFill>
                  <a:schemeClr val="tx1"/>
                </a:solidFill>
                <a:latin typeface="Arial" panose="020B0604020202020204" pitchFamily="34" charset="0"/>
                <a:cs typeface="Arial" panose="020B0604020202020204" pitchFamily="34" charset="0"/>
              </a:rPr>
              <a:t>.</a:t>
            </a:r>
          </a:p>
          <a:p>
            <a:pPr marL="285750" lvl="0" indent="-285750" algn="l">
              <a:spcAft>
                <a:spcPts val="600"/>
              </a:spcAft>
              <a:buFont typeface="Wingdings" pitchFamily="2" charset="2"/>
              <a:buChar char="§"/>
            </a:pPr>
            <a:r>
              <a:rPr lang="en-US" sz="1400" b="1" dirty="0">
                <a:solidFill>
                  <a:schemeClr val="tx1"/>
                </a:solidFill>
                <a:latin typeface="Arial" panose="020B0604020202020204" pitchFamily="34" charset="0"/>
                <a:cs typeface="Arial" panose="020B0604020202020204" pitchFamily="34" charset="0"/>
              </a:rPr>
              <a:t>Supreme Court of Appeal </a:t>
            </a:r>
            <a:r>
              <a:rPr lang="en-US" sz="1400" dirty="0">
                <a:solidFill>
                  <a:schemeClr val="tx1"/>
                </a:solidFill>
                <a:latin typeface="Arial" panose="020B0604020202020204" pitchFamily="34" charset="0"/>
                <a:cs typeface="Arial" panose="020B0604020202020204" pitchFamily="34" charset="0"/>
              </a:rPr>
              <a:t>adjudicates appeals in any matters arising from the High Court of South Africa or a court of a status similar to the High Court. </a:t>
            </a:r>
            <a:endParaRPr lang="en-ZA" sz="1400" dirty="0">
              <a:solidFill>
                <a:schemeClr val="tx1"/>
              </a:solidFill>
              <a:latin typeface="Arial" panose="020B0604020202020204" pitchFamily="34" charset="0"/>
              <a:cs typeface="Arial" panose="020B0604020202020204" pitchFamily="34" charset="0"/>
            </a:endParaRPr>
          </a:p>
          <a:p>
            <a:pPr marL="285750" lvl="0" indent="-285750" algn="l">
              <a:spcAft>
                <a:spcPts val="600"/>
              </a:spcAft>
              <a:buFont typeface="Wingdings" pitchFamily="2" charset="2"/>
              <a:buChar char="§"/>
            </a:pPr>
            <a:r>
              <a:rPr lang="en-US" sz="1400" b="1" dirty="0">
                <a:solidFill>
                  <a:schemeClr val="tx1"/>
                </a:solidFill>
                <a:latin typeface="Arial" panose="020B0604020202020204" pitchFamily="34" charset="0"/>
                <a:cs typeface="Arial" panose="020B0604020202020204" pitchFamily="34" charset="0"/>
              </a:rPr>
              <a:t>High Courts </a:t>
            </a:r>
            <a:r>
              <a:rPr lang="en-US" sz="1400" dirty="0">
                <a:solidFill>
                  <a:schemeClr val="tx1"/>
                </a:solidFill>
                <a:latin typeface="Arial" panose="020B0604020202020204" pitchFamily="34" charset="0"/>
                <a:cs typeface="Arial" panose="020B0604020202020204" pitchFamily="34" charset="0"/>
              </a:rPr>
              <a:t>adjudicate and provide resolutions on criminal and civil disputes and hear any appeals from the lower courts. </a:t>
            </a:r>
            <a:endParaRPr lang="en-ZA" sz="1400" dirty="0">
              <a:solidFill>
                <a:schemeClr val="tx1"/>
              </a:solidFill>
              <a:latin typeface="Arial" panose="020B0604020202020204" pitchFamily="34" charset="0"/>
              <a:cs typeface="Arial" panose="020B0604020202020204" pitchFamily="34" charset="0"/>
            </a:endParaRPr>
          </a:p>
          <a:p>
            <a:pPr marL="285750" lvl="0" indent="-285750" algn="l">
              <a:spcAft>
                <a:spcPts val="600"/>
              </a:spcAft>
              <a:buFont typeface="Wingdings" pitchFamily="2" charset="2"/>
              <a:buChar char="§"/>
            </a:pPr>
            <a:r>
              <a:rPr lang="en-US" sz="1400" b="1" dirty="0">
                <a:solidFill>
                  <a:schemeClr val="tx1"/>
                </a:solidFill>
                <a:latin typeface="Arial" panose="020B0604020202020204" pitchFamily="34" charset="0"/>
                <a:cs typeface="Arial" panose="020B0604020202020204" pitchFamily="34" charset="0"/>
              </a:rPr>
              <a:t> Specialised Courts </a:t>
            </a:r>
            <a:r>
              <a:rPr lang="en-US" sz="1400" dirty="0">
                <a:solidFill>
                  <a:schemeClr val="tx1"/>
                </a:solidFill>
                <a:latin typeface="Arial" panose="020B0604020202020204" pitchFamily="34" charset="0"/>
                <a:cs typeface="Arial" panose="020B0604020202020204" pitchFamily="34" charset="0"/>
              </a:rPr>
              <a:t>adjudicate over various types of matters excluded from the jurisdiction of the Divisions of High Courts and Magistrate Courts. These include adjudication on labour, land, electoral and competition matters.</a:t>
            </a:r>
            <a:endParaRPr lang="en-ZA" sz="1400" dirty="0">
              <a:solidFill>
                <a:schemeClr val="tx1"/>
              </a:solidFill>
              <a:latin typeface="Arial" panose="020B0604020202020204" pitchFamily="34" charset="0"/>
              <a:cs typeface="Arial" panose="020B0604020202020204" pitchFamily="34" charset="0"/>
            </a:endParaRPr>
          </a:p>
          <a:p>
            <a:pPr algn="just">
              <a:spcAft>
                <a:spcPts val="1200"/>
              </a:spcAft>
            </a:pPr>
            <a:endParaRPr lang="en-US" sz="1600" dirty="0">
              <a:solidFill>
                <a:schemeClr val="tx1"/>
              </a:solidFill>
              <a:latin typeface="Arial" pitchFamily="34" charset="0"/>
              <a:cs typeface="Arial" pitchFamily="34" charset="0"/>
            </a:endParaRPr>
          </a:p>
          <a:p>
            <a:pPr marL="285750" lvl="0" indent="-285750" algn="l">
              <a:spcAft>
                <a:spcPts val="1200"/>
              </a:spcAft>
              <a:buFont typeface="Wingdings" pitchFamily="2" charset="2"/>
              <a:buChar char="§"/>
            </a:pPr>
            <a:endParaRPr lang="en-ZA" sz="1600" dirty="0">
              <a:solidFill>
                <a:schemeClr val="tx1"/>
              </a:solidFill>
              <a:latin typeface="Arial" pitchFamily="34" charset="0"/>
              <a:cs typeface="Arial" pitchFamily="34" charset="0"/>
            </a:endParaRPr>
          </a:p>
          <a:p>
            <a:pPr algn="just"/>
            <a:endParaRPr lang="en-US" sz="1600" dirty="0" smtClean="0">
              <a:solidFill>
                <a:schemeClr val="tx1"/>
              </a:solidFill>
              <a:latin typeface="Arial" pitchFamily="34" charset="0"/>
              <a:cs typeface="Arial" pitchFamily="34" charset="0"/>
            </a:endParaRPr>
          </a:p>
          <a:p>
            <a:pPr algn="just"/>
            <a:endParaRPr lang="en-US" sz="1600" dirty="0">
              <a:solidFill>
                <a:schemeClr val="tx1"/>
              </a:solidFill>
              <a:latin typeface="Arial" pitchFamily="34" charset="0"/>
              <a:cs typeface="Arial"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1600" dirty="0">
              <a:solidFill>
                <a:schemeClr val="tx1"/>
              </a:solidFill>
              <a:latin typeface="Arial" pitchFamily="34" charset="0"/>
              <a:cs typeface="Arial"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2800" dirty="0">
              <a:solidFill>
                <a:schemeClr val="tx1"/>
              </a:solidFill>
              <a:latin typeface="Arial" pitchFamily="34" charset="0"/>
              <a:cs typeface="Arial" pitchFamily="34" charset="0"/>
            </a:endParaRPr>
          </a:p>
        </p:txBody>
      </p:sp>
      <p:sp>
        <p:nvSpPr>
          <p:cNvPr id="9" name="Title 1"/>
          <p:cNvSpPr txBox="1">
            <a:spLocks/>
          </p:cNvSpPr>
          <p:nvPr/>
        </p:nvSpPr>
        <p:spPr>
          <a:xfrm>
            <a:off x="346664" y="72525"/>
            <a:ext cx="8340136" cy="5715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smtClean="0">
                <a:latin typeface="Arial" pitchFamily="34" charset="0"/>
                <a:cs typeface="Arial" pitchFamily="34" charset="0"/>
              </a:rPr>
              <a:t> </a:t>
            </a:r>
            <a:r>
              <a:rPr lang="en-ZA" sz="3600" b="1" dirty="0">
                <a:latin typeface="Arial" panose="020B0604020202020204" pitchFamily="34" charset="0"/>
                <a:cs typeface="Arial" panose="020B0604020202020204" pitchFamily="34" charset="0"/>
              </a:rPr>
              <a:t>PROGRAMME </a:t>
            </a:r>
            <a:r>
              <a:rPr lang="en-US" sz="3600" b="1" dirty="0">
                <a:latin typeface="Arial" panose="020B0604020202020204" pitchFamily="34" charset="0"/>
                <a:cs typeface="Arial" panose="020B0604020202020204" pitchFamily="34" charset="0"/>
              </a:rPr>
              <a:t>DESCRIPTION</a:t>
            </a:r>
            <a:endParaRPr lang="en-ZA" sz="3600" b="1" dirty="0">
              <a:solidFill>
                <a:srgbClr val="0070C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773DCE2D-EBBA-424B-9E36-955D9A4D7994}" type="slidenum">
              <a:rPr lang="en-ZA" smtClean="0"/>
              <a:pPr/>
              <a:t>20</a:t>
            </a:fld>
            <a:endParaRPr lang="en-ZA" dirty="0"/>
          </a:p>
        </p:txBody>
      </p:sp>
      <p:sp>
        <p:nvSpPr>
          <p:cNvPr id="10"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265615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232202" y="764704"/>
            <a:ext cx="8804294" cy="5112568"/>
          </a:xfrm>
          <a:ln>
            <a:solidFill>
              <a:schemeClr val="accent1"/>
            </a:solidFill>
          </a:ln>
        </p:spPr>
        <p:txBody>
          <a:bodyPr>
            <a:noAutofit/>
          </a:bodyPr>
          <a:lstStyle/>
          <a:p>
            <a:pPr algn="l">
              <a:spcAft>
                <a:spcPts val="600"/>
              </a:spcAft>
            </a:pPr>
            <a:r>
              <a:rPr lang="en-US" sz="1804" dirty="0" smtClean="0">
                <a:solidFill>
                  <a:schemeClr val="tx1"/>
                </a:solidFill>
                <a:latin typeface="Arial" panose="020B0604020202020204" pitchFamily="34" charset="0"/>
                <a:cs typeface="Arial" panose="020B0604020202020204" pitchFamily="34" charset="0"/>
              </a:rPr>
              <a:t>Performance Information for this </a:t>
            </a:r>
            <a:r>
              <a:rPr lang="en-US" sz="1800" dirty="0" smtClean="0">
                <a:solidFill>
                  <a:schemeClr val="tx1"/>
                </a:solidFill>
                <a:latin typeface="Arial" panose="020B0604020202020204" pitchFamily="34" charset="0"/>
                <a:cs typeface="Arial" panose="020B0604020202020204" pitchFamily="34" charset="0"/>
              </a:rPr>
              <a:t>Programme is informed by:</a:t>
            </a:r>
          </a:p>
          <a:p>
            <a:pPr marL="742950" lvl="1" indent="-285750" algn="l">
              <a:spcAft>
                <a:spcPts val="600"/>
              </a:spcAft>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The Constitution of the Republic of South Africa, 1996</a:t>
            </a:r>
            <a:endParaRPr lang="en-ZA" sz="1800" dirty="0">
              <a:solidFill>
                <a:schemeClr val="tx1"/>
              </a:solidFill>
              <a:latin typeface="Arial" panose="020B0604020202020204" pitchFamily="34" charset="0"/>
              <a:cs typeface="Arial" panose="020B0604020202020204" pitchFamily="34" charset="0"/>
            </a:endParaRPr>
          </a:p>
          <a:p>
            <a:pPr marL="742950" lvl="1" indent="-285750" algn="l">
              <a:spcAft>
                <a:spcPts val="600"/>
              </a:spcAft>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Superior Courts Act, 2013 (Act No. 10 of </a:t>
            </a:r>
            <a:r>
              <a:rPr lang="en-US" sz="1800" dirty="0" smtClean="0">
                <a:solidFill>
                  <a:schemeClr val="tx1"/>
                </a:solidFill>
                <a:latin typeface="Arial" panose="020B0604020202020204" pitchFamily="34" charset="0"/>
                <a:cs typeface="Arial" panose="020B0604020202020204" pitchFamily="34" charset="0"/>
              </a:rPr>
              <a:t>2013)</a:t>
            </a:r>
          </a:p>
          <a:p>
            <a:pPr marL="742950" lvl="1" indent="-285750" algn="l">
              <a:spcAft>
                <a:spcPts val="600"/>
              </a:spcAft>
              <a:buFont typeface="Arial" panose="020B0604020202020204" pitchFamily="34" charset="0"/>
              <a:buChar char="•"/>
            </a:pPr>
            <a:r>
              <a:rPr lang="en-ZA" sz="1800" dirty="0" smtClean="0">
                <a:solidFill>
                  <a:schemeClr val="tx1"/>
                </a:solidFill>
                <a:latin typeface="Arial" panose="020B0604020202020204" pitchFamily="34" charset="0"/>
                <a:cs typeface="Arial" panose="020B0604020202020204" pitchFamily="34" charset="0"/>
              </a:rPr>
              <a:t>Judicial </a:t>
            </a:r>
            <a:r>
              <a:rPr lang="en-ZA" sz="1800" dirty="0">
                <a:solidFill>
                  <a:schemeClr val="tx1"/>
                </a:solidFill>
                <a:latin typeface="Arial" panose="020B0604020202020204" pitchFamily="34" charset="0"/>
                <a:cs typeface="Arial" panose="020B0604020202020204" pitchFamily="34" charset="0"/>
              </a:rPr>
              <a:t>Service Commission Act, 1994 (Act 9 of </a:t>
            </a:r>
            <a:r>
              <a:rPr lang="en-ZA" sz="1800" dirty="0" smtClean="0">
                <a:solidFill>
                  <a:schemeClr val="tx1"/>
                </a:solidFill>
                <a:latin typeface="Arial" panose="020B0604020202020204" pitchFamily="34" charset="0"/>
                <a:cs typeface="Arial" panose="020B0604020202020204" pitchFamily="34" charset="0"/>
              </a:rPr>
              <a:t>1994)</a:t>
            </a:r>
            <a:endParaRPr lang="en-US" sz="1800" dirty="0">
              <a:solidFill>
                <a:schemeClr val="tx1"/>
              </a:solidFill>
              <a:latin typeface="Arial" panose="020B0604020202020204" pitchFamily="34" charset="0"/>
              <a:cs typeface="Arial" panose="020B0604020202020204" pitchFamily="34" charset="0"/>
            </a:endParaRPr>
          </a:p>
          <a:p>
            <a:pPr marL="742950" lvl="1" indent="-285750" algn="l">
              <a:spcAft>
                <a:spcPts val="600"/>
              </a:spcAft>
              <a:buFont typeface="Arial" panose="020B0604020202020204" pitchFamily="34" charset="0"/>
              <a:buChar char="•"/>
            </a:pPr>
            <a:r>
              <a:rPr lang="en-US" sz="1800" dirty="0" smtClean="0">
                <a:solidFill>
                  <a:schemeClr val="tx1"/>
                </a:solidFill>
                <a:latin typeface="Arial" panose="020B0604020202020204" pitchFamily="34" charset="0"/>
                <a:cs typeface="Arial" panose="020B0604020202020204" pitchFamily="34" charset="0"/>
              </a:rPr>
              <a:t>Norms and Standards for the performance of Judicial functions</a:t>
            </a:r>
          </a:p>
          <a:p>
            <a:pPr marL="742950" lvl="1" indent="-285750" algn="l">
              <a:spcAft>
                <a:spcPts val="600"/>
              </a:spcAft>
              <a:buFont typeface="Arial" panose="020B0604020202020204" pitchFamily="34" charset="0"/>
              <a:buChar char="•"/>
            </a:pPr>
            <a:r>
              <a:rPr lang="en-US" sz="1800" b="1" dirty="0">
                <a:solidFill>
                  <a:schemeClr val="tx1"/>
                </a:solidFill>
                <a:latin typeface="Arial" panose="020B0604020202020204" pitchFamily="34" charset="0"/>
                <a:cs typeface="Arial" panose="020B0604020202020204" pitchFamily="34" charset="0"/>
              </a:rPr>
              <a:t>Chapter </a:t>
            </a:r>
            <a:r>
              <a:rPr lang="en-US" sz="1800" b="1" dirty="0" smtClean="0">
                <a:solidFill>
                  <a:schemeClr val="tx1"/>
                </a:solidFill>
                <a:latin typeface="Arial" panose="020B0604020202020204" pitchFamily="34" charset="0"/>
                <a:cs typeface="Arial" panose="020B0604020202020204" pitchFamily="34" charset="0"/>
              </a:rPr>
              <a:t>14 of the NDP</a:t>
            </a:r>
            <a:r>
              <a:rPr lang="en-US" sz="1800" dirty="0" smtClean="0">
                <a:solidFill>
                  <a:schemeClr val="tx1"/>
                </a:solidFill>
                <a:latin typeface="Arial" panose="020B0604020202020204" pitchFamily="34" charset="0"/>
                <a:cs typeface="Arial" panose="020B0604020202020204" pitchFamily="34" charset="0"/>
              </a:rPr>
              <a:t>: </a:t>
            </a:r>
            <a:r>
              <a:rPr lang="en-US" sz="1800" dirty="0">
                <a:solidFill>
                  <a:schemeClr val="tx1"/>
                </a:solidFill>
                <a:latin typeface="Arial" panose="020B0604020202020204" pitchFamily="34" charset="0"/>
                <a:cs typeface="Arial" panose="020B0604020202020204" pitchFamily="34" charset="0"/>
              </a:rPr>
              <a:t>Promoting Accountability and Fighting Corruption (Strengthening the judicial governance and the rule of </a:t>
            </a:r>
            <a:r>
              <a:rPr lang="en-US" sz="1800" dirty="0" smtClean="0">
                <a:solidFill>
                  <a:schemeClr val="tx1"/>
                </a:solidFill>
                <a:latin typeface="Arial" panose="020B0604020202020204" pitchFamily="34" charset="0"/>
                <a:cs typeface="Arial" panose="020B0604020202020204" pitchFamily="34" charset="0"/>
              </a:rPr>
              <a:t>law)</a:t>
            </a:r>
          </a:p>
          <a:p>
            <a:pPr marL="742950" lvl="1" indent="-285750" algn="l">
              <a:spcAft>
                <a:spcPts val="600"/>
              </a:spcAft>
              <a:buFont typeface="Arial" panose="020B0604020202020204" pitchFamily="34" charset="0"/>
              <a:buChar char="•"/>
            </a:pPr>
            <a:r>
              <a:rPr lang="en-ZA" sz="1800" b="1" dirty="0" smtClean="0">
                <a:solidFill>
                  <a:schemeClr val="tx1"/>
                </a:solidFill>
                <a:latin typeface="Arial" panose="020B0604020202020204" pitchFamily="34" charset="0"/>
                <a:cs typeface="Arial" panose="020B0604020202020204" pitchFamily="34" charset="0"/>
              </a:rPr>
              <a:t>Medium-Term </a:t>
            </a:r>
            <a:r>
              <a:rPr lang="en-ZA" sz="1800" b="1" dirty="0">
                <a:solidFill>
                  <a:schemeClr val="tx1"/>
                </a:solidFill>
                <a:latin typeface="Arial" panose="020B0604020202020204" pitchFamily="34" charset="0"/>
                <a:cs typeface="Arial" panose="020B0604020202020204" pitchFamily="34" charset="0"/>
              </a:rPr>
              <a:t>Strategic Framework (2014 – </a:t>
            </a:r>
            <a:r>
              <a:rPr lang="en-ZA" sz="1800" b="1" dirty="0" smtClean="0">
                <a:solidFill>
                  <a:schemeClr val="tx1"/>
                </a:solidFill>
                <a:latin typeface="Arial" panose="020B0604020202020204" pitchFamily="34" charset="0"/>
                <a:cs typeface="Arial" panose="020B0604020202020204" pitchFamily="34" charset="0"/>
              </a:rPr>
              <a:t>2019)</a:t>
            </a:r>
          </a:p>
          <a:p>
            <a:pPr marL="1200150" lvl="2" indent="-285750" algn="l">
              <a:spcAft>
                <a:spcPts val="600"/>
              </a:spcAft>
              <a:buFont typeface="Arial" panose="020B0604020202020204" pitchFamily="34" charset="0"/>
              <a:buChar char="•"/>
            </a:pPr>
            <a:r>
              <a:rPr lang="en-ZA" sz="1800" b="1" dirty="0" smtClean="0">
                <a:solidFill>
                  <a:schemeClr val="tx1"/>
                </a:solidFill>
                <a:latin typeface="Arial" panose="020B0604020202020204" pitchFamily="34" charset="0"/>
                <a:cs typeface="Arial" panose="020B0604020202020204" pitchFamily="34" charset="0"/>
              </a:rPr>
              <a:t>Outcome </a:t>
            </a:r>
            <a:r>
              <a:rPr lang="en-ZA" sz="1800" b="1" dirty="0">
                <a:solidFill>
                  <a:schemeClr val="tx1"/>
                </a:solidFill>
                <a:latin typeface="Arial" panose="020B0604020202020204" pitchFamily="34" charset="0"/>
                <a:cs typeface="Arial" panose="020B0604020202020204" pitchFamily="34" charset="0"/>
              </a:rPr>
              <a:t>3: </a:t>
            </a:r>
            <a:r>
              <a:rPr lang="en-ZA" sz="1800" dirty="0">
                <a:solidFill>
                  <a:schemeClr val="tx1"/>
                </a:solidFill>
                <a:latin typeface="Arial" panose="020B0604020202020204" pitchFamily="34" charset="0"/>
                <a:cs typeface="Arial" panose="020B0604020202020204" pitchFamily="34" charset="0"/>
              </a:rPr>
              <a:t>All people in South Africa are and feel </a:t>
            </a:r>
            <a:r>
              <a:rPr lang="en-ZA" sz="1800" dirty="0" smtClean="0">
                <a:solidFill>
                  <a:schemeClr val="tx1"/>
                </a:solidFill>
                <a:latin typeface="Arial" panose="020B0604020202020204" pitchFamily="34" charset="0"/>
                <a:cs typeface="Arial" panose="020B0604020202020204" pitchFamily="34" charset="0"/>
              </a:rPr>
              <a:t>safe</a:t>
            </a:r>
            <a:endParaRPr lang="en-US" sz="1800" dirty="0" smtClean="0">
              <a:solidFill>
                <a:schemeClr val="tx1"/>
              </a:solidFill>
              <a:latin typeface="Arial" panose="020B0604020202020204" pitchFamily="34" charset="0"/>
              <a:cs typeface="Arial" panose="020B0604020202020204" pitchFamily="34" charset="0"/>
            </a:endParaRPr>
          </a:p>
          <a:p>
            <a:pPr marL="1657350" lvl="3" indent="-285750" algn="l">
              <a:spcAft>
                <a:spcPts val="600"/>
              </a:spcAft>
              <a:buFont typeface="Arial" panose="020B0604020202020204" pitchFamily="34" charset="0"/>
              <a:buChar char="•"/>
            </a:pPr>
            <a:r>
              <a:rPr lang="en-US" sz="1800" dirty="0" smtClean="0">
                <a:solidFill>
                  <a:schemeClr val="tx1"/>
                </a:solidFill>
                <a:latin typeface="Arial" panose="020B0604020202020204" pitchFamily="34" charset="0"/>
                <a:cs typeface="Arial" panose="020B0604020202020204" pitchFamily="34" charset="0"/>
              </a:rPr>
              <a:t>Sub-Outcome </a:t>
            </a:r>
            <a:r>
              <a:rPr lang="en-US" sz="1800" dirty="0">
                <a:solidFill>
                  <a:schemeClr val="tx1"/>
                </a:solidFill>
                <a:latin typeface="Arial" panose="020B0604020202020204" pitchFamily="34" charset="0"/>
                <a:cs typeface="Arial" panose="020B0604020202020204" pitchFamily="34" charset="0"/>
              </a:rPr>
              <a:t>2: An Efficient and Effective Criminal Justice system</a:t>
            </a:r>
          </a:p>
          <a:p>
            <a:pPr marL="742950" lvl="1" indent="-285750" algn="l">
              <a:spcAft>
                <a:spcPts val="600"/>
              </a:spcAft>
              <a:buFont typeface="Arial" panose="020B0604020202020204" pitchFamily="34" charset="0"/>
              <a:buChar char="•"/>
            </a:pPr>
            <a:endParaRPr lang="en-US" sz="1200" b="1" dirty="0" smtClean="0">
              <a:latin typeface="Arial" panose="020B0604020202020204" pitchFamily="34" charset="0"/>
              <a:cs typeface="Arial" panose="020B0604020202020204" pitchFamily="34" charset="0"/>
            </a:endParaRPr>
          </a:p>
          <a:p>
            <a:pPr marL="742950" lvl="1" indent="-285750" algn="l">
              <a:spcAft>
                <a:spcPts val="600"/>
              </a:spcAft>
              <a:buFont typeface="Arial" panose="020B0604020202020204" pitchFamily="34" charset="0"/>
              <a:buChar char="•"/>
            </a:pPr>
            <a:endParaRPr lang="en-US" sz="1200" b="1" dirty="0" smtClean="0">
              <a:latin typeface="Arial" panose="020B0604020202020204" pitchFamily="34" charset="0"/>
              <a:cs typeface="Arial" panose="020B0604020202020204" pitchFamily="34" charset="0"/>
            </a:endParaRPr>
          </a:p>
          <a:p>
            <a:pPr marL="285750" indent="-285750" algn="l">
              <a:spcAft>
                <a:spcPts val="600"/>
              </a:spcAft>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lgn="l">
              <a:spcAft>
                <a:spcPts val="600"/>
              </a:spcAf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l">
              <a:spcAft>
                <a:spcPts val="600"/>
              </a:spcAft>
              <a:buFont typeface="Arial" panose="020B0604020202020204" pitchFamily="34" charset="0"/>
              <a:buChar char="•"/>
            </a:pPr>
            <a:endParaRPr lang="en-US" sz="1500" dirty="0" smtClean="0">
              <a:solidFill>
                <a:schemeClr val="tx1"/>
              </a:solidFill>
              <a:latin typeface="Arial" panose="020B0604020202020204" pitchFamily="34" charset="0"/>
              <a:cs typeface="Arial" panose="020B0604020202020204" pitchFamily="34" charset="0"/>
            </a:endParaRPr>
          </a:p>
          <a:p>
            <a:pPr algn="l">
              <a:spcAft>
                <a:spcPts val="600"/>
              </a:spcAft>
            </a:pPr>
            <a:endParaRPr lang="en-ZA" sz="1500" dirty="0">
              <a:solidFill>
                <a:schemeClr val="tx1"/>
              </a:solidFill>
              <a:latin typeface="Arial" panose="020B0604020202020204" pitchFamily="34" charset="0"/>
              <a:cs typeface="Arial" panose="020B0604020202020204" pitchFamily="34" charset="0"/>
            </a:endParaRPr>
          </a:p>
          <a:p>
            <a:pPr algn="just">
              <a:spcAft>
                <a:spcPts val="1200"/>
              </a:spcAft>
            </a:pPr>
            <a:endParaRPr lang="en-US" sz="1800" dirty="0">
              <a:solidFill>
                <a:schemeClr val="tx1"/>
              </a:solidFill>
              <a:latin typeface="Arial" pitchFamily="34" charset="0"/>
              <a:cs typeface="Arial" pitchFamily="34" charset="0"/>
            </a:endParaRPr>
          </a:p>
          <a:p>
            <a:pPr marL="285750" lvl="0" indent="-285750" algn="l">
              <a:spcAft>
                <a:spcPts val="1200"/>
              </a:spcAft>
              <a:buFont typeface="Wingdings" pitchFamily="2" charset="2"/>
              <a:buChar char="§"/>
            </a:pPr>
            <a:endParaRPr lang="en-ZA" sz="1800" dirty="0">
              <a:solidFill>
                <a:schemeClr val="tx1"/>
              </a:solidFill>
              <a:latin typeface="Arial" pitchFamily="34" charset="0"/>
              <a:cs typeface="Arial" pitchFamily="34" charset="0"/>
            </a:endParaRPr>
          </a:p>
          <a:p>
            <a:pPr algn="just"/>
            <a:endParaRPr lang="en-US" sz="1800" dirty="0" smtClean="0">
              <a:solidFill>
                <a:schemeClr val="tx1"/>
              </a:solidFill>
              <a:latin typeface="Arial" pitchFamily="34" charset="0"/>
              <a:cs typeface="Arial" pitchFamily="34" charset="0"/>
            </a:endParaRPr>
          </a:p>
          <a:p>
            <a:pPr algn="just"/>
            <a:endParaRPr lang="en-US" sz="1800" dirty="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sz="1800" dirty="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dirty="0">
              <a:solidFill>
                <a:schemeClr val="tx1"/>
              </a:solidFill>
              <a:latin typeface="Arial" pitchFamily="34" charset="0"/>
              <a:cs typeface="Arial" pitchFamily="34" charset="0"/>
            </a:endParaRPr>
          </a:p>
        </p:txBody>
      </p:sp>
      <p:sp>
        <p:nvSpPr>
          <p:cNvPr id="9" name="Title 1"/>
          <p:cNvSpPr txBox="1">
            <a:spLocks/>
          </p:cNvSpPr>
          <p:nvPr/>
        </p:nvSpPr>
        <p:spPr>
          <a:xfrm>
            <a:off x="346664" y="72525"/>
            <a:ext cx="8340136" cy="5715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smtClean="0">
                <a:latin typeface="Arial" pitchFamily="34" charset="0"/>
                <a:cs typeface="Arial" pitchFamily="34" charset="0"/>
              </a:rPr>
              <a:t> </a:t>
            </a:r>
            <a:r>
              <a:rPr lang="en-ZA" sz="3600" b="1" dirty="0">
                <a:latin typeface="Arial" panose="020B0604020202020204" pitchFamily="34" charset="0"/>
                <a:cs typeface="Arial" panose="020B0604020202020204" pitchFamily="34" charset="0"/>
              </a:rPr>
              <a:t>PROGRAMME </a:t>
            </a:r>
            <a:r>
              <a:rPr lang="en-US" sz="3600" b="1" dirty="0">
                <a:latin typeface="Arial" panose="020B0604020202020204" pitchFamily="34" charset="0"/>
                <a:cs typeface="Arial" panose="020B0604020202020204" pitchFamily="34" charset="0"/>
              </a:rPr>
              <a:t>DESCRIPTION</a:t>
            </a:r>
            <a:endParaRPr lang="en-ZA" sz="3600" b="1" dirty="0">
              <a:solidFill>
                <a:srgbClr val="0070C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773DCE2D-EBBA-424B-9E36-955D9A4D7994}" type="slidenum">
              <a:rPr lang="en-ZA" smtClean="0"/>
              <a:pPr/>
              <a:t>21</a:t>
            </a:fld>
            <a:endParaRPr lang="en-ZA" dirty="0"/>
          </a:p>
        </p:txBody>
      </p:sp>
      <p:sp>
        <p:nvSpPr>
          <p:cNvPr id="10"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978060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sp>
        <p:nvSpPr>
          <p:cNvPr id="9" name="Title 1"/>
          <p:cNvSpPr txBox="1">
            <a:spLocks/>
          </p:cNvSpPr>
          <p:nvPr/>
        </p:nvSpPr>
        <p:spPr>
          <a:xfrm>
            <a:off x="424818" y="96573"/>
            <a:ext cx="8124112" cy="380099"/>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600" b="1" dirty="0" smtClean="0">
                <a:latin typeface="Arial" panose="020B0604020202020204" pitchFamily="34" charset="0"/>
                <a:cs typeface="Arial" panose="020B0604020202020204" pitchFamily="34" charset="0"/>
              </a:rPr>
              <a:t>STRATEGIC OBJECTIVE INDICATORS – PRG 2</a:t>
            </a:r>
            <a:endParaRPr lang="en-ZA" sz="26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22</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599001809"/>
              </p:ext>
            </p:extLst>
          </p:nvPr>
        </p:nvGraphicFramePr>
        <p:xfrm>
          <a:off x="156734" y="908720"/>
          <a:ext cx="8660280" cy="4649724"/>
        </p:xfrm>
        <a:graphic>
          <a:graphicData uri="http://schemas.openxmlformats.org/drawingml/2006/table">
            <a:tbl>
              <a:tblPr firstRow="1" firstCol="1" bandRow="1">
                <a:tableStyleId>{5940675A-B579-460E-94D1-54222C63F5DA}</a:tableStyleId>
              </a:tblPr>
              <a:tblGrid>
                <a:gridCol w="2094206"/>
                <a:gridCol w="592868"/>
                <a:gridCol w="1120572"/>
                <a:gridCol w="1615732"/>
                <a:gridCol w="1008112"/>
                <a:gridCol w="1008112"/>
                <a:gridCol w="1220678"/>
              </a:tblGrid>
              <a:tr h="130304">
                <a:tc row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Strategic Objectives</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rowSpan="2" grid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Objective </a:t>
                      </a:r>
                      <a:r>
                        <a:rPr lang="en-US" sz="1800" b="1" dirty="0">
                          <a:effectLst/>
                          <a:latin typeface="Arial Narrow" panose="020B0606020202030204" pitchFamily="34" charset="0"/>
                          <a:ea typeface="Calibri" panose="020F0502020204030204" pitchFamily="34" charset="0"/>
                          <a:cs typeface="Arial" panose="020B0604020202020204" pitchFamily="34" charset="0"/>
                        </a:rPr>
                        <a:t>Indicators</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rowSpan="2" hMerge="1">
                  <a:txBody>
                    <a:bodyPr/>
                    <a:lstStyle/>
                    <a:p>
                      <a:pPr marL="0" marR="0">
                        <a:spcBef>
                          <a:spcPts val="0"/>
                        </a:spcBef>
                        <a:spcAft>
                          <a:spcPts val="0"/>
                        </a:spcAft>
                      </a:pP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row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5-Year strategic target</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gridSpan="3">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Times New Roman" panose="02020603050405020304" pitchFamily="18" charset="0"/>
                        </a:rPr>
                        <a:t>Medium-Term</a:t>
                      </a:r>
                      <a:r>
                        <a:rPr lang="en-US" sz="1800" b="1" baseline="0" dirty="0" smtClean="0">
                          <a:effectLst/>
                          <a:latin typeface="Arial Narrow" panose="020B0606020202030204" pitchFamily="34" charset="0"/>
                          <a:ea typeface="Calibri" panose="020F0502020204030204" pitchFamily="34" charset="0"/>
                          <a:cs typeface="Times New Roman" panose="02020603050405020304" pitchFamily="18" charset="0"/>
                        </a:rPr>
                        <a:t> targets</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r>
              <a:tr h="0">
                <a:tc vMerge="1">
                  <a:txBody>
                    <a:bodyPr/>
                    <a:lstStyle/>
                    <a:p>
                      <a:endParaRPr lang="en-US"/>
                    </a:p>
                  </a:txBody>
                  <a:tcPr/>
                </a:tc>
                <a:tc gridSpan="2" vMerge="1">
                  <a:txBody>
                    <a:bodyPr/>
                    <a:lstStyle/>
                    <a:p>
                      <a:endParaRPr lang="en-US"/>
                    </a:p>
                  </a:txBody>
                  <a:tcPr/>
                </a:tc>
                <a:tc hMerge="1" vMerge="1">
                  <a:txBody>
                    <a:bodyPr/>
                    <a:lstStyle/>
                    <a:p>
                      <a:endParaRPr lang="en-US" dirty="0"/>
                    </a:p>
                  </a:txBody>
                  <a:tcPr/>
                </a:tc>
                <a:tc vMerge="1">
                  <a:txBody>
                    <a:bodyPr/>
                    <a:lstStyle/>
                    <a:p>
                      <a:endParaRPr lang="en-US"/>
                    </a:p>
                  </a:txBody>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2017/18</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Times New Roman" panose="02020603050405020304" pitchFamily="18" charset="0"/>
                        </a:rPr>
                        <a:t>2018/19</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rgbClr val="FFC000"/>
                    </a:solidFill>
                  </a:tcPr>
                </a:tc>
              </a:tr>
              <a:tr h="380608">
                <a:tc rowSpan="2">
                  <a:txBody>
                    <a:bodyPr/>
                    <a:lstStyle/>
                    <a:p>
                      <a:pPr marL="0" marR="0" algn="l">
                        <a:lnSpc>
                          <a:spcPct val="115000"/>
                        </a:lnSpc>
                        <a:spcBef>
                          <a:spcPts val="0"/>
                        </a:spcBef>
                        <a:spcAft>
                          <a:spcPts val="400"/>
                        </a:spcAft>
                        <a:tabLst>
                          <a:tab pos="180340" algn="l"/>
                          <a:tab pos="360045" algn="l"/>
                          <a:tab pos="540385" algn="l"/>
                        </a:tabLst>
                      </a:pPr>
                      <a:r>
                        <a:rPr lang="en-US" sz="1800" b="1"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Strategic objective 3: </a:t>
                      </a:r>
                      <a:r>
                        <a:rPr lang="en-US" sz="1800" b="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Ensure the  effective and efficient administration of the Superior Courts and Judicial Service Commission</a:t>
                      </a: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ZA" sz="18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r>
                        <a:rPr lang="en-ZA" sz="18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2.1</a:t>
                      </a:r>
                      <a:endParaRPr lang="en-US"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Percentage of compliance with quasi-judicial targets</a:t>
                      </a:r>
                      <a:r>
                        <a:rPr lang="en-ZA" sz="18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tabLst>
                          <a:tab pos="180340" algn="l"/>
                          <a:tab pos="360045" algn="l"/>
                          <a:tab pos="540385" algn="l"/>
                        </a:tabLst>
                      </a:pPr>
                      <a:r>
                        <a:rPr lang="en-GB" sz="18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100%</a:t>
                      </a:r>
                      <a:endParaRPr lang="en-US"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smtClean="0">
                          <a:effectLst/>
                          <a:latin typeface="Arial Narrow" panose="020B0606020202030204" pitchFamily="34" charset="0"/>
                          <a:ea typeface="Yu Gothic" panose="020B0400000000000000" pitchFamily="34" charset="-128"/>
                          <a:cs typeface="Arial" panose="020B0604020202020204" pitchFamily="34"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 </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70%</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75%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r>
              <a:tr h="380608">
                <a:tc vMerge="1">
                  <a:txBody>
                    <a:bodyPr/>
                    <a:lstStyle/>
                    <a:p>
                      <a:pPr marL="0" marR="0" algn="l">
                        <a:lnSpc>
                          <a:spcPct val="115000"/>
                        </a:lnSpc>
                        <a:spcBef>
                          <a:spcPts val="0"/>
                        </a:spcBef>
                        <a:spcAft>
                          <a:spcPts val="400"/>
                        </a:spcAft>
                        <a:tabLst>
                          <a:tab pos="180340" algn="l"/>
                          <a:tab pos="360045" algn="l"/>
                          <a:tab pos="540385" algn="l"/>
                        </a:tabLst>
                      </a:pPr>
                      <a:endParaRPr lang="en-US" sz="1800" dirty="0">
                        <a:solidFill>
                          <a:srgbClr val="FF0000"/>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solidFill>
                            <a:schemeClr val="tx1"/>
                          </a:solidFill>
                          <a:effectLst/>
                          <a:latin typeface="Arial Narrow" panose="020B0606020202030204" pitchFamily="34" charset="0"/>
                          <a:ea typeface="Times New Roman" panose="02020603050405020304" pitchFamily="18" charset="0"/>
                        </a:rPr>
                        <a:t>2.2</a:t>
                      </a:r>
                      <a:endParaRPr lang="en-US"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400"/>
                        </a:spcAft>
                        <a:buClrTx/>
                        <a:buSzTx/>
                        <a:buFontTx/>
                        <a:buNone/>
                        <a:tabLst>
                          <a:tab pos="180340" algn="l"/>
                          <a:tab pos="360045" algn="l"/>
                          <a:tab pos="540385" algn="l"/>
                        </a:tabLst>
                        <a:defRPr/>
                      </a:pPr>
                      <a:r>
                        <a:rPr lang="en-US" sz="1800" dirty="0" smtClean="0">
                          <a:solidFill>
                            <a:schemeClr val="tx1"/>
                          </a:solidFill>
                          <a:effectLst/>
                          <a:latin typeface="Arial Narrow" panose="020B0606020202030204" pitchFamily="34" charset="0"/>
                          <a:ea typeface="Times New Roman" panose="02020603050405020304" pitchFamily="18" charset="0"/>
                        </a:rPr>
                        <a:t>Number of reports on  judicial appointments and complaints produced</a:t>
                      </a:r>
                    </a:p>
                  </a:txBody>
                  <a:tcPr marL="68580" marR="68580" marT="0" marB="0"/>
                </a:tc>
                <a:tc>
                  <a:txBody>
                    <a:bodyPr/>
                    <a:lstStyle/>
                    <a:p>
                      <a:pPr marL="0" marR="0" algn="just">
                        <a:lnSpc>
                          <a:spcPct val="115000"/>
                        </a:lnSpc>
                        <a:spcBef>
                          <a:spcPts val="0"/>
                        </a:spcBef>
                        <a:spcAft>
                          <a:spcPts val="400"/>
                        </a:spcAft>
                        <a:tabLst>
                          <a:tab pos="180340" algn="l"/>
                          <a:tab pos="360045" algn="l"/>
                          <a:tab pos="540385" algn="l"/>
                        </a:tabLst>
                      </a:pPr>
                      <a:r>
                        <a:rPr lang="en-US" sz="1800" dirty="0" smtClean="0">
                          <a:solidFill>
                            <a:schemeClr val="tx1"/>
                          </a:solidFill>
                          <a:effectLst/>
                          <a:latin typeface="Arial Narrow" panose="020B0606020202030204" pitchFamily="34" charset="0"/>
                          <a:ea typeface="Times New Roman" panose="02020603050405020304" pitchFamily="18" charset="0"/>
                        </a:rPr>
                        <a:t>15</a:t>
                      </a:r>
                      <a:endParaRPr lang="en-US"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3</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3</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3</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7"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8"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1" name="Straight Connector 10"/>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007668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sp>
        <p:nvSpPr>
          <p:cNvPr id="9" name="Title 1"/>
          <p:cNvSpPr txBox="1">
            <a:spLocks/>
          </p:cNvSpPr>
          <p:nvPr/>
        </p:nvSpPr>
        <p:spPr>
          <a:xfrm>
            <a:off x="424818" y="96573"/>
            <a:ext cx="8124112" cy="380099"/>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600" b="1" dirty="0" smtClean="0">
                <a:latin typeface="Arial" panose="020B0604020202020204" pitchFamily="34" charset="0"/>
                <a:cs typeface="Arial" panose="020B0604020202020204" pitchFamily="34" charset="0"/>
              </a:rPr>
              <a:t>STRATEGIC OBJECTIVE INDICATORS – PRG 2</a:t>
            </a:r>
            <a:endParaRPr lang="en-ZA" sz="26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23</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118113437"/>
              </p:ext>
            </p:extLst>
          </p:nvPr>
        </p:nvGraphicFramePr>
        <p:xfrm>
          <a:off x="156734" y="764704"/>
          <a:ext cx="8660280" cy="4608576"/>
        </p:xfrm>
        <a:graphic>
          <a:graphicData uri="http://schemas.openxmlformats.org/drawingml/2006/table">
            <a:tbl>
              <a:tblPr firstRow="1" firstCol="1" bandRow="1">
                <a:tableStyleId>{5940675A-B579-460E-94D1-54222C63F5DA}</a:tableStyleId>
              </a:tblPr>
              <a:tblGrid>
                <a:gridCol w="2094206"/>
                <a:gridCol w="592868"/>
                <a:gridCol w="1296144"/>
                <a:gridCol w="1224136"/>
                <a:gridCol w="1008112"/>
                <a:gridCol w="864096"/>
                <a:gridCol w="720080"/>
                <a:gridCol w="860638"/>
              </a:tblGrid>
              <a:tr h="0">
                <a:tc row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Strategic Objectives</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rowSpan="2" grid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Objective </a:t>
                      </a:r>
                      <a:r>
                        <a:rPr lang="en-US" sz="1800" b="1" dirty="0">
                          <a:effectLst/>
                          <a:latin typeface="Arial Narrow" panose="020B0606020202030204" pitchFamily="34" charset="0"/>
                          <a:ea typeface="Calibri" panose="020F0502020204030204" pitchFamily="34" charset="0"/>
                          <a:cs typeface="Arial" panose="020B0604020202020204" pitchFamily="34" charset="0"/>
                        </a:rPr>
                        <a:t>Indicators</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rowSpan="2" hMerge="1">
                  <a:txBody>
                    <a:bodyPr/>
                    <a:lstStyle/>
                    <a:p>
                      <a:pPr marL="0" marR="0">
                        <a:spcBef>
                          <a:spcPts val="0"/>
                        </a:spcBef>
                        <a:spcAft>
                          <a:spcPts val="0"/>
                        </a:spcAft>
                      </a:pP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rowSpan="2">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Annual targets</a:t>
                      </a:r>
                    </a:p>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gridSpan="4">
                  <a:txBody>
                    <a:bodyPr/>
                    <a:lstStyle/>
                    <a:p>
                      <a:pPr marL="0" marR="0" algn="ctr">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Times New Roman" panose="02020603050405020304" pitchFamily="18" charset="0"/>
                        </a:rPr>
                        <a:t>Quarterly</a:t>
                      </a:r>
                      <a:r>
                        <a:rPr lang="en-US" sz="1800" b="1" baseline="0" dirty="0" smtClean="0">
                          <a:effectLst/>
                          <a:latin typeface="Arial Narrow" panose="020B0606020202030204" pitchFamily="34" charset="0"/>
                          <a:ea typeface="Calibri" panose="020F0502020204030204" pitchFamily="34" charset="0"/>
                          <a:cs typeface="Times New Roman" panose="02020603050405020304" pitchFamily="18" charset="0"/>
                        </a:rPr>
                        <a:t> targets</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gridSpan="2" vMerge="1">
                  <a:txBody>
                    <a:bodyPr/>
                    <a:lstStyle/>
                    <a:p>
                      <a:endParaRPr lang="en-US"/>
                    </a:p>
                  </a:txBody>
                  <a:tcPr/>
                </a:tc>
                <a:tc hMerge="1" vMerge="1">
                  <a:txBody>
                    <a:bodyPr/>
                    <a:lstStyle/>
                    <a:p>
                      <a:endParaRPr lang="en-US" dirty="0"/>
                    </a:p>
                  </a:txBody>
                  <a:tcPr/>
                </a:tc>
                <a:tc vMerge="1">
                  <a:txBody>
                    <a:bodyPr/>
                    <a:lstStyle/>
                    <a:p>
                      <a:endParaRPr lang="en-US"/>
                    </a:p>
                  </a:txBody>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Q1</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Q2</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Times New Roman" panose="02020603050405020304" pitchFamily="18" charset="0"/>
                        </a:rPr>
                        <a:t>Q3</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Times New Roman" panose="02020603050405020304" pitchFamily="18" charset="0"/>
                        </a:rPr>
                        <a:t>Q4</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rgbClr val="FFC000"/>
                    </a:solidFill>
                  </a:tcPr>
                </a:tc>
              </a:tr>
              <a:tr h="380608">
                <a:tc rowSpan="2">
                  <a:txBody>
                    <a:bodyPr/>
                    <a:lstStyle/>
                    <a:p>
                      <a:pPr marL="0" marR="0" algn="l">
                        <a:lnSpc>
                          <a:spcPct val="115000"/>
                        </a:lnSpc>
                        <a:spcBef>
                          <a:spcPts val="0"/>
                        </a:spcBef>
                        <a:spcAft>
                          <a:spcPts val="400"/>
                        </a:spcAft>
                        <a:tabLst>
                          <a:tab pos="180340" algn="l"/>
                          <a:tab pos="360045" algn="l"/>
                          <a:tab pos="540385" algn="l"/>
                        </a:tabLst>
                      </a:pPr>
                      <a:r>
                        <a:rPr lang="en-US" sz="1800" b="1"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Strategic objective 3: </a:t>
                      </a:r>
                      <a:r>
                        <a:rPr lang="en-US" sz="1800" b="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Ensure the  effective and efficient administration of the Superior Courts and Judicial Service Commission</a:t>
                      </a: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ZA" sz="18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r>
                        <a:rPr lang="en-ZA" sz="18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2.1</a:t>
                      </a:r>
                      <a:endParaRPr lang="en-US"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Percentage of compliance with quasi-judicial targets</a:t>
                      </a:r>
                      <a:r>
                        <a:rPr lang="en-ZA" sz="18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tabLst>
                          <a:tab pos="180340" algn="l"/>
                          <a:tab pos="360045" algn="l"/>
                          <a:tab pos="540385" algn="l"/>
                        </a:tabLst>
                      </a:pPr>
                      <a:r>
                        <a:rPr lang="en-GB" sz="18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65%</a:t>
                      </a:r>
                      <a:endParaRPr lang="en-US"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smtClean="0">
                          <a:effectLst/>
                          <a:latin typeface="Arial Narrow" panose="020B0606020202030204" pitchFamily="34" charset="0"/>
                          <a:ea typeface="Yu Gothic" panose="020B0400000000000000" pitchFamily="34" charset="-128"/>
                          <a:cs typeface="Arial" panose="020B0604020202020204" pitchFamily="34" charset="0"/>
                        </a:rPr>
                        <a:t>65%</a:t>
                      </a:r>
                      <a:endParaRPr lang="en-US" sz="18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 </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smtClean="0">
                          <a:effectLst/>
                          <a:latin typeface="Arial Narrow" panose="020B0606020202030204" pitchFamily="34" charset="0"/>
                          <a:ea typeface="Yu Gothic" panose="020B0400000000000000" pitchFamily="34" charset="-128"/>
                          <a:cs typeface="Arial" panose="020B0604020202020204" pitchFamily="34" charset="0"/>
                        </a:rPr>
                        <a:t>65%</a:t>
                      </a:r>
                      <a:endParaRPr lang="en-US" sz="1800" dirty="0" smtClean="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800" dirty="0" smtClean="0">
                          <a:effectLst/>
                          <a:latin typeface="Arial Narrow" panose="020B0606020202030204" pitchFamily="34" charset="0"/>
                          <a:ea typeface="Yu Gothic" panose="020B0400000000000000" pitchFamily="34" charset="-128"/>
                          <a:cs typeface="Arial" panose="020B0604020202020204" pitchFamily="34" charset="0"/>
                        </a:rPr>
                        <a:t>65%</a:t>
                      </a:r>
                      <a:endParaRPr lang="en-US" sz="1800" dirty="0" smtClean="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800" dirty="0" smtClean="0">
                          <a:effectLst/>
                          <a:latin typeface="Arial Narrow" panose="020B0606020202030204" pitchFamily="34" charset="0"/>
                          <a:ea typeface="Yu Gothic" panose="020B0400000000000000" pitchFamily="34" charset="-128"/>
                          <a:cs typeface="Arial" panose="020B0604020202020204" pitchFamily="34" charset="0"/>
                        </a:rPr>
                        <a:t>65%</a:t>
                      </a:r>
                      <a:endParaRPr lang="en-US" sz="1800" dirty="0" smtClean="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r>
              <a:tr h="380608">
                <a:tc vMerge="1">
                  <a:txBody>
                    <a:bodyPr/>
                    <a:lstStyle/>
                    <a:p>
                      <a:pPr marL="0" marR="0" algn="l">
                        <a:lnSpc>
                          <a:spcPct val="115000"/>
                        </a:lnSpc>
                        <a:spcBef>
                          <a:spcPts val="0"/>
                        </a:spcBef>
                        <a:spcAft>
                          <a:spcPts val="400"/>
                        </a:spcAft>
                        <a:tabLst>
                          <a:tab pos="180340" algn="l"/>
                          <a:tab pos="360045" algn="l"/>
                          <a:tab pos="540385" algn="l"/>
                        </a:tabLst>
                      </a:pPr>
                      <a:endParaRPr lang="en-US" sz="1800" dirty="0">
                        <a:solidFill>
                          <a:srgbClr val="FF0000"/>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solidFill>
                            <a:schemeClr val="tx1"/>
                          </a:solidFill>
                          <a:effectLst/>
                          <a:latin typeface="Arial Narrow" panose="020B0606020202030204" pitchFamily="34" charset="0"/>
                          <a:ea typeface="Times New Roman" panose="02020603050405020304" pitchFamily="18" charset="0"/>
                        </a:rPr>
                        <a:t>2.2</a:t>
                      </a:r>
                      <a:endParaRPr lang="en-US"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400"/>
                        </a:spcAft>
                        <a:buClrTx/>
                        <a:buSzTx/>
                        <a:buFontTx/>
                        <a:buNone/>
                        <a:tabLst>
                          <a:tab pos="180340" algn="l"/>
                          <a:tab pos="360045" algn="l"/>
                          <a:tab pos="540385" algn="l"/>
                        </a:tabLst>
                        <a:defRPr/>
                      </a:pPr>
                      <a:r>
                        <a:rPr lang="en-US" sz="1800" dirty="0" smtClean="0">
                          <a:solidFill>
                            <a:schemeClr val="tx1"/>
                          </a:solidFill>
                          <a:effectLst/>
                          <a:latin typeface="Arial Narrow" panose="020B0606020202030204" pitchFamily="34" charset="0"/>
                          <a:ea typeface="Times New Roman" panose="02020603050405020304" pitchFamily="18" charset="0"/>
                        </a:rPr>
                        <a:t>Number of reports on  judicial appointments and complaints produced</a:t>
                      </a:r>
                    </a:p>
                  </a:txBody>
                  <a:tcPr marL="68580" marR="68580" marT="0" marB="0"/>
                </a:tc>
                <a:tc>
                  <a:txBody>
                    <a:bodyPr/>
                    <a:lstStyle/>
                    <a:p>
                      <a:pPr marL="0" marR="0" algn="just">
                        <a:lnSpc>
                          <a:spcPct val="115000"/>
                        </a:lnSpc>
                        <a:spcBef>
                          <a:spcPts val="0"/>
                        </a:spcBef>
                        <a:spcAft>
                          <a:spcPts val="400"/>
                        </a:spcAft>
                        <a:tabLst>
                          <a:tab pos="180340" algn="l"/>
                          <a:tab pos="360045" algn="l"/>
                          <a:tab pos="540385" algn="l"/>
                        </a:tabLst>
                      </a:pPr>
                      <a:r>
                        <a:rPr lang="en-US" sz="1800" dirty="0" smtClean="0">
                          <a:solidFill>
                            <a:schemeClr val="tx1"/>
                          </a:solidFill>
                          <a:effectLst/>
                          <a:latin typeface="Arial Narrow" panose="020B0606020202030204" pitchFamily="34" charset="0"/>
                          <a:ea typeface="Times New Roman" panose="02020603050405020304" pitchFamily="18" charset="0"/>
                        </a:rPr>
                        <a:t>3</a:t>
                      </a:r>
                      <a:endParaRPr lang="en-US" sz="1800" dirty="0">
                        <a:solidFill>
                          <a:schemeClr val="tx1"/>
                        </a:solidFill>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1</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1</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1</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7"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8"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1" name="Straight Connector 10"/>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47504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9" name="Title 1"/>
          <p:cNvSpPr txBox="1">
            <a:spLocks/>
          </p:cNvSpPr>
          <p:nvPr/>
        </p:nvSpPr>
        <p:spPr>
          <a:xfrm>
            <a:off x="424818" y="96573"/>
            <a:ext cx="8124112" cy="452107"/>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dirty="0" smtClean="0">
                <a:latin typeface="Arial" panose="020B0604020202020204" pitchFamily="34" charset="0"/>
                <a:cs typeface="Arial" panose="020B0604020202020204" pitchFamily="34" charset="0"/>
              </a:rPr>
              <a:t>PROGRAMME PERFORMANCE INDICATORS – PRG 2</a:t>
            </a:r>
            <a:endParaRPr lang="en-ZA" sz="24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24</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2612900310"/>
              </p:ext>
            </p:extLst>
          </p:nvPr>
        </p:nvGraphicFramePr>
        <p:xfrm>
          <a:off x="251520" y="742143"/>
          <a:ext cx="8735747" cy="5096425"/>
        </p:xfrm>
        <a:graphic>
          <a:graphicData uri="http://schemas.openxmlformats.org/drawingml/2006/table">
            <a:tbl>
              <a:tblPr firstRow="1" firstCol="1" bandRow="1">
                <a:tableStyleId>{5940675A-B579-460E-94D1-54222C63F5DA}</a:tableStyleId>
              </a:tblPr>
              <a:tblGrid>
                <a:gridCol w="864096"/>
                <a:gridCol w="2975106"/>
                <a:gridCol w="1656184"/>
                <a:gridCol w="1584176"/>
                <a:gridCol w="1656185"/>
              </a:tblGrid>
              <a:tr h="0">
                <a:tc rowSpan="2" gridSpan="2">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Performance Indicators</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rowSpan="2" hMerge="1">
                  <a:txBody>
                    <a:bodyPr/>
                    <a:lstStyle/>
                    <a:p>
                      <a:pPr marL="0" marR="0">
                        <a:spcBef>
                          <a:spcPts val="0"/>
                        </a:spcBef>
                        <a:spcAft>
                          <a:spcPts val="0"/>
                        </a:spcAft>
                      </a:pP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gridSpan="3">
                  <a:txBody>
                    <a:bodyPr/>
                    <a:lstStyle/>
                    <a:p>
                      <a:pPr marL="0" marR="0" algn="ctr">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Times New Roman" panose="02020603050405020304" pitchFamily="18" charset="0"/>
                        </a:rPr>
                        <a:t>Medium-Term</a:t>
                      </a:r>
                      <a:r>
                        <a:rPr lang="en-US" sz="1800" b="1" baseline="0" dirty="0" smtClean="0">
                          <a:effectLst/>
                          <a:latin typeface="Arial Narrow" panose="020B0606020202030204" pitchFamily="34" charset="0"/>
                          <a:ea typeface="Calibri" panose="020F0502020204030204" pitchFamily="34" charset="0"/>
                          <a:cs typeface="Times New Roman" panose="02020603050405020304" pitchFamily="18" charset="0"/>
                        </a:rPr>
                        <a:t> targets</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r>
              <a:tr h="0">
                <a:tc gridSpan="2" vMerge="1">
                  <a:txBody>
                    <a:bodyPr/>
                    <a:lstStyle/>
                    <a:p>
                      <a:endParaRPr lang="en-US"/>
                    </a:p>
                  </a:txBody>
                  <a:tcPr/>
                </a:tc>
                <a:tc hMerge="1" vMerge="1">
                  <a:txBody>
                    <a:bodyPr/>
                    <a:lstStyle/>
                    <a:p>
                      <a:endParaRPr lang="en-US" dirty="0"/>
                    </a:p>
                  </a:txBody>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2017/18</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Times New Roman" panose="02020603050405020304" pitchFamily="18" charset="0"/>
                        </a:rPr>
                        <a:t>2018/19</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rgbClr val="FFC000"/>
                    </a:solidFill>
                  </a:tcPr>
                </a:tc>
              </a:tr>
              <a:tr h="380608">
                <a:tc>
                  <a:txBody>
                    <a:bodyPr/>
                    <a:lstStyle/>
                    <a:p>
                      <a:pPr marL="0" marR="0" algn="l">
                        <a:lnSpc>
                          <a:spcPct val="115000"/>
                        </a:lnSpc>
                        <a:spcBef>
                          <a:spcPts val="0"/>
                        </a:spcBef>
                        <a:spcAft>
                          <a:spcPts val="4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rPr>
                        <a:t>2.1</a:t>
                      </a:r>
                      <a:endParaRPr lang="en-US" sz="1800" dirty="0">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rPr>
                        <a:t>Number of Superior Courts  performance monitoring reports produced</a:t>
                      </a:r>
                      <a:endParaRPr lang="en-US" sz="1800" dirty="0">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a:lnSpc>
                          <a:spcPct val="115000"/>
                        </a:lnSpc>
                        <a:spcBef>
                          <a:spcPts val="0"/>
                        </a:spcBef>
                        <a:spcAft>
                          <a:spcPts val="80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5</a:t>
                      </a: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80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chemeClr val="tx1"/>
                      </a:solidFill>
                      <a:prstDash val="solid"/>
                      <a:round/>
                      <a:headEnd type="none" w="med" len="med"/>
                      <a:tailEnd type="none" w="med" len="med"/>
                    </a:lnL>
                  </a:tcPr>
                </a:tc>
              </a:tr>
              <a:tr h="494120">
                <a:tc>
                  <a:txBody>
                    <a:bodyPr/>
                    <a:lstStyle/>
                    <a:p>
                      <a:pPr marL="0" marR="0" algn="l">
                        <a:lnSpc>
                          <a:spcPct val="115000"/>
                        </a:lnSpc>
                        <a:spcBef>
                          <a:spcPts val="0"/>
                        </a:spcBef>
                        <a:spcAft>
                          <a:spcPts val="400"/>
                        </a:spcAft>
                        <a:tabLst>
                          <a:tab pos="180340" algn="l"/>
                          <a:tab pos="360045" algn="l"/>
                          <a:tab pos="540385" algn="l"/>
                        </a:tabLst>
                      </a:pPr>
                      <a:r>
                        <a:rPr lang="en-ZA" sz="1800" dirty="0" smtClean="0">
                          <a:effectLst/>
                          <a:latin typeface="Arial Narrow" panose="020B0606020202030204" pitchFamily="34" charset="0"/>
                          <a:ea typeface="Times New Roman" panose="02020603050405020304" pitchFamily="18" charset="0"/>
                        </a:rPr>
                        <a:t>2.2</a:t>
                      </a:r>
                      <a:endParaRPr lang="en-US" sz="1800" dirty="0">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rPr>
                        <a:t>Percentage of default judgments finalised by Registrars</a:t>
                      </a:r>
                      <a:endParaRPr lang="en-US" sz="1800" dirty="0">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70%</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75%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r>
              <a:tr h="885613">
                <a:tc>
                  <a:txBody>
                    <a:bodyPr/>
                    <a:lstStyle/>
                    <a:p>
                      <a:pPr marL="0" marR="0" algn="l">
                        <a:lnSpc>
                          <a:spcPct val="115000"/>
                        </a:lnSpc>
                        <a:spcBef>
                          <a:spcPts val="0"/>
                        </a:spcBef>
                        <a:spcAft>
                          <a:spcPts val="400"/>
                        </a:spcAft>
                        <a:tabLst>
                          <a:tab pos="180340" algn="l"/>
                          <a:tab pos="360045" algn="l"/>
                          <a:tab pos="540385" algn="l"/>
                        </a:tabLst>
                      </a:pPr>
                      <a:r>
                        <a:rPr lang="en-ZA" sz="1800" dirty="0" smtClean="0">
                          <a:effectLst/>
                          <a:latin typeface="Arial Narrow" panose="020B0606020202030204" pitchFamily="34" charset="0"/>
                          <a:ea typeface="Times New Roman" panose="02020603050405020304" pitchFamily="18" charset="0"/>
                        </a:rPr>
                        <a:t>2.3</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rPr>
                        <a:t>Percentage of taxations of legal costs finalised</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70%</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75%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r>
              <a:tr h="708491">
                <a:tc>
                  <a:txBody>
                    <a:bodyPr/>
                    <a:lstStyle/>
                    <a:p>
                      <a:pPr marL="0" marR="0" algn="l">
                        <a:lnSpc>
                          <a:spcPct val="115000"/>
                        </a:lnSpc>
                        <a:spcBef>
                          <a:spcPts val="0"/>
                        </a:spcBef>
                        <a:spcAft>
                          <a:spcPts val="400"/>
                        </a:spcAft>
                        <a:tabLst>
                          <a:tab pos="180340" algn="l"/>
                          <a:tab pos="360045" algn="l"/>
                          <a:tab pos="540385" algn="l"/>
                        </a:tabLst>
                      </a:pPr>
                      <a:r>
                        <a:rPr lang="en-GB" sz="18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2.4</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Number of training workshops on case management conducted for Registrars, Statisticians and Clerks</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4</a:t>
                      </a: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tcPr>
                </a:tc>
              </a:tr>
              <a:tr h="531368">
                <a:tc>
                  <a:txBody>
                    <a:bodyPr/>
                    <a:lstStyle/>
                    <a:p>
                      <a:pPr marL="0" marR="0">
                        <a:spcBef>
                          <a:spcPts val="0"/>
                        </a:spcBef>
                        <a:spcAft>
                          <a:spcPts val="0"/>
                        </a:spcAft>
                      </a:pPr>
                      <a:r>
                        <a:rPr lang="en-US" sz="18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 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Percentage of warrants of release delivered within one day of the release granted</a:t>
                      </a:r>
                    </a:p>
                  </a:txBody>
                  <a:tcPr marL="68580" marR="68580" marT="0" marB="0"/>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100%</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100%</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100%</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6"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7"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51382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25</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733160715"/>
              </p:ext>
            </p:extLst>
          </p:nvPr>
        </p:nvGraphicFramePr>
        <p:xfrm>
          <a:off x="251520" y="836712"/>
          <a:ext cx="8435279" cy="4800600"/>
        </p:xfrm>
        <a:graphic>
          <a:graphicData uri="http://schemas.openxmlformats.org/drawingml/2006/table">
            <a:tbl>
              <a:tblPr firstRow="1" firstCol="1" bandRow="1">
                <a:tableStyleId>{5940675A-B579-460E-94D1-54222C63F5DA}</a:tableStyleId>
              </a:tblPr>
              <a:tblGrid>
                <a:gridCol w="586802"/>
                <a:gridCol w="3085606"/>
                <a:gridCol w="1224136"/>
                <a:gridCol w="936104"/>
                <a:gridCol w="1008112"/>
                <a:gridCol w="864096"/>
                <a:gridCol w="730423"/>
              </a:tblGrid>
              <a:tr h="248086">
                <a:tc rowSpan="2" gridSpan="2">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Performance Indicators</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rowSpan="2" hMerge="1">
                  <a:txBody>
                    <a:bodyPr/>
                    <a:lstStyle/>
                    <a:p>
                      <a:pPr marL="0" marR="0">
                        <a:spcBef>
                          <a:spcPts val="0"/>
                        </a:spcBef>
                        <a:spcAft>
                          <a:spcPts val="0"/>
                        </a:spcAft>
                      </a:pPr>
                      <a:endParaRPr lang="en-US"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rowSpan="2">
                  <a:txBody>
                    <a:bodyPr/>
                    <a:lstStyle/>
                    <a:p>
                      <a:pPr marL="0" marR="0" algn="ctr">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Annual Targets</a:t>
                      </a:r>
                    </a:p>
                    <a:p>
                      <a:pPr marL="0" marR="0" algn="ctr">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Quarterly Targets</a:t>
                      </a:r>
                    </a:p>
                  </a:txBody>
                  <a:tcPr marL="68580" marR="68580" marT="0" marB="0">
                    <a:lnL w="12700" cap="flat" cmpd="sng" algn="ctr">
                      <a:solidFill>
                        <a:schemeClr val="tx1"/>
                      </a:solidFill>
                      <a:prstDash val="solid"/>
                      <a:round/>
                      <a:headEnd type="none" w="med" len="med"/>
                      <a:tailEnd type="none" w="med" len="med"/>
                    </a:lnL>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96171">
                <a:tc gridSpan="2" vMerge="1">
                  <a:txBody>
                    <a:bodyPr/>
                    <a:lstStyle/>
                    <a:p>
                      <a:endParaRPr lang="en-US"/>
                    </a:p>
                  </a:txBody>
                  <a:tcPr/>
                </a:tc>
                <a:tc hMerge="1" vMerge="1">
                  <a:txBody>
                    <a:bodyPr/>
                    <a:lstStyle/>
                    <a:p>
                      <a:endParaRPr lang="en-US"/>
                    </a:p>
                  </a:txBody>
                  <a:tcPr/>
                </a:tc>
                <a:tc vMerge="1">
                  <a:txBody>
                    <a:bodyPr/>
                    <a:lstStyle/>
                    <a:p>
                      <a:pPr marL="0" marR="0">
                        <a:spcBef>
                          <a:spcPts val="0"/>
                        </a:spcBef>
                        <a:spcAft>
                          <a:spcPts val="0"/>
                        </a:spcAft>
                      </a:pPr>
                      <a:endParaRPr lang="en-US"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Q1</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Q2</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Q3</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Q4</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r>
              <a:tr h="768882">
                <a:tc>
                  <a:txBody>
                    <a:bodyPr/>
                    <a:lstStyle/>
                    <a:p>
                      <a:pPr marL="0" marR="0" algn="l">
                        <a:lnSpc>
                          <a:spcPct val="115000"/>
                        </a:lnSpc>
                        <a:spcBef>
                          <a:spcPts val="0"/>
                        </a:spcBef>
                        <a:spcAft>
                          <a:spcPts val="4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cs typeface="Arial" panose="020B0604020202020204" pitchFamily="34" charset="0"/>
                        </a:rPr>
                        <a:t>2.1</a:t>
                      </a:r>
                      <a:endParaRPr lang="en-US" sz="18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cs typeface="Arial" panose="020B0604020202020204" pitchFamily="34" charset="0"/>
                        </a:rPr>
                        <a:t>Number of Superior Courts  performance monitoring reports produced</a:t>
                      </a:r>
                      <a:endParaRPr lang="en-US" sz="18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a:lnSpc>
                          <a:spcPct val="115000"/>
                        </a:lnSpc>
                        <a:spcBef>
                          <a:spcPts val="0"/>
                        </a:spcBef>
                        <a:spcAft>
                          <a:spcPts val="80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a:t>
                      </a: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76661">
                <a:tc>
                  <a:txBody>
                    <a:bodyPr/>
                    <a:lstStyle/>
                    <a:p>
                      <a:pPr marL="0" marR="0" algn="l">
                        <a:lnSpc>
                          <a:spcPct val="115000"/>
                        </a:lnSpc>
                        <a:spcBef>
                          <a:spcPts val="0"/>
                        </a:spcBef>
                        <a:spcAft>
                          <a:spcPts val="4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cs typeface="Arial" panose="020B0604020202020204" pitchFamily="34" charset="0"/>
                        </a:rPr>
                        <a:t>2.2</a:t>
                      </a:r>
                      <a:endParaRPr lang="en-US" sz="18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cs typeface="Arial" panose="020B0604020202020204" pitchFamily="34" charset="0"/>
                        </a:rPr>
                        <a:t>Percentage of default judgments finalised by Registrars</a:t>
                      </a:r>
                      <a:endParaRPr lang="en-US" sz="18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70597">
                <a:tc>
                  <a:txBody>
                    <a:bodyPr/>
                    <a:lstStyle/>
                    <a:p>
                      <a:pPr marL="0" marR="0" algn="l">
                        <a:lnSpc>
                          <a:spcPct val="115000"/>
                        </a:lnSpc>
                        <a:spcBef>
                          <a:spcPts val="0"/>
                        </a:spcBef>
                        <a:spcAft>
                          <a:spcPts val="4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cs typeface="Arial" panose="020B0604020202020204" pitchFamily="34" charset="0"/>
                        </a:rPr>
                        <a:t>2.3</a:t>
                      </a:r>
                      <a:endParaRPr lang="en-US" sz="18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cs typeface="Arial" panose="020B0604020202020204" pitchFamily="34" charset="0"/>
                        </a:rPr>
                        <a:t>Percentage of taxations of legal costs finalised</a:t>
                      </a:r>
                      <a:endParaRPr lang="en-US" sz="18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65%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855895">
                <a:tc>
                  <a:txBody>
                    <a:bodyPr/>
                    <a:lstStyle/>
                    <a:p>
                      <a:pPr marL="0" marR="0" algn="l">
                        <a:lnSpc>
                          <a:spcPct val="115000"/>
                        </a:lnSpc>
                        <a:spcBef>
                          <a:spcPts val="0"/>
                        </a:spcBef>
                        <a:spcAft>
                          <a:spcPts val="400"/>
                        </a:spcAft>
                        <a:tabLst>
                          <a:tab pos="180340" algn="l"/>
                          <a:tab pos="360045" algn="l"/>
                          <a:tab pos="540385" algn="l"/>
                        </a:tabLst>
                      </a:pPr>
                      <a:r>
                        <a:rPr lang="en-US" sz="18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2.4</a:t>
                      </a:r>
                      <a:endParaRPr lang="en-US" sz="18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lnSpc>
                          <a:spcPct val="115000"/>
                        </a:lnSpc>
                        <a:spcBef>
                          <a:spcPts val="0"/>
                        </a:spcBef>
                        <a:spcAft>
                          <a:spcPts val="400"/>
                        </a:spcAft>
                        <a:tabLst>
                          <a:tab pos="180340" algn="l"/>
                          <a:tab pos="360045" algn="l"/>
                          <a:tab pos="540385" algn="l"/>
                        </a:tabLst>
                      </a:pPr>
                      <a:r>
                        <a:rPr lang="en-US" sz="18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Number of training workshops on case management conducted for Registrars, Statisticians and Clerks</a:t>
                      </a:r>
                      <a:endParaRPr lang="en-US" sz="18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a:t>
                      </a: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744257">
                <a:tc>
                  <a:txBody>
                    <a:bodyPr/>
                    <a:lstStyle/>
                    <a:p>
                      <a:pPr marL="0" marR="0">
                        <a:spcBef>
                          <a:spcPts val="0"/>
                        </a:spcBef>
                        <a:spcAft>
                          <a:spcPts val="0"/>
                        </a:spcAft>
                      </a:pPr>
                      <a:r>
                        <a:rPr lang="en-US" sz="18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2.5</a:t>
                      </a:r>
                    </a:p>
                  </a:txBody>
                  <a:tcPr marL="68580" marR="68580" marT="0" marB="0"/>
                </a:tc>
                <a:tc>
                  <a:txBody>
                    <a:bodyPr/>
                    <a:lstStyle/>
                    <a:p>
                      <a:pPr marL="0" marR="0">
                        <a:spcBef>
                          <a:spcPts val="0"/>
                        </a:spcBef>
                        <a:spcAft>
                          <a:spcPts val="0"/>
                        </a:spcAft>
                      </a:pPr>
                      <a:r>
                        <a:rPr lang="en-US" sz="1800" dirty="0" smtClean="0">
                          <a:solidFill>
                            <a:srgbClr val="000000"/>
                          </a:solidFill>
                          <a:effectLst/>
                          <a:latin typeface="Arial Narrow" panose="020B0606020202030204" pitchFamily="34" charset="0"/>
                          <a:ea typeface="Calibri" panose="020F0502020204030204" pitchFamily="34" charset="0"/>
                          <a:cs typeface="Arial" panose="020B0604020202020204" pitchFamily="34" charset="0"/>
                        </a:rPr>
                        <a:t>Percentage of warrants of release delivered within one day of the release granted</a:t>
                      </a:r>
                    </a:p>
                  </a:txBody>
                  <a:tcPr marL="68580" marR="68580" marT="0" marB="0"/>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100%</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100%</a:t>
                      </a: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bl>
          </a:graphicData>
        </a:graphic>
      </p:graphicFrame>
      <p:sp>
        <p:nvSpPr>
          <p:cNvPr id="6"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7"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362687" y="188640"/>
            <a:ext cx="8124112" cy="452107"/>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dirty="0" smtClean="0">
                <a:latin typeface="Arial" panose="020B0604020202020204" pitchFamily="34" charset="0"/>
                <a:cs typeface="Arial" panose="020B0604020202020204" pitchFamily="34" charset="0"/>
              </a:rPr>
              <a:t>PROGRAMME PERFORMANCE INDICATORS – PRG 2</a:t>
            </a:r>
            <a:endParaRPr lang="en-ZA" sz="24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329902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706090"/>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604421" y="980728"/>
            <a:ext cx="8340136" cy="4815408"/>
          </a:xfrm>
        </p:spPr>
        <p:txBody>
          <a:bodyPr>
            <a:noAutofit/>
          </a:bodyPr>
          <a:lstStyle/>
          <a:p>
            <a:pPr algn="l"/>
            <a:endParaRPr lang="en-ZA" sz="1600" b="1" dirty="0">
              <a:solidFill>
                <a:srgbClr val="FF0000"/>
              </a:solidFill>
              <a:latin typeface="Arial" pitchFamily="34" charset="0"/>
              <a:cs typeface="Arial" pitchFamily="34" charset="0"/>
            </a:endParaRPr>
          </a:p>
          <a:p>
            <a:pPr algn="l"/>
            <a:endParaRPr lang="en-ZA" sz="1600" b="1" dirty="0">
              <a:solidFill>
                <a:srgbClr val="FF0000"/>
              </a:solidFill>
              <a:latin typeface="Arial" pitchFamily="34" charset="0"/>
              <a:cs typeface="Arial" pitchFamily="34" charset="0"/>
            </a:endParaRPr>
          </a:p>
          <a:p>
            <a:pPr lvl="0" algn="l"/>
            <a:endParaRPr lang="en-ZA" sz="1600" dirty="0">
              <a:solidFill>
                <a:schemeClr val="tx1"/>
              </a:solidFill>
              <a:latin typeface="Arial" pitchFamily="34" charset="0"/>
              <a:cs typeface="Arial" pitchFamily="34" charset="0"/>
            </a:endParaRPr>
          </a:p>
          <a:p>
            <a:pPr algn="just"/>
            <a:endParaRPr lang="en-US" sz="1800" dirty="0" smtClean="0">
              <a:solidFill>
                <a:schemeClr val="tx1"/>
              </a:solidFill>
              <a:latin typeface="Arial" pitchFamily="34" charset="0"/>
              <a:cs typeface="Arial" pitchFamily="34" charset="0"/>
            </a:endParaRPr>
          </a:p>
          <a:p>
            <a:pPr algn="just"/>
            <a:endParaRPr lang="en-US" sz="1800" dirty="0">
              <a:solidFill>
                <a:schemeClr val="tx1"/>
              </a:solidFill>
              <a:latin typeface="Arial" pitchFamily="34" charset="0"/>
              <a:cs typeface="Arial" pitchFamily="34" charset="0"/>
            </a:endParaRPr>
          </a:p>
          <a:p>
            <a:r>
              <a:rPr lang="en-ZA" b="1" dirty="0" smtClean="0">
                <a:solidFill>
                  <a:schemeClr val="tx1"/>
                </a:solidFill>
                <a:latin typeface="Arial" pitchFamily="34" charset="0"/>
                <a:cs typeface="Arial" pitchFamily="34" charset="0"/>
              </a:rPr>
              <a:t>PROGRAMME 3: JUDICIAL </a:t>
            </a:r>
            <a:r>
              <a:rPr lang="en-ZA" b="1" dirty="0">
                <a:solidFill>
                  <a:schemeClr val="tx1"/>
                </a:solidFill>
                <a:latin typeface="Arial" pitchFamily="34" charset="0"/>
                <a:cs typeface="Arial" pitchFamily="34" charset="0"/>
              </a:rPr>
              <a:t>EDUCATION AND RESEARCH</a:t>
            </a:r>
          </a:p>
          <a:p>
            <a:pPr algn="just"/>
            <a:endParaRPr lang="en-ZA" sz="1800" dirty="0" smtClean="0">
              <a:solidFill>
                <a:schemeClr val="tx1"/>
              </a:solidFill>
              <a:latin typeface="Arial" pitchFamily="34" charset="0"/>
              <a:cs typeface="Arial" pitchFamily="34" charset="0"/>
            </a:endParaRPr>
          </a:p>
          <a:p>
            <a:pPr algn="just"/>
            <a:endParaRPr lang="en-ZA" dirty="0">
              <a:solidFill>
                <a:schemeClr val="tx1"/>
              </a:solidFill>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26</a:t>
            </a:fld>
            <a:endParaRPr lang="en-ZA" dirty="0"/>
          </a:p>
        </p:txBody>
      </p:sp>
      <p:sp>
        <p:nvSpPr>
          <p:cNvPr id="9"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160478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395536" y="908720"/>
            <a:ext cx="8424936" cy="4910455"/>
          </a:xfrm>
          <a:ln>
            <a:solidFill>
              <a:schemeClr val="accent1"/>
            </a:solidFill>
          </a:ln>
        </p:spPr>
        <p:txBody>
          <a:bodyPr>
            <a:noAutofit/>
          </a:bodyPr>
          <a:lstStyle/>
          <a:p>
            <a:pPr algn="l"/>
            <a:r>
              <a:rPr lang="en-US" sz="1800" b="1" dirty="0" smtClean="0">
                <a:solidFill>
                  <a:schemeClr val="tx1"/>
                </a:solidFill>
                <a:latin typeface="Arial" panose="020B0604020202020204" pitchFamily="34" charset="0"/>
                <a:cs typeface="Arial" panose="020B0604020202020204" pitchFamily="34" charset="0"/>
              </a:rPr>
              <a:t>Purpose</a:t>
            </a:r>
          </a:p>
          <a:p>
            <a:pPr algn="l"/>
            <a:r>
              <a:rPr lang="en-US" sz="1800" dirty="0" smtClean="0">
                <a:solidFill>
                  <a:schemeClr val="tx1"/>
                </a:solidFill>
                <a:latin typeface="Arial" panose="020B0604020202020204" pitchFamily="34" charset="0"/>
                <a:cs typeface="Arial" panose="020B0604020202020204" pitchFamily="34" charset="0"/>
              </a:rPr>
              <a:t>Provide </a:t>
            </a:r>
            <a:r>
              <a:rPr lang="en-US" sz="1800" dirty="0">
                <a:solidFill>
                  <a:schemeClr val="tx1"/>
                </a:solidFill>
                <a:latin typeface="Arial" panose="020B0604020202020204" pitchFamily="34" charset="0"/>
                <a:cs typeface="Arial" panose="020B0604020202020204" pitchFamily="34" charset="0"/>
              </a:rPr>
              <a:t>education programmes to </a:t>
            </a:r>
            <a:r>
              <a:rPr lang="en-US" sz="1800" dirty="0" smtClean="0">
                <a:solidFill>
                  <a:schemeClr val="tx1"/>
                </a:solidFill>
                <a:latin typeface="Arial" panose="020B0604020202020204" pitchFamily="34" charset="0"/>
                <a:cs typeface="Arial" panose="020B0604020202020204" pitchFamily="34" charset="0"/>
              </a:rPr>
              <a:t>Judicial </a:t>
            </a:r>
            <a:r>
              <a:rPr lang="en-US" sz="1800" dirty="0">
                <a:solidFill>
                  <a:schemeClr val="tx1"/>
                </a:solidFill>
                <a:latin typeface="Arial" panose="020B0604020202020204" pitchFamily="34" charset="0"/>
                <a:cs typeface="Arial" panose="020B0604020202020204" pitchFamily="34" charset="0"/>
              </a:rPr>
              <a:t>O</a:t>
            </a:r>
            <a:r>
              <a:rPr lang="en-US" sz="1800" dirty="0" smtClean="0">
                <a:solidFill>
                  <a:schemeClr val="tx1"/>
                </a:solidFill>
                <a:latin typeface="Arial" panose="020B0604020202020204" pitchFamily="34" charset="0"/>
                <a:cs typeface="Arial" panose="020B0604020202020204" pitchFamily="34" charset="0"/>
              </a:rPr>
              <a:t>fficers</a:t>
            </a:r>
            <a:r>
              <a:rPr lang="en-US" sz="1800" dirty="0">
                <a:solidFill>
                  <a:schemeClr val="tx1"/>
                </a:solidFill>
                <a:latin typeface="Arial" panose="020B0604020202020204" pitchFamily="34" charset="0"/>
                <a:cs typeface="Arial" panose="020B0604020202020204" pitchFamily="34" charset="0"/>
              </a:rPr>
              <a:t>, including policy development and research services for the optimal administration of justice.  </a:t>
            </a:r>
            <a:endParaRPr lang="en-ZA" sz="1800" dirty="0">
              <a:solidFill>
                <a:schemeClr val="tx1"/>
              </a:solidFill>
              <a:latin typeface="Arial" panose="020B0604020202020204" pitchFamily="34" charset="0"/>
              <a:cs typeface="Arial" panose="020B0604020202020204" pitchFamily="34" charset="0"/>
            </a:endParaRPr>
          </a:p>
          <a:p>
            <a:pPr algn="l"/>
            <a:endParaRPr lang="en-ZA" sz="1800" b="1" dirty="0">
              <a:solidFill>
                <a:schemeClr val="tx1"/>
              </a:solidFill>
              <a:latin typeface="Arial" panose="020B0604020202020204" pitchFamily="34" charset="0"/>
              <a:cs typeface="Arial" panose="020B0604020202020204" pitchFamily="34" charset="0"/>
            </a:endParaRPr>
          </a:p>
          <a:p>
            <a:pPr algn="l"/>
            <a:r>
              <a:rPr lang="en-US" sz="1800" b="1" dirty="0" smtClean="0">
                <a:solidFill>
                  <a:schemeClr val="tx1"/>
                </a:solidFill>
                <a:latin typeface="Arial" panose="020B0604020202020204" pitchFamily="34" charset="0"/>
                <a:cs typeface="Arial" panose="020B0604020202020204" pitchFamily="34" charset="0"/>
              </a:rPr>
              <a:t>Description</a:t>
            </a:r>
            <a:endParaRPr lang="en-ZA" sz="1800" b="1" dirty="0">
              <a:solidFill>
                <a:schemeClr val="tx1"/>
              </a:solidFill>
              <a:latin typeface="Arial" panose="020B0604020202020204" pitchFamily="34" charset="0"/>
              <a:cs typeface="Arial" panose="020B0604020202020204" pitchFamily="34" charset="0"/>
            </a:endParaRPr>
          </a:p>
          <a:p>
            <a:pPr algn="l"/>
            <a:endParaRPr lang="en-US" sz="1800" dirty="0" smtClean="0">
              <a:solidFill>
                <a:schemeClr val="tx1"/>
              </a:solidFill>
              <a:latin typeface="Arial" panose="020B0604020202020204" pitchFamily="34" charset="0"/>
              <a:cs typeface="Arial" panose="020B0604020202020204" pitchFamily="34" charset="0"/>
            </a:endParaRPr>
          </a:p>
          <a:p>
            <a:pPr algn="l"/>
            <a:r>
              <a:rPr lang="en-US" sz="1800" dirty="0" smtClean="0">
                <a:solidFill>
                  <a:schemeClr val="tx1"/>
                </a:solidFill>
                <a:latin typeface="Arial" panose="020B0604020202020204" pitchFamily="34" charset="0"/>
                <a:cs typeface="Arial" panose="020B0604020202020204" pitchFamily="34" charset="0"/>
              </a:rPr>
              <a:t>The </a:t>
            </a:r>
            <a:r>
              <a:rPr lang="en-US" sz="1800" dirty="0">
                <a:solidFill>
                  <a:schemeClr val="tx1"/>
                </a:solidFill>
                <a:latin typeface="Arial" panose="020B0604020202020204" pitchFamily="34" charset="0"/>
                <a:cs typeface="Arial" panose="020B0604020202020204" pitchFamily="34" charset="0"/>
              </a:rPr>
              <a:t>programme consists of the following </a:t>
            </a:r>
            <a:r>
              <a:rPr lang="en-US" sz="1800" b="1" dirty="0">
                <a:solidFill>
                  <a:schemeClr val="tx1"/>
                </a:solidFill>
                <a:latin typeface="Arial" panose="020B0604020202020204" pitchFamily="34" charset="0"/>
                <a:cs typeface="Arial" panose="020B0604020202020204" pitchFamily="34" charset="0"/>
              </a:rPr>
              <a:t>sub-programmes:  </a:t>
            </a:r>
            <a:endParaRPr lang="en-ZA" sz="1800" b="1" dirty="0">
              <a:solidFill>
                <a:schemeClr val="tx1"/>
              </a:solidFill>
              <a:latin typeface="Arial" panose="020B0604020202020204" pitchFamily="34" charset="0"/>
              <a:cs typeface="Arial" panose="020B0604020202020204" pitchFamily="34" charset="0"/>
            </a:endParaRPr>
          </a:p>
          <a:p>
            <a:pPr marL="285750" lvl="0" indent="-285750" algn="l">
              <a:buFont typeface="Wingdings" pitchFamily="2" charset="2"/>
              <a:buChar char="§"/>
            </a:pPr>
            <a:r>
              <a:rPr lang="en-GB" sz="1800" b="1" dirty="0">
                <a:solidFill>
                  <a:schemeClr val="tx1"/>
                </a:solidFill>
                <a:latin typeface="Arial" panose="020B0604020202020204" pitchFamily="34" charset="0"/>
                <a:cs typeface="Arial" panose="020B0604020202020204" pitchFamily="34" charset="0"/>
              </a:rPr>
              <a:t>South African Judicial Education Institute (SAJEI) </a:t>
            </a:r>
            <a:r>
              <a:rPr lang="en-GB" sz="1800" dirty="0">
                <a:solidFill>
                  <a:schemeClr val="tx1"/>
                </a:solidFill>
                <a:latin typeface="Arial" panose="020B0604020202020204" pitchFamily="34" charset="0"/>
                <a:cs typeface="Arial" panose="020B0604020202020204" pitchFamily="34" charset="0"/>
              </a:rPr>
              <a:t>provides continuing judicial education for Judicial Officers and training of aspirant Judicial Officers</a:t>
            </a:r>
            <a:r>
              <a:rPr lang="en-GB" sz="1800" dirty="0" smtClean="0">
                <a:solidFill>
                  <a:schemeClr val="tx1"/>
                </a:solidFill>
                <a:latin typeface="Arial" panose="020B0604020202020204" pitchFamily="34" charset="0"/>
                <a:cs typeface="Arial" panose="020B0604020202020204" pitchFamily="34" charset="0"/>
              </a:rPr>
              <a:t>.</a:t>
            </a:r>
            <a:endParaRPr lang="en-ZA" sz="1800" dirty="0" smtClean="0">
              <a:solidFill>
                <a:schemeClr val="tx1"/>
              </a:solidFill>
              <a:latin typeface="Arial" panose="020B0604020202020204" pitchFamily="34" charset="0"/>
              <a:cs typeface="Arial" panose="020B0604020202020204" pitchFamily="34" charset="0"/>
            </a:endParaRPr>
          </a:p>
          <a:p>
            <a:pPr lvl="0" algn="l"/>
            <a:endParaRPr lang="en-GB" sz="1800" b="1" dirty="0" smtClean="0">
              <a:solidFill>
                <a:schemeClr val="tx1"/>
              </a:solidFill>
              <a:latin typeface="Arial" panose="020B0604020202020204" pitchFamily="34" charset="0"/>
              <a:cs typeface="Arial" panose="020B0604020202020204" pitchFamily="34" charset="0"/>
            </a:endParaRPr>
          </a:p>
          <a:p>
            <a:pPr marL="285750" lvl="0" indent="-285750" algn="l">
              <a:buFont typeface="Wingdings" pitchFamily="2" charset="2"/>
              <a:buChar char="§"/>
            </a:pPr>
            <a:r>
              <a:rPr lang="en-GB" sz="1800" b="1" dirty="0" smtClean="0">
                <a:solidFill>
                  <a:schemeClr val="tx1"/>
                </a:solidFill>
                <a:latin typeface="Arial" panose="020B0604020202020204" pitchFamily="34" charset="0"/>
                <a:cs typeface="Arial" panose="020B0604020202020204" pitchFamily="34" charset="0"/>
              </a:rPr>
              <a:t>Judicial </a:t>
            </a:r>
            <a:r>
              <a:rPr lang="en-GB" sz="1800" b="1" dirty="0">
                <a:solidFill>
                  <a:schemeClr val="tx1"/>
                </a:solidFill>
                <a:latin typeface="Arial" panose="020B0604020202020204" pitchFamily="34" charset="0"/>
                <a:cs typeface="Arial" panose="020B0604020202020204" pitchFamily="34" charset="0"/>
              </a:rPr>
              <a:t>Policy and Research </a:t>
            </a:r>
            <a:r>
              <a:rPr lang="en-GB" sz="1800" dirty="0">
                <a:solidFill>
                  <a:schemeClr val="tx1"/>
                </a:solidFill>
                <a:latin typeface="Arial" panose="020B0604020202020204" pitchFamily="34" charset="0"/>
                <a:cs typeface="Arial" panose="020B0604020202020204" pitchFamily="34" charset="0"/>
              </a:rPr>
              <a:t>provides advisory opinions on policy development, research and regulatory support services to enhance the functioning of the Judiciary</a:t>
            </a:r>
            <a:r>
              <a:rPr lang="en-GB" sz="1800" dirty="0" smtClean="0">
                <a:solidFill>
                  <a:schemeClr val="tx1"/>
                </a:solidFill>
                <a:latin typeface="Arial" panose="020B0604020202020204" pitchFamily="34" charset="0"/>
                <a:cs typeface="Arial" panose="020B0604020202020204" pitchFamily="34" charset="0"/>
              </a:rPr>
              <a:t>.</a:t>
            </a:r>
            <a:endParaRPr lang="en-ZA" sz="1800" dirty="0">
              <a:solidFill>
                <a:schemeClr val="tx1"/>
              </a:solidFill>
              <a:latin typeface="Arial" panose="020B0604020202020204" pitchFamily="34" charset="0"/>
              <a:cs typeface="Arial" panose="020B0604020202020204" pitchFamily="34" charset="0"/>
            </a:endParaRPr>
          </a:p>
          <a:p>
            <a:pPr algn="just"/>
            <a:endParaRPr lang="en-US" sz="1400" dirty="0" smtClean="0">
              <a:solidFill>
                <a:schemeClr val="tx1"/>
              </a:solidFill>
              <a:latin typeface="Arial" pitchFamily="34" charset="0"/>
              <a:cs typeface="Arial" pitchFamily="34" charset="0"/>
            </a:endParaRPr>
          </a:p>
          <a:p>
            <a:pPr algn="just"/>
            <a:endParaRPr lang="en-US" sz="1600" dirty="0">
              <a:solidFill>
                <a:schemeClr val="tx1"/>
              </a:solidFill>
              <a:latin typeface="Arial" pitchFamily="34" charset="0"/>
              <a:cs typeface="Arial"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1600" dirty="0">
              <a:solidFill>
                <a:schemeClr val="tx1"/>
              </a:solidFill>
              <a:latin typeface="Arial" pitchFamily="34" charset="0"/>
              <a:cs typeface="Arial"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2800" dirty="0">
              <a:solidFill>
                <a:schemeClr val="tx1"/>
              </a:solidFill>
              <a:latin typeface="Arial" pitchFamily="34" charset="0"/>
              <a:cs typeface="Arial" pitchFamily="34" charset="0"/>
            </a:endParaRPr>
          </a:p>
        </p:txBody>
      </p:sp>
      <p:sp>
        <p:nvSpPr>
          <p:cNvPr id="9" name="Title 1"/>
          <p:cNvSpPr txBox="1">
            <a:spLocks/>
          </p:cNvSpPr>
          <p:nvPr/>
        </p:nvSpPr>
        <p:spPr>
          <a:xfrm>
            <a:off x="480336" y="188640"/>
            <a:ext cx="8124112" cy="5715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smtClean="0">
                <a:latin typeface="Arial" pitchFamily="34" charset="0"/>
                <a:cs typeface="Arial" pitchFamily="34" charset="0"/>
              </a:rPr>
              <a:t> </a:t>
            </a:r>
            <a:r>
              <a:rPr lang="en-ZA" sz="3600" b="1" dirty="0">
                <a:latin typeface="Arial" panose="020B0604020202020204" pitchFamily="34" charset="0"/>
                <a:cs typeface="Arial" panose="020B0604020202020204" pitchFamily="34" charset="0"/>
              </a:rPr>
              <a:t>PROGRAMME</a:t>
            </a:r>
            <a:r>
              <a:rPr lang="en-ZA" sz="3600" b="1" dirty="0">
                <a:latin typeface="+mn-lt"/>
                <a:cs typeface="Arial" pitchFamily="34" charset="0"/>
              </a:rPr>
              <a:t> </a:t>
            </a:r>
            <a:r>
              <a:rPr lang="en-US" sz="3600" b="1" dirty="0">
                <a:latin typeface="Arial" panose="020B0604020202020204" pitchFamily="34" charset="0"/>
                <a:cs typeface="Arial" panose="020B0604020202020204" pitchFamily="34" charset="0"/>
              </a:rPr>
              <a:t>DESCRIPTION</a:t>
            </a:r>
            <a:endParaRPr lang="en-ZA" sz="3600" b="1" dirty="0">
              <a:solidFill>
                <a:srgbClr val="0070C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773DCE2D-EBBA-424B-9E36-955D9A4D7994}" type="slidenum">
              <a:rPr lang="en-ZA" smtClean="0"/>
              <a:pPr/>
              <a:t>27</a:t>
            </a:fld>
            <a:endParaRPr lang="en-ZA" dirty="0"/>
          </a:p>
        </p:txBody>
      </p:sp>
      <p:sp>
        <p:nvSpPr>
          <p:cNvPr id="10"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724408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232202" y="764704"/>
            <a:ext cx="8804294" cy="4968552"/>
          </a:xfrm>
          <a:ln>
            <a:solidFill>
              <a:schemeClr val="accent1"/>
            </a:solidFill>
          </a:ln>
        </p:spPr>
        <p:txBody>
          <a:bodyPr>
            <a:noAutofit/>
          </a:bodyPr>
          <a:lstStyle/>
          <a:p>
            <a:pPr algn="l">
              <a:spcAft>
                <a:spcPts val="600"/>
              </a:spcAft>
            </a:pPr>
            <a:r>
              <a:rPr lang="en-US" sz="2000" dirty="0" smtClean="0">
                <a:solidFill>
                  <a:schemeClr val="tx1"/>
                </a:solidFill>
                <a:latin typeface="Arial" panose="020B0604020202020204" pitchFamily="34" charset="0"/>
                <a:cs typeface="Arial" panose="020B0604020202020204" pitchFamily="34" charset="0"/>
              </a:rPr>
              <a:t>Performance </a:t>
            </a:r>
            <a:r>
              <a:rPr lang="en-US" sz="2000" dirty="0">
                <a:solidFill>
                  <a:schemeClr val="tx1"/>
                </a:solidFill>
                <a:latin typeface="Arial" panose="020B0604020202020204" pitchFamily="34" charset="0"/>
                <a:cs typeface="Arial" panose="020B0604020202020204" pitchFamily="34" charset="0"/>
              </a:rPr>
              <a:t>Information for this </a:t>
            </a:r>
            <a:r>
              <a:rPr lang="en-US" sz="2000" dirty="0" smtClean="0">
                <a:solidFill>
                  <a:schemeClr val="tx1"/>
                </a:solidFill>
                <a:latin typeface="Arial" panose="020B0604020202020204" pitchFamily="34" charset="0"/>
                <a:cs typeface="Arial" panose="020B0604020202020204" pitchFamily="34" charset="0"/>
              </a:rPr>
              <a:t>Programme </a:t>
            </a:r>
            <a:r>
              <a:rPr lang="en-US" sz="2000" dirty="0">
                <a:solidFill>
                  <a:schemeClr val="tx1"/>
                </a:solidFill>
                <a:latin typeface="Arial" panose="020B0604020202020204" pitchFamily="34" charset="0"/>
                <a:cs typeface="Arial" panose="020B0604020202020204" pitchFamily="34" charset="0"/>
              </a:rPr>
              <a:t>is informed by</a:t>
            </a:r>
            <a:r>
              <a:rPr lang="en-US" sz="2000" dirty="0" smtClean="0">
                <a:solidFill>
                  <a:schemeClr val="tx1"/>
                </a:solidFill>
                <a:latin typeface="Arial" panose="020B0604020202020204" pitchFamily="34" charset="0"/>
                <a:cs typeface="Arial" panose="020B0604020202020204" pitchFamily="34" charset="0"/>
              </a:rPr>
              <a:t>:</a:t>
            </a:r>
          </a:p>
          <a:p>
            <a:pPr algn="l">
              <a:spcAft>
                <a:spcPts val="600"/>
              </a:spcAft>
            </a:pPr>
            <a:endParaRPr lang="en-US" sz="2000" dirty="0">
              <a:solidFill>
                <a:schemeClr val="tx1"/>
              </a:solidFill>
              <a:latin typeface="Arial" panose="020B0604020202020204" pitchFamily="34" charset="0"/>
              <a:cs typeface="Arial" panose="020B0604020202020204" pitchFamily="34" charset="0"/>
            </a:endParaRPr>
          </a:p>
          <a:p>
            <a:pPr marL="742950" lvl="1" indent="-285750" algn="l">
              <a:spcAft>
                <a:spcPts val="600"/>
              </a:spcAft>
              <a:buFont typeface="Arial" panose="020B0604020202020204" pitchFamily="34" charset="0"/>
              <a:buChar char="•"/>
            </a:pPr>
            <a:r>
              <a:rPr lang="en-US" sz="2000" dirty="0" smtClean="0">
                <a:solidFill>
                  <a:schemeClr val="tx1"/>
                </a:solidFill>
                <a:latin typeface="Arial" panose="020B0604020202020204" pitchFamily="34" charset="0"/>
                <a:cs typeface="Arial" panose="020B0604020202020204" pitchFamily="34" charset="0"/>
              </a:rPr>
              <a:t>Superior </a:t>
            </a:r>
            <a:r>
              <a:rPr lang="en-US" sz="2000" dirty="0">
                <a:solidFill>
                  <a:schemeClr val="tx1"/>
                </a:solidFill>
                <a:latin typeface="Arial" panose="020B0604020202020204" pitchFamily="34" charset="0"/>
                <a:cs typeface="Arial" panose="020B0604020202020204" pitchFamily="34" charset="0"/>
              </a:rPr>
              <a:t>Courts Act, 2013 (Act No. 10 of 2013)</a:t>
            </a:r>
          </a:p>
          <a:p>
            <a:pPr marL="742950" lvl="1" indent="-285750" algn="l">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Judicial Service Commission Act, 1994 (Act 9 of </a:t>
            </a:r>
            <a:r>
              <a:rPr lang="en-ZA" sz="2000" dirty="0" smtClean="0">
                <a:solidFill>
                  <a:schemeClr val="tx1"/>
                </a:solidFill>
                <a:latin typeface="Arial" panose="020B0604020202020204" pitchFamily="34" charset="0"/>
                <a:cs typeface="Arial" panose="020B0604020202020204" pitchFamily="34" charset="0"/>
              </a:rPr>
              <a:t>1994)</a:t>
            </a:r>
          </a:p>
          <a:p>
            <a:pPr marL="742950" lvl="1" indent="-285750" algn="l">
              <a:spcAft>
                <a:spcPts val="600"/>
              </a:spcAft>
              <a:buFont typeface="Arial" panose="020B0604020202020204" pitchFamily="34" charset="0"/>
              <a:buChar char="•"/>
            </a:pPr>
            <a:r>
              <a:rPr lang="en-US" sz="2000" dirty="0" smtClean="0">
                <a:solidFill>
                  <a:schemeClr val="dk1"/>
                </a:solidFill>
                <a:latin typeface="Arial" panose="020B0604020202020204" pitchFamily="34" charset="0"/>
                <a:cs typeface="Arial" panose="020B0604020202020204" pitchFamily="34" charset="0"/>
              </a:rPr>
              <a:t>South </a:t>
            </a:r>
            <a:r>
              <a:rPr lang="en-US" sz="2000" dirty="0">
                <a:solidFill>
                  <a:schemeClr val="dk1"/>
                </a:solidFill>
                <a:latin typeface="Arial" panose="020B0604020202020204" pitchFamily="34" charset="0"/>
                <a:cs typeface="Arial" panose="020B0604020202020204" pitchFamily="34" charset="0"/>
              </a:rPr>
              <a:t>African Judicial Education Institute Act 14 </a:t>
            </a:r>
            <a:r>
              <a:rPr lang="en-US" sz="2000" dirty="0" smtClean="0">
                <a:solidFill>
                  <a:schemeClr val="dk1"/>
                </a:solidFill>
                <a:latin typeface="Arial" panose="020B0604020202020204" pitchFamily="34" charset="0"/>
                <a:cs typeface="Arial" panose="020B0604020202020204" pitchFamily="34" charset="0"/>
              </a:rPr>
              <a:t>of 2008</a:t>
            </a:r>
            <a:endParaRPr lang="en-US" sz="2000" dirty="0">
              <a:solidFill>
                <a:schemeClr val="tx1"/>
              </a:solidFill>
              <a:latin typeface="Arial" panose="020B0604020202020204" pitchFamily="34" charset="0"/>
              <a:cs typeface="Arial" panose="020B0604020202020204" pitchFamily="34" charset="0"/>
            </a:endParaRPr>
          </a:p>
          <a:p>
            <a:pPr marL="742950" lvl="1" indent="-285750" algn="l">
              <a:spcAft>
                <a:spcPts val="600"/>
              </a:spcAft>
              <a:buFont typeface="Arial" panose="020B0604020202020204" pitchFamily="34" charset="0"/>
              <a:buChar char="•"/>
            </a:pPr>
            <a:r>
              <a:rPr lang="en-US" sz="2000" b="1" dirty="0" smtClean="0">
                <a:solidFill>
                  <a:schemeClr val="tx1"/>
                </a:solidFill>
                <a:latin typeface="Arial" panose="020B0604020202020204" pitchFamily="34" charset="0"/>
                <a:cs typeface="Arial" panose="020B0604020202020204" pitchFamily="34" charset="0"/>
              </a:rPr>
              <a:t>Chapter 14 of the NDP</a:t>
            </a:r>
            <a:r>
              <a:rPr lang="en-US" sz="2000" dirty="0" smtClean="0">
                <a:solidFill>
                  <a:schemeClr val="tx1"/>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Promoting Accountability and Fighting Corruption (Strengthening the judicial governance and the rule of law</a:t>
            </a:r>
            <a:r>
              <a:rPr lang="en-US" sz="2000" dirty="0" smtClean="0">
                <a:solidFill>
                  <a:schemeClr val="tx1"/>
                </a:solidFill>
                <a:latin typeface="Arial" panose="020B0604020202020204" pitchFamily="34" charset="0"/>
                <a:cs typeface="Arial" panose="020B0604020202020204" pitchFamily="34" charset="0"/>
              </a:rPr>
              <a:t>)</a:t>
            </a:r>
          </a:p>
          <a:p>
            <a:pPr marL="742950" lvl="1" indent="-285750" algn="l">
              <a:spcAft>
                <a:spcPts val="600"/>
              </a:spcAft>
              <a:buFont typeface="Arial" panose="020B0604020202020204" pitchFamily="34" charset="0"/>
              <a:buChar char="•"/>
            </a:pPr>
            <a:endParaRPr lang="en-US" sz="2000" dirty="0">
              <a:solidFill>
                <a:schemeClr val="tx1"/>
              </a:solidFill>
              <a:latin typeface="Arial" panose="020B0604020202020204" pitchFamily="34" charset="0"/>
              <a:cs typeface="Arial" panose="020B0604020202020204" pitchFamily="34" charset="0"/>
            </a:endParaRPr>
          </a:p>
          <a:p>
            <a:pPr marL="285750" indent="-285750" algn="l">
              <a:spcAft>
                <a:spcPts val="600"/>
              </a:spcAf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lgn="l">
              <a:spcAft>
                <a:spcPts val="600"/>
              </a:spcAft>
              <a:buFont typeface="Arial" panose="020B0604020202020204" pitchFamily="34" charset="0"/>
              <a:buChar char="•"/>
            </a:pPr>
            <a:endParaRPr lang="en-ZA" sz="1600" dirty="0">
              <a:latin typeface="Arial" panose="020B0604020202020204" pitchFamily="34" charset="0"/>
              <a:cs typeface="Arial" panose="020B0604020202020204" pitchFamily="34" charset="0"/>
            </a:endParaRPr>
          </a:p>
          <a:p>
            <a:pPr marL="285750" indent="-285750" algn="l">
              <a:spcAft>
                <a:spcPts val="600"/>
              </a:spcAft>
              <a:buFont typeface="Arial" panose="020B0604020202020204" pitchFamily="34" charset="0"/>
              <a:buChar char="•"/>
            </a:pPr>
            <a:endParaRPr lang="en-US" sz="1500" dirty="0" smtClean="0">
              <a:solidFill>
                <a:schemeClr val="tx1"/>
              </a:solidFill>
              <a:latin typeface="Arial" panose="020B0604020202020204" pitchFamily="34" charset="0"/>
              <a:cs typeface="Arial" panose="020B0604020202020204" pitchFamily="34" charset="0"/>
            </a:endParaRPr>
          </a:p>
          <a:p>
            <a:pPr algn="l">
              <a:spcAft>
                <a:spcPts val="600"/>
              </a:spcAft>
            </a:pPr>
            <a:endParaRPr lang="en-ZA" sz="1500" dirty="0">
              <a:solidFill>
                <a:schemeClr val="tx1"/>
              </a:solidFill>
              <a:latin typeface="Arial" panose="020B0604020202020204" pitchFamily="34" charset="0"/>
              <a:cs typeface="Arial" panose="020B0604020202020204" pitchFamily="34" charset="0"/>
            </a:endParaRPr>
          </a:p>
          <a:p>
            <a:pPr algn="just">
              <a:spcAft>
                <a:spcPts val="1200"/>
              </a:spcAft>
            </a:pPr>
            <a:endParaRPr lang="en-US" sz="1800" dirty="0">
              <a:solidFill>
                <a:schemeClr val="tx1"/>
              </a:solidFill>
              <a:latin typeface="Arial" pitchFamily="34" charset="0"/>
              <a:cs typeface="Arial" pitchFamily="34" charset="0"/>
            </a:endParaRPr>
          </a:p>
          <a:p>
            <a:pPr marL="285750" lvl="0" indent="-285750" algn="l">
              <a:spcAft>
                <a:spcPts val="1200"/>
              </a:spcAft>
              <a:buFont typeface="Wingdings" pitchFamily="2" charset="2"/>
              <a:buChar char="§"/>
            </a:pPr>
            <a:endParaRPr lang="en-ZA" sz="1800" dirty="0">
              <a:solidFill>
                <a:schemeClr val="tx1"/>
              </a:solidFill>
              <a:latin typeface="Arial" pitchFamily="34" charset="0"/>
              <a:cs typeface="Arial" pitchFamily="34" charset="0"/>
            </a:endParaRPr>
          </a:p>
          <a:p>
            <a:pPr algn="just"/>
            <a:endParaRPr lang="en-US" sz="1800" dirty="0" smtClean="0">
              <a:solidFill>
                <a:schemeClr val="tx1"/>
              </a:solidFill>
              <a:latin typeface="Arial" pitchFamily="34" charset="0"/>
              <a:cs typeface="Arial" pitchFamily="34" charset="0"/>
            </a:endParaRPr>
          </a:p>
          <a:p>
            <a:pPr algn="just"/>
            <a:endParaRPr lang="en-US" sz="1800" dirty="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sz="1800" dirty="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dirty="0">
              <a:solidFill>
                <a:schemeClr val="tx1"/>
              </a:solidFill>
              <a:latin typeface="Arial" pitchFamily="34" charset="0"/>
              <a:cs typeface="Arial" pitchFamily="34" charset="0"/>
            </a:endParaRPr>
          </a:p>
        </p:txBody>
      </p:sp>
      <p:sp>
        <p:nvSpPr>
          <p:cNvPr id="9" name="Title 1"/>
          <p:cNvSpPr txBox="1">
            <a:spLocks/>
          </p:cNvSpPr>
          <p:nvPr/>
        </p:nvSpPr>
        <p:spPr>
          <a:xfrm>
            <a:off x="346664" y="72525"/>
            <a:ext cx="8340136" cy="5715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smtClean="0">
                <a:latin typeface="Arial" pitchFamily="34" charset="0"/>
                <a:cs typeface="Arial" pitchFamily="34" charset="0"/>
              </a:rPr>
              <a:t> </a:t>
            </a:r>
            <a:r>
              <a:rPr lang="en-ZA" sz="3600" b="1" dirty="0">
                <a:latin typeface="Arial" panose="020B0604020202020204" pitchFamily="34" charset="0"/>
                <a:cs typeface="Arial" panose="020B0604020202020204" pitchFamily="34" charset="0"/>
              </a:rPr>
              <a:t>PROGRAMME </a:t>
            </a:r>
            <a:r>
              <a:rPr lang="en-US" sz="3600" b="1" dirty="0">
                <a:latin typeface="Arial" panose="020B0604020202020204" pitchFamily="34" charset="0"/>
                <a:cs typeface="Arial" panose="020B0604020202020204" pitchFamily="34" charset="0"/>
              </a:rPr>
              <a:t>DESCRIPTION</a:t>
            </a:r>
            <a:endParaRPr lang="en-ZA" sz="3600" b="1" dirty="0">
              <a:solidFill>
                <a:srgbClr val="0070C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773DCE2D-EBBA-424B-9E36-955D9A4D7994}" type="slidenum">
              <a:rPr lang="en-ZA" smtClean="0"/>
              <a:pPr/>
              <a:t>28</a:t>
            </a:fld>
            <a:endParaRPr lang="en-ZA" dirty="0"/>
          </a:p>
        </p:txBody>
      </p:sp>
      <p:sp>
        <p:nvSpPr>
          <p:cNvPr id="10"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793496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11" name="Footer Placeholder 3"/>
          <p:cNvSpPr>
            <a:spLocks noGrp="1"/>
          </p:cNvSpPr>
          <p:nvPr>
            <p:ph type="ftr" sz="quarter" idx="11"/>
          </p:nvPr>
        </p:nvSpPr>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29</a:t>
            </a:fld>
            <a:endParaRPr lang="en-ZA" dirty="0"/>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sp>
        <p:nvSpPr>
          <p:cNvPr id="9" name="Title 1"/>
          <p:cNvSpPr txBox="1">
            <a:spLocks/>
          </p:cNvSpPr>
          <p:nvPr/>
        </p:nvSpPr>
        <p:spPr>
          <a:xfrm>
            <a:off x="424818" y="96573"/>
            <a:ext cx="8124112" cy="524115"/>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dirty="0" smtClean="0">
                <a:latin typeface="Arial" panose="020B0604020202020204" pitchFamily="34" charset="0"/>
                <a:cs typeface="Arial" panose="020B0604020202020204" pitchFamily="34" charset="0"/>
              </a:rPr>
              <a:t>STRATEGIC OBJECTIVE INDICATORS – PRG 3</a:t>
            </a:r>
            <a:endParaRPr lang="en-ZA" sz="2400" b="1" dirty="0">
              <a:solidFill>
                <a:srgbClr val="0070C0"/>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61223288"/>
              </p:ext>
            </p:extLst>
          </p:nvPr>
        </p:nvGraphicFramePr>
        <p:xfrm>
          <a:off x="316300" y="955749"/>
          <a:ext cx="8370500" cy="2715768"/>
        </p:xfrm>
        <a:graphic>
          <a:graphicData uri="http://schemas.openxmlformats.org/drawingml/2006/table">
            <a:tbl>
              <a:tblPr firstRow="1" firstCol="1" bandRow="1">
                <a:tableStyleId>{5940675A-B579-460E-94D1-54222C63F5DA}</a:tableStyleId>
              </a:tblPr>
              <a:tblGrid>
                <a:gridCol w="2249170"/>
                <a:gridCol w="508164"/>
                <a:gridCol w="1649391"/>
                <a:gridCol w="1183175"/>
                <a:gridCol w="835183"/>
                <a:gridCol w="974380"/>
                <a:gridCol w="971037"/>
              </a:tblGrid>
              <a:tr h="0">
                <a:tc row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Strategic Objectives</a:t>
                      </a:r>
                    </a:p>
                  </a:txBody>
                  <a:tcPr marL="68580" marR="68580" marT="0" marB="0">
                    <a:solidFill>
                      <a:srgbClr val="FFC000"/>
                    </a:solidFill>
                  </a:tcPr>
                </a:tc>
                <a:tc rowSpan="2" grid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Objective </a:t>
                      </a:r>
                      <a:r>
                        <a:rPr lang="en-US" sz="1800" b="1" dirty="0">
                          <a:effectLst/>
                          <a:latin typeface="Arial Narrow" panose="020B0606020202030204" pitchFamily="34" charset="0"/>
                          <a:ea typeface="Calibri" panose="020F0502020204030204" pitchFamily="34" charset="0"/>
                          <a:cs typeface="Arial" panose="020B0604020202020204" pitchFamily="34" charset="0"/>
                        </a:rPr>
                        <a:t>Indicators</a:t>
                      </a:r>
                    </a:p>
                  </a:txBody>
                  <a:tcPr marL="68580" marR="68580" marT="0" marB="0">
                    <a:solidFill>
                      <a:srgbClr val="FFC000"/>
                    </a:solidFill>
                  </a:tcPr>
                </a:tc>
                <a:tc rowSpan="2" hMerge="1">
                  <a:txBody>
                    <a:bodyPr/>
                    <a:lstStyle/>
                    <a:p>
                      <a:pPr marL="0" marR="0">
                        <a:spcBef>
                          <a:spcPts val="0"/>
                        </a:spcBef>
                        <a:spcAft>
                          <a:spcPts val="0"/>
                        </a:spcAft>
                      </a:pP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row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5-Year strategic target</a:t>
                      </a:r>
                    </a:p>
                  </a:txBody>
                  <a:tcPr marL="68580" marR="68580" marT="0" marB="0">
                    <a:solidFill>
                      <a:srgbClr val="FFC000"/>
                    </a:solidFill>
                  </a:tcPr>
                </a:tc>
                <a:tc gridSpan="3">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Medium-Term</a:t>
                      </a:r>
                      <a:r>
                        <a:rPr lang="en-US" sz="1800" b="1" baseline="0" dirty="0" smtClean="0">
                          <a:effectLst/>
                          <a:latin typeface="Arial Narrow" panose="020B0606020202030204" pitchFamily="34" charset="0"/>
                          <a:ea typeface="Calibri" panose="020F0502020204030204" pitchFamily="34" charset="0"/>
                          <a:cs typeface="Arial" panose="020B0604020202020204" pitchFamily="34" charset="0"/>
                        </a:rPr>
                        <a:t> targets</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r>
              <a:tr h="0">
                <a:tc vMerge="1">
                  <a:txBody>
                    <a:bodyPr/>
                    <a:lstStyle/>
                    <a:p>
                      <a:endParaRPr lang="en-US"/>
                    </a:p>
                  </a:txBody>
                  <a:tcPr/>
                </a:tc>
                <a:tc gridSpan="2" vMerge="1">
                  <a:txBody>
                    <a:bodyPr/>
                    <a:lstStyle/>
                    <a:p>
                      <a:endParaRPr lang="en-US"/>
                    </a:p>
                  </a:txBody>
                  <a:tcPr/>
                </a:tc>
                <a:tc hMerge="1" vMerge="1">
                  <a:txBody>
                    <a:bodyPr/>
                    <a:lstStyle/>
                    <a:p>
                      <a:endParaRPr lang="en-US" dirty="0"/>
                    </a:p>
                  </a:txBody>
                  <a:tcPr/>
                </a:tc>
                <a:tc vMerge="1">
                  <a:txBody>
                    <a:bodyPr/>
                    <a:lstStyle/>
                    <a:p>
                      <a:endParaRPr lang="en-US"/>
                    </a:p>
                  </a:txBody>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2017/18</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2018/19</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FFC000"/>
                    </a:solidFill>
                  </a:tcPr>
                </a:tc>
              </a:tr>
              <a:tr h="380608">
                <a:tc>
                  <a:txBody>
                    <a:bodyPr/>
                    <a:lstStyle/>
                    <a:p>
                      <a:pPr marL="0" marR="0" algn="l">
                        <a:lnSpc>
                          <a:spcPct val="115000"/>
                        </a:lnSpc>
                        <a:spcBef>
                          <a:spcPts val="0"/>
                        </a:spcBef>
                        <a:spcAft>
                          <a:spcPts val="800"/>
                        </a:spcAft>
                        <a:tabLst>
                          <a:tab pos="180340" algn="l"/>
                          <a:tab pos="360045" algn="l"/>
                          <a:tab pos="540385" algn="l"/>
                        </a:tabLst>
                      </a:pPr>
                      <a:r>
                        <a:rPr lang="en-US" sz="1800" b="1" dirty="0" smtClean="0">
                          <a:effectLst/>
                          <a:latin typeface="Arial Narrow" panose="020B0606020202030204" pitchFamily="34" charset="0"/>
                          <a:ea typeface="Times New Roman" panose="02020603050405020304" pitchFamily="18" charset="0"/>
                          <a:cs typeface="Arial" panose="020B0604020202020204" pitchFamily="34" charset="0"/>
                        </a:rPr>
                        <a:t>Strategic            Objective 4: </a:t>
                      </a:r>
                      <a:r>
                        <a:rPr lang="en-US" sz="1800" dirty="0" smtClean="0">
                          <a:effectLst/>
                          <a:latin typeface="Arial Narrow" panose="020B0606020202030204" pitchFamily="34" charset="0"/>
                          <a:ea typeface="Times New Roman" panose="02020603050405020304" pitchFamily="18" charset="0"/>
                          <a:cs typeface="Arial" panose="020B0604020202020204" pitchFamily="34" charset="0"/>
                        </a:rPr>
                        <a:t>Enhance judicial skills of serving and aspiring Judicial officers to perform optimally</a:t>
                      </a:r>
                    </a:p>
                  </a:txBody>
                  <a:tcPr marL="68580" marR="68580" marT="0" marB="0"/>
                </a:tc>
                <a:tc>
                  <a:txBody>
                    <a:bodyPr/>
                    <a:lstStyle/>
                    <a:p>
                      <a:pPr marL="0" marR="0">
                        <a:spcBef>
                          <a:spcPts val="0"/>
                        </a:spcBef>
                        <a:spcAft>
                          <a:spcPts val="0"/>
                        </a:spcAft>
                      </a:pPr>
                      <a:r>
                        <a:rPr lang="en-ZA" sz="1800" kern="1200" dirty="0" smtClean="0">
                          <a:solidFill>
                            <a:schemeClr val="tx1"/>
                          </a:solidFill>
                          <a:effectLst/>
                          <a:latin typeface="Arial Narrow" panose="020B0606020202030204" pitchFamily="34" charset="0"/>
                          <a:ea typeface="+mn-ea"/>
                          <a:cs typeface="Arial" panose="020B0604020202020204" pitchFamily="34" charset="0"/>
                        </a:rPr>
                        <a:t>3.1</a:t>
                      </a: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ZA" sz="1800" kern="1200" dirty="0" smtClean="0">
                          <a:solidFill>
                            <a:schemeClr val="tx1"/>
                          </a:solidFill>
                          <a:effectLst/>
                          <a:latin typeface="Arial Narrow" panose="020B0606020202030204" pitchFamily="34" charset="0"/>
                          <a:ea typeface="+mn-ea"/>
                          <a:cs typeface="Arial" panose="020B0604020202020204" pitchFamily="34" charset="0"/>
                        </a:rPr>
                        <a:t>Number of judicial education courses conducted</a:t>
                      </a: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800" dirty="0" smtClean="0">
                          <a:solidFill>
                            <a:schemeClr val="tx1"/>
                          </a:solidFill>
                          <a:effectLst/>
                          <a:latin typeface="Arial Narrow" panose="020B0606020202030204" pitchFamily="34" charset="0"/>
                          <a:ea typeface="Calibri" panose="020F0502020204030204" pitchFamily="34" charset="0"/>
                          <a:cs typeface="Arial" panose="020B0604020202020204" pitchFamily="34" charset="0"/>
                        </a:rPr>
                        <a:t>225</a:t>
                      </a:r>
                      <a:endParaRPr lang="en-US" sz="1800" dirty="0">
                        <a:solidFill>
                          <a:srgbClr val="FF0000"/>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800" dirty="0" smtClean="0">
                          <a:effectLst/>
                          <a:latin typeface="Arial Narrow" panose="020B0606020202030204" pitchFamily="34" charset="0"/>
                          <a:ea typeface="Yu Gothic" panose="020B0400000000000000" pitchFamily="34" charset="-128"/>
                          <a:cs typeface="Arial" panose="020B0604020202020204" pitchFamily="34" charset="0"/>
                        </a:rPr>
                        <a:t>70</a:t>
                      </a: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 </a:t>
                      </a:r>
                    </a:p>
                  </a:txBody>
                  <a:tcPr marL="68580" marR="68580" marT="0" marB="0"/>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75</a:t>
                      </a: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80</a:t>
                      </a: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8"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09680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480336" y="1331640"/>
            <a:ext cx="8340136" cy="4689648"/>
          </a:xfrm>
        </p:spPr>
        <p:txBody>
          <a:bodyPr>
            <a:noAutofit/>
          </a:bodyPr>
          <a:lstStyle/>
          <a:p>
            <a:pPr marL="285750" indent="-285750" algn="just">
              <a:buFont typeface="Arial" panose="020B0604020202020204" pitchFamily="34" charset="0"/>
              <a:buChar char="•"/>
            </a:pPr>
            <a:r>
              <a:rPr lang="en-ZA" sz="2800" dirty="0" smtClean="0">
                <a:solidFill>
                  <a:schemeClr val="tx1"/>
                </a:solidFill>
                <a:latin typeface="Arial" panose="020B0604020202020204" pitchFamily="34" charset="0"/>
                <a:cs typeface="Arial" panose="020B0604020202020204" pitchFamily="34" charset="0"/>
              </a:rPr>
              <a:t>To present the OCJ APP for 2016/17 to the </a:t>
            </a:r>
            <a:r>
              <a:rPr lang="en-US" altLang="en-US" sz="2800" dirty="0">
                <a:solidFill>
                  <a:schemeClr val="tx1"/>
                </a:solidFill>
                <a:latin typeface="Arial" charset="0"/>
                <a:cs typeface="Arial" charset="0"/>
              </a:rPr>
              <a:t>Portfolio Committee on Justice and Correctional </a:t>
            </a:r>
            <a:r>
              <a:rPr lang="en-US" altLang="en-US" sz="2800" dirty="0" smtClean="0">
                <a:solidFill>
                  <a:schemeClr val="tx1"/>
                </a:solidFill>
                <a:latin typeface="Arial" charset="0"/>
                <a:cs typeface="Arial" charset="0"/>
              </a:rPr>
              <a:t>Services</a:t>
            </a:r>
            <a:r>
              <a:rPr lang="en-ZA" sz="2800" dirty="0" smtClean="0">
                <a:solidFill>
                  <a:schemeClr val="tx1"/>
                </a:solidFill>
                <a:latin typeface="Arial" panose="020B0604020202020204" pitchFamily="34" charset="0"/>
                <a:cs typeface="Arial" panose="020B0604020202020204" pitchFamily="34" charset="0"/>
              </a:rPr>
              <a:t>. </a:t>
            </a:r>
          </a:p>
          <a:p>
            <a:pPr algn="just"/>
            <a:endParaRPr lang="en-ZA" sz="2800" dirty="0" smtClean="0">
              <a:solidFill>
                <a:schemeClr val="tx1"/>
              </a:solidFill>
              <a:latin typeface="Arial" panose="020B0604020202020204" pitchFamily="34" charset="0"/>
              <a:cs typeface="Arial" panose="020B0604020202020204" pitchFamily="34" charset="0"/>
            </a:endParaRPr>
          </a:p>
          <a:p>
            <a:pPr algn="just"/>
            <a:endParaRPr lang="en-ZA" sz="1800" dirty="0" smtClean="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sz="1800" dirty="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dirty="0">
              <a:solidFill>
                <a:schemeClr val="tx1"/>
              </a:solidFill>
              <a:latin typeface="Arial" pitchFamily="34" charset="0"/>
              <a:cs typeface="Arial" pitchFamily="34" charset="0"/>
            </a:endParaRPr>
          </a:p>
        </p:txBody>
      </p:sp>
      <p:sp>
        <p:nvSpPr>
          <p:cNvPr id="9" name="Title 1"/>
          <p:cNvSpPr txBox="1">
            <a:spLocks/>
          </p:cNvSpPr>
          <p:nvPr/>
        </p:nvSpPr>
        <p:spPr>
          <a:xfrm>
            <a:off x="820738" y="188640"/>
            <a:ext cx="7498080" cy="5715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dirty="0" smtClean="0">
                <a:latin typeface="Arial" pitchFamily="34" charset="0"/>
                <a:cs typeface="Arial" pitchFamily="34" charset="0"/>
              </a:rPr>
              <a:t>PURPOSE</a:t>
            </a:r>
            <a:endParaRPr lang="en-ZA" sz="2400" b="1" dirty="0">
              <a:latin typeface="+mn-lt"/>
              <a:cs typeface="Arial" pitchFamily="34" charset="0"/>
            </a:endParaRPr>
          </a:p>
        </p:txBody>
      </p:sp>
      <p:sp>
        <p:nvSpPr>
          <p:cNvPr id="6" name="Slide Number Placeholder 5"/>
          <p:cNvSpPr>
            <a:spLocks noGrp="1"/>
          </p:cNvSpPr>
          <p:nvPr>
            <p:ph type="sldNum" sz="quarter" idx="12"/>
          </p:nvPr>
        </p:nvSpPr>
        <p:spPr/>
        <p:txBody>
          <a:bodyPr/>
          <a:lstStyle/>
          <a:p>
            <a:fld id="{773DCE2D-EBBA-424B-9E36-955D9A4D7994}" type="slidenum">
              <a:rPr lang="en-ZA" smtClean="0"/>
              <a:pPr/>
              <a:t>3</a:t>
            </a:fld>
            <a:endParaRPr lang="en-ZA" dirty="0"/>
          </a:p>
        </p:txBody>
      </p:sp>
      <p:sp>
        <p:nvSpPr>
          <p:cNvPr id="10"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358870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sp>
        <p:nvSpPr>
          <p:cNvPr id="9" name="Title 1"/>
          <p:cNvSpPr txBox="1">
            <a:spLocks/>
          </p:cNvSpPr>
          <p:nvPr/>
        </p:nvSpPr>
        <p:spPr>
          <a:xfrm>
            <a:off x="424818" y="96573"/>
            <a:ext cx="8124112" cy="524115"/>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dirty="0" smtClean="0">
                <a:latin typeface="Arial" panose="020B0604020202020204" pitchFamily="34" charset="0"/>
                <a:cs typeface="Arial" panose="020B0604020202020204" pitchFamily="34" charset="0"/>
              </a:rPr>
              <a:t>STRATEGIC OBJECTIVE INDICATORS – PRG 3</a:t>
            </a:r>
            <a:endParaRPr lang="en-ZA" sz="24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30</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741487061"/>
              </p:ext>
            </p:extLst>
          </p:nvPr>
        </p:nvGraphicFramePr>
        <p:xfrm>
          <a:off x="156734" y="764704"/>
          <a:ext cx="8660280" cy="2715768"/>
        </p:xfrm>
        <a:graphic>
          <a:graphicData uri="http://schemas.openxmlformats.org/drawingml/2006/table">
            <a:tbl>
              <a:tblPr firstRow="1" firstCol="1" bandRow="1">
                <a:tableStyleId>{5940675A-B579-460E-94D1-54222C63F5DA}</a:tableStyleId>
              </a:tblPr>
              <a:tblGrid>
                <a:gridCol w="2094206"/>
                <a:gridCol w="520860"/>
                <a:gridCol w="1512168"/>
                <a:gridCol w="1296144"/>
                <a:gridCol w="1008112"/>
                <a:gridCol w="1008112"/>
                <a:gridCol w="523536"/>
                <a:gridCol w="697142"/>
              </a:tblGrid>
              <a:tr h="0">
                <a:tc row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Strategic Objectives</a:t>
                      </a:r>
                    </a:p>
                  </a:txBody>
                  <a:tcPr marL="68580" marR="68580" marT="0" marB="0">
                    <a:solidFill>
                      <a:srgbClr val="FFC000"/>
                    </a:solidFill>
                  </a:tcPr>
                </a:tc>
                <a:tc rowSpan="2" gridSpan="2">
                  <a:txBody>
                    <a:bodyPr/>
                    <a:lstStyle/>
                    <a:p>
                      <a:pPr marL="0" marR="0">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Objective </a:t>
                      </a:r>
                      <a:r>
                        <a:rPr lang="en-US" sz="1800" b="1" dirty="0">
                          <a:effectLst/>
                          <a:latin typeface="Arial Narrow" panose="020B0606020202030204" pitchFamily="34" charset="0"/>
                          <a:ea typeface="Calibri" panose="020F0502020204030204" pitchFamily="34" charset="0"/>
                          <a:cs typeface="Arial" panose="020B0604020202020204" pitchFamily="34" charset="0"/>
                        </a:rPr>
                        <a:t>Indicators</a:t>
                      </a:r>
                    </a:p>
                  </a:txBody>
                  <a:tcPr marL="68580" marR="68580" marT="0" marB="0">
                    <a:solidFill>
                      <a:srgbClr val="FFC000"/>
                    </a:solidFill>
                  </a:tcPr>
                </a:tc>
                <a:tc rowSpan="2" hMerge="1">
                  <a:txBody>
                    <a:bodyPr/>
                    <a:lstStyle/>
                    <a:p>
                      <a:pPr marL="0" marR="0">
                        <a:spcBef>
                          <a:spcPts val="0"/>
                        </a:spcBef>
                        <a:spcAft>
                          <a:spcPts val="0"/>
                        </a:spcAft>
                      </a:pP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rowSpan="2">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Annual targets</a:t>
                      </a:r>
                    </a:p>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4">
                  <a:txBody>
                    <a:bodyPr/>
                    <a:lstStyle/>
                    <a:p>
                      <a:pPr marL="0" marR="0" algn="ctr">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Quarterly</a:t>
                      </a:r>
                      <a:r>
                        <a:rPr lang="en-US" sz="1800" b="1" baseline="0" dirty="0" smtClean="0">
                          <a:effectLst/>
                          <a:latin typeface="Arial Narrow" panose="020B0606020202030204" pitchFamily="34" charset="0"/>
                          <a:ea typeface="Calibri" panose="020F0502020204030204" pitchFamily="34" charset="0"/>
                          <a:cs typeface="Arial" panose="020B0604020202020204" pitchFamily="34" charset="0"/>
                        </a:rPr>
                        <a:t> targets</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gridSpan="2" vMerge="1">
                  <a:txBody>
                    <a:bodyPr/>
                    <a:lstStyle/>
                    <a:p>
                      <a:endParaRPr lang="en-US"/>
                    </a:p>
                  </a:txBody>
                  <a:tcPr/>
                </a:tc>
                <a:tc hMerge="1" vMerge="1">
                  <a:txBody>
                    <a:bodyPr/>
                    <a:lstStyle/>
                    <a:p>
                      <a:endParaRPr lang="en-US" dirty="0"/>
                    </a:p>
                  </a:txBody>
                  <a:tcPr/>
                </a:tc>
                <a:tc vMerge="1">
                  <a:txBody>
                    <a:bodyPr/>
                    <a:lstStyle/>
                    <a:p>
                      <a:endParaRPr lang="en-US"/>
                    </a:p>
                  </a:txBody>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Q1</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Q2</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Q3</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Q4</a:t>
                      </a:r>
                      <a:endParaRPr lang="en-US" sz="1800" b="1"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rgbClr val="FFC000"/>
                    </a:solidFill>
                  </a:tcPr>
                </a:tc>
              </a:tr>
              <a:tr h="380608">
                <a:tc>
                  <a:txBody>
                    <a:bodyPr/>
                    <a:lstStyle/>
                    <a:p>
                      <a:pPr marL="0" marR="0" algn="l">
                        <a:lnSpc>
                          <a:spcPct val="115000"/>
                        </a:lnSpc>
                        <a:spcBef>
                          <a:spcPts val="0"/>
                        </a:spcBef>
                        <a:spcAft>
                          <a:spcPts val="800"/>
                        </a:spcAft>
                        <a:tabLst>
                          <a:tab pos="180340" algn="l"/>
                          <a:tab pos="360045" algn="l"/>
                          <a:tab pos="540385" algn="l"/>
                        </a:tabLst>
                      </a:pPr>
                      <a:r>
                        <a:rPr lang="en-US" sz="1800" b="1" dirty="0" smtClean="0">
                          <a:effectLst/>
                          <a:latin typeface="Arial Narrow" panose="020B0606020202030204" pitchFamily="34" charset="0"/>
                          <a:ea typeface="Times New Roman" panose="02020603050405020304" pitchFamily="18" charset="0"/>
                          <a:cs typeface="Arial" panose="020B0604020202020204" pitchFamily="34" charset="0"/>
                        </a:rPr>
                        <a:t>Strategic            Objective 4: </a:t>
                      </a:r>
                      <a:r>
                        <a:rPr lang="en-US" sz="1800" dirty="0" smtClean="0">
                          <a:effectLst/>
                          <a:latin typeface="Arial Narrow" panose="020B0606020202030204" pitchFamily="34" charset="0"/>
                          <a:ea typeface="Times New Roman" panose="02020603050405020304" pitchFamily="18" charset="0"/>
                          <a:cs typeface="Arial" panose="020B0604020202020204" pitchFamily="34" charset="0"/>
                        </a:rPr>
                        <a:t>Enhance judicial skills of serving and aspiring Judicial officers to perform optimally</a:t>
                      </a:r>
                    </a:p>
                  </a:txBody>
                  <a:tcPr marL="68580" marR="68580" marT="0" marB="0"/>
                </a:tc>
                <a:tc>
                  <a:txBody>
                    <a:bodyPr/>
                    <a:lstStyle/>
                    <a:p>
                      <a:pPr marL="0" marR="0">
                        <a:spcBef>
                          <a:spcPts val="0"/>
                        </a:spcBef>
                        <a:spcAft>
                          <a:spcPts val="0"/>
                        </a:spcAft>
                      </a:pPr>
                      <a:r>
                        <a:rPr lang="en-ZA" sz="1800" kern="1200" dirty="0" smtClean="0">
                          <a:solidFill>
                            <a:schemeClr val="tx1"/>
                          </a:solidFill>
                          <a:effectLst/>
                          <a:latin typeface="Arial Narrow" panose="020B0606020202030204" pitchFamily="34" charset="0"/>
                          <a:ea typeface="+mn-ea"/>
                          <a:cs typeface="Arial" panose="020B0604020202020204" pitchFamily="34" charset="0"/>
                        </a:rPr>
                        <a:t>3.1</a:t>
                      </a: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ZA" sz="1800" kern="1200" dirty="0" smtClean="0">
                          <a:solidFill>
                            <a:schemeClr val="tx1"/>
                          </a:solidFill>
                          <a:effectLst/>
                          <a:latin typeface="Arial Narrow" panose="020B0606020202030204" pitchFamily="34" charset="0"/>
                          <a:ea typeface="+mn-ea"/>
                          <a:cs typeface="Arial" panose="020B0604020202020204" pitchFamily="34" charset="0"/>
                        </a:rPr>
                        <a:t>Number of judicial education courses conducted</a:t>
                      </a: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70</a:t>
                      </a: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800" dirty="0" smtClean="0">
                          <a:effectLst/>
                          <a:latin typeface="Arial Narrow" panose="020B0606020202030204" pitchFamily="34" charset="0"/>
                          <a:ea typeface="Yu Gothic" panose="020B0400000000000000" pitchFamily="34" charset="-128"/>
                          <a:cs typeface="Arial" panose="020B0604020202020204" pitchFamily="34" charset="0"/>
                        </a:rPr>
                        <a:t>5</a:t>
                      </a:r>
                      <a:r>
                        <a:rPr lang="en-US" sz="1800" dirty="0">
                          <a:effectLst/>
                          <a:latin typeface="Arial Narrow" panose="020B0606020202030204" pitchFamily="34" charset="0"/>
                          <a:ea typeface="Calibri" panose="020F0502020204030204" pitchFamily="34" charset="0"/>
                          <a:cs typeface="Arial" panose="020B0604020202020204" pitchFamily="34" charset="0"/>
                        </a:rPr>
                        <a:t> </a:t>
                      </a:r>
                    </a:p>
                  </a:txBody>
                  <a:tcPr marL="68580" marR="68580" marT="0" marB="0"/>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15</a:t>
                      </a: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35</a:t>
                      </a: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80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15</a:t>
                      </a: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8"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spTree>
    <p:extLst>
      <p:ext uri="{BB962C8B-B14F-4D97-AF65-F5344CB8AC3E}">
        <p14:creationId xmlns:p14="http://schemas.microsoft.com/office/powerpoint/2010/main" xmlns="" val="16249135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9" name="Title 1"/>
          <p:cNvSpPr txBox="1">
            <a:spLocks/>
          </p:cNvSpPr>
          <p:nvPr/>
        </p:nvSpPr>
        <p:spPr>
          <a:xfrm>
            <a:off x="424818" y="96573"/>
            <a:ext cx="8124112" cy="668131"/>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dirty="0" smtClean="0">
                <a:latin typeface="Arial" panose="020B0604020202020204" pitchFamily="34" charset="0"/>
                <a:cs typeface="Arial" panose="020B0604020202020204" pitchFamily="34" charset="0"/>
              </a:rPr>
              <a:t>PROGRAMME PERFORMANCE INDICATORS – PRG 3</a:t>
            </a:r>
            <a:endParaRPr lang="en-ZA" sz="24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31</a:t>
            </a:fld>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3987372742"/>
              </p:ext>
            </p:extLst>
          </p:nvPr>
        </p:nvGraphicFramePr>
        <p:xfrm>
          <a:off x="251520" y="1021543"/>
          <a:ext cx="8735747" cy="2756916"/>
        </p:xfrm>
        <a:graphic>
          <a:graphicData uri="http://schemas.openxmlformats.org/drawingml/2006/table">
            <a:tbl>
              <a:tblPr firstRow="1" firstCol="1" bandRow="1">
                <a:tableStyleId>{5940675A-B579-460E-94D1-54222C63F5DA}</a:tableStyleId>
              </a:tblPr>
              <a:tblGrid>
                <a:gridCol w="720080"/>
                <a:gridCol w="3119122"/>
                <a:gridCol w="1656184"/>
                <a:gridCol w="1584176"/>
                <a:gridCol w="1656185"/>
              </a:tblGrid>
              <a:tr h="0">
                <a:tc rowSpan="2" gridSpan="2">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Performance Indicators</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rowSpan="2" hMerge="1">
                  <a:txBody>
                    <a:bodyPr/>
                    <a:lstStyle/>
                    <a:p>
                      <a:pPr marL="0" marR="0">
                        <a:spcBef>
                          <a:spcPts val="0"/>
                        </a:spcBef>
                        <a:spcAft>
                          <a:spcPts val="0"/>
                        </a:spcAft>
                      </a:pP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gridSpan="3">
                  <a:txBody>
                    <a:bodyPr/>
                    <a:lstStyle/>
                    <a:p>
                      <a:pPr marL="0" marR="0" algn="ctr">
                        <a:spcBef>
                          <a:spcPts val="0"/>
                        </a:spcBef>
                        <a:spcAft>
                          <a:spcPts val="0"/>
                        </a:spcAft>
                      </a:pPr>
                      <a:r>
                        <a:rPr lang="en-US" sz="1800" b="1" dirty="0">
                          <a:effectLst/>
                          <a:latin typeface="Arial Narrow" panose="020B0606020202030204" pitchFamily="34" charset="0"/>
                          <a:ea typeface="Calibri" panose="020F0502020204030204" pitchFamily="34" charset="0"/>
                          <a:cs typeface="Arial" panose="020B0604020202020204" pitchFamily="34" charset="0"/>
                        </a:rPr>
                        <a:t> </a:t>
                      </a:r>
                      <a:r>
                        <a:rPr lang="en-US" sz="1800" b="1" dirty="0" smtClean="0">
                          <a:effectLst/>
                          <a:latin typeface="Arial Narrow" panose="020B0606020202030204" pitchFamily="34" charset="0"/>
                          <a:ea typeface="Calibri" panose="020F0502020204030204" pitchFamily="34" charset="0"/>
                          <a:cs typeface="Times New Roman" panose="02020603050405020304" pitchFamily="18" charset="0"/>
                        </a:rPr>
                        <a:t>Medium-Term</a:t>
                      </a:r>
                      <a:r>
                        <a:rPr lang="en-US" sz="1800" b="1" baseline="0" dirty="0" smtClean="0">
                          <a:effectLst/>
                          <a:latin typeface="Arial Narrow" panose="020B0606020202030204" pitchFamily="34" charset="0"/>
                          <a:ea typeface="Calibri" panose="020F0502020204030204" pitchFamily="34" charset="0"/>
                          <a:cs typeface="Times New Roman" panose="02020603050405020304" pitchFamily="18" charset="0"/>
                        </a:rPr>
                        <a:t> targets</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r>
              <a:tr h="0">
                <a:tc gridSpan="2" vMerge="1">
                  <a:txBody>
                    <a:bodyPr/>
                    <a:lstStyle/>
                    <a:p>
                      <a:endParaRPr lang="en-US"/>
                    </a:p>
                  </a:txBody>
                  <a:tcPr/>
                </a:tc>
                <a:tc hMerge="1" vMerge="1">
                  <a:txBody>
                    <a:bodyPr/>
                    <a:lstStyle/>
                    <a:p>
                      <a:endParaRPr lang="en-US" dirty="0"/>
                    </a:p>
                  </a:txBody>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Arial" panose="020B0604020202020204" pitchFamily="34" charset="0"/>
                        </a:rPr>
                        <a:t>2017/18</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800" b="1" dirty="0" smtClean="0">
                          <a:effectLst/>
                          <a:latin typeface="Arial Narrow" panose="020B0606020202030204" pitchFamily="34" charset="0"/>
                          <a:ea typeface="Calibri" panose="020F0502020204030204" pitchFamily="34" charset="0"/>
                          <a:cs typeface="Times New Roman" panose="02020603050405020304" pitchFamily="18" charset="0"/>
                        </a:rPr>
                        <a:t>2018/19</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rgbClr val="FFC000"/>
                    </a:solidFill>
                  </a:tcPr>
                </a:tc>
              </a:tr>
              <a:tr h="525780">
                <a:tc>
                  <a:txBody>
                    <a:bodyPr/>
                    <a:lstStyle/>
                    <a:p>
                      <a:pPr marL="0" marR="0" algn="l">
                        <a:lnSpc>
                          <a:spcPct val="115000"/>
                        </a:lnSpc>
                        <a:spcBef>
                          <a:spcPts val="0"/>
                        </a:spcBef>
                        <a:spcAft>
                          <a:spcPts val="8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rPr>
                        <a:t>3.1</a:t>
                      </a:r>
                      <a:endParaRPr lang="en-US" sz="1800" dirty="0">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8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cs typeface="Arial" panose="020B0604020202020204" pitchFamily="34" charset="0"/>
                        </a:rPr>
                        <a:t>M and E framework for judicial education and training developed and implemented</a:t>
                      </a: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Arial" panose="020B0604020202020204" pitchFamily="34" charset="0"/>
                        </a:rPr>
                        <a:t>M&amp;E Framework approved</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M&amp;E Framework implemented</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M&amp;E Framework implemented</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r>
              <a:tr h="525780">
                <a:tc>
                  <a:txBody>
                    <a:bodyPr/>
                    <a:lstStyle/>
                    <a:p>
                      <a:pPr marL="0" marR="0" algn="l">
                        <a:lnSpc>
                          <a:spcPct val="115000"/>
                        </a:lnSpc>
                        <a:spcBef>
                          <a:spcPts val="0"/>
                        </a:spcBef>
                        <a:spcAft>
                          <a:spcPts val="8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rPr>
                        <a:t>3.2</a:t>
                      </a:r>
                      <a:endParaRPr lang="en-US" sz="1800" dirty="0">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800"/>
                        </a:spcAft>
                        <a:tabLst>
                          <a:tab pos="180340" algn="l"/>
                          <a:tab pos="360045" algn="l"/>
                          <a:tab pos="540385" algn="l"/>
                        </a:tabLst>
                      </a:pPr>
                      <a:r>
                        <a:rPr lang="en-US" sz="1800" dirty="0" smtClean="0">
                          <a:effectLst/>
                          <a:latin typeface="Arial Narrow" panose="020B0606020202030204" pitchFamily="34" charset="0"/>
                          <a:ea typeface="Times New Roman" panose="02020603050405020304" pitchFamily="18" charset="0"/>
                        </a:rPr>
                        <a:t>Percentage of legal advisory opinions on policy development and research services provided within 15 days of receipt</a:t>
                      </a:r>
                      <a:endParaRPr lang="en-US" sz="1800" dirty="0">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80%</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85%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800" dirty="0" smtClean="0">
                          <a:effectLst/>
                          <a:latin typeface="Arial Narrow" panose="020B0606020202030204" pitchFamily="34" charset="0"/>
                          <a:ea typeface="Calibri" panose="020F0502020204030204" pitchFamily="34" charset="0"/>
                          <a:cs typeface="Times New Roman" panose="02020603050405020304" pitchFamily="18" charset="0"/>
                        </a:rPr>
                        <a:t>90%</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6"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7"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792597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9" name="Title 1"/>
          <p:cNvSpPr txBox="1">
            <a:spLocks/>
          </p:cNvSpPr>
          <p:nvPr/>
        </p:nvSpPr>
        <p:spPr>
          <a:xfrm>
            <a:off x="424818" y="96573"/>
            <a:ext cx="8124112" cy="524115"/>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dirty="0" smtClean="0">
                <a:latin typeface="Arial" panose="020B0604020202020204" pitchFamily="34" charset="0"/>
                <a:cs typeface="Arial" panose="020B0604020202020204" pitchFamily="34" charset="0"/>
              </a:rPr>
              <a:t>PROGRAMME PERFORMANCE INDICATORS – PRG 3</a:t>
            </a:r>
            <a:endParaRPr lang="en-ZA" sz="24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32</a:t>
            </a:fld>
            <a:endParaRPr lang="en-ZA" dirty="0"/>
          </a:p>
        </p:txBody>
      </p:sp>
      <p:sp>
        <p:nvSpPr>
          <p:cNvPr id="6"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7"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xmlns="" val="2659219958"/>
              </p:ext>
            </p:extLst>
          </p:nvPr>
        </p:nvGraphicFramePr>
        <p:xfrm>
          <a:off x="395536" y="764705"/>
          <a:ext cx="8496945" cy="5134148"/>
        </p:xfrm>
        <a:graphic>
          <a:graphicData uri="http://schemas.openxmlformats.org/drawingml/2006/table">
            <a:tbl>
              <a:tblPr firstRow="1" firstCol="1" bandRow="1">
                <a:tableStyleId>{5940675A-B579-460E-94D1-54222C63F5DA}</a:tableStyleId>
              </a:tblPr>
              <a:tblGrid>
                <a:gridCol w="560128"/>
                <a:gridCol w="1672120"/>
                <a:gridCol w="1421375"/>
                <a:gridCol w="1050507"/>
                <a:gridCol w="1334509"/>
                <a:gridCol w="983322"/>
                <a:gridCol w="1474984"/>
              </a:tblGrid>
              <a:tr h="252740">
                <a:tc rowSpan="2" gridSpan="2">
                  <a:txBody>
                    <a:bodyPr/>
                    <a:lstStyle/>
                    <a:p>
                      <a:pPr marL="0" marR="0">
                        <a:spcBef>
                          <a:spcPts val="0"/>
                        </a:spcBef>
                        <a:spcAft>
                          <a:spcPts val="0"/>
                        </a:spcAft>
                      </a:pPr>
                      <a:r>
                        <a:rPr lang="en-US" sz="1650" b="1" dirty="0" smtClean="0">
                          <a:effectLst/>
                          <a:latin typeface="Arial Narrow" panose="020B0606020202030204" pitchFamily="34" charset="0"/>
                          <a:ea typeface="Calibri" panose="020F0502020204030204" pitchFamily="34" charset="0"/>
                          <a:cs typeface="Arial" panose="020B0604020202020204" pitchFamily="34" charset="0"/>
                        </a:rPr>
                        <a:t>Performance Indicators</a:t>
                      </a:r>
                      <a:endParaRPr lang="en-US" sz="16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rowSpan="2" hMerge="1">
                  <a:txBody>
                    <a:bodyPr/>
                    <a:lstStyle/>
                    <a:p>
                      <a:pPr marL="0" marR="0">
                        <a:spcBef>
                          <a:spcPts val="0"/>
                        </a:spcBef>
                        <a:spcAft>
                          <a:spcPts val="0"/>
                        </a:spcAft>
                      </a:pP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rowSpan="2">
                  <a:txBody>
                    <a:bodyPr/>
                    <a:lstStyle/>
                    <a:p>
                      <a:pPr marL="0" marR="0">
                        <a:spcBef>
                          <a:spcPts val="0"/>
                        </a:spcBef>
                        <a:spcAft>
                          <a:spcPts val="0"/>
                        </a:spcAft>
                      </a:pPr>
                      <a:r>
                        <a:rPr lang="en-US" sz="1650" b="1" dirty="0" smtClean="0">
                          <a:effectLst/>
                          <a:latin typeface="Arial Narrow" panose="020B0606020202030204" pitchFamily="34" charset="0"/>
                          <a:ea typeface="Calibri" panose="020F0502020204030204" pitchFamily="34" charset="0"/>
                          <a:cs typeface="Arial" panose="020B0604020202020204" pitchFamily="34" charset="0"/>
                        </a:rPr>
                        <a:t>Annual Targets</a:t>
                      </a:r>
                    </a:p>
                    <a:p>
                      <a:pPr marL="0" marR="0">
                        <a:spcBef>
                          <a:spcPts val="0"/>
                        </a:spcBef>
                        <a:spcAft>
                          <a:spcPts val="0"/>
                        </a:spcAft>
                      </a:pPr>
                      <a:r>
                        <a:rPr lang="en-US" sz="1650" b="1" dirty="0" smtClean="0">
                          <a:effectLst/>
                          <a:latin typeface="Arial Narrow" panose="020B0606020202030204" pitchFamily="34" charset="0"/>
                          <a:ea typeface="Calibri" panose="020F0502020204030204" pitchFamily="34" charset="0"/>
                          <a:cs typeface="Arial" panose="020B0604020202020204" pitchFamily="34" charset="0"/>
                        </a:rPr>
                        <a:t>2016/17</a:t>
                      </a:r>
                      <a:endParaRPr lang="en-US" sz="16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gridSpan="4">
                  <a:txBody>
                    <a:bodyPr/>
                    <a:lstStyle/>
                    <a:p>
                      <a:pPr algn="ctr"/>
                      <a:r>
                        <a:rPr lang="en-US" b="1" dirty="0" smtClean="0">
                          <a:latin typeface="Arial Narrow" panose="020B0606020202030204" pitchFamily="34" charset="0"/>
                        </a:rPr>
                        <a:t>Quarterly Targets</a:t>
                      </a:r>
                      <a:endParaRPr lang="en-US" b="1" dirty="0">
                        <a:latin typeface="Arial Narrow" panose="020B0606020202030204" pitchFamily="34" charset="0"/>
                      </a:endParaRPr>
                    </a:p>
                  </a:txBody>
                  <a:tcPr marL="68580" marR="68580" marT="0" marB="0">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83955">
                <a:tc gridSpan="2" vMerge="1">
                  <a:txBody>
                    <a:bodyPr/>
                    <a:lstStyle/>
                    <a:p>
                      <a:endParaRPr lang="en-US"/>
                    </a:p>
                  </a:txBody>
                  <a:tcPr/>
                </a:tc>
                <a:tc hMerge="1" vMerge="1">
                  <a:txBody>
                    <a:bodyPr/>
                    <a:lstStyle/>
                    <a:p>
                      <a:endParaRPr lang="en-US" dirty="0"/>
                    </a:p>
                  </a:txBody>
                  <a:tcPr/>
                </a:tc>
                <a:tc vMerge="1">
                  <a:txBody>
                    <a:bodyPr/>
                    <a:lstStyle/>
                    <a:p>
                      <a:pPr marL="0" marR="0">
                        <a:spcBef>
                          <a:spcPts val="0"/>
                        </a:spcBef>
                        <a:spcAft>
                          <a:spcPts val="0"/>
                        </a:spcAft>
                      </a:pP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spcBef>
                          <a:spcPts val="0"/>
                        </a:spcBef>
                        <a:spcAft>
                          <a:spcPts val="0"/>
                        </a:spcAft>
                      </a:pPr>
                      <a:r>
                        <a:rPr lang="en-US" sz="1650" b="1" dirty="0" smtClean="0">
                          <a:effectLst/>
                          <a:latin typeface="Arial Narrow" panose="020B0606020202030204" pitchFamily="34" charset="0"/>
                          <a:ea typeface="Calibri" panose="020F0502020204030204" pitchFamily="34" charset="0"/>
                          <a:cs typeface="Arial" panose="020B0604020202020204" pitchFamily="34" charset="0"/>
                        </a:rPr>
                        <a:t>Q1</a:t>
                      </a:r>
                      <a:endParaRPr lang="en-US" sz="16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650" b="1" dirty="0" smtClean="0">
                          <a:effectLst/>
                          <a:latin typeface="Arial Narrow" panose="020B0606020202030204" pitchFamily="34" charset="0"/>
                          <a:ea typeface="Calibri" panose="020F0502020204030204" pitchFamily="34" charset="0"/>
                          <a:cs typeface="Times New Roman" panose="02020603050405020304" pitchFamily="18" charset="0"/>
                        </a:rPr>
                        <a:t>Q2</a:t>
                      </a:r>
                      <a:endParaRPr lang="en-US" sz="16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650" b="1" dirty="0" smtClean="0">
                          <a:effectLst/>
                          <a:latin typeface="Arial Narrow" panose="020B0606020202030204" pitchFamily="34" charset="0"/>
                          <a:ea typeface="Calibri" panose="020F0502020204030204" pitchFamily="34" charset="0"/>
                          <a:cs typeface="Times New Roman" panose="02020603050405020304" pitchFamily="18" charset="0"/>
                        </a:rPr>
                        <a:t>Q3</a:t>
                      </a:r>
                      <a:endParaRPr lang="en-US" sz="16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650" b="1" dirty="0" smtClean="0">
                          <a:effectLst/>
                          <a:latin typeface="Arial Narrow" panose="020B0606020202030204" pitchFamily="34" charset="0"/>
                          <a:ea typeface="Calibri" panose="020F0502020204030204" pitchFamily="34" charset="0"/>
                          <a:cs typeface="Times New Roman" panose="02020603050405020304" pitchFamily="18" charset="0"/>
                        </a:rPr>
                        <a:t>Q4</a:t>
                      </a:r>
                      <a:endParaRPr lang="en-US" sz="165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r>
              <a:tr h="1575059">
                <a:tc>
                  <a:txBody>
                    <a:bodyPr/>
                    <a:lstStyle/>
                    <a:p>
                      <a:pPr marL="0" marR="0" algn="l">
                        <a:lnSpc>
                          <a:spcPct val="115000"/>
                        </a:lnSpc>
                        <a:spcBef>
                          <a:spcPts val="0"/>
                        </a:spcBef>
                        <a:spcAft>
                          <a:spcPts val="800"/>
                        </a:spcAft>
                        <a:tabLst>
                          <a:tab pos="180340" algn="l"/>
                          <a:tab pos="360045" algn="l"/>
                          <a:tab pos="540385" algn="l"/>
                        </a:tabLst>
                      </a:pPr>
                      <a:r>
                        <a:rPr lang="en-US" sz="1650" dirty="0" smtClean="0">
                          <a:effectLst/>
                          <a:latin typeface="Arial Narrow" panose="020B0606020202030204" pitchFamily="34" charset="0"/>
                          <a:ea typeface="Times New Roman" panose="02020603050405020304" pitchFamily="18" charset="0"/>
                        </a:rPr>
                        <a:t>3.1</a:t>
                      </a:r>
                      <a:endParaRPr lang="en-US" sz="1650" dirty="0">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800"/>
                        </a:spcAft>
                        <a:tabLst>
                          <a:tab pos="180340" algn="l"/>
                          <a:tab pos="360045" algn="l"/>
                          <a:tab pos="540385" algn="l"/>
                        </a:tabLst>
                      </a:pPr>
                      <a:r>
                        <a:rPr lang="en-US" sz="1650" dirty="0" smtClean="0">
                          <a:effectLst/>
                          <a:latin typeface="Arial Narrow" panose="020B0606020202030204" pitchFamily="34" charset="0"/>
                          <a:ea typeface="Times New Roman" panose="02020603050405020304" pitchFamily="18" charset="0"/>
                          <a:cs typeface="Arial" panose="020B0604020202020204" pitchFamily="34" charset="0"/>
                        </a:rPr>
                        <a:t>M and E framework for judicial education and training developed and implemented</a:t>
                      </a:r>
                    </a:p>
                  </a:txBody>
                  <a:tcPr marL="68580" marR="68580" marT="0" marB="0"/>
                </a:tc>
                <a:tc>
                  <a:txBody>
                    <a:bodyPr/>
                    <a:lstStyle/>
                    <a:p>
                      <a:pPr marL="0" marR="0">
                        <a:lnSpc>
                          <a:spcPct val="115000"/>
                        </a:lnSpc>
                        <a:spcBef>
                          <a:spcPts val="0"/>
                        </a:spcBef>
                        <a:spcAft>
                          <a:spcPts val="0"/>
                        </a:spcAft>
                      </a:pPr>
                      <a:r>
                        <a:rPr lang="en-US" sz="1650" dirty="0" smtClean="0">
                          <a:effectLst/>
                          <a:latin typeface="Arial Narrow" panose="020B0606020202030204" pitchFamily="34" charset="0"/>
                          <a:ea typeface="Calibri" panose="020F0502020204030204" pitchFamily="34" charset="0"/>
                          <a:cs typeface="Arial" panose="020B0604020202020204" pitchFamily="34" charset="0"/>
                        </a:rPr>
                        <a:t>M&amp;E </a:t>
                      </a:r>
                      <a:r>
                        <a:rPr lang="en-US" sz="1650" dirty="0">
                          <a:effectLst/>
                          <a:latin typeface="Arial Narrow" panose="020B0606020202030204" pitchFamily="34" charset="0"/>
                          <a:ea typeface="Calibri" panose="020F0502020204030204" pitchFamily="34" charset="0"/>
                          <a:cs typeface="Arial" panose="020B0604020202020204" pitchFamily="34" charset="0"/>
                        </a:rPr>
                        <a:t>Framework approved</a:t>
                      </a:r>
                      <a:endParaRPr lang="en-US" sz="16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650" dirty="0" smtClean="0">
                          <a:latin typeface="Arial Narrow" panose="020B0606020202030204" pitchFamily="34" charset="0"/>
                        </a:rPr>
                        <a:t>-</a:t>
                      </a:r>
                      <a:endParaRPr lang="en-US" sz="1650" dirty="0">
                        <a:latin typeface="Arial Narrow" panose="020B060602020203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50" dirty="0" smtClean="0">
                          <a:effectLst/>
                          <a:latin typeface="Arial Narrow" panose="020B0606020202030204" pitchFamily="34" charset="0"/>
                          <a:ea typeface="Calibri" panose="020F0502020204030204" pitchFamily="34" charset="0"/>
                          <a:cs typeface="Times New Roman" panose="02020603050405020304" pitchFamily="18" charset="0"/>
                        </a:rPr>
                        <a:t>1</a:t>
                      </a:r>
                      <a:r>
                        <a:rPr lang="en-US" sz="1650" baseline="30000" dirty="0" smtClean="0">
                          <a:effectLst/>
                          <a:latin typeface="Arial Narrow" panose="020B0606020202030204" pitchFamily="34" charset="0"/>
                          <a:ea typeface="Calibri" panose="020F0502020204030204" pitchFamily="34" charset="0"/>
                          <a:cs typeface="Times New Roman" panose="02020603050405020304" pitchFamily="18" charset="0"/>
                        </a:rPr>
                        <a:t>st</a:t>
                      </a:r>
                      <a:r>
                        <a:rPr lang="en-US" sz="1650" dirty="0" smtClean="0">
                          <a:effectLst/>
                          <a:latin typeface="Arial Narrow" panose="020B0606020202030204" pitchFamily="34" charset="0"/>
                          <a:ea typeface="Calibri" panose="020F0502020204030204" pitchFamily="34" charset="0"/>
                          <a:cs typeface="Times New Roman" panose="02020603050405020304" pitchFamily="18" charset="0"/>
                        </a:rPr>
                        <a:t> draft M&amp;E framework developed</a:t>
                      </a:r>
                      <a:endParaRPr lang="en-US" sz="16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50" dirty="0" smtClean="0">
                          <a:effectLst/>
                          <a:latin typeface="Arial Narrow" panose="020B0606020202030204" pitchFamily="34" charset="0"/>
                          <a:ea typeface="Calibri" panose="020F0502020204030204" pitchFamily="34" charset="0"/>
                          <a:cs typeface="Times New Roman" panose="02020603050405020304" pitchFamily="18" charset="0"/>
                        </a:rPr>
                        <a:t>2</a:t>
                      </a:r>
                      <a:r>
                        <a:rPr lang="en-US" sz="1650" baseline="30000" dirty="0" smtClean="0">
                          <a:effectLst/>
                          <a:latin typeface="Arial Narrow" panose="020B0606020202030204" pitchFamily="34" charset="0"/>
                          <a:ea typeface="Calibri" panose="020F0502020204030204" pitchFamily="34" charset="0"/>
                          <a:cs typeface="Times New Roman" panose="02020603050405020304" pitchFamily="18" charset="0"/>
                        </a:rPr>
                        <a:t>nd</a:t>
                      </a:r>
                      <a:r>
                        <a:rPr lang="en-US" sz="1650" dirty="0" smtClean="0">
                          <a:effectLst/>
                          <a:latin typeface="Arial Narrow" panose="020B0606020202030204" pitchFamily="34" charset="0"/>
                          <a:ea typeface="Calibri" panose="020F0502020204030204" pitchFamily="34" charset="0"/>
                          <a:cs typeface="Times New Roman" panose="02020603050405020304" pitchFamily="18" charset="0"/>
                        </a:rPr>
                        <a:t> draft M&amp;E framework developed</a:t>
                      </a:r>
                      <a:endParaRPr lang="en-US" sz="16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650" dirty="0" smtClean="0">
                          <a:effectLst/>
                          <a:latin typeface="Arial Narrow" panose="020B0606020202030204" pitchFamily="34" charset="0"/>
                          <a:ea typeface="Calibri" panose="020F0502020204030204" pitchFamily="34" charset="0"/>
                          <a:cs typeface="Arial" panose="020B0604020202020204" pitchFamily="34" charset="0"/>
                        </a:rPr>
                        <a:t>M&amp;E Framework approved</a:t>
                      </a:r>
                      <a:endParaRPr lang="en-US" sz="16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000814">
                <a:tc>
                  <a:txBody>
                    <a:bodyPr/>
                    <a:lstStyle/>
                    <a:p>
                      <a:pPr marL="0" marR="0" algn="l">
                        <a:lnSpc>
                          <a:spcPct val="115000"/>
                        </a:lnSpc>
                        <a:spcBef>
                          <a:spcPts val="0"/>
                        </a:spcBef>
                        <a:spcAft>
                          <a:spcPts val="800"/>
                        </a:spcAft>
                        <a:tabLst>
                          <a:tab pos="180340" algn="l"/>
                          <a:tab pos="360045" algn="l"/>
                          <a:tab pos="540385" algn="l"/>
                        </a:tabLst>
                      </a:pPr>
                      <a:r>
                        <a:rPr lang="en-US" sz="1650" dirty="0" smtClean="0">
                          <a:effectLst/>
                          <a:latin typeface="Arial Narrow" panose="020B0606020202030204" pitchFamily="34" charset="0"/>
                          <a:ea typeface="Times New Roman" panose="02020603050405020304" pitchFamily="18" charset="0"/>
                        </a:rPr>
                        <a:t>3.2</a:t>
                      </a:r>
                      <a:endParaRPr lang="en-US" sz="1650" dirty="0">
                        <a:effectLst/>
                        <a:latin typeface="Arial Narrow" panose="020B0606020202030204" pitchFamily="34" charset="0"/>
                        <a:ea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800"/>
                        </a:spcAft>
                        <a:buClrTx/>
                        <a:buSzTx/>
                        <a:buFontTx/>
                        <a:buNone/>
                        <a:tabLst>
                          <a:tab pos="180340" algn="l"/>
                          <a:tab pos="360045" algn="l"/>
                          <a:tab pos="540385" algn="l"/>
                        </a:tabLst>
                        <a:defRPr/>
                      </a:pPr>
                      <a:r>
                        <a:rPr lang="en-US" sz="1650" dirty="0" smtClean="0">
                          <a:effectLst/>
                          <a:latin typeface="Arial Narrow" panose="020B0606020202030204" pitchFamily="34" charset="0"/>
                          <a:ea typeface="Times New Roman" panose="02020603050405020304" pitchFamily="18" charset="0"/>
                        </a:rPr>
                        <a:t>Percentage of legal advisory opinions on policy development and research services provided within 15 days of receipt</a:t>
                      </a:r>
                    </a:p>
                  </a:txBody>
                  <a:tcPr marL="68580" marR="68580" marT="0" marB="0"/>
                </a:tc>
                <a:tc>
                  <a:txBody>
                    <a:bodyPr/>
                    <a:lstStyle/>
                    <a:p>
                      <a:pPr marL="0" marR="0">
                        <a:lnSpc>
                          <a:spcPct val="115000"/>
                        </a:lnSpc>
                        <a:spcBef>
                          <a:spcPts val="0"/>
                        </a:spcBef>
                        <a:spcAft>
                          <a:spcPts val="0"/>
                        </a:spcAft>
                      </a:pPr>
                      <a:r>
                        <a:rPr lang="en-US" sz="1650" dirty="0" smtClean="0">
                          <a:effectLst/>
                          <a:latin typeface="Arial Narrow" panose="020B0606020202030204" pitchFamily="34" charset="0"/>
                          <a:ea typeface="Calibri" panose="020F0502020204030204" pitchFamily="34" charset="0"/>
                          <a:cs typeface="Times New Roman" panose="02020603050405020304" pitchFamily="18" charset="0"/>
                        </a:rPr>
                        <a:t>80%</a:t>
                      </a:r>
                      <a:endParaRPr lang="en-US" sz="16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50" dirty="0" smtClean="0">
                          <a:effectLst/>
                          <a:latin typeface="Arial Narrow" panose="020B0606020202030204" pitchFamily="34" charset="0"/>
                          <a:ea typeface="Calibri" panose="020F0502020204030204" pitchFamily="34" charset="0"/>
                          <a:cs typeface="Times New Roman" panose="02020603050405020304" pitchFamily="18" charset="0"/>
                        </a:rPr>
                        <a:t>80%</a:t>
                      </a:r>
                      <a:endParaRPr lang="en-US" sz="16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650" dirty="0" smtClean="0">
                          <a:effectLst/>
                          <a:latin typeface="Arial Narrow" panose="020B0606020202030204" pitchFamily="34" charset="0"/>
                          <a:ea typeface="Calibri" panose="020F0502020204030204" pitchFamily="34" charset="0"/>
                          <a:cs typeface="Times New Roman" panose="02020603050405020304" pitchFamily="18" charset="0"/>
                        </a:rPr>
                        <a:t>80%</a:t>
                      </a:r>
                      <a:endParaRPr lang="en-US" sz="16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650" dirty="0" smtClean="0">
                          <a:effectLst/>
                          <a:latin typeface="Arial Narrow" panose="020B0606020202030204" pitchFamily="34" charset="0"/>
                          <a:ea typeface="Calibri" panose="020F0502020204030204" pitchFamily="34" charset="0"/>
                          <a:cs typeface="Times New Roman" panose="02020603050405020304" pitchFamily="18" charset="0"/>
                        </a:rPr>
                        <a:t>80%</a:t>
                      </a:r>
                      <a:endParaRPr lang="en-US" sz="16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nSpc>
                          <a:spcPct val="115000"/>
                        </a:lnSpc>
                        <a:spcBef>
                          <a:spcPts val="0"/>
                        </a:spcBef>
                        <a:spcAft>
                          <a:spcPts val="0"/>
                        </a:spcAft>
                      </a:pPr>
                      <a:r>
                        <a:rPr lang="en-US" sz="1650" dirty="0" smtClean="0">
                          <a:effectLst/>
                          <a:latin typeface="Arial Narrow" panose="020B0606020202030204" pitchFamily="34" charset="0"/>
                          <a:ea typeface="Calibri" panose="020F0502020204030204" pitchFamily="34" charset="0"/>
                          <a:cs typeface="Times New Roman" panose="02020603050405020304" pitchFamily="18" charset="0"/>
                        </a:rPr>
                        <a:t>80%</a:t>
                      </a:r>
                      <a:endParaRPr lang="en-US" sz="165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xmlns="" val="9715018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4000" dirty="0" smtClean="0">
                <a:latin typeface="Arial" panose="020B0604020202020204" pitchFamily="34" charset="0"/>
                <a:cs typeface="Arial" panose="020B0604020202020204" pitchFamily="34" charset="0"/>
              </a:rPr>
              <a:t>STATISTICAL TABLE</a:t>
            </a:r>
            <a:endParaRPr lang="en-US" sz="4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3DCE2D-EBBA-424B-9E36-955D9A4D7994}" type="slidenum">
              <a:rPr lang="en-ZA" smtClean="0"/>
              <a:pPr/>
              <a:t>33</a:t>
            </a:fld>
            <a:endParaRPr lang="en-ZA" dirty="0"/>
          </a:p>
        </p:txBody>
      </p:sp>
      <p:pic>
        <p:nvPicPr>
          <p:cNvPr id="5" name="Picture 7" descr="Office of the Chief Justice - Master emblem in high resolution with wordi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spTree>
    <p:extLst>
      <p:ext uri="{BB962C8B-B14F-4D97-AF65-F5344CB8AC3E}">
        <p14:creationId xmlns:p14="http://schemas.microsoft.com/office/powerpoint/2010/main" xmlns="" val="4847569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24818" y="96573"/>
            <a:ext cx="8124112" cy="452107"/>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000" b="1" dirty="0" smtClean="0">
                <a:latin typeface="Arial" panose="020B0604020202020204" pitchFamily="34" charset="0"/>
                <a:cs typeface="Arial" panose="020B0604020202020204" pitchFamily="34" charset="0"/>
              </a:rPr>
              <a:t>STATISTICAL TABLE – PRG 2&amp;3</a:t>
            </a:r>
            <a:endParaRPr lang="en-ZA" sz="30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34</a:t>
            </a:fld>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3376808274"/>
              </p:ext>
            </p:extLst>
          </p:nvPr>
        </p:nvGraphicFramePr>
        <p:xfrm>
          <a:off x="323528" y="739008"/>
          <a:ext cx="8496944" cy="5186757"/>
        </p:xfrm>
        <a:graphic>
          <a:graphicData uri="http://schemas.openxmlformats.org/drawingml/2006/table">
            <a:tbl>
              <a:tblPr firstRow="1" firstCol="1" bandRow="1">
                <a:tableStyleId>{5940675A-B579-460E-94D1-54222C63F5DA}</a:tableStyleId>
              </a:tblPr>
              <a:tblGrid>
                <a:gridCol w="504056"/>
                <a:gridCol w="4176464"/>
                <a:gridCol w="1152128"/>
                <a:gridCol w="864096"/>
                <a:gridCol w="935737"/>
                <a:gridCol w="864463"/>
              </a:tblGrid>
              <a:tr h="213969">
                <a:tc rowSpan="2" gridSpan="2">
                  <a:txBody>
                    <a:bodyPr/>
                    <a:lstStyle/>
                    <a:p>
                      <a:pPr marL="0" marR="0">
                        <a:spcBef>
                          <a:spcPts val="0"/>
                        </a:spcBef>
                        <a:spcAft>
                          <a:spcPts val="0"/>
                        </a:spcAft>
                      </a:pPr>
                      <a:r>
                        <a:rPr lang="en-US" sz="1500" b="1" dirty="0">
                          <a:effectLst/>
                          <a:latin typeface="Arial Narrow" panose="020B0606020202030204" pitchFamily="34" charset="0"/>
                        </a:rPr>
                        <a:t>Performance Indicators</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rowSpan="2" hMerge="1">
                  <a:txBody>
                    <a:bodyPr/>
                    <a:lstStyle/>
                    <a:p>
                      <a:pPr marL="0" marR="0">
                        <a:spcBef>
                          <a:spcPts val="0"/>
                        </a:spcBef>
                        <a:spcAft>
                          <a:spcPts val="0"/>
                        </a:spcAft>
                      </a:pPr>
                      <a:endParaRPr lang="en-US"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rowSpan="2">
                  <a:txBody>
                    <a:bodyPr/>
                    <a:lstStyle/>
                    <a:p>
                      <a:pPr marL="0" marR="0">
                        <a:spcBef>
                          <a:spcPts val="0"/>
                        </a:spcBef>
                        <a:spcAft>
                          <a:spcPts val="0"/>
                        </a:spcAft>
                      </a:pPr>
                      <a:r>
                        <a:rPr lang="en-US" sz="1500" b="1" dirty="0">
                          <a:effectLst/>
                          <a:latin typeface="Arial Narrow" panose="020B0606020202030204" pitchFamily="34" charset="0"/>
                        </a:rPr>
                        <a:t>Estimated Performance 2015/2016</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gridSpan="3">
                  <a:txBody>
                    <a:bodyPr/>
                    <a:lstStyle/>
                    <a:p>
                      <a:pPr marL="0" marR="0" algn="ctr">
                        <a:spcBef>
                          <a:spcPts val="0"/>
                        </a:spcBef>
                        <a:spcAft>
                          <a:spcPts val="0"/>
                        </a:spcAft>
                      </a:pPr>
                      <a:r>
                        <a:rPr lang="en-US" sz="1500" b="1" dirty="0">
                          <a:effectLst/>
                          <a:latin typeface="Arial Narrow" panose="020B0606020202030204" pitchFamily="34" charset="0"/>
                        </a:rPr>
                        <a:t>Medium- Term Targets</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hMerge="1">
                  <a:txBody>
                    <a:bodyPr/>
                    <a:lstStyle/>
                    <a:p>
                      <a:endParaRPr lang="en-US"/>
                    </a:p>
                  </a:txBody>
                  <a:tcPr/>
                </a:tc>
                <a:tc hMerge="1">
                  <a:txBody>
                    <a:bodyPr/>
                    <a:lstStyle/>
                    <a:p>
                      <a:endParaRPr lang="en-US"/>
                    </a:p>
                  </a:txBody>
                  <a:tcPr/>
                </a:tc>
              </a:tr>
              <a:tr h="427937">
                <a:tc gridSpan="2" vMerge="1">
                  <a:txBody>
                    <a:bodyPr/>
                    <a:lstStyle/>
                    <a:p>
                      <a:endParaRPr lang="en-US"/>
                    </a:p>
                  </a:txBody>
                  <a:tcPr/>
                </a:tc>
                <a:tc hMerge="1" vMerge="1">
                  <a:txBody>
                    <a:bodyPr/>
                    <a:lstStyle/>
                    <a:p>
                      <a:endParaRPr lang="en-US" dirty="0"/>
                    </a:p>
                  </a:txBody>
                  <a:tcPr/>
                </a:tc>
                <a:tc vMerge="1">
                  <a:txBody>
                    <a:bodyPr/>
                    <a:lstStyle/>
                    <a:p>
                      <a:endParaRPr lang="en-US"/>
                    </a:p>
                  </a:txBody>
                  <a:tcPr/>
                </a:tc>
                <a:tc>
                  <a:txBody>
                    <a:bodyPr/>
                    <a:lstStyle/>
                    <a:p>
                      <a:pPr marL="0" marR="0">
                        <a:spcBef>
                          <a:spcPts val="0"/>
                        </a:spcBef>
                        <a:spcAft>
                          <a:spcPts val="0"/>
                        </a:spcAft>
                      </a:pPr>
                      <a:r>
                        <a:rPr lang="en-US" sz="1500" b="1" dirty="0">
                          <a:effectLst/>
                          <a:latin typeface="Arial Narrow" panose="020B0606020202030204" pitchFamily="34" charset="0"/>
                        </a:rPr>
                        <a:t>2016/17</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a:txBody>
                    <a:bodyPr/>
                    <a:lstStyle/>
                    <a:p>
                      <a:pPr marL="0" marR="0">
                        <a:spcBef>
                          <a:spcPts val="0"/>
                        </a:spcBef>
                        <a:spcAft>
                          <a:spcPts val="0"/>
                        </a:spcAft>
                      </a:pPr>
                      <a:r>
                        <a:rPr lang="en-US" sz="1500" b="1" dirty="0">
                          <a:effectLst/>
                          <a:latin typeface="Arial Narrow" panose="020B0606020202030204" pitchFamily="34" charset="0"/>
                        </a:rPr>
                        <a:t>2017/18</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a:txBody>
                    <a:bodyPr/>
                    <a:lstStyle/>
                    <a:p>
                      <a:pPr marL="0" marR="0">
                        <a:spcBef>
                          <a:spcPts val="0"/>
                        </a:spcBef>
                        <a:spcAft>
                          <a:spcPts val="0"/>
                        </a:spcAft>
                      </a:pPr>
                      <a:r>
                        <a:rPr lang="en-US" sz="1500" b="1" dirty="0">
                          <a:effectLst/>
                          <a:latin typeface="Arial Narrow" panose="020B0606020202030204" pitchFamily="34" charset="0"/>
                        </a:rPr>
                        <a:t>2018/19</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r>
              <a:tr h="213969">
                <a:tc>
                  <a:txBody>
                    <a:bodyPr/>
                    <a:lstStyle/>
                    <a:p>
                      <a:pPr marL="0" marR="0">
                        <a:spcBef>
                          <a:spcPts val="0"/>
                        </a:spcBef>
                        <a:spcAft>
                          <a:spcPts val="0"/>
                        </a:spcAft>
                      </a:pPr>
                      <a:r>
                        <a:rPr lang="en-US" sz="1500" dirty="0" smtClean="0">
                          <a:effectLst/>
                          <a:latin typeface="Arial Narrow" panose="020B0606020202030204" pitchFamily="34" charset="0"/>
                        </a:rPr>
                        <a:t>4.1</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cases finalised (Constitutional Court)</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r h="245199">
                <a:tc>
                  <a:txBody>
                    <a:bodyPr/>
                    <a:lstStyle/>
                    <a:p>
                      <a:pPr marL="0" marR="0">
                        <a:spcBef>
                          <a:spcPts val="0"/>
                        </a:spcBef>
                        <a:spcAft>
                          <a:spcPts val="0"/>
                        </a:spcAft>
                      </a:pPr>
                      <a:r>
                        <a:rPr lang="en-US" sz="1500" dirty="0" smtClean="0">
                          <a:effectLst/>
                          <a:latin typeface="Arial Narrow" panose="020B0606020202030204" pitchFamily="34" charset="0"/>
                        </a:rPr>
                        <a:t>4.2</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cases finalised (Supreme Court of Appeal)</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r h="427937">
                <a:tc>
                  <a:txBody>
                    <a:bodyPr/>
                    <a:lstStyle/>
                    <a:p>
                      <a:pPr marL="0" marR="0">
                        <a:spcBef>
                          <a:spcPts val="0"/>
                        </a:spcBef>
                        <a:spcAft>
                          <a:spcPts val="0"/>
                        </a:spcAft>
                      </a:pPr>
                      <a:r>
                        <a:rPr lang="en-US" sz="1500" dirty="0" smtClean="0">
                          <a:effectLst/>
                          <a:latin typeface="Arial Narrow" panose="020B0606020202030204" pitchFamily="34" charset="0"/>
                        </a:rPr>
                        <a:t>4.3</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Number of cases in the High Courts which are on the roll for more than 12 months</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206</a:t>
                      </a:r>
                    </a:p>
                    <a:p>
                      <a:pPr marL="0" marR="0">
                        <a:spcBef>
                          <a:spcPts val="0"/>
                        </a:spcBef>
                        <a:spcAft>
                          <a:spcPts val="0"/>
                        </a:spcAft>
                      </a:pPr>
                      <a:r>
                        <a:rPr lang="en-US" sz="1500" dirty="0">
                          <a:effectLst/>
                          <a:latin typeface="Arial Narrow" panose="020B0606020202030204" pitchFamily="34" charset="0"/>
                        </a:rPr>
                        <a:t>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156</a:t>
                      </a:r>
                    </a:p>
                    <a:p>
                      <a:pPr marL="0" marR="0">
                        <a:spcBef>
                          <a:spcPts val="0"/>
                        </a:spcBef>
                        <a:spcAft>
                          <a:spcPts val="0"/>
                        </a:spcAft>
                      </a:pPr>
                      <a:r>
                        <a:rPr lang="en-US" sz="1500" dirty="0">
                          <a:effectLst/>
                          <a:latin typeface="Arial Narrow" panose="020B0606020202030204" pitchFamily="34" charset="0"/>
                        </a:rPr>
                        <a:t>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106</a:t>
                      </a:r>
                    </a:p>
                    <a:p>
                      <a:pPr marL="0" marR="0">
                        <a:spcBef>
                          <a:spcPts val="0"/>
                        </a:spcBef>
                        <a:spcAft>
                          <a:spcPts val="0"/>
                        </a:spcAft>
                      </a:pPr>
                      <a:r>
                        <a:rPr lang="en-US" sz="1500" dirty="0">
                          <a:effectLst/>
                          <a:latin typeface="Arial Narrow" panose="020B0606020202030204" pitchFamily="34" charset="0"/>
                        </a:rPr>
                        <a:t>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56</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r h="213969">
                <a:tc>
                  <a:txBody>
                    <a:bodyPr/>
                    <a:lstStyle/>
                    <a:p>
                      <a:pPr marL="0" marR="0">
                        <a:spcBef>
                          <a:spcPts val="0"/>
                        </a:spcBef>
                        <a:spcAft>
                          <a:spcPts val="0"/>
                        </a:spcAft>
                      </a:pPr>
                      <a:r>
                        <a:rPr lang="en-US" sz="1500" dirty="0" smtClean="0">
                          <a:effectLst/>
                          <a:latin typeface="Arial Narrow" panose="020B0606020202030204" pitchFamily="34" charset="0"/>
                        </a:rPr>
                        <a:t>4.4</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criminal cases finalised with verdict</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a:effectLst/>
                          <a:latin typeface="Arial Narrow" panose="020B0606020202030204" pitchFamily="34" charset="0"/>
                        </a:rPr>
                        <a:t>62%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a:effectLst/>
                          <a:latin typeface="Arial Narrow" panose="020B0606020202030204" pitchFamily="34" charset="0"/>
                        </a:rPr>
                        <a:t>64%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a:effectLst/>
                          <a:latin typeface="Arial Narrow" panose="020B0606020202030204" pitchFamily="34" charset="0"/>
                        </a:rPr>
                        <a:t>66%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r h="213969">
                <a:tc>
                  <a:txBody>
                    <a:bodyPr/>
                    <a:lstStyle/>
                    <a:p>
                      <a:pPr marL="0" marR="0">
                        <a:spcBef>
                          <a:spcPts val="0"/>
                        </a:spcBef>
                        <a:spcAft>
                          <a:spcPts val="0"/>
                        </a:spcAft>
                      </a:pPr>
                      <a:r>
                        <a:rPr lang="en-US" sz="1500" dirty="0" smtClean="0">
                          <a:effectLst/>
                          <a:latin typeface="Arial Narrow" panose="020B0606020202030204" pitchFamily="34" charset="0"/>
                        </a:rPr>
                        <a:t>4.5</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civil cases finalised</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52%</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a:effectLst/>
                          <a:latin typeface="Arial Narrow" panose="020B0606020202030204" pitchFamily="34" charset="0"/>
                        </a:rPr>
                        <a:t>54%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a:effectLst/>
                          <a:latin typeface="Arial Narrow" panose="020B0606020202030204" pitchFamily="34" charset="0"/>
                        </a:rPr>
                        <a:t>56%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60%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r h="427937">
                <a:tc>
                  <a:txBody>
                    <a:bodyPr/>
                    <a:lstStyle/>
                    <a:p>
                      <a:pPr marL="0" marR="0">
                        <a:spcBef>
                          <a:spcPts val="0"/>
                        </a:spcBef>
                        <a:spcAft>
                          <a:spcPts val="0"/>
                        </a:spcAft>
                      </a:pPr>
                      <a:r>
                        <a:rPr lang="en-US" sz="1500" dirty="0" smtClean="0">
                          <a:effectLst/>
                          <a:latin typeface="Arial Narrow" panose="020B0606020202030204" pitchFamily="34" charset="0"/>
                        </a:rPr>
                        <a:t>4.6</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reserved judgments finalised in all Superior Courts</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r h="427937">
                <a:tc>
                  <a:txBody>
                    <a:bodyPr/>
                    <a:lstStyle/>
                    <a:p>
                      <a:pPr marL="0" marR="0">
                        <a:spcBef>
                          <a:spcPts val="0"/>
                        </a:spcBef>
                        <a:spcAft>
                          <a:spcPts val="0"/>
                        </a:spcAft>
                      </a:pPr>
                      <a:r>
                        <a:rPr lang="en-US" sz="1500" dirty="0" smtClean="0">
                          <a:effectLst/>
                          <a:latin typeface="Arial Narrow" panose="020B0606020202030204" pitchFamily="34" charset="0"/>
                        </a:rPr>
                        <a:t>4.7</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labour cases finalised</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52</a:t>
                      </a:r>
                      <a:r>
                        <a:rPr lang="en-US" sz="1500" dirty="0" smtClean="0">
                          <a:effectLst/>
                          <a:latin typeface="Arial Narrow" panose="020B0606020202030204" pitchFamily="34" charset="0"/>
                        </a:rPr>
                        <a:t>%</a:t>
                      </a:r>
                      <a:endParaRPr lang="en-US" sz="1500" dirty="0">
                        <a:effectLst/>
                        <a:latin typeface="Arial Narrow" panose="020B0606020202030204" pitchFamily="34"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54%</a:t>
                      </a:r>
                    </a:p>
                    <a:p>
                      <a:pPr marL="0" marR="0">
                        <a:spcBef>
                          <a:spcPts val="0"/>
                        </a:spcBef>
                        <a:spcAft>
                          <a:spcPts val="0"/>
                        </a:spcAft>
                      </a:pPr>
                      <a:r>
                        <a:rPr lang="en-US" sz="1500" dirty="0">
                          <a:effectLst/>
                          <a:latin typeface="Arial Narrow" panose="020B0606020202030204" pitchFamily="34" charset="0"/>
                        </a:rPr>
                        <a:t>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56</a:t>
                      </a:r>
                      <a:r>
                        <a:rPr lang="en-US" sz="1500" dirty="0" smtClean="0">
                          <a:effectLst/>
                          <a:latin typeface="Arial Narrow" panose="020B0606020202030204" pitchFamily="34" charset="0"/>
                        </a:rPr>
                        <a:t>%</a:t>
                      </a:r>
                      <a:endParaRPr lang="en-US" sz="1500" dirty="0">
                        <a:effectLst/>
                        <a:latin typeface="Arial Narrow" panose="020B0606020202030204" pitchFamily="34"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58%</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r h="250699">
                <a:tc>
                  <a:txBody>
                    <a:bodyPr/>
                    <a:lstStyle/>
                    <a:p>
                      <a:pPr marL="0" marR="0">
                        <a:spcBef>
                          <a:spcPts val="0"/>
                        </a:spcBef>
                        <a:spcAft>
                          <a:spcPts val="0"/>
                        </a:spcAft>
                      </a:pPr>
                      <a:r>
                        <a:rPr lang="en-US" sz="1500" dirty="0" smtClean="0">
                          <a:effectLst/>
                          <a:latin typeface="Arial Narrow" panose="020B0606020202030204" pitchFamily="34" charset="0"/>
                        </a:rPr>
                        <a:t>4.8</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land claims cases finalised</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a:effectLst/>
                          <a:latin typeface="Arial Narrow" panose="020B0606020202030204" pitchFamily="34" charset="0"/>
                        </a:rPr>
                        <a:t>52%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a:effectLst/>
                          <a:latin typeface="Arial Narrow" panose="020B0606020202030204" pitchFamily="34" charset="0"/>
                        </a:rPr>
                        <a:t>54%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a:effectLst/>
                          <a:latin typeface="Arial Narrow" panose="020B0606020202030204" pitchFamily="34" charset="0"/>
                        </a:rPr>
                        <a:t>56%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58%</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r h="250699">
                <a:tc>
                  <a:txBody>
                    <a:bodyPr/>
                    <a:lstStyle/>
                    <a:p>
                      <a:pPr marL="0" marR="0">
                        <a:spcBef>
                          <a:spcPts val="0"/>
                        </a:spcBef>
                        <a:spcAft>
                          <a:spcPts val="0"/>
                        </a:spcAft>
                      </a:pPr>
                      <a:r>
                        <a:rPr lang="en-US" sz="1500" dirty="0" smtClean="0">
                          <a:effectLst/>
                          <a:latin typeface="Arial Narrow" panose="020B0606020202030204" pitchFamily="34" charset="0"/>
                        </a:rPr>
                        <a:t>4.9</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electoral cases finalised</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90%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90%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90%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90%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r h="335725">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4.10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competition Appeal cases finalised</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72%</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72%</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72%</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72%</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r h="568235">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4.11</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Percentage of disclosures for serving Judges’ Registrable Interests submitted by 31 March</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r h="793000">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4.12</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Percentage of disclosures for newly appointed Judges’ Registrable Interests submitted within 30 days of appointment (if any)</a:t>
                      </a: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r>
            </a:tbl>
          </a:graphicData>
        </a:graphic>
      </p:graphicFrame>
      <p:sp>
        <p:nvSpPr>
          <p:cNvPr id="5"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6"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383775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24818" y="96573"/>
            <a:ext cx="8124112" cy="452107"/>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smtClean="0">
                <a:latin typeface="Arial" panose="020B0604020202020204" pitchFamily="34" charset="0"/>
                <a:cs typeface="Arial" panose="020B0604020202020204" pitchFamily="34" charset="0"/>
              </a:rPr>
              <a:t>STATISTICAL TABLE – PRG 2&amp;3</a:t>
            </a:r>
            <a:endParaRPr lang="en-ZA" sz="28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35</a:t>
            </a:fld>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2116023258"/>
              </p:ext>
            </p:extLst>
          </p:nvPr>
        </p:nvGraphicFramePr>
        <p:xfrm>
          <a:off x="323528" y="675047"/>
          <a:ext cx="8712601" cy="4913255"/>
        </p:xfrm>
        <a:graphic>
          <a:graphicData uri="http://schemas.openxmlformats.org/drawingml/2006/table">
            <a:tbl>
              <a:tblPr firstRow="1" firstCol="1" bandRow="1">
                <a:tableStyleId>{5940675A-B579-460E-94D1-54222C63F5DA}</a:tableStyleId>
              </a:tblPr>
              <a:tblGrid>
                <a:gridCol w="504056"/>
                <a:gridCol w="4608512"/>
                <a:gridCol w="1080120"/>
                <a:gridCol w="648072"/>
                <a:gridCol w="720080"/>
                <a:gridCol w="648072"/>
                <a:gridCol w="503689"/>
              </a:tblGrid>
              <a:tr h="222001">
                <a:tc rowSpan="2" gridSpan="2">
                  <a:txBody>
                    <a:bodyPr/>
                    <a:lstStyle/>
                    <a:p>
                      <a:pPr marL="0" marR="0">
                        <a:spcBef>
                          <a:spcPts val="0"/>
                        </a:spcBef>
                        <a:spcAft>
                          <a:spcPts val="0"/>
                        </a:spcAft>
                      </a:pPr>
                      <a:r>
                        <a:rPr lang="en-US" sz="1500" b="1" dirty="0">
                          <a:effectLst/>
                          <a:latin typeface="Arial Narrow" panose="020B0606020202030204" pitchFamily="34" charset="0"/>
                        </a:rPr>
                        <a:t>Performance Indicators</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rowSpan="2" hMerge="1">
                  <a:txBody>
                    <a:bodyPr/>
                    <a:lstStyle/>
                    <a:p>
                      <a:pPr marL="0" marR="0">
                        <a:spcBef>
                          <a:spcPts val="0"/>
                        </a:spcBef>
                        <a:spcAft>
                          <a:spcPts val="0"/>
                        </a:spcAft>
                      </a:pPr>
                      <a:endParaRPr lang="en-US"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rowSpan="2">
                  <a:txBody>
                    <a:bodyPr/>
                    <a:lstStyle/>
                    <a:p>
                      <a:pPr marL="0" marR="0">
                        <a:spcBef>
                          <a:spcPts val="0"/>
                        </a:spcBef>
                        <a:spcAft>
                          <a:spcPts val="0"/>
                        </a:spcAft>
                      </a:pPr>
                      <a:r>
                        <a:rPr lang="en-US" sz="1500" b="1" dirty="0" smtClean="0">
                          <a:effectLst/>
                          <a:latin typeface="Arial Narrow" panose="020B0606020202030204" pitchFamily="34" charset="0"/>
                        </a:rPr>
                        <a:t>Annual targets</a:t>
                      </a:r>
                    </a:p>
                    <a:p>
                      <a:pPr marL="0" marR="0">
                        <a:spcBef>
                          <a:spcPts val="0"/>
                        </a:spcBef>
                        <a:spcAft>
                          <a:spcPts val="0"/>
                        </a:spcAft>
                      </a:pPr>
                      <a:r>
                        <a:rPr lang="en-US" sz="1500" b="1" dirty="0" smtClean="0">
                          <a:effectLst/>
                          <a:latin typeface="Arial Narrow" panose="020B0606020202030204" pitchFamily="34" charset="0"/>
                          <a:ea typeface="Calibri" panose="020F0502020204030204" pitchFamily="34" charset="0"/>
                          <a:cs typeface="Times New Roman" panose="02020603050405020304" pitchFamily="18" charset="0"/>
                        </a:rPr>
                        <a:t>2016/17</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gridSpan="4">
                  <a:txBody>
                    <a:bodyPr/>
                    <a:lstStyle/>
                    <a:p>
                      <a:pPr marL="0" marR="0" algn="ctr">
                        <a:spcBef>
                          <a:spcPts val="0"/>
                        </a:spcBef>
                        <a:spcAft>
                          <a:spcPts val="0"/>
                        </a:spcAft>
                      </a:pPr>
                      <a:r>
                        <a:rPr lang="en-US" sz="1500" b="1" dirty="0" smtClean="0">
                          <a:effectLst/>
                          <a:latin typeface="Arial Narrow" panose="020B0606020202030204" pitchFamily="34" charset="0"/>
                        </a:rPr>
                        <a:t>Quarterly targets</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44002">
                <a:tc gridSpan="2" vMerge="1">
                  <a:txBody>
                    <a:bodyPr/>
                    <a:lstStyle/>
                    <a:p>
                      <a:endParaRPr lang="en-US"/>
                    </a:p>
                  </a:txBody>
                  <a:tcPr/>
                </a:tc>
                <a:tc hMerge="1" vMerge="1">
                  <a:txBody>
                    <a:bodyPr/>
                    <a:lstStyle/>
                    <a:p>
                      <a:endParaRPr lang="en-US" dirty="0"/>
                    </a:p>
                  </a:txBody>
                  <a:tcPr/>
                </a:tc>
                <a:tc vMerge="1">
                  <a:txBody>
                    <a:bodyPr/>
                    <a:lstStyle/>
                    <a:p>
                      <a:endParaRPr lang="en-US"/>
                    </a:p>
                  </a:txBody>
                  <a:tcPr/>
                </a:tc>
                <a:tc>
                  <a:txBody>
                    <a:bodyPr/>
                    <a:lstStyle/>
                    <a:p>
                      <a:pPr marL="0" marR="0">
                        <a:spcBef>
                          <a:spcPts val="0"/>
                        </a:spcBef>
                        <a:spcAft>
                          <a:spcPts val="0"/>
                        </a:spcAft>
                      </a:pPr>
                      <a:r>
                        <a:rPr lang="en-US" sz="1500" b="1" dirty="0" smtClean="0">
                          <a:effectLst/>
                          <a:latin typeface="Arial Narrow" panose="020B0606020202030204" pitchFamily="34" charset="0"/>
                        </a:rPr>
                        <a:t>Q1</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a:txBody>
                    <a:bodyPr/>
                    <a:lstStyle/>
                    <a:p>
                      <a:pPr marL="0" marR="0">
                        <a:spcBef>
                          <a:spcPts val="0"/>
                        </a:spcBef>
                        <a:spcAft>
                          <a:spcPts val="0"/>
                        </a:spcAft>
                      </a:pPr>
                      <a:r>
                        <a:rPr lang="en-US" sz="1500" b="1" dirty="0" smtClean="0">
                          <a:effectLst/>
                          <a:latin typeface="Arial Narrow" panose="020B0606020202030204" pitchFamily="34" charset="0"/>
                        </a:rPr>
                        <a:t>Q2</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solidFill>
                      <a:srgbClr val="FFC000"/>
                    </a:solidFill>
                  </a:tcPr>
                </a:tc>
                <a:tc>
                  <a:txBody>
                    <a:bodyPr/>
                    <a:lstStyle/>
                    <a:p>
                      <a:pPr marL="0" marR="0">
                        <a:spcBef>
                          <a:spcPts val="0"/>
                        </a:spcBef>
                        <a:spcAft>
                          <a:spcPts val="0"/>
                        </a:spcAft>
                      </a:pPr>
                      <a:r>
                        <a:rPr lang="en-US" sz="1500" b="1" dirty="0" smtClean="0">
                          <a:effectLst/>
                          <a:latin typeface="Arial Narrow" panose="020B0606020202030204" pitchFamily="34" charset="0"/>
                        </a:rPr>
                        <a:t>Q3</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solidFill>
                      <a:srgbClr val="FFC000"/>
                    </a:solidFill>
                  </a:tcPr>
                </a:tc>
                <a:tc>
                  <a:txBody>
                    <a:bodyPr/>
                    <a:lstStyle/>
                    <a:p>
                      <a:pPr marL="0" marR="0">
                        <a:spcBef>
                          <a:spcPts val="0"/>
                        </a:spcBef>
                        <a:spcAft>
                          <a:spcPts val="0"/>
                        </a:spcAft>
                      </a:pPr>
                      <a:r>
                        <a:rPr lang="en-US" sz="1500" b="1" dirty="0" smtClean="0">
                          <a:effectLst/>
                          <a:latin typeface="Arial Narrow" panose="020B0606020202030204" pitchFamily="34" charset="0"/>
                          <a:ea typeface="Calibri" panose="020F0502020204030204" pitchFamily="34" charset="0"/>
                          <a:cs typeface="Times New Roman" panose="02020603050405020304" pitchFamily="18" charset="0"/>
                        </a:rPr>
                        <a:t>Q4</a:t>
                      </a:r>
                      <a:endParaRPr lang="en-US" sz="15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solidFill>
                      <a:srgbClr val="FFC000"/>
                    </a:solidFill>
                  </a:tcPr>
                </a:tc>
              </a:tr>
              <a:tr h="222001">
                <a:tc>
                  <a:txBody>
                    <a:bodyPr/>
                    <a:lstStyle/>
                    <a:p>
                      <a:pPr marL="0" marR="0">
                        <a:spcBef>
                          <a:spcPts val="0"/>
                        </a:spcBef>
                        <a:spcAft>
                          <a:spcPts val="0"/>
                        </a:spcAft>
                      </a:pPr>
                      <a:r>
                        <a:rPr lang="en-US" sz="1500" dirty="0" smtClean="0">
                          <a:effectLst/>
                          <a:latin typeface="Arial Narrow" panose="020B0606020202030204" pitchFamily="34" charset="0"/>
                        </a:rPr>
                        <a:t>4.1</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cases finalised (Constitutional Court)</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tcPr>
                </a:tc>
              </a:tr>
              <a:tr h="247472">
                <a:tc>
                  <a:txBody>
                    <a:bodyPr/>
                    <a:lstStyle/>
                    <a:p>
                      <a:pPr marL="0" marR="0">
                        <a:spcBef>
                          <a:spcPts val="0"/>
                        </a:spcBef>
                        <a:spcAft>
                          <a:spcPts val="0"/>
                        </a:spcAft>
                      </a:pPr>
                      <a:r>
                        <a:rPr lang="en-US" sz="1500" dirty="0" smtClean="0">
                          <a:effectLst/>
                          <a:latin typeface="Arial Narrow" panose="020B0606020202030204" pitchFamily="34" charset="0"/>
                        </a:rPr>
                        <a:t>4.2</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cases finalised (Supreme Court of Appeal)</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500" dirty="0">
                          <a:effectLst/>
                          <a:latin typeface="Arial Narrow" panose="020B0606020202030204" pitchFamily="34" charset="0"/>
                        </a:rPr>
                        <a:t>80%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tcPr>
                </a:tc>
              </a:tr>
              <a:tr h="444002">
                <a:tc>
                  <a:txBody>
                    <a:bodyPr/>
                    <a:lstStyle/>
                    <a:p>
                      <a:pPr marL="0" marR="0">
                        <a:spcBef>
                          <a:spcPts val="0"/>
                        </a:spcBef>
                        <a:spcAft>
                          <a:spcPts val="0"/>
                        </a:spcAft>
                      </a:pPr>
                      <a:r>
                        <a:rPr lang="en-US" sz="1500" dirty="0" smtClean="0">
                          <a:effectLst/>
                          <a:latin typeface="Arial Narrow" panose="020B0606020202030204" pitchFamily="34" charset="0"/>
                        </a:rPr>
                        <a:t>4.3</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Number of cases in the High Courts which are on the roll for more than 12 months</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b="0" dirty="0" smtClean="0">
                          <a:effectLst/>
                          <a:latin typeface="Arial Narrow" panose="020B0606020202030204" pitchFamily="34" charset="0"/>
                          <a:ea typeface="+mn-ea"/>
                          <a:cs typeface="+mn-cs"/>
                        </a:rPr>
                        <a:t>156</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a:t>
                      </a:r>
                      <a:endParaRPr lang="en-US" sz="1500" dirty="0">
                        <a:effectLst/>
                        <a:latin typeface="Arial Narrow" panose="020B0606020202030204" pitchFamily="34" charset="0"/>
                      </a:endParaRPr>
                    </a:p>
                    <a:p>
                      <a:pPr marL="0" marR="0">
                        <a:spcBef>
                          <a:spcPts val="0"/>
                        </a:spcBef>
                        <a:spcAft>
                          <a:spcPts val="0"/>
                        </a:spcAft>
                      </a:pPr>
                      <a:r>
                        <a:rPr lang="en-US" sz="1500" dirty="0">
                          <a:effectLst/>
                          <a:latin typeface="Arial Narrow" panose="020B0606020202030204" pitchFamily="34" charset="0"/>
                        </a:rPr>
                        <a:t>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a:t>
                      </a:r>
                      <a:endParaRPr lang="en-US" sz="1500" dirty="0">
                        <a:effectLst/>
                        <a:latin typeface="Arial Narrow" panose="020B0606020202030204" pitchFamily="34" charset="0"/>
                      </a:endParaRPr>
                    </a:p>
                    <a:p>
                      <a:pPr marL="0" marR="0">
                        <a:spcBef>
                          <a:spcPts val="0"/>
                        </a:spcBef>
                        <a:spcAft>
                          <a:spcPts val="0"/>
                        </a:spcAft>
                      </a:pPr>
                      <a:r>
                        <a:rPr lang="en-US" sz="1500" dirty="0">
                          <a:effectLst/>
                          <a:latin typeface="Arial Narrow" panose="020B0606020202030204" pitchFamily="34" charset="0"/>
                        </a:rPr>
                        <a:t>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500" dirty="0" smtClean="0">
                          <a:effectLst/>
                          <a:latin typeface="Arial Narrow" panose="020B0606020202030204" pitchFamily="34" charset="0"/>
                        </a:rPr>
                        <a:t>156</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tcPr>
                </a:tc>
              </a:tr>
              <a:tr h="222001">
                <a:tc>
                  <a:txBody>
                    <a:bodyPr/>
                    <a:lstStyle/>
                    <a:p>
                      <a:pPr marL="0" marR="0">
                        <a:spcBef>
                          <a:spcPts val="0"/>
                        </a:spcBef>
                        <a:spcAft>
                          <a:spcPts val="0"/>
                        </a:spcAft>
                      </a:pPr>
                      <a:r>
                        <a:rPr lang="en-US" sz="1500" dirty="0" smtClean="0">
                          <a:effectLst/>
                          <a:latin typeface="Arial Narrow" panose="020B0606020202030204" pitchFamily="34" charset="0"/>
                        </a:rPr>
                        <a:t>4.4</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criminal cases finalised with verdict</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a:effectLst/>
                          <a:latin typeface="Arial Narrow" panose="020B0606020202030204" pitchFamily="34" charset="0"/>
                        </a:rPr>
                        <a:t>64%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a:effectLst/>
                          <a:latin typeface="Arial Narrow" panose="020B0606020202030204" pitchFamily="34" charset="0"/>
                        </a:rPr>
                        <a:t>64%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smtClean="0">
                          <a:effectLst/>
                          <a:latin typeface="Arial Narrow" panose="020B0606020202030204" pitchFamily="34" charset="0"/>
                        </a:rPr>
                        <a:t>64%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smtClean="0">
                          <a:effectLst/>
                          <a:latin typeface="Arial Narrow" panose="020B0606020202030204" pitchFamily="34" charset="0"/>
                        </a:rPr>
                        <a:t>64%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ZA" sz="1500" dirty="0" smtClean="0">
                          <a:effectLst/>
                          <a:latin typeface="Arial Narrow" panose="020B0606020202030204" pitchFamily="34" charset="0"/>
                        </a:rPr>
                        <a:t>64% </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tcPr>
                </a:tc>
              </a:tr>
              <a:tr h="222001">
                <a:tc>
                  <a:txBody>
                    <a:bodyPr/>
                    <a:lstStyle/>
                    <a:p>
                      <a:pPr marL="0" marR="0">
                        <a:spcBef>
                          <a:spcPts val="0"/>
                        </a:spcBef>
                        <a:spcAft>
                          <a:spcPts val="0"/>
                        </a:spcAft>
                      </a:pPr>
                      <a:r>
                        <a:rPr lang="en-US" sz="1500" dirty="0" smtClean="0">
                          <a:effectLst/>
                          <a:latin typeface="Arial Narrow" panose="020B0606020202030204" pitchFamily="34" charset="0"/>
                        </a:rPr>
                        <a:t>4.5</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civil cases finalized</a:t>
                      </a:r>
                      <a:endParaRPr lang="en-US" sz="1500" b="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smtClean="0">
                          <a:solidFill>
                            <a:schemeClr val="tx1"/>
                          </a:solidFill>
                          <a:effectLst/>
                          <a:latin typeface="Arial Narrow" panose="020B0606020202030204" pitchFamily="34" charset="0"/>
                        </a:rPr>
                        <a:t>62% </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smtClean="0">
                          <a:solidFill>
                            <a:schemeClr val="tx1"/>
                          </a:solidFill>
                          <a:effectLst/>
                          <a:latin typeface="Arial Narrow" panose="020B0606020202030204" pitchFamily="34" charset="0"/>
                        </a:rPr>
                        <a:t>62% </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smtClean="0">
                          <a:solidFill>
                            <a:schemeClr val="tx1"/>
                          </a:solidFill>
                          <a:effectLst/>
                          <a:latin typeface="Arial Narrow" panose="020B0606020202030204" pitchFamily="34" charset="0"/>
                        </a:rPr>
                        <a:t>62% </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smtClean="0">
                          <a:solidFill>
                            <a:schemeClr val="tx1"/>
                          </a:solidFill>
                          <a:effectLst/>
                          <a:latin typeface="Arial Narrow" panose="020B0606020202030204" pitchFamily="34" charset="0"/>
                        </a:rPr>
                        <a:t>62% </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ZA" sz="1500" dirty="0" smtClean="0">
                          <a:solidFill>
                            <a:schemeClr val="tx1"/>
                          </a:solidFill>
                          <a:effectLst/>
                          <a:latin typeface="Arial Narrow" panose="020B0606020202030204" pitchFamily="34" charset="0"/>
                        </a:rPr>
                        <a:t>62% </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tcPr>
                </a:tc>
              </a:tr>
              <a:tr h="389649">
                <a:tc>
                  <a:txBody>
                    <a:bodyPr/>
                    <a:lstStyle/>
                    <a:p>
                      <a:pPr marL="0" marR="0">
                        <a:spcBef>
                          <a:spcPts val="0"/>
                        </a:spcBef>
                        <a:spcAft>
                          <a:spcPts val="0"/>
                        </a:spcAft>
                      </a:pPr>
                      <a:r>
                        <a:rPr lang="en-US" sz="1500" dirty="0" smtClean="0">
                          <a:effectLst/>
                          <a:latin typeface="Arial Narrow" panose="020B0606020202030204" pitchFamily="34" charset="0"/>
                        </a:rPr>
                        <a:t>4.6</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reserved judgments finalised in all Superior Courts</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solidFill>
                            <a:schemeClr val="tx1"/>
                          </a:solidFill>
                          <a:effectLst/>
                          <a:latin typeface="Arial Narrow" panose="020B0606020202030204" pitchFamily="34" charset="0"/>
                        </a:rPr>
                        <a:t>70%</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solidFill>
                            <a:schemeClr val="tx1"/>
                          </a:solidFill>
                          <a:effectLst/>
                          <a:latin typeface="Arial Narrow" panose="020B0606020202030204" pitchFamily="34" charset="0"/>
                        </a:rPr>
                        <a:t>70%</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solidFill>
                            <a:schemeClr val="tx1"/>
                          </a:solidFill>
                          <a:effectLst/>
                          <a:latin typeface="Arial Narrow" panose="020B0606020202030204" pitchFamily="34" charset="0"/>
                        </a:rPr>
                        <a:t>70%</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solidFill>
                            <a:schemeClr val="tx1"/>
                          </a:solidFill>
                          <a:effectLst/>
                          <a:latin typeface="Arial Narrow" panose="020B0606020202030204" pitchFamily="34" charset="0"/>
                        </a:rPr>
                        <a:t>70%</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500" dirty="0">
                          <a:solidFill>
                            <a:schemeClr val="tx1"/>
                          </a:solidFill>
                          <a:effectLst/>
                          <a:latin typeface="Arial Narrow" panose="020B0606020202030204" pitchFamily="34" charset="0"/>
                        </a:rPr>
                        <a:t>70%</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tcPr>
                </a:tc>
              </a:tr>
              <a:tr h="221103">
                <a:tc>
                  <a:txBody>
                    <a:bodyPr/>
                    <a:lstStyle/>
                    <a:p>
                      <a:pPr marL="0" marR="0">
                        <a:spcBef>
                          <a:spcPts val="0"/>
                        </a:spcBef>
                        <a:spcAft>
                          <a:spcPts val="0"/>
                        </a:spcAft>
                      </a:pPr>
                      <a:r>
                        <a:rPr lang="en-US" sz="1500" dirty="0" smtClean="0">
                          <a:effectLst/>
                          <a:latin typeface="Arial Narrow" panose="020B0606020202030204" pitchFamily="34" charset="0"/>
                        </a:rPr>
                        <a:t>4.7</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labour cases finalised</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solidFill>
                            <a:schemeClr val="tx1"/>
                          </a:solidFill>
                          <a:effectLst/>
                          <a:latin typeface="Arial Narrow" panose="020B0606020202030204" pitchFamily="34" charset="0"/>
                        </a:rPr>
                        <a:t>54%</a:t>
                      </a:r>
                      <a:endParaRPr lang="en-US" sz="1500" dirty="0">
                        <a:solidFill>
                          <a:schemeClr val="tx1"/>
                        </a:solidFill>
                        <a:effectLst/>
                        <a:latin typeface="Arial Narrow" panose="020B0606020202030204" pitchFamily="34" charset="0"/>
                      </a:endParaRPr>
                    </a:p>
                  </a:txBody>
                  <a:tcPr marL="44372" marR="44372" marT="0" marB="0"/>
                </a:tc>
                <a:tc>
                  <a:txBody>
                    <a:bodyPr/>
                    <a:lstStyle/>
                    <a:p>
                      <a:pPr marL="0" marR="0">
                        <a:spcBef>
                          <a:spcPts val="0"/>
                        </a:spcBef>
                        <a:spcAft>
                          <a:spcPts val="0"/>
                        </a:spcAft>
                      </a:pPr>
                      <a:r>
                        <a:rPr lang="en-US" sz="1500" dirty="0">
                          <a:solidFill>
                            <a:schemeClr val="tx1"/>
                          </a:solidFill>
                          <a:effectLst/>
                          <a:latin typeface="Arial Narrow" panose="020B0606020202030204" pitchFamily="34" charset="0"/>
                        </a:rPr>
                        <a:t>54</a:t>
                      </a:r>
                      <a:r>
                        <a:rPr lang="en-US" sz="1500" dirty="0" smtClean="0">
                          <a:solidFill>
                            <a:schemeClr val="tx1"/>
                          </a:solidFill>
                          <a:effectLst/>
                          <a:latin typeface="Arial Narrow" panose="020B0606020202030204" pitchFamily="34" charset="0"/>
                        </a:rPr>
                        <a:t>%</a:t>
                      </a:r>
                      <a:endParaRPr lang="en-US" sz="1500" dirty="0">
                        <a:solidFill>
                          <a:schemeClr val="tx1"/>
                        </a:solidFill>
                        <a:effectLst/>
                        <a:latin typeface="Arial Narrow" panose="020B0606020202030204" pitchFamily="34" charset="0"/>
                      </a:endParaRPr>
                    </a:p>
                  </a:txBody>
                  <a:tcPr marL="44372" marR="44372" marT="0" marB="0"/>
                </a:tc>
                <a:tc>
                  <a:txBody>
                    <a:bodyPr/>
                    <a:lstStyle/>
                    <a:p>
                      <a:pPr marL="0" marR="0">
                        <a:spcBef>
                          <a:spcPts val="0"/>
                        </a:spcBef>
                        <a:spcAft>
                          <a:spcPts val="0"/>
                        </a:spcAft>
                      </a:pPr>
                      <a:r>
                        <a:rPr lang="en-US" sz="1500" dirty="0" smtClean="0">
                          <a:solidFill>
                            <a:schemeClr val="tx1"/>
                          </a:solidFill>
                          <a:effectLst/>
                          <a:latin typeface="Arial Narrow" panose="020B0606020202030204" pitchFamily="34" charset="0"/>
                        </a:rPr>
                        <a:t>54%</a:t>
                      </a:r>
                      <a:endParaRPr lang="en-US" sz="1500" dirty="0">
                        <a:solidFill>
                          <a:schemeClr val="tx1"/>
                        </a:solidFill>
                        <a:effectLst/>
                        <a:latin typeface="Arial Narrow" panose="020B0606020202030204" pitchFamily="34" charset="0"/>
                      </a:endParaRPr>
                    </a:p>
                  </a:txBody>
                  <a:tcPr marL="44372" marR="44372" marT="0" marB="0"/>
                </a:tc>
                <a:tc>
                  <a:txBody>
                    <a:bodyPr/>
                    <a:lstStyle/>
                    <a:p>
                      <a:pPr marL="0" marR="0">
                        <a:spcBef>
                          <a:spcPts val="0"/>
                        </a:spcBef>
                        <a:spcAft>
                          <a:spcPts val="0"/>
                        </a:spcAft>
                      </a:pPr>
                      <a:r>
                        <a:rPr lang="en-US" sz="1500" dirty="0" smtClean="0">
                          <a:solidFill>
                            <a:schemeClr val="tx1"/>
                          </a:solidFill>
                          <a:effectLst/>
                          <a:latin typeface="Arial Narrow" panose="020B0606020202030204" pitchFamily="34" charset="0"/>
                        </a:rPr>
                        <a:t>54%</a:t>
                      </a:r>
                      <a:endParaRPr lang="en-US" sz="1500" dirty="0">
                        <a:solidFill>
                          <a:schemeClr val="tx1"/>
                        </a:solidFill>
                        <a:effectLst/>
                        <a:latin typeface="Arial Narrow" panose="020B0606020202030204" pitchFamily="34"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500" dirty="0" smtClean="0">
                          <a:solidFill>
                            <a:schemeClr val="tx1"/>
                          </a:solidFill>
                          <a:effectLst/>
                          <a:latin typeface="Arial Narrow" panose="020B0606020202030204" pitchFamily="34" charset="0"/>
                        </a:rPr>
                        <a:t>54%</a:t>
                      </a:r>
                      <a:endParaRPr lang="en-US" sz="1500" dirty="0">
                        <a:solidFill>
                          <a:schemeClr val="tx1"/>
                        </a:solidFill>
                        <a:effectLst/>
                        <a:latin typeface="Arial Narrow" panose="020B0606020202030204" pitchFamily="34" charset="0"/>
                      </a:endParaRPr>
                    </a:p>
                  </a:txBody>
                  <a:tcPr marL="44372" marR="44372" marT="0" marB="0">
                    <a:lnL w="12700" cap="flat" cmpd="sng" algn="ctr">
                      <a:solidFill>
                        <a:schemeClr val="tx1"/>
                      </a:solidFill>
                      <a:prstDash val="solid"/>
                      <a:round/>
                      <a:headEnd type="none" w="med" len="med"/>
                      <a:tailEnd type="none" w="med" len="med"/>
                    </a:lnL>
                  </a:tcPr>
                </a:tc>
              </a:tr>
              <a:tr h="253023">
                <a:tc>
                  <a:txBody>
                    <a:bodyPr/>
                    <a:lstStyle/>
                    <a:p>
                      <a:pPr marL="0" marR="0">
                        <a:spcBef>
                          <a:spcPts val="0"/>
                        </a:spcBef>
                        <a:spcAft>
                          <a:spcPts val="0"/>
                        </a:spcAft>
                      </a:pPr>
                      <a:r>
                        <a:rPr lang="en-US" sz="1500" dirty="0" smtClean="0">
                          <a:effectLst/>
                          <a:latin typeface="Arial Narrow" panose="020B0606020202030204" pitchFamily="34" charset="0"/>
                        </a:rPr>
                        <a:t>4.8</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effectLst/>
                          <a:latin typeface="Arial Narrow" panose="020B0606020202030204" pitchFamily="34" charset="0"/>
                        </a:rPr>
                        <a:t>Percentage of land claims cases finalized</a:t>
                      </a:r>
                      <a:endParaRPr lang="en-US" sz="1500" b="0" dirty="0" smtClean="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smtClean="0">
                          <a:solidFill>
                            <a:schemeClr val="tx1"/>
                          </a:solidFill>
                          <a:effectLst/>
                          <a:latin typeface="Arial Narrow" panose="020B0606020202030204" pitchFamily="34" charset="0"/>
                        </a:rPr>
                        <a:t>52% </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smtClean="0">
                          <a:solidFill>
                            <a:schemeClr val="tx1"/>
                          </a:solidFill>
                          <a:effectLst/>
                          <a:latin typeface="Arial Narrow" panose="020B0606020202030204" pitchFamily="34" charset="0"/>
                        </a:rPr>
                        <a:t>52% </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smtClean="0">
                          <a:solidFill>
                            <a:schemeClr val="tx1"/>
                          </a:solidFill>
                          <a:effectLst/>
                          <a:latin typeface="Arial Narrow" panose="020B0606020202030204" pitchFamily="34" charset="0"/>
                        </a:rPr>
                        <a:t>52% </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ZA" sz="1500" dirty="0" smtClean="0">
                          <a:solidFill>
                            <a:schemeClr val="tx1"/>
                          </a:solidFill>
                          <a:effectLst/>
                          <a:latin typeface="Arial Narrow" panose="020B0606020202030204" pitchFamily="34" charset="0"/>
                        </a:rPr>
                        <a:t>52% </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ZA" sz="1500" dirty="0" smtClean="0">
                          <a:solidFill>
                            <a:schemeClr val="tx1"/>
                          </a:solidFill>
                          <a:effectLst/>
                          <a:latin typeface="Arial Narrow" panose="020B0606020202030204" pitchFamily="34" charset="0"/>
                        </a:rPr>
                        <a:t>52% </a:t>
                      </a:r>
                      <a:endParaRPr lang="en-US" sz="15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tcPr>
                </a:tc>
              </a:tr>
              <a:tr h="253023">
                <a:tc>
                  <a:txBody>
                    <a:bodyPr/>
                    <a:lstStyle/>
                    <a:p>
                      <a:pPr marL="0" marR="0">
                        <a:spcBef>
                          <a:spcPts val="0"/>
                        </a:spcBef>
                        <a:spcAft>
                          <a:spcPts val="0"/>
                        </a:spcAft>
                      </a:pPr>
                      <a:r>
                        <a:rPr lang="en-US" sz="1500" dirty="0" smtClean="0">
                          <a:effectLst/>
                          <a:latin typeface="Arial Narrow" panose="020B0606020202030204" pitchFamily="34" charset="0"/>
                        </a:rPr>
                        <a:t>4.9</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electoral cases finalised</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90%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90%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90%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90%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500" dirty="0">
                          <a:effectLst/>
                          <a:latin typeface="Arial Narrow" panose="020B0606020202030204" pitchFamily="34" charset="0"/>
                        </a:rPr>
                        <a:t>90%</a:t>
                      </a:r>
                      <a:endParaRPr lang="en-US" sz="15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tcPr>
                </a:tc>
              </a:tr>
              <a:tr h="338836">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4.10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rPr>
                        <a:t>Percentage of competition Appeal cases finalised</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72%</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72%</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72%</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a:effectLst/>
                          <a:latin typeface="Arial Narrow" panose="020B0606020202030204" pitchFamily="34" charset="0"/>
                        </a:rPr>
                        <a:t>72%</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500" dirty="0">
                          <a:effectLst/>
                          <a:latin typeface="Arial Narrow" panose="020B0606020202030204" pitchFamily="34" charset="0"/>
                        </a:rPr>
                        <a:t>72%</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tcPr>
                </a:tc>
              </a:tr>
              <a:tr h="573502">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4.11</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Percentage of disclosures for serving Judges’ Registrable Interests submitted by 31 March</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tcPr>
                </a:tc>
              </a:tr>
              <a:tr h="800350">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4.12</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Percentage of disclosures for newly appointed Judges’</a:t>
                      </a:r>
                      <a:r>
                        <a:rPr lang="en-US" sz="1500" baseline="0" dirty="0" smtClean="0">
                          <a:effectLst/>
                          <a:latin typeface="Arial Narrow" panose="020B0606020202030204" pitchFamily="34" charset="0"/>
                          <a:ea typeface="Calibri" panose="020F0502020204030204" pitchFamily="34" charset="0"/>
                          <a:cs typeface="Times New Roman" panose="02020603050405020304" pitchFamily="18" charset="0"/>
                        </a:rPr>
                        <a:t> </a:t>
                      </a: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Registrable Interests submitted within 30 days of appointment (if any)</a:t>
                      </a: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500" dirty="0" smtClean="0">
                          <a:effectLst/>
                          <a:latin typeface="Arial Narrow" panose="020B0606020202030204" pitchFamily="34" charset="0"/>
                          <a:ea typeface="Calibri" panose="020F0502020204030204" pitchFamily="34" charset="0"/>
                          <a:cs typeface="Times New Roman" panose="02020603050405020304" pitchFamily="18" charset="0"/>
                        </a:rPr>
                        <a:t>100%</a:t>
                      </a:r>
                      <a:endParaRPr lang="en-US" sz="15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372" marR="44372" marT="0" marB="0">
                    <a:lnL w="12700" cap="flat" cmpd="sng" algn="ctr">
                      <a:solidFill>
                        <a:schemeClr val="tx1"/>
                      </a:solidFill>
                      <a:prstDash val="solid"/>
                      <a:round/>
                      <a:headEnd type="none" w="med" len="med"/>
                      <a:tailEnd type="none" w="med" len="med"/>
                    </a:lnL>
                  </a:tcPr>
                </a:tc>
              </a:tr>
            </a:tbl>
          </a:graphicData>
        </a:graphic>
      </p:graphicFrame>
      <p:sp>
        <p:nvSpPr>
          <p:cNvPr id="5"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6"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0992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3600" b="1" dirty="0" smtClean="0">
                <a:latin typeface="Arial" panose="020B0604020202020204" pitchFamily="34" charset="0"/>
                <a:cs typeface="Arial" panose="020B0604020202020204" pitchFamily="34" charset="0"/>
              </a:rPr>
              <a:t>SUMMARY OF 2016/17 BUDGET</a:t>
            </a:r>
            <a:endParaRPr lang="en-US" sz="36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3DCE2D-EBBA-424B-9E36-955D9A4D7994}" type="slidenum">
              <a:rPr lang="en-ZA" smtClean="0"/>
              <a:pPr/>
              <a:t>36</a:t>
            </a:fld>
            <a:endParaRPr lang="en-ZA" dirty="0"/>
          </a:p>
        </p:txBody>
      </p:sp>
      <p:pic>
        <p:nvPicPr>
          <p:cNvPr id="5" name="Picture 7" descr="Office of the Chief Justice - Master emblem in high resolution with wordi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spTree>
    <p:extLst>
      <p:ext uri="{BB962C8B-B14F-4D97-AF65-F5344CB8AC3E}">
        <p14:creationId xmlns:p14="http://schemas.microsoft.com/office/powerpoint/2010/main" xmlns="" val="4847569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43037"/>
          </a:xfrm>
        </p:spPr>
        <p:txBody>
          <a:bodyPr>
            <a:normAutofit fontScale="90000"/>
          </a:bodyPr>
          <a:lstStyle/>
          <a:p>
            <a:r>
              <a:rPr lang="en-US" sz="3200" dirty="0" smtClean="0">
                <a:latin typeface="Arial" panose="020B0604020202020204" pitchFamily="34" charset="0"/>
                <a:cs typeface="Arial" panose="020B0604020202020204" pitchFamily="34" charset="0"/>
              </a:rPr>
              <a:t>2016 MTEF BUDGET PER PROGRAMME</a:t>
            </a:r>
            <a:endParaRPr lang="en-US" sz="32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655417117"/>
              </p:ext>
            </p:extLst>
          </p:nvPr>
        </p:nvGraphicFramePr>
        <p:xfrm>
          <a:off x="457200" y="1052736"/>
          <a:ext cx="8147249" cy="4692248"/>
        </p:xfrm>
        <a:graphic>
          <a:graphicData uri="http://schemas.openxmlformats.org/drawingml/2006/table">
            <a:tbl>
              <a:tblPr firstRow="1" bandRow="1">
                <a:tableStyleId>{5940675A-B579-460E-94D1-54222C63F5DA}</a:tableStyleId>
              </a:tblPr>
              <a:tblGrid>
                <a:gridCol w="3682752"/>
                <a:gridCol w="1152128"/>
                <a:gridCol w="1080120"/>
                <a:gridCol w="1152128"/>
                <a:gridCol w="1080121"/>
              </a:tblGrid>
              <a:tr h="360040">
                <a:tc rowSpan="3">
                  <a:txBody>
                    <a:bodyPr/>
                    <a:lstStyle/>
                    <a:p>
                      <a:r>
                        <a:rPr lang="en-US" sz="1600" b="1" dirty="0" smtClean="0">
                          <a:latin typeface="Arial Narrow" panose="020B0606020202030204" pitchFamily="34" charset="0"/>
                        </a:rPr>
                        <a:t>Economic Classification</a:t>
                      </a:r>
                      <a:endParaRPr lang="en-US" sz="1600" b="1" dirty="0">
                        <a:latin typeface="Arial Narrow" panose="020B0606020202030204" pitchFamily="34" charset="0"/>
                      </a:endParaRPr>
                    </a:p>
                  </a:txBody>
                  <a:tcPr>
                    <a:solidFill>
                      <a:srgbClr val="FFC000"/>
                    </a:solidFill>
                  </a:tcPr>
                </a:tc>
                <a:tc rowSpan="2">
                  <a:txBody>
                    <a:bodyPr/>
                    <a:lstStyle/>
                    <a:p>
                      <a:pPr algn="ctr"/>
                      <a:r>
                        <a:rPr lang="en-US" sz="1400" b="1" dirty="0" smtClean="0">
                          <a:latin typeface="Arial Narrow" panose="020B0606020202030204" pitchFamily="34" charset="0"/>
                        </a:rPr>
                        <a:t>Adjusted Appropriation 2015/16</a:t>
                      </a:r>
                      <a:endParaRPr lang="en-US" sz="1400" b="1" dirty="0">
                        <a:latin typeface="Arial Narrow" panose="020B0606020202030204" pitchFamily="34" charset="0"/>
                      </a:endParaRPr>
                    </a:p>
                  </a:txBody>
                  <a:tcPr>
                    <a:solidFill>
                      <a:srgbClr val="FFC000"/>
                    </a:solidFill>
                  </a:tcPr>
                </a:tc>
                <a:tc gridSpan="3">
                  <a:txBody>
                    <a:bodyPr/>
                    <a:lstStyle/>
                    <a:p>
                      <a:pPr algn="ctr"/>
                      <a:r>
                        <a:rPr lang="en-US" sz="1400" b="1" dirty="0" smtClean="0">
                          <a:latin typeface="Arial Narrow" panose="020B0606020202030204" pitchFamily="34" charset="0"/>
                        </a:rPr>
                        <a:t>Medium-term</a:t>
                      </a:r>
                      <a:r>
                        <a:rPr lang="en-US" sz="1400" b="1" baseline="0" dirty="0" smtClean="0">
                          <a:latin typeface="Arial Narrow" panose="020B0606020202030204" pitchFamily="34" charset="0"/>
                        </a:rPr>
                        <a:t> expenditure estimates</a:t>
                      </a:r>
                    </a:p>
                  </a:txBody>
                  <a:tcPr>
                    <a:solidFill>
                      <a:srgbClr val="FFC000"/>
                    </a:solidFill>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tr>
              <a:tr h="312072">
                <a:tc vMerge="1">
                  <a:txBody>
                    <a:bodyPr/>
                    <a:lstStyle/>
                    <a:p>
                      <a:endParaRPr lang="en-US"/>
                    </a:p>
                  </a:txBody>
                  <a:tcPr/>
                </a:tc>
                <a:tc vMerge="1">
                  <a:txBody>
                    <a:bodyPr/>
                    <a:lstStyle/>
                    <a:p>
                      <a:endParaRPr lang="en-US"/>
                    </a:p>
                  </a:txBody>
                  <a:tcPr/>
                </a:tc>
                <a:tc>
                  <a:txBody>
                    <a:bodyPr/>
                    <a:lstStyle/>
                    <a:p>
                      <a:pPr algn="ctr"/>
                      <a:r>
                        <a:rPr lang="en-US" sz="1400" b="1" dirty="0" smtClean="0">
                          <a:latin typeface="Arial Narrow" panose="020B0606020202030204" pitchFamily="34" charset="0"/>
                        </a:rPr>
                        <a:t>2016/17</a:t>
                      </a:r>
                      <a:endParaRPr lang="en-US" sz="1400" b="1" dirty="0">
                        <a:latin typeface="Arial Narrow" panose="020B0606020202030204" pitchFamily="34" charset="0"/>
                      </a:endParaRPr>
                    </a:p>
                  </a:txBody>
                  <a:tcPr>
                    <a:solidFill>
                      <a:srgbClr val="FFC000"/>
                    </a:solidFill>
                  </a:tcPr>
                </a:tc>
                <a:tc>
                  <a:txBody>
                    <a:bodyPr/>
                    <a:lstStyle/>
                    <a:p>
                      <a:pPr algn="ctr"/>
                      <a:r>
                        <a:rPr lang="en-US" sz="1400" b="1" dirty="0" smtClean="0">
                          <a:latin typeface="Arial Narrow" panose="020B0606020202030204" pitchFamily="34" charset="0"/>
                        </a:rPr>
                        <a:t>2017/18</a:t>
                      </a:r>
                      <a:endParaRPr lang="en-US" sz="1400" b="1" dirty="0">
                        <a:latin typeface="Arial Narrow" panose="020B0606020202030204" pitchFamily="34" charset="0"/>
                      </a:endParaRPr>
                    </a:p>
                  </a:txBody>
                  <a:tcPr>
                    <a:solidFill>
                      <a:srgbClr val="FFC000"/>
                    </a:solidFill>
                  </a:tcPr>
                </a:tc>
                <a:tc>
                  <a:txBody>
                    <a:bodyPr/>
                    <a:lstStyle/>
                    <a:p>
                      <a:pPr algn="ctr"/>
                      <a:r>
                        <a:rPr lang="en-US" sz="1400" b="1" dirty="0" smtClean="0">
                          <a:latin typeface="Arial Narrow" panose="020B0606020202030204" pitchFamily="34" charset="0"/>
                        </a:rPr>
                        <a:t>2018/19</a:t>
                      </a:r>
                      <a:endParaRPr lang="en-US" sz="1400" b="1" dirty="0">
                        <a:latin typeface="Arial Narrow" panose="020B0606020202030204" pitchFamily="34" charset="0"/>
                      </a:endParaRPr>
                    </a:p>
                  </a:txBody>
                  <a:tcPr>
                    <a:solidFill>
                      <a:srgbClr val="FFC000"/>
                    </a:solidFill>
                  </a:tcPr>
                </a:tc>
              </a:tr>
              <a:tr h="370840">
                <a:tc vMerge="1">
                  <a:txBody>
                    <a:bodyPr/>
                    <a:lstStyle/>
                    <a:p>
                      <a:endParaRPr lang="en-US" dirty="0"/>
                    </a:p>
                  </a:txBody>
                  <a:tcPr/>
                </a:tc>
                <a:tc>
                  <a:txBody>
                    <a:bodyPr/>
                    <a:lstStyle/>
                    <a:p>
                      <a:pPr algn="r"/>
                      <a:r>
                        <a:rPr lang="en-US" sz="1600" b="1" dirty="0" smtClean="0">
                          <a:latin typeface="Arial Narrow" panose="020B0606020202030204" pitchFamily="34" charset="0"/>
                        </a:rPr>
                        <a:t>R’000</a:t>
                      </a:r>
                      <a:endParaRPr lang="en-US" sz="1600" b="1" dirty="0">
                        <a:latin typeface="Arial Narrow" panose="020B0606020202030204" pitchFamily="34" charset="0"/>
                      </a:endParaRPr>
                    </a:p>
                  </a:txBody>
                  <a:tcPr>
                    <a:solidFill>
                      <a:schemeClr val="accent6">
                        <a:lumMod val="60000"/>
                        <a:lumOff val="40000"/>
                      </a:schemeClr>
                    </a:solidFill>
                  </a:tcPr>
                </a:tc>
                <a:tc>
                  <a:txBody>
                    <a:bodyPr/>
                    <a:lstStyle/>
                    <a:p>
                      <a:pPr algn="r"/>
                      <a:r>
                        <a:rPr lang="en-US" sz="1600" b="1" dirty="0" smtClean="0">
                          <a:latin typeface="Arial Narrow" panose="020B0606020202030204" pitchFamily="34" charset="0"/>
                        </a:rPr>
                        <a:t>R’000</a:t>
                      </a:r>
                      <a:endParaRPr lang="en-US" sz="1600" b="1" dirty="0">
                        <a:latin typeface="Arial Narrow" panose="020B0606020202030204" pitchFamily="34" charset="0"/>
                      </a:endParaRPr>
                    </a:p>
                  </a:txBody>
                  <a:tcPr>
                    <a:solidFill>
                      <a:schemeClr val="accent6">
                        <a:lumMod val="60000"/>
                        <a:lumOff val="40000"/>
                      </a:schemeClr>
                    </a:solidFill>
                  </a:tcPr>
                </a:tc>
                <a:tc>
                  <a:txBody>
                    <a:bodyPr/>
                    <a:lstStyle/>
                    <a:p>
                      <a:pPr algn="r"/>
                      <a:r>
                        <a:rPr lang="en-US" sz="1600" b="1" dirty="0" smtClean="0">
                          <a:latin typeface="Arial Narrow" panose="020B0606020202030204" pitchFamily="34" charset="0"/>
                        </a:rPr>
                        <a:t>R’000</a:t>
                      </a:r>
                      <a:endParaRPr lang="en-US" sz="1600" b="1" dirty="0">
                        <a:latin typeface="Arial Narrow" panose="020B0606020202030204" pitchFamily="34" charset="0"/>
                      </a:endParaRPr>
                    </a:p>
                  </a:txBody>
                  <a:tcPr>
                    <a:solidFill>
                      <a:schemeClr val="accent6">
                        <a:lumMod val="60000"/>
                        <a:lumOff val="40000"/>
                      </a:schemeClr>
                    </a:solidFill>
                  </a:tcPr>
                </a:tc>
                <a:tc>
                  <a:txBody>
                    <a:bodyPr/>
                    <a:lstStyle/>
                    <a:p>
                      <a:pPr algn="r"/>
                      <a:r>
                        <a:rPr lang="en-US" sz="1600" b="1" dirty="0" smtClean="0">
                          <a:latin typeface="Arial Narrow" panose="020B0606020202030204" pitchFamily="34" charset="0"/>
                        </a:rPr>
                        <a:t>R’000</a:t>
                      </a:r>
                      <a:endParaRPr lang="en-US" sz="1600" b="1" dirty="0">
                        <a:latin typeface="Arial Narrow" panose="020B0606020202030204" pitchFamily="34" charset="0"/>
                      </a:endParaRPr>
                    </a:p>
                  </a:txBody>
                  <a:tcPr>
                    <a:solidFill>
                      <a:schemeClr val="accent6">
                        <a:lumMod val="60000"/>
                        <a:lumOff val="40000"/>
                      </a:schemeClr>
                    </a:solidFill>
                  </a:tcPr>
                </a:tc>
              </a:tr>
              <a:tr h="409808">
                <a:tc>
                  <a:txBody>
                    <a:bodyPr/>
                    <a:lstStyle/>
                    <a:p>
                      <a:r>
                        <a:rPr lang="en-US" sz="1600" dirty="0" smtClean="0">
                          <a:latin typeface="Arial Narrow" panose="020B0606020202030204" pitchFamily="34" charset="0"/>
                        </a:rPr>
                        <a:t>Programme</a:t>
                      </a:r>
                      <a:r>
                        <a:rPr lang="en-US" sz="1600" baseline="0" dirty="0" smtClean="0">
                          <a:latin typeface="Arial Narrow" panose="020B0606020202030204" pitchFamily="34" charset="0"/>
                        </a:rPr>
                        <a:t> 1: Administration</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99,479</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161,173</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202,329</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212,896 </a:t>
                      </a:r>
                      <a:endParaRPr lang="en-US" sz="1600" dirty="0">
                        <a:latin typeface="Arial Narrow" panose="020B0606020202030204" pitchFamily="34" charset="0"/>
                      </a:endParaRPr>
                    </a:p>
                  </a:txBody>
                  <a:tcPr/>
                </a:tc>
              </a:tr>
              <a:tr h="543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Programme</a:t>
                      </a:r>
                      <a:r>
                        <a:rPr lang="en-US" sz="1600" baseline="0" dirty="0" smtClean="0">
                          <a:latin typeface="Arial Narrow" panose="020B0606020202030204" pitchFamily="34" charset="0"/>
                        </a:rPr>
                        <a:t> 2: Judicial Support and Court Administration</a:t>
                      </a:r>
                      <a:endParaRPr lang="en-US" sz="1600" dirty="0" smtClean="0">
                        <a:latin typeface="Arial Narrow" panose="020B0606020202030204" pitchFamily="34" charset="0"/>
                      </a:endParaRPr>
                    </a:p>
                    <a:p>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649,541</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665,972</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749,494</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787,814 </a:t>
                      </a:r>
                      <a:endParaRPr lang="en-US" sz="1600" dirty="0">
                        <a:latin typeface="Arial Narrow" panose="020B0606020202030204" pitchFamily="34" charset="0"/>
                      </a:endParaRPr>
                    </a:p>
                  </a:txBody>
                  <a:tcPr/>
                </a:tc>
              </a:tr>
              <a:tr h="4731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Programme</a:t>
                      </a:r>
                      <a:r>
                        <a:rPr lang="en-US" sz="1600" baseline="0" dirty="0" smtClean="0">
                          <a:latin typeface="Arial Narrow" panose="020B0606020202030204" pitchFamily="34" charset="0"/>
                        </a:rPr>
                        <a:t> 3: Judicial Education and Training</a:t>
                      </a:r>
                      <a:endParaRPr lang="en-US" sz="1600" dirty="0" smtClean="0">
                        <a:latin typeface="Arial Narrow" panose="020B0606020202030204" pitchFamily="34" charset="0"/>
                      </a:endParaRPr>
                    </a:p>
                    <a:p>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34,359</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37,845</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57,184</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60 141 </a:t>
                      </a:r>
                      <a:endParaRPr lang="en-US" sz="1600" dirty="0">
                        <a:latin typeface="Arial Narrow" panose="020B0606020202030204" pitchFamily="34" charset="0"/>
                      </a:endParaRPr>
                    </a:p>
                  </a:txBody>
                  <a:tcPr/>
                </a:tc>
              </a:tr>
              <a:tr h="370840">
                <a:tc>
                  <a:txBody>
                    <a:bodyPr/>
                    <a:lstStyle/>
                    <a:p>
                      <a:r>
                        <a:rPr lang="en-US" sz="1600" b="1" dirty="0" smtClean="0">
                          <a:latin typeface="Arial Narrow" panose="020B0606020202030204" pitchFamily="34" charset="0"/>
                        </a:rPr>
                        <a:t>Subtotal</a:t>
                      </a:r>
                      <a:endParaRPr lang="en-US" sz="1600" b="1" dirty="0">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783,379</a:t>
                      </a:r>
                      <a:endParaRPr lang="en-US" sz="1600" b="1" dirty="0">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864,990</a:t>
                      </a:r>
                      <a:endParaRPr lang="en-US" sz="1600" b="1" dirty="0">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1,009,007</a:t>
                      </a:r>
                      <a:endParaRPr lang="en-US" sz="1600" b="1" dirty="0">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1,060,851 </a:t>
                      </a:r>
                      <a:endParaRPr lang="en-US" sz="1600" b="1" dirty="0">
                        <a:latin typeface="Arial Narrow" panose="020B0606020202030204" pitchFamily="34" charset="0"/>
                      </a:endParaRPr>
                    </a:p>
                  </a:txBody>
                  <a:tcPr>
                    <a:solidFill>
                      <a:srgbClr val="FFC000"/>
                    </a:solidFill>
                  </a:tcPr>
                </a:tc>
              </a:tr>
              <a:tr h="370840">
                <a:tc>
                  <a:txBody>
                    <a:bodyPr/>
                    <a:lstStyle/>
                    <a:p>
                      <a:r>
                        <a:rPr lang="en-US" sz="1600" dirty="0" smtClean="0">
                          <a:latin typeface="Arial Narrow" panose="020B0606020202030204" pitchFamily="34" charset="0"/>
                        </a:rPr>
                        <a:t>Direct Charges:</a:t>
                      </a:r>
                      <a:br>
                        <a:rPr lang="en-US" sz="1600" dirty="0" smtClean="0">
                          <a:latin typeface="Arial Narrow" panose="020B0606020202030204" pitchFamily="34" charset="0"/>
                        </a:rPr>
                      </a:br>
                      <a:r>
                        <a:rPr lang="en-US" sz="1600" dirty="0" smtClean="0">
                          <a:latin typeface="Arial Narrow" panose="020B0606020202030204" pitchFamily="34" charset="0"/>
                        </a:rPr>
                        <a:t>- </a:t>
                      </a:r>
                      <a:r>
                        <a:rPr lang="en-US" sz="1400" dirty="0" smtClean="0">
                          <a:solidFill>
                            <a:srgbClr val="00B0F0"/>
                          </a:solidFill>
                          <a:latin typeface="Arial Narrow" panose="020B0606020202030204" pitchFamily="34" charset="0"/>
                        </a:rPr>
                        <a:t>Judges’ Salaries</a:t>
                      </a:r>
                    </a:p>
                    <a:p>
                      <a:r>
                        <a:rPr lang="en-US" sz="1400" dirty="0" smtClean="0">
                          <a:solidFill>
                            <a:srgbClr val="00B0F0"/>
                          </a:solidFill>
                          <a:latin typeface="Arial Narrow" panose="020B0606020202030204" pitchFamily="34" charset="0"/>
                        </a:rPr>
                        <a:t>- Transfers and subsidies</a:t>
                      </a:r>
                    </a:p>
                    <a:p>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873,748</a:t>
                      </a:r>
                    </a:p>
                    <a:p>
                      <a:pPr algn="r"/>
                      <a:r>
                        <a:rPr lang="en-US" sz="1400" dirty="0" smtClean="0">
                          <a:solidFill>
                            <a:srgbClr val="00B0F0"/>
                          </a:solidFill>
                          <a:latin typeface="Arial Narrow" panose="020B0606020202030204" pitchFamily="34" charset="0"/>
                        </a:rPr>
                        <a:t>821</a:t>
                      </a:r>
                      <a:r>
                        <a:rPr lang="en-US" sz="1400" baseline="0" dirty="0" smtClean="0">
                          <a:solidFill>
                            <a:srgbClr val="00B0F0"/>
                          </a:solidFill>
                          <a:latin typeface="Arial Narrow" panose="020B0606020202030204" pitchFamily="34" charset="0"/>
                        </a:rPr>
                        <a:t> 454</a:t>
                      </a:r>
                      <a:endParaRPr lang="en-US" sz="1400" dirty="0" smtClean="0">
                        <a:solidFill>
                          <a:srgbClr val="00B0F0"/>
                        </a:solidFill>
                        <a:latin typeface="Arial Narrow" panose="020B0606020202030204" pitchFamily="34" charset="0"/>
                      </a:endParaRPr>
                    </a:p>
                    <a:p>
                      <a:pPr algn="r"/>
                      <a:r>
                        <a:rPr lang="en-US" sz="1400" dirty="0" smtClean="0">
                          <a:solidFill>
                            <a:srgbClr val="00B0F0"/>
                          </a:solidFill>
                          <a:latin typeface="Arial Narrow" panose="020B0606020202030204" pitchFamily="34" charset="0"/>
                        </a:rPr>
                        <a:t>52 294</a:t>
                      </a:r>
                      <a:endParaRPr lang="en-US" sz="1400" dirty="0">
                        <a:solidFill>
                          <a:srgbClr val="00B0F0"/>
                        </a:solidFill>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920,057</a:t>
                      </a:r>
                    </a:p>
                    <a:p>
                      <a:pPr algn="r"/>
                      <a:r>
                        <a:rPr lang="en-US" sz="1400" dirty="0" smtClean="0">
                          <a:solidFill>
                            <a:srgbClr val="00B0F0"/>
                          </a:solidFill>
                          <a:latin typeface="Arial Narrow" panose="020B0606020202030204" pitchFamily="34" charset="0"/>
                        </a:rPr>
                        <a:t>864 991</a:t>
                      </a:r>
                    </a:p>
                    <a:p>
                      <a:pPr algn="r"/>
                      <a:r>
                        <a:rPr lang="en-US" sz="1400" dirty="0" smtClean="0">
                          <a:solidFill>
                            <a:srgbClr val="00B0F0"/>
                          </a:solidFill>
                          <a:latin typeface="Arial Narrow" panose="020B0606020202030204" pitchFamily="34" charset="0"/>
                        </a:rPr>
                        <a:t>55 066</a:t>
                      </a:r>
                      <a:endParaRPr lang="en-US" sz="1400" dirty="0">
                        <a:solidFill>
                          <a:srgbClr val="00B0F0"/>
                        </a:solidFill>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966,060</a:t>
                      </a:r>
                    </a:p>
                    <a:p>
                      <a:pPr algn="r"/>
                      <a:r>
                        <a:rPr lang="en-US" sz="1400" dirty="0" smtClean="0">
                          <a:solidFill>
                            <a:srgbClr val="00B0F0"/>
                          </a:solidFill>
                          <a:latin typeface="Arial Narrow" panose="020B0606020202030204" pitchFamily="34" charset="0"/>
                        </a:rPr>
                        <a:t>908 241</a:t>
                      </a:r>
                    </a:p>
                    <a:p>
                      <a:pPr algn="r"/>
                      <a:r>
                        <a:rPr lang="en-US" sz="1400" dirty="0" smtClean="0">
                          <a:solidFill>
                            <a:srgbClr val="00B0F0"/>
                          </a:solidFill>
                          <a:latin typeface="Arial Narrow" panose="020B0606020202030204" pitchFamily="34" charset="0"/>
                        </a:rPr>
                        <a:t>57</a:t>
                      </a:r>
                      <a:r>
                        <a:rPr lang="en-US" sz="1400" baseline="0" dirty="0" smtClean="0">
                          <a:solidFill>
                            <a:srgbClr val="00B0F0"/>
                          </a:solidFill>
                          <a:latin typeface="Arial Narrow" panose="020B0606020202030204" pitchFamily="34" charset="0"/>
                        </a:rPr>
                        <a:t> 819</a:t>
                      </a:r>
                      <a:endParaRPr lang="en-US" sz="1400" dirty="0">
                        <a:solidFill>
                          <a:srgbClr val="00B0F0"/>
                        </a:solidFill>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1 022 091</a:t>
                      </a:r>
                    </a:p>
                    <a:p>
                      <a:pPr algn="r"/>
                      <a:r>
                        <a:rPr lang="en-US" sz="1400" dirty="0" smtClean="0">
                          <a:solidFill>
                            <a:srgbClr val="00B0F0"/>
                          </a:solidFill>
                          <a:latin typeface="Arial Narrow" panose="020B0606020202030204" pitchFamily="34" charset="0"/>
                        </a:rPr>
                        <a:t>960 918</a:t>
                      </a:r>
                    </a:p>
                    <a:p>
                      <a:pPr algn="r"/>
                      <a:r>
                        <a:rPr lang="en-US" sz="1400" dirty="0" smtClean="0">
                          <a:solidFill>
                            <a:srgbClr val="00B0F0"/>
                          </a:solidFill>
                          <a:latin typeface="Arial Narrow" panose="020B0606020202030204" pitchFamily="34" charset="0"/>
                        </a:rPr>
                        <a:t>61 173 </a:t>
                      </a:r>
                      <a:endParaRPr lang="en-US" sz="1400" dirty="0">
                        <a:solidFill>
                          <a:srgbClr val="00B0F0"/>
                        </a:solidFill>
                        <a:latin typeface="Arial Narrow" panose="020B0606020202030204" pitchFamily="34" charset="0"/>
                      </a:endParaRPr>
                    </a:p>
                  </a:txBody>
                  <a:tcPr/>
                </a:tc>
              </a:tr>
              <a:tr h="370840">
                <a:tc>
                  <a:txBody>
                    <a:bodyPr/>
                    <a:lstStyle/>
                    <a:p>
                      <a:r>
                        <a:rPr lang="en-US" sz="1600" b="1" dirty="0" smtClean="0">
                          <a:latin typeface="Arial Narrow" panose="020B0606020202030204" pitchFamily="34" charset="0"/>
                        </a:rPr>
                        <a:t>Total </a:t>
                      </a:r>
                      <a:r>
                        <a:rPr lang="en-US" sz="1600" b="1" dirty="0" smtClean="0">
                          <a:solidFill>
                            <a:schemeClr val="tx1"/>
                          </a:solidFill>
                          <a:latin typeface="Arial Narrow" panose="020B0606020202030204" pitchFamily="34" charset="0"/>
                        </a:rPr>
                        <a:t>budget</a:t>
                      </a:r>
                      <a:endParaRPr lang="en-US" sz="1600" b="1" dirty="0">
                        <a:solidFill>
                          <a:schemeClr val="tx1"/>
                        </a:solidFill>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1,657,127</a:t>
                      </a:r>
                      <a:endParaRPr lang="en-US" sz="1600" b="1" dirty="0">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1,785,047</a:t>
                      </a:r>
                      <a:endParaRPr lang="en-US" sz="1600" b="1" dirty="0">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1,975,067</a:t>
                      </a:r>
                      <a:endParaRPr lang="en-US" sz="1600" b="1" dirty="0">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2,082,942</a:t>
                      </a:r>
                      <a:endParaRPr lang="en-US" sz="1600" b="1" dirty="0">
                        <a:latin typeface="Arial Narrow" panose="020B0606020202030204" pitchFamily="34" charset="0"/>
                      </a:endParaRPr>
                    </a:p>
                  </a:txBody>
                  <a:tcPr>
                    <a:solidFill>
                      <a:srgbClr val="FFC000"/>
                    </a:solidFill>
                  </a:tcPr>
                </a:tc>
              </a:tr>
            </a:tbl>
          </a:graphicData>
        </a:graphic>
      </p:graphicFrame>
      <p:sp>
        <p:nvSpPr>
          <p:cNvPr id="8" name="Footer Placeholder 3"/>
          <p:cNvSpPr>
            <a:spLocks noGrp="1"/>
          </p:cNvSpPr>
          <p:nvPr>
            <p:ph type="ftr" sz="quarter" idx="11"/>
          </p:nvPr>
        </p:nvSpPr>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sp>
        <p:nvSpPr>
          <p:cNvPr id="4" name="Slide Number Placeholder 3"/>
          <p:cNvSpPr>
            <a:spLocks noGrp="1"/>
          </p:cNvSpPr>
          <p:nvPr>
            <p:ph type="sldNum" sz="quarter" idx="12"/>
          </p:nvPr>
        </p:nvSpPr>
        <p:spPr/>
        <p:txBody>
          <a:bodyPr/>
          <a:lstStyle/>
          <a:p>
            <a:fld id="{773DCE2D-EBBA-424B-9E36-955D9A4D7994}" type="slidenum">
              <a:rPr lang="en-ZA" smtClean="0"/>
              <a:pPr/>
              <a:t>37</a:t>
            </a:fld>
            <a:endParaRPr lang="en-ZA" dirty="0"/>
          </a:p>
        </p:txBody>
      </p:sp>
      <p:pic>
        <p:nvPicPr>
          <p:cNvPr id="5" name="Picture 7" descr="Office of the Chief Justice - Master emblem in high resolution with wordi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376798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43037"/>
          </a:xfrm>
        </p:spPr>
        <p:txBody>
          <a:bodyPr>
            <a:normAutofit fontScale="90000"/>
          </a:bodyPr>
          <a:lstStyle/>
          <a:p>
            <a:r>
              <a:rPr lang="en-US" sz="3200" dirty="0" smtClean="0">
                <a:latin typeface="Arial" panose="020B0604020202020204" pitchFamily="34" charset="0"/>
                <a:cs typeface="Arial" panose="020B0604020202020204" pitchFamily="34" charset="0"/>
              </a:rPr>
              <a:t>2016 MTEF BUDGET PER ECONOMIC CLASSIFICATION</a:t>
            </a:r>
            <a:endParaRPr lang="en-US" sz="32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602532695"/>
              </p:ext>
            </p:extLst>
          </p:nvPr>
        </p:nvGraphicFramePr>
        <p:xfrm>
          <a:off x="457200" y="1052737"/>
          <a:ext cx="8147249" cy="5010272"/>
        </p:xfrm>
        <a:graphic>
          <a:graphicData uri="http://schemas.openxmlformats.org/drawingml/2006/table">
            <a:tbl>
              <a:tblPr firstRow="1" bandRow="1">
                <a:tableStyleId>{5940675A-B579-460E-94D1-54222C63F5DA}</a:tableStyleId>
              </a:tblPr>
              <a:tblGrid>
                <a:gridCol w="3538736"/>
                <a:gridCol w="1224136"/>
                <a:gridCol w="1008112"/>
                <a:gridCol w="1152128"/>
                <a:gridCol w="1224137"/>
              </a:tblGrid>
              <a:tr h="333398">
                <a:tc rowSpan="3">
                  <a:txBody>
                    <a:bodyPr/>
                    <a:lstStyle/>
                    <a:p>
                      <a:r>
                        <a:rPr lang="en-US" sz="1600" b="1" dirty="0" smtClean="0">
                          <a:latin typeface="Arial Narrow" panose="020B0606020202030204" pitchFamily="34" charset="0"/>
                        </a:rPr>
                        <a:t>Economic Classification</a:t>
                      </a:r>
                      <a:endParaRPr lang="en-US" sz="1600" b="1" dirty="0">
                        <a:latin typeface="Arial Narrow" panose="020B0606020202030204" pitchFamily="34" charset="0"/>
                      </a:endParaRPr>
                    </a:p>
                  </a:txBody>
                  <a:tcPr>
                    <a:lnB w="12700" cap="flat" cmpd="sng" algn="ctr">
                      <a:solidFill>
                        <a:schemeClr val="tx1"/>
                      </a:solidFill>
                      <a:prstDash val="solid"/>
                      <a:round/>
                      <a:headEnd type="none" w="med" len="med"/>
                      <a:tailEnd type="none" w="med" len="med"/>
                    </a:lnB>
                    <a:solidFill>
                      <a:srgbClr val="FFC000"/>
                    </a:solidFill>
                  </a:tcPr>
                </a:tc>
                <a:tc rowSpan="2">
                  <a:txBody>
                    <a:bodyPr/>
                    <a:lstStyle/>
                    <a:p>
                      <a:pPr algn="ctr"/>
                      <a:r>
                        <a:rPr lang="en-US" sz="1400" b="1" dirty="0" smtClean="0">
                          <a:latin typeface="Arial Narrow" panose="020B0606020202030204" pitchFamily="34" charset="0"/>
                        </a:rPr>
                        <a:t>Adjusted Appropriation 2015/16</a:t>
                      </a:r>
                      <a:endParaRPr lang="en-US" sz="1400" b="1" dirty="0">
                        <a:latin typeface="Arial Narrow" panose="020B0606020202030204" pitchFamily="34" charset="0"/>
                      </a:endParaRPr>
                    </a:p>
                  </a:txBody>
                  <a:tcPr>
                    <a:solidFill>
                      <a:srgbClr val="FFC000"/>
                    </a:solidFill>
                  </a:tcPr>
                </a:tc>
                <a:tc gridSpan="3">
                  <a:txBody>
                    <a:bodyPr/>
                    <a:lstStyle/>
                    <a:p>
                      <a:pPr algn="ctr"/>
                      <a:r>
                        <a:rPr lang="en-US" sz="1400" b="1" dirty="0" smtClean="0">
                          <a:latin typeface="Arial Narrow" panose="020B0606020202030204" pitchFamily="34" charset="0"/>
                        </a:rPr>
                        <a:t>Medium-term</a:t>
                      </a:r>
                      <a:r>
                        <a:rPr lang="en-US" sz="1400" b="1" baseline="0" dirty="0" smtClean="0">
                          <a:latin typeface="Arial Narrow" panose="020B0606020202030204" pitchFamily="34" charset="0"/>
                        </a:rPr>
                        <a:t> expenditure estimates</a:t>
                      </a:r>
                    </a:p>
                  </a:txBody>
                  <a:tcPr>
                    <a:solidFill>
                      <a:srgbClr val="FFC000"/>
                    </a:solidFill>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tr>
              <a:tr h="377688">
                <a:tc vMerge="1">
                  <a:txBody>
                    <a:bodyPr/>
                    <a:lstStyle/>
                    <a:p>
                      <a:endParaRPr lang="en-US"/>
                    </a:p>
                  </a:txBody>
                  <a:tcPr/>
                </a:tc>
                <a:tc vMerge="1">
                  <a:txBody>
                    <a:bodyPr/>
                    <a:lstStyle/>
                    <a:p>
                      <a:endParaRPr lang="en-US"/>
                    </a:p>
                  </a:txBody>
                  <a:tcPr/>
                </a:tc>
                <a:tc>
                  <a:txBody>
                    <a:bodyPr/>
                    <a:lstStyle/>
                    <a:p>
                      <a:pPr algn="ctr"/>
                      <a:r>
                        <a:rPr lang="en-US" sz="1400" b="1" dirty="0" smtClean="0">
                          <a:latin typeface="Arial Narrow" panose="020B0606020202030204" pitchFamily="34" charset="0"/>
                        </a:rPr>
                        <a:t>2016/17</a:t>
                      </a:r>
                      <a:endParaRPr lang="en-US" sz="1400" b="1" dirty="0">
                        <a:latin typeface="Arial Narrow" panose="020B0606020202030204" pitchFamily="34" charset="0"/>
                      </a:endParaRPr>
                    </a:p>
                  </a:txBody>
                  <a:tcPr>
                    <a:solidFill>
                      <a:srgbClr val="FFC000"/>
                    </a:solidFill>
                  </a:tcPr>
                </a:tc>
                <a:tc>
                  <a:txBody>
                    <a:bodyPr/>
                    <a:lstStyle/>
                    <a:p>
                      <a:pPr algn="ctr"/>
                      <a:r>
                        <a:rPr lang="en-US" sz="1400" b="1" dirty="0" smtClean="0">
                          <a:latin typeface="Arial Narrow" panose="020B0606020202030204" pitchFamily="34" charset="0"/>
                        </a:rPr>
                        <a:t>2017/18</a:t>
                      </a:r>
                      <a:endParaRPr lang="en-US" sz="1400" b="1" dirty="0">
                        <a:latin typeface="Arial Narrow" panose="020B0606020202030204" pitchFamily="34" charset="0"/>
                      </a:endParaRPr>
                    </a:p>
                  </a:txBody>
                  <a:tcPr>
                    <a:solidFill>
                      <a:srgbClr val="FFC000"/>
                    </a:solidFill>
                  </a:tcPr>
                </a:tc>
                <a:tc>
                  <a:txBody>
                    <a:bodyPr/>
                    <a:lstStyle/>
                    <a:p>
                      <a:pPr algn="ctr"/>
                      <a:r>
                        <a:rPr lang="en-US" sz="1400" b="1" dirty="0" smtClean="0">
                          <a:latin typeface="Arial Narrow" panose="020B0606020202030204" pitchFamily="34" charset="0"/>
                        </a:rPr>
                        <a:t>2018/19</a:t>
                      </a:r>
                      <a:endParaRPr lang="en-US" sz="1400" b="1" dirty="0">
                        <a:latin typeface="Arial Narrow" panose="020B0606020202030204" pitchFamily="34" charset="0"/>
                      </a:endParaRPr>
                    </a:p>
                  </a:txBody>
                  <a:tcPr>
                    <a:solidFill>
                      <a:srgbClr val="FFC000"/>
                    </a:solidFill>
                  </a:tcPr>
                </a:tc>
              </a:tr>
              <a:tr h="343399">
                <a:tc vMerge="1">
                  <a:txBody>
                    <a:bodyPr/>
                    <a:lstStyle/>
                    <a:p>
                      <a:endParaRPr lang="en-US" dirty="0"/>
                    </a:p>
                  </a:txBody>
                  <a:tcPr/>
                </a:tc>
                <a:tc>
                  <a:txBody>
                    <a:bodyPr/>
                    <a:lstStyle/>
                    <a:p>
                      <a:pPr algn="r"/>
                      <a:r>
                        <a:rPr lang="en-US" sz="1600" b="1" dirty="0" smtClean="0">
                          <a:latin typeface="Arial Narrow" panose="020B0606020202030204" pitchFamily="34" charset="0"/>
                        </a:rPr>
                        <a:t>R’000</a:t>
                      </a:r>
                      <a:endParaRPr lang="en-US" sz="1600" b="1" dirty="0">
                        <a:latin typeface="Arial Narrow" panose="020B0606020202030204" pitchFamily="34" charset="0"/>
                      </a:endParaRPr>
                    </a:p>
                  </a:txBody>
                  <a:tcP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r>
                        <a:rPr lang="en-US" sz="1600" b="1" dirty="0" smtClean="0">
                          <a:latin typeface="Arial Narrow" panose="020B0606020202030204" pitchFamily="34" charset="0"/>
                        </a:rPr>
                        <a:t>R’000</a:t>
                      </a:r>
                      <a:endParaRPr lang="en-US" sz="1600" b="1" dirty="0">
                        <a:latin typeface="Arial Narrow" panose="020B0606020202030204" pitchFamily="34" charset="0"/>
                      </a:endParaRPr>
                    </a:p>
                  </a:txBody>
                  <a:tcP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r>
                        <a:rPr lang="en-US" sz="1600" b="1" dirty="0" smtClean="0">
                          <a:latin typeface="Arial Narrow" panose="020B0606020202030204" pitchFamily="34" charset="0"/>
                        </a:rPr>
                        <a:t>R’000</a:t>
                      </a:r>
                      <a:endParaRPr lang="en-US" sz="1600" b="1" dirty="0">
                        <a:latin typeface="Arial Narrow" panose="020B0606020202030204" pitchFamily="34" charset="0"/>
                      </a:endParaRPr>
                    </a:p>
                  </a:txBody>
                  <a:tcP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r>
                        <a:rPr lang="en-US" sz="1600" b="1" dirty="0" smtClean="0">
                          <a:latin typeface="Arial Narrow" panose="020B0606020202030204" pitchFamily="34" charset="0"/>
                        </a:rPr>
                        <a:t>R’000</a:t>
                      </a:r>
                      <a:endParaRPr lang="en-US" sz="1600" b="1" dirty="0">
                        <a:latin typeface="Arial Narrow" panose="020B0606020202030204" pitchFamily="34" charset="0"/>
                      </a:endParaRPr>
                    </a:p>
                  </a:txBody>
                  <a:tcPr>
                    <a:lnB w="12700" cap="flat" cmpd="sng" algn="ctr">
                      <a:solidFill>
                        <a:schemeClr val="tx1"/>
                      </a:solidFill>
                      <a:prstDash val="solid"/>
                      <a:round/>
                      <a:headEnd type="none" w="med" len="med"/>
                      <a:tailEnd type="none" w="med" len="med"/>
                    </a:lnB>
                    <a:solidFill>
                      <a:schemeClr val="accent6">
                        <a:lumMod val="60000"/>
                        <a:lumOff val="40000"/>
                      </a:schemeClr>
                    </a:solidFill>
                  </a:tcPr>
                </a:tc>
              </a:tr>
              <a:tr h="740714">
                <a:tc>
                  <a:txBody>
                    <a:bodyPr/>
                    <a:lstStyle/>
                    <a:p>
                      <a:r>
                        <a:rPr lang="en-US" sz="1600" dirty="0" smtClean="0">
                          <a:latin typeface="Arial Narrow" panose="020B0606020202030204" pitchFamily="34" charset="0"/>
                        </a:rPr>
                        <a:t>Compensation of employees</a:t>
                      </a:r>
                    </a:p>
                    <a:p>
                      <a:r>
                        <a:rPr lang="en-US" sz="1400" dirty="0" smtClean="0">
                          <a:solidFill>
                            <a:srgbClr val="00B0F0"/>
                          </a:solidFill>
                          <a:latin typeface="Arial Narrow" panose="020B0606020202030204" pitchFamily="34" charset="0"/>
                        </a:rPr>
                        <a:t>- Voted</a:t>
                      </a:r>
                    </a:p>
                    <a:p>
                      <a:r>
                        <a:rPr lang="en-US" sz="1400" dirty="0" smtClean="0">
                          <a:solidFill>
                            <a:srgbClr val="00B0F0"/>
                          </a:solidFill>
                          <a:latin typeface="Arial Narrow" panose="020B0606020202030204" pitchFamily="34" charset="0"/>
                        </a:rPr>
                        <a:t>- Direct charges</a:t>
                      </a:r>
                      <a:endParaRPr lang="en-US" sz="1400" dirty="0">
                        <a:solidFill>
                          <a:srgbClr val="00B0F0"/>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1 323 827</a:t>
                      </a:r>
                    </a:p>
                    <a:p>
                      <a:pPr algn="r"/>
                      <a:r>
                        <a:rPr lang="en-US" sz="1400" dirty="0" smtClean="0">
                          <a:solidFill>
                            <a:srgbClr val="00B0F0"/>
                          </a:solidFill>
                          <a:latin typeface="Arial Narrow" panose="020B0606020202030204" pitchFamily="34" charset="0"/>
                        </a:rPr>
                        <a:t>502 373</a:t>
                      </a:r>
                    </a:p>
                    <a:p>
                      <a:pPr algn="r"/>
                      <a:r>
                        <a:rPr lang="en-US" sz="1400" dirty="0" smtClean="0">
                          <a:solidFill>
                            <a:srgbClr val="00B0F0"/>
                          </a:solidFill>
                          <a:latin typeface="Arial Narrow" panose="020B0606020202030204" pitchFamily="34" charset="0"/>
                        </a:rPr>
                        <a:t>821 454</a:t>
                      </a:r>
                      <a:endParaRPr lang="en-US" sz="1400" dirty="0">
                        <a:solidFill>
                          <a:srgbClr val="00B0F0"/>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1 411 852</a:t>
                      </a:r>
                    </a:p>
                    <a:p>
                      <a:pPr algn="r"/>
                      <a:r>
                        <a:rPr lang="en-US" sz="1400" dirty="0" smtClean="0">
                          <a:solidFill>
                            <a:srgbClr val="00B0F0"/>
                          </a:solidFill>
                          <a:latin typeface="Arial Narrow" panose="020B0606020202030204" pitchFamily="34" charset="0"/>
                        </a:rPr>
                        <a:t>546 861</a:t>
                      </a:r>
                    </a:p>
                    <a:p>
                      <a:pPr algn="r"/>
                      <a:r>
                        <a:rPr lang="en-US" sz="1400" dirty="0" smtClean="0">
                          <a:solidFill>
                            <a:srgbClr val="00B0F0"/>
                          </a:solidFill>
                          <a:latin typeface="Arial Narrow" panose="020B0606020202030204" pitchFamily="34" charset="0"/>
                        </a:rPr>
                        <a:t>864</a:t>
                      </a:r>
                      <a:r>
                        <a:rPr lang="en-US" sz="1400" baseline="0" dirty="0" smtClean="0">
                          <a:solidFill>
                            <a:srgbClr val="00B0F0"/>
                          </a:solidFill>
                          <a:latin typeface="Arial Narrow" panose="020B0606020202030204" pitchFamily="34" charset="0"/>
                        </a:rPr>
                        <a:t> 991</a:t>
                      </a:r>
                      <a:endParaRPr lang="en-US" sz="1400" dirty="0">
                        <a:solidFill>
                          <a:srgbClr val="00B0F0"/>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1 524 040</a:t>
                      </a:r>
                    </a:p>
                    <a:p>
                      <a:pPr algn="r"/>
                      <a:r>
                        <a:rPr lang="en-US" sz="1400" dirty="0" smtClean="0">
                          <a:solidFill>
                            <a:srgbClr val="00B0F0"/>
                          </a:solidFill>
                          <a:latin typeface="Arial Narrow" panose="020B0606020202030204" pitchFamily="34" charset="0"/>
                        </a:rPr>
                        <a:t>615 799</a:t>
                      </a:r>
                    </a:p>
                    <a:p>
                      <a:pPr algn="r"/>
                      <a:r>
                        <a:rPr lang="en-US" sz="1400" dirty="0" smtClean="0">
                          <a:solidFill>
                            <a:srgbClr val="00B0F0"/>
                          </a:solidFill>
                          <a:latin typeface="Arial Narrow" panose="020B0606020202030204" pitchFamily="34" charset="0"/>
                        </a:rPr>
                        <a:t>908</a:t>
                      </a:r>
                      <a:r>
                        <a:rPr lang="en-US" sz="1400" baseline="0" dirty="0" smtClean="0">
                          <a:solidFill>
                            <a:srgbClr val="00B0F0"/>
                          </a:solidFill>
                          <a:latin typeface="Arial Narrow" panose="020B0606020202030204" pitchFamily="34" charset="0"/>
                        </a:rPr>
                        <a:t> 241</a:t>
                      </a:r>
                      <a:endParaRPr lang="en-US" sz="1400" dirty="0">
                        <a:solidFill>
                          <a:srgbClr val="00B0F0"/>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1 609 065</a:t>
                      </a:r>
                    </a:p>
                    <a:p>
                      <a:pPr algn="r"/>
                      <a:r>
                        <a:rPr lang="en-US" sz="1400" dirty="0" smtClean="0">
                          <a:solidFill>
                            <a:srgbClr val="00B0F0"/>
                          </a:solidFill>
                          <a:latin typeface="Arial Narrow" panose="020B0606020202030204" pitchFamily="34" charset="0"/>
                        </a:rPr>
                        <a:t>648 147</a:t>
                      </a:r>
                    </a:p>
                    <a:p>
                      <a:pPr algn="r"/>
                      <a:r>
                        <a:rPr lang="en-US" sz="1400" dirty="0" smtClean="0">
                          <a:solidFill>
                            <a:srgbClr val="00B0F0"/>
                          </a:solidFill>
                          <a:latin typeface="Arial Narrow" panose="020B0606020202030204" pitchFamily="34" charset="0"/>
                        </a:rPr>
                        <a:t>960 918</a:t>
                      </a:r>
                      <a:endParaRPr lang="en-US" sz="1400" dirty="0">
                        <a:solidFill>
                          <a:srgbClr val="00B0F0"/>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694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Goods and services</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252 769</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290 152</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359 091</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373 518</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0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Narrow" panose="020B0606020202030204" pitchFamily="34" charset="0"/>
                        </a:rPr>
                        <a:t>Current payments</a:t>
                      </a:r>
                      <a:endParaRPr lang="en-US" sz="1600" b="1" dirty="0">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1600" b="1" dirty="0" smtClean="0">
                          <a:latin typeface="Arial Narrow" panose="020B0606020202030204" pitchFamily="34" charset="0"/>
                        </a:rPr>
                        <a:t>1 576 596</a:t>
                      </a:r>
                      <a:endParaRPr lang="en-US" sz="1600" b="1" dirty="0">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1600" b="1" dirty="0" smtClean="0">
                          <a:latin typeface="Arial Narrow" panose="020B0606020202030204" pitchFamily="34" charset="0"/>
                        </a:rPr>
                        <a:t>1 702 004</a:t>
                      </a:r>
                      <a:endParaRPr lang="en-US" sz="1600" b="1" dirty="0">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1600" b="1" dirty="0" smtClean="0">
                          <a:latin typeface="Arial Narrow" panose="020B0606020202030204" pitchFamily="34" charset="0"/>
                        </a:rPr>
                        <a:t>1 883 131</a:t>
                      </a:r>
                      <a:endParaRPr lang="en-US" sz="1600" b="1" dirty="0">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1600" b="1" dirty="0" smtClean="0">
                          <a:latin typeface="Arial Narrow" panose="020B0606020202030204" pitchFamily="34" charset="0"/>
                        </a:rPr>
                        <a:t>1 982 583</a:t>
                      </a:r>
                      <a:endParaRPr lang="en-US" sz="1600" b="1" dirty="0">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43399">
                <a:tc>
                  <a:txBody>
                    <a:bodyPr/>
                    <a:lstStyle/>
                    <a:p>
                      <a:r>
                        <a:rPr lang="en-US" sz="1600" dirty="0" smtClean="0">
                          <a:latin typeface="Arial Narrow" panose="020B0606020202030204" pitchFamily="34" charset="0"/>
                        </a:rPr>
                        <a:t>Provincial and local government</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63</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95</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99</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102</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43399">
                <a:tc>
                  <a:txBody>
                    <a:bodyPr/>
                    <a:lstStyle/>
                    <a:p>
                      <a:r>
                        <a:rPr lang="en-US" sz="1600" dirty="0" smtClean="0">
                          <a:latin typeface="Arial Narrow" panose="020B0606020202030204" pitchFamily="34" charset="0"/>
                        </a:rPr>
                        <a:t>Departmental Agencies and accounts</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2</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11</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11</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12</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43399">
                <a:tc>
                  <a:txBody>
                    <a:bodyPr/>
                    <a:lstStyle/>
                    <a:p>
                      <a:r>
                        <a:rPr lang="en-US" sz="1600" dirty="0" smtClean="0">
                          <a:latin typeface="Arial Narrow" panose="020B0606020202030204" pitchFamily="34" charset="0"/>
                        </a:rPr>
                        <a:t>Households</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53 603</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57 548</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60 371</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latin typeface="Arial Narrow" panose="020B0606020202030204" pitchFamily="34" charset="0"/>
                        </a:rPr>
                        <a:t>63 806</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43399">
                <a:tc>
                  <a:txBody>
                    <a:bodyPr/>
                    <a:lstStyle/>
                    <a:p>
                      <a:pPr marL="0" algn="l" defTabSz="914400" rtl="0" eaLnBrk="1" latinLnBrk="0" hangingPunct="1"/>
                      <a:r>
                        <a:rPr lang="en-US" sz="1600" b="1" kern="1200" dirty="0" smtClean="0">
                          <a:solidFill>
                            <a:schemeClr val="tx1"/>
                          </a:solidFill>
                          <a:latin typeface="Arial Narrow" panose="020B0606020202030204" pitchFamily="34" charset="0"/>
                          <a:ea typeface="+mn-ea"/>
                          <a:cs typeface="+mn-cs"/>
                        </a:rPr>
                        <a:t>Transfers and subsidies</a:t>
                      </a:r>
                      <a:endParaRPr lang="en-US" sz="1600" b="1" kern="1200" dirty="0">
                        <a:solidFill>
                          <a:schemeClr val="tx1"/>
                        </a:solidFill>
                        <a:latin typeface="Arial Narrow" panose="020B0606020202030204" pitchFamily="34" charset="0"/>
                        <a:ea typeface="+mn-ea"/>
                        <a:cs typeface="+mn-cs"/>
                      </a:endParaRPr>
                    </a:p>
                  </a:txBody>
                  <a:tcP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algn="r" defTabSz="914400" rtl="0" eaLnBrk="1" latinLnBrk="0" hangingPunct="1"/>
                      <a:r>
                        <a:rPr lang="en-US" sz="1600" b="1" kern="1200" dirty="0" smtClean="0">
                          <a:solidFill>
                            <a:schemeClr val="tx1"/>
                          </a:solidFill>
                          <a:latin typeface="Arial Narrow" panose="020B0606020202030204" pitchFamily="34" charset="0"/>
                          <a:ea typeface="+mn-ea"/>
                          <a:cs typeface="+mn-cs"/>
                        </a:rPr>
                        <a:t>53 668</a:t>
                      </a:r>
                      <a:endParaRPr lang="en-US" sz="1600" b="1" kern="1200" dirty="0">
                        <a:solidFill>
                          <a:schemeClr val="tx1"/>
                        </a:solidFill>
                        <a:latin typeface="Arial Narrow" panose="020B0606020202030204" pitchFamily="34" charset="0"/>
                        <a:ea typeface="+mn-ea"/>
                        <a:cs typeface="+mn-cs"/>
                      </a:endParaRPr>
                    </a:p>
                  </a:txBody>
                  <a:tcP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algn="r" defTabSz="914400" rtl="0" eaLnBrk="1" latinLnBrk="0" hangingPunct="1"/>
                      <a:r>
                        <a:rPr lang="en-US" sz="1600" b="1" kern="1200" dirty="0" smtClean="0">
                          <a:solidFill>
                            <a:schemeClr val="tx1"/>
                          </a:solidFill>
                          <a:latin typeface="Arial Narrow" panose="020B0606020202030204" pitchFamily="34" charset="0"/>
                          <a:ea typeface="+mn-ea"/>
                          <a:cs typeface="+mn-cs"/>
                        </a:rPr>
                        <a:t>57 654</a:t>
                      </a:r>
                      <a:endParaRPr lang="en-US" sz="1600" b="1" kern="1200" dirty="0">
                        <a:solidFill>
                          <a:schemeClr val="tx1"/>
                        </a:solidFill>
                        <a:latin typeface="Arial Narrow" panose="020B0606020202030204" pitchFamily="34" charset="0"/>
                        <a:ea typeface="+mn-ea"/>
                        <a:cs typeface="+mn-cs"/>
                      </a:endParaRPr>
                    </a:p>
                  </a:txBody>
                  <a:tcP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algn="r" defTabSz="914400" rtl="0" eaLnBrk="1" latinLnBrk="0" hangingPunct="1"/>
                      <a:r>
                        <a:rPr lang="en-US" sz="1600" b="1" kern="1200" dirty="0" smtClean="0">
                          <a:solidFill>
                            <a:schemeClr val="tx1"/>
                          </a:solidFill>
                          <a:latin typeface="Arial Narrow" panose="020B0606020202030204" pitchFamily="34" charset="0"/>
                          <a:ea typeface="+mn-ea"/>
                          <a:cs typeface="+mn-cs"/>
                        </a:rPr>
                        <a:t>60 481</a:t>
                      </a:r>
                      <a:endParaRPr lang="en-US" sz="1600" b="1" kern="1200" dirty="0">
                        <a:solidFill>
                          <a:schemeClr val="tx1"/>
                        </a:solidFill>
                        <a:latin typeface="Arial Narrow" panose="020B0606020202030204" pitchFamily="34" charset="0"/>
                        <a:ea typeface="+mn-ea"/>
                        <a:cs typeface="+mn-cs"/>
                      </a:endParaRPr>
                    </a:p>
                  </a:txBody>
                  <a:tcP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algn="r" defTabSz="914400" rtl="0" eaLnBrk="1" latinLnBrk="0" hangingPunct="1"/>
                      <a:r>
                        <a:rPr lang="en-US" sz="1600" b="1" kern="1200" dirty="0" smtClean="0">
                          <a:solidFill>
                            <a:schemeClr val="tx1"/>
                          </a:solidFill>
                          <a:latin typeface="Arial Narrow" panose="020B0606020202030204" pitchFamily="34" charset="0"/>
                          <a:ea typeface="+mn-ea"/>
                          <a:cs typeface="+mn-cs"/>
                        </a:rPr>
                        <a:t>63 920</a:t>
                      </a:r>
                      <a:endParaRPr lang="en-US" sz="1600" b="1" kern="1200" dirty="0">
                        <a:solidFill>
                          <a:schemeClr val="tx1"/>
                        </a:solidFill>
                        <a:latin typeface="Arial Narrow" panose="020B0606020202030204" pitchFamily="34" charset="0"/>
                        <a:ea typeface="+mn-ea"/>
                        <a:cs typeface="+mn-cs"/>
                      </a:endParaRPr>
                    </a:p>
                  </a:txBody>
                  <a:tcPr>
                    <a:lnT w="12700" cap="flat" cmpd="sng" algn="ctr">
                      <a:solidFill>
                        <a:schemeClr val="tx1"/>
                      </a:solidFill>
                      <a:prstDash val="solid"/>
                      <a:round/>
                      <a:headEnd type="none" w="med" len="med"/>
                      <a:tailEnd type="none" w="med" len="med"/>
                    </a:lnT>
                    <a:solidFill>
                      <a:schemeClr val="accent1">
                        <a:lumMod val="20000"/>
                        <a:lumOff val="80000"/>
                      </a:schemeClr>
                    </a:solidFill>
                  </a:tcPr>
                </a:tc>
              </a:tr>
              <a:tr h="343399">
                <a:tc>
                  <a:txBody>
                    <a:bodyPr/>
                    <a:lstStyle/>
                    <a:p>
                      <a:r>
                        <a:rPr lang="en-US" sz="1600" dirty="0" smtClean="0">
                          <a:latin typeface="Arial Narrow" panose="020B0606020202030204" pitchFamily="34" charset="0"/>
                        </a:rPr>
                        <a:t>Machinery and equipment</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26 863</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25 389</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31 455</a:t>
                      </a:r>
                      <a:endParaRPr lang="en-US" sz="1600" dirty="0">
                        <a:latin typeface="Arial Narrow" panose="020B0606020202030204" pitchFamily="34" charset="0"/>
                      </a:endParaRPr>
                    </a:p>
                  </a:txBody>
                  <a:tcPr/>
                </a:tc>
                <a:tc>
                  <a:txBody>
                    <a:bodyPr/>
                    <a:lstStyle/>
                    <a:p>
                      <a:pPr algn="r"/>
                      <a:r>
                        <a:rPr lang="en-US" sz="1600" dirty="0" smtClean="0">
                          <a:latin typeface="Arial Narrow" panose="020B0606020202030204" pitchFamily="34" charset="0"/>
                        </a:rPr>
                        <a:t>36 439</a:t>
                      </a:r>
                      <a:endParaRPr lang="en-US" sz="1600" dirty="0">
                        <a:latin typeface="Arial Narrow" panose="020B0606020202030204" pitchFamily="34" charset="0"/>
                      </a:endParaRPr>
                    </a:p>
                  </a:txBody>
                  <a:tcPr/>
                </a:tc>
              </a:tr>
              <a:tr h="343399">
                <a:tc>
                  <a:txBody>
                    <a:bodyPr/>
                    <a:lstStyle/>
                    <a:p>
                      <a:r>
                        <a:rPr lang="en-US" sz="1600" b="1" dirty="0" smtClean="0">
                          <a:latin typeface="Arial Narrow" panose="020B0606020202030204" pitchFamily="34" charset="0"/>
                        </a:rPr>
                        <a:t>Purchase of capital assets</a:t>
                      </a:r>
                      <a:endParaRPr lang="en-US" sz="1600" b="1" dirty="0">
                        <a:latin typeface="Arial Narrow" panose="020B0606020202030204" pitchFamily="34" charset="0"/>
                      </a:endParaRPr>
                    </a:p>
                  </a:txBody>
                  <a:tcPr>
                    <a:solidFill>
                      <a:schemeClr val="accent1">
                        <a:lumMod val="20000"/>
                        <a:lumOff val="80000"/>
                      </a:schemeClr>
                    </a:solidFill>
                  </a:tcPr>
                </a:tc>
                <a:tc>
                  <a:txBody>
                    <a:bodyPr/>
                    <a:lstStyle/>
                    <a:p>
                      <a:pPr algn="r"/>
                      <a:r>
                        <a:rPr lang="en-US" sz="1600" b="1" dirty="0" smtClean="0">
                          <a:latin typeface="Arial Narrow" panose="020B0606020202030204" pitchFamily="34" charset="0"/>
                        </a:rPr>
                        <a:t>26 863</a:t>
                      </a:r>
                      <a:endParaRPr lang="en-US" sz="1600" b="1" dirty="0">
                        <a:latin typeface="Arial Narrow" panose="020B0606020202030204" pitchFamily="34" charset="0"/>
                      </a:endParaRPr>
                    </a:p>
                  </a:txBody>
                  <a:tcPr>
                    <a:solidFill>
                      <a:schemeClr val="accent1">
                        <a:lumMod val="20000"/>
                        <a:lumOff val="80000"/>
                      </a:schemeClr>
                    </a:solidFill>
                  </a:tcPr>
                </a:tc>
                <a:tc>
                  <a:txBody>
                    <a:bodyPr/>
                    <a:lstStyle/>
                    <a:p>
                      <a:pPr algn="r"/>
                      <a:r>
                        <a:rPr lang="en-US" sz="1600" b="1" dirty="0" smtClean="0">
                          <a:latin typeface="Arial Narrow" panose="020B0606020202030204" pitchFamily="34" charset="0"/>
                        </a:rPr>
                        <a:t>25 389</a:t>
                      </a:r>
                      <a:endParaRPr lang="en-US" sz="1600" b="1" dirty="0">
                        <a:latin typeface="Arial Narrow" panose="020B0606020202030204" pitchFamily="34" charset="0"/>
                      </a:endParaRPr>
                    </a:p>
                  </a:txBody>
                  <a:tcPr>
                    <a:solidFill>
                      <a:schemeClr val="accent1">
                        <a:lumMod val="20000"/>
                        <a:lumOff val="80000"/>
                      </a:schemeClr>
                    </a:solidFill>
                  </a:tcPr>
                </a:tc>
                <a:tc>
                  <a:txBody>
                    <a:bodyPr/>
                    <a:lstStyle/>
                    <a:p>
                      <a:pPr algn="r"/>
                      <a:r>
                        <a:rPr lang="en-US" sz="1600" b="1" dirty="0" smtClean="0">
                          <a:latin typeface="Arial Narrow" panose="020B0606020202030204" pitchFamily="34" charset="0"/>
                        </a:rPr>
                        <a:t>31 455</a:t>
                      </a:r>
                      <a:endParaRPr lang="en-US" sz="1600" b="1" dirty="0">
                        <a:latin typeface="Arial Narrow" panose="020B0606020202030204" pitchFamily="34" charset="0"/>
                      </a:endParaRPr>
                    </a:p>
                  </a:txBody>
                  <a:tcPr>
                    <a:solidFill>
                      <a:schemeClr val="accent1">
                        <a:lumMod val="20000"/>
                        <a:lumOff val="80000"/>
                      </a:schemeClr>
                    </a:solidFill>
                  </a:tcPr>
                </a:tc>
                <a:tc>
                  <a:txBody>
                    <a:bodyPr/>
                    <a:lstStyle/>
                    <a:p>
                      <a:pPr algn="r"/>
                      <a:r>
                        <a:rPr lang="en-US" sz="1600" b="1" dirty="0" smtClean="0">
                          <a:latin typeface="Arial Narrow" panose="020B0606020202030204" pitchFamily="34" charset="0"/>
                        </a:rPr>
                        <a:t>36 439</a:t>
                      </a:r>
                      <a:endParaRPr lang="en-US" sz="1600" b="1" dirty="0">
                        <a:latin typeface="Arial Narrow" panose="020B0606020202030204" pitchFamily="34" charset="0"/>
                      </a:endParaRPr>
                    </a:p>
                  </a:txBody>
                  <a:tcPr>
                    <a:solidFill>
                      <a:schemeClr val="accent1">
                        <a:lumMod val="20000"/>
                        <a:lumOff val="80000"/>
                      </a:schemeClr>
                    </a:solidFill>
                  </a:tcPr>
                </a:tc>
              </a:tr>
              <a:tr h="343399">
                <a:tc>
                  <a:txBody>
                    <a:bodyPr/>
                    <a:lstStyle/>
                    <a:p>
                      <a:r>
                        <a:rPr lang="en-US" sz="1600" b="1" dirty="0" smtClean="0">
                          <a:latin typeface="Arial Narrow" panose="020B0606020202030204" pitchFamily="34" charset="0"/>
                        </a:rPr>
                        <a:t>Total </a:t>
                      </a:r>
                      <a:r>
                        <a:rPr lang="en-US" sz="1600" b="1" dirty="0" smtClean="0">
                          <a:solidFill>
                            <a:schemeClr val="tx1"/>
                          </a:solidFill>
                          <a:latin typeface="Arial Narrow" panose="020B0606020202030204" pitchFamily="34" charset="0"/>
                        </a:rPr>
                        <a:t>budget</a:t>
                      </a:r>
                      <a:endParaRPr lang="en-US" sz="1600" b="1" dirty="0">
                        <a:solidFill>
                          <a:schemeClr val="tx1"/>
                        </a:solidFill>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1,657,127</a:t>
                      </a:r>
                      <a:endParaRPr lang="en-US" sz="1600" b="1" dirty="0">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1,785,047</a:t>
                      </a:r>
                      <a:endParaRPr lang="en-US" sz="1600" b="1" dirty="0">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1,975,067</a:t>
                      </a:r>
                      <a:endParaRPr lang="en-US" sz="1600" b="1" dirty="0">
                        <a:latin typeface="Arial Narrow" panose="020B0606020202030204" pitchFamily="34" charset="0"/>
                      </a:endParaRPr>
                    </a:p>
                  </a:txBody>
                  <a:tcPr>
                    <a:solidFill>
                      <a:srgbClr val="FFC000"/>
                    </a:solidFill>
                  </a:tcPr>
                </a:tc>
                <a:tc>
                  <a:txBody>
                    <a:bodyPr/>
                    <a:lstStyle/>
                    <a:p>
                      <a:pPr algn="r"/>
                      <a:r>
                        <a:rPr lang="en-US" sz="1600" b="1" dirty="0" smtClean="0">
                          <a:latin typeface="Arial Narrow" panose="020B0606020202030204" pitchFamily="34" charset="0"/>
                        </a:rPr>
                        <a:t>2,082,942</a:t>
                      </a:r>
                      <a:endParaRPr lang="en-US" sz="1600" b="1" dirty="0">
                        <a:latin typeface="Arial Narrow" panose="020B0606020202030204" pitchFamily="34" charset="0"/>
                      </a:endParaRPr>
                    </a:p>
                  </a:txBody>
                  <a:tcPr>
                    <a:solidFill>
                      <a:srgbClr val="FFC000"/>
                    </a:solidFill>
                  </a:tcPr>
                </a:tc>
              </a:tr>
            </a:tbl>
          </a:graphicData>
        </a:graphic>
      </p:graphicFrame>
      <p:sp>
        <p:nvSpPr>
          <p:cNvPr id="8" name="Footer Placeholder 3"/>
          <p:cNvSpPr>
            <a:spLocks noGrp="1"/>
          </p:cNvSpPr>
          <p:nvPr>
            <p:ph type="ftr" sz="quarter" idx="11"/>
          </p:nvPr>
        </p:nvSpPr>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sp>
        <p:nvSpPr>
          <p:cNvPr id="4" name="Slide Number Placeholder 3"/>
          <p:cNvSpPr>
            <a:spLocks noGrp="1"/>
          </p:cNvSpPr>
          <p:nvPr>
            <p:ph type="sldNum" sz="quarter" idx="12"/>
          </p:nvPr>
        </p:nvSpPr>
        <p:spPr/>
        <p:txBody>
          <a:bodyPr/>
          <a:lstStyle/>
          <a:p>
            <a:fld id="{773DCE2D-EBBA-424B-9E36-955D9A4D7994}" type="slidenum">
              <a:rPr lang="en-ZA" smtClean="0"/>
              <a:pPr/>
              <a:t>38</a:t>
            </a:fld>
            <a:endParaRPr lang="en-ZA" dirty="0"/>
          </a:p>
        </p:txBody>
      </p:sp>
      <p:pic>
        <p:nvPicPr>
          <p:cNvPr id="5" name="Picture 7" descr="Office of the Chief Justice - Master emblem in high resolution with wordi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569695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4000" dirty="0" smtClean="0">
                <a:latin typeface="Arial" panose="020B0604020202020204" pitchFamily="34" charset="0"/>
                <a:cs typeface="Arial" panose="020B0604020202020204" pitchFamily="34" charset="0"/>
              </a:rPr>
              <a:t>KEY STRATEGIC RISKS</a:t>
            </a:r>
            <a:endParaRPr lang="en-US" sz="4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3DCE2D-EBBA-424B-9E36-955D9A4D7994}" type="slidenum">
              <a:rPr lang="en-ZA" smtClean="0"/>
              <a:pPr/>
              <a:t>39</a:t>
            </a:fld>
            <a:endParaRPr lang="en-ZA" dirty="0"/>
          </a:p>
        </p:txBody>
      </p:sp>
      <p:pic>
        <p:nvPicPr>
          <p:cNvPr id="5" name="Picture 7" descr="Office of the Chief Justice - Master emblem in high resolution with wordi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spTree>
    <p:extLst>
      <p:ext uri="{BB962C8B-B14F-4D97-AF65-F5344CB8AC3E}">
        <p14:creationId xmlns:p14="http://schemas.microsoft.com/office/powerpoint/2010/main" xmlns="" val="1478647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Autofit/>
          </a:bodyPr>
          <a:lstStyle/>
          <a:p>
            <a:r>
              <a:rPr lang="en-ZA" sz="2400" b="1" dirty="0" smtClean="0">
                <a:latin typeface="Arial" panose="020B0604020202020204" pitchFamily="34" charset="0"/>
                <a:cs typeface="Arial" panose="020B0604020202020204" pitchFamily="34" charset="0"/>
              </a:rPr>
              <a:t>LEGISLATIVE REQUIREMENTS AND PRESCRIPTS</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363272" cy="4525963"/>
          </a:xfrm>
        </p:spPr>
        <p:txBody>
          <a:bodyPr>
            <a:normAutofit fontScale="92500"/>
          </a:bodyPr>
          <a:lstStyle/>
          <a:p>
            <a:r>
              <a:rPr lang="en-ZA" dirty="0" smtClean="0">
                <a:solidFill>
                  <a:schemeClr val="dk1"/>
                </a:solidFill>
                <a:latin typeface="Arial" panose="020B0604020202020204" pitchFamily="34" charset="0"/>
                <a:cs typeface="Arial" panose="020B0604020202020204" pitchFamily="34" charset="0"/>
              </a:rPr>
              <a:t>Section </a:t>
            </a:r>
            <a:r>
              <a:rPr lang="en-ZA" dirty="0">
                <a:solidFill>
                  <a:schemeClr val="dk1"/>
                </a:solidFill>
                <a:latin typeface="Arial" panose="020B0604020202020204" pitchFamily="34" charset="0"/>
                <a:cs typeface="Arial" panose="020B0604020202020204" pitchFamily="34" charset="0"/>
              </a:rPr>
              <a:t>92 (</a:t>
            </a:r>
            <a:r>
              <a:rPr lang="en-ZA" dirty="0" smtClean="0">
                <a:solidFill>
                  <a:schemeClr val="dk1"/>
                </a:solidFill>
                <a:latin typeface="Arial" panose="020B0604020202020204" pitchFamily="34" charset="0"/>
                <a:cs typeface="Arial" panose="020B0604020202020204" pitchFamily="34" charset="0"/>
              </a:rPr>
              <a:t>2 &amp; 3</a:t>
            </a:r>
            <a:r>
              <a:rPr lang="en-ZA" dirty="0">
                <a:solidFill>
                  <a:schemeClr val="dk1"/>
                </a:solidFill>
                <a:latin typeface="Arial" panose="020B0604020202020204" pitchFamily="34" charset="0"/>
                <a:cs typeface="Arial" panose="020B0604020202020204" pitchFamily="34" charset="0"/>
              </a:rPr>
              <a:t>)  of the </a:t>
            </a:r>
            <a:r>
              <a:rPr lang="en-ZA" dirty="0" smtClean="0">
                <a:solidFill>
                  <a:schemeClr val="dk1"/>
                </a:solidFill>
                <a:latin typeface="Arial" panose="020B0604020202020204" pitchFamily="34" charset="0"/>
                <a:cs typeface="Arial" panose="020B0604020202020204" pitchFamily="34" charset="0"/>
              </a:rPr>
              <a:t>Constitution</a:t>
            </a:r>
          </a:p>
          <a:p>
            <a:r>
              <a:rPr lang="en-ZA" dirty="0" smtClean="0">
                <a:solidFill>
                  <a:schemeClr val="dk1"/>
                </a:solidFill>
                <a:latin typeface="Arial" panose="020B0604020202020204" pitchFamily="34" charset="0"/>
                <a:cs typeface="Arial" panose="020B0604020202020204" pitchFamily="34" charset="0"/>
              </a:rPr>
              <a:t>Treasury </a:t>
            </a:r>
            <a:r>
              <a:rPr lang="en-ZA" dirty="0">
                <a:solidFill>
                  <a:schemeClr val="dk1"/>
                </a:solidFill>
                <a:latin typeface="Arial" panose="020B0604020202020204" pitchFamily="34" charset="0"/>
                <a:cs typeface="Arial" panose="020B0604020202020204" pitchFamily="34" charset="0"/>
              </a:rPr>
              <a:t>Regulations 5 and 30 issued in terms of the PFMA, </a:t>
            </a:r>
            <a:r>
              <a:rPr lang="en-ZA" dirty="0" smtClean="0">
                <a:solidFill>
                  <a:schemeClr val="dk1"/>
                </a:solidFill>
                <a:latin typeface="Arial" panose="020B0604020202020204" pitchFamily="34" charset="0"/>
                <a:cs typeface="Arial" panose="020B0604020202020204" pitchFamily="34" charset="0"/>
              </a:rPr>
              <a:t>1999</a:t>
            </a:r>
          </a:p>
          <a:p>
            <a:r>
              <a:rPr lang="en-ZA" dirty="0">
                <a:latin typeface="Arial" panose="020B0604020202020204" pitchFamily="34" charset="0"/>
                <a:cs typeface="Arial" panose="020B0604020202020204" pitchFamily="34" charset="0"/>
              </a:rPr>
              <a:t>Public Service Regulations (2001), Part IIIB. 1 </a:t>
            </a:r>
            <a:endParaRPr lang="en-ZA" dirty="0" smtClean="0">
              <a:latin typeface="Arial" panose="020B0604020202020204" pitchFamily="34" charset="0"/>
              <a:cs typeface="Arial" panose="020B0604020202020204" pitchFamily="34" charset="0"/>
            </a:endParaRPr>
          </a:p>
          <a:p>
            <a:r>
              <a:rPr lang="en-ZA" dirty="0">
                <a:latin typeface="Arial" panose="020B0604020202020204" pitchFamily="34" charset="0"/>
                <a:cs typeface="Arial" panose="020B0604020202020204" pitchFamily="34" charset="0"/>
              </a:rPr>
              <a:t>National Treasury Framework for Strategic Plans and Annual Performance Plans (2010</a:t>
            </a:r>
            <a:r>
              <a:rPr lang="en-ZA" dirty="0" smtClean="0">
                <a:latin typeface="Arial" panose="020B0604020202020204" pitchFamily="34" charset="0"/>
                <a:cs typeface="Arial" panose="020B0604020202020204" pitchFamily="34" charset="0"/>
              </a:rPr>
              <a:t>)</a:t>
            </a:r>
          </a:p>
          <a:p>
            <a:r>
              <a:rPr lang="en-ZA" dirty="0">
                <a:latin typeface="Arial" panose="020B0604020202020204" pitchFamily="34" charset="0"/>
                <a:cs typeface="Arial" panose="020B0604020202020204" pitchFamily="34" charset="0"/>
              </a:rPr>
              <a:t>Framework for Managing Programme Performance Information (2007)</a:t>
            </a:r>
          </a:p>
          <a:p>
            <a:endParaRPr lang="en-ZA" dirty="0" smtClean="0">
              <a:latin typeface="Arial" panose="020B0604020202020204" pitchFamily="34" charset="0"/>
              <a:cs typeface="Arial" panose="020B0604020202020204" pitchFamily="34" charset="0"/>
            </a:endParaRPr>
          </a:p>
          <a:p>
            <a:endParaRPr lang="en-ZA" dirty="0">
              <a:latin typeface="Arial" panose="020B0604020202020204" pitchFamily="34" charset="0"/>
              <a:cs typeface="Arial" panose="020B0604020202020204" pitchFamily="34" charset="0"/>
            </a:endParaRPr>
          </a:p>
          <a:p>
            <a:endParaRPr lang="en-ZA" dirty="0">
              <a:latin typeface="Arial" panose="020B0604020202020204" pitchFamily="34" charset="0"/>
              <a:cs typeface="Arial" panose="020B0604020202020204" pitchFamily="34" charset="0"/>
            </a:endParaRPr>
          </a:p>
          <a:p>
            <a:endParaRPr lang="en-ZA" i="1" dirty="0">
              <a:solidFill>
                <a:schemeClr val="dk1"/>
              </a:solidFill>
              <a:latin typeface="Arial" panose="020B0604020202020204" pitchFamily="34" charset="0"/>
              <a:cs typeface="Arial" panose="020B0604020202020204" pitchFamily="34" charset="0"/>
            </a:endParaRPr>
          </a:p>
          <a:p>
            <a:endParaRPr lang="en-ZA"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73DCE2D-EBBA-424B-9E36-955D9A4D7994}" type="slidenum">
              <a:rPr lang="en-ZA" smtClean="0"/>
              <a:pPr/>
              <a:t>4</a:t>
            </a:fld>
            <a:endParaRPr lang="en-ZA" dirty="0"/>
          </a:p>
        </p:txBody>
      </p:sp>
      <p:pic>
        <p:nvPicPr>
          <p:cNvPr id="5" name="Picture 4"/>
          <p:cNvPicPr/>
          <p:nvPr/>
        </p:nvPicPr>
        <p:blipFill>
          <a:blip r:embed="rId2" cstate="print"/>
          <a:srcRect/>
          <a:stretch>
            <a:fillRect/>
          </a:stretch>
        </p:blipFill>
        <p:spPr bwMode="auto">
          <a:xfrm>
            <a:off x="232202" y="6223402"/>
            <a:ext cx="428625" cy="535305"/>
          </a:xfrm>
          <a:prstGeom prst="rect">
            <a:avLst/>
          </a:prstGeom>
          <a:noFill/>
        </p:spPr>
      </p:pic>
      <p:sp>
        <p:nvSpPr>
          <p:cNvPr id="6"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8"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379293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9" name="Title 1"/>
          <p:cNvSpPr txBox="1">
            <a:spLocks/>
          </p:cNvSpPr>
          <p:nvPr/>
        </p:nvSpPr>
        <p:spPr>
          <a:xfrm>
            <a:off x="446514" y="93141"/>
            <a:ext cx="8412144" cy="5715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smtClean="0">
                <a:latin typeface="Arial" panose="020B0604020202020204" pitchFamily="34" charset="0"/>
                <a:cs typeface="Arial" panose="020B0604020202020204" pitchFamily="34" charset="0"/>
              </a:rPr>
              <a:t>KEY STRATEGIC RISKS </a:t>
            </a:r>
            <a:endParaRPr lang="en-ZA" sz="4000" b="1" dirty="0">
              <a:solidFill>
                <a:srgbClr val="0070C0"/>
              </a:solidFill>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40</a:t>
            </a:fld>
            <a:endParaRPr lang="en-ZA" dirty="0"/>
          </a:p>
        </p:txBody>
      </p:sp>
      <p:sp>
        <p:nvSpPr>
          <p:cNvPr id="6"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7" name="Picture 7" descr="Office of the Chief Justice - Master emblem in high resolution with wordi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xmlns="" val="3650855871"/>
              </p:ext>
            </p:extLst>
          </p:nvPr>
        </p:nvGraphicFramePr>
        <p:xfrm>
          <a:off x="447879" y="783420"/>
          <a:ext cx="8229600" cy="5053266"/>
        </p:xfrm>
        <a:graphic>
          <a:graphicData uri="http://schemas.openxmlformats.org/drawingml/2006/table">
            <a:tbl>
              <a:tblPr firstRow="1" firstCol="1" bandRow="1">
                <a:tableStyleId>{5940675A-B579-460E-94D1-54222C63F5DA}</a:tableStyleId>
              </a:tblPr>
              <a:tblGrid>
                <a:gridCol w="2161932"/>
                <a:gridCol w="2161932"/>
                <a:gridCol w="1952868"/>
                <a:gridCol w="1952868"/>
              </a:tblGrid>
              <a:tr h="341324">
                <a:tc>
                  <a:txBody>
                    <a:bodyPr/>
                    <a:lstStyle/>
                    <a:p>
                      <a:pPr marL="0" marR="0">
                        <a:spcBef>
                          <a:spcPts val="0"/>
                        </a:spcBef>
                        <a:spcAft>
                          <a:spcPts val="0"/>
                        </a:spcAft>
                      </a:pPr>
                      <a:r>
                        <a:rPr lang="en-US" sz="1300" b="1" dirty="0" smtClean="0">
                          <a:effectLst/>
                          <a:latin typeface="Arial Narrow" panose="020B0606020202030204" pitchFamily="34" charset="0"/>
                        </a:rPr>
                        <a:t>STRATEGIC OBJECTIVE</a:t>
                      </a:r>
                      <a:endParaRPr lang="en-US" sz="1300" b="1" dirty="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solidFill>
                      <a:srgbClr val="FFC000"/>
                    </a:solidFill>
                  </a:tcPr>
                </a:tc>
                <a:tc>
                  <a:txBody>
                    <a:bodyPr/>
                    <a:lstStyle/>
                    <a:p>
                      <a:pPr marL="0" marR="0">
                        <a:spcBef>
                          <a:spcPts val="0"/>
                        </a:spcBef>
                        <a:spcAft>
                          <a:spcPts val="0"/>
                        </a:spcAft>
                      </a:pPr>
                      <a:r>
                        <a:rPr lang="en-US" sz="1300" b="1" dirty="0" smtClean="0">
                          <a:effectLst/>
                          <a:latin typeface="Arial Narrow" panose="020B0606020202030204" pitchFamily="34" charset="0"/>
                        </a:rPr>
                        <a:t>PERFORMANCE INDICATOR</a:t>
                      </a:r>
                      <a:endParaRPr lang="en-US" sz="1300" b="1" dirty="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solidFill>
                      <a:srgbClr val="FFC000"/>
                    </a:solidFill>
                  </a:tcPr>
                </a:tc>
                <a:tc>
                  <a:txBody>
                    <a:bodyPr/>
                    <a:lstStyle/>
                    <a:p>
                      <a:pPr marL="0" marR="0">
                        <a:spcBef>
                          <a:spcPts val="0"/>
                        </a:spcBef>
                        <a:spcAft>
                          <a:spcPts val="0"/>
                        </a:spcAft>
                      </a:pPr>
                      <a:r>
                        <a:rPr lang="en-US" sz="1300" b="1" dirty="0" smtClean="0">
                          <a:effectLst/>
                          <a:latin typeface="Arial Narrow" panose="020B0606020202030204" pitchFamily="34" charset="0"/>
                        </a:rPr>
                        <a:t>RISKS</a:t>
                      </a:r>
                      <a:endParaRPr lang="en-US" sz="1300" b="1" dirty="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solidFill>
                      <a:srgbClr val="FFC000"/>
                    </a:solidFill>
                  </a:tcPr>
                </a:tc>
                <a:tc>
                  <a:txBody>
                    <a:bodyPr/>
                    <a:lstStyle/>
                    <a:p>
                      <a:pPr marL="0" marR="0">
                        <a:spcBef>
                          <a:spcPts val="0"/>
                        </a:spcBef>
                        <a:spcAft>
                          <a:spcPts val="0"/>
                        </a:spcAft>
                      </a:pPr>
                      <a:r>
                        <a:rPr lang="en-US" sz="1300" b="1" dirty="0" smtClean="0">
                          <a:effectLst/>
                          <a:latin typeface="Arial Narrow" panose="020B0606020202030204" pitchFamily="34" charset="0"/>
                        </a:rPr>
                        <a:t>MITIGATION INTERVENTIONS</a:t>
                      </a:r>
                    </a:p>
                  </a:txBody>
                  <a:tcPr marL="64696" marR="64696" marT="0" marB="0">
                    <a:solidFill>
                      <a:srgbClr val="FFC000"/>
                    </a:solidFill>
                  </a:tcPr>
                </a:tc>
              </a:tr>
              <a:tr h="199601">
                <a:tc gridSpan="4">
                  <a:txBody>
                    <a:bodyPr/>
                    <a:lstStyle/>
                    <a:p>
                      <a:pPr marL="0" marR="0" algn="ctr">
                        <a:spcBef>
                          <a:spcPts val="0"/>
                        </a:spcBef>
                        <a:spcAft>
                          <a:spcPts val="0"/>
                        </a:spcAft>
                      </a:pPr>
                      <a:r>
                        <a:rPr lang="en-US" sz="1300" b="1" dirty="0">
                          <a:effectLst/>
                          <a:latin typeface="Arial Narrow" panose="020B0606020202030204" pitchFamily="34" charset="0"/>
                        </a:rPr>
                        <a:t>PROGRAMME 1: ADMINISTRATION</a:t>
                      </a:r>
                      <a:endParaRPr lang="en-US" sz="1300" b="1" dirty="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tc>
                <a:tc hMerge="1">
                  <a:txBody>
                    <a:bodyPr/>
                    <a:lstStyle/>
                    <a:p>
                      <a:endParaRPr lang="en-US"/>
                    </a:p>
                  </a:txBody>
                  <a:tcPr/>
                </a:tc>
                <a:tc hMerge="1">
                  <a:txBody>
                    <a:bodyPr/>
                    <a:lstStyle/>
                    <a:p>
                      <a:endParaRPr lang="en-US"/>
                    </a:p>
                  </a:txBody>
                  <a:tcPr/>
                </a:tc>
                <a:tc hMerge="1">
                  <a:txBody>
                    <a:bodyPr/>
                    <a:lstStyle/>
                    <a:p>
                      <a:endParaRPr lang="en-US"/>
                    </a:p>
                  </a:txBody>
                  <a:tcPr/>
                </a:tc>
              </a:tr>
              <a:tr h="798408">
                <a:tc>
                  <a:txBody>
                    <a:bodyPr/>
                    <a:lstStyle/>
                    <a:p>
                      <a:pPr marL="0" marR="0">
                        <a:spcBef>
                          <a:spcPts val="0"/>
                        </a:spcBef>
                        <a:spcAft>
                          <a:spcPts val="0"/>
                        </a:spcAft>
                      </a:pPr>
                      <a:r>
                        <a:rPr lang="en-US" sz="1300" dirty="0" smtClean="0">
                          <a:effectLst/>
                          <a:latin typeface="Arial Narrow" panose="020B0606020202030204" pitchFamily="34" charset="0"/>
                        </a:rPr>
                        <a:t>Ensure good governance in the administration of the department</a:t>
                      </a:r>
                      <a:endParaRPr lang="en-US" sz="1300" dirty="0">
                        <a:effectLst/>
                        <a:latin typeface="Arial Narrow" panose="020B0606020202030204" pitchFamily="34" charset="0"/>
                      </a:endParaRPr>
                    </a:p>
                  </a:txBody>
                  <a:tcPr marL="64696" marR="64696" marT="0" marB="0"/>
                </a:tc>
                <a:tc>
                  <a:txBody>
                    <a:bodyPr/>
                    <a:lstStyle/>
                    <a:p>
                      <a:pPr marL="0" marR="0">
                        <a:spcBef>
                          <a:spcPts val="0"/>
                        </a:spcBef>
                        <a:spcAft>
                          <a:spcPts val="0"/>
                        </a:spcAft>
                      </a:pPr>
                      <a:r>
                        <a:rPr lang="en-US" sz="1300" dirty="0" smtClean="0">
                          <a:effectLst/>
                          <a:latin typeface="Arial Narrow" panose="020B0606020202030204" pitchFamily="34" charset="0"/>
                        </a:rPr>
                        <a:t>Unqualified audit outcome </a:t>
                      </a:r>
                      <a:endParaRPr lang="en-US" sz="1300" dirty="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effectLst/>
                          <a:latin typeface="Arial Narrow" panose="020B0606020202030204" pitchFamily="34" charset="0"/>
                        </a:rPr>
                        <a:t>Transitional challenges</a:t>
                      </a:r>
                      <a:r>
                        <a:rPr lang="en-US" sz="1300" baseline="0" dirty="0" smtClean="0">
                          <a:effectLst/>
                          <a:latin typeface="Arial Narrow" panose="020B0606020202030204" pitchFamily="34" charset="0"/>
                        </a:rPr>
                        <a:t> as a result of </a:t>
                      </a:r>
                      <a:r>
                        <a:rPr lang="en-US" sz="1300" dirty="0" smtClean="0">
                          <a:effectLst/>
                          <a:latin typeface="Arial Narrow" panose="020B0606020202030204" pitchFamily="34" charset="0"/>
                        </a:rPr>
                        <a:t>transfer of functions from DoJ&amp;CD to OCJ</a:t>
                      </a:r>
                      <a:endParaRPr lang="en-US" sz="1300" dirty="0" smtClean="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tc>
                <a:tc>
                  <a:txBody>
                    <a:bodyPr/>
                    <a:lstStyle/>
                    <a:p>
                      <a:pPr marL="171450" marR="0" lvl="0" indent="-171450">
                        <a:spcBef>
                          <a:spcPts val="0"/>
                        </a:spcBef>
                        <a:spcAft>
                          <a:spcPts val="0"/>
                        </a:spcAft>
                        <a:buFont typeface="Wingdings" panose="05000000000000000000" pitchFamily="2" charset="2"/>
                        <a:buChar char="§"/>
                      </a:pPr>
                      <a:r>
                        <a:rPr lang="en-US" sz="1300" dirty="0" smtClean="0">
                          <a:effectLst/>
                          <a:latin typeface="Arial Narrow" panose="020B0606020202030204" pitchFamily="34" charset="0"/>
                        </a:rPr>
                        <a:t>Development of a framework of engagement </a:t>
                      </a:r>
                    </a:p>
                    <a:p>
                      <a:pPr marL="171450" marR="0" lvl="0" indent="-171450">
                        <a:spcBef>
                          <a:spcPts val="0"/>
                        </a:spcBef>
                        <a:spcAft>
                          <a:spcPts val="0"/>
                        </a:spcAft>
                        <a:buFont typeface="Wingdings" panose="05000000000000000000" pitchFamily="2" charset="2"/>
                        <a:buChar char="§"/>
                      </a:pPr>
                      <a:r>
                        <a:rPr lang="en-US" sz="1300" dirty="0" smtClean="0">
                          <a:effectLst/>
                          <a:latin typeface="Arial Narrow" panose="020B0606020202030204" pitchFamily="34" charset="0"/>
                        </a:rPr>
                        <a:t>Service Level agreement (SLA) regulating shared services finalised and implemented </a:t>
                      </a:r>
                      <a:endParaRPr lang="en-US" sz="1300" dirty="0" smtClean="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tc>
              </a:tr>
              <a:tr h="229542">
                <a:tc gridSpan="4">
                  <a:txBody>
                    <a:bodyPr/>
                    <a:lstStyle/>
                    <a:p>
                      <a:pPr marL="0" marR="0" algn="ctr">
                        <a:lnSpc>
                          <a:spcPct val="115000"/>
                        </a:lnSpc>
                        <a:spcBef>
                          <a:spcPts val="0"/>
                        </a:spcBef>
                        <a:spcAft>
                          <a:spcPts val="0"/>
                        </a:spcAft>
                      </a:pPr>
                      <a:r>
                        <a:rPr lang="en-GB" sz="1300" b="1" dirty="0">
                          <a:effectLst/>
                          <a:latin typeface="Arial Narrow" panose="020B0606020202030204" pitchFamily="34" charset="0"/>
                        </a:rPr>
                        <a:t>PROGRAMME 2: JUDICIAL SUPPORT &amp; COURT ADMINISTRATION</a:t>
                      </a:r>
                      <a:endParaRPr lang="en-US" sz="1300" b="1" dirty="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tc>
                <a:tc hMerge="1">
                  <a:txBody>
                    <a:bodyPr/>
                    <a:lstStyle/>
                    <a:p>
                      <a:endParaRPr lang="en-US"/>
                    </a:p>
                  </a:txBody>
                  <a:tcPr/>
                </a:tc>
                <a:tc hMerge="1">
                  <a:txBody>
                    <a:bodyPr/>
                    <a:lstStyle/>
                    <a:p>
                      <a:endParaRPr lang="en-US"/>
                    </a:p>
                  </a:txBody>
                  <a:tcPr/>
                </a:tc>
                <a:tc hMerge="1">
                  <a:txBody>
                    <a:bodyPr/>
                    <a:lstStyle/>
                    <a:p>
                      <a:endParaRPr lang="en-US"/>
                    </a:p>
                  </a:txBody>
                  <a:tcPr/>
                </a:tc>
              </a:tr>
              <a:tr h="455572">
                <a:tc rowSpan="2">
                  <a:txBody>
                    <a:bodyPr/>
                    <a:lstStyle/>
                    <a:p>
                      <a:pPr marL="0" marR="0">
                        <a:spcBef>
                          <a:spcPts val="0"/>
                        </a:spcBef>
                        <a:spcAft>
                          <a:spcPts val="0"/>
                        </a:spcAft>
                      </a:pPr>
                      <a:r>
                        <a:rPr lang="en-US" sz="1300" dirty="0" smtClean="0">
                          <a:effectLst/>
                          <a:latin typeface="Arial Narrow" panose="020B0606020202030204" pitchFamily="34" charset="0"/>
                        </a:rPr>
                        <a:t>Ensure  the  effective and efficient administration of the Superior Courts and the Judicial Service Commission</a:t>
                      </a:r>
                      <a:endParaRPr lang="en-US" sz="1300" dirty="0">
                        <a:effectLst/>
                        <a:latin typeface="Arial Narrow" panose="020B0606020202030204" pitchFamily="34" charset="0"/>
                      </a:endParaRPr>
                    </a:p>
                  </a:txBody>
                  <a:tcPr marL="64696" marR="64696" marT="0" marB="0"/>
                </a:tc>
                <a:tc>
                  <a:txBody>
                    <a:bodyPr/>
                    <a:lstStyle/>
                    <a:p>
                      <a:pPr marL="0" marR="0"/>
                      <a:r>
                        <a:rPr lang="en-US" sz="1300" dirty="0" smtClean="0">
                          <a:effectLst/>
                          <a:latin typeface="Arial Narrow" panose="020B0606020202030204" pitchFamily="34" charset="0"/>
                          <a:ea typeface="Times New Roman" panose="02020603050405020304" pitchFamily="18" charset="0"/>
                          <a:cs typeface="Arial" panose="020B0604020202020204" pitchFamily="34" charset="0"/>
                        </a:rPr>
                        <a:t>Percentage of compliance to quasi-judicial targets</a:t>
                      </a:r>
                      <a:endParaRPr lang="en-US" sz="1300" dirty="0">
                        <a:effectLst/>
                        <a:latin typeface="Arial Narrow" panose="020B0606020202030204" pitchFamily="34" charset="0"/>
                        <a:ea typeface="Times New Roman" panose="02020603050405020304" pitchFamily="18" charset="0"/>
                        <a:cs typeface="Arial" panose="020B0604020202020204" pitchFamily="34" charset="0"/>
                      </a:endParaRPr>
                    </a:p>
                  </a:txBody>
                  <a:tcPr marL="64696" marR="64696" marT="0" marB="0"/>
                </a:tc>
                <a:tc>
                  <a:txBody>
                    <a:bodyPr/>
                    <a:lstStyle/>
                    <a:p>
                      <a:pPr marL="0" marR="0"/>
                      <a:r>
                        <a:rPr lang="en-US" sz="1300" dirty="0" smtClean="0">
                          <a:effectLst/>
                          <a:latin typeface="Arial Narrow" panose="020B0606020202030204" pitchFamily="34" charset="0"/>
                          <a:ea typeface="Times New Roman" panose="02020603050405020304" pitchFamily="18" charset="0"/>
                          <a:cs typeface="Arial" panose="020B0604020202020204" pitchFamily="34" charset="0"/>
                        </a:rPr>
                        <a:t>Inability</a:t>
                      </a:r>
                      <a:r>
                        <a:rPr lang="en-US" sz="1300" baseline="0" dirty="0" smtClean="0">
                          <a:effectLst/>
                          <a:latin typeface="Arial Narrow" panose="020B0606020202030204" pitchFamily="34" charset="0"/>
                          <a:ea typeface="Times New Roman" panose="02020603050405020304" pitchFamily="18" charset="0"/>
                          <a:cs typeface="Arial" panose="020B0604020202020204" pitchFamily="34" charset="0"/>
                        </a:rPr>
                        <a:t> to attract and retain skilled Registrars</a:t>
                      </a:r>
                      <a:endParaRPr lang="en-US" sz="1300" dirty="0">
                        <a:effectLst/>
                        <a:latin typeface="Arial Narrow" panose="020B0606020202030204" pitchFamily="34" charset="0"/>
                        <a:ea typeface="Times New Roman" panose="02020603050405020304" pitchFamily="18" charset="0"/>
                        <a:cs typeface="Arial" panose="020B0604020202020204" pitchFamily="34" charset="0"/>
                      </a:endParaRPr>
                    </a:p>
                  </a:txBody>
                  <a:tcPr marL="64696" marR="64696" marT="0" marB="0"/>
                </a:tc>
                <a:tc>
                  <a:txBody>
                    <a:bodyPr/>
                    <a:lstStyle/>
                    <a:p>
                      <a:pPr marL="0" marR="0">
                        <a:spcBef>
                          <a:spcPts val="0"/>
                        </a:spcBef>
                        <a:spcAft>
                          <a:spcPts val="0"/>
                        </a:spcAft>
                      </a:pPr>
                      <a:r>
                        <a:rPr lang="en-US" sz="1300" dirty="0" smtClean="0">
                          <a:effectLst/>
                          <a:latin typeface="Arial Narrow" panose="020B0606020202030204" pitchFamily="34" charset="0"/>
                          <a:ea typeface="Calibri" panose="020F0502020204030204" pitchFamily="34" charset="0"/>
                          <a:cs typeface="Arial" panose="020B0604020202020204" pitchFamily="34" charset="0"/>
                        </a:rPr>
                        <a:t>Continuous engagement on the review of OSD</a:t>
                      </a:r>
                      <a:r>
                        <a:rPr lang="en-US" sz="1300" baseline="0" dirty="0" smtClean="0">
                          <a:effectLst/>
                          <a:latin typeface="Arial Narrow" panose="020B0606020202030204" pitchFamily="34" charset="0"/>
                          <a:ea typeface="Calibri" panose="020F0502020204030204" pitchFamily="34" charset="0"/>
                          <a:cs typeface="Arial" panose="020B0604020202020204" pitchFamily="34" charset="0"/>
                        </a:rPr>
                        <a:t> related challenges</a:t>
                      </a:r>
                      <a:endParaRPr lang="en-US" sz="1300" dirty="0" smtClean="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tc>
              </a:tr>
              <a:tr h="973221">
                <a:tc vMerge="1">
                  <a:txBody>
                    <a:bodyPr/>
                    <a:lstStyle/>
                    <a:p>
                      <a:endParaRPr lang="en-US"/>
                    </a:p>
                  </a:txBody>
                  <a:tcPr/>
                </a:tc>
                <a:tc>
                  <a:txBody>
                    <a:bodyPr/>
                    <a:lstStyle/>
                    <a:p>
                      <a:pPr marL="0" marR="0"/>
                      <a:r>
                        <a:rPr lang="en-US" sz="1300" dirty="0" smtClean="0">
                          <a:effectLst/>
                          <a:latin typeface="Arial Narrow" panose="020B0606020202030204" pitchFamily="34" charset="0"/>
                        </a:rPr>
                        <a:t>ICT Master Systems Plan developed and implemented over the MTEF</a:t>
                      </a:r>
                      <a:endParaRPr lang="en-US" sz="1300" dirty="0">
                        <a:effectLst/>
                        <a:latin typeface="Arial Narrow" panose="020B0606020202030204" pitchFamily="34" charset="0"/>
                        <a:ea typeface="Times New Roman" panose="02020603050405020304" pitchFamily="18" charset="0"/>
                        <a:cs typeface="Arial" panose="020B0604020202020204" pitchFamily="34" charset="0"/>
                      </a:endParaRPr>
                    </a:p>
                  </a:txBody>
                  <a:tcPr marL="64696" marR="64696" marT="0" marB="0"/>
                </a:tc>
                <a:tc>
                  <a:txBody>
                    <a:bodyPr/>
                    <a:lstStyle/>
                    <a:p>
                      <a:pPr marL="0" marR="0"/>
                      <a:r>
                        <a:rPr lang="en-US" sz="1300" kern="1200" dirty="0" smtClean="0">
                          <a:effectLst/>
                          <a:latin typeface="Arial Narrow" panose="020B0606020202030204" pitchFamily="34" charset="0"/>
                        </a:rPr>
                        <a:t>Inadequate IT infrastructure and business operating systems</a:t>
                      </a:r>
                      <a:endParaRPr lang="en-US" sz="1300" dirty="0">
                        <a:effectLst/>
                        <a:latin typeface="Arial Narrow" panose="020B0606020202030204" pitchFamily="34" charset="0"/>
                        <a:ea typeface="Times New Roman" panose="02020603050405020304" pitchFamily="18" charset="0"/>
                        <a:cs typeface="Arial" panose="020B0604020202020204" pitchFamily="34" charset="0"/>
                      </a:endParaRPr>
                    </a:p>
                  </a:txBody>
                  <a:tcPr marL="64696" marR="64696" marT="0" marB="0"/>
                </a:tc>
                <a:tc>
                  <a:txBody>
                    <a:bodyPr/>
                    <a:lstStyle/>
                    <a:p>
                      <a:pPr marL="171450" marR="0" lvl="0" indent="-171450">
                        <a:spcBef>
                          <a:spcPts val="0"/>
                        </a:spcBef>
                        <a:spcAft>
                          <a:spcPts val="0"/>
                        </a:spcAft>
                        <a:buFont typeface="Wingdings" panose="05000000000000000000" pitchFamily="2" charset="2"/>
                        <a:buChar char="§"/>
                      </a:pPr>
                      <a:r>
                        <a:rPr lang="en-ZA" sz="1300" dirty="0" smtClean="0">
                          <a:effectLst/>
                          <a:latin typeface="Arial Narrow" panose="020B0606020202030204" pitchFamily="34" charset="0"/>
                        </a:rPr>
                        <a:t>Master System Plan developed</a:t>
                      </a:r>
                      <a:r>
                        <a:rPr lang="en-ZA" sz="1300" baseline="0" dirty="0" smtClean="0">
                          <a:effectLst/>
                          <a:latin typeface="Arial Narrow" panose="020B0606020202030204" pitchFamily="34" charset="0"/>
                        </a:rPr>
                        <a:t> </a:t>
                      </a:r>
                      <a:endParaRPr lang="en-ZA" sz="1300" dirty="0" smtClean="0">
                        <a:effectLst/>
                        <a:latin typeface="Arial Narrow" panose="020B0606020202030204" pitchFamily="34" charset="0"/>
                      </a:endParaRPr>
                    </a:p>
                    <a:p>
                      <a:pPr marL="171450" marR="0" lvl="0" indent="-171450">
                        <a:spcBef>
                          <a:spcPts val="0"/>
                        </a:spcBef>
                        <a:spcAft>
                          <a:spcPts val="0"/>
                        </a:spcAft>
                        <a:buFont typeface="Wingdings" panose="05000000000000000000" pitchFamily="2" charset="2"/>
                        <a:buChar char="§"/>
                      </a:pPr>
                      <a:r>
                        <a:rPr lang="en-ZA" sz="1300" dirty="0" smtClean="0">
                          <a:effectLst/>
                          <a:latin typeface="Arial Narrow" panose="020B0606020202030204" pitchFamily="34" charset="0"/>
                        </a:rPr>
                        <a:t>IT Network infrastructure upgrade</a:t>
                      </a:r>
                      <a:endParaRPr lang="en-US" sz="1300" dirty="0">
                        <a:effectLst/>
                        <a:latin typeface="Arial Narrow" panose="020B0606020202030204" pitchFamily="34" charset="0"/>
                      </a:endParaRPr>
                    </a:p>
                  </a:txBody>
                  <a:tcPr marL="64696" marR="64696" marT="0" marB="0"/>
                </a:tc>
              </a:tr>
              <a:tr h="211615">
                <a:tc gridSpan="4">
                  <a:txBody>
                    <a:bodyPr/>
                    <a:lstStyle/>
                    <a:p>
                      <a:pPr marL="804545" marR="0" algn="ctr">
                        <a:lnSpc>
                          <a:spcPct val="106000"/>
                        </a:lnSpc>
                        <a:spcBef>
                          <a:spcPts val="0"/>
                        </a:spcBef>
                        <a:spcAft>
                          <a:spcPts val="0"/>
                        </a:spcAft>
                      </a:pPr>
                      <a:r>
                        <a:rPr lang="en-GB" sz="1300" b="1" dirty="0">
                          <a:effectLst/>
                          <a:latin typeface="Arial Narrow" panose="020B0606020202030204" pitchFamily="34" charset="0"/>
                        </a:rPr>
                        <a:t>PROGRAMME 3: JUDICIAL EDUCATION &amp; RESEARCH</a:t>
                      </a:r>
                      <a:endParaRPr lang="en-US" sz="1300" b="1" dirty="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tc>
                <a:tc hMerge="1">
                  <a:txBody>
                    <a:bodyPr/>
                    <a:lstStyle/>
                    <a:p>
                      <a:endParaRPr lang="en-US"/>
                    </a:p>
                  </a:txBody>
                  <a:tcPr/>
                </a:tc>
                <a:tc hMerge="1">
                  <a:txBody>
                    <a:bodyPr/>
                    <a:lstStyle/>
                    <a:p>
                      <a:endParaRPr lang="en-US"/>
                    </a:p>
                  </a:txBody>
                  <a:tcPr/>
                </a:tc>
                <a:tc hMerge="1">
                  <a:txBody>
                    <a:bodyPr/>
                    <a:lstStyle/>
                    <a:p>
                      <a:endParaRPr lang="en-US"/>
                    </a:p>
                  </a:txBody>
                  <a:tcPr/>
                </a:tc>
              </a:tr>
              <a:tr h="798407">
                <a:tc>
                  <a:txBody>
                    <a:bodyPr/>
                    <a:lstStyle/>
                    <a:p>
                      <a:pPr marL="0" marR="0">
                        <a:spcBef>
                          <a:spcPts val="0"/>
                        </a:spcBef>
                        <a:spcAft>
                          <a:spcPts val="0"/>
                        </a:spcAft>
                      </a:pPr>
                      <a:r>
                        <a:rPr lang="en-US" sz="1300" dirty="0" smtClean="0">
                          <a:effectLst/>
                          <a:latin typeface="Arial Narrow" panose="020B0606020202030204" pitchFamily="34" charset="0"/>
                        </a:rPr>
                        <a:t>Enhance skills and knowledge of serving &amp; aspirant Judicial Officers to perform optimally</a:t>
                      </a:r>
                      <a:r>
                        <a:rPr lang="en-US" sz="1300" dirty="0">
                          <a:effectLst/>
                          <a:latin typeface="Arial Narrow" panose="020B0606020202030204" pitchFamily="34" charset="0"/>
                        </a:rPr>
                        <a:t>	</a:t>
                      </a:r>
                    </a:p>
                    <a:p>
                      <a:pPr marL="0" marR="0">
                        <a:spcBef>
                          <a:spcPts val="0"/>
                        </a:spcBef>
                        <a:spcAft>
                          <a:spcPts val="0"/>
                        </a:spcAft>
                      </a:pPr>
                      <a:r>
                        <a:rPr lang="en-US" sz="1300" dirty="0">
                          <a:effectLst/>
                          <a:latin typeface="Arial Narrow" panose="020B0606020202030204" pitchFamily="34" charset="0"/>
                        </a:rPr>
                        <a:t> </a:t>
                      </a:r>
                      <a:endParaRPr lang="en-US" sz="1300" dirty="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tc>
                <a:tc>
                  <a:txBody>
                    <a:bodyPr/>
                    <a:lstStyle/>
                    <a:p>
                      <a:pPr marL="0" marR="0">
                        <a:spcBef>
                          <a:spcPts val="0"/>
                        </a:spcBef>
                        <a:spcAft>
                          <a:spcPts val="0"/>
                        </a:spcAft>
                      </a:pPr>
                      <a:r>
                        <a:rPr lang="en-US" sz="1300" dirty="0">
                          <a:effectLst/>
                          <a:latin typeface="Arial Narrow" panose="020B0606020202030204" pitchFamily="34" charset="0"/>
                        </a:rPr>
                        <a:t>Number of Judicial education courses conducted       </a:t>
                      </a:r>
                      <a:endParaRPr lang="en-US" sz="1300" dirty="0">
                        <a:effectLst/>
                        <a:latin typeface="Arial Narrow" panose="020B0606020202030204" pitchFamily="34" charset="0"/>
                        <a:ea typeface="Calibri" panose="020F0502020204030204" pitchFamily="34" charset="0"/>
                        <a:cs typeface="Arial" panose="020B0604020202020204" pitchFamily="34" charset="0"/>
                      </a:endParaRPr>
                    </a:p>
                  </a:txBody>
                  <a:tcPr marL="64696" marR="64696" marT="0" marB="0"/>
                </a:tc>
                <a:tc>
                  <a:txBody>
                    <a:bodyPr/>
                    <a:lstStyle/>
                    <a:p>
                      <a:pPr marL="0" marR="0" algn="just">
                        <a:lnSpc>
                          <a:spcPct val="106000"/>
                        </a:lnSpc>
                        <a:spcBef>
                          <a:spcPts val="0"/>
                        </a:spcBef>
                        <a:spcAft>
                          <a:spcPts val="0"/>
                        </a:spcAft>
                      </a:pPr>
                      <a:r>
                        <a:rPr lang="en-ZA" sz="1300" kern="1200" dirty="0">
                          <a:effectLst/>
                          <a:latin typeface="Arial Narrow" panose="020B0606020202030204" pitchFamily="34" charset="0"/>
                        </a:rPr>
                        <a:t>Inadequate </a:t>
                      </a:r>
                      <a:r>
                        <a:rPr lang="en-ZA" sz="1300" kern="1200" dirty="0" smtClean="0">
                          <a:effectLst/>
                          <a:latin typeface="Arial Narrow" panose="020B0606020202030204" pitchFamily="34" charset="0"/>
                        </a:rPr>
                        <a:t>resources to </a:t>
                      </a:r>
                      <a:r>
                        <a:rPr lang="en-ZA" sz="1300" kern="1200" dirty="0">
                          <a:effectLst/>
                          <a:latin typeface="Arial Narrow" panose="020B0606020202030204" pitchFamily="34" charset="0"/>
                        </a:rPr>
                        <a:t>provide training </a:t>
                      </a:r>
                      <a:r>
                        <a:rPr lang="en-US" sz="1300" kern="1200" dirty="0" smtClean="0">
                          <a:effectLst/>
                          <a:latin typeface="Arial Narrow" panose="020B0606020202030204" pitchFamily="34" charset="0"/>
                        </a:rPr>
                        <a:t>to the Aspiring and Serving Judicial Officers</a:t>
                      </a:r>
                      <a:r>
                        <a:rPr lang="en-ZA" sz="1300" kern="1200" dirty="0" smtClean="0">
                          <a:effectLst/>
                          <a:latin typeface="Arial Narrow" panose="020B0606020202030204" pitchFamily="34" charset="0"/>
                        </a:rPr>
                        <a:t>. </a:t>
                      </a:r>
                      <a:endParaRPr lang="en-US" sz="1300" dirty="0">
                        <a:effectLst/>
                        <a:latin typeface="Arial Narrow" panose="020B0606020202030204" pitchFamily="34" charset="0"/>
                        <a:ea typeface="Times New Roman" panose="02020603050405020304" pitchFamily="18" charset="0"/>
                        <a:cs typeface="Arial" panose="020B0604020202020204" pitchFamily="34" charset="0"/>
                      </a:endParaRPr>
                    </a:p>
                  </a:txBody>
                  <a:tcPr marL="64696" marR="64696" marT="0" marB="0"/>
                </a:tc>
                <a:tc>
                  <a:txBody>
                    <a:bodyPr/>
                    <a:lstStyle/>
                    <a:p>
                      <a:pPr marL="228600" marR="0" lvl="0" indent="-228600" algn="just">
                        <a:lnSpc>
                          <a:spcPct val="106000"/>
                        </a:lnSpc>
                        <a:buFont typeface="Wingdings" panose="05000000000000000000" pitchFamily="2" charset="2"/>
                        <a:buChar char=""/>
                        <a:tabLst>
                          <a:tab pos="457200" algn="l"/>
                        </a:tabLst>
                      </a:pPr>
                      <a:r>
                        <a:rPr lang="en-ZA" sz="1300" kern="1200" dirty="0">
                          <a:effectLst/>
                          <a:latin typeface="Arial Narrow" panose="020B0606020202030204" pitchFamily="34" charset="0"/>
                        </a:rPr>
                        <a:t>Develop e-learning </a:t>
                      </a:r>
                      <a:r>
                        <a:rPr lang="en-ZA" sz="1300" kern="1200" dirty="0" smtClean="0">
                          <a:effectLst/>
                          <a:latin typeface="Arial Narrow" panose="020B0606020202030204" pitchFamily="34" charset="0"/>
                        </a:rPr>
                        <a:t>system</a:t>
                      </a:r>
                      <a:endParaRPr lang="en-US" sz="1300" dirty="0">
                        <a:effectLst/>
                        <a:latin typeface="Arial Narrow" panose="020B0606020202030204" pitchFamily="34" charset="0"/>
                      </a:endParaRPr>
                    </a:p>
                    <a:p>
                      <a:pPr marL="228600" marR="0" lvl="0" indent="-228600" algn="just">
                        <a:lnSpc>
                          <a:spcPct val="106000"/>
                        </a:lnSpc>
                        <a:buFont typeface="Wingdings" panose="05000000000000000000" pitchFamily="2" charset="2"/>
                        <a:buChar char=""/>
                        <a:tabLst>
                          <a:tab pos="457200" algn="l"/>
                        </a:tabLst>
                      </a:pPr>
                      <a:r>
                        <a:rPr lang="en-ZA" sz="1300" kern="1200" dirty="0">
                          <a:effectLst/>
                          <a:latin typeface="Arial Narrow" panose="020B0606020202030204" pitchFamily="34" charset="0"/>
                        </a:rPr>
                        <a:t>Partnership with relevant </a:t>
                      </a:r>
                      <a:r>
                        <a:rPr lang="en-ZA" sz="1300" kern="1200" dirty="0" smtClean="0">
                          <a:effectLst/>
                          <a:latin typeface="Arial Narrow" panose="020B0606020202030204" pitchFamily="34" charset="0"/>
                        </a:rPr>
                        <a:t>stakeholders</a:t>
                      </a:r>
                    </a:p>
                    <a:p>
                      <a:pPr marL="228600" marR="0" lvl="0" indent="-228600" algn="just">
                        <a:lnSpc>
                          <a:spcPct val="106000"/>
                        </a:lnSpc>
                        <a:buFont typeface="Wingdings" panose="05000000000000000000" pitchFamily="2" charset="2"/>
                        <a:buChar char=""/>
                        <a:tabLst>
                          <a:tab pos="457200" algn="l"/>
                        </a:tabLst>
                      </a:pPr>
                      <a:r>
                        <a:rPr lang="en-ZA" sz="1300" kern="1200" dirty="0" smtClean="0">
                          <a:effectLst/>
                          <a:latin typeface="Arial Narrow" panose="020B0606020202030204" pitchFamily="34" charset="0"/>
                          <a:ea typeface="Times New Roman" panose="02020603050405020304" pitchFamily="18" charset="0"/>
                          <a:cs typeface="Arial" panose="020B0604020202020204" pitchFamily="34" charset="0"/>
                        </a:rPr>
                        <a:t>Employment of</a:t>
                      </a:r>
                      <a:r>
                        <a:rPr lang="en-ZA" sz="1300" kern="1200" baseline="0" dirty="0" smtClean="0">
                          <a:effectLst/>
                          <a:latin typeface="Arial Narrow" panose="020B0606020202030204" pitchFamily="34" charset="0"/>
                          <a:ea typeface="Times New Roman" panose="02020603050405020304" pitchFamily="18" charset="0"/>
                          <a:cs typeface="Arial" panose="020B0604020202020204" pitchFamily="34" charset="0"/>
                        </a:rPr>
                        <a:t> Judicial Educators</a:t>
                      </a:r>
                      <a:endParaRPr lang="en-US" sz="1300" dirty="0">
                        <a:effectLst/>
                        <a:latin typeface="Arial Narrow" panose="020B0606020202030204" pitchFamily="34" charset="0"/>
                        <a:ea typeface="Times New Roman" panose="02020603050405020304" pitchFamily="18" charset="0"/>
                        <a:cs typeface="Arial" panose="020B0604020202020204" pitchFamily="34" charset="0"/>
                      </a:endParaRPr>
                    </a:p>
                  </a:txBody>
                  <a:tcPr marL="64696" marR="64696" marT="0" marB="0"/>
                </a:tc>
              </a:tr>
            </a:tbl>
          </a:graphicData>
        </a:graphic>
      </p:graphicFrame>
    </p:spTree>
    <p:extLst>
      <p:ext uri="{BB962C8B-B14F-4D97-AF65-F5344CB8AC3E}">
        <p14:creationId xmlns:p14="http://schemas.microsoft.com/office/powerpoint/2010/main" xmlns="" val="3281465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527843" y="1224914"/>
            <a:ext cx="8088313" cy="4464495"/>
          </a:xfrm>
        </p:spPr>
        <p:txBody>
          <a:bodyPr>
            <a:noAutofit/>
          </a:bodyPr>
          <a:lstStyle/>
          <a:p>
            <a:pPr algn="l"/>
            <a:endParaRPr lang="en-ZA" sz="2000" dirty="0" smtClean="0">
              <a:solidFill>
                <a:schemeClr val="tx1"/>
              </a:solidFill>
              <a:latin typeface="Arial" panose="020B0604020202020204" pitchFamily="34" charset="0"/>
              <a:cs typeface="Arial" pitchFamily="34" charset="0"/>
            </a:endParaRPr>
          </a:p>
          <a:p>
            <a:pPr algn="l">
              <a:buNone/>
            </a:pPr>
            <a:endParaRPr lang="en-ZA" sz="2000" dirty="0">
              <a:solidFill>
                <a:schemeClr val="tx1"/>
              </a:solidFill>
              <a:latin typeface="Arial" pitchFamily="34" charset="0"/>
              <a:cs typeface="Arial" pitchFamily="34" charset="0"/>
            </a:endParaRPr>
          </a:p>
          <a:p>
            <a:r>
              <a:rPr lang="en-ZA" sz="8000" dirty="0" smtClean="0">
                <a:solidFill>
                  <a:schemeClr val="tx1"/>
                </a:solidFill>
                <a:latin typeface="Arial" panose="020B0604020202020204" pitchFamily="34" charset="0"/>
                <a:cs typeface="Arial" panose="020B0604020202020204" pitchFamily="34" charset="0"/>
              </a:rPr>
              <a:t>THANK YOU</a:t>
            </a:r>
          </a:p>
          <a:p>
            <a:pPr algn="l"/>
            <a:endParaRPr lang="en-ZA" sz="2000" dirty="0">
              <a:solidFill>
                <a:schemeClr val="tx1"/>
              </a:solidFill>
              <a:latin typeface="Arial" pitchFamily="34" charset="0"/>
              <a:cs typeface="Arial" pitchFamily="34" charset="0"/>
            </a:endParaRPr>
          </a:p>
          <a:p>
            <a:pPr algn="l"/>
            <a:endParaRPr lang="en-ZA" sz="2000" dirty="0" smtClean="0">
              <a:solidFill>
                <a:schemeClr val="tx1"/>
              </a:solidFill>
              <a:latin typeface="Arial" pitchFamily="34" charset="0"/>
              <a:cs typeface="Arial" pitchFamily="34" charset="0"/>
            </a:endParaRPr>
          </a:p>
          <a:p>
            <a:pPr algn="l"/>
            <a:endParaRPr lang="en-ZA" sz="2000" dirty="0" smtClean="0">
              <a:solidFill>
                <a:schemeClr val="tx1"/>
              </a:solidFill>
              <a:latin typeface="Arial" pitchFamily="34" charset="0"/>
              <a:cs typeface="Arial" pitchFamily="34" charset="0"/>
            </a:endParaRPr>
          </a:p>
          <a:p>
            <a:pPr algn="l"/>
            <a:endParaRPr lang="en-ZA" sz="2000" dirty="0" smtClean="0">
              <a:solidFill>
                <a:schemeClr val="tx1"/>
              </a:solidFill>
              <a:latin typeface="Arial" pitchFamily="34" charset="0"/>
              <a:cs typeface="Arial" pitchFamily="34" charset="0"/>
            </a:endParaRPr>
          </a:p>
          <a:p>
            <a:pPr algn="l">
              <a:buNone/>
            </a:pPr>
            <a:endParaRPr lang="en-ZA" sz="2000" dirty="0" smtClean="0">
              <a:solidFill>
                <a:schemeClr val="tx1"/>
              </a:solidFill>
              <a:latin typeface="Arial" pitchFamily="34" charset="0"/>
              <a:cs typeface="Arial" pitchFamily="34" charset="0"/>
            </a:endParaRPr>
          </a:p>
          <a:p>
            <a:pPr algn="l">
              <a:buNone/>
            </a:pPr>
            <a:endParaRPr lang="en-ZA" sz="2000" dirty="0" smtClean="0">
              <a:solidFill>
                <a:schemeClr val="tx1"/>
              </a:solidFill>
              <a:latin typeface="Arial" pitchFamily="34" charset="0"/>
              <a:cs typeface="Arial" pitchFamily="34" charset="0"/>
            </a:endParaRPr>
          </a:p>
          <a:p>
            <a:pPr algn="l">
              <a:buNone/>
            </a:pPr>
            <a:endParaRPr lang="en-ZA" sz="2000" dirty="0">
              <a:solidFill>
                <a:schemeClr val="tx1"/>
              </a:solidFill>
              <a:latin typeface="Arial" pitchFamily="34" charset="0"/>
              <a:cs typeface="Arial" pitchFamily="34" charset="0"/>
            </a:endParaRPr>
          </a:p>
        </p:txBody>
      </p:sp>
      <p:sp>
        <p:nvSpPr>
          <p:cNvPr id="9" name="Title 1"/>
          <p:cNvSpPr txBox="1">
            <a:spLocks/>
          </p:cNvSpPr>
          <p:nvPr/>
        </p:nvSpPr>
        <p:spPr>
          <a:xfrm>
            <a:off x="822960" y="274638"/>
            <a:ext cx="749808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ZA" sz="3600" dirty="0"/>
          </a:p>
        </p:txBody>
      </p:sp>
      <p:sp>
        <p:nvSpPr>
          <p:cNvPr id="10" name="Content Placeholder 2"/>
          <p:cNvSpPr txBox="1">
            <a:spLocks/>
          </p:cNvSpPr>
          <p:nvPr/>
        </p:nvSpPr>
        <p:spPr>
          <a:xfrm>
            <a:off x="446514" y="1196752"/>
            <a:ext cx="8487174" cy="46805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en-ZA" sz="1600" dirty="0" smtClean="0">
              <a:solidFill>
                <a:schemeClr val="tx1"/>
              </a:solidFill>
            </a:endParaRPr>
          </a:p>
          <a:p>
            <a:pPr marL="82296" algn="l"/>
            <a:endParaRPr lang="en-ZA" sz="1600" dirty="0">
              <a:solidFill>
                <a:schemeClr val="tx1"/>
              </a:solidFill>
            </a:endParaRPr>
          </a:p>
        </p:txBody>
      </p:sp>
      <p:sp>
        <p:nvSpPr>
          <p:cNvPr id="4" name="Slide Number Placeholder 3"/>
          <p:cNvSpPr>
            <a:spLocks noGrp="1"/>
          </p:cNvSpPr>
          <p:nvPr>
            <p:ph type="sldNum" sz="quarter" idx="12"/>
          </p:nvPr>
        </p:nvSpPr>
        <p:spPr/>
        <p:txBody>
          <a:bodyPr/>
          <a:lstStyle/>
          <a:p>
            <a:fld id="{773DCE2D-EBBA-424B-9E36-955D9A4D7994}" type="slidenum">
              <a:rPr lang="en-ZA" smtClean="0"/>
              <a:pPr/>
              <a:t>41</a:t>
            </a:fld>
            <a:endParaRPr lang="en-ZA" dirty="0"/>
          </a:p>
        </p:txBody>
      </p:sp>
      <p:sp>
        <p:nvSpPr>
          <p:cNvPr id="11"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2"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7361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480336" y="1052736"/>
            <a:ext cx="8340136" cy="4815408"/>
          </a:xfrm>
        </p:spPr>
        <p:txBody>
          <a:bodyPr>
            <a:noAutofit/>
          </a:bodyPr>
          <a:lstStyle/>
          <a:p>
            <a:pPr lvl="0" algn="l"/>
            <a:endParaRPr lang="en-ZA" sz="1600" dirty="0">
              <a:solidFill>
                <a:schemeClr val="tx1"/>
              </a:solidFill>
              <a:latin typeface="Arial" pitchFamily="34" charset="0"/>
              <a:cs typeface="Arial" pitchFamily="34" charset="0"/>
            </a:endParaRPr>
          </a:p>
          <a:p>
            <a:pPr algn="just"/>
            <a:endParaRPr lang="en-US" sz="1800" dirty="0" smtClean="0">
              <a:solidFill>
                <a:schemeClr val="tx1"/>
              </a:solidFill>
              <a:latin typeface="Arial" pitchFamily="34" charset="0"/>
              <a:cs typeface="Arial" pitchFamily="34" charset="0"/>
            </a:endParaRPr>
          </a:p>
          <a:p>
            <a:pPr algn="just"/>
            <a:endParaRPr lang="en-US" sz="1800" dirty="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sz="1800" dirty="0">
              <a:solidFill>
                <a:schemeClr val="tx1"/>
              </a:solidFill>
              <a:latin typeface="Arial" pitchFamily="34" charset="0"/>
              <a:cs typeface="Arial" pitchFamily="34" charset="0"/>
            </a:endParaRPr>
          </a:p>
          <a:p>
            <a:pPr algn="just"/>
            <a:endParaRPr lang="en-ZA" sz="1800" dirty="0" smtClean="0">
              <a:solidFill>
                <a:schemeClr val="tx1"/>
              </a:solidFill>
              <a:latin typeface="Arial" pitchFamily="34" charset="0"/>
              <a:cs typeface="Arial" pitchFamily="34" charset="0"/>
            </a:endParaRPr>
          </a:p>
          <a:p>
            <a:pPr algn="just"/>
            <a:endParaRPr lang="en-ZA" dirty="0">
              <a:solidFill>
                <a:schemeClr val="tx1"/>
              </a:solidFill>
              <a:latin typeface="Arial" pitchFamily="34" charset="0"/>
              <a:cs typeface="Arial" pitchFamily="34" charset="0"/>
            </a:endParaRPr>
          </a:p>
        </p:txBody>
      </p:sp>
      <p:sp>
        <p:nvSpPr>
          <p:cNvPr id="9" name="Title 1"/>
          <p:cNvSpPr txBox="1">
            <a:spLocks/>
          </p:cNvSpPr>
          <p:nvPr/>
        </p:nvSpPr>
        <p:spPr>
          <a:xfrm>
            <a:off x="480336" y="188640"/>
            <a:ext cx="7498080" cy="5715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smtClean="0">
                <a:latin typeface="Arial" panose="020B0604020202020204" pitchFamily="34" charset="0"/>
                <a:cs typeface="Arial" panose="020B0604020202020204" pitchFamily="34" charset="0"/>
              </a:rPr>
              <a:t>VISION, MISSION AND VALUES</a:t>
            </a:r>
            <a:endParaRPr lang="en-ZA" sz="4000" b="1" dirty="0">
              <a:latin typeface="Arial" panose="020B060402020202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xmlns="" val="843713212"/>
              </p:ext>
            </p:extLst>
          </p:nvPr>
        </p:nvGraphicFramePr>
        <p:xfrm>
          <a:off x="660827" y="1124744"/>
          <a:ext cx="7317589" cy="4680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Slide Number Placeholder 9"/>
          <p:cNvSpPr>
            <a:spLocks noGrp="1"/>
          </p:cNvSpPr>
          <p:nvPr>
            <p:ph type="sldNum" sz="quarter" idx="12"/>
          </p:nvPr>
        </p:nvSpPr>
        <p:spPr/>
        <p:txBody>
          <a:bodyPr/>
          <a:lstStyle/>
          <a:p>
            <a:fld id="{773DCE2D-EBBA-424B-9E36-955D9A4D7994}" type="slidenum">
              <a:rPr lang="en-ZA" smtClean="0"/>
              <a:pPr/>
              <a:t>5</a:t>
            </a:fld>
            <a:endParaRPr lang="en-ZA" dirty="0"/>
          </a:p>
        </p:txBody>
      </p:sp>
      <p:sp>
        <p:nvSpPr>
          <p:cNvPr id="11"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2" name="Picture 7" descr="Office of the Chief Justice - Master emblem in high resolution with wordi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32145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480336" y="940708"/>
            <a:ext cx="8340136" cy="5080580"/>
          </a:xfrm>
        </p:spPr>
        <p:txBody>
          <a:bodyPr>
            <a:noAutofit/>
          </a:bodyPr>
          <a:lstStyle/>
          <a:p>
            <a:pPr algn="just"/>
            <a:r>
              <a:rPr lang="en-ZA" sz="1600" dirty="0" smtClean="0">
                <a:solidFill>
                  <a:schemeClr val="tx1"/>
                </a:solidFill>
                <a:latin typeface="Arial" panose="020B0604020202020204" pitchFamily="34" charset="0"/>
                <a:cs typeface="Arial" panose="020B0604020202020204" pitchFamily="34" charset="0"/>
              </a:rPr>
              <a:t>The </a:t>
            </a:r>
            <a:r>
              <a:rPr lang="en-US" sz="1600" dirty="0" smtClean="0">
                <a:solidFill>
                  <a:schemeClr val="tx1"/>
                </a:solidFill>
                <a:latin typeface="Arial" panose="020B0604020202020204" pitchFamily="34" charset="0"/>
                <a:cs typeface="Arial" panose="020B0604020202020204" pitchFamily="34" charset="0"/>
              </a:rPr>
              <a:t>mandate </a:t>
            </a:r>
            <a:r>
              <a:rPr lang="en-US" sz="1600" dirty="0">
                <a:solidFill>
                  <a:schemeClr val="tx1"/>
                </a:solidFill>
                <a:latin typeface="Arial" panose="020B0604020202020204" pitchFamily="34" charset="0"/>
                <a:cs typeface="Arial" panose="020B0604020202020204" pitchFamily="34" charset="0"/>
              </a:rPr>
              <a:t>of the Office of the Chief Justice (OCJ</a:t>
            </a:r>
            <a:r>
              <a:rPr lang="en-US" sz="1600" dirty="0" smtClean="0">
                <a:solidFill>
                  <a:schemeClr val="tx1"/>
                </a:solidFill>
                <a:latin typeface="Arial" panose="020B0604020202020204" pitchFamily="34" charset="0"/>
                <a:cs typeface="Arial" panose="020B0604020202020204" pitchFamily="34" charset="0"/>
              </a:rPr>
              <a:t>) is </a:t>
            </a:r>
            <a:r>
              <a:rPr lang="en-US" sz="1600" dirty="0">
                <a:solidFill>
                  <a:schemeClr val="tx1"/>
                </a:solidFill>
                <a:latin typeface="Arial" panose="020B0604020202020204" pitchFamily="34" charset="0"/>
                <a:cs typeface="Arial" panose="020B0604020202020204" pitchFamily="34" charset="0"/>
              </a:rPr>
              <a:t>to support the Chief Justice in executing administrative and judicial powers and duties as Head of the Judiciary and Head of the Constitutional </a:t>
            </a:r>
            <a:r>
              <a:rPr lang="en-US" sz="1600" dirty="0" smtClean="0">
                <a:solidFill>
                  <a:schemeClr val="tx1"/>
                </a:solidFill>
                <a:latin typeface="Arial" panose="020B0604020202020204" pitchFamily="34" charset="0"/>
                <a:cs typeface="Arial" panose="020B0604020202020204" pitchFamily="34" charset="0"/>
              </a:rPr>
              <a:t>Court</a:t>
            </a:r>
            <a:r>
              <a:rPr lang="en-US" sz="1600" b="1" dirty="0">
                <a:solidFill>
                  <a:schemeClr val="tx1"/>
                </a:solidFill>
                <a:latin typeface="Arial" panose="020B0604020202020204" pitchFamily="34" charset="0"/>
                <a:cs typeface="Arial" panose="020B0604020202020204" pitchFamily="34" charset="0"/>
              </a:rPr>
              <a:t> </a:t>
            </a:r>
            <a:r>
              <a:rPr lang="en-US" sz="1600" b="1" dirty="0" smtClean="0">
                <a:solidFill>
                  <a:schemeClr val="tx1"/>
                </a:solidFill>
                <a:latin typeface="Arial" panose="020B0604020202020204" pitchFamily="34" charset="0"/>
                <a:cs typeface="Arial" panose="020B0604020202020204" pitchFamily="34" charset="0"/>
              </a:rPr>
              <a:t>as </a:t>
            </a:r>
            <a:r>
              <a:rPr lang="en-US" sz="1600" b="1" dirty="0">
                <a:solidFill>
                  <a:schemeClr val="tx1"/>
                </a:solidFill>
                <a:latin typeface="Arial" panose="020B0604020202020204" pitchFamily="34" charset="0"/>
                <a:cs typeface="Arial" panose="020B0604020202020204" pitchFamily="34" charset="0"/>
              </a:rPr>
              <a:t>determined by the </a:t>
            </a:r>
            <a:r>
              <a:rPr lang="en-US" sz="1600" b="1" dirty="0" smtClean="0">
                <a:solidFill>
                  <a:schemeClr val="tx1"/>
                </a:solidFill>
                <a:latin typeface="Arial" panose="020B0604020202020204" pitchFamily="34" charset="0"/>
                <a:cs typeface="Arial" panose="020B0604020202020204" pitchFamily="34" charset="0"/>
              </a:rPr>
              <a:t>MPSA in </a:t>
            </a:r>
            <a:r>
              <a:rPr lang="en-US" sz="1600" b="1" dirty="0">
                <a:solidFill>
                  <a:schemeClr val="tx1"/>
                </a:solidFill>
                <a:latin typeface="Arial" panose="020B0604020202020204" pitchFamily="34" charset="0"/>
                <a:cs typeface="Arial" panose="020B0604020202020204" pitchFamily="34" charset="0"/>
              </a:rPr>
              <a:t>2010</a:t>
            </a:r>
            <a:r>
              <a:rPr lang="en-US" sz="1600" dirty="0" smtClean="0">
                <a:solidFill>
                  <a:schemeClr val="tx1"/>
                </a:solidFill>
                <a:latin typeface="Arial" panose="020B0604020202020204" pitchFamily="34" charset="0"/>
                <a:cs typeface="Arial" panose="020B0604020202020204" pitchFamily="34" charset="0"/>
              </a:rPr>
              <a:t>. </a:t>
            </a:r>
          </a:p>
          <a:p>
            <a:pPr algn="just"/>
            <a:r>
              <a:rPr lang="en-US" sz="1600" b="1" dirty="0" smtClean="0">
                <a:solidFill>
                  <a:schemeClr val="tx1"/>
                </a:solidFill>
                <a:latin typeface="Arial" panose="020B0604020202020204" pitchFamily="34" charset="0"/>
                <a:cs typeface="Arial" panose="020B0604020202020204" pitchFamily="34" charset="0"/>
              </a:rPr>
              <a:t>Functions: </a:t>
            </a:r>
          </a:p>
          <a:p>
            <a:pPr marL="285750" lvl="0" indent="-285750" algn="l">
              <a:buFont typeface="Arial" pitchFamily="34" charset="0"/>
              <a:buChar char="•"/>
            </a:pPr>
            <a:r>
              <a:rPr lang="en-US" sz="1600" dirty="0" smtClean="0">
                <a:solidFill>
                  <a:schemeClr val="tx1"/>
                </a:solidFill>
                <a:latin typeface="Arial" panose="020B0604020202020204" pitchFamily="34" charset="0"/>
                <a:cs typeface="Arial" panose="020B0604020202020204" pitchFamily="34" charset="0"/>
              </a:rPr>
              <a:t>To </a:t>
            </a:r>
            <a:r>
              <a:rPr lang="en-US" sz="1600" dirty="0">
                <a:solidFill>
                  <a:schemeClr val="tx1"/>
                </a:solidFill>
                <a:latin typeface="Arial" panose="020B0604020202020204" pitchFamily="34" charset="0"/>
                <a:cs typeface="Arial" panose="020B0604020202020204" pitchFamily="34" charset="0"/>
              </a:rPr>
              <a:t>provide and coordinate legal and administrative support to the Chief </a:t>
            </a:r>
            <a:r>
              <a:rPr lang="en-US" sz="1600" dirty="0" smtClean="0">
                <a:solidFill>
                  <a:schemeClr val="tx1"/>
                </a:solidFill>
                <a:latin typeface="Arial" panose="020B0604020202020204" pitchFamily="34" charset="0"/>
                <a:cs typeface="Arial" panose="020B0604020202020204" pitchFamily="34" charset="0"/>
              </a:rPr>
              <a:t>Justice; </a:t>
            </a:r>
            <a:endParaRPr lang="en-ZA" sz="1600" dirty="0">
              <a:solidFill>
                <a:schemeClr val="tx1"/>
              </a:solidFill>
              <a:latin typeface="Arial" panose="020B0604020202020204" pitchFamily="34" charset="0"/>
              <a:cs typeface="Arial" panose="020B0604020202020204" pitchFamily="34" charset="0"/>
            </a:endParaRPr>
          </a:p>
          <a:p>
            <a:pPr marL="285750" lvl="0" indent="-285750" algn="l">
              <a:buFont typeface="Arial" pitchFamily="34" charset="0"/>
              <a:buChar char="•"/>
            </a:pPr>
            <a:r>
              <a:rPr lang="en-US" sz="1600" dirty="0">
                <a:solidFill>
                  <a:schemeClr val="tx1"/>
                </a:solidFill>
                <a:latin typeface="Arial" panose="020B0604020202020204" pitchFamily="34" charset="0"/>
                <a:cs typeface="Arial" panose="020B0604020202020204" pitchFamily="34" charset="0"/>
              </a:rPr>
              <a:t>To provide communication and relationship management services and inter-governmental and international </a:t>
            </a:r>
            <a:r>
              <a:rPr lang="en-US" sz="1600" dirty="0" smtClean="0">
                <a:solidFill>
                  <a:schemeClr val="tx1"/>
                </a:solidFill>
                <a:latin typeface="Arial" panose="020B0604020202020204" pitchFamily="34" charset="0"/>
                <a:cs typeface="Arial" panose="020B0604020202020204" pitchFamily="34" charset="0"/>
              </a:rPr>
              <a:t>coordination; </a:t>
            </a:r>
            <a:endParaRPr lang="en-ZA" sz="1600" dirty="0">
              <a:solidFill>
                <a:schemeClr val="tx1"/>
              </a:solidFill>
              <a:latin typeface="Arial" panose="020B0604020202020204" pitchFamily="34" charset="0"/>
              <a:cs typeface="Arial" panose="020B0604020202020204" pitchFamily="34" charset="0"/>
            </a:endParaRPr>
          </a:p>
          <a:p>
            <a:pPr marL="285750" lvl="0" indent="-285750" algn="l">
              <a:buFont typeface="Arial" pitchFamily="34" charset="0"/>
              <a:buChar char="•"/>
            </a:pPr>
            <a:r>
              <a:rPr lang="en-US" sz="1600" dirty="0">
                <a:solidFill>
                  <a:schemeClr val="tx1"/>
                </a:solidFill>
                <a:latin typeface="Arial" panose="020B0604020202020204" pitchFamily="34" charset="0"/>
                <a:cs typeface="Arial" panose="020B0604020202020204" pitchFamily="34" charset="0"/>
              </a:rPr>
              <a:t>To develop courts administration policy, norms and </a:t>
            </a:r>
            <a:r>
              <a:rPr lang="en-US" sz="1600" dirty="0" smtClean="0">
                <a:solidFill>
                  <a:schemeClr val="tx1"/>
                </a:solidFill>
                <a:latin typeface="Arial" panose="020B0604020202020204" pitchFamily="34" charset="0"/>
                <a:cs typeface="Arial" panose="020B0604020202020204" pitchFamily="34" charset="0"/>
              </a:rPr>
              <a:t>standards; </a:t>
            </a:r>
            <a:endParaRPr lang="en-ZA" sz="1600" dirty="0">
              <a:solidFill>
                <a:schemeClr val="tx1"/>
              </a:solidFill>
              <a:latin typeface="Arial" panose="020B0604020202020204" pitchFamily="34" charset="0"/>
              <a:cs typeface="Arial" panose="020B0604020202020204" pitchFamily="34" charset="0"/>
            </a:endParaRPr>
          </a:p>
          <a:p>
            <a:pPr marL="285750" lvl="0" indent="-285750" algn="l">
              <a:buFont typeface="Arial" pitchFamily="34" charset="0"/>
              <a:buChar char="•"/>
            </a:pPr>
            <a:r>
              <a:rPr lang="en-US" sz="1600" dirty="0">
                <a:solidFill>
                  <a:schemeClr val="tx1"/>
                </a:solidFill>
                <a:latin typeface="Arial" panose="020B0604020202020204" pitchFamily="34" charset="0"/>
                <a:cs typeface="Arial" panose="020B0604020202020204" pitchFamily="34" charset="0"/>
              </a:rPr>
              <a:t>To support the development of Judicial policy, norms and </a:t>
            </a:r>
            <a:r>
              <a:rPr lang="en-US" sz="1600" dirty="0" smtClean="0">
                <a:solidFill>
                  <a:schemeClr val="tx1"/>
                </a:solidFill>
                <a:latin typeface="Arial" panose="020B0604020202020204" pitchFamily="34" charset="0"/>
                <a:cs typeface="Arial" panose="020B0604020202020204" pitchFamily="34" charset="0"/>
              </a:rPr>
              <a:t>standards;</a:t>
            </a:r>
          </a:p>
          <a:p>
            <a:pPr lvl="0" algn="l"/>
            <a:r>
              <a:rPr lang="en-US" sz="1600" b="1" dirty="0" smtClean="0">
                <a:solidFill>
                  <a:schemeClr val="tx1"/>
                </a:solidFill>
                <a:latin typeface="Arial" panose="020B0604020202020204" pitchFamily="34" charset="0"/>
                <a:cs typeface="Arial" panose="020B0604020202020204" pitchFamily="34" charset="0"/>
              </a:rPr>
              <a:t>(As approved by Cabinet Decision, 18 September 2014 &amp; determined by MPSA, 2015)</a:t>
            </a:r>
            <a:endParaRPr lang="en-ZA" sz="1600" b="1" dirty="0">
              <a:solidFill>
                <a:schemeClr val="tx1"/>
              </a:solidFill>
              <a:latin typeface="Arial" panose="020B0604020202020204" pitchFamily="34" charset="0"/>
              <a:cs typeface="Arial" panose="020B0604020202020204" pitchFamily="34" charset="0"/>
            </a:endParaRPr>
          </a:p>
          <a:p>
            <a:pPr marL="285750" lvl="0" indent="-285750" algn="l">
              <a:buFont typeface="Arial" pitchFamily="34" charset="0"/>
              <a:buChar char="•"/>
            </a:pPr>
            <a:r>
              <a:rPr lang="en-US" sz="1600" dirty="0">
                <a:solidFill>
                  <a:schemeClr val="tx1"/>
                </a:solidFill>
                <a:latin typeface="Arial" panose="020B0604020202020204" pitchFamily="34" charset="0"/>
                <a:cs typeface="Arial" panose="020B0604020202020204" pitchFamily="34" charset="0"/>
              </a:rPr>
              <a:t>To support the Judicial function of the </a:t>
            </a:r>
            <a:r>
              <a:rPr lang="en-US" sz="1600" dirty="0" smtClean="0">
                <a:solidFill>
                  <a:schemeClr val="tx1"/>
                </a:solidFill>
                <a:latin typeface="Arial" panose="020B0604020202020204" pitchFamily="34" charset="0"/>
                <a:cs typeface="Arial" panose="020B0604020202020204" pitchFamily="34" charset="0"/>
              </a:rPr>
              <a:t>Superior Courts;</a:t>
            </a:r>
          </a:p>
          <a:p>
            <a:pPr marL="285750" indent="-285750" algn="l">
              <a:buFont typeface="Arial" pitchFamily="34" charset="0"/>
              <a:buChar char="•"/>
            </a:pPr>
            <a:r>
              <a:rPr lang="en-US" sz="1600" dirty="0">
                <a:solidFill>
                  <a:schemeClr val="tx1"/>
                </a:solidFill>
                <a:latin typeface="Arial" panose="020B0604020202020204" pitchFamily="34" charset="0"/>
                <a:cs typeface="Arial" panose="020B0604020202020204" pitchFamily="34" charset="0"/>
              </a:rPr>
              <a:t>To support the Judicial Service Commission in the execution of its </a:t>
            </a:r>
            <a:r>
              <a:rPr lang="en-US" sz="1600" dirty="0" smtClean="0">
                <a:solidFill>
                  <a:schemeClr val="tx1"/>
                </a:solidFill>
                <a:latin typeface="Arial" panose="020B0604020202020204" pitchFamily="34" charset="0"/>
                <a:cs typeface="Arial" panose="020B0604020202020204" pitchFamily="34" charset="0"/>
              </a:rPr>
              <a:t>mandate; </a:t>
            </a:r>
          </a:p>
          <a:p>
            <a:pPr marL="285750" indent="-285750" algn="l">
              <a:buFont typeface="Arial" pitchFamily="34" charset="0"/>
              <a:buChar char="•"/>
            </a:pPr>
            <a:r>
              <a:rPr lang="en-US" sz="1600" dirty="0" smtClean="0">
                <a:solidFill>
                  <a:schemeClr val="tx1"/>
                </a:solidFill>
                <a:latin typeface="Arial" panose="020B0604020202020204" pitchFamily="34" charset="0"/>
                <a:cs typeface="Arial" panose="020B0604020202020204" pitchFamily="34" charset="0"/>
              </a:rPr>
              <a:t>To support South African Judicial Education Institute  in the execution of its mandate; and  </a:t>
            </a:r>
          </a:p>
          <a:p>
            <a:pPr marL="285750" indent="-285750" algn="l">
              <a:buFont typeface="Arial" pitchFamily="34" charset="0"/>
              <a:buChar char="•"/>
            </a:pPr>
            <a:r>
              <a:rPr lang="en-US" sz="1600" dirty="0" smtClean="0">
                <a:solidFill>
                  <a:schemeClr val="tx1"/>
                </a:solidFill>
                <a:latin typeface="Arial" panose="020B0604020202020204" pitchFamily="34" charset="0"/>
                <a:cs typeface="Arial" panose="020B0604020202020204" pitchFamily="34" charset="0"/>
              </a:rPr>
              <a:t>To administer Judges’ </a:t>
            </a:r>
            <a:r>
              <a:rPr lang="en-US" sz="1600" dirty="0">
                <a:solidFill>
                  <a:schemeClr val="tx1"/>
                </a:solidFill>
                <a:latin typeface="Arial" panose="020B0604020202020204" pitchFamily="34" charset="0"/>
                <a:cs typeface="Arial" panose="020B0604020202020204" pitchFamily="34" charset="0"/>
              </a:rPr>
              <a:t>R</a:t>
            </a:r>
            <a:r>
              <a:rPr lang="en-US" sz="1600" dirty="0" smtClean="0">
                <a:solidFill>
                  <a:schemeClr val="tx1"/>
                </a:solidFill>
                <a:latin typeface="Arial" panose="020B0604020202020204" pitchFamily="34" charset="0"/>
                <a:cs typeface="Arial" panose="020B0604020202020204" pitchFamily="34" charset="0"/>
              </a:rPr>
              <a:t>emuneration and Conditions of Employment Act  </a:t>
            </a:r>
          </a:p>
          <a:p>
            <a:pPr marL="285750" indent="-285750" algn="l">
              <a:buFont typeface="Arial" pitchFamily="34" charset="0"/>
              <a:buChar char="•"/>
            </a:pPr>
            <a:endParaRPr lang="en-ZA" sz="1600" dirty="0">
              <a:solidFill>
                <a:schemeClr val="tx1"/>
              </a:solidFill>
              <a:latin typeface="Arial" panose="020B0604020202020204" pitchFamily="34" charset="0"/>
              <a:cs typeface="Arial" panose="020B0604020202020204" pitchFamily="34" charset="0"/>
            </a:endParaRPr>
          </a:p>
          <a:p>
            <a:pPr marL="285750" lvl="0" indent="-285750" algn="l">
              <a:buFont typeface="Arial" pitchFamily="34" charset="0"/>
              <a:buChar char="•"/>
            </a:pPr>
            <a:endParaRPr lang="en-ZA" sz="1600" dirty="0">
              <a:solidFill>
                <a:schemeClr val="tx1"/>
              </a:solidFill>
              <a:latin typeface="Arial" panose="020B0604020202020204" pitchFamily="34" charset="0"/>
              <a:cs typeface="Arial" panose="020B0604020202020204" pitchFamily="34" charset="0"/>
            </a:endParaRPr>
          </a:p>
          <a:p>
            <a:pPr algn="just"/>
            <a:endParaRPr lang="en-US" sz="1600" dirty="0" smtClean="0">
              <a:solidFill>
                <a:schemeClr val="tx1"/>
              </a:solidFill>
              <a:latin typeface="Arial" panose="020B0604020202020204" pitchFamily="34" charset="0"/>
              <a:cs typeface="Arial" panose="020B0604020202020204" pitchFamily="34" charset="0"/>
            </a:endParaRPr>
          </a:p>
          <a:p>
            <a:pPr algn="just"/>
            <a:endParaRPr lang="en-US" sz="1600" dirty="0">
              <a:solidFill>
                <a:schemeClr val="tx1"/>
              </a:solidFill>
              <a:latin typeface="Arial" panose="020B0604020202020204" pitchFamily="34" charset="0"/>
              <a:cs typeface="Arial" panose="020B0604020202020204"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1600" dirty="0">
              <a:solidFill>
                <a:schemeClr val="tx1"/>
              </a:solidFill>
              <a:latin typeface="Arial" pitchFamily="34" charset="0"/>
              <a:cs typeface="Arial" pitchFamily="34" charset="0"/>
            </a:endParaRPr>
          </a:p>
          <a:p>
            <a:pPr algn="just"/>
            <a:endParaRPr lang="en-ZA" sz="1600" dirty="0" smtClean="0">
              <a:solidFill>
                <a:schemeClr val="tx1"/>
              </a:solidFill>
              <a:latin typeface="Arial" pitchFamily="34" charset="0"/>
              <a:cs typeface="Arial" pitchFamily="34" charset="0"/>
            </a:endParaRPr>
          </a:p>
          <a:p>
            <a:pPr algn="just"/>
            <a:endParaRPr lang="en-ZA" sz="2800" dirty="0">
              <a:solidFill>
                <a:schemeClr val="tx1"/>
              </a:solidFill>
              <a:latin typeface="Arial" pitchFamily="34" charset="0"/>
              <a:cs typeface="Arial" pitchFamily="34" charset="0"/>
            </a:endParaRPr>
          </a:p>
        </p:txBody>
      </p:sp>
      <p:sp>
        <p:nvSpPr>
          <p:cNvPr id="9" name="Title 1"/>
          <p:cNvSpPr txBox="1">
            <a:spLocks/>
          </p:cNvSpPr>
          <p:nvPr/>
        </p:nvSpPr>
        <p:spPr>
          <a:xfrm>
            <a:off x="436210" y="167095"/>
            <a:ext cx="7498080" cy="5715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smtClean="0">
                <a:latin typeface="Arial" panose="020B0604020202020204" pitchFamily="34" charset="0"/>
                <a:cs typeface="Arial" pitchFamily="34" charset="0"/>
              </a:rPr>
              <a:t> </a:t>
            </a:r>
            <a:r>
              <a:rPr lang="en-ZA" sz="3200" b="1" dirty="0" smtClean="0">
                <a:latin typeface="Arial" panose="020B0604020202020204" pitchFamily="34" charset="0"/>
                <a:cs typeface="Arial" panose="020B0604020202020204" pitchFamily="34" charset="0"/>
              </a:rPr>
              <a:t>MANDATE</a:t>
            </a:r>
            <a:endParaRPr lang="en-ZA" sz="3200" b="1" dirty="0">
              <a:solidFill>
                <a:srgbClr val="0070C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773DCE2D-EBBA-424B-9E36-955D9A4D7994}" type="slidenum">
              <a:rPr lang="en-ZA" smtClean="0"/>
              <a:pPr/>
              <a:t>6</a:t>
            </a:fld>
            <a:endParaRPr lang="en-ZA" dirty="0"/>
          </a:p>
        </p:txBody>
      </p:sp>
      <p:sp>
        <p:nvSpPr>
          <p:cNvPr id="10"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78540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514" y="274638"/>
            <a:ext cx="7772400" cy="994122"/>
          </a:xfrm>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type="subTitle" idx="1"/>
          </p:nvPr>
        </p:nvSpPr>
        <p:spPr>
          <a:xfrm>
            <a:off x="431262" y="1052736"/>
            <a:ext cx="8340136" cy="4815408"/>
          </a:xfrm>
        </p:spPr>
        <p:txBody>
          <a:bodyPr>
            <a:noAutofit/>
          </a:bodyPr>
          <a:lstStyle/>
          <a:p>
            <a:pPr algn="l"/>
            <a:endParaRPr lang="en-ZA" sz="1600" dirty="0">
              <a:solidFill>
                <a:schemeClr val="tx1"/>
              </a:solidFill>
              <a:latin typeface="Arial Narrow" panose="020B0606020202030204" pitchFamily="34" charset="0"/>
              <a:cs typeface="Arial" pitchFamily="34" charset="0"/>
            </a:endParaRPr>
          </a:p>
          <a:p>
            <a:pPr lvl="0" algn="l"/>
            <a:endParaRPr lang="en-ZA" sz="1600" dirty="0">
              <a:solidFill>
                <a:schemeClr val="tx1"/>
              </a:solidFill>
              <a:latin typeface="Arial Narrow" panose="020B0606020202030204" pitchFamily="34" charset="0"/>
              <a:cs typeface="Arial" pitchFamily="34" charset="0"/>
            </a:endParaRPr>
          </a:p>
          <a:p>
            <a:pPr algn="just"/>
            <a:endParaRPr lang="en-US" sz="1800" dirty="0" smtClean="0">
              <a:solidFill>
                <a:schemeClr val="tx1"/>
              </a:solidFill>
              <a:latin typeface="Arial Narrow" panose="020B0606020202030204" pitchFamily="34" charset="0"/>
              <a:cs typeface="Arial" pitchFamily="34" charset="0"/>
            </a:endParaRPr>
          </a:p>
          <a:p>
            <a:pPr algn="just"/>
            <a:endParaRPr lang="en-US" sz="1800" dirty="0">
              <a:solidFill>
                <a:schemeClr val="tx1"/>
              </a:solidFill>
              <a:latin typeface="Arial Narrow" panose="020B0606020202030204" pitchFamily="34" charset="0"/>
              <a:cs typeface="Arial" pitchFamily="34" charset="0"/>
            </a:endParaRPr>
          </a:p>
          <a:p>
            <a:pPr algn="just"/>
            <a:endParaRPr lang="en-ZA" sz="1800" dirty="0" smtClean="0">
              <a:solidFill>
                <a:schemeClr val="tx1"/>
              </a:solidFill>
              <a:latin typeface="Arial Narrow" panose="020B0606020202030204" pitchFamily="34" charset="0"/>
              <a:cs typeface="Arial" pitchFamily="34" charset="0"/>
            </a:endParaRPr>
          </a:p>
          <a:p>
            <a:pPr algn="just"/>
            <a:endParaRPr lang="en-ZA" sz="1800" dirty="0" smtClean="0">
              <a:solidFill>
                <a:schemeClr val="tx1"/>
              </a:solidFill>
              <a:latin typeface="Arial Narrow" panose="020B0606020202030204" pitchFamily="34" charset="0"/>
              <a:cs typeface="Arial" pitchFamily="34" charset="0"/>
            </a:endParaRPr>
          </a:p>
          <a:p>
            <a:pPr algn="just"/>
            <a:endParaRPr lang="en-ZA" sz="1800" dirty="0">
              <a:solidFill>
                <a:schemeClr val="tx1"/>
              </a:solidFill>
              <a:latin typeface="Arial Narrow" panose="020B0606020202030204" pitchFamily="34" charset="0"/>
              <a:cs typeface="Arial" pitchFamily="34" charset="0"/>
            </a:endParaRPr>
          </a:p>
          <a:p>
            <a:pPr algn="just"/>
            <a:endParaRPr lang="en-ZA" sz="1800" dirty="0" smtClean="0">
              <a:solidFill>
                <a:schemeClr val="tx1"/>
              </a:solidFill>
              <a:latin typeface="Arial Narrow" panose="020B0606020202030204" pitchFamily="34" charset="0"/>
              <a:cs typeface="Arial" pitchFamily="34" charset="0"/>
            </a:endParaRPr>
          </a:p>
          <a:p>
            <a:pPr algn="just"/>
            <a:endParaRPr lang="en-ZA" dirty="0">
              <a:solidFill>
                <a:schemeClr val="tx1"/>
              </a:solidFill>
              <a:latin typeface="Arial Narrow" panose="020B0606020202030204" pitchFamily="34" charset="0"/>
              <a:cs typeface="Arial" pitchFamily="34" charset="0"/>
            </a:endParaRPr>
          </a:p>
        </p:txBody>
      </p:sp>
      <p:sp>
        <p:nvSpPr>
          <p:cNvPr id="9" name="Title 1"/>
          <p:cNvSpPr txBox="1">
            <a:spLocks/>
          </p:cNvSpPr>
          <p:nvPr/>
        </p:nvSpPr>
        <p:spPr>
          <a:xfrm>
            <a:off x="670011" y="192239"/>
            <a:ext cx="7498080" cy="5715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smtClean="0">
                <a:latin typeface="Arial" pitchFamily="34" charset="0"/>
                <a:cs typeface="Arial" pitchFamily="34" charset="0"/>
              </a:rPr>
              <a:t>STRATEGIC GOALS</a:t>
            </a:r>
            <a:endParaRPr lang="en-ZA" sz="4000" b="1" dirty="0">
              <a:solidFill>
                <a:srgbClr val="0070C0"/>
              </a:solidFill>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434339135"/>
              </p:ext>
            </p:extLst>
          </p:nvPr>
        </p:nvGraphicFramePr>
        <p:xfrm>
          <a:off x="611561" y="908721"/>
          <a:ext cx="7704854" cy="5087058"/>
        </p:xfrm>
        <a:graphic>
          <a:graphicData uri="http://schemas.openxmlformats.org/drawingml/2006/table">
            <a:tbl>
              <a:tblPr firstRow="1" bandRow="1">
                <a:tableStyleId>{5940675A-B579-460E-94D1-54222C63F5DA}</a:tableStyleId>
              </a:tblPr>
              <a:tblGrid>
                <a:gridCol w="1971794"/>
                <a:gridCol w="4203772"/>
                <a:gridCol w="1529288"/>
              </a:tblGrid>
              <a:tr h="427257">
                <a:tc>
                  <a:txBody>
                    <a:bodyPr/>
                    <a:lstStyle/>
                    <a:p>
                      <a:pPr algn="ctr">
                        <a:lnSpc>
                          <a:spcPct val="115000"/>
                        </a:lnSpc>
                        <a:spcBef>
                          <a:spcPts val="1200"/>
                        </a:spcBef>
                        <a:spcAft>
                          <a:spcPts val="1200"/>
                        </a:spcAft>
                      </a:pPr>
                      <a:r>
                        <a:rPr lang="en-US" sz="1350" b="1" dirty="0" smtClean="0">
                          <a:effectLst/>
                          <a:latin typeface="Arial" panose="020B0604020202020204" pitchFamily="34" charset="0"/>
                          <a:cs typeface="Arial" panose="020B0604020202020204" pitchFamily="34" charset="0"/>
                        </a:rPr>
                        <a:t>STRATEGIC GOAL/</a:t>
                      </a:r>
                      <a:r>
                        <a:rPr lang="en-US" sz="1350" b="1" baseline="0" dirty="0" smtClean="0">
                          <a:effectLst/>
                          <a:latin typeface="Arial" panose="020B0604020202020204" pitchFamily="34" charset="0"/>
                          <a:cs typeface="Arial" panose="020B0604020202020204" pitchFamily="34" charset="0"/>
                        </a:rPr>
                        <a:t> STATEMENT</a:t>
                      </a:r>
                      <a:endParaRPr lang="en-ZA" sz="1350" b="1" dirty="0">
                        <a:effectLst/>
                        <a:latin typeface="Arial" panose="020B0604020202020204" pitchFamily="34" charset="0"/>
                        <a:ea typeface="Calibri"/>
                        <a:cs typeface="Arial" panose="020B0604020202020204" pitchFamily="34" charset="0"/>
                      </a:endParaRPr>
                    </a:p>
                  </a:txBody>
                  <a:tcPr marL="68580" marR="68580" marT="0" marB="0">
                    <a:solidFill>
                      <a:srgbClr val="FFC000"/>
                    </a:solidFill>
                  </a:tcPr>
                </a:tc>
                <a:tc>
                  <a:txBody>
                    <a:bodyPr/>
                    <a:lstStyle/>
                    <a:p>
                      <a:pPr algn="ctr">
                        <a:lnSpc>
                          <a:spcPct val="115000"/>
                        </a:lnSpc>
                        <a:spcBef>
                          <a:spcPts val="1200"/>
                        </a:spcBef>
                        <a:spcAft>
                          <a:spcPts val="1200"/>
                        </a:spcAft>
                      </a:pPr>
                      <a:r>
                        <a:rPr lang="en-GB" sz="1350" b="1" kern="1200" dirty="0" smtClean="0">
                          <a:solidFill>
                            <a:schemeClr val="tx1"/>
                          </a:solidFill>
                          <a:effectLst/>
                          <a:latin typeface="Arial" panose="020B0604020202020204" pitchFamily="34" charset="0"/>
                          <a:ea typeface="+mn-ea"/>
                          <a:cs typeface="Arial" panose="020B0604020202020204" pitchFamily="34" charset="0"/>
                        </a:rPr>
                        <a:t>GOALS</a:t>
                      </a:r>
                      <a:endParaRPr lang="en-ZA" sz="135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rgbClr val="FFC000"/>
                    </a:solidFill>
                  </a:tcPr>
                </a:tc>
                <a:tc>
                  <a:txBody>
                    <a:bodyPr/>
                    <a:lstStyle/>
                    <a:p>
                      <a:pPr algn="ctr">
                        <a:lnSpc>
                          <a:spcPct val="115000"/>
                        </a:lnSpc>
                        <a:spcBef>
                          <a:spcPts val="1200"/>
                        </a:spcBef>
                        <a:spcAft>
                          <a:spcPts val="1200"/>
                        </a:spcAft>
                      </a:pPr>
                      <a:r>
                        <a:rPr lang="en-ZA" sz="1350" b="1" dirty="0" smtClean="0">
                          <a:solidFill>
                            <a:schemeClr val="tx1"/>
                          </a:solidFill>
                          <a:effectLst/>
                          <a:latin typeface="Arial" panose="020B0604020202020204" pitchFamily="34" charset="0"/>
                          <a:ea typeface="Calibri"/>
                          <a:cs typeface="Arial" panose="020B0604020202020204" pitchFamily="34" charset="0"/>
                        </a:rPr>
                        <a:t>PROGRAMME</a:t>
                      </a:r>
                      <a:endParaRPr lang="en-ZA" sz="135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rgbClr val="FFC000"/>
                    </a:solidFill>
                  </a:tcPr>
                </a:tc>
              </a:tr>
              <a:tr h="427257">
                <a:tc>
                  <a:txBody>
                    <a:bodyPr/>
                    <a:lstStyle/>
                    <a:p>
                      <a:pPr>
                        <a:lnSpc>
                          <a:spcPct val="115000"/>
                        </a:lnSpc>
                        <a:spcBef>
                          <a:spcPts val="1200"/>
                        </a:spcBef>
                        <a:spcAft>
                          <a:spcPts val="1200"/>
                        </a:spcAft>
                      </a:pPr>
                      <a:r>
                        <a:rPr lang="en-US" sz="1350" b="1" dirty="0" smtClean="0">
                          <a:effectLst/>
                          <a:latin typeface="Arial" panose="020B0604020202020204" pitchFamily="34" charset="0"/>
                          <a:cs typeface="Arial" panose="020B0604020202020204" pitchFamily="34" charset="0"/>
                        </a:rPr>
                        <a:t>GOAL 1</a:t>
                      </a:r>
                      <a:endParaRPr lang="en-ZA" sz="135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rgbClr val="FFC000"/>
                    </a:solidFill>
                  </a:tcPr>
                </a:tc>
                <a:tc>
                  <a:txBody>
                    <a:bodyPr/>
                    <a:lstStyle/>
                    <a:p>
                      <a:pPr algn="just">
                        <a:lnSpc>
                          <a:spcPct val="115000"/>
                        </a:lnSpc>
                        <a:spcBef>
                          <a:spcPts val="1200"/>
                        </a:spcBef>
                        <a:spcAft>
                          <a:spcPts val="1200"/>
                        </a:spcAft>
                      </a:pPr>
                      <a:r>
                        <a:rPr lang="en-ZA" sz="1350" b="1" dirty="0" smtClean="0">
                          <a:solidFill>
                            <a:schemeClr val="tx1"/>
                          </a:solidFill>
                          <a:effectLst/>
                          <a:latin typeface="Arial" panose="020B0604020202020204" pitchFamily="34" charset="0"/>
                          <a:ea typeface="Calibri"/>
                          <a:cs typeface="Arial" panose="020B0604020202020204" pitchFamily="34" charset="0"/>
                        </a:rPr>
                        <a:t>EFFICIENT AND EFFECTIVE ADMINISTRATION OF THE OCJ</a:t>
                      </a:r>
                      <a:endParaRPr lang="en-ZA" sz="135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rgbClr val="FFC000"/>
                    </a:solidFill>
                  </a:tcPr>
                </a:tc>
                <a:tc rowSpan="2">
                  <a:txBody>
                    <a:bodyPr/>
                    <a:lstStyle/>
                    <a:p>
                      <a:pPr algn="just">
                        <a:lnSpc>
                          <a:spcPct val="115000"/>
                        </a:lnSpc>
                        <a:spcBef>
                          <a:spcPts val="1200"/>
                        </a:spcBef>
                        <a:spcAft>
                          <a:spcPts val="1200"/>
                        </a:spcAft>
                      </a:pPr>
                      <a:r>
                        <a:rPr lang="en-ZA" sz="1350" b="1" dirty="0" smtClean="0">
                          <a:solidFill>
                            <a:schemeClr val="tx1"/>
                          </a:solidFill>
                          <a:effectLst/>
                          <a:latin typeface="Arial" panose="020B0604020202020204" pitchFamily="34" charset="0"/>
                          <a:ea typeface="Calibri"/>
                          <a:cs typeface="Arial" panose="020B0604020202020204" pitchFamily="34" charset="0"/>
                        </a:rPr>
                        <a:t>Pr 1 - Administration</a:t>
                      </a:r>
                      <a:r>
                        <a:rPr lang="en-ZA" sz="1350" b="1" baseline="0" dirty="0" smtClean="0">
                          <a:solidFill>
                            <a:schemeClr val="tx1"/>
                          </a:solidFill>
                          <a:effectLst/>
                          <a:latin typeface="Arial" panose="020B0604020202020204" pitchFamily="34" charset="0"/>
                          <a:ea typeface="Calibri"/>
                          <a:cs typeface="Arial" panose="020B0604020202020204" pitchFamily="34" charset="0"/>
                        </a:rPr>
                        <a:t> </a:t>
                      </a:r>
                      <a:endParaRPr lang="en-ZA" sz="135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chemeClr val="bg1"/>
                    </a:solidFill>
                  </a:tcPr>
                </a:tc>
              </a:tr>
              <a:tr h="571441">
                <a:tc>
                  <a:txBody>
                    <a:bodyPr/>
                    <a:lstStyle/>
                    <a:p>
                      <a:pPr algn="just">
                        <a:lnSpc>
                          <a:spcPct val="115000"/>
                        </a:lnSpc>
                        <a:spcBef>
                          <a:spcPts val="1200"/>
                        </a:spcBef>
                        <a:spcAft>
                          <a:spcPts val="1200"/>
                        </a:spcAft>
                      </a:pPr>
                      <a:r>
                        <a:rPr lang="en-US" sz="1350" dirty="0">
                          <a:effectLst/>
                          <a:latin typeface="Arial" panose="020B0604020202020204" pitchFamily="34" charset="0"/>
                          <a:cs typeface="Arial" panose="020B0604020202020204" pitchFamily="34" charset="0"/>
                        </a:rPr>
                        <a:t>Goal Statement</a:t>
                      </a:r>
                      <a:endParaRPr lang="en-ZA" sz="135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just">
                        <a:lnSpc>
                          <a:spcPct val="115000"/>
                        </a:lnSpc>
                        <a:spcBef>
                          <a:spcPts val="1200"/>
                        </a:spcBef>
                        <a:spcAft>
                          <a:spcPts val="1200"/>
                        </a:spcAft>
                      </a:pPr>
                      <a:r>
                        <a:rPr lang="en-US" sz="1350" dirty="0" smtClean="0">
                          <a:effectLst/>
                          <a:latin typeface="Arial" panose="020B0604020202020204" pitchFamily="34" charset="0"/>
                          <a:ea typeface="Calibri"/>
                          <a:cs typeface="Arial" panose="020B0604020202020204" pitchFamily="34" charset="0"/>
                        </a:rPr>
                        <a:t>Ensure an efficient and effective administration of the OCJ that provides optimal support to the Judiciary.</a:t>
                      </a:r>
                      <a:endParaRPr lang="en-ZA" sz="1350" dirty="0">
                        <a:effectLst/>
                        <a:latin typeface="Arial" panose="020B0604020202020204" pitchFamily="34" charset="0"/>
                        <a:ea typeface="Calibri"/>
                        <a:cs typeface="Arial" panose="020B0604020202020204" pitchFamily="34" charset="0"/>
                      </a:endParaRPr>
                    </a:p>
                  </a:txBody>
                  <a:tcPr marL="68580" marR="68580" marT="0" marB="0"/>
                </a:tc>
                <a:tc vMerge="1">
                  <a:txBody>
                    <a:bodyPr/>
                    <a:lstStyle/>
                    <a:p>
                      <a:pPr algn="just">
                        <a:lnSpc>
                          <a:spcPct val="115000"/>
                        </a:lnSpc>
                        <a:spcBef>
                          <a:spcPts val="1200"/>
                        </a:spcBef>
                        <a:spcAft>
                          <a:spcPts val="1200"/>
                        </a:spcAft>
                      </a:pPr>
                      <a:endParaRPr lang="en-ZA" sz="12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tr>
              <a:tr h="427257">
                <a:tc>
                  <a:txBody>
                    <a:bodyPr/>
                    <a:lstStyle/>
                    <a:p>
                      <a:pPr>
                        <a:lnSpc>
                          <a:spcPct val="115000"/>
                        </a:lnSpc>
                        <a:spcBef>
                          <a:spcPts val="1200"/>
                        </a:spcBef>
                        <a:spcAft>
                          <a:spcPts val="1200"/>
                        </a:spcAft>
                      </a:pPr>
                      <a:r>
                        <a:rPr lang="en-US" sz="1350" b="1" dirty="0" smtClean="0">
                          <a:effectLst/>
                          <a:latin typeface="Arial" panose="020B0604020202020204" pitchFamily="34" charset="0"/>
                          <a:cs typeface="Arial" panose="020B0604020202020204" pitchFamily="34" charset="0"/>
                        </a:rPr>
                        <a:t>GOAL 2</a:t>
                      </a:r>
                      <a:endParaRPr lang="en-ZA" sz="1350" b="1" dirty="0">
                        <a:effectLst/>
                        <a:latin typeface="Arial" panose="020B0604020202020204" pitchFamily="34" charset="0"/>
                        <a:ea typeface="Calibri"/>
                        <a:cs typeface="Arial" panose="020B0604020202020204" pitchFamily="34" charset="0"/>
                      </a:endParaRPr>
                    </a:p>
                  </a:txBody>
                  <a:tcPr marL="68580" marR="68580" marT="0" marB="0">
                    <a:solidFill>
                      <a:srgbClr val="FFC000"/>
                    </a:solidFill>
                  </a:tcPr>
                </a:tc>
                <a:tc>
                  <a:txBody>
                    <a:bodyPr/>
                    <a:lstStyle/>
                    <a:p>
                      <a:pPr algn="just">
                        <a:lnSpc>
                          <a:spcPct val="115000"/>
                        </a:lnSpc>
                        <a:spcBef>
                          <a:spcPts val="1200"/>
                        </a:spcBef>
                        <a:spcAft>
                          <a:spcPts val="1200"/>
                        </a:spcAft>
                      </a:pPr>
                      <a:r>
                        <a:rPr lang="en-ZA" sz="1350" b="1" dirty="0" smtClean="0">
                          <a:effectLst/>
                          <a:latin typeface="Arial" panose="020B0604020202020204" pitchFamily="34" charset="0"/>
                          <a:ea typeface="Calibri"/>
                          <a:cs typeface="Arial" panose="020B0604020202020204" pitchFamily="34" charset="0"/>
                        </a:rPr>
                        <a:t>IMPROVED ADMINISTRATIVE AND TECHNICAL SUPPORT TO THE JUDICIARY</a:t>
                      </a:r>
                      <a:endParaRPr lang="en-ZA" sz="1350" b="1" dirty="0">
                        <a:effectLst/>
                        <a:latin typeface="Arial" panose="020B0604020202020204" pitchFamily="34" charset="0"/>
                        <a:ea typeface="Calibri"/>
                        <a:cs typeface="Arial" panose="020B0604020202020204" pitchFamily="34" charset="0"/>
                      </a:endParaRPr>
                    </a:p>
                  </a:txBody>
                  <a:tcPr marL="68580" marR="68580" marT="0" marB="0">
                    <a:solidFill>
                      <a:srgbClr val="FFC000"/>
                    </a:solidFill>
                  </a:tcPr>
                </a:tc>
                <a:tc rowSpan="2">
                  <a:txBody>
                    <a:bodyPr/>
                    <a:lstStyle/>
                    <a:p>
                      <a:pPr algn="just">
                        <a:lnSpc>
                          <a:spcPct val="115000"/>
                        </a:lnSpc>
                        <a:spcBef>
                          <a:spcPts val="1200"/>
                        </a:spcBef>
                        <a:spcAft>
                          <a:spcPts val="1200"/>
                        </a:spcAft>
                      </a:pPr>
                      <a:r>
                        <a:rPr lang="en-ZA" sz="1350" b="1" dirty="0" smtClean="0">
                          <a:effectLst/>
                          <a:latin typeface="Arial" panose="020B0604020202020204" pitchFamily="34" charset="0"/>
                          <a:ea typeface="Calibri"/>
                          <a:cs typeface="Arial" panose="020B0604020202020204" pitchFamily="34" charset="0"/>
                        </a:rPr>
                        <a:t>Pr 2 - Judicial Support and Court Administration</a:t>
                      </a:r>
                    </a:p>
                    <a:p>
                      <a:pPr algn="just">
                        <a:lnSpc>
                          <a:spcPct val="115000"/>
                        </a:lnSpc>
                        <a:spcBef>
                          <a:spcPts val="1200"/>
                        </a:spcBef>
                        <a:spcAft>
                          <a:spcPts val="1200"/>
                        </a:spcAft>
                      </a:pPr>
                      <a:r>
                        <a:rPr lang="en-ZA" sz="1350" b="1" dirty="0" smtClean="0">
                          <a:effectLst/>
                          <a:latin typeface="Arial" panose="020B0604020202020204" pitchFamily="34" charset="0"/>
                          <a:ea typeface="Calibri"/>
                          <a:cs typeface="Arial" panose="020B0604020202020204" pitchFamily="34" charset="0"/>
                        </a:rPr>
                        <a:t>Pr 3 - Judicial</a:t>
                      </a:r>
                      <a:r>
                        <a:rPr lang="en-ZA" sz="1350" b="1" baseline="0" dirty="0" smtClean="0">
                          <a:effectLst/>
                          <a:latin typeface="Arial" panose="020B0604020202020204" pitchFamily="34" charset="0"/>
                          <a:ea typeface="Calibri"/>
                          <a:cs typeface="Arial" panose="020B0604020202020204" pitchFamily="34" charset="0"/>
                        </a:rPr>
                        <a:t> Education and Training</a:t>
                      </a:r>
                      <a:endParaRPr lang="en-ZA" sz="1350" b="1" dirty="0" smtClean="0">
                        <a:effectLst/>
                        <a:latin typeface="Arial" panose="020B0604020202020204" pitchFamily="34" charset="0"/>
                        <a:ea typeface="Calibri"/>
                        <a:cs typeface="Arial" panose="020B0604020202020204" pitchFamily="34" charset="0"/>
                      </a:endParaRPr>
                    </a:p>
                  </a:txBody>
                  <a:tcPr marL="68580" marR="68580" marT="0" marB="0">
                    <a:solidFill>
                      <a:schemeClr val="bg1"/>
                    </a:solidFill>
                  </a:tcPr>
                </a:tc>
              </a:tr>
              <a:tr h="1542853">
                <a:tc>
                  <a:txBody>
                    <a:bodyPr/>
                    <a:lstStyle/>
                    <a:p>
                      <a:pPr algn="just">
                        <a:lnSpc>
                          <a:spcPct val="115000"/>
                        </a:lnSpc>
                        <a:spcBef>
                          <a:spcPts val="1200"/>
                        </a:spcBef>
                        <a:spcAft>
                          <a:spcPts val="1200"/>
                        </a:spcAft>
                      </a:pPr>
                      <a:r>
                        <a:rPr lang="en-US" sz="1350" dirty="0">
                          <a:effectLst/>
                          <a:latin typeface="Arial" panose="020B0604020202020204" pitchFamily="34" charset="0"/>
                          <a:cs typeface="Arial" panose="020B0604020202020204" pitchFamily="34" charset="0"/>
                        </a:rPr>
                        <a:t>Goal Statement</a:t>
                      </a:r>
                      <a:endParaRPr lang="en-ZA" sz="135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just">
                        <a:lnSpc>
                          <a:spcPct val="115000"/>
                        </a:lnSpc>
                        <a:spcBef>
                          <a:spcPts val="1200"/>
                        </a:spcBef>
                        <a:spcAft>
                          <a:spcPts val="1200"/>
                        </a:spcAft>
                      </a:pPr>
                      <a:r>
                        <a:rPr lang="en-US" sz="1350" dirty="0" smtClean="0">
                          <a:effectLst/>
                          <a:latin typeface="Arial" panose="020B0604020202020204" pitchFamily="34" charset="0"/>
                          <a:ea typeface="Calibri"/>
                          <a:cs typeface="Arial" panose="020B0604020202020204" pitchFamily="34" charset="0"/>
                        </a:rPr>
                        <a:t>Enable the Judiciary to deliver on its Constitutional mandate by providing administrative and technical support which includes judicial training, administrative and secretariat support to the Judicial Service Commission, administration of Judges’ Registrable Interests and administration of Judges’ remuneration.</a:t>
                      </a:r>
                      <a:endParaRPr lang="en-ZA" sz="1350" dirty="0">
                        <a:effectLst/>
                        <a:latin typeface="Arial" panose="020B0604020202020204" pitchFamily="34" charset="0"/>
                        <a:ea typeface="Calibri"/>
                        <a:cs typeface="Arial" panose="020B0604020202020204" pitchFamily="34" charset="0"/>
                      </a:endParaRPr>
                    </a:p>
                  </a:txBody>
                  <a:tcPr marL="68580" marR="68580" marT="0" marB="0"/>
                </a:tc>
                <a:tc vMerge="1">
                  <a:txBody>
                    <a:bodyPr/>
                    <a:lstStyle/>
                    <a:p>
                      <a:pPr marL="0" marR="0" indent="0" algn="just" defTabSz="914400" rtl="0" eaLnBrk="1" fontAlgn="auto" latinLnBrk="0" hangingPunct="1">
                        <a:lnSpc>
                          <a:spcPct val="115000"/>
                        </a:lnSpc>
                        <a:spcBef>
                          <a:spcPts val="1200"/>
                        </a:spcBef>
                        <a:spcAft>
                          <a:spcPts val="1200"/>
                        </a:spcAft>
                        <a:buClrTx/>
                        <a:buSzTx/>
                        <a:buFontTx/>
                        <a:buNone/>
                        <a:tabLst/>
                        <a:defRPr/>
                      </a:pPr>
                      <a:endParaRPr lang="en-ZA" sz="1200" dirty="0">
                        <a:effectLst/>
                        <a:latin typeface="Arial" panose="020B0604020202020204" pitchFamily="34" charset="0"/>
                        <a:ea typeface="Calibri"/>
                        <a:cs typeface="Arial" panose="020B0604020202020204" pitchFamily="34" charset="0"/>
                      </a:endParaRPr>
                    </a:p>
                  </a:txBody>
                  <a:tcPr marL="68580" marR="68580" marT="0" marB="0"/>
                </a:tc>
              </a:tr>
              <a:tr h="461869">
                <a:tc>
                  <a:txBody>
                    <a:bodyPr/>
                    <a:lstStyle/>
                    <a:p>
                      <a:pPr>
                        <a:lnSpc>
                          <a:spcPct val="115000"/>
                        </a:lnSpc>
                        <a:spcBef>
                          <a:spcPts val="1200"/>
                        </a:spcBef>
                        <a:spcAft>
                          <a:spcPts val="1200"/>
                        </a:spcAft>
                      </a:pPr>
                      <a:r>
                        <a:rPr lang="en-US" sz="1350" b="1" dirty="0" smtClean="0">
                          <a:effectLst/>
                          <a:latin typeface="Arial" panose="020B0604020202020204" pitchFamily="34" charset="0"/>
                          <a:cs typeface="Arial" panose="020B0604020202020204" pitchFamily="34" charset="0"/>
                        </a:rPr>
                        <a:t>GOAL 3</a:t>
                      </a:r>
                      <a:endParaRPr lang="en-ZA" sz="1350" b="1" dirty="0">
                        <a:effectLst/>
                        <a:latin typeface="Arial" panose="020B0604020202020204" pitchFamily="34" charset="0"/>
                        <a:ea typeface="Calibri"/>
                        <a:cs typeface="Arial" panose="020B0604020202020204" pitchFamily="34" charset="0"/>
                      </a:endParaRPr>
                    </a:p>
                  </a:txBody>
                  <a:tcPr marL="68580" marR="68580" marT="0" marB="0">
                    <a:solidFill>
                      <a:srgbClr val="FFC000"/>
                    </a:solidFill>
                  </a:tcPr>
                </a:tc>
                <a:tc>
                  <a:txBody>
                    <a:bodyPr/>
                    <a:lstStyle/>
                    <a:p>
                      <a:pPr algn="just">
                        <a:lnSpc>
                          <a:spcPct val="115000"/>
                        </a:lnSpc>
                        <a:spcBef>
                          <a:spcPts val="1200"/>
                        </a:spcBef>
                        <a:spcAft>
                          <a:spcPts val="1200"/>
                        </a:spcAft>
                      </a:pPr>
                      <a:r>
                        <a:rPr lang="en-ZA" sz="1350" b="1" dirty="0" smtClean="0">
                          <a:effectLst/>
                          <a:latin typeface="Arial" panose="020B0604020202020204" pitchFamily="34" charset="0"/>
                          <a:ea typeface="Calibri"/>
                          <a:cs typeface="Arial" panose="020B0604020202020204" pitchFamily="34" charset="0"/>
                        </a:rPr>
                        <a:t>ENSURE ADMINISTRATION SUPPORT TO THE SUPERIOR COURTS </a:t>
                      </a:r>
                      <a:endParaRPr lang="en-ZA" sz="1350" b="1" dirty="0">
                        <a:effectLst/>
                        <a:latin typeface="Arial" panose="020B0604020202020204" pitchFamily="34" charset="0"/>
                        <a:ea typeface="Calibri"/>
                        <a:cs typeface="Arial" panose="020B0604020202020204" pitchFamily="34" charset="0"/>
                      </a:endParaRPr>
                    </a:p>
                  </a:txBody>
                  <a:tcPr marL="68580" marR="68580" marT="0" marB="0">
                    <a:solidFill>
                      <a:srgbClr val="FFC000"/>
                    </a:solidFill>
                  </a:tcPr>
                </a:tc>
                <a:tc rowSpan="2">
                  <a:txBody>
                    <a:bodyPr/>
                    <a:lstStyle/>
                    <a:p>
                      <a:pPr algn="just">
                        <a:lnSpc>
                          <a:spcPct val="115000"/>
                        </a:lnSpc>
                        <a:spcBef>
                          <a:spcPts val="1200"/>
                        </a:spcBef>
                        <a:spcAft>
                          <a:spcPts val="1200"/>
                        </a:spcAft>
                      </a:pPr>
                      <a:r>
                        <a:rPr lang="en-ZA" sz="1350" b="1" dirty="0" smtClean="0">
                          <a:effectLst/>
                          <a:latin typeface="Arial" panose="020B0604020202020204" pitchFamily="34" charset="0"/>
                          <a:ea typeface="Calibri"/>
                          <a:cs typeface="Arial" panose="020B0604020202020204" pitchFamily="34" charset="0"/>
                        </a:rPr>
                        <a:t>Pr 2 - Judicial Support and Court Administration</a:t>
                      </a:r>
                    </a:p>
                  </a:txBody>
                  <a:tcPr marL="68580" marR="68580" marT="0" marB="0">
                    <a:solidFill>
                      <a:schemeClr val="bg1"/>
                    </a:solidFill>
                  </a:tcPr>
                </a:tc>
              </a:tr>
              <a:tr h="966602">
                <a:tc>
                  <a:txBody>
                    <a:bodyPr/>
                    <a:lstStyle/>
                    <a:p>
                      <a:pPr algn="just">
                        <a:lnSpc>
                          <a:spcPct val="115000"/>
                        </a:lnSpc>
                        <a:spcBef>
                          <a:spcPts val="1200"/>
                        </a:spcBef>
                        <a:spcAft>
                          <a:spcPts val="1200"/>
                        </a:spcAft>
                      </a:pPr>
                      <a:r>
                        <a:rPr lang="en-US" sz="1350" dirty="0">
                          <a:effectLst/>
                          <a:latin typeface="Arial" panose="020B0604020202020204" pitchFamily="34" charset="0"/>
                          <a:cs typeface="Arial" panose="020B0604020202020204" pitchFamily="34" charset="0"/>
                        </a:rPr>
                        <a:t>Goal Statement </a:t>
                      </a:r>
                      <a:endParaRPr lang="en-ZA" sz="135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just">
                        <a:lnSpc>
                          <a:spcPct val="115000"/>
                        </a:lnSpc>
                        <a:spcBef>
                          <a:spcPts val="1200"/>
                        </a:spcBef>
                        <a:spcAft>
                          <a:spcPts val="1200"/>
                        </a:spcAft>
                      </a:pPr>
                      <a:r>
                        <a:rPr lang="en-US" sz="1350" dirty="0" smtClean="0">
                          <a:effectLst/>
                          <a:latin typeface="Arial" panose="020B0604020202020204" pitchFamily="34" charset="0"/>
                          <a:ea typeface="Calibri"/>
                          <a:cs typeface="Arial" panose="020B0604020202020204" pitchFamily="34" charset="0"/>
                        </a:rPr>
                        <a:t>Provide administrative and technical support to ensure efficiency and effectiveness of the Superior Courts in the adjudication of cases.</a:t>
                      </a:r>
                      <a:endParaRPr lang="en-ZA" sz="1350" dirty="0">
                        <a:effectLst/>
                        <a:latin typeface="Arial" panose="020B0604020202020204" pitchFamily="34" charset="0"/>
                        <a:ea typeface="Calibri"/>
                        <a:cs typeface="Arial" panose="020B0604020202020204" pitchFamily="34" charset="0"/>
                      </a:endParaRPr>
                    </a:p>
                  </a:txBody>
                  <a:tcPr marL="68580" marR="68580" marT="0" marB="0"/>
                </a:tc>
                <a:tc vMerge="1">
                  <a:txBody>
                    <a:bodyPr/>
                    <a:lstStyle/>
                    <a:p>
                      <a:pPr algn="just">
                        <a:lnSpc>
                          <a:spcPct val="115000"/>
                        </a:lnSpc>
                        <a:spcBef>
                          <a:spcPts val="1200"/>
                        </a:spcBef>
                        <a:spcAft>
                          <a:spcPts val="1200"/>
                        </a:spcAft>
                      </a:pPr>
                      <a:endParaRPr lang="en-ZA" sz="12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10" name="Slide Number Placeholder 9"/>
          <p:cNvSpPr>
            <a:spLocks noGrp="1"/>
          </p:cNvSpPr>
          <p:nvPr>
            <p:ph type="sldNum" sz="quarter" idx="12"/>
          </p:nvPr>
        </p:nvSpPr>
        <p:spPr/>
        <p:txBody>
          <a:bodyPr/>
          <a:lstStyle/>
          <a:p>
            <a:fld id="{773DCE2D-EBBA-424B-9E36-955D9A4D7994}" type="slidenum">
              <a:rPr lang="en-ZA" smtClean="0"/>
              <a:pPr/>
              <a:t>7</a:t>
            </a:fld>
            <a:endParaRPr lang="en-ZA" dirty="0"/>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Footer Placeholder 3"/>
          <p:cNvSpPr>
            <a:spLocks noGrp="1"/>
          </p:cNvSpPr>
          <p:nvPr>
            <p:ph type="ftr" sz="quarter" idx="11"/>
          </p:nvPr>
        </p:nvSpPr>
        <p:spPr>
          <a:xfrm>
            <a:off x="868363" y="6165850"/>
            <a:ext cx="2278062" cy="508000"/>
          </a:xfrm>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spTree>
    <p:extLst>
      <p:ext uri="{BB962C8B-B14F-4D97-AF65-F5344CB8AC3E}">
        <p14:creationId xmlns:p14="http://schemas.microsoft.com/office/powerpoint/2010/main" xmlns="" val="1544263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8" name="Content Placeholder 2"/>
          <p:cNvSpPr>
            <a:spLocks noGrp="1"/>
          </p:cNvSpPr>
          <p:nvPr>
            <p:ph idx="1"/>
          </p:nvPr>
        </p:nvSpPr>
        <p:spPr>
          <a:xfrm>
            <a:off x="421394" y="1160264"/>
            <a:ext cx="8229600" cy="4525963"/>
          </a:xfrm>
        </p:spPr>
        <p:txBody>
          <a:bodyPr>
            <a:noAutofit/>
          </a:bodyPr>
          <a:lstStyle/>
          <a:p>
            <a:pPr algn="l"/>
            <a:endParaRPr lang="en-ZA" sz="1600" dirty="0">
              <a:solidFill>
                <a:schemeClr val="tx1"/>
              </a:solidFill>
              <a:latin typeface="Arial Narrow" panose="020B0606020202030204" pitchFamily="34" charset="0"/>
              <a:cs typeface="Arial" pitchFamily="34" charset="0"/>
            </a:endParaRPr>
          </a:p>
          <a:p>
            <a:pPr lvl="0" algn="l"/>
            <a:endParaRPr lang="en-ZA" sz="1600" dirty="0">
              <a:solidFill>
                <a:schemeClr val="tx1"/>
              </a:solidFill>
              <a:latin typeface="Arial Narrow" panose="020B0606020202030204" pitchFamily="34" charset="0"/>
              <a:cs typeface="Arial" pitchFamily="34" charset="0"/>
            </a:endParaRPr>
          </a:p>
          <a:p>
            <a:pPr algn="just"/>
            <a:endParaRPr lang="en-US" sz="1800" dirty="0" smtClean="0">
              <a:solidFill>
                <a:schemeClr val="tx1"/>
              </a:solidFill>
              <a:latin typeface="Arial Narrow" panose="020B0606020202030204" pitchFamily="34" charset="0"/>
              <a:cs typeface="Arial" pitchFamily="34" charset="0"/>
            </a:endParaRPr>
          </a:p>
          <a:p>
            <a:pPr algn="just"/>
            <a:endParaRPr lang="en-US" sz="1800" dirty="0">
              <a:solidFill>
                <a:schemeClr val="tx1"/>
              </a:solidFill>
              <a:latin typeface="Arial Narrow" panose="020B0606020202030204" pitchFamily="34" charset="0"/>
              <a:cs typeface="Arial" pitchFamily="34" charset="0"/>
            </a:endParaRPr>
          </a:p>
          <a:p>
            <a:pPr algn="just"/>
            <a:endParaRPr lang="en-ZA" sz="1800" dirty="0" smtClean="0">
              <a:solidFill>
                <a:schemeClr val="tx1"/>
              </a:solidFill>
              <a:latin typeface="Arial Narrow" panose="020B0606020202030204" pitchFamily="34" charset="0"/>
              <a:cs typeface="Arial" pitchFamily="34" charset="0"/>
            </a:endParaRPr>
          </a:p>
          <a:p>
            <a:pPr algn="just"/>
            <a:endParaRPr lang="en-ZA" sz="1800" dirty="0" smtClean="0">
              <a:solidFill>
                <a:schemeClr val="tx1"/>
              </a:solidFill>
              <a:latin typeface="Arial Narrow" panose="020B0606020202030204" pitchFamily="34" charset="0"/>
              <a:cs typeface="Arial" pitchFamily="34" charset="0"/>
            </a:endParaRPr>
          </a:p>
          <a:p>
            <a:pPr algn="just"/>
            <a:endParaRPr lang="en-ZA" sz="1800" dirty="0">
              <a:solidFill>
                <a:schemeClr val="tx1"/>
              </a:solidFill>
              <a:latin typeface="Arial Narrow" panose="020B0606020202030204" pitchFamily="34" charset="0"/>
              <a:cs typeface="Arial" pitchFamily="34" charset="0"/>
            </a:endParaRPr>
          </a:p>
          <a:p>
            <a:pPr algn="just"/>
            <a:endParaRPr lang="en-ZA" sz="1800" dirty="0" smtClean="0">
              <a:solidFill>
                <a:schemeClr val="tx1"/>
              </a:solidFill>
              <a:latin typeface="Arial Narrow" panose="020B0606020202030204" pitchFamily="34" charset="0"/>
              <a:cs typeface="Arial" pitchFamily="34" charset="0"/>
            </a:endParaRPr>
          </a:p>
          <a:p>
            <a:pPr algn="just"/>
            <a:endParaRPr lang="en-ZA" dirty="0">
              <a:solidFill>
                <a:schemeClr val="tx1"/>
              </a:solidFill>
              <a:latin typeface="Arial Narrow" panose="020B0606020202030204" pitchFamily="34" charset="0"/>
              <a:cs typeface="Arial" pitchFamily="34" charset="0"/>
            </a:endParaRPr>
          </a:p>
        </p:txBody>
      </p:sp>
      <p:sp>
        <p:nvSpPr>
          <p:cNvPr id="12" name="Footer Placeholder 3"/>
          <p:cNvSpPr>
            <a:spLocks noGrp="1"/>
          </p:cNvSpPr>
          <p:nvPr>
            <p:ph type="ftr" sz="quarter" idx="11"/>
          </p:nvPr>
        </p:nvSpPr>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8</a:t>
            </a:fld>
            <a:endParaRPr lang="en-ZA" dirty="0"/>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787154" y="202631"/>
            <a:ext cx="7498080" cy="5715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000" b="1" dirty="0" smtClean="0">
                <a:latin typeface="Arial" pitchFamily="34" charset="0"/>
                <a:cs typeface="Arial" pitchFamily="34" charset="0"/>
              </a:rPr>
              <a:t>CONTRIBUTION TO THE NDP</a:t>
            </a:r>
            <a:endParaRPr lang="en-ZA" sz="3000" b="1" dirty="0">
              <a:solidFill>
                <a:srgbClr val="0070C0"/>
              </a:solidFill>
              <a:latin typeface="Arial" pitchFamily="34" charset="0"/>
              <a:cs typeface="Arial" pitchFamily="34" charset="0"/>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421394" y="1160264"/>
            <a:ext cx="8301212" cy="7171194"/>
          </a:xfrm>
          <a:prstGeom prst="rect">
            <a:avLst/>
          </a:prstGeom>
        </p:spPr>
        <p:txBody>
          <a:bodyPr wrap="square">
            <a:spAutoFit/>
          </a:bodyPr>
          <a:lstStyle/>
          <a:p>
            <a:r>
              <a:rPr lang="en-US" sz="2400" dirty="0" smtClean="0">
                <a:latin typeface="Arial" panose="020B0604020202020204" pitchFamily="34" charset="0"/>
                <a:cs typeface="Arial" panose="020B0604020202020204" pitchFamily="34" charset="0"/>
              </a:rPr>
              <a:t>The OCJ </a:t>
            </a:r>
            <a:r>
              <a:rPr lang="en-US" sz="2400" dirty="0">
                <a:latin typeface="Arial" panose="020B0604020202020204" pitchFamily="34" charset="0"/>
                <a:cs typeface="Arial" panose="020B0604020202020204" pitchFamily="34" charset="0"/>
              </a:rPr>
              <a:t>supports the Judiciary in its contribution to Chapter 14 of the </a:t>
            </a:r>
            <a:r>
              <a:rPr lang="en-US" sz="2400" dirty="0" smtClean="0">
                <a:latin typeface="Arial" panose="020B0604020202020204" pitchFamily="34" charset="0"/>
                <a:cs typeface="Arial" panose="020B0604020202020204" pitchFamily="34" charset="0"/>
              </a:rPr>
              <a:t>NDP</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Promoting </a:t>
            </a:r>
            <a:r>
              <a:rPr lang="en-US" sz="2400" dirty="0">
                <a:latin typeface="Arial" panose="020B0604020202020204" pitchFamily="34" charset="0"/>
                <a:cs typeface="Arial" panose="020B0604020202020204" pitchFamily="34" charset="0"/>
              </a:rPr>
              <a:t>Accountability and Fighting </a:t>
            </a:r>
            <a:r>
              <a:rPr lang="en-US" sz="2400" dirty="0" smtClean="0">
                <a:latin typeface="Arial" panose="020B0604020202020204" pitchFamily="34" charset="0"/>
                <a:cs typeface="Arial" panose="020B0604020202020204" pitchFamily="34" charset="0"/>
              </a:rPr>
              <a:t>Corruption through </a:t>
            </a:r>
            <a:r>
              <a:rPr lang="en-US" sz="2400" dirty="0">
                <a:latin typeface="Arial" panose="020B0604020202020204" pitchFamily="34" charset="0"/>
                <a:cs typeface="Arial" panose="020B0604020202020204" pitchFamily="34" charset="0"/>
              </a:rPr>
              <a:t>strengthening the judicial governance and the rule of law as follows</a:t>
            </a:r>
            <a:r>
              <a:rPr lang="en-US" sz="2400" dirty="0" smtClean="0">
                <a:latin typeface="Arial" panose="020B0604020202020204" pitchFamily="34" charset="0"/>
                <a:cs typeface="Arial" panose="020B0604020202020204" pitchFamily="34" charset="0"/>
              </a:rPr>
              <a:t>:</a:t>
            </a:r>
          </a:p>
          <a:p>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Accelerate </a:t>
            </a:r>
            <a:r>
              <a:rPr lang="en-US" sz="2400" dirty="0">
                <a:latin typeface="Arial" panose="020B0604020202020204" pitchFamily="34" charset="0"/>
                <a:cs typeface="Arial" panose="020B0604020202020204" pitchFamily="34" charset="0"/>
              </a:rPr>
              <a:t>reforms to implement a Judiciary- led court </a:t>
            </a:r>
            <a:r>
              <a:rPr lang="en-US" sz="2400" dirty="0" smtClean="0">
                <a:latin typeface="Arial" panose="020B0604020202020204" pitchFamily="34" charset="0"/>
                <a:cs typeface="Arial" panose="020B0604020202020204" pitchFamily="34" charset="0"/>
              </a:rPr>
              <a:t>administration</a:t>
            </a:r>
          </a:p>
          <a:p>
            <a:pPr marL="742950" lvl="1"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Ensure </a:t>
            </a:r>
            <a:r>
              <a:rPr lang="en-US" sz="2400" dirty="0">
                <a:latin typeface="Arial" panose="020B0604020202020204" pitchFamily="34" charset="0"/>
                <a:cs typeface="Arial" panose="020B0604020202020204" pitchFamily="34" charset="0"/>
              </a:rPr>
              <a:t>an efficient court </a:t>
            </a:r>
            <a:r>
              <a:rPr lang="en-US" sz="2400" dirty="0" smtClean="0">
                <a:latin typeface="Arial" panose="020B0604020202020204" pitchFamily="34" charset="0"/>
                <a:cs typeface="Arial" panose="020B0604020202020204" pitchFamily="34" charset="0"/>
              </a:rPr>
              <a:t>system</a:t>
            </a:r>
          </a:p>
          <a:p>
            <a:pPr marL="742950" lvl="1"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Reduce </a:t>
            </a:r>
            <a:r>
              <a:rPr lang="en-US" sz="2400" dirty="0">
                <a:latin typeface="Arial" panose="020B0604020202020204" pitchFamily="34" charset="0"/>
                <a:cs typeface="Arial" panose="020B0604020202020204" pitchFamily="34" charset="0"/>
              </a:rPr>
              <a:t>court administration </a:t>
            </a:r>
            <a:r>
              <a:rPr lang="en-US" sz="2400" dirty="0" smtClean="0">
                <a:latin typeface="Arial" panose="020B0604020202020204" pitchFamily="34" charset="0"/>
                <a:cs typeface="Arial" panose="020B0604020202020204" pitchFamily="34" charset="0"/>
              </a:rPr>
              <a:t>inefficiencies</a:t>
            </a:r>
          </a:p>
          <a:p>
            <a:pPr marL="742950" lvl="1"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Ensure </a:t>
            </a:r>
            <a:r>
              <a:rPr lang="en-US" sz="2400" dirty="0">
                <a:latin typeface="Arial" panose="020B0604020202020204" pitchFamily="34" charset="0"/>
                <a:cs typeface="Arial" panose="020B0604020202020204" pitchFamily="34" charset="0"/>
              </a:rPr>
              <a:t>access to </a:t>
            </a:r>
            <a:r>
              <a:rPr lang="en-US" sz="2400" dirty="0" smtClean="0">
                <a:latin typeface="Arial" panose="020B0604020202020204" pitchFamily="34" charset="0"/>
                <a:cs typeface="Arial" panose="020B0604020202020204" pitchFamily="34" charset="0"/>
              </a:rPr>
              <a:t>justice</a:t>
            </a:r>
          </a:p>
          <a:p>
            <a:pPr marL="742950" lvl="1"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Ensure </a:t>
            </a:r>
            <a:r>
              <a:rPr lang="en-US" sz="2400" dirty="0">
                <a:latin typeface="Arial" panose="020B0604020202020204" pitchFamily="34" charset="0"/>
                <a:cs typeface="Arial" panose="020B0604020202020204" pitchFamily="34" charset="0"/>
              </a:rPr>
              <a:t>judicial </a:t>
            </a:r>
            <a:r>
              <a:rPr lang="en-US" sz="2400" dirty="0" smtClean="0">
                <a:latin typeface="Arial" panose="020B0604020202020204" pitchFamily="34" charset="0"/>
                <a:cs typeface="Arial" panose="020B0604020202020204" pitchFamily="34" charset="0"/>
              </a:rPr>
              <a:t>accountability</a:t>
            </a:r>
          </a:p>
          <a:p>
            <a:pPr marL="742950" lvl="1"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Provide </a:t>
            </a:r>
            <a:r>
              <a:rPr lang="en-US" sz="2400" dirty="0">
                <a:latin typeface="Arial" panose="020B0604020202020204" pitchFamily="34" charset="0"/>
                <a:cs typeface="Arial" panose="020B0604020202020204" pitchFamily="34" charset="0"/>
              </a:rPr>
              <a:t>training to the Judiciary through </a:t>
            </a:r>
            <a:r>
              <a:rPr lang="en-US" sz="2400" dirty="0" smtClean="0">
                <a:latin typeface="Arial" panose="020B0604020202020204" pitchFamily="34" charset="0"/>
                <a:cs typeface="Arial" panose="020B0604020202020204" pitchFamily="34" charset="0"/>
              </a:rPr>
              <a:t>SAJEI</a:t>
            </a:r>
          </a:p>
          <a:p>
            <a:endParaRPr lang="en-US" sz="20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endParaRPr lang="en-US" dirty="0"/>
          </a:p>
          <a:p>
            <a:endParaRPr lang="en-US" dirty="0" smtClean="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xmlns="" val="2040134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b="1" dirty="0" smtClean="0">
                <a:cs typeface="Arial" pitchFamily="34" charset="0"/>
              </a:rPr>
              <a:t/>
            </a:r>
            <a:br>
              <a:rPr lang="en-ZA" sz="2800" b="1" dirty="0" smtClean="0">
                <a:cs typeface="Arial" pitchFamily="34" charset="0"/>
              </a:rPr>
            </a:br>
            <a:endParaRPr lang="en-ZA" sz="2800" dirty="0">
              <a:cs typeface="Arial" pitchFamily="34" charset="0"/>
            </a:endParaRPr>
          </a:p>
        </p:txBody>
      </p:sp>
      <p:sp>
        <p:nvSpPr>
          <p:cNvPr id="8" name="Content Placeholder 2"/>
          <p:cNvSpPr>
            <a:spLocks noGrp="1"/>
          </p:cNvSpPr>
          <p:nvPr>
            <p:ph idx="1"/>
          </p:nvPr>
        </p:nvSpPr>
        <p:spPr>
          <a:xfrm>
            <a:off x="421394" y="1160264"/>
            <a:ext cx="8229600" cy="4525963"/>
          </a:xfrm>
        </p:spPr>
        <p:txBody>
          <a:bodyPr>
            <a:noAutofit/>
          </a:bodyPr>
          <a:lstStyle/>
          <a:p>
            <a:pPr algn="l"/>
            <a:endParaRPr lang="en-ZA" sz="1600" dirty="0">
              <a:solidFill>
                <a:schemeClr val="tx1"/>
              </a:solidFill>
              <a:latin typeface="Arial Narrow" panose="020B0606020202030204" pitchFamily="34" charset="0"/>
              <a:cs typeface="Arial" pitchFamily="34" charset="0"/>
            </a:endParaRPr>
          </a:p>
          <a:p>
            <a:pPr lvl="0" algn="l"/>
            <a:endParaRPr lang="en-ZA" sz="1600" dirty="0">
              <a:solidFill>
                <a:schemeClr val="tx1"/>
              </a:solidFill>
              <a:latin typeface="Arial Narrow" panose="020B0606020202030204" pitchFamily="34" charset="0"/>
              <a:cs typeface="Arial" pitchFamily="34" charset="0"/>
            </a:endParaRPr>
          </a:p>
          <a:p>
            <a:pPr algn="just"/>
            <a:endParaRPr lang="en-US" sz="1800" dirty="0" smtClean="0">
              <a:solidFill>
                <a:schemeClr val="tx1"/>
              </a:solidFill>
              <a:latin typeface="Arial Narrow" panose="020B0606020202030204" pitchFamily="34" charset="0"/>
              <a:cs typeface="Arial" pitchFamily="34" charset="0"/>
            </a:endParaRPr>
          </a:p>
          <a:p>
            <a:pPr algn="just"/>
            <a:endParaRPr lang="en-US" sz="1800" dirty="0">
              <a:solidFill>
                <a:schemeClr val="tx1"/>
              </a:solidFill>
              <a:latin typeface="Arial Narrow" panose="020B0606020202030204" pitchFamily="34" charset="0"/>
              <a:cs typeface="Arial" pitchFamily="34" charset="0"/>
            </a:endParaRPr>
          </a:p>
          <a:p>
            <a:pPr algn="just"/>
            <a:endParaRPr lang="en-ZA" sz="1800" dirty="0" smtClean="0">
              <a:solidFill>
                <a:schemeClr val="tx1"/>
              </a:solidFill>
              <a:latin typeface="Arial Narrow" panose="020B0606020202030204" pitchFamily="34" charset="0"/>
              <a:cs typeface="Arial" pitchFamily="34" charset="0"/>
            </a:endParaRPr>
          </a:p>
          <a:p>
            <a:pPr algn="just"/>
            <a:endParaRPr lang="en-ZA" sz="1800" dirty="0" smtClean="0">
              <a:solidFill>
                <a:schemeClr val="tx1"/>
              </a:solidFill>
              <a:latin typeface="Arial Narrow" panose="020B0606020202030204" pitchFamily="34" charset="0"/>
              <a:cs typeface="Arial" pitchFamily="34" charset="0"/>
            </a:endParaRPr>
          </a:p>
          <a:p>
            <a:pPr algn="just"/>
            <a:endParaRPr lang="en-ZA" sz="1800" dirty="0">
              <a:solidFill>
                <a:schemeClr val="tx1"/>
              </a:solidFill>
              <a:latin typeface="Arial Narrow" panose="020B0606020202030204" pitchFamily="34" charset="0"/>
              <a:cs typeface="Arial" pitchFamily="34" charset="0"/>
            </a:endParaRPr>
          </a:p>
          <a:p>
            <a:pPr algn="just"/>
            <a:endParaRPr lang="en-ZA" sz="1800" dirty="0" smtClean="0">
              <a:solidFill>
                <a:schemeClr val="tx1"/>
              </a:solidFill>
              <a:latin typeface="Arial Narrow" panose="020B0606020202030204" pitchFamily="34" charset="0"/>
              <a:cs typeface="Arial" pitchFamily="34" charset="0"/>
            </a:endParaRPr>
          </a:p>
          <a:p>
            <a:pPr algn="just"/>
            <a:endParaRPr lang="en-ZA" dirty="0">
              <a:solidFill>
                <a:schemeClr val="tx1"/>
              </a:solidFill>
              <a:latin typeface="Arial Narrow" panose="020B0606020202030204" pitchFamily="34" charset="0"/>
              <a:cs typeface="Arial" pitchFamily="34" charset="0"/>
            </a:endParaRPr>
          </a:p>
        </p:txBody>
      </p:sp>
      <p:sp>
        <p:nvSpPr>
          <p:cNvPr id="12" name="Footer Placeholder 3"/>
          <p:cNvSpPr>
            <a:spLocks noGrp="1"/>
          </p:cNvSpPr>
          <p:nvPr>
            <p:ph type="ftr" sz="quarter" idx="11"/>
          </p:nvPr>
        </p:nvSpPr>
        <p:spPr/>
        <p:txBody>
          <a:bodyPr/>
          <a:lstStyle/>
          <a:p>
            <a:pPr algn="l">
              <a:tabLst>
                <a:tab pos="354013" algn="l"/>
              </a:tabLst>
              <a:defRPr/>
            </a:pPr>
            <a:r>
              <a:rPr lang="en-US" sz="900" b="1" dirty="0">
                <a:latin typeface="Arial" pitchFamily="34" charset="0"/>
                <a:cs typeface="Arial" pitchFamily="34" charset="0"/>
              </a:rPr>
              <a:t>	</a:t>
            </a:r>
            <a:r>
              <a:rPr lang="en-US" sz="900" b="1" dirty="0">
                <a:solidFill>
                  <a:schemeClr val="tx1"/>
                </a:solidFill>
                <a:latin typeface="Arial" pitchFamily="34" charset="0"/>
                <a:cs typeface="Arial" pitchFamily="34" charset="0"/>
              </a:rPr>
              <a:t> </a:t>
            </a:r>
          </a:p>
          <a:p>
            <a:pPr algn="l">
              <a:tabLst>
                <a:tab pos="354013" algn="l"/>
              </a:tabLst>
              <a:defRPr/>
            </a:pPr>
            <a:r>
              <a:rPr lang="en-US" sz="900" b="1" dirty="0">
                <a:solidFill>
                  <a:schemeClr val="tx1"/>
                </a:solidFill>
                <a:latin typeface="Arial" pitchFamily="34" charset="0"/>
                <a:cs typeface="Arial" pitchFamily="34" charset="0"/>
              </a:rPr>
              <a:t>OFFICE OF THE CHIEF JUSTICE</a:t>
            </a:r>
            <a:endParaRPr lang="en-US" sz="900" b="1" dirty="0">
              <a:solidFill>
                <a:schemeClr val="tx1"/>
              </a:solidFill>
            </a:endParaRPr>
          </a:p>
          <a:p>
            <a:pPr algn="l">
              <a:tabLst>
                <a:tab pos="354013" algn="l"/>
              </a:tabLst>
              <a:defRPr/>
            </a:pPr>
            <a:r>
              <a:rPr lang="en-US" sz="900" b="1" dirty="0">
                <a:solidFill>
                  <a:schemeClr val="tx1"/>
                </a:solidFill>
                <a:latin typeface="Arial" pitchFamily="34" charset="0"/>
                <a:cs typeface="Arial" pitchFamily="34" charset="0"/>
              </a:rPr>
              <a:t>REPUBLIC OF SOUTH AFRICA</a:t>
            </a:r>
            <a:endParaRPr lang="en-ZA" sz="900" dirty="0">
              <a:solidFill>
                <a:schemeClr val="tx1"/>
              </a:solidFill>
              <a:latin typeface="Arial" pitchFamily="34" charset="0"/>
              <a:cs typeface="Arial" pitchFamily="34" charset="0"/>
            </a:endParaRPr>
          </a:p>
          <a:p>
            <a:pPr algn="l">
              <a:tabLst>
                <a:tab pos="354013" algn="l"/>
              </a:tabLst>
              <a:defRPr/>
            </a:pPr>
            <a:r>
              <a:rPr lang="en-US" sz="900" b="1" dirty="0">
                <a:latin typeface="Arial" pitchFamily="34" charset="0"/>
                <a:cs typeface="Arial" pitchFamily="34" charset="0"/>
              </a:rPr>
              <a:t>	</a:t>
            </a:r>
            <a:endParaRPr lang="en-ZA" dirty="0">
              <a:solidFill>
                <a:schemeClr val="tx1"/>
              </a:solidFill>
            </a:endParaRPr>
          </a:p>
        </p:txBody>
      </p:sp>
      <p:sp>
        <p:nvSpPr>
          <p:cNvPr id="10" name="Slide Number Placeholder 9"/>
          <p:cNvSpPr>
            <a:spLocks noGrp="1"/>
          </p:cNvSpPr>
          <p:nvPr>
            <p:ph type="sldNum" sz="quarter" idx="12"/>
          </p:nvPr>
        </p:nvSpPr>
        <p:spPr/>
        <p:txBody>
          <a:bodyPr/>
          <a:lstStyle/>
          <a:p>
            <a:fld id="{773DCE2D-EBBA-424B-9E36-955D9A4D7994}" type="slidenum">
              <a:rPr lang="en-ZA" smtClean="0"/>
              <a:pPr/>
              <a:t>9</a:t>
            </a:fld>
            <a:endParaRPr lang="en-ZA" dirty="0"/>
          </a:p>
        </p:txBody>
      </p:sp>
      <p:pic>
        <p:nvPicPr>
          <p:cNvPr id="5" name="Picture 4"/>
          <p:cNvPicPr/>
          <p:nvPr/>
        </p:nvPicPr>
        <p:blipFill>
          <a:blip r:embed="rId3" cstate="print"/>
          <a:srcRect/>
          <a:stretch>
            <a:fillRect/>
          </a:stretch>
        </p:blipFill>
        <p:spPr bwMode="auto">
          <a:xfrm>
            <a:off x="232202" y="6223402"/>
            <a:ext cx="428625" cy="535305"/>
          </a:xfrm>
          <a:prstGeom prst="rect">
            <a:avLst/>
          </a:prstGeom>
          <a:noFill/>
        </p:spPr>
      </p:pic>
      <p:cxnSp>
        <p:nvCxnSpPr>
          <p:cNvPr id="7" name="Straight Connector 6"/>
          <p:cNvCxnSpPr/>
          <p:nvPr/>
        </p:nvCxnSpPr>
        <p:spPr>
          <a:xfrm>
            <a:off x="0" y="6021288"/>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802498" y="190666"/>
            <a:ext cx="7498080" cy="5715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000" b="1" dirty="0" smtClean="0">
                <a:latin typeface="Arial" pitchFamily="34" charset="0"/>
                <a:cs typeface="Arial" pitchFamily="34" charset="0"/>
              </a:rPr>
              <a:t>CONTRIBUTION TO THE MTSF</a:t>
            </a:r>
            <a:endParaRPr lang="en-ZA" sz="3000" b="1" dirty="0">
              <a:solidFill>
                <a:srgbClr val="0070C0"/>
              </a:solidFill>
              <a:latin typeface="Arial" pitchFamily="34" charset="0"/>
              <a:cs typeface="Arial" pitchFamily="34" charset="0"/>
            </a:endParaRPr>
          </a:p>
        </p:txBody>
      </p:sp>
      <p:pic>
        <p:nvPicPr>
          <p:cNvPr id="11" name="Picture 7" descr="Office of the Chief Justice - Master emblem in high resolution with wordi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1763" y="6093296"/>
            <a:ext cx="688975" cy="712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421394" y="1160264"/>
            <a:ext cx="8301212" cy="6863417"/>
          </a:xfrm>
          <a:prstGeom prst="rect">
            <a:avLst/>
          </a:prstGeom>
        </p:spPr>
        <p:txBody>
          <a:bodyPr wrap="square">
            <a:spAutoFit/>
          </a:bodyPr>
          <a:lstStyle/>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Outcome 3: All </a:t>
            </a:r>
            <a:r>
              <a:rPr lang="en-US" sz="2400" dirty="0">
                <a:latin typeface="Arial" panose="020B0604020202020204" pitchFamily="34" charset="0"/>
                <a:cs typeface="Arial" panose="020B0604020202020204" pitchFamily="34" charset="0"/>
              </a:rPr>
              <a:t>People in South Africa are and feel </a:t>
            </a:r>
            <a:r>
              <a:rPr lang="en-US" sz="2400" dirty="0" smtClean="0">
                <a:latin typeface="Arial" panose="020B0604020202020204" pitchFamily="34" charset="0"/>
                <a:cs typeface="Arial" panose="020B0604020202020204" pitchFamily="34" charset="0"/>
              </a:rPr>
              <a:t>safe</a:t>
            </a: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Sub-outcome </a:t>
            </a:r>
            <a:r>
              <a:rPr lang="en-US" sz="2400" dirty="0">
                <a:latin typeface="Arial" panose="020B0604020202020204" pitchFamily="34" charset="0"/>
                <a:cs typeface="Arial" panose="020B0604020202020204" pitchFamily="34" charset="0"/>
              </a:rPr>
              <a:t>2: An Efficient and Effective Criminal Justice system. </a:t>
            </a: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Indicators </a:t>
            </a:r>
          </a:p>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Percentage </a:t>
            </a:r>
            <a:r>
              <a:rPr lang="en-US" sz="2400" dirty="0">
                <a:latin typeface="Arial" panose="020B0604020202020204" pitchFamily="34" charset="0"/>
                <a:cs typeface="Arial" panose="020B0604020202020204" pitchFamily="34" charset="0"/>
              </a:rPr>
              <a:t>of cases that are on the roll for more than 12 months in High </a:t>
            </a:r>
            <a:r>
              <a:rPr lang="en-US" sz="2400" dirty="0" smtClean="0">
                <a:latin typeface="Arial" panose="020B0604020202020204" pitchFamily="34" charset="0"/>
                <a:cs typeface="Arial" panose="020B0604020202020204" pitchFamily="34" charset="0"/>
              </a:rPr>
              <a:t>Courts</a:t>
            </a:r>
          </a:p>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Percentage of criminal </a:t>
            </a:r>
            <a:r>
              <a:rPr lang="en-US" sz="2400" dirty="0">
                <a:latin typeface="Arial" panose="020B0604020202020204" pitchFamily="34" charset="0"/>
                <a:cs typeface="Arial" panose="020B0604020202020204" pitchFamily="34" charset="0"/>
              </a:rPr>
              <a:t>cases </a:t>
            </a:r>
            <a:r>
              <a:rPr lang="en-US" sz="2400" dirty="0" smtClean="0">
                <a:latin typeface="Arial" panose="020B0604020202020204" pitchFamily="34" charset="0"/>
                <a:cs typeface="Arial" panose="020B0604020202020204" pitchFamily="34" charset="0"/>
              </a:rPr>
              <a:t>finalized with </a:t>
            </a:r>
            <a:r>
              <a:rPr lang="en-US" sz="2400" dirty="0">
                <a:latin typeface="Arial" panose="020B0604020202020204" pitchFamily="34" charset="0"/>
                <a:cs typeface="Arial" panose="020B0604020202020204" pitchFamily="34" charset="0"/>
              </a:rPr>
              <a:t>verdicts in the High </a:t>
            </a:r>
            <a:r>
              <a:rPr lang="en-US" sz="2400" dirty="0" smtClean="0">
                <a:latin typeface="Arial" panose="020B0604020202020204" pitchFamily="34" charset="0"/>
                <a:cs typeface="Arial" panose="020B0604020202020204" pitchFamily="34" charset="0"/>
              </a:rPr>
              <a:t>Courts </a:t>
            </a:r>
          </a:p>
          <a:p>
            <a:pPr lvl="1"/>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Outcome 12: </a:t>
            </a:r>
            <a:r>
              <a:rPr lang="en-US" sz="2400" dirty="0">
                <a:latin typeface="Arial" panose="020B0604020202020204" pitchFamily="34" charset="0"/>
                <a:cs typeface="Arial" panose="020B0604020202020204" pitchFamily="34" charset="0"/>
              </a:rPr>
              <a:t>An efficient, effective </a:t>
            </a:r>
            <a:r>
              <a:rPr lang="en-US" sz="2400" dirty="0" smtClean="0">
                <a:latin typeface="Arial" panose="020B0604020202020204" pitchFamily="34" charset="0"/>
                <a:cs typeface="Arial" panose="020B0604020202020204" pitchFamily="34" charset="0"/>
              </a:rPr>
              <a:t>development orientated </a:t>
            </a:r>
            <a:r>
              <a:rPr lang="en-US" sz="2400" dirty="0">
                <a:latin typeface="Arial" panose="020B0604020202020204" pitchFamily="34" charset="0"/>
                <a:cs typeface="Arial" panose="020B0604020202020204" pitchFamily="34" charset="0"/>
              </a:rPr>
              <a:t>public service. </a:t>
            </a:r>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Indicators</a:t>
            </a:r>
            <a:r>
              <a:rPr lang="en-US" sz="2400" dirty="0" smtClean="0">
                <a:latin typeface="Arial" panose="020B0604020202020204" pitchFamily="34" charset="0"/>
                <a:cs typeface="Arial" panose="020B0604020202020204" pitchFamily="34" charset="0"/>
              </a:rPr>
              <a:t>: Percentage of funded </a:t>
            </a:r>
            <a:r>
              <a:rPr lang="en-US" sz="2400" dirty="0">
                <a:latin typeface="Arial" panose="020B0604020202020204" pitchFamily="34" charset="0"/>
                <a:cs typeface="Arial" panose="020B0604020202020204" pitchFamily="34" charset="0"/>
              </a:rPr>
              <a:t>vacant </a:t>
            </a:r>
            <a:r>
              <a:rPr lang="en-US" sz="2400" dirty="0" smtClean="0">
                <a:latin typeface="Arial" panose="020B0604020202020204" pitchFamily="34" charset="0"/>
                <a:cs typeface="Arial" panose="020B0604020202020204" pitchFamily="34" charset="0"/>
              </a:rPr>
              <a:t>posts filled</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endParaRPr lang="en-US" dirty="0"/>
          </a:p>
          <a:p>
            <a:endParaRPr lang="en-US" dirty="0" smtClean="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xmlns="" val="2535175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9623</TotalTime>
  <Words>3447</Words>
  <Application>Microsoft Office PowerPoint</Application>
  <PresentationFormat>On-screen Show (4:3)</PresentationFormat>
  <Paragraphs>1252</Paragraphs>
  <Slides>41</Slides>
  <Notes>35</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   PRESENTATION TO THE PORTFOLIO COMMITTEE ON JUSTICE AND CORRECTIONAL SERVICES Date: 06 April 2016     </vt:lpstr>
      <vt:lpstr> </vt:lpstr>
      <vt:lpstr> </vt:lpstr>
      <vt:lpstr>LEGISLATIVE REQUIREMENTS AND PRESCRIPTS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STATISTICAL TABLE</vt:lpstr>
      <vt:lpstr>Slide 34</vt:lpstr>
      <vt:lpstr>Slide 35</vt:lpstr>
      <vt:lpstr>SUMMARY OF 2016/17 BUDGET</vt:lpstr>
      <vt:lpstr>2016 MTEF BUDGET PER PROGRAMME</vt:lpstr>
      <vt:lpstr>2016 MTEF BUDGET PER ECONOMIC CLASSIFICATION</vt:lpstr>
      <vt:lpstr>KEY STRATEGIC RISKS</vt:lpstr>
      <vt:lpstr> </vt:lpstr>
      <vt:lpstr>Slide 41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Mashifane Tebogo</dc:creator>
  <cp:lastModifiedBy>PUMZA</cp:lastModifiedBy>
  <cp:revision>968</cp:revision>
  <cp:lastPrinted>2016-02-25T08:34:28Z</cp:lastPrinted>
  <dcterms:created xsi:type="dcterms:W3CDTF">2014-03-09T17:02:16Z</dcterms:created>
  <dcterms:modified xsi:type="dcterms:W3CDTF">2016-04-08T13:01:51Z</dcterms:modified>
</cp:coreProperties>
</file>