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diagrams/colors2.xml" ContentType="application/vnd.openxmlformats-officedocument.drawingml.diagramColors+xml"/>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slides/slide8.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95" r:id="rId2"/>
    <p:sldMasterId id="2147483807" r:id="rId3"/>
  </p:sldMasterIdLst>
  <p:notesMasterIdLst>
    <p:notesMasterId r:id="rId31"/>
  </p:notesMasterIdLst>
  <p:sldIdLst>
    <p:sldId id="291" r:id="rId4"/>
    <p:sldId id="272" r:id="rId5"/>
    <p:sldId id="293" r:id="rId6"/>
    <p:sldId id="290" r:id="rId7"/>
    <p:sldId id="273" r:id="rId8"/>
    <p:sldId id="271" r:id="rId9"/>
    <p:sldId id="275" r:id="rId10"/>
    <p:sldId id="280" r:id="rId11"/>
    <p:sldId id="296" r:id="rId12"/>
    <p:sldId id="278" r:id="rId13"/>
    <p:sldId id="294" r:id="rId14"/>
    <p:sldId id="295" r:id="rId15"/>
    <p:sldId id="282" r:id="rId16"/>
    <p:sldId id="283" r:id="rId17"/>
    <p:sldId id="276" r:id="rId18"/>
    <p:sldId id="287" r:id="rId19"/>
    <p:sldId id="262" r:id="rId20"/>
    <p:sldId id="259" r:id="rId21"/>
    <p:sldId id="261" r:id="rId22"/>
    <p:sldId id="265" r:id="rId23"/>
    <p:sldId id="267" r:id="rId24"/>
    <p:sldId id="266" r:id="rId25"/>
    <p:sldId id="269" r:id="rId26"/>
    <p:sldId id="268" r:id="rId27"/>
    <p:sldId id="270" r:id="rId28"/>
    <p:sldId id="289" r:id="rId29"/>
    <p:sldId id="286" r:id="rId30"/>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667" autoAdjust="0"/>
    <p:restoredTop sz="94660"/>
  </p:normalViewPr>
  <p:slideViewPr>
    <p:cSldViewPr showGuides="1">
      <p:cViewPr varScale="1">
        <p:scale>
          <a:sx n="81" d="100"/>
          <a:sy n="81" d="100"/>
        </p:scale>
        <p:origin x="-100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38B8E3-90EB-4533-A4C7-654C19C2594C}" type="doc">
      <dgm:prSet loTypeId="urn:microsoft.com/office/officeart/2005/8/layout/orgChart1" loCatId="hierarchy" qsTypeId="urn:microsoft.com/office/officeart/2005/8/quickstyle/simple5" qsCatId="simple" csTypeId="urn:microsoft.com/office/officeart/2005/8/colors/colorful1#1" csCatId="colorful" phldr="1"/>
      <dgm:spPr/>
      <dgm:t>
        <a:bodyPr/>
        <a:lstStyle/>
        <a:p>
          <a:endParaRPr lang="en-ZA"/>
        </a:p>
      </dgm:t>
    </dgm:pt>
    <dgm:pt modelId="{13AD048E-87AE-4CB0-9583-9715B6E54671}">
      <dgm:prSet phldrT="[Text]"/>
      <dgm:spPr/>
      <dgm:t>
        <a:bodyPr/>
        <a:lstStyle/>
        <a:p>
          <a:r>
            <a:rPr lang="en-ZA" b="1" dirty="0" smtClean="0"/>
            <a:t>CGS Acting CEO</a:t>
          </a:r>
        </a:p>
        <a:p>
          <a:r>
            <a:rPr lang="en-ZA" b="1" dirty="0" smtClean="0"/>
            <a:t>Mr S Sikhosana</a:t>
          </a:r>
          <a:endParaRPr lang="en-ZA" b="1" dirty="0"/>
        </a:p>
      </dgm:t>
    </dgm:pt>
    <dgm:pt modelId="{58661EBC-114E-4053-8364-D0C3DB951C81}" type="parTrans" cxnId="{9D855E1D-AA87-4D02-B613-2DDEE67926A5}">
      <dgm:prSet/>
      <dgm:spPr/>
      <dgm:t>
        <a:bodyPr/>
        <a:lstStyle/>
        <a:p>
          <a:endParaRPr lang="en-ZA"/>
        </a:p>
      </dgm:t>
    </dgm:pt>
    <dgm:pt modelId="{BAC3C9A1-6150-43B6-A850-CF593FCC3A5A}" type="sibTrans" cxnId="{9D855E1D-AA87-4D02-B613-2DDEE67926A5}">
      <dgm:prSet/>
      <dgm:spPr/>
      <dgm:t>
        <a:bodyPr/>
        <a:lstStyle/>
        <a:p>
          <a:endParaRPr lang="en-ZA"/>
        </a:p>
      </dgm:t>
    </dgm:pt>
    <dgm:pt modelId="{311DAFE8-EF7D-417C-A32D-2090F5083969}">
      <dgm:prSet phldrT="[Text]"/>
      <dgm:spPr>
        <a:solidFill>
          <a:srgbClr val="FFC000"/>
        </a:solidFill>
      </dgm:spPr>
      <dgm:t>
        <a:bodyPr/>
        <a:lstStyle/>
        <a:p>
          <a:r>
            <a:rPr lang="en-ZA" b="1" dirty="0" smtClean="0">
              <a:solidFill>
                <a:schemeClr val="accent1">
                  <a:lumMod val="90000"/>
                  <a:lumOff val="10000"/>
                </a:schemeClr>
              </a:solidFill>
            </a:rPr>
            <a:t>COO</a:t>
          </a:r>
        </a:p>
        <a:p>
          <a:r>
            <a:rPr lang="en-ZA" b="1" dirty="0" smtClean="0">
              <a:solidFill>
                <a:schemeClr val="accent1">
                  <a:lumMod val="90000"/>
                  <a:lumOff val="10000"/>
                </a:schemeClr>
              </a:solidFill>
            </a:rPr>
            <a:t>Dr M Makgae</a:t>
          </a:r>
          <a:endParaRPr lang="en-ZA" b="1" dirty="0">
            <a:solidFill>
              <a:schemeClr val="accent1">
                <a:lumMod val="90000"/>
                <a:lumOff val="10000"/>
              </a:schemeClr>
            </a:solidFill>
          </a:endParaRPr>
        </a:p>
      </dgm:t>
    </dgm:pt>
    <dgm:pt modelId="{E3BCEF5C-B1CC-4E58-918A-698113B0A9FD}" type="parTrans" cxnId="{423A7E9C-E92E-45B2-95E5-FD270D6DE834}">
      <dgm:prSet/>
      <dgm:spPr/>
      <dgm:t>
        <a:bodyPr/>
        <a:lstStyle/>
        <a:p>
          <a:endParaRPr lang="en-ZA"/>
        </a:p>
      </dgm:t>
    </dgm:pt>
    <dgm:pt modelId="{811C0EC9-9F1E-459F-AD94-3B2E1836540A}" type="sibTrans" cxnId="{423A7E9C-E92E-45B2-95E5-FD270D6DE834}">
      <dgm:prSet/>
      <dgm:spPr/>
      <dgm:t>
        <a:bodyPr/>
        <a:lstStyle/>
        <a:p>
          <a:endParaRPr lang="en-ZA"/>
        </a:p>
      </dgm:t>
    </dgm:pt>
    <dgm:pt modelId="{E3E94724-9847-4187-A4B0-F72111165CD4}">
      <dgm:prSet phldrT="[Text]"/>
      <dgm:spPr>
        <a:solidFill>
          <a:srgbClr val="FFC000"/>
        </a:solidFill>
      </dgm:spPr>
      <dgm:t>
        <a:bodyPr/>
        <a:lstStyle/>
        <a:p>
          <a:r>
            <a:rPr lang="en-ZA" b="1" dirty="0" smtClean="0">
              <a:solidFill>
                <a:schemeClr val="accent1">
                  <a:lumMod val="90000"/>
                  <a:lumOff val="10000"/>
                </a:schemeClr>
              </a:solidFill>
            </a:rPr>
            <a:t>CSS</a:t>
          </a:r>
        </a:p>
        <a:p>
          <a:r>
            <a:rPr lang="en-ZA" b="1" dirty="0" smtClean="0">
              <a:solidFill>
                <a:schemeClr val="accent1">
                  <a:lumMod val="90000"/>
                  <a:lumOff val="10000"/>
                </a:schemeClr>
              </a:solidFill>
            </a:rPr>
            <a:t>Mr F Ramagwede</a:t>
          </a:r>
          <a:endParaRPr lang="en-ZA" b="1" dirty="0">
            <a:solidFill>
              <a:schemeClr val="accent1">
                <a:lumMod val="90000"/>
                <a:lumOff val="10000"/>
              </a:schemeClr>
            </a:solidFill>
          </a:endParaRPr>
        </a:p>
      </dgm:t>
    </dgm:pt>
    <dgm:pt modelId="{42FD4FFF-DCBA-4B18-9F6A-79DB5288D561}" type="parTrans" cxnId="{D7AABABF-76D1-4EA7-A96E-4B4898A4781D}">
      <dgm:prSet/>
      <dgm:spPr/>
      <dgm:t>
        <a:bodyPr/>
        <a:lstStyle/>
        <a:p>
          <a:endParaRPr lang="en-ZA"/>
        </a:p>
      </dgm:t>
    </dgm:pt>
    <dgm:pt modelId="{8136BAB9-5C46-48F7-B872-B89A54B62717}" type="sibTrans" cxnId="{D7AABABF-76D1-4EA7-A96E-4B4898A4781D}">
      <dgm:prSet/>
      <dgm:spPr/>
      <dgm:t>
        <a:bodyPr/>
        <a:lstStyle/>
        <a:p>
          <a:endParaRPr lang="en-ZA"/>
        </a:p>
      </dgm:t>
    </dgm:pt>
    <dgm:pt modelId="{DC4E0A25-9B6C-420B-BA30-104DB3F2B0D5}">
      <dgm:prSet phldrT="[Text]"/>
      <dgm:spPr>
        <a:solidFill>
          <a:srgbClr val="FFC000"/>
        </a:solidFill>
      </dgm:spPr>
      <dgm:t>
        <a:bodyPr/>
        <a:lstStyle/>
        <a:p>
          <a:r>
            <a:rPr lang="en-ZA" b="1" dirty="0" smtClean="0">
              <a:solidFill>
                <a:schemeClr val="accent1">
                  <a:lumMod val="90000"/>
                  <a:lumOff val="10000"/>
                </a:schemeClr>
              </a:solidFill>
            </a:rPr>
            <a:t>CFO</a:t>
          </a:r>
        </a:p>
        <a:p>
          <a:r>
            <a:rPr lang="en-ZA" b="1" dirty="0" smtClean="0">
              <a:solidFill>
                <a:schemeClr val="accent1">
                  <a:lumMod val="90000"/>
                  <a:lumOff val="10000"/>
                </a:schemeClr>
              </a:solidFill>
            </a:rPr>
            <a:t>Mr L </a:t>
          </a:r>
          <a:r>
            <a:rPr lang="en-ZA" b="1" dirty="0" err="1" smtClean="0">
              <a:solidFill>
                <a:schemeClr val="accent1">
                  <a:lumMod val="90000"/>
                  <a:lumOff val="10000"/>
                </a:schemeClr>
              </a:solidFill>
            </a:rPr>
            <a:t>Matsepe</a:t>
          </a:r>
          <a:endParaRPr lang="en-ZA" b="1" dirty="0">
            <a:solidFill>
              <a:schemeClr val="accent1">
                <a:lumMod val="90000"/>
                <a:lumOff val="10000"/>
              </a:schemeClr>
            </a:solidFill>
          </a:endParaRPr>
        </a:p>
      </dgm:t>
    </dgm:pt>
    <dgm:pt modelId="{EC024E59-4482-4117-B434-F024BC9F10B5}" type="parTrans" cxnId="{EF02E813-30FD-45BB-A7E0-7D7920E046D0}">
      <dgm:prSet/>
      <dgm:spPr/>
      <dgm:t>
        <a:bodyPr/>
        <a:lstStyle/>
        <a:p>
          <a:endParaRPr lang="en-ZA"/>
        </a:p>
      </dgm:t>
    </dgm:pt>
    <dgm:pt modelId="{4F5B8E90-4BC7-427E-B495-C6BB13648FD6}" type="sibTrans" cxnId="{EF02E813-30FD-45BB-A7E0-7D7920E046D0}">
      <dgm:prSet/>
      <dgm:spPr/>
      <dgm:t>
        <a:bodyPr/>
        <a:lstStyle/>
        <a:p>
          <a:endParaRPr lang="en-ZA"/>
        </a:p>
      </dgm:t>
    </dgm:pt>
    <dgm:pt modelId="{C019E529-0AEC-4399-942D-1611929B92CF}">
      <dgm:prSet phldrT="[Text]"/>
      <dgm:spPr>
        <a:solidFill>
          <a:srgbClr val="642200"/>
        </a:solidFill>
      </dgm:spPr>
      <dgm:t>
        <a:bodyPr/>
        <a:lstStyle/>
        <a:p>
          <a:r>
            <a:rPr lang="en-ZA" b="1" dirty="0" smtClean="0"/>
            <a:t>CGS Board</a:t>
          </a:r>
          <a:endParaRPr lang="en-ZA" b="1" dirty="0"/>
        </a:p>
      </dgm:t>
    </dgm:pt>
    <dgm:pt modelId="{AF25BF1B-D507-4DEC-AC6C-75FA3B5B7D90}" type="parTrans" cxnId="{D884DA76-E61F-4FD6-B9B7-6561AF613DFB}">
      <dgm:prSet/>
      <dgm:spPr/>
      <dgm:t>
        <a:bodyPr/>
        <a:lstStyle/>
        <a:p>
          <a:endParaRPr lang="en-ZA"/>
        </a:p>
      </dgm:t>
    </dgm:pt>
    <dgm:pt modelId="{EF0DFC2D-4404-4414-8A9D-4B277B60D32C}" type="sibTrans" cxnId="{D884DA76-E61F-4FD6-B9B7-6561AF613DFB}">
      <dgm:prSet/>
      <dgm:spPr/>
      <dgm:t>
        <a:bodyPr/>
        <a:lstStyle/>
        <a:p>
          <a:endParaRPr lang="en-ZA"/>
        </a:p>
      </dgm:t>
    </dgm:pt>
    <dgm:pt modelId="{CED13D2D-5F1E-4E25-9E91-222B3F2DA13C}" type="pres">
      <dgm:prSet presAssocID="{FE38B8E3-90EB-4533-A4C7-654C19C2594C}" presName="hierChild1" presStyleCnt="0">
        <dgm:presLayoutVars>
          <dgm:orgChart val="1"/>
          <dgm:chPref val="1"/>
          <dgm:dir/>
          <dgm:animOne val="branch"/>
          <dgm:animLvl val="lvl"/>
          <dgm:resizeHandles/>
        </dgm:presLayoutVars>
      </dgm:prSet>
      <dgm:spPr/>
      <dgm:t>
        <a:bodyPr/>
        <a:lstStyle/>
        <a:p>
          <a:endParaRPr lang="en-ZA"/>
        </a:p>
      </dgm:t>
    </dgm:pt>
    <dgm:pt modelId="{F02A0346-461C-4AFD-ACD4-ED5338E34249}" type="pres">
      <dgm:prSet presAssocID="{13AD048E-87AE-4CB0-9583-9715B6E54671}" presName="hierRoot1" presStyleCnt="0">
        <dgm:presLayoutVars>
          <dgm:hierBranch val="init"/>
        </dgm:presLayoutVars>
      </dgm:prSet>
      <dgm:spPr/>
    </dgm:pt>
    <dgm:pt modelId="{1A044B27-00C3-4472-AAFB-73C9F5EA6549}" type="pres">
      <dgm:prSet presAssocID="{13AD048E-87AE-4CB0-9583-9715B6E54671}" presName="rootComposite1" presStyleCnt="0"/>
      <dgm:spPr/>
    </dgm:pt>
    <dgm:pt modelId="{6916D16B-2A89-4151-988B-7E68D3ED46C7}" type="pres">
      <dgm:prSet presAssocID="{13AD048E-87AE-4CB0-9583-9715B6E54671}" presName="rootText1" presStyleLbl="node0" presStyleIdx="0" presStyleCnt="2" custScaleX="171880" custScaleY="121283">
        <dgm:presLayoutVars>
          <dgm:chPref val="3"/>
        </dgm:presLayoutVars>
      </dgm:prSet>
      <dgm:spPr>
        <a:prstGeom prst="octagon">
          <a:avLst/>
        </a:prstGeom>
      </dgm:spPr>
      <dgm:t>
        <a:bodyPr/>
        <a:lstStyle/>
        <a:p>
          <a:endParaRPr lang="en-ZA"/>
        </a:p>
      </dgm:t>
    </dgm:pt>
    <dgm:pt modelId="{2B0BCF6F-723B-4457-9372-00DB2F6875DE}" type="pres">
      <dgm:prSet presAssocID="{13AD048E-87AE-4CB0-9583-9715B6E54671}" presName="rootConnector1" presStyleLbl="node1" presStyleIdx="0" presStyleCnt="0"/>
      <dgm:spPr/>
      <dgm:t>
        <a:bodyPr/>
        <a:lstStyle/>
        <a:p>
          <a:endParaRPr lang="en-ZA"/>
        </a:p>
      </dgm:t>
    </dgm:pt>
    <dgm:pt modelId="{3EB5F4F6-AF08-4E75-B2D9-641FE8857B3B}" type="pres">
      <dgm:prSet presAssocID="{13AD048E-87AE-4CB0-9583-9715B6E54671}" presName="hierChild2" presStyleCnt="0"/>
      <dgm:spPr/>
    </dgm:pt>
    <dgm:pt modelId="{E8A44150-CF06-4229-81F7-3BF105F5E35C}" type="pres">
      <dgm:prSet presAssocID="{EC024E59-4482-4117-B434-F024BC9F10B5}" presName="Name37" presStyleLbl="parChTrans1D2" presStyleIdx="0" presStyleCnt="3"/>
      <dgm:spPr/>
      <dgm:t>
        <a:bodyPr/>
        <a:lstStyle/>
        <a:p>
          <a:endParaRPr lang="en-ZA"/>
        </a:p>
      </dgm:t>
    </dgm:pt>
    <dgm:pt modelId="{79A8FFB4-B411-42D1-99A5-3B738136F6F0}" type="pres">
      <dgm:prSet presAssocID="{DC4E0A25-9B6C-420B-BA30-104DB3F2B0D5}" presName="hierRoot2" presStyleCnt="0">
        <dgm:presLayoutVars>
          <dgm:hierBranch val="init"/>
        </dgm:presLayoutVars>
      </dgm:prSet>
      <dgm:spPr/>
    </dgm:pt>
    <dgm:pt modelId="{17263E61-B88B-4E2F-862C-C22F21C3F4F9}" type="pres">
      <dgm:prSet presAssocID="{DC4E0A25-9B6C-420B-BA30-104DB3F2B0D5}" presName="rootComposite" presStyleCnt="0"/>
      <dgm:spPr/>
    </dgm:pt>
    <dgm:pt modelId="{AC594FB9-AD07-412D-8182-86A61334C454}" type="pres">
      <dgm:prSet presAssocID="{DC4E0A25-9B6C-420B-BA30-104DB3F2B0D5}" presName="rootText" presStyleLbl="node2" presStyleIdx="0" presStyleCnt="3" custScaleX="173476" custScaleY="133630">
        <dgm:presLayoutVars>
          <dgm:chPref val="3"/>
        </dgm:presLayoutVars>
      </dgm:prSet>
      <dgm:spPr>
        <a:prstGeom prst="octagon">
          <a:avLst/>
        </a:prstGeom>
      </dgm:spPr>
      <dgm:t>
        <a:bodyPr/>
        <a:lstStyle/>
        <a:p>
          <a:endParaRPr lang="en-ZA"/>
        </a:p>
      </dgm:t>
    </dgm:pt>
    <dgm:pt modelId="{925A8A63-13DD-4959-AF5F-59009C3D5A02}" type="pres">
      <dgm:prSet presAssocID="{DC4E0A25-9B6C-420B-BA30-104DB3F2B0D5}" presName="rootConnector" presStyleLbl="node2" presStyleIdx="0" presStyleCnt="3"/>
      <dgm:spPr/>
      <dgm:t>
        <a:bodyPr/>
        <a:lstStyle/>
        <a:p>
          <a:endParaRPr lang="en-ZA"/>
        </a:p>
      </dgm:t>
    </dgm:pt>
    <dgm:pt modelId="{39C2AFB5-9B3F-4F32-87EC-16E143CE996B}" type="pres">
      <dgm:prSet presAssocID="{DC4E0A25-9B6C-420B-BA30-104DB3F2B0D5}" presName="hierChild4" presStyleCnt="0"/>
      <dgm:spPr/>
    </dgm:pt>
    <dgm:pt modelId="{8EFF8BA3-13DC-499D-8CCD-DF59CC98D014}" type="pres">
      <dgm:prSet presAssocID="{DC4E0A25-9B6C-420B-BA30-104DB3F2B0D5}" presName="hierChild5" presStyleCnt="0"/>
      <dgm:spPr/>
    </dgm:pt>
    <dgm:pt modelId="{64226DA4-68B0-47BF-8F2B-0D2948F3EF12}" type="pres">
      <dgm:prSet presAssocID="{E3BCEF5C-B1CC-4E58-918A-698113B0A9FD}" presName="Name37" presStyleLbl="parChTrans1D2" presStyleIdx="1" presStyleCnt="3"/>
      <dgm:spPr/>
      <dgm:t>
        <a:bodyPr/>
        <a:lstStyle/>
        <a:p>
          <a:endParaRPr lang="en-ZA"/>
        </a:p>
      </dgm:t>
    </dgm:pt>
    <dgm:pt modelId="{F8FF0970-6F33-489A-B8AE-8D8ECC27EA0C}" type="pres">
      <dgm:prSet presAssocID="{311DAFE8-EF7D-417C-A32D-2090F5083969}" presName="hierRoot2" presStyleCnt="0">
        <dgm:presLayoutVars>
          <dgm:hierBranch val="init"/>
        </dgm:presLayoutVars>
      </dgm:prSet>
      <dgm:spPr/>
    </dgm:pt>
    <dgm:pt modelId="{FF9E0DCE-F912-4EEE-830E-B0282E68AD02}" type="pres">
      <dgm:prSet presAssocID="{311DAFE8-EF7D-417C-A32D-2090F5083969}" presName="rootComposite" presStyleCnt="0"/>
      <dgm:spPr/>
    </dgm:pt>
    <dgm:pt modelId="{0E84E3CF-A3BC-4C96-A848-BA261484AF5B}" type="pres">
      <dgm:prSet presAssocID="{311DAFE8-EF7D-417C-A32D-2090F5083969}" presName="rootText" presStyleLbl="node2" presStyleIdx="1" presStyleCnt="3" custScaleX="166038" custScaleY="133630">
        <dgm:presLayoutVars>
          <dgm:chPref val="3"/>
        </dgm:presLayoutVars>
      </dgm:prSet>
      <dgm:spPr>
        <a:prstGeom prst="octagon">
          <a:avLst/>
        </a:prstGeom>
      </dgm:spPr>
      <dgm:t>
        <a:bodyPr/>
        <a:lstStyle/>
        <a:p>
          <a:endParaRPr lang="en-ZA"/>
        </a:p>
      </dgm:t>
    </dgm:pt>
    <dgm:pt modelId="{AA3801EC-D62C-447A-A3E5-BBACAA25749A}" type="pres">
      <dgm:prSet presAssocID="{311DAFE8-EF7D-417C-A32D-2090F5083969}" presName="rootConnector" presStyleLbl="node2" presStyleIdx="1" presStyleCnt="3"/>
      <dgm:spPr/>
      <dgm:t>
        <a:bodyPr/>
        <a:lstStyle/>
        <a:p>
          <a:endParaRPr lang="en-ZA"/>
        </a:p>
      </dgm:t>
    </dgm:pt>
    <dgm:pt modelId="{EEDB9F7A-F4FB-41E9-8B57-F675BB247990}" type="pres">
      <dgm:prSet presAssocID="{311DAFE8-EF7D-417C-A32D-2090F5083969}" presName="hierChild4" presStyleCnt="0"/>
      <dgm:spPr/>
    </dgm:pt>
    <dgm:pt modelId="{45577662-0E66-4E74-9BF0-F22DA05DF002}" type="pres">
      <dgm:prSet presAssocID="{311DAFE8-EF7D-417C-A32D-2090F5083969}" presName="hierChild5" presStyleCnt="0"/>
      <dgm:spPr/>
    </dgm:pt>
    <dgm:pt modelId="{F86F7111-CB8B-4ECE-854B-F6E9860C13B9}" type="pres">
      <dgm:prSet presAssocID="{42FD4FFF-DCBA-4B18-9F6A-79DB5288D561}" presName="Name37" presStyleLbl="parChTrans1D2" presStyleIdx="2" presStyleCnt="3"/>
      <dgm:spPr/>
      <dgm:t>
        <a:bodyPr/>
        <a:lstStyle/>
        <a:p>
          <a:endParaRPr lang="en-ZA"/>
        </a:p>
      </dgm:t>
    </dgm:pt>
    <dgm:pt modelId="{10B19C59-5194-47EF-984A-CF119C8F4BA9}" type="pres">
      <dgm:prSet presAssocID="{E3E94724-9847-4187-A4B0-F72111165CD4}" presName="hierRoot2" presStyleCnt="0">
        <dgm:presLayoutVars>
          <dgm:hierBranch val="init"/>
        </dgm:presLayoutVars>
      </dgm:prSet>
      <dgm:spPr/>
    </dgm:pt>
    <dgm:pt modelId="{3F6054C5-8213-40CD-A242-44BA482F3327}" type="pres">
      <dgm:prSet presAssocID="{E3E94724-9847-4187-A4B0-F72111165CD4}" presName="rootComposite" presStyleCnt="0"/>
      <dgm:spPr/>
    </dgm:pt>
    <dgm:pt modelId="{58D58C1A-73B3-41D9-97F3-6F17CBB4BFD7}" type="pres">
      <dgm:prSet presAssocID="{E3E94724-9847-4187-A4B0-F72111165CD4}" presName="rootText" presStyleLbl="node2" presStyleIdx="2" presStyleCnt="3" custScaleX="165784" custScaleY="133630">
        <dgm:presLayoutVars>
          <dgm:chPref val="3"/>
        </dgm:presLayoutVars>
      </dgm:prSet>
      <dgm:spPr>
        <a:prstGeom prst="octagon">
          <a:avLst/>
        </a:prstGeom>
      </dgm:spPr>
      <dgm:t>
        <a:bodyPr/>
        <a:lstStyle/>
        <a:p>
          <a:endParaRPr lang="en-ZA"/>
        </a:p>
      </dgm:t>
    </dgm:pt>
    <dgm:pt modelId="{A7BA808A-43D6-4C34-862E-EB86442DEB27}" type="pres">
      <dgm:prSet presAssocID="{E3E94724-9847-4187-A4B0-F72111165CD4}" presName="rootConnector" presStyleLbl="node2" presStyleIdx="2" presStyleCnt="3"/>
      <dgm:spPr/>
      <dgm:t>
        <a:bodyPr/>
        <a:lstStyle/>
        <a:p>
          <a:endParaRPr lang="en-ZA"/>
        </a:p>
      </dgm:t>
    </dgm:pt>
    <dgm:pt modelId="{35F406E0-F732-482B-915D-A5B263338DBE}" type="pres">
      <dgm:prSet presAssocID="{E3E94724-9847-4187-A4B0-F72111165CD4}" presName="hierChild4" presStyleCnt="0"/>
      <dgm:spPr/>
    </dgm:pt>
    <dgm:pt modelId="{8F170B93-8B11-44C6-B2A2-117BA31C607E}" type="pres">
      <dgm:prSet presAssocID="{E3E94724-9847-4187-A4B0-F72111165CD4}" presName="hierChild5" presStyleCnt="0"/>
      <dgm:spPr/>
    </dgm:pt>
    <dgm:pt modelId="{DFD663E2-17BB-4416-9F81-A4B50C0BA0E8}" type="pres">
      <dgm:prSet presAssocID="{13AD048E-87AE-4CB0-9583-9715B6E54671}" presName="hierChild3" presStyleCnt="0"/>
      <dgm:spPr/>
    </dgm:pt>
    <dgm:pt modelId="{FA35A5FB-D19B-4173-B5B5-D98514C6D791}" type="pres">
      <dgm:prSet presAssocID="{C019E529-0AEC-4399-942D-1611929B92CF}" presName="hierRoot1" presStyleCnt="0">
        <dgm:presLayoutVars>
          <dgm:hierBranch val="init"/>
        </dgm:presLayoutVars>
      </dgm:prSet>
      <dgm:spPr/>
    </dgm:pt>
    <dgm:pt modelId="{4211E44F-B2D0-4DBA-8DDB-25DEF7A5F346}" type="pres">
      <dgm:prSet presAssocID="{C019E529-0AEC-4399-942D-1611929B92CF}" presName="rootComposite1" presStyleCnt="0"/>
      <dgm:spPr/>
    </dgm:pt>
    <dgm:pt modelId="{37AE9B4F-C18B-4E1A-B680-52D420E6A40B}" type="pres">
      <dgm:prSet presAssocID="{C019E529-0AEC-4399-942D-1611929B92CF}" presName="rootText1" presStyleLbl="node0" presStyleIdx="1" presStyleCnt="2" custScaleX="169287" custScaleY="110000" custLinFactX="-92861" custLinFactY="-28336" custLinFactNeighborX="-100000" custLinFactNeighborY="-100000">
        <dgm:presLayoutVars>
          <dgm:chPref val="3"/>
        </dgm:presLayoutVars>
      </dgm:prSet>
      <dgm:spPr>
        <a:prstGeom prst="octagon">
          <a:avLst/>
        </a:prstGeom>
      </dgm:spPr>
      <dgm:t>
        <a:bodyPr/>
        <a:lstStyle/>
        <a:p>
          <a:endParaRPr lang="en-ZA"/>
        </a:p>
      </dgm:t>
    </dgm:pt>
    <dgm:pt modelId="{F9CF9691-7982-4E03-ADEC-77D5F0DBBF3F}" type="pres">
      <dgm:prSet presAssocID="{C019E529-0AEC-4399-942D-1611929B92CF}" presName="rootConnector1" presStyleLbl="node1" presStyleIdx="0" presStyleCnt="0"/>
      <dgm:spPr/>
      <dgm:t>
        <a:bodyPr/>
        <a:lstStyle/>
        <a:p>
          <a:endParaRPr lang="en-ZA"/>
        </a:p>
      </dgm:t>
    </dgm:pt>
    <dgm:pt modelId="{C1316060-D155-4518-82B7-2A933CC69A7B}" type="pres">
      <dgm:prSet presAssocID="{C019E529-0AEC-4399-942D-1611929B92CF}" presName="hierChild2" presStyleCnt="0"/>
      <dgm:spPr/>
    </dgm:pt>
    <dgm:pt modelId="{81E6B2C4-9B0B-4EC9-B870-D66147EB54F6}" type="pres">
      <dgm:prSet presAssocID="{C019E529-0AEC-4399-942D-1611929B92CF}" presName="hierChild3" presStyleCnt="0"/>
      <dgm:spPr/>
    </dgm:pt>
  </dgm:ptLst>
  <dgm:cxnLst>
    <dgm:cxn modelId="{0BC9E41C-63E2-4CA9-80FC-86712CB76C25}" type="presOf" srcId="{13AD048E-87AE-4CB0-9583-9715B6E54671}" destId="{6916D16B-2A89-4151-988B-7E68D3ED46C7}" srcOrd="0" destOrd="0" presId="urn:microsoft.com/office/officeart/2005/8/layout/orgChart1"/>
    <dgm:cxn modelId="{5187A691-74BF-42A3-BD29-26A6015148CF}" type="presOf" srcId="{E3E94724-9847-4187-A4B0-F72111165CD4}" destId="{A7BA808A-43D6-4C34-862E-EB86442DEB27}" srcOrd="1" destOrd="0" presId="urn:microsoft.com/office/officeart/2005/8/layout/orgChart1"/>
    <dgm:cxn modelId="{5C75E175-E190-4090-BEF3-5F27E208E546}" type="presOf" srcId="{C019E529-0AEC-4399-942D-1611929B92CF}" destId="{F9CF9691-7982-4E03-ADEC-77D5F0DBBF3F}" srcOrd="1" destOrd="0" presId="urn:microsoft.com/office/officeart/2005/8/layout/orgChart1"/>
    <dgm:cxn modelId="{9D855E1D-AA87-4D02-B613-2DDEE67926A5}" srcId="{FE38B8E3-90EB-4533-A4C7-654C19C2594C}" destId="{13AD048E-87AE-4CB0-9583-9715B6E54671}" srcOrd="0" destOrd="0" parTransId="{58661EBC-114E-4053-8364-D0C3DB951C81}" sibTransId="{BAC3C9A1-6150-43B6-A850-CF593FCC3A5A}"/>
    <dgm:cxn modelId="{E2F7ADB0-7AFF-4E3D-88A0-4F974B0DD03F}" type="presOf" srcId="{FE38B8E3-90EB-4533-A4C7-654C19C2594C}" destId="{CED13D2D-5F1E-4E25-9E91-222B3F2DA13C}" srcOrd="0" destOrd="0" presId="urn:microsoft.com/office/officeart/2005/8/layout/orgChart1"/>
    <dgm:cxn modelId="{81A21DD5-7FCE-425E-96CD-EC7A7179E27F}" type="presOf" srcId="{311DAFE8-EF7D-417C-A32D-2090F5083969}" destId="{AA3801EC-D62C-447A-A3E5-BBACAA25749A}" srcOrd="1" destOrd="0" presId="urn:microsoft.com/office/officeart/2005/8/layout/orgChart1"/>
    <dgm:cxn modelId="{BDD3241C-ED90-4C89-8DEA-EC0B1DD974B1}" type="presOf" srcId="{13AD048E-87AE-4CB0-9583-9715B6E54671}" destId="{2B0BCF6F-723B-4457-9372-00DB2F6875DE}" srcOrd="1" destOrd="0" presId="urn:microsoft.com/office/officeart/2005/8/layout/orgChart1"/>
    <dgm:cxn modelId="{EF02E813-30FD-45BB-A7E0-7D7920E046D0}" srcId="{13AD048E-87AE-4CB0-9583-9715B6E54671}" destId="{DC4E0A25-9B6C-420B-BA30-104DB3F2B0D5}" srcOrd="0" destOrd="0" parTransId="{EC024E59-4482-4117-B434-F024BC9F10B5}" sibTransId="{4F5B8E90-4BC7-427E-B495-C6BB13648FD6}"/>
    <dgm:cxn modelId="{73F4C968-BE38-487E-BEE4-5C6F80DAD3D1}" type="presOf" srcId="{C019E529-0AEC-4399-942D-1611929B92CF}" destId="{37AE9B4F-C18B-4E1A-B680-52D420E6A40B}" srcOrd="0" destOrd="0" presId="urn:microsoft.com/office/officeart/2005/8/layout/orgChart1"/>
    <dgm:cxn modelId="{D7AABABF-76D1-4EA7-A96E-4B4898A4781D}" srcId="{13AD048E-87AE-4CB0-9583-9715B6E54671}" destId="{E3E94724-9847-4187-A4B0-F72111165CD4}" srcOrd="2" destOrd="0" parTransId="{42FD4FFF-DCBA-4B18-9F6A-79DB5288D561}" sibTransId="{8136BAB9-5C46-48F7-B872-B89A54B62717}"/>
    <dgm:cxn modelId="{0FC7B960-F69A-4264-A153-3C36CC1731C5}" type="presOf" srcId="{E3E94724-9847-4187-A4B0-F72111165CD4}" destId="{58D58C1A-73B3-41D9-97F3-6F17CBB4BFD7}" srcOrd="0" destOrd="0" presId="urn:microsoft.com/office/officeart/2005/8/layout/orgChart1"/>
    <dgm:cxn modelId="{36325617-548B-40FC-A3FB-83C5764E2D91}" type="presOf" srcId="{DC4E0A25-9B6C-420B-BA30-104DB3F2B0D5}" destId="{925A8A63-13DD-4959-AF5F-59009C3D5A02}" srcOrd="1" destOrd="0" presId="urn:microsoft.com/office/officeart/2005/8/layout/orgChart1"/>
    <dgm:cxn modelId="{21309368-0C58-4334-A405-F6A33B14585D}" type="presOf" srcId="{311DAFE8-EF7D-417C-A32D-2090F5083969}" destId="{0E84E3CF-A3BC-4C96-A848-BA261484AF5B}" srcOrd="0" destOrd="0" presId="urn:microsoft.com/office/officeart/2005/8/layout/orgChart1"/>
    <dgm:cxn modelId="{BE841D09-F8A4-4E40-807C-F5B5DDDD7859}" type="presOf" srcId="{42FD4FFF-DCBA-4B18-9F6A-79DB5288D561}" destId="{F86F7111-CB8B-4ECE-854B-F6E9860C13B9}" srcOrd="0" destOrd="0" presId="urn:microsoft.com/office/officeart/2005/8/layout/orgChart1"/>
    <dgm:cxn modelId="{752EA554-04E0-4469-88A6-B4FA2819BB84}" type="presOf" srcId="{EC024E59-4482-4117-B434-F024BC9F10B5}" destId="{E8A44150-CF06-4229-81F7-3BF105F5E35C}" srcOrd="0" destOrd="0" presId="urn:microsoft.com/office/officeart/2005/8/layout/orgChart1"/>
    <dgm:cxn modelId="{423A7E9C-E92E-45B2-95E5-FD270D6DE834}" srcId="{13AD048E-87AE-4CB0-9583-9715B6E54671}" destId="{311DAFE8-EF7D-417C-A32D-2090F5083969}" srcOrd="1" destOrd="0" parTransId="{E3BCEF5C-B1CC-4E58-918A-698113B0A9FD}" sibTransId="{811C0EC9-9F1E-459F-AD94-3B2E1836540A}"/>
    <dgm:cxn modelId="{43264E38-63EF-4334-B884-BD02970CA965}" type="presOf" srcId="{DC4E0A25-9B6C-420B-BA30-104DB3F2B0D5}" destId="{AC594FB9-AD07-412D-8182-86A61334C454}" srcOrd="0" destOrd="0" presId="urn:microsoft.com/office/officeart/2005/8/layout/orgChart1"/>
    <dgm:cxn modelId="{1E3293FF-6683-40EC-9624-B30A0D3F222F}" type="presOf" srcId="{E3BCEF5C-B1CC-4E58-918A-698113B0A9FD}" destId="{64226DA4-68B0-47BF-8F2B-0D2948F3EF12}" srcOrd="0" destOrd="0" presId="urn:microsoft.com/office/officeart/2005/8/layout/orgChart1"/>
    <dgm:cxn modelId="{D884DA76-E61F-4FD6-B9B7-6561AF613DFB}" srcId="{FE38B8E3-90EB-4533-A4C7-654C19C2594C}" destId="{C019E529-0AEC-4399-942D-1611929B92CF}" srcOrd="1" destOrd="0" parTransId="{AF25BF1B-D507-4DEC-AC6C-75FA3B5B7D90}" sibTransId="{EF0DFC2D-4404-4414-8A9D-4B277B60D32C}"/>
    <dgm:cxn modelId="{42604466-DCB1-4809-8A2F-7EF9FD5F76C7}" type="presParOf" srcId="{CED13D2D-5F1E-4E25-9E91-222B3F2DA13C}" destId="{F02A0346-461C-4AFD-ACD4-ED5338E34249}" srcOrd="0" destOrd="0" presId="urn:microsoft.com/office/officeart/2005/8/layout/orgChart1"/>
    <dgm:cxn modelId="{D0F5DD3A-6455-479E-B6E1-7248A89A8681}" type="presParOf" srcId="{F02A0346-461C-4AFD-ACD4-ED5338E34249}" destId="{1A044B27-00C3-4472-AAFB-73C9F5EA6549}" srcOrd="0" destOrd="0" presId="urn:microsoft.com/office/officeart/2005/8/layout/orgChart1"/>
    <dgm:cxn modelId="{A602375E-65A1-436D-8973-475C715A1D9C}" type="presParOf" srcId="{1A044B27-00C3-4472-AAFB-73C9F5EA6549}" destId="{6916D16B-2A89-4151-988B-7E68D3ED46C7}" srcOrd="0" destOrd="0" presId="urn:microsoft.com/office/officeart/2005/8/layout/orgChart1"/>
    <dgm:cxn modelId="{9982B62A-8895-47A7-82FD-F4250EED6CC6}" type="presParOf" srcId="{1A044B27-00C3-4472-AAFB-73C9F5EA6549}" destId="{2B0BCF6F-723B-4457-9372-00DB2F6875DE}" srcOrd="1" destOrd="0" presId="urn:microsoft.com/office/officeart/2005/8/layout/orgChart1"/>
    <dgm:cxn modelId="{D176C81B-8782-408D-9A2F-9E41EA3532CD}" type="presParOf" srcId="{F02A0346-461C-4AFD-ACD4-ED5338E34249}" destId="{3EB5F4F6-AF08-4E75-B2D9-641FE8857B3B}" srcOrd="1" destOrd="0" presId="urn:microsoft.com/office/officeart/2005/8/layout/orgChart1"/>
    <dgm:cxn modelId="{8C44B1F4-9CCC-442C-AA49-BA4F0A270EFF}" type="presParOf" srcId="{3EB5F4F6-AF08-4E75-B2D9-641FE8857B3B}" destId="{E8A44150-CF06-4229-81F7-3BF105F5E35C}" srcOrd="0" destOrd="0" presId="urn:microsoft.com/office/officeart/2005/8/layout/orgChart1"/>
    <dgm:cxn modelId="{458BCBA6-CCA7-4E72-90A5-0C6276F2AE5A}" type="presParOf" srcId="{3EB5F4F6-AF08-4E75-B2D9-641FE8857B3B}" destId="{79A8FFB4-B411-42D1-99A5-3B738136F6F0}" srcOrd="1" destOrd="0" presId="urn:microsoft.com/office/officeart/2005/8/layout/orgChart1"/>
    <dgm:cxn modelId="{3130EB30-155D-4396-A66B-B31C4184A2AB}" type="presParOf" srcId="{79A8FFB4-B411-42D1-99A5-3B738136F6F0}" destId="{17263E61-B88B-4E2F-862C-C22F21C3F4F9}" srcOrd="0" destOrd="0" presId="urn:microsoft.com/office/officeart/2005/8/layout/orgChart1"/>
    <dgm:cxn modelId="{F297A7F0-CAD7-4DB2-896B-A820BDBC32A7}" type="presParOf" srcId="{17263E61-B88B-4E2F-862C-C22F21C3F4F9}" destId="{AC594FB9-AD07-412D-8182-86A61334C454}" srcOrd="0" destOrd="0" presId="urn:microsoft.com/office/officeart/2005/8/layout/orgChart1"/>
    <dgm:cxn modelId="{CFCEF5F8-78AE-4DA5-B07A-3ADCB838702A}" type="presParOf" srcId="{17263E61-B88B-4E2F-862C-C22F21C3F4F9}" destId="{925A8A63-13DD-4959-AF5F-59009C3D5A02}" srcOrd="1" destOrd="0" presId="urn:microsoft.com/office/officeart/2005/8/layout/orgChart1"/>
    <dgm:cxn modelId="{4BC7FAC3-779B-4C1F-965A-1E6B44B3DA1C}" type="presParOf" srcId="{79A8FFB4-B411-42D1-99A5-3B738136F6F0}" destId="{39C2AFB5-9B3F-4F32-87EC-16E143CE996B}" srcOrd="1" destOrd="0" presId="urn:microsoft.com/office/officeart/2005/8/layout/orgChart1"/>
    <dgm:cxn modelId="{0479EDC8-CC5E-4227-B291-02E536CE114B}" type="presParOf" srcId="{79A8FFB4-B411-42D1-99A5-3B738136F6F0}" destId="{8EFF8BA3-13DC-499D-8CCD-DF59CC98D014}" srcOrd="2" destOrd="0" presId="urn:microsoft.com/office/officeart/2005/8/layout/orgChart1"/>
    <dgm:cxn modelId="{F463BE14-BABA-41FA-B3F0-024948C3C048}" type="presParOf" srcId="{3EB5F4F6-AF08-4E75-B2D9-641FE8857B3B}" destId="{64226DA4-68B0-47BF-8F2B-0D2948F3EF12}" srcOrd="2" destOrd="0" presId="urn:microsoft.com/office/officeart/2005/8/layout/orgChart1"/>
    <dgm:cxn modelId="{48630C04-D208-4482-9A12-0A1101FF9555}" type="presParOf" srcId="{3EB5F4F6-AF08-4E75-B2D9-641FE8857B3B}" destId="{F8FF0970-6F33-489A-B8AE-8D8ECC27EA0C}" srcOrd="3" destOrd="0" presId="urn:microsoft.com/office/officeart/2005/8/layout/orgChart1"/>
    <dgm:cxn modelId="{9844CD74-0043-4095-94CF-0C33739BA3FE}" type="presParOf" srcId="{F8FF0970-6F33-489A-B8AE-8D8ECC27EA0C}" destId="{FF9E0DCE-F912-4EEE-830E-B0282E68AD02}" srcOrd="0" destOrd="0" presId="urn:microsoft.com/office/officeart/2005/8/layout/orgChart1"/>
    <dgm:cxn modelId="{BE51257E-8BAB-4417-863F-9F957BBEA87D}" type="presParOf" srcId="{FF9E0DCE-F912-4EEE-830E-B0282E68AD02}" destId="{0E84E3CF-A3BC-4C96-A848-BA261484AF5B}" srcOrd="0" destOrd="0" presId="urn:microsoft.com/office/officeart/2005/8/layout/orgChart1"/>
    <dgm:cxn modelId="{3BC80087-0CA8-48C6-8B50-CD653FEAEDD2}" type="presParOf" srcId="{FF9E0DCE-F912-4EEE-830E-B0282E68AD02}" destId="{AA3801EC-D62C-447A-A3E5-BBACAA25749A}" srcOrd="1" destOrd="0" presId="urn:microsoft.com/office/officeart/2005/8/layout/orgChart1"/>
    <dgm:cxn modelId="{97B062F0-0632-46E7-B84A-C94FF2AF9465}" type="presParOf" srcId="{F8FF0970-6F33-489A-B8AE-8D8ECC27EA0C}" destId="{EEDB9F7A-F4FB-41E9-8B57-F675BB247990}" srcOrd="1" destOrd="0" presId="urn:microsoft.com/office/officeart/2005/8/layout/orgChart1"/>
    <dgm:cxn modelId="{D74FE228-6345-485F-9B99-51285B0EC723}" type="presParOf" srcId="{F8FF0970-6F33-489A-B8AE-8D8ECC27EA0C}" destId="{45577662-0E66-4E74-9BF0-F22DA05DF002}" srcOrd="2" destOrd="0" presId="urn:microsoft.com/office/officeart/2005/8/layout/orgChart1"/>
    <dgm:cxn modelId="{CDCDB889-7A54-4590-A357-AF126D0DA9E5}" type="presParOf" srcId="{3EB5F4F6-AF08-4E75-B2D9-641FE8857B3B}" destId="{F86F7111-CB8B-4ECE-854B-F6E9860C13B9}" srcOrd="4" destOrd="0" presId="urn:microsoft.com/office/officeart/2005/8/layout/orgChart1"/>
    <dgm:cxn modelId="{0F00FF0D-83CE-4D59-9E6C-43D01F4AA0C2}" type="presParOf" srcId="{3EB5F4F6-AF08-4E75-B2D9-641FE8857B3B}" destId="{10B19C59-5194-47EF-984A-CF119C8F4BA9}" srcOrd="5" destOrd="0" presId="urn:microsoft.com/office/officeart/2005/8/layout/orgChart1"/>
    <dgm:cxn modelId="{3CEC579C-5A92-4D2A-B7E8-CB199CCF3014}" type="presParOf" srcId="{10B19C59-5194-47EF-984A-CF119C8F4BA9}" destId="{3F6054C5-8213-40CD-A242-44BA482F3327}" srcOrd="0" destOrd="0" presId="urn:microsoft.com/office/officeart/2005/8/layout/orgChart1"/>
    <dgm:cxn modelId="{12DD5450-9D5B-4CFA-ABCC-920DF57BDA77}" type="presParOf" srcId="{3F6054C5-8213-40CD-A242-44BA482F3327}" destId="{58D58C1A-73B3-41D9-97F3-6F17CBB4BFD7}" srcOrd="0" destOrd="0" presId="urn:microsoft.com/office/officeart/2005/8/layout/orgChart1"/>
    <dgm:cxn modelId="{F053870B-B5FD-4893-8047-4ACC2C53E38B}" type="presParOf" srcId="{3F6054C5-8213-40CD-A242-44BA482F3327}" destId="{A7BA808A-43D6-4C34-862E-EB86442DEB27}" srcOrd="1" destOrd="0" presId="urn:microsoft.com/office/officeart/2005/8/layout/orgChart1"/>
    <dgm:cxn modelId="{E2A14707-A9D9-49FE-8A35-32016E356573}" type="presParOf" srcId="{10B19C59-5194-47EF-984A-CF119C8F4BA9}" destId="{35F406E0-F732-482B-915D-A5B263338DBE}" srcOrd="1" destOrd="0" presId="urn:microsoft.com/office/officeart/2005/8/layout/orgChart1"/>
    <dgm:cxn modelId="{D4E99857-DF75-4EE2-9FEF-90274CF99D73}" type="presParOf" srcId="{10B19C59-5194-47EF-984A-CF119C8F4BA9}" destId="{8F170B93-8B11-44C6-B2A2-117BA31C607E}" srcOrd="2" destOrd="0" presId="urn:microsoft.com/office/officeart/2005/8/layout/orgChart1"/>
    <dgm:cxn modelId="{2ACB2F76-A0AF-4A41-858F-A429EE155711}" type="presParOf" srcId="{F02A0346-461C-4AFD-ACD4-ED5338E34249}" destId="{DFD663E2-17BB-4416-9F81-A4B50C0BA0E8}" srcOrd="2" destOrd="0" presId="urn:microsoft.com/office/officeart/2005/8/layout/orgChart1"/>
    <dgm:cxn modelId="{DB2DE768-0ED0-414E-84A9-3A5B61C16542}" type="presParOf" srcId="{CED13D2D-5F1E-4E25-9E91-222B3F2DA13C}" destId="{FA35A5FB-D19B-4173-B5B5-D98514C6D791}" srcOrd="1" destOrd="0" presId="urn:microsoft.com/office/officeart/2005/8/layout/orgChart1"/>
    <dgm:cxn modelId="{50A394A2-E12F-44FA-9132-28406E8292D0}" type="presParOf" srcId="{FA35A5FB-D19B-4173-B5B5-D98514C6D791}" destId="{4211E44F-B2D0-4DBA-8DDB-25DEF7A5F346}" srcOrd="0" destOrd="0" presId="urn:microsoft.com/office/officeart/2005/8/layout/orgChart1"/>
    <dgm:cxn modelId="{F96E5F8B-27F8-40C0-8A67-E287D1F6AA1D}" type="presParOf" srcId="{4211E44F-B2D0-4DBA-8DDB-25DEF7A5F346}" destId="{37AE9B4F-C18B-4E1A-B680-52D420E6A40B}" srcOrd="0" destOrd="0" presId="urn:microsoft.com/office/officeart/2005/8/layout/orgChart1"/>
    <dgm:cxn modelId="{2C725D17-DA78-40E5-BE71-E9D7771E1E78}" type="presParOf" srcId="{4211E44F-B2D0-4DBA-8DDB-25DEF7A5F346}" destId="{F9CF9691-7982-4E03-ADEC-77D5F0DBBF3F}" srcOrd="1" destOrd="0" presId="urn:microsoft.com/office/officeart/2005/8/layout/orgChart1"/>
    <dgm:cxn modelId="{9050F655-A03E-47FE-A590-0A5CF2DAE0A3}" type="presParOf" srcId="{FA35A5FB-D19B-4173-B5B5-D98514C6D791}" destId="{C1316060-D155-4518-82B7-2A933CC69A7B}" srcOrd="1" destOrd="0" presId="urn:microsoft.com/office/officeart/2005/8/layout/orgChart1"/>
    <dgm:cxn modelId="{89932909-539F-4C7E-AC12-25C2F2DC151D}" type="presParOf" srcId="{FA35A5FB-D19B-4173-B5B5-D98514C6D791}" destId="{81E6B2C4-9B0B-4EC9-B870-D66147EB54F6}"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F93884-97A8-43BB-939B-0AC2FE4AD5E0}" type="doc">
      <dgm:prSet loTypeId="urn:microsoft.com/office/officeart/2005/8/layout/venn1" loCatId="relationship" qsTypeId="urn:microsoft.com/office/officeart/2005/8/quickstyle/3d1" qsCatId="3D" csTypeId="urn:microsoft.com/office/officeart/2005/8/colors/accent1_2" csCatId="accent1" phldr="1"/>
      <dgm:spPr/>
    </dgm:pt>
    <dgm:pt modelId="{8F381B18-B1CF-4573-9552-69045229B4AA}">
      <dgm:prSet phldrT="[Text]"/>
      <dgm:spPr>
        <a:solidFill>
          <a:schemeClr val="accent2"/>
        </a:solidFill>
      </dgm:spPr>
      <dgm:t>
        <a:bodyPr/>
        <a:lstStyle/>
        <a:p>
          <a:r>
            <a:rPr lang="en-ZA" b="1" dirty="0" smtClean="0">
              <a:solidFill>
                <a:schemeClr val="tx2"/>
              </a:solidFill>
            </a:rPr>
            <a:t>ENVIRONMENT</a:t>
          </a:r>
          <a:endParaRPr lang="en-ZA" b="1" dirty="0">
            <a:solidFill>
              <a:schemeClr val="tx2"/>
            </a:solidFill>
          </a:endParaRPr>
        </a:p>
      </dgm:t>
    </dgm:pt>
    <dgm:pt modelId="{6F2FF24D-B731-4FB7-937D-6F948F69D7C6}" type="parTrans" cxnId="{E2F66585-4980-44B9-910D-33DCA407A177}">
      <dgm:prSet/>
      <dgm:spPr/>
      <dgm:t>
        <a:bodyPr/>
        <a:lstStyle/>
        <a:p>
          <a:endParaRPr lang="en-ZA"/>
        </a:p>
      </dgm:t>
    </dgm:pt>
    <dgm:pt modelId="{FBA4A60A-3875-4637-9AF4-46DEB25E4AB7}" type="sibTrans" cxnId="{E2F66585-4980-44B9-910D-33DCA407A177}">
      <dgm:prSet/>
      <dgm:spPr/>
      <dgm:t>
        <a:bodyPr/>
        <a:lstStyle/>
        <a:p>
          <a:endParaRPr lang="en-ZA"/>
        </a:p>
      </dgm:t>
    </dgm:pt>
    <dgm:pt modelId="{5255D952-1E05-4F05-8650-7A4743E9C634}">
      <dgm:prSet phldrT="[Text]"/>
      <dgm:spPr>
        <a:solidFill>
          <a:schemeClr val="accent2">
            <a:alpha val="50000"/>
          </a:schemeClr>
        </a:solidFill>
      </dgm:spPr>
      <dgm:t>
        <a:bodyPr/>
        <a:lstStyle/>
        <a:p>
          <a:r>
            <a:rPr lang="en-ZA" b="1" dirty="0" smtClean="0">
              <a:solidFill>
                <a:schemeClr val="tx2"/>
              </a:solidFill>
            </a:rPr>
            <a:t>SOCIAL</a:t>
          </a:r>
          <a:endParaRPr lang="en-ZA" b="1" dirty="0">
            <a:solidFill>
              <a:schemeClr val="tx2"/>
            </a:solidFill>
          </a:endParaRPr>
        </a:p>
      </dgm:t>
    </dgm:pt>
    <dgm:pt modelId="{6D3738AF-BE23-4A59-B1D6-6AC435073419}" type="parTrans" cxnId="{DD59DB31-BF68-4AC3-A698-D142A7562CE8}">
      <dgm:prSet/>
      <dgm:spPr/>
      <dgm:t>
        <a:bodyPr/>
        <a:lstStyle/>
        <a:p>
          <a:endParaRPr lang="en-ZA"/>
        </a:p>
      </dgm:t>
    </dgm:pt>
    <dgm:pt modelId="{EB3541A0-5987-49F2-A020-B786FD3AA7F9}" type="sibTrans" cxnId="{DD59DB31-BF68-4AC3-A698-D142A7562CE8}">
      <dgm:prSet/>
      <dgm:spPr/>
      <dgm:t>
        <a:bodyPr/>
        <a:lstStyle/>
        <a:p>
          <a:endParaRPr lang="en-ZA"/>
        </a:p>
      </dgm:t>
    </dgm:pt>
    <dgm:pt modelId="{254E1228-2AEF-4F46-80D3-EC9580E6731D}">
      <dgm:prSet phldrT="[Text]"/>
      <dgm:spPr>
        <a:solidFill>
          <a:schemeClr val="accent2">
            <a:alpha val="50000"/>
          </a:schemeClr>
        </a:solidFill>
      </dgm:spPr>
      <dgm:t>
        <a:bodyPr/>
        <a:lstStyle/>
        <a:p>
          <a:r>
            <a:rPr lang="en-ZA" b="1" dirty="0" smtClean="0">
              <a:solidFill>
                <a:schemeClr val="tx2"/>
              </a:solidFill>
            </a:rPr>
            <a:t>ECONOMY</a:t>
          </a:r>
          <a:endParaRPr lang="en-ZA" b="1" dirty="0">
            <a:solidFill>
              <a:schemeClr val="tx2"/>
            </a:solidFill>
          </a:endParaRPr>
        </a:p>
      </dgm:t>
    </dgm:pt>
    <dgm:pt modelId="{5A7DFF93-9AE4-47E0-BCBE-7BB62976729A}" type="parTrans" cxnId="{63F165BB-FA46-4BAF-AD6C-839153D1D06A}">
      <dgm:prSet/>
      <dgm:spPr/>
      <dgm:t>
        <a:bodyPr/>
        <a:lstStyle/>
        <a:p>
          <a:endParaRPr lang="en-ZA"/>
        </a:p>
      </dgm:t>
    </dgm:pt>
    <dgm:pt modelId="{F821B04E-29B2-4500-9017-955D5279D790}" type="sibTrans" cxnId="{63F165BB-FA46-4BAF-AD6C-839153D1D06A}">
      <dgm:prSet/>
      <dgm:spPr/>
      <dgm:t>
        <a:bodyPr/>
        <a:lstStyle/>
        <a:p>
          <a:endParaRPr lang="en-ZA"/>
        </a:p>
      </dgm:t>
    </dgm:pt>
    <dgm:pt modelId="{7C29CBD9-7B5A-4F27-B969-781607372B3C}" type="pres">
      <dgm:prSet presAssocID="{28F93884-97A8-43BB-939B-0AC2FE4AD5E0}" presName="compositeShape" presStyleCnt="0">
        <dgm:presLayoutVars>
          <dgm:chMax val="7"/>
          <dgm:dir/>
          <dgm:resizeHandles val="exact"/>
        </dgm:presLayoutVars>
      </dgm:prSet>
      <dgm:spPr/>
    </dgm:pt>
    <dgm:pt modelId="{81E6949C-0268-4126-9598-26310C346F90}" type="pres">
      <dgm:prSet presAssocID="{8F381B18-B1CF-4573-9552-69045229B4AA}" presName="circ1" presStyleLbl="vennNode1" presStyleIdx="0" presStyleCnt="3"/>
      <dgm:spPr/>
      <dgm:t>
        <a:bodyPr/>
        <a:lstStyle/>
        <a:p>
          <a:endParaRPr lang="en-ZA"/>
        </a:p>
      </dgm:t>
    </dgm:pt>
    <dgm:pt modelId="{D0F090C5-C0F5-42FB-8182-FA4EA6CEE161}" type="pres">
      <dgm:prSet presAssocID="{8F381B18-B1CF-4573-9552-69045229B4AA}" presName="circ1Tx" presStyleLbl="revTx" presStyleIdx="0" presStyleCnt="0">
        <dgm:presLayoutVars>
          <dgm:chMax val="0"/>
          <dgm:chPref val="0"/>
          <dgm:bulletEnabled val="1"/>
        </dgm:presLayoutVars>
      </dgm:prSet>
      <dgm:spPr/>
      <dgm:t>
        <a:bodyPr/>
        <a:lstStyle/>
        <a:p>
          <a:endParaRPr lang="en-ZA"/>
        </a:p>
      </dgm:t>
    </dgm:pt>
    <dgm:pt modelId="{6C4BD58A-A4D0-41D5-A6D7-2B410B48445A}" type="pres">
      <dgm:prSet presAssocID="{5255D952-1E05-4F05-8650-7A4743E9C634}" presName="circ2" presStyleLbl="vennNode1" presStyleIdx="1" presStyleCnt="3"/>
      <dgm:spPr/>
      <dgm:t>
        <a:bodyPr/>
        <a:lstStyle/>
        <a:p>
          <a:endParaRPr lang="en-ZA"/>
        </a:p>
      </dgm:t>
    </dgm:pt>
    <dgm:pt modelId="{B8CAB5DF-7C9E-4C62-9E89-900DB511F3F4}" type="pres">
      <dgm:prSet presAssocID="{5255D952-1E05-4F05-8650-7A4743E9C634}" presName="circ2Tx" presStyleLbl="revTx" presStyleIdx="0" presStyleCnt="0">
        <dgm:presLayoutVars>
          <dgm:chMax val="0"/>
          <dgm:chPref val="0"/>
          <dgm:bulletEnabled val="1"/>
        </dgm:presLayoutVars>
      </dgm:prSet>
      <dgm:spPr/>
      <dgm:t>
        <a:bodyPr/>
        <a:lstStyle/>
        <a:p>
          <a:endParaRPr lang="en-ZA"/>
        </a:p>
      </dgm:t>
    </dgm:pt>
    <dgm:pt modelId="{F444D611-0791-4A6A-A6C4-D66B208C4E7A}" type="pres">
      <dgm:prSet presAssocID="{254E1228-2AEF-4F46-80D3-EC9580E6731D}" presName="circ3" presStyleLbl="vennNode1" presStyleIdx="2" presStyleCnt="3"/>
      <dgm:spPr/>
      <dgm:t>
        <a:bodyPr/>
        <a:lstStyle/>
        <a:p>
          <a:endParaRPr lang="en-ZA"/>
        </a:p>
      </dgm:t>
    </dgm:pt>
    <dgm:pt modelId="{85936F8F-FA22-4D56-9E78-1CBDBBDC4557}" type="pres">
      <dgm:prSet presAssocID="{254E1228-2AEF-4F46-80D3-EC9580E6731D}" presName="circ3Tx" presStyleLbl="revTx" presStyleIdx="0" presStyleCnt="0">
        <dgm:presLayoutVars>
          <dgm:chMax val="0"/>
          <dgm:chPref val="0"/>
          <dgm:bulletEnabled val="1"/>
        </dgm:presLayoutVars>
      </dgm:prSet>
      <dgm:spPr/>
      <dgm:t>
        <a:bodyPr/>
        <a:lstStyle/>
        <a:p>
          <a:endParaRPr lang="en-ZA"/>
        </a:p>
      </dgm:t>
    </dgm:pt>
  </dgm:ptLst>
  <dgm:cxnLst>
    <dgm:cxn modelId="{B7B61AB4-7590-4DB8-8599-708CD9C6FF18}" type="presOf" srcId="{28F93884-97A8-43BB-939B-0AC2FE4AD5E0}" destId="{7C29CBD9-7B5A-4F27-B969-781607372B3C}" srcOrd="0" destOrd="0" presId="urn:microsoft.com/office/officeart/2005/8/layout/venn1"/>
    <dgm:cxn modelId="{6A0BA758-44D2-43DE-AE6C-C6083509666F}" type="presOf" srcId="{8F381B18-B1CF-4573-9552-69045229B4AA}" destId="{81E6949C-0268-4126-9598-26310C346F90}" srcOrd="0" destOrd="0" presId="urn:microsoft.com/office/officeart/2005/8/layout/venn1"/>
    <dgm:cxn modelId="{A79C5224-B1E4-4261-B90B-E336B81B92AA}" type="presOf" srcId="{5255D952-1E05-4F05-8650-7A4743E9C634}" destId="{B8CAB5DF-7C9E-4C62-9E89-900DB511F3F4}" srcOrd="1" destOrd="0" presId="urn:microsoft.com/office/officeart/2005/8/layout/venn1"/>
    <dgm:cxn modelId="{B1AB5AFF-5C22-467E-99BF-11223FAD270F}" type="presOf" srcId="{254E1228-2AEF-4F46-80D3-EC9580E6731D}" destId="{F444D611-0791-4A6A-A6C4-D66B208C4E7A}" srcOrd="0" destOrd="0" presId="urn:microsoft.com/office/officeart/2005/8/layout/venn1"/>
    <dgm:cxn modelId="{E2F66585-4980-44B9-910D-33DCA407A177}" srcId="{28F93884-97A8-43BB-939B-0AC2FE4AD5E0}" destId="{8F381B18-B1CF-4573-9552-69045229B4AA}" srcOrd="0" destOrd="0" parTransId="{6F2FF24D-B731-4FB7-937D-6F948F69D7C6}" sibTransId="{FBA4A60A-3875-4637-9AF4-46DEB25E4AB7}"/>
    <dgm:cxn modelId="{21E379A7-B1B4-4235-B347-EB707F0B34BC}" type="presOf" srcId="{8F381B18-B1CF-4573-9552-69045229B4AA}" destId="{D0F090C5-C0F5-42FB-8182-FA4EA6CEE161}" srcOrd="1" destOrd="0" presId="urn:microsoft.com/office/officeart/2005/8/layout/venn1"/>
    <dgm:cxn modelId="{190F5A85-3645-44E3-9184-08941C0806A2}" type="presOf" srcId="{254E1228-2AEF-4F46-80D3-EC9580E6731D}" destId="{85936F8F-FA22-4D56-9E78-1CBDBBDC4557}" srcOrd="1" destOrd="0" presId="urn:microsoft.com/office/officeart/2005/8/layout/venn1"/>
    <dgm:cxn modelId="{63F165BB-FA46-4BAF-AD6C-839153D1D06A}" srcId="{28F93884-97A8-43BB-939B-0AC2FE4AD5E0}" destId="{254E1228-2AEF-4F46-80D3-EC9580E6731D}" srcOrd="2" destOrd="0" parTransId="{5A7DFF93-9AE4-47E0-BCBE-7BB62976729A}" sibTransId="{F821B04E-29B2-4500-9017-955D5279D790}"/>
    <dgm:cxn modelId="{DD59DB31-BF68-4AC3-A698-D142A7562CE8}" srcId="{28F93884-97A8-43BB-939B-0AC2FE4AD5E0}" destId="{5255D952-1E05-4F05-8650-7A4743E9C634}" srcOrd="1" destOrd="0" parTransId="{6D3738AF-BE23-4A59-B1D6-6AC435073419}" sibTransId="{EB3541A0-5987-49F2-A020-B786FD3AA7F9}"/>
    <dgm:cxn modelId="{D674D358-5F5A-406F-B013-97CB07EC5236}" type="presOf" srcId="{5255D952-1E05-4F05-8650-7A4743E9C634}" destId="{6C4BD58A-A4D0-41D5-A6D7-2B410B48445A}" srcOrd="0" destOrd="0" presId="urn:microsoft.com/office/officeart/2005/8/layout/venn1"/>
    <dgm:cxn modelId="{DC2ECE42-259B-404B-B780-51950FB8C6F6}" type="presParOf" srcId="{7C29CBD9-7B5A-4F27-B969-781607372B3C}" destId="{81E6949C-0268-4126-9598-26310C346F90}" srcOrd="0" destOrd="0" presId="urn:microsoft.com/office/officeart/2005/8/layout/venn1"/>
    <dgm:cxn modelId="{0AB7A519-26A3-47EF-8625-4F659F0B96A6}" type="presParOf" srcId="{7C29CBD9-7B5A-4F27-B969-781607372B3C}" destId="{D0F090C5-C0F5-42FB-8182-FA4EA6CEE161}" srcOrd="1" destOrd="0" presId="urn:microsoft.com/office/officeart/2005/8/layout/venn1"/>
    <dgm:cxn modelId="{D7EBBB19-3723-4BC3-8DE6-6859E0B3E162}" type="presParOf" srcId="{7C29CBD9-7B5A-4F27-B969-781607372B3C}" destId="{6C4BD58A-A4D0-41D5-A6D7-2B410B48445A}" srcOrd="2" destOrd="0" presId="urn:microsoft.com/office/officeart/2005/8/layout/venn1"/>
    <dgm:cxn modelId="{E5F1192A-4ECB-458E-9EDB-3C4532F40A02}" type="presParOf" srcId="{7C29CBD9-7B5A-4F27-B969-781607372B3C}" destId="{B8CAB5DF-7C9E-4C62-9E89-900DB511F3F4}" srcOrd="3" destOrd="0" presId="urn:microsoft.com/office/officeart/2005/8/layout/venn1"/>
    <dgm:cxn modelId="{BE712462-8207-45D9-A213-76C7133827B5}" type="presParOf" srcId="{7C29CBD9-7B5A-4F27-B969-781607372B3C}" destId="{F444D611-0791-4A6A-A6C4-D66B208C4E7A}" srcOrd="4" destOrd="0" presId="urn:microsoft.com/office/officeart/2005/8/layout/venn1"/>
    <dgm:cxn modelId="{751B72C2-A3B0-44CC-8C2E-1490D5C5775F}" type="presParOf" srcId="{7C29CBD9-7B5A-4F27-B969-781607372B3C}" destId="{85936F8F-FA22-4D56-9E78-1CBDBBDC4557}" srcOrd="5"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86F7111-CB8B-4ECE-854B-F6E9860C13B9}">
      <dsp:nvSpPr>
        <dsp:cNvPr id="0" name=""/>
        <dsp:cNvSpPr/>
      </dsp:nvSpPr>
      <dsp:spPr>
        <a:xfrm>
          <a:off x="3248744" y="2014964"/>
          <a:ext cx="2261157" cy="248925"/>
        </a:xfrm>
        <a:custGeom>
          <a:avLst/>
          <a:gdLst/>
          <a:ahLst/>
          <a:cxnLst/>
          <a:rect l="0" t="0" r="0" b="0"/>
          <a:pathLst>
            <a:path>
              <a:moveTo>
                <a:pt x="0" y="0"/>
              </a:moveTo>
              <a:lnTo>
                <a:pt x="0" y="124462"/>
              </a:lnTo>
              <a:lnTo>
                <a:pt x="2261157" y="124462"/>
              </a:lnTo>
              <a:lnTo>
                <a:pt x="2261157" y="24892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226DA4-68B0-47BF-8F2B-0D2948F3EF12}">
      <dsp:nvSpPr>
        <dsp:cNvPr id="0" name=""/>
        <dsp:cNvSpPr/>
      </dsp:nvSpPr>
      <dsp:spPr>
        <a:xfrm>
          <a:off x="3203024" y="2014964"/>
          <a:ext cx="91440" cy="248925"/>
        </a:xfrm>
        <a:custGeom>
          <a:avLst/>
          <a:gdLst/>
          <a:ahLst/>
          <a:cxnLst/>
          <a:rect l="0" t="0" r="0" b="0"/>
          <a:pathLst>
            <a:path>
              <a:moveTo>
                <a:pt x="45720" y="0"/>
              </a:moveTo>
              <a:lnTo>
                <a:pt x="45720" y="124462"/>
              </a:lnTo>
              <a:lnTo>
                <a:pt x="91308" y="124462"/>
              </a:lnTo>
              <a:lnTo>
                <a:pt x="91308" y="24892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A44150-CF06-4229-81F7-3BF105F5E35C}">
      <dsp:nvSpPr>
        <dsp:cNvPr id="0" name=""/>
        <dsp:cNvSpPr/>
      </dsp:nvSpPr>
      <dsp:spPr>
        <a:xfrm>
          <a:off x="1033175" y="2014964"/>
          <a:ext cx="2215568" cy="248925"/>
        </a:xfrm>
        <a:custGeom>
          <a:avLst/>
          <a:gdLst/>
          <a:ahLst/>
          <a:cxnLst/>
          <a:rect l="0" t="0" r="0" b="0"/>
          <a:pathLst>
            <a:path>
              <a:moveTo>
                <a:pt x="2215568" y="0"/>
              </a:moveTo>
              <a:lnTo>
                <a:pt x="2215568" y="124462"/>
              </a:lnTo>
              <a:lnTo>
                <a:pt x="0" y="124462"/>
              </a:lnTo>
              <a:lnTo>
                <a:pt x="0" y="24892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16D16B-2A89-4151-988B-7E68D3ED46C7}">
      <dsp:nvSpPr>
        <dsp:cNvPr id="0" name=""/>
        <dsp:cNvSpPr/>
      </dsp:nvSpPr>
      <dsp:spPr>
        <a:xfrm>
          <a:off x="2230046" y="1296143"/>
          <a:ext cx="2037397" cy="718820"/>
        </a:xfrm>
        <a:prstGeom prst="octag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b="1" kern="1200" dirty="0" smtClean="0"/>
            <a:t>CGS Acting CEO</a:t>
          </a:r>
        </a:p>
        <a:p>
          <a:pPr lvl="0" algn="ctr" defTabSz="622300">
            <a:lnSpc>
              <a:spcPct val="90000"/>
            </a:lnSpc>
            <a:spcBef>
              <a:spcPct val="0"/>
            </a:spcBef>
            <a:spcAft>
              <a:spcPct val="35000"/>
            </a:spcAft>
          </a:pPr>
          <a:r>
            <a:rPr lang="en-ZA" sz="1400" b="1" kern="1200" dirty="0" smtClean="0"/>
            <a:t>Mr S Sikhosana</a:t>
          </a:r>
          <a:endParaRPr lang="en-ZA" sz="1400" b="1" kern="1200" dirty="0"/>
        </a:p>
      </dsp:txBody>
      <dsp:txXfrm>
        <a:off x="2230046" y="1296143"/>
        <a:ext cx="2037397" cy="718820"/>
      </dsp:txXfrm>
    </dsp:sp>
    <dsp:sp modelId="{AC594FB9-AD07-412D-8182-86A61334C454}">
      <dsp:nvSpPr>
        <dsp:cNvPr id="0" name=""/>
        <dsp:cNvSpPr/>
      </dsp:nvSpPr>
      <dsp:spPr>
        <a:xfrm>
          <a:off x="5018" y="2263889"/>
          <a:ext cx="2056315" cy="791998"/>
        </a:xfrm>
        <a:prstGeom prst="octagon">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b="1" kern="1200" dirty="0" smtClean="0">
              <a:solidFill>
                <a:schemeClr val="accent1">
                  <a:lumMod val="90000"/>
                  <a:lumOff val="10000"/>
                </a:schemeClr>
              </a:solidFill>
            </a:rPr>
            <a:t>CFO</a:t>
          </a:r>
        </a:p>
        <a:p>
          <a:pPr lvl="0" algn="ctr" defTabSz="622300">
            <a:lnSpc>
              <a:spcPct val="90000"/>
            </a:lnSpc>
            <a:spcBef>
              <a:spcPct val="0"/>
            </a:spcBef>
            <a:spcAft>
              <a:spcPct val="35000"/>
            </a:spcAft>
          </a:pPr>
          <a:r>
            <a:rPr lang="en-ZA" sz="1400" b="1" kern="1200" dirty="0" smtClean="0">
              <a:solidFill>
                <a:schemeClr val="accent1">
                  <a:lumMod val="90000"/>
                  <a:lumOff val="10000"/>
                </a:schemeClr>
              </a:solidFill>
            </a:rPr>
            <a:t>Mr L </a:t>
          </a:r>
          <a:r>
            <a:rPr lang="en-ZA" sz="1400" b="1" kern="1200" dirty="0" err="1" smtClean="0">
              <a:solidFill>
                <a:schemeClr val="accent1">
                  <a:lumMod val="90000"/>
                  <a:lumOff val="10000"/>
                </a:schemeClr>
              </a:solidFill>
            </a:rPr>
            <a:t>Matsepe</a:t>
          </a:r>
          <a:endParaRPr lang="en-ZA" sz="1400" b="1" kern="1200" dirty="0">
            <a:solidFill>
              <a:schemeClr val="accent1">
                <a:lumMod val="90000"/>
                <a:lumOff val="10000"/>
              </a:schemeClr>
            </a:solidFill>
          </a:endParaRPr>
        </a:p>
      </dsp:txBody>
      <dsp:txXfrm>
        <a:off x="5018" y="2263889"/>
        <a:ext cx="2056315" cy="791998"/>
      </dsp:txXfrm>
    </dsp:sp>
    <dsp:sp modelId="{0E84E3CF-A3BC-4C96-A848-BA261484AF5B}">
      <dsp:nvSpPr>
        <dsp:cNvPr id="0" name=""/>
        <dsp:cNvSpPr/>
      </dsp:nvSpPr>
      <dsp:spPr>
        <a:xfrm>
          <a:off x="2310259" y="2263889"/>
          <a:ext cx="1968148" cy="791998"/>
        </a:xfrm>
        <a:prstGeom prst="octagon">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b="1" kern="1200" dirty="0" smtClean="0">
              <a:solidFill>
                <a:schemeClr val="accent1">
                  <a:lumMod val="90000"/>
                  <a:lumOff val="10000"/>
                </a:schemeClr>
              </a:solidFill>
            </a:rPr>
            <a:t>COO</a:t>
          </a:r>
        </a:p>
        <a:p>
          <a:pPr lvl="0" algn="ctr" defTabSz="622300">
            <a:lnSpc>
              <a:spcPct val="90000"/>
            </a:lnSpc>
            <a:spcBef>
              <a:spcPct val="0"/>
            </a:spcBef>
            <a:spcAft>
              <a:spcPct val="35000"/>
            </a:spcAft>
          </a:pPr>
          <a:r>
            <a:rPr lang="en-ZA" sz="1400" b="1" kern="1200" dirty="0" smtClean="0">
              <a:solidFill>
                <a:schemeClr val="accent1">
                  <a:lumMod val="90000"/>
                  <a:lumOff val="10000"/>
                </a:schemeClr>
              </a:solidFill>
            </a:rPr>
            <a:t>Dr M Makgae</a:t>
          </a:r>
          <a:endParaRPr lang="en-ZA" sz="1400" b="1" kern="1200" dirty="0">
            <a:solidFill>
              <a:schemeClr val="accent1">
                <a:lumMod val="90000"/>
                <a:lumOff val="10000"/>
              </a:schemeClr>
            </a:solidFill>
          </a:endParaRPr>
        </a:p>
      </dsp:txBody>
      <dsp:txXfrm>
        <a:off x="2310259" y="2263889"/>
        <a:ext cx="1968148" cy="791998"/>
      </dsp:txXfrm>
    </dsp:sp>
    <dsp:sp modelId="{58D58C1A-73B3-41D9-97F3-6F17CBB4BFD7}">
      <dsp:nvSpPr>
        <dsp:cNvPr id="0" name=""/>
        <dsp:cNvSpPr/>
      </dsp:nvSpPr>
      <dsp:spPr>
        <a:xfrm>
          <a:off x="4527333" y="2263889"/>
          <a:ext cx="1965137" cy="791998"/>
        </a:xfrm>
        <a:prstGeom prst="octagon">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b="1" kern="1200" dirty="0" smtClean="0">
              <a:solidFill>
                <a:schemeClr val="accent1">
                  <a:lumMod val="90000"/>
                  <a:lumOff val="10000"/>
                </a:schemeClr>
              </a:solidFill>
            </a:rPr>
            <a:t>CSS</a:t>
          </a:r>
        </a:p>
        <a:p>
          <a:pPr lvl="0" algn="ctr" defTabSz="622300">
            <a:lnSpc>
              <a:spcPct val="90000"/>
            </a:lnSpc>
            <a:spcBef>
              <a:spcPct val="0"/>
            </a:spcBef>
            <a:spcAft>
              <a:spcPct val="35000"/>
            </a:spcAft>
          </a:pPr>
          <a:r>
            <a:rPr lang="en-ZA" sz="1400" b="1" kern="1200" dirty="0" smtClean="0">
              <a:solidFill>
                <a:schemeClr val="accent1">
                  <a:lumMod val="90000"/>
                  <a:lumOff val="10000"/>
                </a:schemeClr>
              </a:solidFill>
            </a:rPr>
            <a:t>Mr F Ramagwede</a:t>
          </a:r>
          <a:endParaRPr lang="en-ZA" sz="1400" b="1" kern="1200" dirty="0">
            <a:solidFill>
              <a:schemeClr val="accent1">
                <a:lumMod val="90000"/>
                <a:lumOff val="10000"/>
              </a:schemeClr>
            </a:solidFill>
          </a:endParaRPr>
        </a:p>
      </dsp:txBody>
      <dsp:txXfrm>
        <a:off x="4527333" y="2263889"/>
        <a:ext cx="1965137" cy="791998"/>
      </dsp:txXfrm>
    </dsp:sp>
    <dsp:sp modelId="{37AE9B4F-C18B-4E1A-B680-52D420E6A40B}">
      <dsp:nvSpPr>
        <dsp:cNvPr id="0" name=""/>
        <dsp:cNvSpPr/>
      </dsp:nvSpPr>
      <dsp:spPr>
        <a:xfrm>
          <a:off x="2230271" y="535521"/>
          <a:ext cx="2006660" cy="651948"/>
        </a:xfrm>
        <a:prstGeom prst="octagon">
          <a:avLst/>
        </a:prstGeom>
        <a:solidFill>
          <a:srgbClr val="6422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ZA" sz="1400" b="1" kern="1200" dirty="0" smtClean="0"/>
            <a:t>CGS Board</a:t>
          </a:r>
          <a:endParaRPr lang="en-ZA" sz="1400" b="1" kern="1200" dirty="0"/>
        </a:p>
      </dsp:txBody>
      <dsp:txXfrm>
        <a:off x="2230271" y="535521"/>
        <a:ext cx="2006660" cy="65194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E6949C-0268-4126-9598-26310C346F90}">
      <dsp:nvSpPr>
        <dsp:cNvPr id="0" name=""/>
        <dsp:cNvSpPr/>
      </dsp:nvSpPr>
      <dsp:spPr>
        <a:xfrm>
          <a:off x="1389652" y="38601"/>
          <a:ext cx="1852870" cy="1852870"/>
        </a:xfrm>
        <a:prstGeom prst="ellipse">
          <a:avLst/>
        </a:prstGeom>
        <a:solidFill>
          <a:schemeClr val="accent2"/>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ZA" sz="1600" b="1" kern="1200" dirty="0" smtClean="0">
              <a:solidFill>
                <a:schemeClr val="tx2"/>
              </a:solidFill>
            </a:rPr>
            <a:t>ENVIRONMENT</a:t>
          </a:r>
          <a:endParaRPr lang="en-ZA" sz="1600" b="1" kern="1200" dirty="0">
            <a:solidFill>
              <a:schemeClr val="tx2"/>
            </a:solidFill>
          </a:endParaRPr>
        </a:p>
      </dsp:txBody>
      <dsp:txXfrm>
        <a:off x="1636702" y="362853"/>
        <a:ext cx="1358771" cy="833791"/>
      </dsp:txXfrm>
    </dsp:sp>
    <dsp:sp modelId="{6C4BD58A-A4D0-41D5-A6D7-2B410B48445A}">
      <dsp:nvSpPr>
        <dsp:cNvPr id="0" name=""/>
        <dsp:cNvSpPr/>
      </dsp:nvSpPr>
      <dsp:spPr>
        <a:xfrm>
          <a:off x="2058230" y="1196645"/>
          <a:ext cx="1852870" cy="1852870"/>
        </a:xfrm>
        <a:prstGeom prst="ellipse">
          <a:avLst/>
        </a:prstGeom>
        <a:solidFill>
          <a:schemeClr val="accent2">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ZA" sz="1600" b="1" kern="1200" dirty="0" smtClean="0">
              <a:solidFill>
                <a:schemeClr val="tx2"/>
              </a:solidFill>
            </a:rPr>
            <a:t>SOCIAL</a:t>
          </a:r>
          <a:endParaRPr lang="en-ZA" sz="1600" b="1" kern="1200" dirty="0">
            <a:solidFill>
              <a:schemeClr val="tx2"/>
            </a:solidFill>
          </a:endParaRPr>
        </a:p>
      </dsp:txBody>
      <dsp:txXfrm>
        <a:off x="2624899" y="1675303"/>
        <a:ext cx="1111722" cy="1019078"/>
      </dsp:txXfrm>
    </dsp:sp>
    <dsp:sp modelId="{F444D611-0791-4A6A-A6C4-D66B208C4E7A}">
      <dsp:nvSpPr>
        <dsp:cNvPr id="0" name=""/>
        <dsp:cNvSpPr/>
      </dsp:nvSpPr>
      <dsp:spPr>
        <a:xfrm>
          <a:off x="721075" y="1196645"/>
          <a:ext cx="1852870" cy="1852870"/>
        </a:xfrm>
        <a:prstGeom prst="ellipse">
          <a:avLst/>
        </a:prstGeom>
        <a:solidFill>
          <a:schemeClr val="accent2">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ZA" sz="1600" b="1" kern="1200" dirty="0" smtClean="0">
              <a:solidFill>
                <a:schemeClr val="tx2"/>
              </a:solidFill>
            </a:rPr>
            <a:t>ECONOMY</a:t>
          </a:r>
          <a:endParaRPr lang="en-ZA" sz="1600" b="1" kern="1200" dirty="0">
            <a:solidFill>
              <a:schemeClr val="tx2"/>
            </a:solidFill>
          </a:endParaRPr>
        </a:p>
      </dsp:txBody>
      <dsp:txXfrm>
        <a:off x="895554" y="1675303"/>
        <a:ext cx="1111722" cy="101907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ZA"/>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D1E381D2-2B57-42CC-B522-D22F9A54BF8F}" type="datetimeFigureOut">
              <a:rPr lang="en-ZA"/>
              <a:pPr>
                <a:defRPr/>
              </a:pPr>
              <a:t>2016/04/08</a:t>
            </a:fld>
            <a:endParaRPr lang="en-ZA"/>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ZA"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ZA" noProof="0" smtClean="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ZA"/>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EEDBB960-CFBD-4296-9A0A-5DE8B978DE8D}" type="slidenum">
              <a:rPr lang="en-ZA"/>
              <a:pPr>
                <a:defRPr/>
              </a:pPr>
              <a:t>‹#›</a:t>
            </a:fld>
            <a:endParaRPr lang="en-ZA"/>
          </a:p>
        </p:txBody>
      </p:sp>
    </p:spTree>
    <p:extLst>
      <p:ext uri="{BB962C8B-B14F-4D97-AF65-F5344CB8AC3E}">
        <p14:creationId xmlns:p14="http://schemas.microsoft.com/office/powerpoint/2010/main" xmlns="" val="2669752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445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1761" indent="-285293">
              <a:defRPr>
                <a:solidFill>
                  <a:schemeClr val="tx1"/>
                </a:solidFill>
                <a:latin typeface="Calibri" pitchFamily="34" charset="0"/>
              </a:defRPr>
            </a:lvl2pPr>
            <a:lvl3pPr marL="1141171" indent="-228234">
              <a:defRPr>
                <a:solidFill>
                  <a:schemeClr val="tx1"/>
                </a:solidFill>
                <a:latin typeface="Calibri" pitchFamily="34" charset="0"/>
              </a:defRPr>
            </a:lvl3pPr>
            <a:lvl4pPr marL="1597640" indent="-228234">
              <a:defRPr>
                <a:solidFill>
                  <a:schemeClr val="tx1"/>
                </a:solidFill>
                <a:latin typeface="Calibri" pitchFamily="34" charset="0"/>
              </a:defRPr>
            </a:lvl4pPr>
            <a:lvl5pPr marL="2054108" indent="-228234">
              <a:defRPr>
                <a:solidFill>
                  <a:schemeClr val="tx1"/>
                </a:solidFill>
                <a:latin typeface="Calibri" pitchFamily="34" charset="0"/>
              </a:defRPr>
            </a:lvl5pPr>
            <a:lvl6pPr marL="2510577" indent="-228234" fontAlgn="base">
              <a:spcBef>
                <a:spcPct val="0"/>
              </a:spcBef>
              <a:spcAft>
                <a:spcPct val="0"/>
              </a:spcAft>
              <a:defRPr>
                <a:solidFill>
                  <a:schemeClr val="tx1"/>
                </a:solidFill>
                <a:latin typeface="Calibri" pitchFamily="34" charset="0"/>
              </a:defRPr>
            </a:lvl6pPr>
            <a:lvl7pPr marL="2967045" indent="-228234" fontAlgn="base">
              <a:spcBef>
                <a:spcPct val="0"/>
              </a:spcBef>
              <a:spcAft>
                <a:spcPct val="0"/>
              </a:spcAft>
              <a:defRPr>
                <a:solidFill>
                  <a:schemeClr val="tx1"/>
                </a:solidFill>
                <a:latin typeface="Calibri" pitchFamily="34" charset="0"/>
              </a:defRPr>
            </a:lvl7pPr>
            <a:lvl8pPr marL="3423514" indent="-228234" fontAlgn="base">
              <a:spcBef>
                <a:spcPct val="0"/>
              </a:spcBef>
              <a:spcAft>
                <a:spcPct val="0"/>
              </a:spcAft>
              <a:defRPr>
                <a:solidFill>
                  <a:schemeClr val="tx1"/>
                </a:solidFill>
                <a:latin typeface="Calibri" pitchFamily="34" charset="0"/>
              </a:defRPr>
            </a:lvl8pPr>
            <a:lvl9pPr marL="3879982" indent="-228234" fontAlgn="base">
              <a:spcBef>
                <a:spcPct val="0"/>
              </a:spcBef>
              <a:spcAft>
                <a:spcPct val="0"/>
              </a:spcAft>
              <a:defRPr>
                <a:solidFill>
                  <a:schemeClr val="tx1"/>
                </a:solidFill>
                <a:latin typeface="Calibri" pitchFamily="34" charset="0"/>
              </a:defRPr>
            </a:lvl9pPr>
          </a:lstStyle>
          <a:p>
            <a:pPr>
              <a:defRPr/>
            </a:pPr>
            <a:fld id="{9F7E8839-C4E6-45B0-B77D-A00A16763868}" type="slidenum">
              <a:rPr lang="en-US" smtClean="0">
                <a:solidFill>
                  <a:prstClr val="black"/>
                </a:solidFill>
                <a:latin typeface="Arial" charset="0"/>
              </a:rPr>
              <a:pPr>
                <a:defRPr/>
              </a:pPr>
              <a:t>26</a:t>
            </a:fld>
            <a:endParaRPr lang="en-US" smtClean="0">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3065"/>
            <a:ext cx="7772400" cy="1470025"/>
          </a:xfrm>
        </p:spPr>
        <p:txBody>
          <a:bodyPr/>
          <a:lstStyle>
            <a:lvl1pPr>
              <a:defRPr/>
            </a:lvl1pPr>
          </a:lstStyle>
          <a:p>
            <a:r>
              <a:rPr lang="en-US" smtClean="0"/>
              <a:t>Click to edit Master title style</a:t>
            </a:r>
            <a:endParaRPr lang="en-ZA" dirty="0"/>
          </a:p>
        </p:txBody>
      </p:sp>
      <p:sp>
        <p:nvSpPr>
          <p:cNvPr id="3" name="Subtitle 2"/>
          <p:cNvSpPr>
            <a:spLocks noGrp="1"/>
          </p:cNvSpPr>
          <p:nvPr>
            <p:ph type="subTitle" idx="1"/>
          </p:nvPr>
        </p:nvSpPr>
        <p:spPr>
          <a:xfrm>
            <a:off x="1371600" y="1988840"/>
            <a:ext cx="6400800" cy="1752600"/>
          </a:xfrm>
        </p:spPr>
        <p:txBody>
          <a:bodyPr/>
          <a:lstStyle>
            <a:lvl1pPr marL="0" indent="0" algn="ctr">
              <a:buNone/>
              <a:defRPr>
                <a:solidFill>
                  <a:schemeClr val="accent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dirty="0"/>
          </a:p>
        </p:txBody>
      </p:sp>
      <p:sp>
        <p:nvSpPr>
          <p:cNvPr id="4" name="Date Placeholder 3"/>
          <p:cNvSpPr>
            <a:spLocks noGrp="1"/>
          </p:cNvSpPr>
          <p:nvPr>
            <p:ph type="dt" sz="half" idx="10"/>
          </p:nvPr>
        </p:nvSpPr>
        <p:spPr>
          <a:xfrm>
            <a:off x="457200" y="6448425"/>
            <a:ext cx="2133600" cy="365125"/>
          </a:xfrm>
        </p:spPr>
        <p:txBody>
          <a:bodyPr/>
          <a:lstStyle>
            <a:lvl1pPr>
              <a:defRPr/>
            </a:lvl1pPr>
          </a:lstStyle>
          <a:p>
            <a:pPr>
              <a:defRPr/>
            </a:pPr>
            <a:fld id="{8811C42F-1AED-40A8-BF67-6D2BC564B0A1}" type="datetime1">
              <a:rPr lang="en-ZA"/>
              <a:pPr>
                <a:defRPr/>
              </a:pPr>
              <a:t>2016/04/08</a:t>
            </a:fld>
            <a:endParaRPr lang="en-ZA"/>
          </a:p>
        </p:txBody>
      </p:sp>
      <p:sp>
        <p:nvSpPr>
          <p:cNvPr id="5" name="Footer Placeholder 4"/>
          <p:cNvSpPr>
            <a:spLocks noGrp="1"/>
          </p:cNvSpPr>
          <p:nvPr>
            <p:ph type="ftr" sz="quarter" idx="11"/>
          </p:nvPr>
        </p:nvSpPr>
        <p:spPr>
          <a:xfrm>
            <a:off x="3124200" y="6448425"/>
            <a:ext cx="2895600" cy="365125"/>
          </a:xfrm>
        </p:spPr>
        <p:txBody>
          <a:bodyPr/>
          <a:lstStyle>
            <a:lvl1pPr>
              <a:defRPr/>
            </a:lvl1pPr>
          </a:lstStyle>
          <a:p>
            <a:pPr>
              <a:defRPr/>
            </a:pPr>
            <a:endParaRPr lang="en-ZA"/>
          </a:p>
        </p:txBody>
      </p:sp>
      <p:sp>
        <p:nvSpPr>
          <p:cNvPr id="6" name="Slide Number Placeholder 5"/>
          <p:cNvSpPr>
            <a:spLocks noGrp="1"/>
          </p:cNvSpPr>
          <p:nvPr>
            <p:ph type="sldNum" sz="quarter" idx="12"/>
          </p:nvPr>
        </p:nvSpPr>
        <p:spPr>
          <a:xfrm>
            <a:off x="6553200" y="6448425"/>
            <a:ext cx="2133600" cy="365125"/>
          </a:xfrm>
        </p:spPr>
        <p:txBody>
          <a:bodyPr/>
          <a:lstStyle>
            <a:lvl1pPr>
              <a:defRPr/>
            </a:lvl1pPr>
          </a:lstStyle>
          <a:p>
            <a:pPr>
              <a:defRPr/>
            </a:pPr>
            <a:fld id="{272C9591-A405-470F-BDE9-1D8AF83CCB2F}" type="slidenum">
              <a:rPr lang="en-ZA"/>
              <a:pPr>
                <a:defRPr/>
              </a:pPr>
              <a:t>‹#›</a:t>
            </a:fld>
            <a:endParaRPr lang="en-ZA"/>
          </a:p>
        </p:txBody>
      </p:sp>
    </p:spTree>
    <p:extLst>
      <p:ext uri="{BB962C8B-B14F-4D97-AF65-F5344CB8AC3E}">
        <p14:creationId xmlns:p14="http://schemas.microsoft.com/office/powerpoint/2010/main" xmlns="" val="235121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dirty="0"/>
          </a:p>
        </p:txBody>
      </p:sp>
      <p:sp>
        <p:nvSpPr>
          <p:cNvPr id="7" name="Chart Placeholder 6"/>
          <p:cNvSpPr>
            <a:spLocks noGrp="1"/>
          </p:cNvSpPr>
          <p:nvPr>
            <p:ph type="chart" sz="quarter" idx="13"/>
          </p:nvPr>
        </p:nvSpPr>
        <p:spPr>
          <a:xfrm>
            <a:off x="250825" y="1989138"/>
            <a:ext cx="8569325" cy="4103687"/>
          </a:xfrm>
        </p:spPr>
        <p:txBody>
          <a:bodyPr rtlCol="0">
            <a:normAutofit/>
          </a:bodyPr>
          <a:lstStyle/>
          <a:p>
            <a:pPr lvl="0"/>
            <a:r>
              <a:rPr lang="en-US" noProof="0" smtClean="0"/>
              <a:t>Click icon to add chart</a:t>
            </a:r>
            <a:endParaRPr lang="en-ZA" noProof="0" dirty="0"/>
          </a:p>
        </p:txBody>
      </p:sp>
      <p:sp>
        <p:nvSpPr>
          <p:cNvPr id="4" name="Date Placeholder 2"/>
          <p:cNvSpPr>
            <a:spLocks noGrp="1"/>
          </p:cNvSpPr>
          <p:nvPr>
            <p:ph type="dt" sz="half" idx="14"/>
          </p:nvPr>
        </p:nvSpPr>
        <p:spPr>
          <a:xfrm>
            <a:off x="457200" y="6448425"/>
            <a:ext cx="2133600" cy="365125"/>
          </a:xfrm>
        </p:spPr>
        <p:txBody>
          <a:bodyPr/>
          <a:lstStyle>
            <a:lvl1pPr>
              <a:defRPr/>
            </a:lvl1pPr>
          </a:lstStyle>
          <a:p>
            <a:pPr>
              <a:defRPr/>
            </a:pPr>
            <a:fld id="{B65C9089-1E95-4A93-A202-2B03F2D885D5}" type="datetime1">
              <a:rPr lang="en-ZA"/>
              <a:pPr>
                <a:defRPr/>
              </a:pPr>
              <a:t>2016/04/08</a:t>
            </a:fld>
            <a:endParaRPr lang="en-ZA"/>
          </a:p>
        </p:txBody>
      </p:sp>
      <p:sp>
        <p:nvSpPr>
          <p:cNvPr id="5" name="Footer Placeholder 3"/>
          <p:cNvSpPr>
            <a:spLocks noGrp="1"/>
          </p:cNvSpPr>
          <p:nvPr>
            <p:ph type="ftr" sz="quarter" idx="15"/>
          </p:nvPr>
        </p:nvSpPr>
        <p:spPr>
          <a:xfrm>
            <a:off x="3124200" y="6448425"/>
            <a:ext cx="2895600" cy="365125"/>
          </a:xfrm>
        </p:spPr>
        <p:txBody>
          <a:bodyPr/>
          <a:lstStyle>
            <a:lvl1pPr>
              <a:defRPr/>
            </a:lvl1pPr>
          </a:lstStyle>
          <a:p>
            <a:pPr>
              <a:defRPr/>
            </a:pPr>
            <a:endParaRPr lang="en-ZA"/>
          </a:p>
        </p:txBody>
      </p:sp>
      <p:sp>
        <p:nvSpPr>
          <p:cNvPr id="6" name="Slide Number Placeholder 4"/>
          <p:cNvSpPr>
            <a:spLocks noGrp="1"/>
          </p:cNvSpPr>
          <p:nvPr>
            <p:ph type="sldNum" sz="quarter" idx="16"/>
          </p:nvPr>
        </p:nvSpPr>
        <p:spPr>
          <a:xfrm>
            <a:off x="6553200" y="6448425"/>
            <a:ext cx="2133600" cy="365125"/>
          </a:xfrm>
        </p:spPr>
        <p:txBody>
          <a:bodyPr/>
          <a:lstStyle>
            <a:lvl1pPr>
              <a:defRPr/>
            </a:lvl1pPr>
          </a:lstStyle>
          <a:p>
            <a:pPr>
              <a:defRPr/>
            </a:pPr>
            <a:fld id="{20081B6C-762F-4B41-9027-56171240BD0E}" type="slidenum">
              <a:rPr lang="en-ZA"/>
              <a:pPr>
                <a:defRPr/>
              </a:pPr>
              <a:t>‹#›</a:t>
            </a:fld>
            <a:endParaRPr lang="en-ZA"/>
          </a:p>
        </p:txBody>
      </p:sp>
    </p:spTree>
    <p:extLst>
      <p:ext uri="{BB962C8B-B14F-4D97-AF65-F5344CB8AC3E}">
        <p14:creationId xmlns:p14="http://schemas.microsoft.com/office/powerpoint/2010/main" xmlns="" val="11106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dirty="0"/>
          </a:p>
        </p:txBody>
      </p:sp>
      <p:sp>
        <p:nvSpPr>
          <p:cNvPr id="7" name="Media Placeholder 6"/>
          <p:cNvSpPr>
            <a:spLocks noGrp="1"/>
          </p:cNvSpPr>
          <p:nvPr>
            <p:ph type="media" sz="quarter" idx="13"/>
          </p:nvPr>
        </p:nvSpPr>
        <p:spPr>
          <a:xfrm>
            <a:off x="250825" y="1989138"/>
            <a:ext cx="8642350" cy="4103687"/>
          </a:xfrm>
        </p:spPr>
        <p:txBody>
          <a:bodyPr rtlCol="0">
            <a:normAutofit/>
          </a:bodyPr>
          <a:lstStyle/>
          <a:p>
            <a:pPr lvl="0"/>
            <a:r>
              <a:rPr lang="en-US" noProof="0" smtClean="0"/>
              <a:t>Click icon to add media</a:t>
            </a:r>
            <a:endParaRPr lang="en-ZA" noProof="0"/>
          </a:p>
        </p:txBody>
      </p:sp>
      <p:sp>
        <p:nvSpPr>
          <p:cNvPr id="4" name="Date Placeholder 2"/>
          <p:cNvSpPr>
            <a:spLocks noGrp="1"/>
          </p:cNvSpPr>
          <p:nvPr>
            <p:ph type="dt" sz="half" idx="14"/>
          </p:nvPr>
        </p:nvSpPr>
        <p:spPr>
          <a:xfrm>
            <a:off x="457200" y="6448425"/>
            <a:ext cx="2133600" cy="365125"/>
          </a:xfrm>
        </p:spPr>
        <p:txBody>
          <a:bodyPr/>
          <a:lstStyle>
            <a:lvl1pPr>
              <a:defRPr/>
            </a:lvl1pPr>
          </a:lstStyle>
          <a:p>
            <a:pPr>
              <a:defRPr/>
            </a:pPr>
            <a:fld id="{9571C2BD-5D8C-40B1-9F83-83139542B634}" type="datetime1">
              <a:rPr lang="en-ZA"/>
              <a:pPr>
                <a:defRPr/>
              </a:pPr>
              <a:t>2016/04/08</a:t>
            </a:fld>
            <a:endParaRPr lang="en-ZA"/>
          </a:p>
        </p:txBody>
      </p:sp>
      <p:sp>
        <p:nvSpPr>
          <p:cNvPr id="5" name="Footer Placeholder 3"/>
          <p:cNvSpPr>
            <a:spLocks noGrp="1"/>
          </p:cNvSpPr>
          <p:nvPr>
            <p:ph type="ftr" sz="quarter" idx="15"/>
          </p:nvPr>
        </p:nvSpPr>
        <p:spPr>
          <a:xfrm>
            <a:off x="3124200" y="6448425"/>
            <a:ext cx="2895600" cy="365125"/>
          </a:xfrm>
        </p:spPr>
        <p:txBody>
          <a:bodyPr/>
          <a:lstStyle>
            <a:lvl1pPr>
              <a:defRPr/>
            </a:lvl1pPr>
          </a:lstStyle>
          <a:p>
            <a:pPr>
              <a:defRPr/>
            </a:pPr>
            <a:endParaRPr lang="en-ZA"/>
          </a:p>
        </p:txBody>
      </p:sp>
      <p:sp>
        <p:nvSpPr>
          <p:cNvPr id="6" name="Slide Number Placeholder 4"/>
          <p:cNvSpPr>
            <a:spLocks noGrp="1"/>
          </p:cNvSpPr>
          <p:nvPr>
            <p:ph type="sldNum" sz="quarter" idx="16"/>
          </p:nvPr>
        </p:nvSpPr>
        <p:spPr>
          <a:xfrm>
            <a:off x="6553200" y="6448425"/>
            <a:ext cx="2133600" cy="365125"/>
          </a:xfrm>
        </p:spPr>
        <p:txBody>
          <a:bodyPr/>
          <a:lstStyle>
            <a:lvl1pPr>
              <a:defRPr/>
            </a:lvl1pPr>
          </a:lstStyle>
          <a:p>
            <a:pPr>
              <a:defRPr/>
            </a:pPr>
            <a:fld id="{A9FAE80C-AD72-4C71-8CD2-DDC5BE7C43A5}" type="slidenum">
              <a:rPr lang="en-ZA"/>
              <a:pPr>
                <a:defRPr/>
              </a:pPr>
              <a:t>‹#›</a:t>
            </a:fld>
            <a:endParaRPr lang="en-ZA"/>
          </a:p>
        </p:txBody>
      </p:sp>
    </p:spTree>
    <p:extLst>
      <p:ext uri="{BB962C8B-B14F-4D97-AF65-F5344CB8AC3E}">
        <p14:creationId xmlns:p14="http://schemas.microsoft.com/office/powerpoint/2010/main" xmlns="" val="203463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BAB2CCCF-07D1-40E3-AA1C-C155A46023FC}" type="datetimeFigureOut">
              <a:rPr lang="en-US"/>
              <a:pPr>
                <a:defRPr/>
              </a:pPr>
              <a:t>4/8/2016</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p>
        </p:txBody>
      </p:sp>
      <p:sp>
        <p:nvSpPr>
          <p:cNvPr id="5" name="Slide Number Placeholder 5"/>
          <p:cNvSpPr>
            <a:spLocks noGrp="1"/>
          </p:cNvSpPr>
          <p:nvPr>
            <p:ph type="sldNum" sz="quarter" idx="12"/>
          </p:nvPr>
        </p:nvSpPr>
        <p:spPr/>
        <p:txBody>
          <a:bodyPr/>
          <a:lstStyle>
            <a:lvl1pPr>
              <a:defRPr/>
            </a:lvl1pPr>
          </a:lstStyle>
          <a:p>
            <a:pPr>
              <a:defRPr/>
            </a:pPr>
            <a:fld id="{9E37A7B3-AE95-41B1-89D3-20510C8CF379}" type="slidenum">
              <a:rPr lang="en-ZA"/>
              <a:pPr>
                <a:defRPr/>
              </a:pPr>
              <a:t>‹#›</a:t>
            </a:fld>
            <a:endParaRPr lang="en-ZA"/>
          </a:p>
        </p:txBody>
      </p:sp>
    </p:spTree>
    <p:extLst>
      <p:ext uri="{BB962C8B-B14F-4D97-AF65-F5344CB8AC3E}">
        <p14:creationId xmlns:p14="http://schemas.microsoft.com/office/powerpoint/2010/main" xmlns="" val="1767306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867525" y="5691188"/>
            <a:ext cx="2058988" cy="1166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9044" y="8620"/>
            <a:ext cx="7772400" cy="1470025"/>
          </a:xfrm>
        </p:spPr>
        <p:txBody>
          <a:bodyPr/>
          <a:lstStyle>
            <a:lvl1pPr>
              <a:defRPr>
                <a:solidFill>
                  <a:srgbClr val="663300"/>
                </a:solidFill>
              </a:defRPr>
            </a:lvl1pPr>
          </a:lstStyle>
          <a:p>
            <a:r>
              <a:rPr lang="en-US" smtClean="0"/>
              <a:t>Click to edit Master title style</a:t>
            </a:r>
            <a:endParaRPr lang="en-ZA"/>
          </a:p>
        </p:txBody>
      </p:sp>
      <p:sp>
        <p:nvSpPr>
          <p:cNvPr id="3" name="Subtitle 2"/>
          <p:cNvSpPr>
            <a:spLocks noGrp="1"/>
          </p:cNvSpPr>
          <p:nvPr>
            <p:ph type="subTitle" idx="1"/>
          </p:nvPr>
        </p:nvSpPr>
        <p:spPr>
          <a:xfrm>
            <a:off x="746575" y="1988840"/>
            <a:ext cx="7740860" cy="2880320"/>
          </a:xfrm>
        </p:spPr>
        <p:txBody>
          <a:bodyPr/>
          <a:lstStyle>
            <a:lvl1pPr marL="0" indent="0" algn="ctr">
              <a:buNone/>
              <a:defRPr>
                <a:solidFill>
                  <a:srgbClr val="6633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11" name="Text Placeholder 10"/>
          <p:cNvSpPr>
            <a:spLocks noGrp="1"/>
          </p:cNvSpPr>
          <p:nvPr>
            <p:ph type="body" sz="quarter" idx="13"/>
          </p:nvPr>
        </p:nvSpPr>
        <p:spPr>
          <a:xfrm>
            <a:off x="1240612" y="5520391"/>
            <a:ext cx="4681538" cy="630237"/>
          </a:xfrm>
        </p:spPr>
        <p:txBody>
          <a:bodyPr>
            <a:normAutofit/>
          </a:bodyPr>
          <a:lstStyle>
            <a:lvl1pPr marL="0" indent="0">
              <a:buNone/>
              <a:defRPr sz="1800" i="1">
                <a:solidFill>
                  <a:srgbClr val="6633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23D1EBD2-BE70-41A7-8B75-807A49622190}" type="datetimeFigureOut">
              <a:rPr lang="en-ZA">
                <a:solidFill>
                  <a:prstClr val="black">
                    <a:tint val="75000"/>
                  </a:prstClr>
                </a:solidFill>
              </a:rPr>
              <a:pPr>
                <a:defRPr/>
              </a:pPr>
              <a:t>2016/04/08</a:t>
            </a:fld>
            <a:endParaRPr lang="en-ZA">
              <a:solidFill>
                <a:prstClr val="black">
                  <a:tint val="75000"/>
                </a:prstClr>
              </a:solidFill>
            </a:endParaRPr>
          </a:p>
        </p:txBody>
      </p:sp>
      <p:sp>
        <p:nvSpPr>
          <p:cNvPr id="7" name="Footer Placeholder 4"/>
          <p:cNvSpPr>
            <a:spLocks noGrp="1"/>
          </p:cNvSpPr>
          <p:nvPr>
            <p:ph type="ftr" sz="quarter" idx="15"/>
          </p:nvPr>
        </p:nvSpPr>
        <p:spPr/>
        <p:txBody>
          <a:bodyPr/>
          <a:lstStyle>
            <a:lvl1pPr>
              <a:defRPr/>
            </a:lvl1pPr>
          </a:lstStyle>
          <a:p>
            <a:pPr>
              <a:defRPr/>
            </a:pPr>
            <a:endParaRPr lang="en-ZA">
              <a:solidFill>
                <a:prstClr val="black">
                  <a:tint val="75000"/>
                </a:prstClr>
              </a:solidFill>
            </a:endParaRPr>
          </a:p>
        </p:txBody>
      </p:sp>
      <p:sp>
        <p:nvSpPr>
          <p:cNvPr id="8" name="Slide Number Placeholder 5"/>
          <p:cNvSpPr>
            <a:spLocks noGrp="1"/>
          </p:cNvSpPr>
          <p:nvPr>
            <p:ph type="sldNum" sz="quarter" idx="16"/>
          </p:nvPr>
        </p:nvSpPr>
        <p:spPr/>
        <p:txBody>
          <a:bodyPr/>
          <a:lstStyle>
            <a:lvl1pPr>
              <a:defRPr/>
            </a:lvl1pPr>
          </a:lstStyle>
          <a:p>
            <a:pPr>
              <a:defRPr/>
            </a:pPr>
            <a:fld id="{FC45C18F-A1B7-4AB1-B84B-E713CC701599}"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542301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DE104399-FF37-4BC5-AA2B-C445AAF4A822}" type="datetimeFigureOut">
              <a:rPr lang="en-ZA">
                <a:solidFill>
                  <a:prstClr val="black">
                    <a:tint val="75000"/>
                  </a:prstClr>
                </a:solidFill>
              </a:rPr>
              <a:pPr>
                <a:defRPr/>
              </a:pPr>
              <a:t>2016/04/08</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9BC2ED-546A-4285-9F9C-DDEB7444885C}"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1940468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C9D5983-BCFF-43D5-A35C-EC4593CD7E57}" type="datetimeFigureOut">
              <a:rPr lang="en-ZA">
                <a:solidFill>
                  <a:prstClr val="black">
                    <a:tint val="75000"/>
                  </a:prstClr>
                </a:solidFill>
              </a:rPr>
              <a:pPr>
                <a:defRPr/>
              </a:pPr>
              <a:t>2016/04/08</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B5FED5-C435-4556-995E-48264F2DF6D1}"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4063277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Date Placeholder 4"/>
          <p:cNvSpPr>
            <a:spLocks noGrp="1"/>
          </p:cNvSpPr>
          <p:nvPr>
            <p:ph type="dt" sz="half" idx="10"/>
          </p:nvPr>
        </p:nvSpPr>
        <p:spPr/>
        <p:txBody>
          <a:bodyPr/>
          <a:lstStyle>
            <a:lvl1pPr>
              <a:defRPr/>
            </a:lvl1pPr>
          </a:lstStyle>
          <a:p>
            <a:pPr>
              <a:defRPr/>
            </a:pPr>
            <a:fld id="{DA10EF07-CB57-4073-A4C6-CF8C2FC2F8F0}" type="datetimeFigureOut">
              <a:rPr lang="en-ZA">
                <a:solidFill>
                  <a:prstClr val="black">
                    <a:tint val="75000"/>
                  </a:prstClr>
                </a:solidFill>
              </a:rPr>
              <a:pPr>
                <a:defRPr/>
              </a:pPr>
              <a:t>2016/04/08</a:t>
            </a:fld>
            <a:endParaRPr lang="en-ZA">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F91DAADC-6015-4E6F-B61C-A3D153D9E7D2}"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3306080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8" name="Date Placeholder 6"/>
          <p:cNvSpPr>
            <a:spLocks noGrp="1"/>
          </p:cNvSpPr>
          <p:nvPr>
            <p:ph type="dt" sz="half" idx="10"/>
          </p:nvPr>
        </p:nvSpPr>
        <p:spPr/>
        <p:txBody>
          <a:bodyPr/>
          <a:lstStyle>
            <a:lvl1pPr>
              <a:defRPr/>
            </a:lvl1pPr>
          </a:lstStyle>
          <a:p>
            <a:pPr>
              <a:defRPr/>
            </a:pPr>
            <a:fld id="{0825B5E3-3E37-44A5-BDA1-9E074B79F8BB}" type="datetimeFigureOut">
              <a:rPr lang="en-ZA">
                <a:solidFill>
                  <a:prstClr val="black">
                    <a:tint val="75000"/>
                  </a:prstClr>
                </a:solidFill>
              </a:rPr>
              <a:pPr>
                <a:defRPr/>
              </a:pPr>
              <a:t>2016/04/08</a:t>
            </a:fld>
            <a:endParaRPr lang="en-ZA">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10" name="Slide Number Placeholder 8"/>
          <p:cNvSpPr>
            <a:spLocks noGrp="1"/>
          </p:cNvSpPr>
          <p:nvPr>
            <p:ph type="sldNum" sz="quarter" idx="12"/>
          </p:nvPr>
        </p:nvSpPr>
        <p:spPr/>
        <p:txBody>
          <a:bodyPr/>
          <a:lstStyle>
            <a:lvl1pPr>
              <a:defRPr/>
            </a:lvl1pPr>
          </a:lstStyle>
          <a:p>
            <a:pPr>
              <a:defRPr/>
            </a:pPr>
            <a:fld id="{124E467A-59BB-4399-83B2-155EFF0A7DA1}"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3990870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ZA"/>
          </a:p>
        </p:txBody>
      </p:sp>
      <p:sp>
        <p:nvSpPr>
          <p:cNvPr id="4" name="Date Placeholder 2"/>
          <p:cNvSpPr>
            <a:spLocks noGrp="1"/>
          </p:cNvSpPr>
          <p:nvPr>
            <p:ph type="dt" sz="half" idx="10"/>
          </p:nvPr>
        </p:nvSpPr>
        <p:spPr/>
        <p:txBody>
          <a:bodyPr/>
          <a:lstStyle>
            <a:lvl1pPr>
              <a:defRPr/>
            </a:lvl1pPr>
          </a:lstStyle>
          <a:p>
            <a:pPr>
              <a:defRPr/>
            </a:pPr>
            <a:fld id="{9F045572-C82C-4B79-819D-C18CBE7BE2CB}" type="datetimeFigureOut">
              <a:rPr lang="en-ZA">
                <a:solidFill>
                  <a:prstClr val="black">
                    <a:tint val="75000"/>
                  </a:prstClr>
                </a:solidFill>
              </a:rPr>
              <a:pPr>
                <a:defRPr/>
              </a:pPr>
              <a:t>2016/04/08</a:t>
            </a:fld>
            <a:endParaRPr lang="en-ZA">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7284C495-CB54-4AEA-AF3D-AC40EC177951}"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145140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26DC550E-69B7-464B-B5DD-22B81B9E08A4}" type="datetimeFigureOut">
              <a:rPr lang="en-ZA">
                <a:solidFill>
                  <a:prstClr val="black">
                    <a:tint val="75000"/>
                  </a:prstClr>
                </a:solidFill>
              </a:rPr>
              <a:pPr>
                <a:defRPr/>
              </a:pPr>
              <a:t>2016/04/08</a:t>
            </a:fld>
            <a:endParaRPr lang="en-ZA">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B9C6EC19-59A5-4273-8A3F-7E962CC4503F}"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66982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dirty="0"/>
          </a:p>
        </p:txBody>
      </p:sp>
      <p:sp>
        <p:nvSpPr>
          <p:cNvPr id="3" name="Content Placeholder 2"/>
          <p:cNvSpPr>
            <a:spLocks noGrp="1"/>
          </p:cNvSpPr>
          <p:nvPr>
            <p:ph idx="1"/>
          </p:nvPr>
        </p:nvSpPr>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Date Placeholder 3"/>
          <p:cNvSpPr>
            <a:spLocks noGrp="1"/>
          </p:cNvSpPr>
          <p:nvPr>
            <p:ph type="dt" sz="half" idx="10"/>
          </p:nvPr>
        </p:nvSpPr>
        <p:spPr>
          <a:xfrm>
            <a:off x="457200" y="6448425"/>
            <a:ext cx="2133600" cy="365125"/>
          </a:xfrm>
        </p:spPr>
        <p:txBody>
          <a:bodyPr/>
          <a:lstStyle>
            <a:lvl1pPr>
              <a:defRPr/>
            </a:lvl1pPr>
          </a:lstStyle>
          <a:p>
            <a:pPr>
              <a:defRPr/>
            </a:pPr>
            <a:fld id="{FC0D92C5-58E5-48EE-B670-1A20D8AA467E}" type="datetime1">
              <a:rPr lang="en-ZA"/>
              <a:pPr>
                <a:defRPr/>
              </a:pPr>
              <a:t>2016/04/08</a:t>
            </a:fld>
            <a:endParaRPr lang="en-ZA"/>
          </a:p>
        </p:txBody>
      </p:sp>
      <p:sp>
        <p:nvSpPr>
          <p:cNvPr id="5" name="Footer Placeholder 4"/>
          <p:cNvSpPr>
            <a:spLocks noGrp="1"/>
          </p:cNvSpPr>
          <p:nvPr>
            <p:ph type="ftr" sz="quarter" idx="11"/>
          </p:nvPr>
        </p:nvSpPr>
        <p:spPr>
          <a:xfrm>
            <a:off x="3124200" y="6448425"/>
            <a:ext cx="2895600" cy="365125"/>
          </a:xfrm>
        </p:spPr>
        <p:txBody>
          <a:bodyPr/>
          <a:lstStyle>
            <a:lvl1pPr>
              <a:defRPr/>
            </a:lvl1pPr>
          </a:lstStyle>
          <a:p>
            <a:pPr>
              <a:defRPr/>
            </a:pPr>
            <a:endParaRPr lang="en-ZA"/>
          </a:p>
        </p:txBody>
      </p:sp>
      <p:sp>
        <p:nvSpPr>
          <p:cNvPr id="6" name="Slide Number Placeholder 5"/>
          <p:cNvSpPr>
            <a:spLocks noGrp="1"/>
          </p:cNvSpPr>
          <p:nvPr>
            <p:ph type="sldNum" sz="quarter" idx="12"/>
          </p:nvPr>
        </p:nvSpPr>
        <p:spPr>
          <a:xfrm>
            <a:off x="6553200" y="6448425"/>
            <a:ext cx="2133600" cy="365125"/>
          </a:xfrm>
        </p:spPr>
        <p:txBody>
          <a:bodyPr/>
          <a:lstStyle>
            <a:lvl1pPr>
              <a:defRPr/>
            </a:lvl1pPr>
          </a:lstStyle>
          <a:p>
            <a:pPr>
              <a:defRPr/>
            </a:pPr>
            <a:fld id="{FAC49452-4B4B-404B-91CD-BDE138B63D2B}" type="slidenum">
              <a:rPr lang="en-ZA"/>
              <a:pPr>
                <a:defRPr/>
              </a:pPr>
              <a:t>‹#›</a:t>
            </a:fld>
            <a:endParaRPr lang="en-ZA"/>
          </a:p>
        </p:txBody>
      </p:sp>
    </p:spTree>
    <p:extLst>
      <p:ext uri="{BB962C8B-B14F-4D97-AF65-F5344CB8AC3E}">
        <p14:creationId xmlns:p14="http://schemas.microsoft.com/office/powerpoint/2010/main" xmlns="" val="2743706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E41FCB-5208-46AC-821E-481361392B1A}" type="datetimeFigureOut">
              <a:rPr lang="en-ZA">
                <a:solidFill>
                  <a:prstClr val="black">
                    <a:tint val="75000"/>
                  </a:prstClr>
                </a:solidFill>
              </a:rPr>
              <a:pPr>
                <a:defRPr/>
              </a:pPr>
              <a:t>2016/04/08</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F2CBA64-1E81-4AC5-84E6-978C9C518147}"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2864529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0B2C65-FCBC-4C17-8548-FE5DBA38B3A2}" type="datetimeFigureOut">
              <a:rPr lang="en-ZA">
                <a:solidFill>
                  <a:prstClr val="black">
                    <a:tint val="75000"/>
                  </a:prstClr>
                </a:solidFill>
              </a:rPr>
              <a:pPr>
                <a:defRPr/>
              </a:pPr>
              <a:t>2016/04/08</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541D60-D786-40DF-A505-DC29EDF2C36B}"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2511701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9FB60D7D-C48E-41F9-B6B5-3F32E06BE6D8}" type="datetimeFigureOut">
              <a:rPr lang="en-ZA">
                <a:solidFill>
                  <a:prstClr val="black">
                    <a:tint val="75000"/>
                  </a:prstClr>
                </a:solidFill>
              </a:rPr>
              <a:pPr>
                <a:defRPr/>
              </a:pPr>
              <a:t>2016/04/08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CF266F-D741-48D7-88C0-124FC35A08F7}"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2094420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51E8FDC4-DBAA-4FFB-98A2-D72DFE9C7CDF}" type="datetimeFigureOut">
              <a:rPr lang="en-ZA">
                <a:solidFill>
                  <a:prstClr val="black">
                    <a:tint val="75000"/>
                  </a:prstClr>
                </a:solidFill>
              </a:rPr>
              <a:pPr>
                <a:defRPr/>
              </a:pPr>
              <a:t>2016/04/08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2D1FD8-3608-4E3F-9819-45E2603177F8}"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947087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867525" y="5691188"/>
            <a:ext cx="2058988" cy="1166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9044" y="8620"/>
            <a:ext cx="7772400" cy="1470025"/>
          </a:xfrm>
        </p:spPr>
        <p:txBody>
          <a:bodyPr/>
          <a:lstStyle>
            <a:lvl1pPr>
              <a:defRPr>
                <a:solidFill>
                  <a:srgbClr val="663300"/>
                </a:solidFill>
              </a:defRPr>
            </a:lvl1pPr>
          </a:lstStyle>
          <a:p>
            <a:r>
              <a:rPr lang="en-US" smtClean="0"/>
              <a:t>Click to edit Master title style</a:t>
            </a:r>
            <a:endParaRPr lang="en-ZA"/>
          </a:p>
        </p:txBody>
      </p:sp>
      <p:sp>
        <p:nvSpPr>
          <p:cNvPr id="3" name="Subtitle 2"/>
          <p:cNvSpPr>
            <a:spLocks noGrp="1"/>
          </p:cNvSpPr>
          <p:nvPr>
            <p:ph type="subTitle" idx="1"/>
          </p:nvPr>
        </p:nvSpPr>
        <p:spPr>
          <a:xfrm>
            <a:off x="746575" y="1988840"/>
            <a:ext cx="7740860" cy="2880320"/>
          </a:xfrm>
        </p:spPr>
        <p:txBody>
          <a:bodyPr/>
          <a:lstStyle>
            <a:lvl1pPr marL="0" indent="0" algn="ctr">
              <a:buNone/>
              <a:defRPr>
                <a:solidFill>
                  <a:srgbClr val="6633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11" name="Text Placeholder 10"/>
          <p:cNvSpPr>
            <a:spLocks noGrp="1"/>
          </p:cNvSpPr>
          <p:nvPr>
            <p:ph type="body" sz="quarter" idx="13"/>
          </p:nvPr>
        </p:nvSpPr>
        <p:spPr>
          <a:xfrm>
            <a:off x="1240612" y="5520391"/>
            <a:ext cx="4681538" cy="630237"/>
          </a:xfrm>
        </p:spPr>
        <p:txBody>
          <a:bodyPr>
            <a:normAutofit/>
          </a:bodyPr>
          <a:lstStyle>
            <a:lvl1pPr marL="0" indent="0">
              <a:buNone/>
              <a:defRPr sz="1800" i="1">
                <a:solidFill>
                  <a:srgbClr val="6633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FF10A214-0468-449C-8F56-BDC80063E6CE}" type="datetimeFigureOut">
              <a:rPr lang="en-ZA">
                <a:solidFill>
                  <a:prstClr val="black">
                    <a:tint val="75000"/>
                  </a:prstClr>
                </a:solidFill>
              </a:rPr>
              <a:pPr>
                <a:defRPr/>
              </a:pPr>
              <a:t>2016/04/08</a:t>
            </a:fld>
            <a:endParaRPr lang="en-ZA">
              <a:solidFill>
                <a:prstClr val="black">
                  <a:tint val="75000"/>
                </a:prstClr>
              </a:solidFill>
            </a:endParaRPr>
          </a:p>
        </p:txBody>
      </p:sp>
      <p:sp>
        <p:nvSpPr>
          <p:cNvPr id="7" name="Footer Placeholder 4"/>
          <p:cNvSpPr>
            <a:spLocks noGrp="1"/>
          </p:cNvSpPr>
          <p:nvPr>
            <p:ph type="ftr" sz="quarter" idx="15"/>
          </p:nvPr>
        </p:nvSpPr>
        <p:spPr/>
        <p:txBody>
          <a:bodyPr/>
          <a:lstStyle>
            <a:lvl1pPr>
              <a:defRPr/>
            </a:lvl1pPr>
          </a:lstStyle>
          <a:p>
            <a:pPr>
              <a:defRPr/>
            </a:pPr>
            <a:endParaRPr lang="en-ZA">
              <a:solidFill>
                <a:prstClr val="black">
                  <a:tint val="75000"/>
                </a:prstClr>
              </a:solidFill>
            </a:endParaRPr>
          </a:p>
        </p:txBody>
      </p:sp>
      <p:sp>
        <p:nvSpPr>
          <p:cNvPr id="8" name="Slide Number Placeholder 5"/>
          <p:cNvSpPr>
            <a:spLocks noGrp="1"/>
          </p:cNvSpPr>
          <p:nvPr>
            <p:ph type="sldNum" sz="quarter" idx="16"/>
          </p:nvPr>
        </p:nvSpPr>
        <p:spPr/>
        <p:txBody>
          <a:bodyPr/>
          <a:lstStyle>
            <a:lvl1pPr>
              <a:defRPr/>
            </a:lvl1pPr>
          </a:lstStyle>
          <a:p>
            <a:pPr>
              <a:defRPr/>
            </a:pPr>
            <a:fld id="{757455CE-A5E9-491B-BE75-73FDC48D8424}"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2019145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E597FCB9-B425-49FC-AABB-CE3D686BEF8B}" type="datetimeFigureOut">
              <a:rPr lang="en-ZA">
                <a:solidFill>
                  <a:prstClr val="black">
                    <a:tint val="75000"/>
                  </a:prstClr>
                </a:solidFill>
              </a:rPr>
              <a:pPr>
                <a:defRPr/>
              </a:pPr>
              <a:t>2016/04/08</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45DB952-4984-498A-8684-68FF99E575BE}"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594033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6CA682A-3281-4075-88FB-6A4B2C780D94}" type="datetimeFigureOut">
              <a:rPr lang="en-ZA">
                <a:solidFill>
                  <a:prstClr val="black">
                    <a:tint val="75000"/>
                  </a:prstClr>
                </a:solidFill>
              </a:rPr>
              <a:pPr>
                <a:defRPr/>
              </a:pPr>
              <a:t>2016/04/08</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C1D303-918E-4273-8024-453BC2770E8F}"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3305753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Date Placeholder 4"/>
          <p:cNvSpPr>
            <a:spLocks noGrp="1"/>
          </p:cNvSpPr>
          <p:nvPr>
            <p:ph type="dt" sz="half" idx="10"/>
          </p:nvPr>
        </p:nvSpPr>
        <p:spPr/>
        <p:txBody>
          <a:bodyPr/>
          <a:lstStyle>
            <a:lvl1pPr>
              <a:defRPr/>
            </a:lvl1pPr>
          </a:lstStyle>
          <a:p>
            <a:pPr>
              <a:defRPr/>
            </a:pPr>
            <a:fld id="{DDF93105-4C9A-4E60-A1B1-C10FBF001665}" type="datetimeFigureOut">
              <a:rPr lang="en-ZA">
                <a:solidFill>
                  <a:prstClr val="black">
                    <a:tint val="75000"/>
                  </a:prstClr>
                </a:solidFill>
              </a:rPr>
              <a:pPr>
                <a:defRPr/>
              </a:pPr>
              <a:t>2016/04/08</a:t>
            </a:fld>
            <a:endParaRPr lang="en-ZA">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3E193907-30F5-4236-875F-6D03C2CB59E9}"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4028955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8" name="Date Placeholder 6"/>
          <p:cNvSpPr>
            <a:spLocks noGrp="1"/>
          </p:cNvSpPr>
          <p:nvPr>
            <p:ph type="dt" sz="half" idx="10"/>
          </p:nvPr>
        </p:nvSpPr>
        <p:spPr/>
        <p:txBody>
          <a:bodyPr/>
          <a:lstStyle>
            <a:lvl1pPr>
              <a:defRPr/>
            </a:lvl1pPr>
          </a:lstStyle>
          <a:p>
            <a:pPr>
              <a:defRPr/>
            </a:pPr>
            <a:fld id="{569E4775-D2AF-4C1F-9FB2-F8AEF3D84B9B}" type="datetimeFigureOut">
              <a:rPr lang="en-ZA">
                <a:solidFill>
                  <a:prstClr val="black">
                    <a:tint val="75000"/>
                  </a:prstClr>
                </a:solidFill>
              </a:rPr>
              <a:pPr>
                <a:defRPr/>
              </a:pPr>
              <a:t>2016/04/08</a:t>
            </a:fld>
            <a:endParaRPr lang="en-ZA">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10" name="Slide Number Placeholder 8"/>
          <p:cNvSpPr>
            <a:spLocks noGrp="1"/>
          </p:cNvSpPr>
          <p:nvPr>
            <p:ph type="sldNum" sz="quarter" idx="12"/>
          </p:nvPr>
        </p:nvSpPr>
        <p:spPr/>
        <p:txBody>
          <a:bodyPr/>
          <a:lstStyle>
            <a:lvl1pPr>
              <a:defRPr/>
            </a:lvl1pPr>
          </a:lstStyle>
          <a:p>
            <a:pPr>
              <a:defRPr/>
            </a:pPr>
            <a:fld id="{AC264517-F486-46B4-B51B-F3A26FA0DE73}"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1015306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ZA"/>
          </a:p>
        </p:txBody>
      </p:sp>
      <p:sp>
        <p:nvSpPr>
          <p:cNvPr id="4" name="Date Placeholder 2"/>
          <p:cNvSpPr>
            <a:spLocks noGrp="1"/>
          </p:cNvSpPr>
          <p:nvPr>
            <p:ph type="dt" sz="half" idx="10"/>
          </p:nvPr>
        </p:nvSpPr>
        <p:spPr/>
        <p:txBody>
          <a:bodyPr/>
          <a:lstStyle>
            <a:lvl1pPr>
              <a:defRPr/>
            </a:lvl1pPr>
          </a:lstStyle>
          <a:p>
            <a:pPr>
              <a:defRPr/>
            </a:pPr>
            <a:fld id="{6262BC8A-6C7A-49F3-8855-F697A47A22BA}" type="datetimeFigureOut">
              <a:rPr lang="en-ZA">
                <a:solidFill>
                  <a:prstClr val="black">
                    <a:tint val="75000"/>
                  </a:prstClr>
                </a:solidFill>
              </a:rPr>
              <a:pPr>
                <a:defRPr/>
              </a:pPr>
              <a:t>2016/04/08</a:t>
            </a:fld>
            <a:endParaRPr lang="en-ZA">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5A891595-2D69-4DED-BF12-CFD86A2B1AA2}"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114491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dirty="0"/>
          </a:p>
        </p:txBody>
      </p:sp>
      <p:sp>
        <p:nvSpPr>
          <p:cNvPr id="3" name="Content Placeholder 2"/>
          <p:cNvSpPr>
            <a:spLocks noGrp="1"/>
          </p:cNvSpPr>
          <p:nvPr>
            <p:ph idx="1"/>
          </p:nvPr>
        </p:nvSpPr>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Date Placeholder 3"/>
          <p:cNvSpPr>
            <a:spLocks noGrp="1"/>
          </p:cNvSpPr>
          <p:nvPr>
            <p:ph type="dt" sz="half" idx="10"/>
          </p:nvPr>
        </p:nvSpPr>
        <p:spPr>
          <a:xfrm>
            <a:off x="457200" y="6448425"/>
            <a:ext cx="2133600" cy="365125"/>
          </a:xfrm>
        </p:spPr>
        <p:txBody>
          <a:bodyPr/>
          <a:lstStyle>
            <a:lvl1pPr>
              <a:defRPr/>
            </a:lvl1pPr>
          </a:lstStyle>
          <a:p>
            <a:pPr>
              <a:defRPr/>
            </a:pPr>
            <a:fld id="{6F1BBD62-38AE-4F70-8ED0-DC05CF260EA4}" type="datetime1">
              <a:rPr lang="en-ZA"/>
              <a:pPr>
                <a:defRPr/>
              </a:pPr>
              <a:t>2016/04/08</a:t>
            </a:fld>
            <a:endParaRPr lang="en-ZA" dirty="0"/>
          </a:p>
        </p:txBody>
      </p:sp>
      <p:sp>
        <p:nvSpPr>
          <p:cNvPr id="5" name="Footer Placeholder 4"/>
          <p:cNvSpPr>
            <a:spLocks noGrp="1"/>
          </p:cNvSpPr>
          <p:nvPr>
            <p:ph type="ftr" sz="quarter" idx="11"/>
          </p:nvPr>
        </p:nvSpPr>
        <p:spPr>
          <a:xfrm>
            <a:off x="3124200" y="6448425"/>
            <a:ext cx="2895600" cy="365125"/>
          </a:xfrm>
        </p:spPr>
        <p:txBody>
          <a:bodyPr/>
          <a:lstStyle>
            <a:lvl1pPr>
              <a:defRPr/>
            </a:lvl1pPr>
          </a:lstStyle>
          <a:p>
            <a:pPr>
              <a:defRPr/>
            </a:pPr>
            <a:endParaRPr lang="en-ZA"/>
          </a:p>
        </p:txBody>
      </p:sp>
      <p:sp>
        <p:nvSpPr>
          <p:cNvPr id="6" name="Slide Number Placeholder 5"/>
          <p:cNvSpPr>
            <a:spLocks noGrp="1"/>
          </p:cNvSpPr>
          <p:nvPr>
            <p:ph type="sldNum" sz="quarter" idx="12"/>
          </p:nvPr>
        </p:nvSpPr>
        <p:spPr>
          <a:xfrm>
            <a:off x="6553200" y="6448425"/>
            <a:ext cx="2133600" cy="365125"/>
          </a:xfrm>
        </p:spPr>
        <p:txBody>
          <a:bodyPr/>
          <a:lstStyle>
            <a:lvl1pPr>
              <a:defRPr/>
            </a:lvl1pPr>
          </a:lstStyle>
          <a:p>
            <a:pPr>
              <a:defRPr/>
            </a:pPr>
            <a:fld id="{B6FD6C61-82CE-48EE-86B0-CD63CE307CBC}" type="slidenum">
              <a:rPr lang="en-ZA"/>
              <a:pPr>
                <a:defRPr/>
              </a:pPr>
              <a:t>‹#›</a:t>
            </a:fld>
            <a:endParaRPr lang="en-ZA"/>
          </a:p>
        </p:txBody>
      </p:sp>
    </p:spTree>
    <p:extLst>
      <p:ext uri="{BB962C8B-B14F-4D97-AF65-F5344CB8AC3E}">
        <p14:creationId xmlns:p14="http://schemas.microsoft.com/office/powerpoint/2010/main" xmlns="" val="3802657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2213" y="6089650"/>
            <a:ext cx="1357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93797C98-CFFE-4340-8354-559D2ACCAA88}" type="datetimeFigureOut">
              <a:rPr lang="en-ZA">
                <a:solidFill>
                  <a:prstClr val="black">
                    <a:tint val="75000"/>
                  </a:prstClr>
                </a:solidFill>
              </a:rPr>
              <a:pPr>
                <a:defRPr/>
              </a:pPr>
              <a:t>2016/04/08</a:t>
            </a:fld>
            <a:endParaRPr lang="en-ZA">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0696031E-B37E-4C63-92F8-55482B83DC1F}"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405185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522313-431E-47A7-859D-E2632D729A65}" type="datetimeFigureOut">
              <a:rPr lang="en-ZA">
                <a:solidFill>
                  <a:prstClr val="black">
                    <a:tint val="75000"/>
                  </a:prstClr>
                </a:solidFill>
              </a:rPr>
              <a:pPr>
                <a:defRPr/>
              </a:pPr>
              <a:t>2016/04/08</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F730D7-B644-4042-9F6D-FE896A07D87C}"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3621266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3C2A3B-E54E-47A9-897D-956568F0EB3F}" type="datetimeFigureOut">
              <a:rPr lang="en-ZA">
                <a:solidFill>
                  <a:prstClr val="black">
                    <a:tint val="75000"/>
                  </a:prstClr>
                </a:solidFill>
              </a:rPr>
              <a:pPr>
                <a:defRPr/>
              </a:pPr>
              <a:t>2016/04/08</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BFFF9BC-E73D-45D3-AF6B-5DBAE77E5D43}"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3753555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B973511F-CDD8-4869-8545-CEB58A0EED6C}" type="datetimeFigureOut">
              <a:rPr lang="en-ZA">
                <a:solidFill>
                  <a:prstClr val="black">
                    <a:tint val="75000"/>
                  </a:prstClr>
                </a:solidFill>
              </a:rPr>
              <a:pPr>
                <a:defRPr/>
              </a:pPr>
              <a:t>2016/04/08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E8705EB-44E0-41FE-993B-19FE693C7779}"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2519991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C4029D99-A97C-4A97-95D0-7866D26F18EF}" type="datetimeFigureOut">
              <a:rPr lang="en-ZA">
                <a:solidFill>
                  <a:prstClr val="black">
                    <a:tint val="75000"/>
                  </a:prstClr>
                </a:solidFill>
              </a:rPr>
              <a:pPr>
                <a:defRPr/>
              </a:pPr>
              <a:t>2016/04/08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85F0A3-004A-49D5-8D95-E29C304B9270}"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2436585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dirty="0"/>
          </a:p>
        </p:txBody>
      </p:sp>
      <p:sp>
        <p:nvSpPr>
          <p:cNvPr id="3" name="Content Placeholder 2"/>
          <p:cNvSpPr>
            <a:spLocks noGrp="1"/>
          </p:cNvSpPr>
          <p:nvPr>
            <p:ph sz="half" idx="1"/>
          </p:nvPr>
        </p:nvSpPr>
        <p:spPr>
          <a:xfrm>
            <a:off x="251520" y="1988840"/>
            <a:ext cx="424428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Content Placeholder 3"/>
          <p:cNvSpPr>
            <a:spLocks noGrp="1"/>
          </p:cNvSpPr>
          <p:nvPr>
            <p:ph sz="half" idx="2"/>
          </p:nvPr>
        </p:nvSpPr>
        <p:spPr>
          <a:xfrm>
            <a:off x="4648200" y="1988840"/>
            <a:ext cx="424428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5" name="Date Placeholder 4"/>
          <p:cNvSpPr>
            <a:spLocks noGrp="1"/>
          </p:cNvSpPr>
          <p:nvPr>
            <p:ph type="dt" sz="half" idx="10"/>
          </p:nvPr>
        </p:nvSpPr>
        <p:spPr>
          <a:xfrm>
            <a:off x="457200" y="6448425"/>
            <a:ext cx="2133600" cy="365125"/>
          </a:xfrm>
        </p:spPr>
        <p:txBody>
          <a:bodyPr/>
          <a:lstStyle>
            <a:lvl1pPr>
              <a:defRPr/>
            </a:lvl1pPr>
          </a:lstStyle>
          <a:p>
            <a:pPr>
              <a:defRPr/>
            </a:pPr>
            <a:fld id="{B8D48F8B-4B01-41F7-988C-BC02DDE21DAE}" type="datetime1">
              <a:rPr lang="en-ZA"/>
              <a:pPr>
                <a:defRPr/>
              </a:pPr>
              <a:t>2016/04/08</a:t>
            </a:fld>
            <a:endParaRPr lang="en-ZA"/>
          </a:p>
        </p:txBody>
      </p:sp>
      <p:sp>
        <p:nvSpPr>
          <p:cNvPr id="6" name="Footer Placeholder 5"/>
          <p:cNvSpPr>
            <a:spLocks noGrp="1"/>
          </p:cNvSpPr>
          <p:nvPr>
            <p:ph type="ftr" sz="quarter" idx="11"/>
          </p:nvPr>
        </p:nvSpPr>
        <p:spPr>
          <a:xfrm>
            <a:off x="3124200" y="6448425"/>
            <a:ext cx="2895600" cy="365125"/>
          </a:xfrm>
        </p:spPr>
        <p:txBody>
          <a:bodyPr/>
          <a:lstStyle>
            <a:lvl1pPr>
              <a:defRPr/>
            </a:lvl1pPr>
          </a:lstStyle>
          <a:p>
            <a:pPr>
              <a:defRPr/>
            </a:pPr>
            <a:endParaRPr lang="en-ZA"/>
          </a:p>
        </p:txBody>
      </p:sp>
      <p:sp>
        <p:nvSpPr>
          <p:cNvPr id="7" name="Slide Number Placeholder 6"/>
          <p:cNvSpPr>
            <a:spLocks noGrp="1"/>
          </p:cNvSpPr>
          <p:nvPr>
            <p:ph type="sldNum" sz="quarter" idx="12"/>
          </p:nvPr>
        </p:nvSpPr>
        <p:spPr>
          <a:xfrm>
            <a:off x="6553200" y="6448425"/>
            <a:ext cx="2133600" cy="365125"/>
          </a:xfrm>
        </p:spPr>
        <p:txBody>
          <a:bodyPr/>
          <a:lstStyle>
            <a:lvl1pPr>
              <a:defRPr/>
            </a:lvl1pPr>
          </a:lstStyle>
          <a:p>
            <a:pPr>
              <a:defRPr/>
            </a:pPr>
            <a:fld id="{DC909F18-8E71-451B-B1B2-4198ACF400ED}" type="slidenum">
              <a:rPr lang="en-ZA"/>
              <a:pPr>
                <a:defRPr/>
              </a:pPr>
              <a:t>‹#›</a:t>
            </a:fld>
            <a:endParaRPr lang="en-ZA"/>
          </a:p>
        </p:txBody>
      </p:sp>
    </p:spTree>
    <p:extLst>
      <p:ext uri="{BB962C8B-B14F-4D97-AF65-F5344CB8AC3E}">
        <p14:creationId xmlns:p14="http://schemas.microsoft.com/office/powerpoint/2010/main" xmlns="" val="2096556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pPr fontAlgn="auto">
              <a:spcAft>
                <a:spcPts val="0"/>
              </a:spcAft>
              <a:defRPr/>
            </a:pPr>
            <a:r>
              <a:rPr lang="en-US" dirty="0" smtClean="0"/>
              <a:t>Click to edit Title</a:t>
            </a:r>
            <a:endParaRPr lang="en-ZA" dirty="0"/>
          </a:p>
        </p:txBody>
      </p:sp>
      <p:sp>
        <p:nvSpPr>
          <p:cNvPr id="2" name="Title 1"/>
          <p:cNvSpPr>
            <a:spLocks noGrp="1"/>
          </p:cNvSpPr>
          <p:nvPr>
            <p:ph type="title"/>
          </p:nvPr>
        </p:nvSpPr>
        <p:spPr>
          <a:xfrm>
            <a:off x="261864" y="1988840"/>
            <a:ext cx="3213993" cy="1162050"/>
          </a:xfrm>
        </p:spPr>
        <p:txBody>
          <a:bodyPr anchor="b"/>
          <a:lstStyle>
            <a:lvl1pPr algn="l">
              <a:defRPr sz="2000" b="1"/>
            </a:lvl1pPr>
          </a:lstStyle>
          <a:p>
            <a:r>
              <a:rPr lang="en-US" smtClean="0"/>
              <a:t>Click to edit Master title style</a:t>
            </a:r>
            <a:endParaRPr lang="en-ZA" dirty="0"/>
          </a:p>
        </p:txBody>
      </p:sp>
      <p:sp>
        <p:nvSpPr>
          <p:cNvPr id="3" name="Content Placeholder 2"/>
          <p:cNvSpPr>
            <a:spLocks noGrp="1"/>
          </p:cNvSpPr>
          <p:nvPr>
            <p:ph idx="1"/>
          </p:nvPr>
        </p:nvSpPr>
        <p:spPr>
          <a:xfrm>
            <a:off x="3575050" y="1988840"/>
            <a:ext cx="5317430" cy="41373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Text Placeholder 3"/>
          <p:cNvSpPr>
            <a:spLocks noGrp="1"/>
          </p:cNvSpPr>
          <p:nvPr>
            <p:ph type="body" sz="half" idx="2"/>
          </p:nvPr>
        </p:nvSpPr>
        <p:spPr>
          <a:xfrm>
            <a:off x="251520" y="3140968"/>
            <a:ext cx="3213993" cy="29851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457200" y="6448425"/>
            <a:ext cx="2133600" cy="365125"/>
          </a:xfrm>
        </p:spPr>
        <p:txBody>
          <a:bodyPr/>
          <a:lstStyle>
            <a:lvl1pPr>
              <a:defRPr/>
            </a:lvl1pPr>
          </a:lstStyle>
          <a:p>
            <a:pPr>
              <a:defRPr/>
            </a:pPr>
            <a:fld id="{AC8DB371-667A-4E18-B097-926DC49D3BD9}" type="datetime1">
              <a:rPr lang="en-ZA"/>
              <a:pPr>
                <a:defRPr/>
              </a:pPr>
              <a:t>2016/04/08</a:t>
            </a:fld>
            <a:endParaRPr lang="en-ZA"/>
          </a:p>
        </p:txBody>
      </p:sp>
      <p:sp>
        <p:nvSpPr>
          <p:cNvPr id="7" name="Footer Placeholder 5"/>
          <p:cNvSpPr>
            <a:spLocks noGrp="1"/>
          </p:cNvSpPr>
          <p:nvPr>
            <p:ph type="ftr" sz="quarter" idx="11"/>
          </p:nvPr>
        </p:nvSpPr>
        <p:spPr>
          <a:xfrm>
            <a:off x="3124200" y="6448425"/>
            <a:ext cx="2895600" cy="365125"/>
          </a:xfrm>
        </p:spPr>
        <p:txBody>
          <a:bodyPr/>
          <a:lstStyle>
            <a:lvl1pPr>
              <a:defRPr/>
            </a:lvl1pPr>
          </a:lstStyle>
          <a:p>
            <a:pPr>
              <a:defRPr/>
            </a:pPr>
            <a:endParaRPr lang="en-ZA"/>
          </a:p>
        </p:txBody>
      </p:sp>
      <p:sp>
        <p:nvSpPr>
          <p:cNvPr id="8" name="Slide Number Placeholder 6"/>
          <p:cNvSpPr>
            <a:spLocks noGrp="1"/>
          </p:cNvSpPr>
          <p:nvPr>
            <p:ph type="sldNum" sz="quarter" idx="12"/>
          </p:nvPr>
        </p:nvSpPr>
        <p:spPr>
          <a:xfrm>
            <a:off x="6553200" y="6448425"/>
            <a:ext cx="2133600" cy="365125"/>
          </a:xfrm>
        </p:spPr>
        <p:txBody>
          <a:bodyPr/>
          <a:lstStyle>
            <a:lvl1pPr>
              <a:defRPr/>
            </a:lvl1pPr>
          </a:lstStyle>
          <a:p>
            <a:pPr>
              <a:defRPr/>
            </a:pPr>
            <a:fld id="{DD3AB2EB-A75D-48FE-B6F7-168FCC85622F}" type="slidenum">
              <a:rPr lang="en-ZA"/>
              <a:pPr>
                <a:defRPr/>
              </a:pPr>
              <a:t>‹#›</a:t>
            </a:fld>
            <a:endParaRPr lang="en-ZA"/>
          </a:p>
        </p:txBody>
      </p:sp>
    </p:spTree>
    <p:extLst>
      <p:ext uri="{BB962C8B-B14F-4D97-AF65-F5344CB8AC3E}">
        <p14:creationId xmlns:p14="http://schemas.microsoft.com/office/powerpoint/2010/main" xmlns="" val="123801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Title &amp; Picture with Caption">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pPr fontAlgn="auto">
              <a:spcAft>
                <a:spcPts val="0"/>
              </a:spcAft>
              <a:defRPr/>
            </a:pPr>
            <a:r>
              <a:rPr lang="en-US" sz="3200" b="1" dirty="0" smtClean="0"/>
              <a:t>Click</a:t>
            </a:r>
            <a:r>
              <a:rPr lang="en-US" dirty="0" smtClean="0"/>
              <a:t> to edit Title</a:t>
            </a:r>
            <a:endParaRPr lang="en-ZA" dirty="0"/>
          </a:p>
        </p:txBody>
      </p:sp>
      <p:sp>
        <p:nvSpPr>
          <p:cNvPr id="2" name="Title 1"/>
          <p:cNvSpPr>
            <a:spLocks noGrp="1"/>
          </p:cNvSpPr>
          <p:nvPr>
            <p:ph type="title"/>
          </p:nvPr>
        </p:nvSpPr>
        <p:spPr>
          <a:xfrm>
            <a:off x="6012160" y="4793704"/>
            <a:ext cx="2880320" cy="566738"/>
          </a:xfrm>
        </p:spPr>
        <p:txBody>
          <a:bodyPr anchor="b"/>
          <a:lstStyle>
            <a:lvl1pPr algn="l">
              <a:defRPr sz="2000" b="1"/>
            </a:lvl1pPr>
          </a:lstStyle>
          <a:p>
            <a:r>
              <a:rPr lang="en-US" smtClean="0"/>
              <a:t>Click to edit Master title style</a:t>
            </a:r>
            <a:endParaRPr lang="en-ZA" dirty="0"/>
          </a:p>
        </p:txBody>
      </p:sp>
      <p:sp>
        <p:nvSpPr>
          <p:cNvPr id="3" name="Picture Placeholder 2"/>
          <p:cNvSpPr>
            <a:spLocks noGrp="1"/>
          </p:cNvSpPr>
          <p:nvPr>
            <p:ph type="pic" idx="1"/>
          </p:nvPr>
        </p:nvSpPr>
        <p:spPr>
          <a:xfrm>
            <a:off x="251520" y="1988840"/>
            <a:ext cx="5702424" cy="418680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ZA" noProof="0"/>
          </a:p>
        </p:txBody>
      </p:sp>
      <p:sp>
        <p:nvSpPr>
          <p:cNvPr id="4" name="Text Placeholder 3"/>
          <p:cNvSpPr>
            <a:spLocks noGrp="1"/>
          </p:cNvSpPr>
          <p:nvPr>
            <p:ph type="body" sz="half" idx="2"/>
          </p:nvPr>
        </p:nvSpPr>
        <p:spPr>
          <a:xfrm>
            <a:off x="6012160" y="5360442"/>
            <a:ext cx="28803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457200" y="6448425"/>
            <a:ext cx="2133600" cy="365125"/>
          </a:xfrm>
        </p:spPr>
        <p:txBody>
          <a:bodyPr/>
          <a:lstStyle>
            <a:lvl1pPr>
              <a:defRPr/>
            </a:lvl1pPr>
          </a:lstStyle>
          <a:p>
            <a:pPr>
              <a:defRPr/>
            </a:pPr>
            <a:fld id="{EC5B1AF0-7F53-480E-9CE8-F7AF4C568907}" type="datetime1">
              <a:rPr lang="en-ZA"/>
              <a:pPr>
                <a:defRPr/>
              </a:pPr>
              <a:t>2016/04/08</a:t>
            </a:fld>
            <a:endParaRPr lang="en-ZA" dirty="0"/>
          </a:p>
        </p:txBody>
      </p:sp>
      <p:sp>
        <p:nvSpPr>
          <p:cNvPr id="7" name="Footer Placeholder 5"/>
          <p:cNvSpPr>
            <a:spLocks noGrp="1"/>
          </p:cNvSpPr>
          <p:nvPr>
            <p:ph type="ftr" sz="quarter" idx="11"/>
          </p:nvPr>
        </p:nvSpPr>
        <p:spPr>
          <a:xfrm>
            <a:off x="3124200" y="6448425"/>
            <a:ext cx="2895600" cy="365125"/>
          </a:xfrm>
        </p:spPr>
        <p:txBody>
          <a:bodyPr/>
          <a:lstStyle>
            <a:lvl1pPr>
              <a:defRPr/>
            </a:lvl1pPr>
          </a:lstStyle>
          <a:p>
            <a:pPr>
              <a:defRPr/>
            </a:pPr>
            <a:endParaRPr lang="en-ZA"/>
          </a:p>
        </p:txBody>
      </p:sp>
      <p:sp>
        <p:nvSpPr>
          <p:cNvPr id="8" name="Slide Number Placeholder 6"/>
          <p:cNvSpPr>
            <a:spLocks noGrp="1"/>
          </p:cNvSpPr>
          <p:nvPr>
            <p:ph type="sldNum" sz="quarter" idx="12"/>
          </p:nvPr>
        </p:nvSpPr>
        <p:spPr>
          <a:xfrm>
            <a:off x="6553200" y="6448425"/>
            <a:ext cx="2133600" cy="365125"/>
          </a:xfrm>
        </p:spPr>
        <p:txBody>
          <a:bodyPr/>
          <a:lstStyle>
            <a:lvl1pPr>
              <a:defRPr/>
            </a:lvl1pPr>
          </a:lstStyle>
          <a:p>
            <a:pPr>
              <a:defRPr/>
            </a:pPr>
            <a:fld id="{7FFF1775-1576-41BE-91BF-CCC03794F73C}" type="slidenum">
              <a:rPr lang="en-ZA"/>
              <a:pPr>
                <a:defRPr/>
              </a:pPr>
              <a:t>‹#›</a:t>
            </a:fld>
            <a:endParaRPr lang="en-ZA"/>
          </a:p>
        </p:txBody>
      </p:sp>
    </p:spTree>
    <p:extLst>
      <p:ext uri="{BB962C8B-B14F-4D97-AF65-F5344CB8AC3E}">
        <p14:creationId xmlns:p14="http://schemas.microsoft.com/office/powerpoint/2010/main" xmlns="" val="5837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centere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dirty="0"/>
          </a:p>
        </p:txBody>
      </p:sp>
      <p:sp>
        <p:nvSpPr>
          <p:cNvPr id="3" name="Picture Placeholder 2"/>
          <p:cNvSpPr>
            <a:spLocks noGrp="1"/>
          </p:cNvSpPr>
          <p:nvPr>
            <p:ph type="pic" idx="1"/>
          </p:nvPr>
        </p:nvSpPr>
        <p:spPr>
          <a:xfrm>
            <a:off x="1792288" y="1988839"/>
            <a:ext cx="5486400" cy="273873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48425"/>
            <a:ext cx="2133600" cy="365125"/>
          </a:xfrm>
        </p:spPr>
        <p:txBody>
          <a:bodyPr/>
          <a:lstStyle>
            <a:lvl1pPr>
              <a:defRPr/>
            </a:lvl1pPr>
          </a:lstStyle>
          <a:p>
            <a:pPr>
              <a:defRPr/>
            </a:pPr>
            <a:fld id="{547970CD-8B14-4800-AC1A-297EC816F147}" type="datetime1">
              <a:rPr lang="en-ZA"/>
              <a:pPr>
                <a:defRPr/>
              </a:pPr>
              <a:t>2016/04/08</a:t>
            </a:fld>
            <a:endParaRPr lang="en-ZA"/>
          </a:p>
        </p:txBody>
      </p:sp>
      <p:sp>
        <p:nvSpPr>
          <p:cNvPr id="6" name="Footer Placeholder 5"/>
          <p:cNvSpPr>
            <a:spLocks noGrp="1"/>
          </p:cNvSpPr>
          <p:nvPr>
            <p:ph type="ftr" sz="quarter" idx="11"/>
          </p:nvPr>
        </p:nvSpPr>
        <p:spPr>
          <a:xfrm>
            <a:off x="3124200" y="6448425"/>
            <a:ext cx="2895600" cy="365125"/>
          </a:xfrm>
        </p:spPr>
        <p:txBody>
          <a:bodyPr/>
          <a:lstStyle>
            <a:lvl1pPr>
              <a:defRPr/>
            </a:lvl1pPr>
          </a:lstStyle>
          <a:p>
            <a:pPr>
              <a:defRPr/>
            </a:pPr>
            <a:endParaRPr lang="en-ZA"/>
          </a:p>
        </p:txBody>
      </p:sp>
      <p:sp>
        <p:nvSpPr>
          <p:cNvPr id="7" name="Slide Number Placeholder 6"/>
          <p:cNvSpPr>
            <a:spLocks noGrp="1"/>
          </p:cNvSpPr>
          <p:nvPr>
            <p:ph type="sldNum" sz="quarter" idx="12"/>
          </p:nvPr>
        </p:nvSpPr>
        <p:spPr>
          <a:xfrm>
            <a:off x="6553200" y="6448425"/>
            <a:ext cx="2133600" cy="365125"/>
          </a:xfrm>
        </p:spPr>
        <p:txBody>
          <a:bodyPr/>
          <a:lstStyle>
            <a:lvl1pPr>
              <a:defRPr/>
            </a:lvl1pPr>
          </a:lstStyle>
          <a:p>
            <a:pPr>
              <a:defRPr/>
            </a:pPr>
            <a:fld id="{226A826C-6A91-4754-81D4-317AAEBEADC1}" type="slidenum">
              <a:rPr lang="en-ZA"/>
              <a:pPr>
                <a:defRPr/>
              </a:pPr>
              <a:t>‹#›</a:t>
            </a:fld>
            <a:endParaRPr lang="en-ZA"/>
          </a:p>
        </p:txBody>
      </p:sp>
    </p:spTree>
    <p:extLst>
      <p:ext uri="{BB962C8B-B14F-4D97-AF65-F5344CB8AC3E}">
        <p14:creationId xmlns:p14="http://schemas.microsoft.com/office/powerpoint/2010/main" xmlns="" val="2885652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centered,solid backgroun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53188"/>
            <a:ext cx="2133600" cy="365125"/>
          </a:xfrm>
        </p:spPr>
        <p:txBody>
          <a:bodyPr/>
          <a:lstStyle>
            <a:lvl1pPr>
              <a:defRPr/>
            </a:lvl1pPr>
          </a:lstStyle>
          <a:p>
            <a:pPr>
              <a:defRPr/>
            </a:pPr>
            <a:fld id="{304C0F78-F5A6-4FCF-BCB5-9A5DB2BA8095}" type="datetime1">
              <a:rPr lang="en-ZA"/>
              <a:pPr>
                <a:defRPr/>
              </a:pPr>
              <a:t>2016/04/08</a:t>
            </a:fld>
            <a:endParaRPr lang="en-ZA" dirty="0"/>
          </a:p>
        </p:txBody>
      </p:sp>
      <p:sp>
        <p:nvSpPr>
          <p:cNvPr id="6" name="Footer Placeholder 5"/>
          <p:cNvSpPr>
            <a:spLocks noGrp="1"/>
          </p:cNvSpPr>
          <p:nvPr>
            <p:ph type="ftr" sz="quarter" idx="11"/>
          </p:nvPr>
        </p:nvSpPr>
        <p:spPr>
          <a:xfrm>
            <a:off x="3124200" y="6453188"/>
            <a:ext cx="2895600" cy="365125"/>
          </a:xfrm>
        </p:spPr>
        <p:txBody>
          <a:bodyPr/>
          <a:lstStyle>
            <a:lvl1pPr>
              <a:defRPr/>
            </a:lvl1pPr>
          </a:lstStyle>
          <a:p>
            <a:pPr>
              <a:defRPr/>
            </a:pPr>
            <a:endParaRPr lang="en-ZA"/>
          </a:p>
        </p:txBody>
      </p:sp>
      <p:sp>
        <p:nvSpPr>
          <p:cNvPr id="7" name="Slide Number Placeholder 6"/>
          <p:cNvSpPr>
            <a:spLocks noGrp="1"/>
          </p:cNvSpPr>
          <p:nvPr>
            <p:ph type="sldNum" sz="quarter" idx="12"/>
          </p:nvPr>
        </p:nvSpPr>
        <p:spPr>
          <a:xfrm>
            <a:off x="6553200" y="6453188"/>
            <a:ext cx="2133600" cy="365125"/>
          </a:xfrm>
        </p:spPr>
        <p:txBody>
          <a:bodyPr/>
          <a:lstStyle>
            <a:lvl1pPr>
              <a:defRPr/>
            </a:lvl1pPr>
          </a:lstStyle>
          <a:p>
            <a:pPr>
              <a:defRPr/>
            </a:pPr>
            <a:fld id="{5B9F5E16-76D7-4CFA-B18D-174C59FB9BE2}" type="slidenum">
              <a:rPr lang="en-ZA"/>
              <a:pPr>
                <a:defRPr/>
              </a:pPr>
              <a:t>‹#›</a:t>
            </a:fld>
            <a:endParaRPr lang="en-ZA"/>
          </a:p>
        </p:txBody>
      </p:sp>
    </p:spTree>
    <p:extLst>
      <p:ext uri="{BB962C8B-B14F-4D97-AF65-F5344CB8AC3E}">
        <p14:creationId xmlns:p14="http://schemas.microsoft.com/office/powerpoint/2010/main" xmlns="" val="294755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able">
    <p:spTree>
      <p:nvGrpSpPr>
        <p:cNvPr id="1" name=""/>
        <p:cNvGrpSpPr/>
        <p:nvPr/>
      </p:nvGrpSpPr>
      <p:grpSpPr>
        <a:xfrm>
          <a:off x="0" y="0"/>
          <a:ext cx="0" cy="0"/>
          <a:chOff x="0" y="0"/>
          <a:chExt cx="0" cy="0"/>
        </a:xfrm>
      </p:grpSpPr>
      <p:sp>
        <p:nvSpPr>
          <p:cNvPr id="9" name="Table Placeholder 8"/>
          <p:cNvSpPr>
            <a:spLocks noGrp="1"/>
          </p:cNvSpPr>
          <p:nvPr>
            <p:ph type="tbl" sz="quarter" idx="13"/>
          </p:nvPr>
        </p:nvSpPr>
        <p:spPr>
          <a:xfrm>
            <a:off x="250825" y="1989138"/>
            <a:ext cx="8642350" cy="4032250"/>
          </a:xfrm>
        </p:spPr>
        <p:txBody>
          <a:bodyPr rtlCol="0">
            <a:normAutofit/>
          </a:bodyPr>
          <a:lstStyle/>
          <a:p>
            <a:pPr lvl="0"/>
            <a:r>
              <a:rPr lang="en-US" noProof="0" smtClean="0"/>
              <a:t>Click icon to add table</a:t>
            </a:r>
            <a:endParaRPr lang="en-ZA" noProof="0"/>
          </a:p>
        </p:txBody>
      </p:sp>
      <p:sp>
        <p:nvSpPr>
          <p:cNvPr id="10" name="Title 1"/>
          <p:cNvSpPr>
            <a:spLocks noGrp="1"/>
          </p:cNvSpPr>
          <p:nvPr>
            <p:ph type="title"/>
          </p:nvPr>
        </p:nvSpPr>
        <p:spPr>
          <a:xfrm>
            <a:off x="251520" y="274638"/>
            <a:ext cx="8640960" cy="1143000"/>
          </a:xfrm>
        </p:spPr>
        <p:txBody>
          <a:bodyPr/>
          <a:lstStyle>
            <a:lvl1pPr>
              <a:defRPr/>
            </a:lvl1pPr>
          </a:lstStyle>
          <a:p>
            <a:r>
              <a:rPr lang="en-US" smtClean="0"/>
              <a:t>Click to edit Master title style</a:t>
            </a:r>
            <a:endParaRPr lang="en-ZA" dirty="0"/>
          </a:p>
        </p:txBody>
      </p:sp>
      <p:sp>
        <p:nvSpPr>
          <p:cNvPr id="4" name="Date Placeholder 1"/>
          <p:cNvSpPr>
            <a:spLocks noGrp="1"/>
          </p:cNvSpPr>
          <p:nvPr>
            <p:ph type="dt" sz="half" idx="14"/>
          </p:nvPr>
        </p:nvSpPr>
        <p:spPr>
          <a:xfrm>
            <a:off x="457200" y="6448425"/>
            <a:ext cx="2133600" cy="365125"/>
          </a:xfrm>
        </p:spPr>
        <p:txBody>
          <a:bodyPr/>
          <a:lstStyle>
            <a:lvl1pPr>
              <a:defRPr/>
            </a:lvl1pPr>
          </a:lstStyle>
          <a:p>
            <a:pPr>
              <a:defRPr/>
            </a:pPr>
            <a:fld id="{5FEF90CC-C2D4-4594-8E21-9FBEAAC1ED13}" type="datetime1">
              <a:rPr lang="en-ZA"/>
              <a:pPr>
                <a:defRPr/>
              </a:pPr>
              <a:t>2016/04/08</a:t>
            </a:fld>
            <a:endParaRPr lang="en-ZA"/>
          </a:p>
        </p:txBody>
      </p:sp>
      <p:sp>
        <p:nvSpPr>
          <p:cNvPr id="5" name="Footer Placeholder 2"/>
          <p:cNvSpPr>
            <a:spLocks noGrp="1"/>
          </p:cNvSpPr>
          <p:nvPr>
            <p:ph type="ftr" sz="quarter" idx="15"/>
          </p:nvPr>
        </p:nvSpPr>
        <p:spPr>
          <a:xfrm>
            <a:off x="3124200" y="6448425"/>
            <a:ext cx="2895600" cy="365125"/>
          </a:xfrm>
        </p:spPr>
        <p:txBody>
          <a:bodyPr/>
          <a:lstStyle>
            <a:lvl1pPr>
              <a:defRPr/>
            </a:lvl1pPr>
          </a:lstStyle>
          <a:p>
            <a:pPr>
              <a:defRPr/>
            </a:pPr>
            <a:endParaRPr lang="en-ZA"/>
          </a:p>
        </p:txBody>
      </p:sp>
      <p:sp>
        <p:nvSpPr>
          <p:cNvPr id="6" name="Slide Number Placeholder 6"/>
          <p:cNvSpPr>
            <a:spLocks noGrp="1"/>
          </p:cNvSpPr>
          <p:nvPr>
            <p:ph type="sldNum" sz="quarter" idx="16"/>
          </p:nvPr>
        </p:nvSpPr>
        <p:spPr>
          <a:xfrm>
            <a:off x="6553200" y="6448425"/>
            <a:ext cx="2133600" cy="365125"/>
          </a:xfrm>
        </p:spPr>
        <p:txBody>
          <a:bodyPr/>
          <a:lstStyle>
            <a:lvl1pPr>
              <a:defRPr>
                <a:solidFill>
                  <a:schemeClr val="tx2"/>
                </a:solidFill>
              </a:defRPr>
            </a:lvl1pPr>
          </a:lstStyle>
          <a:p>
            <a:pPr>
              <a:defRPr/>
            </a:pPr>
            <a:fld id="{6180CA3B-2670-4003-B4CC-EAC84FE7FE2F}" type="slidenum">
              <a:rPr lang="en-ZA"/>
              <a:pPr>
                <a:defRPr/>
              </a:pPr>
              <a:t>‹#›</a:t>
            </a:fld>
            <a:endParaRPr lang="en-ZA" dirty="0"/>
          </a:p>
        </p:txBody>
      </p:sp>
    </p:spTree>
    <p:extLst>
      <p:ext uri="{BB962C8B-B14F-4D97-AF65-F5344CB8AC3E}">
        <p14:creationId xmlns:p14="http://schemas.microsoft.com/office/powerpoint/2010/main" xmlns="" val="1445628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0825" y="274638"/>
            <a:ext cx="86423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Title</a:t>
            </a:r>
            <a:endParaRPr lang="en-ZA" smtClean="0"/>
          </a:p>
        </p:txBody>
      </p:sp>
      <p:sp>
        <p:nvSpPr>
          <p:cNvPr id="1027" name="Text Placeholder 2"/>
          <p:cNvSpPr>
            <a:spLocks noGrp="1"/>
          </p:cNvSpPr>
          <p:nvPr>
            <p:ph type="body" idx="1"/>
          </p:nvPr>
        </p:nvSpPr>
        <p:spPr bwMode="auto">
          <a:xfrm>
            <a:off x="250825" y="1989138"/>
            <a:ext cx="8642350" cy="413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Z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B9E40FC-9BF0-4D16-8CB3-3347AAA52BCE}" type="datetime1">
              <a:rPr lang="en-ZA"/>
              <a:pPr>
                <a:defRPr/>
              </a:pPr>
              <a:t>2016/04/08</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2"/>
                </a:solidFill>
                <a:latin typeface="+mn-lt"/>
                <a:cs typeface="+mn-cs"/>
              </a:defRPr>
            </a:lvl1pPr>
          </a:lstStyle>
          <a:p>
            <a:pPr>
              <a:defRPr/>
            </a:pPr>
            <a:fld id="{4F7E9C4D-4898-4344-A5F4-D9C68BB38B25}" type="slidenum">
              <a:rPr lang="en-ZA"/>
              <a:pPr>
                <a:defRPr/>
              </a:pPr>
              <a:t>‹#›</a:t>
            </a:fld>
            <a:endParaRPr lang="en-ZA"/>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hf hdr="0" ftr="0" dt="0"/>
  <p:txStyles>
    <p:titleStyle>
      <a:lvl1pPr algn="ctr" rtl="0" eaLnBrk="0" fontAlgn="base" hangingPunct="0">
        <a:spcBef>
          <a:spcPct val="0"/>
        </a:spcBef>
        <a:spcAft>
          <a:spcPct val="0"/>
        </a:spcAft>
        <a:defRPr sz="3200" b="1" kern="1200">
          <a:solidFill>
            <a:schemeClr val="accent1"/>
          </a:solidFill>
          <a:latin typeface="+mj-lt"/>
          <a:ea typeface="+mj-ea"/>
          <a:cs typeface="+mj-cs"/>
        </a:defRPr>
      </a:lvl1pPr>
      <a:lvl2pPr algn="ctr" rtl="0" eaLnBrk="0" fontAlgn="base" hangingPunct="0">
        <a:spcBef>
          <a:spcPct val="0"/>
        </a:spcBef>
        <a:spcAft>
          <a:spcPct val="0"/>
        </a:spcAft>
        <a:defRPr sz="3200" b="1">
          <a:solidFill>
            <a:schemeClr val="accent1"/>
          </a:solidFill>
          <a:latin typeface="Calibri" pitchFamily="34" charset="0"/>
        </a:defRPr>
      </a:lvl2pPr>
      <a:lvl3pPr algn="ctr" rtl="0" eaLnBrk="0" fontAlgn="base" hangingPunct="0">
        <a:spcBef>
          <a:spcPct val="0"/>
        </a:spcBef>
        <a:spcAft>
          <a:spcPct val="0"/>
        </a:spcAft>
        <a:defRPr sz="3200" b="1">
          <a:solidFill>
            <a:schemeClr val="accent1"/>
          </a:solidFill>
          <a:latin typeface="Calibri" pitchFamily="34" charset="0"/>
        </a:defRPr>
      </a:lvl3pPr>
      <a:lvl4pPr algn="ctr" rtl="0" eaLnBrk="0" fontAlgn="base" hangingPunct="0">
        <a:spcBef>
          <a:spcPct val="0"/>
        </a:spcBef>
        <a:spcAft>
          <a:spcPct val="0"/>
        </a:spcAft>
        <a:defRPr sz="3200" b="1">
          <a:solidFill>
            <a:schemeClr val="accent1"/>
          </a:solidFill>
          <a:latin typeface="Calibri" pitchFamily="34" charset="0"/>
        </a:defRPr>
      </a:lvl4pPr>
      <a:lvl5pPr algn="ctr" rtl="0" eaLnBrk="0" fontAlgn="base" hangingPunct="0">
        <a:spcBef>
          <a:spcPct val="0"/>
        </a:spcBef>
        <a:spcAft>
          <a:spcPct val="0"/>
        </a:spcAft>
        <a:defRPr sz="3200" b="1">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accent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accent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accent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accent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1804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27" name="Title Placeholder 1"/>
          <p:cNvSpPr>
            <a:spLocks noGrp="1"/>
          </p:cNvSpPr>
          <p:nvPr>
            <p:ph type="title"/>
          </p:nvPr>
        </p:nvSpPr>
        <p:spPr bwMode="auto">
          <a:xfrm>
            <a:off x="457200" y="38100"/>
            <a:ext cx="8229600" cy="137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ZA" altLang="en-US" smtClean="0"/>
          </a:p>
        </p:txBody>
      </p:sp>
      <p:sp>
        <p:nvSpPr>
          <p:cNvPr id="1028" name="Text Placeholder 2"/>
          <p:cNvSpPr>
            <a:spLocks noGrp="1"/>
          </p:cNvSpPr>
          <p:nvPr>
            <p:ph type="body" idx="1"/>
          </p:nvPr>
        </p:nvSpPr>
        <p:spPr bwMode="auto">
          <a:xfrm>
            <a:off x="457200" y="1804988"/>
            <a:ext cx="8229600"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E30CA61-5139-4B3D-8FB8-03D4A062B905}" type="datetimeFigureOut">
              <a:rPr lang="en-ZA">
                <a:solidFill>
                  <a:prstClr val="black">
                    <a:tint val="75000"/>
                  </a:prstClr>
                </a:solidFill>
              </a:rPr>
              <a:pPr>
                <a:defRPr/>
              </a:pPr>
              <a:t>2016/04/08</a:t>
            </a:fld>
            <a:endParaRPr lang="en-Z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0B17275-0046-42DA-A065-E735799DC62B}"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61697700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0" fontAlgn="base" hangingPunct="0">
        <a:spcBef>
          <a:spcPct val="0"/>
        </a:spcBef>
        <a:spcAft>
          <a:spcPct val="0"/>
        </a:spcAft>
        <a:defRPr sz="4400" b="1" kern="1200">
          <a:solidFill>
            <a:srgbClr val="663300"/>
          </a:solidFill>
          <a:latin typeface="+mj-lt"/>
          <a:ea typeface="+mj-ea"/>
          <a:cs typeface="+mj-cs"/>
        </a:defRPr>
      </a:lvl1pPr>
      <a:lvl2pPr algn="ctr" rtl="0" eaLnBrk="0" fontAlgn="base" hangingPunct="0">
        <a:spcBef>
          <a:spcPct val="0"/>
        </a:spcBef>
        <a:spcAft>
          <a:spcPct val="0"/>
        </a:spcAft>
        <a:defRPr sz="4400" b="1">
          <a:solidFill>
            <a:srgbClr val="663300"/>
          </a:solidFill>
          <a:latin typeface="Calibri" pitchFamily="34" charset="0"/>
        </a:defRPr>
      </a:lvl2pPr>
      <a:lvl3pPr algn="ctr" rtl="0" eaLnBrk="0" fontAlgn="base" hangingPunct="0">
        <a:spcBef>
          <a:spcPct val="0"/>
        </a:spcBef>
        <a:spcAft>
          <a:spcPct val="0"/>
        </a:spcAft>
        <a:defRPr sz="4400" b="1">
          <a:solidFill>
            <a:srgbClr val="663300"/>
          </a:solidFill>
          <a:latin typeface="Calibri" pitchFamily="34" charset="0"/>
        </a:defRPr>
      </a:lvl3pPr>
      <a:lvl4pPr algn="ctr" rtl="0" eaLnBrk="0" fontAlgn="base" hangingPunct="0">
        <a:spcBef>
          <a:spcPct val="0"/>
        </a:spcBef>
        <a:spcAft>
          <a:spcPct val="0"/>
        </a:spcAft>
        <a:defRPr sz="4400" b="1">
          <a:solidFill>
            <a:srgbClr val="663300"/>
          </a:solidFill>
          <a:latin typeface="Calibri" pitchFamily="34" charset="0"/>
        </a:defRPr>
      </a:lvl4pPr>
      <a:lvl5pPr algn="ctr" rtl="0" eaLnBrk="0" fontAlgn="base" hangingPunct="0">
        <a:spcBef>
          <a:spcPct val="0"/>
        </a:spcBef>
        <a:spcAft>
          <a:spcPct val="0"/>
        </a:spcAft>
        <a:defRPr sz="4400" b="1">
          <a:solidFill>
            <a:srgbClr val="663300"/>
          </a:solidFill>
          <a:latin typeface="Calibri" pitchFamily="34" charset="0"/>
        </a:defRPr>
      </a:lvl5pPr>
      <a:lvl6pPr marL="457200" algn="ctr" rtl="0" fontAlgn="base">
        <a:spcBef>
          <a:spcPct val="0"/>
        </a:spcBef>
        <a:spcAft>
          <a:spcPct val="0"/>
        </a:spcAft>
        <a:defRPr sz="4400" b="1">
          <a:solidFill>
            <a:srgbClr val="663300"/>
          </a:solidFill>
          <a:latin typeface="Calibri" pitchFamily="34" charset="0"/>
        </a:defRPr>
      </a:lvl6pPr>
      <a:lvl7pPr marL="914400" algn="ctr" rtl="0" fontAlgn="base">
        <a:spcBef>
          <a:spcPct val="0"/>
        </a:spcBef>
        <a:spcAft>
          <a:spcPct val="0"/>
        </a:spcAft>
        <a:defRPr sz="4400" b="1">
          <a:solidFill>
            <a:srgbClr val="663300"/>
          </a:solidFill>
          <a:latin typeface="Calibri" pitchFamily="34" charset="0"/>
        </a:defRPr>
      </a:lvl7pPr>
      <a:lvl8pPr marL="1371600" algn="ctr" rtl="0" fontAlgn="base">
        <a:spcBef>
          <a:spcPct val="0"/>
        </a:spcBef>
        <a:spcAft>
          <a:spcPct val="0"/>
        </a:spcAft>
        <a:defRPr sz="4400" b="1">
          <a:solidFill>
            <a:srgbClr val="663300"/>
          </a:solidFill>
          <a:latin typeface="Calibri" pitchFamily="34" charset="0"/>
        </a:defRPr>
      </a:lvl8pPr>
      <a:lvl9pPr marL="1828800" algn="ctr" rtl="0" fontAlgn="base">
        <a:spcBef>
          <a:spcPct val="0"/>
        </a:spcBef>
        <a:spcAft>
          <a:spcPct val="0"/>
        </a:spcAft>
        <a:defRPr sz="4400" b="1">
          <a:solidFill>
            <a:srgbClr val="663300"/>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663300"/>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663300"/>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663300"/>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3200" kern="1200">
          <a:solidFill>
            <a:srgbClr val="663300"/>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3200" kern="1200">
          <a:solidFill>
            <a:srgbClr val="6633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1804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27" name="Title Placeholder 1"/>
          <p:cNvSpPr>
            <a:spLocks noGrp="1"/>
          </p:cNvSpPr>
          <p:nvPr>
            <p:ph type="title"/>
          </p:nvPr>
        </p:nvSpPr>
        <p:spPr bwMode="auto">
          <a:xfrm>
            <a:off x="457200" y="38100"/>
            <a:ext cx="8229600" cy="137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ZA" altLang="en-US" smtClean="0"/>
          </a:p>
        </p:txBody>
      </p:sp>
      <p:sp>
        <p:nvSpPr>
          <p:cNvPr id="1028" name="Text Placeholder 2"/>
          <p:cNvSpPr>
            <a:spLocks noGrp="1"/>
          </p:cNvSpPr>
          <p:nvPr>
            <p:ph type="body" idx="1"/>
          </p:nvPr>
        </p:nvSpPr>
        <p:spPr bwMode="auto">
          <a:xfrm>
            <a:off x="457200" y="1804988"/>
            <a:ext cx="8229600"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EEAA202-068F-4925-B92A-F208FCD9965A}" type="datetimeFigureOut">
              <a:rPr lang="en-ZA">
                <a:solidFill>
                  <a:prstClr val="black">
                    <a:tint val="75000"/>
                  </a:prstClr>
                </a:solidFill>
              </a:rPr>
              <a:pPr>
                <a:defRPr/>
              </a:pPr>
              <a:t>2016/04/08</a:t>
            </a:fld>
            <a:endParaRPr lang="en-Z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714E24E-6D59-497C-9164-E8391B63F62F}" type="slidenum">
              <a:rPr lang="en-ZA">
                <a:solidFill>
                  <a:prstClr val="black">
                    <a:tint val="75000"/>
                  </a:prstClr>
                </a:solidFill>
              </a:rPr>
              <a:pPr>
                <a:defRPr/>
              </a:pPr>
              <a:t>‹#›</a:t>
            </a:fld>
            <a:endParaRPr lang="en-ZA">
              <a:solidFill>
                <a:prstClr val="black">
                  <a:tint val="75000"/>
                </a:prstClr>
              </a:solidFill>
            </a:endParaRPr>
          </a:p>
        </p:txBody>
      </p:sp>
    </p:spTree>
    <p:extLst>
      <p:ext uri="{BB962C8B-B14F-4D97-AF65-F5344CB8AC3E}">
        <p14:creationId xmlns:p14="http://schemas.microsoft.com/office/powerpoint/2010/main" xmlns="" val="102145113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b="1" kern="1200">
          <a:solidFill>
            <a:srgbClr val="663300"/>
          </a:solidFill>
          <a:latin typeface="+mj-lt"/>
          <a:ea typeface="+mj-ea"/>
          <a:cs typeface="+mj-cs"/>
        </a:defRPr>
      </a:lvl1pPr>
      <a:lvl2pPr algn="ctr" rtl="0" eaLnBrk="0" fontAlgn="base" hangingPunct="0">
        <a:spcBef>
          <a:spcPct val="0"/>
        </a:spcBef>
        <a:spcAft>
          <a:spcPct val="0"/>
        </a:spcAft>
        <a:defRPr sz="4400" b="1">
          <a:solidFill>
            <a:srgbClr val="663300"/>
          </a:solidFill>
          <a:latin typeface="Calibri" pitchFamily="34" charset="0"/>
        </a:defRPr>
      </a:lvl2pPr>
      <a:lvl3pPr algn="ctr" rtl="0" eaLnBrk="0" fontAlgn="base" hangingPunct="0">
        <a:spcBef>
          <a:spcPct val="0"/>
        </a:spcBef>
        <a:spcAft>
          <a:spcPct val="0"/>
        </a:spcAft>
        <a:defRPr sz="4400" b="1">
          <a:solidFill>
            <a:srgbClr val="663300"/>
          </a:solidFill>
          <a:latin typeface="Calibri" pitchFamily="34" charset="0"/>
        </a:defRPr>
      </a:lvl3pPr>
      <a:lvl4pPr algn="ctr" rtl="0" eaLnBrk="0" fontAlgn="base" hangingPunct="0">
        <a:spcBef>
          <a:spcPct val="0"/>
        </a:spcBef>
        <a:spcAft>
          <a:spcPct val="0"/>
        </a:spcAft>
        <a:defRPr sz="4400" b="1">
          <a:solidFill>
            <a:srgbClr val="663300"/>
          </a:solidFill>
          <a:latin typeface="Calibri" pitchFamily="34" charset="0"/>
        </a:defRPr>
      </a:lvl4pPr>
      <a:lvl5pPr algn="ctr" rtl="0" eaLnBrk="0" fontAlgn="base" hangingPunct="0">
        <a:spcBef>
          <a:spcPct val="0"/>
        </a:spcBef>
        <a:spcAft>
          <a:spcPct val="0"/>
        </a:spcAft>
        <a:defRPr sz="4400" b="1">
          <a:solidFill>
            <a:srgbClr val="663300"/>
          </a:solidFill>
          <a:latin typeface="Calibri" pitchFamily="34" charset="0"/>
        </a:defRPr>
      </a:lvl5pPr>
      <a:lvl6pPr marL="457200" algn="ctr" rtl="0" fontAlgn="base">
        <a:spcBef>
          <a:spcPct val="0"/>
        </a:spcBef>
        <a:spcAft>
          <a:spcPct val="0"/>
        </a:spcAft>
        <a:defRPr sz="4400" b="1">
          <a:solidFill>
            <a:srgbClr val="663300"/>
          </a:solidFill>
          <a:latin typeface="Calibri" pitchFamily="34" charset="0"/>
        </a:defRPr>
      </a:lvl6pPr>
      <a:lvl7pPr marL="914400" algn="ctr" rtl="0" fontAlgn="base">
        <a:spcBef>
          <a:spcPct val="0"/>
        </a:spcBef>
        <a:spcAft>
          <a:spcPct val="0"/>
        </a:spcAft>
        <a:defRPr sz="4400" b="1">
          <a:solidFill>
            <a:srgbClr val="663300"/>
          </a:solidFill>
          <a:latin typeface="Calibri" pitchFamily="34" charset="0"/>
        </a:defRPr>
      </a:lvl7pPr>
      <a:lvl8pPr marL="1371600" algn="ctr" rtl="0" fontAlgn="base">
        <a:spcBef>
          <a:spcPct val="0"/>
        </a:spcBef>
        <a:spcAft>
          <a:spcPct val="0"/>
        </a:spcAft>
        <a:defRPr sz="4400" b="1">
          <a:solidFill>
            <a:srgbClr val="663300"/>
          </a:solidFill>
          <a:latin typeface="Calibri" pitchFamily="34" charset="0"/>
        </a:defRPr>
      </a:lvl8pPr>
      <a:lvl9pPr marL="1828800" algn="ctr" rtl="0" fontAlgn="base">
        <a:spcBef>
          <a:spcPct val="0"/>
        </a:spcBef>
        <a:spcAft>
          <a:spcPct val="0"/>
        </a:spcAft>
        <a:defRPr sz="4400" b="1">
          <a:solidFill>
            <a:srgbClr val="663300"/>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663300"/>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663300"/>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663300"/>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3200" kern="1200">
          <a:solidFill>
            <a:srgbClr val="663300"/>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3200" kern="1200">
          <a:solidFill>
            <a:srgbClr val="6633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C49452-4B4B-404B-91CD-BDE138B63D2B}" type="slidenum">
              <a:rPr lang="en-ZA" smtClean="0">
                <a:solidFill>
                  <a:srgbClr val="974806"/>
                </a:solidFill>
              </a:rPr>
              <a:pPr>
                <a:defRPr/>
              </a:pPr>
              <a:t>1</a:t>
            </a:fld>
            <a:endParaRPr lang="en-ZA">
              <a:solidFill>
                <a:srgbClr val="974806"/>
              </a:solidFill>
            </a:endParaRPr>
          </a:p>
        </p:txBody>
      </p:sp>
      <p:sp>
        <p:nvSpPr>
          <p:cNvPr id="2" name="TextBox 1"/>
          <p:cNvSpPr txBox="1"/>
          <p:nvPr/>
        </p:nvSpPr>
        <p:spPr>
          <a:xfrm>
            <a:off x="2015449" y="2564904"/>
            <a:ext cx="5472608" cy="2554545"/>
          </a:xfrm>
          <a:prstGeom prst="rect">
            <a:avLst/>
          </a:prstGeom>
          <a:noFill/>
        </p:spPr>
        <p:txBody>
          <a:bodyPr wrap="square" rtlCol="0">
            <a:spAutoFit/>
          </a:bodyPr>
          <a:lstStyle/>
          <a:p>
            <a:pPr algn="ctr"/>
            <a:r>
              <a:rPr lang="en-ZA" sz="4000" b="1" dirty="0" smtClean="0">
                <a:solidFill>
                  <a:srgbClr val="DC5924">
                    <a:lumMod val="50000"/>
                  </a:srgbClr>
                </a:solidFill>
              </a:rPr>
              <a:t>PRESENTATION OF THE 2016/17 ANNUAL PLAN  TO THE PPC</a:t>
            </a:r>
          </a:p>
          <a:p>
            <a:pPr algn="ctr"/>
            <a:r>
              <a:rPr lang="en-ZA" sz="4000" b="1" dirty="0" smtClean="0">
                <a:solidFill>
                  <a:srgbClr val="DC5924">
                    <a:lumMod val="50000"/>
                  </a:srgbClr>
                </a:solidFill>
              </a:rPr>
              <a:t>6 APRIL 2016</a:t>
            </a:r>
            <a:endParaRPr lang="en-ZA" sz="4000" b="1" dirty="0">
              <a:solidFill>
                <a:srgbClr val="DC5924">
                  <a:lumMod val="50000"/>
                </a:srgbClr>
              </a:solidFill>
            </a:endParaRPr>
          </a:p>
        </p:txBody>
      </p:sp>
    </p:spTree>
    <p:extLst>
      <p:ext uri="{BB962C8B-B14F-4D97-AF65-F5344CB8AC3E}">
        <p14:creationId xmlns:p14="http://schemas.microsoft.com/office/powerpoint/2010/main" xmlns="" val="2441712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000" dirty="0" smtClean="0">
                <a:solidFill>
                  <a:schemeClr val="accent5">
                    <a:lumMod val="50000"/>
                  </a:schemeClr>
                </a:solidFill>
              </a:rPr>
              <a:t>Shale gas project: Site-Selection</a:t>
            </a:r>
            <a:endParaRPr lang="en-ZA" sz="4000" dirty="0">
              <a:solidFill>
                <a:schemeClr val="accent5">
                  <a:lumMod val="50000"/>
                </a:schemeClr>
              </a:solidFill>
            </a:endParaRPr>
          </a:p>
        </p:txBody>
      </p:sp>
      <p:sp>
        <p:nvSpPr>
          <p:cNvPr id="4" name="Slide Number Placeholder 3"/>
          <p:cNvSpPr>
            <a:spLocks noGrp="1"/>
          </p:cNvSpPr>
          <p:nvPr>
            <p:ph type="sldNum" sz="quarter" idx="12"/>
          </p:nvPr>
        </p:nvSpPr>
        <p:spPr/>
        <p:txBody>
          <a:bodyPr/>
          <a:lstStyle/>
          <a:p>
            <a:pPr>
              <a:defRPr/>
            </a:pPr>
            <a:fld id="{B6FD6C61-82CE-48EE-86B0-CD63CE307CBC}" type="slidenum">
              <a:rPr lang="en-ZA" smtClean="0"/>
              <a:pPr>
                <a:defRPr/>
              </a:pPr>
              <a:t>10</a:t>
            </a:fld>
            <a:endParaRPr lang="en-ZA"/>
          </a:p>
        </p:txBody>
      </p:sp>
      <p:pic>
        <p:nvPicPr>
          <p:cNvPr id="5" name="Picture 2" descr="image00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700808"/>
            <a:ext cx="7596399" cy="4670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Arrow Connector 7"/>
          <p:cNvCxnSpPr/>
          <p:nvPr/>
        </p:nvCxnSpPr>
        <p:spPr>
          <a:xfrm flipV="1">
            <a:off x="3419872" y="2564904"/>
            <a:ext cx="0" cy="259228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87824" y="2195572"/>
            <a:ext cx="1231619" cy="369332"/>
          </a:xfrm>
          <a:prstGeom prst="rect">
            <a:avLst/>
          </a:prstGeom>
          <a:noFill/>
        </p:spPr>
        <p:txBody>
          <a:bodyPr wrap="none" rtlCol="0">
            <a:spAutoFit/>
          </a:bodyPr>
          <a:lstStyle/>
          <a:p>
            <a:r>
              <a:rPr lang="en-ZA" dirty="0" smtClean="0"/>
              <a:t>Project site</a:t>
            </a:r>
            <a:endParaRPr lang="en-ZA" dirty="0"/>
          </a:p>
        </p:txBody>
      </p:sp>
    </p:spTree>
    <p:extLst>
      <p:ext uri="{BB962C8B-B14F-4D97-AF65-F5344CB8AC3E}">
        <p14:creationId xmlns:p14="http://schemas.microsoft.com/office/powerpoint/2010/main" xmlns="" val="3080452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74638"/>
            <a:ext cx="8507413" cy="1143000"/>
          </a:xfrm>
        </p:spPr>
        <p:txBody>
          <a:bodyPr/>
          <a:lstStyle/>
          <a:p>
            <a:pPr marL="342900" indent="-342900">
              <a:spcBef>
                <a:spcPct val="20000"/>
              </a:spcBef>
            </a:pPr>
            <a:r>
              <a:rPr lang="en-ZA" altLang="en-US" sz="4000" b="1" dirty="0" smtClean="0">
                <a:solidFill>
                  <a:schemeClr val="accent2">
                    <a:lumMod val="50000"/>
                  </a:schemeClr>
                </a:solidFill>
              </a:rPr>
              <a:t>Derelict and Ownerless Mines</a:t>
            </a:r>
            <a:br>
              <a:rPr lang="en-ZA" altLang="en-US" sz="4000" b="1" dirty="0" smtClean="0">
                <a:solidFill>
                  <a:schemeClr val="accent2">
                    <a:lumMod val="50000"/>
                  </a:schemeClr>
                </a:solidFill>
              </a:rPr>
            </a:br>
            <a:endParaRPr lang="en-ZA" altLang="en-US" sz="4000" b="1" dirty="0" smtClean="0">
              <a:solidFill>
                <a:schemeClr val="accent2">
                  <a:lumMod val="50000"/>
                </a:schemeClr>
              </a:solidFill>
            </a:endParaRPr>
          </a:p>
        </p:txBody>
      </p:sp>
      <p:pic>
        <p:nvPicPr>
          <p:cNvPr id="4403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56425" y="1628800"/>
            <a:ext cx="2187575" cy="1800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pic>
        <p:nvPicPr>
          <p:cNvPr id="44036" name="Picture 5" descr="C:\Users\kmatshusa\D&amp;O\2015_16\Project Phases\Phase 10_Project Management\DMR Reports\Q4\Provincial Spreadsheets\All visited D&amp;O mines progress map_25 February 2016.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07950" y="1762125"/>
            <a:ext cx="7199313" cy="5095875"/>
          </a:xfrm>
          <a:noFill/>
        </p:spPr>
      </p:pic>
    </p:spTree>
    <p:extLst>
      <p:ext uri="{BB962C8B-B14F-4D97-AF65-F5344CB8AC3E}">
        <p14:creationId xmlns:p14="http://schemas.microsoft.com/office/powerpoint/2010/main" xmlns="" val="9031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500" fill="hold"/>
                                        <p:tgtEl>
                                          <p:spTgt spid="44035"/>
                                        </p:tgtEl>
                                        <p:attrNameLst>
                                          <p:attrName>ppt_x</p:attrName>
                                        </p:attrNameLst>
                                      </p:cBhvr>
                                      <p:tavLst>
                                        <p:tav tm="0">
                                          <p:val>
                                            <p:strVal val="#ppt_x"/>
                                          </p:val>
                                        </p:tav>
                                        <p:tav tm="100000">
                                          <p:val>
                                            <p:strVal val="#ppt_x"/>
                                          </p:val>
                                        </p:tav>
                                      </p:tavLst>
                                    </p:anim>
                                    <p:anim calcmode="lin" valueType="num">
                                      <p:cBhvr additive="base">
                                        <p:cTn id="8"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ZA" b="1" dirty="0" smtClean="0">
                <a:solidFill>
                  <a:schemeClr val="accent5">
                    <a:lumMod val="50000"/>
                  </a:schemeClr>
                </a:solidFill>
              </a:rPr>
              <a:t>Mine Water Management Project</a:t>
            </a:r>
            <a:endParaRPr lang="en-ZA" b="1" dirty="0">
              <a:solidFill>
                <a:schemeClr val="accent5">
                  <a:lumMod val="50000"/>
                </a:schemeClr>
              </a:solidFill>
            </a:endParaRPr>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0107" y="1988840"/>
            <a:ext cx="4608511" cy="32250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2040" y="1529252"/>
            <a:ext cx="2160240" cy="1706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92280" y="1517216"/>
            <a:ext cx="1921902" cy="1706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32040" y="3235814"/>
            <a:ext cx="2160240" cy="1706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92280" y="3235814"/>
            <a:ext cx="1921902" cy="1706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64487" y="5373216"/>
            <a:ext cx="8007914" cy="646331"/>
          </a:xfrm>
          <a:prstGeom prst="rect">
            <a:avLst/>
          </a:prstGeom>
        </p:spPr>
        <p:txBody>
          <a:bodyPr wrap="square">
            <a:spAutoFit/>
          </a:bodyPr>
          <a:lstStyle/>
          <a:p>
            <a:pPr algn="just"/>
            <a:r>
              <a:rPr lang="en-GB" dirty="0"/>
              <a:t>Photographs taken inside the New </a:t>
            </a:r>
            <a:r>
              <a:rPr lang="en-GB" dirty="0" err="1"/>
              <a:t>Kleinfontein</a:t>
            </a:r>
            <a:r>
              <a:rPr lang="en-GB" dirty="0"/>
              <a:t> </a:t>
            </a:r>
            <a:r>
              <a:rPr lang="en-GB" dirty="0" smtClean="0"/>
              <a:t>opening, clearly </a:t>
            </a:r>
            <a:r>
              <a:rPr lang="en-GB" dirty="0"/>
              <a:t>showing the ingress of water (Courtesy of Gold One)</a:t>
            </a:r>
            <a:endParaRPr lang="en-ZA" dirty="0"/>
          </a:p>
        </p:txBody>
      </p:sp>
    </p:spTree>
    <p:extLst>
      <p:ext uri="{BB962C8B-B14F-4D97-AF65-F5344CB8AC3E}">
        <p14:creationId xmlns:p14="http://schemas.microsoft.com/office/powerpoint/2010/main" xmlns="" val="399027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7"/>
                                        </p:tgtEl>
                                        <p:attrNameLst>
                                          <p:attrName>style.visibility</p:attrName>
                                        </p:attrNameLst>
                                      </p:cBhvr>
                                      <p:to>
                                        <p:strVal val="visible"/>
                                      </p:to>
                                    </p:set>
                                    <p:animEffect transition="in" filter="fade">
                                      <p:cBhvr>
                                        <p:cTn id="14" dur="1000"/>
                                        <p:tgtEl>
                                          <p:spTgt spid="8197"/>
                                        </p:tgtEl>
                                      </p:cBhvr>
                                    </p:animEffect>
                                    <p:anim calcmode="lin" valueType="num">
                                      <p:cBhvr>
                                        <p:cTn id="15" dur="1000" fill="hold"/>
                                        <p:tgtEl>
                                          <p:spTgt spid="8197"/>
                                        </p:tgtEl>
                                        <p:attrNameLst>
                                          <p:attrName>ppt_x</p:attrName>
                                        </p:attrNameLst>
                                      </p:cBhvr>
                                      <p:tavLst>
                                        <p:tav tm="0">
                                          <p:val>
                                            <p:strVal val="#ppt_x"/>
                                          </p:val>
                                        </p:tav>
                                        <p:tav tm="100000">
                                          <p:val>
                                            <p:strVal val="#ppt_x"/>
                                          </p:val>
                                        </p:tav>
                                      </p:tavLst>
                                    </p:anim>
                                    <p:anim calcmode="lin" valueType="num">
                                      <p:cBhvr>
                                        <p:cTn id="16"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198"/>
                                        </p:tgtEl>
                                        <p:attrNameLst>
                                          <p:attrName>style.visibility</p:attrName>
                                        </p:attrNameLst>
                                      </p:cBhvr>
                                      <p:to>
                                        <p:strVal val="visible"/>
                                      </p:to>
                                    </p:set>
                                    <p:anim calcmode="lin" valueType="num">
                                      <p:cBhvr additive="base">
                                        <p:cTn id="21" dur="500" fill="hold"/>
                                        <p:tgtEl>
                                          <p:spTgt spid="8198"/>
                                        </p:tgtEl>
                                        <p:attrNameLst>
                                          <p:attrName>ppt_x</p:attrName>
                                        </p:attrNameLst>
                                      </p:cBhvr>
                                      <p:tavLst>
                                        <p:tav tm="0">
                                          <p:val>
                                            <p:strVal val="#ppt_x"/>
                                          </p:val>
                                        </p:tav>
                                        <p:tav tm="100000">
                                          <p:val>
                                            <p:strVal val="#ppt_x"/>
                                          </p:val>
                                        </p:tav>
                                      </p:tavLst>
                                    </p:anim>
                                    <p:anim calcmode="lin" valueType="num">
                                      <p:cBhvr additive="base">
                                        <p:cTn id="22"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C49452-4B4B-404B-91CD-BDE138B63D2B}" type="slidenum">
              <a:rPr lang="en-ZA" smtClean="0">
                <a:solidFill>
                  <a:srgbClr val="974806"/>
                </a:solidFill>
              </a:rPr>
              <a:pPr>
                <a:defRPr/>
              </a:pPr>
              <a:t>13</a:t>
            </a:fld>
            <a:endParaRPr lang="en-ZA">
              <a:solidFill>
                <a:srgbClr val="974806"/>
              </a:solidFill>
            </a:endParaRPr>
          </a:p>
        </p:txBody>
      </p:sp>
      <p:pic>
        <p:nvPicPr>
          <p:cNvPr id="5" name="Picture" descr="A description..."/>
          <p:cNvPicPr/>
          <p:nvPr/>
        </p:nvPicPr>
        <p:blipFill>
          <a:blip r:embed="rId2" cstate="print"/>
          <a:srcRect/>
          <a:stretch>
            <a:fillRect/>
          </a:stretch>
        </p:blipFill>
        <p:spPr bwMode="auto">
          <a:xfrm>
            <a:off x="539552" y="1772816"/>
            <a:ext cx="7632848" cy="4680520"/>
          </a:xfrm>
          <a:prstGeom prst="rect">
            <a:avLst/>
          </a:prstGeom>
          <a:noFill/>
          <a:ln w="9525">
            <a:noFill/>
            <a:miter lim="800000"/>
            <a:headEnd/>
            <a:tailEnd/>
          </a:ln>
        </p:spPr>
      </p:pic>
      <p:sp>
        <p:nvSpPr>
          <p:cNvPr id="3" name="TextBox 2"/>
          <p:cNvSpPr txBox="1"/>
          <p:nvPr/>
        </p:nvSpPr>
        <p:spPr>
          <a:xfrm>
            <a:off x="0" y="143633"/>
            <a:ext cx="8748464" cy="954107"/>
          </a:xfrm>
          <a:prstGeom prst="rect">
            <a:avLst/>
          </a:prstGeom>
          <a:noFill/>
        </p:spPr>
        <p:txBody>
          <a:bodyPr wrap="square" rtlCol="0">
            <a:spAutoFit/>
          </a:bodyPr>
          <a:lstStyle/>
          <a:p>
            <a:pPr algn="l"/>
            <a:r>
              <a:rPr lang="en-GB" sz="2800" b="1" dirty="0">
                <a:solidFill>
                  <a:schemeClr val="accent5">
                    <a:lumMod val="50000"/>
                  </a:schemeClr>
                </a:solidFill>
              </a:rPr>
              <a:t>Recorded Seismic Events in Witwatersrand Basin </a:t>
            </a:r>
            <a:r>
              <a:rPr lang="en-GB" sz="2800" b="1" dirty="0" smtClean="0">
                <a:solidFill>
                  <a:schemeClr val="accent5">
                    <a:lumMod val="50000"/>
                  </a:schemeClr>
                </a:solidFill>
              </a:rPr>
              <a:t>     </a:t>
            </a:r>
          </a:p>
          <a:p>
            <a:pPr algn="l"/>
            <a:r>
              <a:rPr lang="en-GB" sz="2800" b="1" dirty="0">
                <a:solidFill>
                  <a:schemeClr val="accent5">
                    <a:lumMod val="50000"/>
                  </a:schemeClr>
                </a:solidFill>
              </a:rPr>
              <a:t> </a:t>
            </a:r>
            <a:r>
              <a:rPr lang="en-GB" sz="2800" b="1" dirty="0" smtClean="0">
                <a:solidFill>
                  <a:schemeClr val="accent5">
                    <a:lumMod val="50000"/>
                  </a:schemeClr>
                </a:solidFill>
              </a:rPr>
              <a:t>           (</a:t>
            </a:r>
            <a:r>
              <a:rPr lang="en-GB" sz="2800" b="1" dirty="0">
                <a:solidFill>
                  <a:schemeClr val="accent5">
                    <a:lumMod val="50000"/>
                  </a:schemeClr>
                </a:solidFill>
              </a:rPr>
              <a:t>from January 2008 </a:t>
            </a:r>
            <a:r>
              <a:rPr lang="en-GB" sz="2800" b="1" dirty="0" smtClean="0">
                <a:solidFill>
                  <a:schemeClr val="accent5">
                    <a:lumMod val="50000"/>
                  </a:schemeClr>
                </a:solidFill>
              </a:rPr>
              <a:t>to date)</a:t>
            </a:r>
            <a:endParaRPr lang="en-ZA" sz="2800" b="1" dirty="0">
              <a:solidFill>
                <a:schemeClr val="accent5">
                  <a:lumMod val="50000"/>
                </a:schemeClr>
              </a:solidFill>
            </a:endParaRPr>
          </a:p>
        </p:txBody>
      </p:sp>
    </p:spTree>
    <p:extLst>
      <p:ext uri="{BB962C8B-B14F-4D97-AF65-F5344CB8AC3E}">
        <p14:creationId xmlns:p14="http://schemas.microsoft.com/office/powerpoint/2010/main" xmlns="" val="3907455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96752"/>
          </a:xfrm>
        </p:spPr>
        <p:txBody>
          <a:bodyPr/>
          <a:lstStyle/>
          <a:p>
            <a:r>
              <a:rPr lang="en-ZA" sz="3600" b="1" dirty="0" err="1">
                <a:solidFill>
                  <a:schemeClr val="accent5">
                    <a:lumMod val="50000"/>
                  </a:schemeClr>
                </a:solidFill>
              </a:rPr>
              <a:t>Macroseismic</a:t>
            </a:r>
            <a:r>
              <a:rPr lang="en-ZA" sz="3600" b="1" dirty="0">
                <a:solidFill>
                  <a:schemeClr val="accent5">
                    <a:lumMod val="50000"/>
                  </a:schemeClr>
                </a:solidFill>
              </a:rPr>
              <a:t> survey of the magnitude 5.5, 2014 Orkney earthquake</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15" y="1844824"/>
            <a:ext cx="5742857" cy="45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1196752"/>
            <a:ext cx="4499992" cy="3384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07178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000" dirty="0" smtClean="0">
                <a:solidFill>
                  <a:schemeClr val="accent5">
                    <a:lumMod val="50000"/>
                  </a:schemeClr>
                </a:solidFill>
              </a:rPr>
              <a:t>Commercial Projects</a:t>
            </a:r>
            <a:endParaRPr lang="en-ZA" sz="4000" dirty="0">
              <a:solidFill>
                <a:schemeClr val="accent5">
                  <a:lumMod val="50000"/>
                </a:schemeClr>
              </a:solidFill>
            </a:endParaRPr>
          </a:p>
        </p:txBody>
      </p:sp>
      <p:sp>
        <p:nvSpPr>
          <p:cNvPr id="3" name="Content Placeholder 2"/>
          <p:cNvSpPr>
            <a:spLocks noGrp="1"/>
          </p:cNvSpPr>
          <p:nvPr>
            <p:ph idx="1"/>
          </p:nvPr>
        </p:nvSpPr>
        <p:spPr>
          <a:xfrm>
            <a:off x="107504" y="1844824"/>
            <a:ext cx="8785671" cy="4281339"/>
          </a:xfrm>
        </p:spPr>
        <p:txBody>
          <a:bodyPr/>
          <a:lstStyle/>
          <a:p>
            <a:r>
              <a:rPr lang="en-ZA" dirty="0" smtClean="0">
                <a:solidFill>
                  <a:schemeClr val="accent5">
                    <a:lumMod val="50000"/>
                  </a:schemeClr>
                </a:solidFill>
              </a:rPr>
              <a:t>Geological </a:t>
            </a:r>
            <a:r>
              <a:rPr lang="en-ZA" dirty="0">
                <a:solidFill>
                  <a:schemeClr val="accent5">
                    <a:lumMod val="50000"/>
                  </a:schemeClr>
                </a:solidFill>
              </a:rPr>
              <a:t>m</a:t>
            </a:r>
            <a:r>
              <a:rPr lang="en-ZA" dirty="0" smtClean="0">
                <a:solidFill>
                  <a:schemeClr val="accent5">
                    <a:lumMod val="50000"/>
                  </a:schemeClr>
                </a:solidFill>
              </a:rPr>
              <a:t>apping of Namibia</a:t>
            </a:r>
          </a:p>
          <a:p>
            <a:r>
              <a:rPr lang="en-ZA" dirty="0" smtClean="0">
                <a:solidFill>
                  <a:schemeClr val="accent5">
                    <a:lumMod val="50000"/>
                  </a:schemeClr>
                </a:solidFill>
              </a:rPr>
              <a:t>Hydrogeological mapping of Malawi</a:t>
            </a:r>
          </a:p>
          <a:p>
            <a:r>
              <a:rPr lang="en-ZA" dirty="0" smtClean="0">
                <a:solidFill>
                  <a:schemeClr val="accent5">
                    <a:lumMod val="50000"/>
                  </a:schemeClr>
                </a:solidFill>
              </a:rPr>
              <a:t>Geological mapping of Malawi</a:t>
            </a:r>
          </a:p>
          <a:p>
            <a:r>
              <a:rPr lang="en-ZA" dirty="0" smtClean="0">
                <a:solidFill>
                  <a:schemeClr val="accent5">
                    <a:lumMod val="50000"/>
                  </a:schemeClr>
                </a:solidFill>
              </a:rPr>
              <a:t>Supervisory role in mapping of Cameroon</a:t>
            </a:r>
          </a:p>
          <a:p>
            <a:r>
              <a:rPr lang="en-ZA" dirty="0" smtClean="0">
                <a:solidFill>
                  <a:schemeClr val="accent5">
                    <a:lumMod val="50000"/>
                  </a:schemeClr>
                </a:solidFill>
              </a:rPr>
              <a:t>City of Johannesburg –Ground water study</a:t>
            </a:r>
          </a:p>
          <a:p>
            <a:r>
              <a:rPr lang="en-ZA" dirty="0" smtClean="0">
                <a:solidFill>
                  <a:schemeClr val="accent5">
                    <a:lumMod val="50000"/>
                  </a:schemeClr>
                </a:solidFill>
              </a:rPr>
              <a:t>ENVIREE (EU) – Feasibility of extraction of REE from mine wastes</a:t>
            </a:r>
          </a:p>
          <a:p>
            <a:r>
              <a:rPr lang="en-ZA" dirty="0" smtClean="0">
                <a:solidFill>
                  <a:schemeClr val="accent5">
                    <a:lumMod val="50000"/>
                  </a:schemeClr>
                </a:solidFill>
              </a:rPr>
              <a:t>SANEDI- Carbon Capture Storage</a:t>
            </a:r>
          </a:p>
          <a:p>
            <a:endParaRPr lang="en-ZA" dirty="0"/>
          </a:p>
        </p:txBody>
      </p:sp>
      <p:sp>
        <p:nvSpPr>
          <p:cNvPr id="4" name="Slide Number Placeholder 3"/>
          <p:cNvSpPr>
            <a:spLocks noGrp="1"/>
          </p:cNvSpPr>
          <p:nvPr>
            <p:ph type="sldNum" sz="quarter" idx="12"/>
          </p:nvPr>
        </p:nvSpPr>
        <p:spPr/>
        <p:txBody>
          <a:bodyPr/>
          <a:lstStyle/>
          <a:p>
            <a:pPr>
              <a:defRPr/>
            </a:pPr>
            <a:fld id="{FAC49452-4B4B-404B-91CD-BDE138B63D2B}" type="slidenum">
              <a:rPr lang="en-ZA" smtClean="0">
                <a:solidFill>
                  <a:srgbClr val="974806"/>
                </a:solidFill>
              </a:rPr>
              <a:pPr>
                <a:defRPr/>
              </a:pPr>
              <a:t>15</a:t>
            </a:fld>
            <a:endParaRPr lang="en-ZA">
              <a:solidFill>
                <a:srgbClr val="974806"/>
              </a:solidFill>
            </a:endParaRPr>
          </a:p>
        </p:txBody>
      </p:sp>
    </p:spTree>
    <p:extLst>
      <p:ext uri="{BB962C8B-B14F-4D97-AF65-F5344CB8AC3E}">
        <p14:creationId xmlns:p14="http://schemas.microsoft.com/office/powerpoint/2010/main" xmlns="" val="22037444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pPr lvl="0" eaLnBrk="1" hangingPunct="1"/>
            <a:r>
              <a:rPr lang="en-ZA" dirty="0">
                <a:solidFill>
                  <a:srgbClr val="996600"/>
                </a:solidFill>
              </a:rPr>
              <a:t/>
            </a:r>
            <a:br>
              <a:rPr lang="en-ZA" dirty="0">
                <a:solidFill>
                  <a:srgbClr val="996600"/>
                </a:solidFill>
              </a:rPr>
            </a:br>
            <a:endParaRPr lang="en-ZA" dirty="0" smtClean="0"/>
          </a:p>
        </p:txBody>
      </p:sp>
      <p:sp>
        <p:nvSpPr>
          <p:cNvPr id="2" name="Slide Number Placeholder 1"/>
          <p:cNvSpPr>
            <a:spLocks noGrp="1"/>
          </p:cNvSpPr>
          <p:nvPr>
            <p:ph type="sldNum" sz="quarter" idx="12"/>
          </p:nvPr>
        </p:nvSpPr>
        <p:spPr/>
        <p:txBody>
          <a:bodyPr/>
          <a:lstStyle/>
          <a:p>
            <a:pPr>
              <a:defRPr/>
            </a:pPr>
            <a:fld id="{7E121730-9AAD-44BF-8CD3-ED8A6D400011}" type="slidenum">
              <a:rPr lang="en-ZA" smtClean="0">
                <a:solidFill>
                  <a:srgbClr val="D1282E"/>
                </a:solidFill>
              </a:rPr>
              <a:pPr>
                <a:defRPr/>
              </a:pPr>
              <a:t>16</a:t>
            </a:fld>
            <a:endParaRPr lang="en-ZA">
              <a:solidFill>
                <a:srgbClr val="D1282E"/>
              </a:solidFill>
            </a:endParaRPr>
          </a:p>
        </p:txBody>
      </p:sp>
      <p:sp>
        <p:nvSpPr>
          <p:cNvPr id="4" name="Content Placeholder 3"/>
          <p:cNvSpPr>
            <a:spLocks noGrp="1"/>
          </p:cNvSpPr>
          <p:nvPr>
            <p:ph idx="1"/>
          </p:nvPr>
        </p:nvSpPr>
        <p:spPr/>
        <p:txBody>
          <a:bodyPr/>
          <a:lstStyle/>
          <a:p>
            <a:pPr marL="0" lvl="0" indent="0" algn="ctr">
              <a:buNone/>
            </a:pPr>
            <a:endParaRPr lang="en-ZA" sz="3200" b="1" dirty="0" smtClean="0">
              <a:solidFill>
                <a:srgbClr val="996600"/>
              </a:solidFill>
            </a:endParaRPr>
          </a:p>
          <a:p>
            <a:pPr marL="0" lvl="0" indent="0" algn="ctr">
              <a:buNone/>
            </a:pPr>
            <a:r>
              <a:rPr lang="en-ZA" sz="6600" b="1" dirty="0" smtClean="0">
                <a:solidFill>
                  <a:srgbClr val="996600"/>
                </a:solidFill>
              </a:rPr>
              <a:t>HUMAN RESOURCES</a:t>
            </a:r>
            <a:r>
              <a:rPr lang="en-ZA" sz="8000" b="1" dirty="0" smtClean="0">
                <a:solidFill>
                  <a:srgbClr val="663300"/>
                </a:solidFill>
              </a:rPr>
              <a:t> </a:t>
            </a:r>
            <a:r>
              <a:rPr lang="en-ZA" sz="3200" b="1" dirty="0" smtClean="0">
                <a:solidFill>
                  <a:srgbClr val="663300"/>
                </a:solidFill>
              </a:rPr>
              <a:t>         </a:t>
            </a:r>
            <a:endParaRPr lang="en-ZA" sz="3200" b="1" dirty="0">
              <a:solidFill>
                <a:srgbClr val="663300"/>
              </a:solidFill>
            </a:endParaRPr>
          </a:p>
          <a:p>
            <a:endParaRPr lang="en-ZA" dirty="0"/>
          </a:p>
        </p:txBody>
      </p:sp>
    </p:spTree>
    <p:extLst>
      <p:ext uri="{BB962C8B-B14F-4D97-AF65-F5344CB8AC3E}">
        <p14:creationId xmlns:p14="http://schemas.microsoft.com/office/powerpoint/2010/main" xmlns="" val="1924366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pPr eaLnBrk="1" hangingPunct="1"/>
            <a:r>
              <a:rPr lang="en-ZA" dirty="0" smtClean="0">
                <a:solidFill>
                  <a:schemeClr val="accent5">
                    <a:lumMod val="50000"/>
                  </a:schemeClr>
                </a:solidFill>
              </a:rPr>
              <a:t>Staff Profile as at 31 March 2016</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943977130"/>
              </p:ext>
            </p:extLst>
          </p:nvPr>
        </p:nvGraphicFramePr>
        <p:xfrm>
          <a:off x="467544" y="1628800"/>
          <a:ext cx="7920881" cy="3960438"/>
        </p:xfrm>
        <a:graphic>
          <a:graphicData uri="http://schemas.openxmlformats.org/drawingml/2006/table">
            <a:tbl>
              <a:tblPr firstRow="1" firstCol="1" bandRow="1">
                <a:solidFill>
                  <a:srgbClr val="FFCC00"/>
                </a:solidFill>
                <a:tableStyleId>{5C22544A-7EE6-4342-B048-85BDC9FD1C3A}</a:tableStyleId>
              </a:tblPr>
              <a:tblGrid>
                <a:gridCol w="1800200"/>
                <a:gridCol w="764656"/>
                <a:gridCol w="770159"/>
                <a:gridCol w="625425"/>
                <a:gridCol w="538562"/>
                <a:gridCol w="630711"/>
                <a:gridCol w="829806"/>
                <a:gridCol w="603496"/>
                <a:gridCol w="678933"/>
                <a:gridCol w="678933"/>
              </a:tblGrid>
              <a:tr h="399852">
                <a:tc rowSpan="2">
                  <a:txBody>
                    <a:bodyPr/>
                    <a:lstStyle/>
                    <a:p>
                      <a:pPr algn="just">
                        <a:spcAft>
                          <a:spcPts val="0"/>
                        </a:spcAft>
                      </a:pPr>
                      <a:r>
                        <a:rPr lang="en-ZA" sz="1100" dirty="0">
                          <a:solidFill>
                            <a:schemeClr val="tx1"/>
                          </a:solidFill>
                          <a:effectLst/>
                          <a:latin typeface="Arial" pitchFamily="34" charset="0"/>
                          <a:cs typeface="Arial" pitchFamily="34" charset="0"/>
                        </a:rPr>
                        <a:t>LEVEL</a:t>
                      </a:r>
                      <a:endParaRPr lang="en-ZA" sz="1100"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gridSpan="4">
                  <a:txBody>
                    <a:bodyPr/>
                    <a:lstStyle/>
                    <a:p>
                      <a:pPr algn="ctr">
                        <a:spcAft>
                          <a:spcPts val="0"/>
                        </a:spcAft>
                      </a:pPr>
                      <a:r>
                        <a:rPr lang="en-ZA" sz="1100" dirty="0">
                          <a:solidFill>
                            <a:schemeClr val="tx1"/>
                          </a:solidFill>
                          <a:effectLst/>
                        </a:rPr>
                        <a:t>MALE</a:t>
                      </a:r>
                      <a:endParaRPr lang="en-ZA" sz="11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lgn="ctr">
                        <a:spcAft>
                          <a:spcPts val="0"/>
                        </a:spcAft>
                      </a:pPr>
                      <a:r>
                        <a:rPr lang="en-ZA" sz="1100" dirty="0">
                          <a:solidFill>
                            <a:schemeClr val="tx1"/>
                          </a:solidFill>
                          <a:effectLst/>
                        </a:rPr>
                        <a:t>FEMALE</a:t>
                      </a:r>
                      <a:endParaRPr lang="en-ZA" sz="11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tc rowSpan="2">
                  <a:txBody>
                    <a:bodyPr/>
                    <a:lstStyle/>
                    <a:p>
                      <a:pPr algn="just">
                        <a:spcAft>
                          <a:spcPts val="0"/>
                        </a:spcAft>
                      </a:pPr>
                      <a:r>
                        <a:rPr lang="en-ZA" sz="1100" dirty="0">
                          <a:solidFill>
                            <a:schemeClr val="tx1"/>
                          </a:solidFill>
                          <a:effectLst/>
                          <a:latin typeface="Arial" pitchFamily="34" charset="0"/>
                          <a:cs typeface="Arial" pitchFamily="34" charset="0"/>
                        </a:rPr>
                        <a:t>TOTAL</a:t>
                      </a:r>
                      <a:endParaRPr lang="en-ZA" sz="1100"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761622">
                <a:tc vMerge="1">
                  <a:txBody>
                    <a:bodyPr/>
                    <a:lstStyle/>
                    <a:p>
                      <a:endParaRPr lang="en-ZA"/>
                    </a:p>
                  </a:txBody>
                  <a:tcPr/>
                </a:tc>
                <a:tc>
                  <a:txBody>
                    <a:bodyPr/>
                    <a:lstStyle/>
                    <a:p>
                      <a:pPr algn="just">
                        <a:spcAft>
                          <a:spcPts val="0"/>
                        </a:spcAft>
                      </a:pPr>
                      <a:r>
                        <a:rPr lang="en-ZA" sz="1100" b="1" dirty="0">
                          <a:solidFill>
                            <a:schemeClr val="tx1"/>
                          </a:solidFill>
                          <a:effectLst/>
                          <a:latin typeface="Arial" pitchFamily="34" charset="0"/>
                          <a:cs typeface="Arial" pitchFamily="34" charset="0"/>
                        </a:rPr>
                        <a:t>African</a:t>
                      </a:r>
                      <a:endParaRPr lang="en-ZA" sz="1100" b="1"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just">
                        <a:spcAft>
                          <a:spcPts val="0"/>
                        </a:spcAft>
                      </a:pPr>
                      <a:r>
                        <a:rPr lang="en-ZA" sz="1100" b="1" dirty="0">
                          <a:solidFill>
                            <a:schemeClr val="tx1"/>
                          </a:solidFill>
                          <a:effectLst/>
                          <a:latin typeface="Arial" pitchFamily="34" charset="0"/>
                          <a:cs typeface="Arial" pitchFamily="34" charset="0"/>
                        </a:rPr>
                        <a:t>Coloured</a:t>
                      </a:r>
                      <a:endParaRPr lang="en-ZA" sz="1100" b="1"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just">
                        <a:spcAft>
                          <a:spcPts val="0"/>
                        </a:spcAft>
                      </a:pPr>
                      <a:r>
                        <a:rPr lang="en-ZA" sz="1100" b="1" dirty="0">
                          <a:solidFill>
                            <a:schemeClr val="tx1"/>
                          </a:solidFill>
                          <a:effectLst/>
                          <a:latin typeface="Arial" pitchFamily="34" charset="0"/>
                          <a:cs typeface="Arial" pitchFamily="34" charset="0"/>
                        </a:rPr>
                        <a:t>Indian</a:t>
                      </a:r>
                      <a:endParaRPr lang="en-ZA" sz="1100" b="1"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just">
                        <a:spcAft>
                          <a:spcPts val="0"/>
                        </a:spcAft>
                      </a:pPr>
                      <a:r>
                        <a:rPr lang="en-ZA" sz="1100" b="1" dirty="0">
                          <a:solidFill>
                            <a:schemeClr val="tx1"/>
                          </a:solidFill>
                          <a:effectLst/>
                          <a:latin typeface="Arial" pitchFamily="34" charset="0"/>
                          <a:cs typeface="Arial" pitchFamily="34" charset="0"/>
                        </a:rPr>
                        <a:t>White</a:t>
                      </a:r>
                      <a:endParaRPr lang="en-ZA" sz="1100" b="1"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just">
                        <a:spcAft>
                          <a:spcPts val="0"/>
                        </a:spcAft>
                      </a:pPr>
                      <a:r>
                        <a:rPr lang="en-ZA" sz="1100" b="1" dirty="0">
                          <a:solidFill>
                            <a:schemeClr val="tx1"/>
                          </a:solidFill>
                          <a:effectLst/>
                          <a:latin typeface="Arial" pitchFamily="34" charset="0"/>
                          <a:cs typeface="Arial" pitchFamily="34" charset="0"/>
                        </a:rPr>
                        <a:t>African</a:t>
                      </a:r>
                      <a:endParaRPr lang="en-ZA" sz="1100" b="1"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just">
                        <a:spcAft>
                          <a:spcPts val="0"/>
                        </a:spcAft>
                      </a:pPr>
                      <a:r>
                        <a:rPr lang="en-ZA" sz="1100" b="1" dirty="0">
                          <a:solidFill>
                            <a:schemeClr val="tx1"/>
                          </a:solidFill>
                          <a:effectLst/>
                          <a:latin typeface="Arial" pitchFamily="34" charset="0"/>
                          <a:cs typeface="Arial" pitchFamily="34" charset="0"/>
                        </a:rPr>
                        <a:t>Coloured</a:t>
                      </a:r>
                      <a:endParaRPr lang="en-ZA" sz="1100" b="1"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just">
                        <a:spcAft>
                          <a:spcPts val="0"/>
                        </a:spcAft>
                      </a:pPr>
                      <a:r>
                        <a:rPr lang="en-ZA" sz="1100" b="1" dirty="0">
                          <a:solidFill>
                            <a:schemeClr val="tx1"/>
                          </a:solidFill>
                          <a:effectLst/>
                          <a:latin typeface="Arial" pitchFamily="34" charset="0"/>
                          <a:cs typeface="Arial" pitchFamily="34" charset="0"/>
                        </a:rPr>
                        <a:t>Indian</a:t>
                      </a:r>
                      <a:endParaRPr lang="en-ZA" sz="1100" b="1"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just">
                        <a:spcAft>
                          <a:spcPts val="0"/>
                        </a:spcAft>
                      </a:pPr>
                      <a:r>
                        <a:rPr lang="en-ZA" sz="1100" b="1" dirty="0">
                          <a:solidFill>
                            <a:schemeClr val="tx1"/>
                          </a:solidFill>
                          <a:effectLst/>
                          <a:latin typeface="Arial" pitchFamily="34" charset="0"/>
                          <a:cs typeface="Arial" pitchFamily="34" charset="0"/>
                        </a:rPr>
                        <a:t>White</a:t>
                      </a:r>
                      <a:endParaRPr lang="en-ZA" sz="1100" b="1"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endParaRPr lang="en-ZA"/>
                    </a:p>
                  </a:txBody>
                  <a:tcPr/>
                </a:tc>
              </a:tr>
              <a:tr h="399852">
                <a:tc>
                  <a:txBody>
                    <a:bodyPr/>
                    <a:lstStyle/>
                    <a:p>
                      <a:pPr algn="just">
                        <a:spcAft>
                          <a:spcPts val="0"/>
                        </a:spcAft>
                      </a:pPr>
                      <a:r>
                        <a:rPr lang="en-ZA" sz="1100" dirty="0">
                          <a:solidFill>
                            <a:schemeClr val="tx1"/>
                          </a:solidFill>
                          <a:effectLst/>
                          <a:latin typeface="Arial" pitchFamily="34" charset="0"/>
                          <a:cs typeface="Arial" pitchFamily="34" charset="0"/>
                        </a:rPr>
                        <a:t>Top Management</a:t>
                      </a:r>
                      <a:endParaRPr lang="en-ZA" sz="1100"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dirty="0">
                          <a:effectLst/>
                          <a:latin typeface="Arial" pitchFamily="34" charset="0"/>
                          <a:ea typeface="+mn-ea"/>
                          <a:cs typeface="Arial" pitchFamily="34" charset="0"/>
                        </a:rPr>
                        <a:t>3</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 </a:t>
                      </a:r>
                      <a:r>
                        <a:rPr lang="en-ZA" sz="1100" dirty="0" smtClean="0">
                          <a:effectLst/>
                          <a:latin typeface="Arial" pitchFamily="34" charset="0"/>
                          <a:cs typeface="Arial" pitchFamily="34" charset="0"/>
                        </a:rPr>
                        <a:t>-</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 </a:t>
                      </a:r>
                      <a:r>
                        <a:rPr lang="en-ZA" sz="1100" dirty="0" smtClean="0">
                          <a:effectLst/>
                          <a:latin typeface="Arial" pitchFamily="34" charset="0"/>
                          <a:cs typeface="Arial" pitchFamily="34" charset="0"/>
                        </a:rPr>
                        <a:t>-</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1</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 </a:t>
                      </a:r>
                      <a:r>
                        <a:rPr lang="en-ZA" sz="1100" dirty="0" smtClean="0">
                          <a:effectLst/>
                          <a:latin typeface="Arial" pitchFamily="34" charset="0"/>
                          <a:cs typeface="Arial" pitchFamily="34" charset="0"/>
                        </a:rPr>
                        <a:t>-</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b="1" dirty="0">
                          <a:effectLst/>
                          <a:latin typeface="Arial" pitchFamily="34" charset="0"/>
                          <a:ea typeface="+mn-ea"/>
                          <a:cs typeface="Arial" pitchFamily="34" charset="0"/>
                        </a:rPr>
                        <a:t>4</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399852">
                <a:tc>
                  <a:txBody>
                    <a:bodyPr/>
                    <a:lstStyle/>
                    <a:p>
                      <a:pPr algn="just">
                        <a:spcAft>
                          <a:spcPts val="0"/>
                        </a:spcAft>
                      </a:pPr>
                      <a:r>
                        <a:rPr lang="en-ZA" sz="1100" dirty="0">
                          <a:solidFill>
                            <a:schemeClr val="tx1"/>
                          </a:solidFill>
                          <a:effectLst/>
                          <a:latin typeface="Arial" pitchFamily="34" charset="0"/>
                          <a:cs typeface="Arial" pitchFamily="34" charset="0"/>
                        </a:rPr>
                        <a:t>Senior Management</a:t>
                      </a:r>
                      <a:endParaRPr lang="en-ZA" sz="1100"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dirty="0">
                          <a:effectLst/>
                          <a:latin typeface="Arial" pitchFamily="34" charset="0"/>
                          <a:cs typeface="Arial" pitchFamily="34" charset="0"/>
                        </a:rPr>
                        <a:t>8</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 </a:t>
                      </a:r>
                      <a:r>
                        <a:rPr lang="en-ZA" sz="1100" dirty="0" smtClean="0">
                          <a:effectLst/>
                          <a:latin typeface="Arial" pitchFamily="34" charset="0"/>
                          <a:cs typeface="Arial" pitchFamily="34" charset="0"/>
                        </a:rPr>
                        <a:t>-</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1</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4</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1</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2</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b="1" dirty="0">
                          <a:effectLst/>
                          <a:latin typeface="Arial" pitchFamily="34" charset="0"/>
                          <a:cs typeface="Arial" pitchFamily="34" charset="0"/>
                        </a:rPr>
                        <a:t>16</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399852">
                <a:tc>
                  <a:txBody>
                    <a:bodyPr/>
                    <a:lstStyle/>
                    <a:p>
                      <a:pPr algn="just">
                        <a:spcAft>
                          <a:spcPts val="0"/>
                        </a:spcAft>
                      </a:pPr>
                      <a:r>
                        <a:rPr lang="en-ZA" sz="1100" dirty="0">
                          <a:solidFill>
                            <a:schemeClr val="tx1"/>
                          </a:solidFill>
                          <a:effectLst/>
                          <a:latin typeface="Arial" pitchFamily="34" charset="0"/>
                          <a:cs typeface="Arial" pitchFamily="34" charset="0"/>
                        </a:rPr>
                        <a:t>Professional qualified</a:t>
                      </a:r>
                      <a:endParaRPr lang="en-ZA" sz="1100"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dirty="0">
                          <a:effectLst/>
                          <a:latin typeface="Arial" pitchFamily="34" charset="0"/>
                          <a:cs typeface="Arial" pitchFamily="34" charset="0"/>
                        </a:rPr>
                        <a:t>50</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3</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3</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33</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44</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3</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4</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19</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b="1" dirty="0">
                          <a:effectLst/>
                          <a:latin typeface="Arial" pitchFamily="34" charset="0"/>
                          <a:cs typeface="Arial" pitchFamily="34" charset="0"/>
                        </a:rPr>
                        <a:t>159</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399852">
                <a:tc>
                  <a:txBody>
                    <a:bodyPr/>
                    <a:lstStyle/>
                    <a:p>
                      <a:pPr algn="just">
                        <a:spcAft>
                          <a:spcPts val="0"/>
                        </a:spcAft>
                      </a:pPr>
                      <a:r>
                        <a:rPr lang="en-ZA" sz="1100" dirty="0">
                          <a:solidFill>
                            <a:schemeClr val="tx1"/>
                          </a:solidFill>
                          <a:effectLst/>
                          <a:latin typeface="Arial" pitchFamily="34" charset="0"/>
                          <a:cs typeface="Arial" pitchFamily="34" charset="0"/>
                        </a:rPr>
                        <a:t>Skilled</a:t>
                      </a:r>
                      <a:endParaRPr lang="en-ZA" sz="1100"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dirty="0">
                          <a:effectLst/>
                          <a:latin typeface="Arial" pitchFamily="34" charset="0"/>
                          <a:cs typeface="Arial" pitchFamily="34" charset="0"/>
                        </a:rPr>
                        <a:t>63</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3</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8</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16</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1</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10</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b="1" dirty="0">
                          <a:effectLst/>
                          <a:latin typeface="Arial" pitchFamily="34" charset="0"/>
                          <a:cs typeface="Arial" pitchFamily="34" charset="0"/>
                        </a:rPr>
                        <a:t>101</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399852">
                <a:tc>
                  <a:txBody>
                    <a:bodyPr/>
                    <a:lstStyle/>
                    <a:p>
                      <a:pPr algn="just">
                        <a:spcAft>
                          <a:spcPts val="0"/>
                        </a:spcAft>
                      </a:pPr>
                      <a:r>
                        <a:rPr lang="en-ZA" sz="1100" dirty="0">
                          <a:solidFill>
                            <a:schemeClr val="tx1"/>
                          </a:solidFill>
                          <a:effectLst/>
                          <a:latin typeface="Arial" pitchFamily="34" charset="0"/>
                          <a:cs typeface="Arial" pitchFamily="34" charset="0"/>
                        </a:rPr>
                        <a:t>Semiskilled</a:t>
                      </a:r>
                      <a:endParaRPr lang="en-ZA" sz="1100"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dirty="0">
                          <a:effectLst/>
                          <a:latin typeface="Arial" pitchFamily="34" charset="0"/>
                          <a:cs typeface="Arial" pitchFamily="34" charset="0"/>
                        </a:rPr>
                        <a:t>9</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2</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2</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35</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4</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10</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b="1" dirty="0">
                          <a:effectLst/>
                          <a:latin typeface="Arial" pitchFamily="34" charset="0"/>
                          <a:cs typeface="Arial" pitchFamily="34" charset="0"/>
                        </a:rPr>
                        <a:t>62</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399852">
                <a:tc>
                  <a:txBody>
                    <a:bodyPr/>
                    <a:lstStyle/>
                    <a:p>
                      <a:pPr algn="just">
                        <a:spcAft>
                          <a:spcPts val="0"/>
                        </a:spcAft>
                      </a:pPr>
                      <a:r>
                        <a:rPr lang="en-ZA" sz="1100" dirty="0">
                          <a:solidFill>
                            <a:schemeClr val="tx1"/>
                          </a:solidFill>
                          <a:effectLst/>
                          <a:latin typeface="Arial" pitchFamily="34" charset="0"/>
                          <a:cs typeface="Arial" pitchFamily="34" charset="0"/>
                        </a:rPr>
                        <a:t>Unskilled</a:t>
                      </a:r>
                      <a:endParaRPr lang="en-ZA" sz="1100"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dirty="0">
                          <a:effectLst/>
                          <a:latin typeface="Arial" pitchFamily="34" charset="0"/>
                          <a:cs typeface="Arial" pitchFamily="34" charset="0"/>
                        </a:rPr>
                        <a:t>6</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 </a:t>
                      </a:r>
                      <a:r>
                        <a:rPr lang="en-ZA" sz="1100" dirty="0" smtClean="0">
                          <a:effectLst/>
                          <a:latin typeface="Arial" pitchFamily="34" charset="0"/>
                          <a:cs typeface="Arial" pitchFamily="34" charset="0"/>
                        </a:rPr>
                        <a:t>-</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 </a:t>
                      </a:r>
                      <a:r>
                        <a:rPr lang="en-ZA" sz="1100" dirty="0" smtClean="0">
                          <a:effectLst/>
                          <a:latin typeface="Arial" pitchFamily="34" charset="0"/>
                          <a:cs typeface="Arial" pitchFamily="34" charset="0"/>
                        </a:rPr>
                        <a:t>-</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a:effectLst/>
                          <a:latin typeface="Arial" pitchFamily="34" charset="0"/>
                          <a:cs typeface="Arial" pitchFamily="34" charset="0"/>
                        </a:rPr>
                        <a:t>3</a:t>
                      </a:r>
                      <a:endParaRPr lang="en-ZA" sz="11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a:effectLst/>
                          <a:latin typeface="Arial" pitchFamily="34" charset="0"/>
                          <a:cs typeface="Arial" pitchFamily="34" charset="0"/>
                        </a:rPr>
                        <a:t> </a:t>
                      </a:r>
                      <a:r>
                        <a:rPr lang="en-ZA" sz="1100" dirty="0" smtClean="0">
                          <a:effectLst/>
                          <a:latin typeface="Arial" pitchFamily="34" charset="0"/>
                          <a:cs typeface="Arial" pitchFamily="34" charset="0"/>
                        </a:rPr>
                        <a:t>-</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dirty="0" smtClean="0">
                          <a:effectLst/>
                          <a:latin typeface="Arial" pitchFamily="34" charset="0"/>
                          <a:cs typeface="Arial" pitchFamily="34" charset="0"/>
                        </a:rPr>
                        <a:t>-</a:t>
                      </a:r>
                      <a:r>
                        <a:rPr lang="en-ZA" sz="1100" dirty="0">
                          <a:effectLst/>
                          <a:latin typeface="Arial" pitchFamily="34" charset="0"/>
                          <a:cs typeface="Arial" pitchFamily="34" charset="0"/>
                        </a:rPr>
                        <a:t> </a:t>
                      </a:r>
                      <a:endParaRPr lang="en-ZA" sz="1100"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ZA" sz="1100" b="1" dirty="0">
                          <a:effectLst/>
                          <a:latin typeface="Arial" pitchFamily="34" charset="0"/>
                          <a:cs typeface="Arial" pitchFamily="34" charset="0"/>
                        </a:rPr>
                        <a:t>9</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399852">
                <a:tc>
                  <a:txBody>
                    <a:bodyPr/>
                    <a:lstStyle/>
                    <a:p>
                      <a:pPr algn="just">
                        <a:spcAft>
                          <a:spcPts val="0"/>
                        </a:spcAft>
                      </a:pPr>
                      <a:r>
                        <a:rPr lang="en-ZA" sz="1100" dirty="0">
                          <a:solidFill>
                            <a:schemeClr val="tx1"/>
                          </a:solidFill>
                          <a:effectLst/>
                          <a:latin typeface="Arial" pitchFamily="34" charset="0"/>
                          <a:cs typeface="Arial" pitchFamily="34" charset="0"/>
                        </a:rPr>
                        <a:t>TOTAL</a:t>
                      </a:r>
                      <a:endParaRPr lang="en-ZA" sz="1100" dirty="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b="1" dirty="0" smtClean="0">
                          <a:effectLst/>
                          <a:latin typeface="Arial" pitchFamily="34" charset="0"/>
                          <a:cs typeface="Arial" pitchFamily="34" charset="0"/>
                        </a:rPr>
                        <a:t>139</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b="1" dirty="0">
                          <a:effectLst/>
                          <a:latin typeface="Arial" pitchFamily="34" charset="0"/>
                          <a:cs typeface="Arial" pitchFamily="34" charset="0"/>
                        </a:rPr>
                        <a:t>8</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b="1" dirty="0">
                          <a:effectLst/>
                          <a:latin typeface="Arial" pitchFamily="34" charset="0"/>
                          <a:cs typeface="Arial" pitchFamily="34" charset="0"/>
                        </a:rPr>
                        <a:t>4</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b="1" dirty="0">
                          <a:effectLst/>
                          <a:latin typeface="Arial" pitchFamily="34" charset="0"/>
                          <a:cs typeface="Arial" pitchFamily="34" charset="0"/>
                        </a:rPr>
                        <a:t>48</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b="1" dirty="0">
                          <a:effectLst/>
                          <a:latin typeface="Arial" pitchFamily="34" charset="0"/>
                          <a:cs typeface="Arial" pitchFamily="34" charset="0"/>
                        </a:rPr>
                        <a:t>100</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b="1" dirty="0">
                          <a:effectLst/>
                          <a:latin typeface="Arial" pitchFamily="34" charset="0"/>
                          <a:cs typeface="Arial" pitchFamily="34" charset="0"/>
                        </a:rPr>
                        <a:t>7</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b="1" dirty="0">
                          <a:effectLst/>
                          <a:latin typeface="Arial" pitchFamily="34" charset="0"/>
                          <a:cs typeface="Arial" pitchFamily="34" charset="0"/>
                        </a:rPr>
                        <a:t>5</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b="1" dirty="0">
                          <a:effectLst/>
                          <a:latin typeface="Arial" pitchFamily="34" charset="0"/>
                          <a:cs typeface="Arial" pitchFamily="34" charset="0"/>
                        </a:rPr>
                        <a:t>41</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en-ZA" sz="1100" b="1" dirty="0" smtClean="0">
                          <a:effectLst/>
                          <a:latin typeface="Arial" pitchFamily="34" charset="0"/>
                          <a:cs typeface="Arial" pitchFamily="34" charset="0"/>
                        </a:rPr>
                        <a:t>351</a:t>
                      </a:r>
                      <a:endParaRPr lang="en-ZA" sz="1100" b="1" dirty="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bl>
          </a:graphicData>
        </a:graphic>
      </p:graphicFrame>
      <p:sp>
        <p:nvSpPr>
          <p:cNvPr id="2" name="Slide Number Placeholder 1"/>
          <p:cNvSpPr>
            <a:spLocks noGrp="1"/>
          </p:cNvSpPr>
          <p:nvPr>
            <p:ph type="sldNum" sz="quarter" idx="12"/>
          </p:nvPr>
        </p:nvSpPr>
        <p:spPr/>
        <p:txBody>
          <a:bodyPr/>
          <a:lstStyle/>
          <a:p>
            <a:pPr>
              <a:defRPr/>
            </a:pPr>
            <a:fld id="{7E121730-9AAD-44BF-8CD3-ED8A6D400011}" type="slidenum">
              <a:rPr lang="en-ZA" smtClean="0"/>
              <a:pPr>
                <a:defRPr/>
              </a:pPr>
              <a:t>17</a:t>
            </a:fld>
            <a:endParaRPr lang="en-ZA"/>
          </a:p>
        </p:txBody>
      </p:sp>
      <p:sp>
        <p:nvSpPr>
          <p:cNvPr id="5" name="Rectangle 1"/>
          <p:cNvSpPr>
            <a:spLocks noChangeArrowheads="1"/>
          </p:cNvSpPr>
          <p:nvPr/>
        </p:nvSpPr>
        <p:spPr bwMode="auto">
          <a:xfrm>
            <a:off x="901700" y="30670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5229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pPr eaLnBrk="1" hangingPunct="1"/>
            <a:r>
              <a:rPr lang="en-ZA" dirty="0" smtClean="0">
                <a:solidFill>
                  <a:schemeClr val="accent5">
                    <a:lumMod val="50000"/>
                  </a:schemeClr>
                </a:solidFill>
              </a:rPr>
              <a:t>World-class People Perspective</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xmlns="" val="3316445192"/>
              </p:ext>
            </p:extLst>
          </p:nvPr>
        </p:nvGraphicFramePr>
        <p:xfrm>
          <a:off x="323528" y="1700808"/>
          <a:ext cx="7992887" cy="3992619"/>
        </p:xfrm>
        <a:graphic>
          <a:graphicData uri="http://schemas.openxmlformats.org/drawingml/2006/table">
            <a:tbl>
              <a:tblPr/>
              <a:tblGrid>
                <a:gridCol w="1440159"/>
                <a:gridCol w="2664296"/>
                <a:gridCol w="1224136"/>
                <a:gridCol w="1367541"/>
                <a:gridCol w="1296755"/>
              </a:tblGrid>
              <a:tr h="51813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Key Objectives </a:t>
                      </a:r>
                    </a:p>
                  </a:txBody>
                  <a:tcPr marL="91431" marR="91431" marT="45692" marB="45692" anchor="ctr" anchorCtr="1"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Measures </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Target 2015/16</a:t>
                      </a:r>
                    </a:p>
                  </a:txBody>
                  <a:tcPr marL="91442" marR="91442" marT="45707" marB="45707"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Target 2016/17</a:t>
                      </a:r>
                    </a:p>
                  </a:txBody>
                  <a:tcPr marL="91442" marR="91442" marT="45707" marB="45707"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charset="0"/>
                          <a:ea typeface="+mn-ea"/>
                          <a:cs typeface="+mn-cs"/>
                        </a:rPr>
                        <a:t>Target 2017/18</a:t>
                      </a:r>
                    </a:p>
                  </a:txBody>
                  <a:tcPr marL="91442" marR="91442" marT="45707" marB="45707"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04744">
                <a:tc row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Tahoma" charset="0"/>
                        </a:rPr>
                        <a:t>To attract and retain a skilled workforce</a:t>
                      </a:r>
                    </a:p>
                  </a:txBody>
                  <a:tcPr marL="91431" marR="91431" marT="45692" marB="45692" anchor="ctr" anchorCtr="1"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Times New Roman" pitchFamily="18" charset="0"/>
                          <a:cs typeface="Tahoma" charset="0"/>
                        </a:rPr>
                        <a:t>Nett staff turnover</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&lt;10%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&lt;10%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&lt;10%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664570">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No. of staff funded</a:t>
                      </a:r>
                    </a:p>
                    <a:p>
                      <a:pPr marL="0" marR="0" lvl="0" indent="0" algn="l" defTabSz="914400" rtl="0" eaLnBrk="1" fontAlgn="base" latinLnBrk="0" hangingPunct="1">
                        <a:lnSpc>
                          <a:spcPct val="9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for MSc and PhD degrees</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43</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475431">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Proportion  of scientists to  total staff</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475431">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of scientific staff with PhD and MSc degrees</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46%</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48%</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50%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518103">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Tahoma" charset="0"/>
                        </a:rPr>
                        <a:t>To enhance present levels of excellence</a:t>
                      </a:r>
                    </a:p>
                  </a:txBody>
                  <a:tcPr marL="91431" marR="91431" marT="45692" marB="45692" anchor="ctr" anchorCtr="1"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Times New Roman" pitchFamily="18" charset="0"/>
                          <a:cs typeface="Tahoma" charset="0"/>
                        </a:rPr>
                        <a:t>No. of papers and articles published</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50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25</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518103">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rgbClr val="996633"/>
                        </a:solidFill>
                        <a:effectLst/>
                        <a:latin typeface="Arial" charset="0"/>
                        <a:ea typeface="Times New Roman" pitchFamily="18" charset="0"/>
                        <a:cs typeface="Tahoma"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Times New Roman" pitchFamily="18" charset="0"/>
                          <a:cs typeface="Arial" charset="0"/>
                        </a:rPr>
                        <a:t>No. of projects with external collaborators</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19</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22</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518103">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Times New Roman" pitchFamily="18" charset="0"/>
                          <a:cs typeface="Arial" charset="0"/>
                        </a:rPr>
                        <a:t>No. of strategic science partnerships</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19</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22</a:t>
                      </a:r>
                    </a:p>
                  </a:txBody>
                  <a:tcPr marL="91431" marR="91431" marT="45692" marB="45692"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2"/>
          </p:nvPr>
        </p:nvSpPr>
        <p:spPr/>
        <p:txBody>
          <a:bodyPr/>
          <a:lstStyle/>
          <a:p>
            <a:pPr>
              <a:defRPr/>
            </a:pPr>
            <a:fld id="{7E121730-9AAD-44BF-8CD3-ED8A6D400011}" type="slidenum">
              <a:rPr lang="en-ZA" smtClean="0"/>
              <a:pPr>
                <a:defRPr/>
              </a:pPr>
              <a:t>18</a:t>
            </a:fld>
            <a:endParaRPr lang="en-ZA"/>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121730-9AAD-44BF-8CD3-ED8A6D400011}" type="slidenum">
              <a:rPr lang="en-ZA" smtClean="0"/>
              <a:pPr>
                <a:defRPr/>
              </a:pPr>
              <a:t>19</a:t>
            </a:fld>
            <a:endParaRPr lang="en-ZA"/>
          </a:p>
        </p:txBody>
      </p:sp>
      <p:sp>
        <p:nvSpPr>
          <p:cNvPr id="5" name="Content Placeholder 2"/>
          <p:cNvSpPr>
            <a:spLocks noGrp="1"/>
          </p:cNvSpPr>
          <p:nvPr>
            <p:ph idx="1"/>
          </p:nvPr>
        </p:nvSpPr>
        <p:spPr>
          <a:xfrm>
            <a:off x="251520" y="1988840"/>
            <a:ext cx="8642350" cy="4137025"/>
          </a:xfrm>
        </p:spPr>
        <p:txBody>
          <a:bodyPr/>
          <a:lstStyle/>
          <a:p>
            <a:pPr marL="0" indent="0" algn="ctr">
              <a:buFont typeface="Arial" charset="0"/>
              <a:buNone/>
            </a:pPr>
            <a:endParaRPr lang="en-US" altLang="en-US" sz="3600" b="1" dirty="0" smtClean="0"/>
          </a:p>
          <a:p>
            <a:pPr marL="0" indent="0" algn="ctr">
              <a:buFont typeface="Arial" charset="0"/>
              <a:buNone/>
            </a:pPr>
            <a:endParaRPr lang="en-US" altLang="en-US" sz="3600" b="1" dirty="0"/>
          </a:p>
        </p:txBody>
      </p:sp>
      <p:graphicFrame>
        <p:nvGraphicFramePr>
          <p:cNvPr id="6" name="Table 5"/>
          <p:cNvGraphicFramePr>
            <a:graphicFrameLocks noGrp="1"/>
          </p:cNvGraphicFramePr>
          <p:nvPr>
            <p:extLst>
              <p:ext uri="{D42A27DB-BD31-4B8C-83A1-F6EECF244321}">
                <p14:modId xmlns:p14="http://schemas.microsoft.com/office/powerpoint/2010/main" xmlns="" val="2148268072"/>
              </p:ext>
            </p:extLst>
          </p:nvPr>
        </p:nvGraphicFramePr>
        <p:xfrm>
          <a:off x="539750" y="1989138"/>
          <a:ext cx="8208714" cy="3456085"/>
        </p:xfrm>
        <a:graphic>
          <a:graphicData uri="http://schemas.openxmlformats.org/drawingml/2006/table">
            <a:tbl>
              <a:tblPr/>
              <a:tblGrid>
                <a:gridCol w="1977848"/>
                <a:gridCol w="1612656"/>
                <a:gridCol w="1612656"/>
                <a:gridCol w="1465611"/>
                <a:gridCol w="1539943"/>
              </a:tblGrid>
              <a:tr h="4314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Key Objectives</a:t>
                      </a:r>
                      <a:r>
                        <a:rPr kumimoji="0" lang="en-US" sz="1400" b="0" i="0" u="none" strike="noStrike" cap="none" normalizeH="0" baseline="0" dirty="0" smtClean="0">
                          <a:ln>
                            <a:noFill/>
                          </a:ln>
                          <a:solidFill>
                            <a:schemeClr val="tx1"/>
                          </a:solidFill>
                          <a:effectLst/>
                          <a:latin typeface="Arial" charset="0"/>
                        </a:rPr>
                        <a:t> </a:t>
                      </a:r>
                    </a:p>
                  </a:txBody>
                  <a:tcPr marT="45732" marB="45732" anchor="ctr" anchorCtr="1"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Measures</a:t>
                      </a:r>
                      <a:r>
                        <a:rPr kumimoji="0" lang="en-US" sz="1400" b="0" i="0" u="none" strike="noStrike" cap="none" normalizeH="0" baseline="0" smtClean="0">
                          <a:ln>
                            <a:noFill/>
                          </a:ln>
                          <a:solidFill>
                            <a:schemeClr val="tx1"/>
                          </a:solidFill>
                          <a:effectLst/>
                          <a:latin typeface="Arial" charset="0"/>
                        </a:rPr>
                        <a:t> </a:t>
                      </a:r>
                    </a:p>
                  </a:txBody>
                  <a:tcPr marT="45732" marB="4573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Target 2015/16</a:t>
                      </a:r>
                    </a:p>
                  </a:txBody>
                  <a:tcPr marL="91442" marR="91442" marT="45708" marB="45708"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Target 2016/17</a:t>
                      </a:r>
                    </a:p>
                  </a:txBody>
                  <a:tcPr marL="91442" marR="91442" marT="45708" marB="45708"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charset="0"/>
                          <a:ea typeface="+mn-ea"/>
                          <a:cs typeface="+mn-cs"/>
                        </a:rPr>
                        <a:t>Target 2017/18</a:t>
                      </a:r>
                    </a:p>
                  </a:txBody>
                  <a:tcPr marL="91442" marR="91442" marT="45708" marB="45708"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10357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To build positive organisational culture</a:t>
                      </a:r>
                    </a:p>
                  </a:txBody>
                  <a:tcPr marT="45732" marB="45732" anchor="ctr" anchorCtr="1"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Staff satisfaction level</a:t>
                      </a:r>
                    </a:p>
                  </a:txBody>
                  <a:tcPr marT="45732" marB="4573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65%</a:t>
                      </a:r>
                    </a:p>
                  </a:txBody>
                  <a:tcPr marT="45732" marB="4573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70%</a:t>
                      </a:r>
                    </a:p>
                  </a:txBody>
                  <a:tcPr marT="45732" marB="4573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75%</a:t>
                      </a:r>
                    </a:p>
                  </a:txBody>
                  <a:tcPr marT="45732" marB="45732"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1035770">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To reflect and embrace RSA diversity</a:t>
                      </a:r>
                    </a:p>
                  </a:txBody>
                  <a:tcPr marT="45732" marB="45732" anchor="ctr" anchorCtr="1"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EE Stats (Consolidated) W:B ratio</a:t>
                      </a:r>
                    </a:p>
                  </a:txBody>
                  <a:tcPr marT="45732" marB="4573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charset="0"/>
                        </a:rPr>
                        <a:t>30:70</a:t>
                      </a:r>
                    </a:p>
                  </a:txBody>
                  <a:tcPr marT="45732" marB="4573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charset="0"/>
                        </a:rPr>
                        <a:t>26:74</a:t>
                      </a:r>
                    </a:p>
                  </a:txBody>
                  <a:tcPr marT="45732" marB="4573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24:76</a:t>
                      </a:r>
                    </a:p>
                  </a:txBody>
                  <a:tcPr marT="45732" marB="45732"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953052">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EE Stats (Gender) (M:F)</a:t>
                      </a:r>
                    </a:p>
                  </a:txBody>
                  <a:tcPr marT="45732" marB="4573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53:47</a:t>
                      </a:r>
                    </a:p>
                  </a:txBody>
                  <a:tcPr marT="45732" marB="4573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51:49</a:t>
                      </a:r>
                    </a:p>
                  </a:txBody>
                  <a:tcPr marT="45732" marB="45732"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50:50</a:t>
                      </a:r>
                    </a:p>
                  </a:txBody>
                  <a:tcPr marT="45732" marB="45732" anchor="ctr" anchorCtr="1"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sp>
        <p:nvSpPr>
          <p:cNvPr id="3" name="Rectangle 2"/>
          <p:cNvSpPr/>
          <p:nvPr/>
        </p:nvSpPr>
        <p:spPr>
          <a:xfrm>
            <a:off x="1331640" y="548680"/>
            <a:ext cx="6840760" cy="584775"/>
          </a:xfrm>
          <a:prstGeom prst="rect">
            <a:avLst/>
          </a:prstGeom>
        </p:spPr>
        <p:txBody>
          <a:bodyPr wrap="square">
            <a:spAutoFit/>
          </a:bodyPr>
          <a:lstStyle/>
          <a:p>
            <a:pPr algn="ctr"/>
            <a:r>
              <a:rPr lang="en-ZA" sz="3200" b="1" dirty="0">
                <a:solidFill>
                  <a:schemeClr val="accent5">
                    <a:lumMod val="50000"/>
                  </a:schemeClr>
                </a:solidFill>
              </a:rPr>
              <a:t>World-class People </a:t>
            </a:r>
            <a:r>
              <a:rPr lang="en-ZA" sz="3200" b="1" dirty="0" smtClean="0">
                <a:solidFill>
                  <a:schemeClr val="accent5">
                    <a:lumMod val="50000"/>
                  </a:schemeClr>
                </a:solidFill>
              </a:rPr>
              <a:t>Perspective (cont.)</a:t>
            </a:r>
            <a:endParaRPr lang="en-ZA" sz="3200" b="1" dirty="0"/>
          </a:p>
        </p:txBody>
      </p:sp>
    </p:spTree>
    <p:extLst>
      <p:ext uri="{BB962C8B-B14F-4D97-AF65-F5344CB8AC3E}">
        <p14:creationId xmlns:p14="http://schemas.microsoft.com/office/powerpoint/2010/main" xmlns="" val="1182408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685800" y="233363"/>
            <a:ext cx="7772400" cy="1470025"/>
          </a:xfrm>
        </p:spPr>
        <p:txBody>
          <a:bodyPr/>
          <a:lstStyle/>
          <a:p>
            <a:r>
              <a:rPr lang="en-ZA" sz="4000" b="1" dirty="0" smtClean="0">
                <a:solidFill>
                  <a:schemeClr val="accent5">
                    <a:lumMod val="50000"/>
                  </a:schemeClr>
                </a:solidFill>
              </a:rPr>
              <a:t>CGS ORGANOGRAM</a:t>
            </a:r>
          </a:p>
        </p:txBody>
      </p:sp>
      <p:graphicFrame>
        <p:nvGraphicFramePr>
          <p:cNvPr id="9" name="Diagram 8"/>
          <p:cNvGraphicFramePr/>
          <p:nvPr>
            <p:extLst>
              <p:ext uri="{D42A27DB-BD31-4B8C-83A1-F6EECF244321}">
                <p14:modId xmlns:p14="http://schemas.microsoft.com/office/powerpoint/2010/main" xmlns="" val="2483585533"/>
              </p:ext>
            </p:extLst>
          </p:nvPr>
        </p:nvGraphicFramePr>
        <p:xfrm>
          <a:off x="1307976" y="1916832"/>
          <a:ext cx="6528048" cy="435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226323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pPr lvl="0" eaLnBrk="1" hangingPunct="1"/>
            <a:r>
              <a:rPr lang="en-ZA" dirty="0">
                <a:solidFill>
                  <a:srgbClr val="996600"/>
                </a:solidFill>
              </a:rPr>
              <a:t/>
            </a:r>
            <a:br>
              <a:rPr lang="en-ZA" dirty="0">
                <a:solidFill>
                  <a:srgbClr val="996600"/>
                </a:solidFill>
              </a:rPr>
            </a:br>
            <a:endParaRPr lang="en-ZA" dirty="0" smtClean="0"/>
          </a:p>
        </p:txBody>
      </p:sp>
      <p:sp>
        <p:nvSpPr>
          <p:cNvPr id="2" name="Slide Number Placeholder 1"/>
          <p:cNvSpPr>
            <a:spLocks noGrp="1"/>
          </p:cNvSpPr>
          <p:nvPr>
            <p:ph type="sldNum" sz="quarter" idx="12"/>
          </p:nvPr>
        </p:nvSpPr>
        <p:spPr/>
        <p:txBody>
          <a:bodyPr/>
          <a:lstStyle/>
          <a:p>
            <a:pPr>
              <a:defRPr/>
            </a:pPr>
            <a:fld id="{7E121730-9AAD-44BF-8CD3-ED8A6D400011}" type="slidenum">
              <a:rPr lang="en-ZA" smtClean="0"/>
              <a:pPr>
                <a:defRPr/>
              </a:pPr>
              <a:t>20</a:t>
            </a:fld>
            <a:endParaRPr lang="en-ZA"/>
          </a:p>
        </p:txBody>
      </p:sp>
      <p:sp>
        <p:nvSpPr>
          <p:cNvPr id="4" name="Content Placeholder 3"/>
          <p:cNvSpPr>
            <a:spLocks noGrp="1"/>
          </p:cNvSpPr>
          <p:nvPr>
            <p:ph idx="1"/>
          </p:nvPr>
        </p:nvSpPr>
        <p:spPr/>
        <p:txBody>
          <a:bodyPr/>
          <a:lstStyle/>
          <a:p>
            <a:pPr marL="0" lvl="0" indent="0" algn="ctr">
              <a:buNone/>
            </a:pPr>
            <a:endParaRPr lang="en-ZA" sz="3200" b="1" dirty="0" smtClean="0">
              <a:solidFill>
                <a:srgbClr val="996600"/>
              </a:solidFill>
            </a:endParaRPr>
          </a:p>
          <a:p>
            <a:pPr marL="0" lvl="0" indent="0" algn="ctr">
              <a:buNone/>
            </a:pPr>
            <a:r>
              <a:rPr lang="en-ZA" sz="3200" b="1" dirty="0" smtClean="0">
                <a:solidFill>
                  <a:srgbClr val="996600"/>
                </a:solidFill>
              </a:rPr>
              <a:t> </a:t>
            </a:r>
            <a:endParaRPr lang="en-ZA" sz="3200" b="1" dirty="0">
              <a:solidFill>
                <a:srgbClr val="996600"/>
              </a:solidFill>
            </a:endParaRPr>
          </a:p>
          <a:p>
            <a:pPr marL="0" lvl="0" indent="0" algn="ctr">
              <a:buNone/>
            </a:pPr>
            <a:r>
              <a:rPr lang="en-ZA" sz="8000" b="1" dirty="0" smtClean="0">
                <a:solidFill>
                  <a:srgbClr val="663300"/>
                </a:solidFill>
              </a:rPr>
              <a:t>FINANCE </a:t>
            </a:r>
            <a:r>
              <a:rPr lang="en-ZA" sz="3200" b="1" dirty="0" smtClean="0">
                <a:solidFill>
                  <a:srgbClr val="663300"/>
                </a:solidFill>
              </a:rPr>
              <a:t>         </a:t>
            </a:r>
            <a:endParaRPr lang="en-ZA" sz="3200" b="1" dirty="0">
              <a:solidFill>
                <a:srgbClr val="663300"/>
              </a:solidFill>
            </a:endParaRPr>
          </a:p>
          <a:p>
            <a:endParaRPr lang="en-ZA" dirty="0"/>
          </a:p>
        </p:txBody>
      </p:sp>
    </p:spTree>
    <p:extLst>
      <p:ext uri="{BB962C8B-B14F-4D97-AF65-F5344CB8AC3E}">
        <p14:creationId xmlns:p14="http://schemas.microsoft.com/office/powerpoint/2010/main" xmlns="" val="2614038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6758880" y="6453336"/>
            <a:ext cx="2133600" cy="476250"/>
          </a:xfrm>
        </p:spPr>
        <p:txBody>
          <a:bodyPr/>
          <a:lstStyle/>
          <a:p>
            <a:fld id="{126D9B20-EF0E-4F17-9B43-C6C0460EDC7E}" type="slidenum">
              <a:rPr lang="en-US">
                <a:solidFill>
                  <a:srgbClr val="FFFFFF"/>
                </a:solidFill>
              </a:rPr>
              <a:pPr/>
              <a:t>21</a:t>
            </a:fld>
            <a:endParaRPr lang="en-US" dirty="0">
              <a:solidFill>
                <a:srgbClr val="FFFFFF"/>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3306023453"/>
              </p:ext>
            </p:extLst>
          </p:nvPr>
        </p:nvGraphicFramePr>
        <p:xfrm>
          <a:off x="611561" y="2095892"/>
          <a:ext cx="7632849" cy="3493347"/>
        </p:xfrm>
        <a:graphic>
          <a:graphicData uri="http://schemas.openxmlformats.org/drawingml/2006/table">
            <a:tbl>
              <a:tblPr/>
              <a:tblGrid>
                <a:gridCol w="2354056"/>
                <a:gridCol w="1355366"/>
                <a:gridCol w="1212695"/>
                <a:gridCol w="1426701"/>
                <a:gridCol w="1284031"/>
              </a:tblGrid>
              <a:tr h="619883">
                <a:tc gridSpan="5">
                  <a:txBody>
                    <a:bodyPr/>
                    <a:lstStyle/>
                    <a:p>
                      <a:pPr algn="ctr"/>
                      <a:r>
                        <a:rPr lang="en-US" sz="2800" b="1" dirty="0" smtClean="0">
                          <a:solidFill>
                            <a:srgbClr val="996600"/>
                          </a:solidFill>
                        </a:rPr>
                        <a:t>Income</a:t>
                      </a:r>
                      <a:endParaRPr lang="en-US" sz="2800" b="1" dirty="0">
                        <a:solidFill>
                          <a:srgbClr val="996600"/>
                        </a:solidFill>
                      </a:endParaRPr>
                    </a:p>
                  </a:txBody>
                  <a:tcPr marL="91439" marR="91439"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hMerge="1">
                  <a:txBody>
                    <a:bodyPr/>
                    <a:lstStyle/>
                    <a:p>
                      <a:endParaRPr lang="en-ZA" sz="1000" b="0" dirty="0">
                        <a:latin typeface="Arial Black" pitchFamily="34" charset="0"/>
                        <a:cs typeface="Arial" pitchFamily="34" charset="0"/>
                      </a:endParaRPr>
                    </a:p>
                  </a:txBody>
                  <a:tcPr marL="91439" marR="91439"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Arial Black" pitchFamily="34" charset="0"/>
                      </a:endParaRPr>
                    </a:p>
                  </a:txBody>
                  <a:tcPr marL="91439" marR="91439"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Arial Black" pitchFamily="34" charset="0"/>
                      </a:endParaRPr>
                    </a:p>
                  </a:txBody>
                  <a:tcPr marL="91439" marR="91439"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US" sz="1000" b="1" dirty="0">
                        <a:solidFill>
                          <a:schemeClr val="tx1"/>
                        </a:solidFill>
                        <a:latin typeface="Arial Black" pitchFamily="34" charset="0"/>
                      </a:endParaRPr>
                    </a:p>
                  </a:txBody>
                  <a:tcPr marL="91439" marR="91439"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r>
              <a:tr h="873759">
                <a:tc>
                  <a:txBody>
                    <a:bodyPr/>
                    <a:lstStyle/>
                    <a:p>
                      <a:pPr marL="0" marR="0" fontAlgn="base">
                        <a:lnSpc>
                          <a:spcPct val="115000"/>
                        </a:lnSpc>
                        <a:spcBef>
                          <a:spcPts val="0"/>
                        </a:spcBef>
                        <a:spcAft>
                          <a:spcPts val="0"/>
                        </a:spcAft>
                      </a:pPr>
                      <a:r>
                        <a:rPr lang="en-US" sz="1300" b="1" kern="1200" dirty="0">
                          <a:solidFill>
                            <a:srgbClr val="996600"/>
                          </a:solidFill>
                          <a:effectLst/>
                          <a:latin typeface="Calibri"/>
                          <a:ea typeface="Times New Roman"/>
                          <a:cs typeface="Times New Roman"/>
                        </a:rPr>
                        <a:t>Income (Rands)</a:t>
                      </a:r>
                      <a:endParaRPr lang="en-US" sz="13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ctr">
                        <a:lnSpc>
                          <a:spcPct val="115000"/>
                        </a:lnSpc>
                        <a:spcBef>
                          <a:spcPts val="0"/>
                        </a:spcBef>
                        <a:spcAft>
                          <a:spcPts val="0"/>
                        </a:spcAft>
                      </a:pPr>
                      <a:r>
                        <a:rPr lang="en-ZA" sz="1300" b="1" kern="1200" dirty="0" smtClean="0">
                          <a:solidFill>
                            <a:srgbClr val="996600"/>
                          </a:solidFill>
                          <a:effectLst/>
                          <a:latin typeface="Calibri"/>
                          <a:ea typeface="Times New Roman"/>
                          <a:cs typeface="Arial"/>
                        </a:rPr>
                        <a:t>2015/16</a:t>
                      </a:r>
                      <a:endParaRPr lang="en-US" sz="1300" b="1" dirty="0">
                        <a:solidFill>
                          <a:srgbClr val="996600"/>
                        </a:solidFill>
                        <a:effectLst/>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300" b="1" kern="1200" dirty="0" smtClean="0">
                          <a:solidFill>
                            <a:srgbClr val="996600"/>
                          </a:solidFill>
                          <a:effectLst/>
                          <a:latin typeface="Calibri"/>
                          <a:ea typeface="Times New Roman"/>
                          <a:cs typeface="Times New Roman"/>
                        </a:rPr>
                        <a:t>Budget</a:t>
                      </a:r>
                      <a:endParaRPr lang="en-US" sz="1300" b="1" dirty="0" smtClean="0">
                        <a:solidFill>
                          <a:srgbClr val="996600"/>
                        </a:solidFill>
                        <a:effectLst/>
                        <a:latin typeface="Calibri"/>
                        <a:ea typeface="Calibri"/>
                        <a:cs typeface="Times New Roman"/>
                      </a:endParaRPr>
                    </a:p>
                    <a:p>
                      <a:pPr marL="0" marR="0" algn="ctr">
                        <a:lnSpc>
                          <a:spcPct val="115000"/>
                        </a:lnSpc>
                        <a:spcBef>
                          <a:spcPts val="0"/>
                        </a:spcBef>
                        <a:spcAft>
                          <a:spcPts val="0"/>
                        </a:spcAft>
                      </a:pPr>
                      <a:r>
                        <a:rPr lang="en-ZA" sz="1300" b="1" kern="1200" dirty="0" smtClean="0">
                          <a:solidFill>
                            <a:srgbClr val="996600"/>
                          </a:solidFill>
                          <a:effectLst/>
                          <a:latin typeface="Calibri"/>
                          <a:ea typeface="Times New Roman"/>
                          <a:cs typeface="Arial"/>
                        </a:rPr>
                        <a:t>x 1000</a:t>
                      </a:r>
                      <a:endParaRPr lang="en-US" sz="13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ctr"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2016/17</a:t>
                      </a:r>
                      <a:endParaRPr lang="en-US" sz="1300" b="1" dirty="0">
                        <a:solidFill>
                          <a:srgbClr val="996600"/>
                        </a:solidFill>
                        <a:effectLst/>
                        <a:latin typeface="Calibri"/>
                        <a:ea typeface="Calibri"/>
                        <a:cs typeface="Times New Roman"/>
                      </a:endParaRPr>
                    </a:p>
                    <a:p>
                      <a:pPr marL="0" marR="0" algn="ctr" fontAlgn="base">
                        <a:lnSpc>
                          <a:spcPct val="115000"/>
                        </a:lnSpc>
                        <a:spcBef>
                          <a:spcPts val="0"/>
                        </a:spcBef>
                        <a:spcAft>
                          <a:spcPts val="0"/>
                        </a:spcAft>
                      </a:pPr>
                      <a:r>
                        <a:rPr lang="en-US" sz="1300" b="1" kern="1200" dirty="0">
                          <a:solidFill>
                            <a:srgbClr val="996600"/>
                          </a:solidFill>
                          <a:effectLst/>
                          <a:latin typeface="Calibri"/>
                          <a:ea typeface="Times New Roman"/>
                          <a:cs typeface="Times New Roman"/>
                        </a:rPr>
                        <a:t>Budget</a:t>
                      </a:r>
                      <a:endParaRPr lang="en-US" sz="1300" b="1" dirty="0">
                        <a:solidFill>
                          <a:srgbClr val="996600"/>
                        </a:solidFill>
                        <a:effectLst/>
                        <a:latin typeface="Calibri"/>
                        <a:ea typeface="Calibri"/>
                        <a:cs typeface="Times New Roman"/>
                      </a:endParaRPr>
                    </a:p>
                    <a:p>
                      <a:pPr marL="0" marR="0" algn="ctr" eaLnBrk="0" fontAlgn="base" hangingPunct="0">
                        <a:lnSpc>
                          <a:spcPct val="115000"/>
                        </a:lnSpc>
                        <a:spcBef>
                          <a:spcPts val="0"/>
                        </a:spcBef>
                        <a:spcAft>
                          <a:spcPts val="0"/>
                        </a:spcAft>
                      </a:pPr>
                      <a:r>
                        <a:rPr lang="en-US" sz="1300" b="1" kern="1200" dirty="0">
                          <a:solidFill>
                            <a:srgbClr val="996600"/>
                          </a:solidFill>
                          <a:effectLst/>
                          <a:latin typeface="Calibri"/>
                          <a:ea typeface="Times New Roman"/>
                          <a:cs typeface="Times New Roman"/>
                        </a:rPr>
                        <a:t>x 1000</a:t>
                      </a:r>
                      <a:endParaRPr lang="en-US" sz="13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ctr"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2017/18</a:t>
                      </a:r>
                      <a:endParaRPr lang="en-US" sz="1300" b="1" dirty="0">
                        <a:solidFill>
                          <a:srgbClr val="996600"/>
                        </a:solidFill>
                        <a:effectLst/>
                        <a:latin typeface="Calibri"/>
                        <a:ea typeface="Calibri"/>
                        <a:cs typeface="Times New Roman"/>
                      </a:endParaRPr>
                    </a:p>
                    <a:p>
                      <a:pPr marL="0" marR="0" algn="ctr" fontAlgn="base">
                        <a:lnSpc>
                          <a:spcPct val="115000"/>
                        </a:lnSpc>
                        <a:spcBef>
                          <a:spcPts val="0"/>
                        </a:spcBef>
                        <a:spcAft>
                          <a:spcPts val="0"/>
                        </a:spcAft>
                      </a:pPr>
                      <a:r>
                        <a:rPr lang="en-US" sz="1300" b="1" kern="1200" dirty="0">
                          <a:solidFill>
                            <a:srgbClr val="996600"/>
                          </a:solidFill>
                          <a:effectLst/>
                          <a:latin typeface="Calibri"/>
                          <a:ea typeface="Times New Roman"/>
                          <a:cs typeface="Times New Roman"/>
                        </a:rPr>
                        <a:t>Budget</a:t>
                      </a:r>
                      <a:endParaRPr lang="en-US" sz="1300" b="1" dirty="0">
                        <a:solidFill>
                          <a:srgbClr val="996600"/>
                        </a:solidFill>
                        <a:effectLst/>
                        <a:latin typeface="Calibri"/>
                        <a:ea typeface="Calibri"/>
                        <a:cs typeface="Times New Roman"/>
                      </a:endParaRPr>
                    </a:p>
                    <a:p>
                      <a:pPr marL="0" marR="0" algn="ctr" eaLnBrk="0" fontAlgn="base" hangingPunct="0">
                        <a:lnSpc>
                          <a:spcPct val="115000"/>
                        </a:lnSpc>
                        <a:spcBef>
                          <a:spcPts val="0"/>
                        </a:spcBef>
                        <a:spcAft>
                          <a:spcPts val="0"/>
                        </a:spcAft>
                      </a:pPr>
                      <a:r>
                        <a:rPr lang="en-US" sz="1300" b="1" kern="1200" dirty="0">
                          <a:solidFill>
                            <a:srgbClr val="996600"/>
                          </a:solidFill>
                          <a:effectLst/>
                          <a:latin typeface="Calibri"/>
                          <a:ea typeface="Times New Roman"/>
                          <a:cs typeface="Times New Roman"/>
                        </a:rPr>
                        <a:t>x 1000</a:t>
                      </a:r>
                      <a:endParaRPr lang="en-US" sz="13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ctr"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2018/19</a:t>
                      </a:r>
                      <a:endParaRPr lang="en-US" sz="1300" b="1" dirty="0">
                        <a:solidFill>
                          <a:srgbClr val="996600"/>
                        </a:solidFill>
                        <a:effectLst/>
                        <a:latin typeface="Calibri"/>
                        <a:ea typeface="Calibri"/>
                        <a:cs typeface="Times New Roman"/>
                      </a:endParaRPr>
                    </a:p>
                    <a:p>
                      <a:pPr marL="0" marR="0" algn="ctr" fontAlgn="base">
                        <a:lnSpc>
                          <a:spcPct val="115000"/>
                        </a:lnSpc>
                        <a:spcBef>
                          <a:spcPts val="0"/>
                        </a:spcBef>
                        <a:spcAft>
                          <a:spcPts val="0"/>
                        </a:spcAft>
                      </a:pPr>
                      <a:r>
                        <a:rPr lang="en-US" sz="1300" b="1" kern="1200" dirty="0">
                          <a:solidFill>
                            <a:srgbClr val="996600"/>
                          </a:solidFill>
                          <a:effectLst/>
                          <a:latin typeface="Calibri"/>
                          <a:ea typeface="Times New Roman"/>
                          <a:cs typeface="Times New Roman"/>
                        </a:rPr>
                        <a:t>Budget</a:t>
                      </a:r>
                      <a:endParaRPr lang="en-US" sz="1300" b="1" dirty="0">
                        <a:solidFill>
                          <a:srgbClr val="996600"/>
                        </a:solidFill>
                        <a:effectLst/>
                        <a:latin typeface="Calibri"/>
                        <a:ea typeface="Calibri"/>
                        <a:cs typeface="Times New Roman"/>
                      </a:endParaRPr>
                    </a:p>
                    <a:p>
                      <a:pPr marL="0" marR="0" algn="ctr" eaLnBrk="0" fontAlgn="base" hangingPunct="0">
                        <a:lnSpc>
                          <a:spcPct val="115000"/>
                        </a:lnSpc>
                        <a:spcBef>
                          <a:spcPts val="0"/>
                        </a:spcBef>
                        <a:spcAft>
                          <a:spcPts val="0"/>
                        </a:spcAft>
                      </a:pPr>
                      <a:r>
                        <a:rPr lang="en-US" sz="1300" b="1" kern="1200" dirty="0">
                          <a:solidFill>
                            <a:srgbClr val="996600"/>
                          </a:solidFill>
                          <a:effectLst/>
                          <a:latin typeface="Calibri"/>
                          <a:ea typeface="Times New Roman"/>
                          <a:cs typeface="Times New Roman"/>
                        </a:rPr>
                        <a:t>x 1000</a:t>
                      </a:r>
                      <a:endParaRPr lang="en-US" sz="13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r>
              <a:tr h="322848">
                <a:tc>
                  <a:txBody>
                    <a:bodyPr/>
                    <a:lstStyle/>
                    <a:p>
                      <a:pPr marL="0" marR="0" fontAlgn="base">
                        <a:lnSpc>
                          <a:spcPct val="115000"/>
                        </a:lnSpc>
                        <a:spcBef>
                          <a:spcPts val="0"/>
                        </a:spcBef>
                        <a:spcAft>
                          <a:spcPts val="0"/>
                        </a:spcAft>
                      </a:pPr>
                      <a:r>
                        <a:rPr lang="en-US" sz="1300" b="0" kern="1200" dirty="0">
                          <a:solidFill>
                            <a:srgbClr val="996600"/>
                          </a:solidFill>
                          <a:effectLst/>
                          <a:latin typeface="Calibri"/>
                          <a:ea typeface="Times New Roman"/>
                          <a:cs typeface="Times New Roman"/>
                        </a:rPr>
                        <a:t>Government grant</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ZA" sz="1300" b="0" kern="1200" dirty="0" smtClean="0">
                          <a:solidFill>
                            <a:srgbClr val="996600"/>
                          </a:solidFill>
                          <a:effectLst/>
                          <a:latin typeface="Calibri"/>
                          <a:ea typeface="Times New Roman"/>
                          <a:cs typeface="Calibri"/>
                        </a:rPr>
                        <a:t>340 714</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kern="1200" dirty="0" smtClean="0">
                          <a:solidFill>
                            <a:srgbClr val="996600"/>
                          </a:solidFill>
                          <a:effectLst/>
                          <a:latin typeface="Calibri"/>
                          <a:ea typeface="Times New Roman"/>
                          <a:cs typeface="Times New Roman"/>
                        </a:rPr>
                        <a:t>*378 598</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kern="1200" dirty="0" smtClean="0">
                          <a:solidFill>
                            <a:srgbClr val="996600"/>
                          </a:solidFill>
                          <a:effectLst/>
                          <a:latin typeface="Calibri"/>
                          <a:ea typeface="Times New Roman"/>
                          <a:cs typeface="Calibri"/>
                        </a:rPr>
                        <a:t>*365</a:t>
                      </a:r>
                      <a:r>
                        <a:rPr lang="en-US" sz="1300" b="0" kern="1200" baseline="0" dirty="0" smtClean="0">
                          <a:solidFill>
                            <a:srgbClr val="996600"/>
                          </a:solidFill>
                          <a:effectLst/>
                          <a:latin typeface="Calibri"/>
                          <a:ea typeface="Times New Roman"/>
                          <a:cs typeface="Calibri"/>
                        </a:rPr>
                        <a:t> 988</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*302 862</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2848">
                <a:tc>
                  <a:txBody>
                    <a:bodyPr/>
                    <a:lstStyle/>
                    <a:p>
                      <a:pPr marL="0" marR="0" fontAlgn="base">
                        <a:lnSpc>
                          <a:spcPct val="115000"/>
                        </a:lnSpc>
                        <a:spcBef>
                          <a:spcPts val="0"/>
                        </a:spcBef>
                        <a:spcAft>
                          <a:spcPts val="0"/>
                        </a:spcAft>
                      </a:pPr>
                      <a:r>
                        <a:rPr lang="en-US" sz="1300" b="0" dirty="0" smtClean="0">
                          <a:solidFill>
                            <a:srgbClr val="996600"/>
                          </a:solidFill>
                          <a:effectLst/>
                          <a:latin typeface="Calibri"/>
                          <a:ea typeface="Calibri"/>
                          <a:cs typeface="Times New Roman"/>
                        </a:rPr>
                        <a:t>Deferred income</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US" sz="1300" b="0" dirty="0" smtClean="0">
                          <a:solidFill>
                            <a:srgbClr val="996600"/>
                          </a:solidFill>
                          <a:effectLst/>
                          <a:latin typeface="Calibri"/>
                          <a:ea typeface="Calibri"/>
                          <a:cs typeface="Times New Roman"/>
                        </a:rPr>
                        <a:t>108 597</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dirty="0" smtClean="0">
                          <a:solidFill>
                            <a:srgbClr val="996600"/>
                          </a:solidFill>
                          <a:effectLst/>
                          <a:latin typeface="Calibri"/>
                          <a:ea typeface="Calibri"/>
                          <a:cs typeface="Times New Roman"/>
                        </a:rPr>
                        <a:t>-</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a:lnSpc>
                          <a:spcPct val="115000"/>
                        </a:lnSpc>
                        <a:spcBef>
                          <a:spcPts val="0"/>
                        </a:spcBef>
                        <a:spcAft>
                          <a:spcPts val="0"/>
                        </a:spcAft>
                      </a:pPr>
                      <a:r>
                        <a:rPr lang="en-US" sz="1300" b="0" dirty="0" smtClean="0">
                          <a:solidFill>
                            <a:srgbClr val="996600"/>
                          </a:solidFill>
                          <a:effectLst/>
                          <a:latin typeface="Calibri"/>
                          <a:ea typeface="Calibri"/>
                          <a:cs typeface="Times New Roman"/>
                        </a:rPr>
                        <a:t>-</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US" sz="1300" b="0" dirty="0" smtClean="0">
                          <a:solidFill>
                            <a:srgbClr val="996600"/>
                          </a:solidFill>
                          <a:effectLst/>
                          <a:latin typeface="Calibri"/>
                          <a:ea typeface="Calibri"/>
                          <a:cs typeface="Times New Roman"/>
                        </a:rPr>
                        <a:t>-</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2848">
                <a:tc>
                  <a:txBody>
                    <a:bodyPr/>
                    <a:lstStyle/>
                    <a:p>
                      <a:pPr marL="0" marR="0" fontAlgn="base">
                        <a:lnSpc>
                          <a:spcPct val="115000"/>
                        </a:lnSpc>
                        <a:spcBef>
                          <a:spcPts val="0"/>
                        </a:spcBef>
                        <a:spcAft>
                          <a:spcPts val="0"/>
                        </a:spcAft>
                      </a:pPr>
                      <a:r>
                        <a:rPr lang="en-US" sz="1300" b="0" kern="1200" dirty="0">
                          <a:solidFill>
                            <a:srgbClr val="996600"/>
                          </a:solidFill>
                          <a:effectLst/>
                          <a:latin typeface="Calibri"/>
                          <a:ea typeface="Times New Roman"/>
                          <a:cs typeface="Times New Roman"/>
                        </a:rPr>
                        <a:t>Sales and contracts</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ZA" sz="1300" b="0" kern="1200" dirty="0" smtClean="0">
                          <a:solidFill>
                            <a:srgbClr val="996600"/>
                          </a:solidFill>
                          <a:effectLst/>
                          <a:latin typeface="Calibri"/>
                          <a:ea typeface="Times New Roman"/>
                          <a:cs typeface="Calibri"/>
                        </a:rPr>
                        <a:t>40 000</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kern="1200" dirty="0" smtClean="0">
                          <a:solidFill>
                            <a:srgbClr val="996600"/>
                          </a:solidFill>
                          <a:effectLst/>
                          <a:latin typeface="Calibri"/>
                          <a:ea typeface="Times New Roman"/>
                          <a:cs typeface="Times New Roman"/>
                        </a:rPr>
                        <a:t>44 000</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Calibri"/>
                          <a:cs typeface="Times New Roman"/>
                        </a:rPr>
                        <a:t>48</a:t>
                      </a:r>
                      <a:r>
                        <a:rPr lang="en-US" sz="1300" b="0" kern="1200" baseline="0" dirty="0" smtClean="0">
                          <a:solidFill>
                            <a:srgbClr val="996600"/>
                          </a:solidFill>
                          <a:effectLst/>
                          <a:latin typeface="Calibri"/>
                          <a:ea typeface="Calibri"/>
                          <a:cs typeface="Times New Roman"/>
                        </a:rPr>
                        <a:t> 400</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53 240</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471">
                <a:tc>
                  <a:txBody>
                    <a:bodyPr/>
                    <a:lstStyle/>
                    <a:p>
                      <a:pPr marL="0" marR="0" fontAlgn="base">
                        <a:lnSpc>
                          <a:spcPct val="115000"/>
                        </a:lnSpc>
                        <a:spcBef>
                          <a:spcPts val="0"/>
                        </a:spcBef>
                        <a:spcAft>
                          <a:spcPts val="0"/>
                        </a:spcAft>
                      </a:pPr>
                      <a:r>
                        <a:rPr lang="en-US" sz="1300" b="0" kern="1200" dirty="0">
                          <a:solidFill>
                            <a:srgbClr val="996600"/>
                          </a:solidFill>
                          <a:effectLst/>
                          <a:latin typeface="Calibri"/>
                          <a:ea typeface="Times New Roman"/>
                          <a:cs typeface="Times New Roman"/>
                        </a:rPr>
                        <a:t>Sundry income</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ZA" sz="1300" b="0" kern="1200" dirty="0" smtClean="0">
                          <a:solidFill>
                            <a:srgbClr val="996600"/>
                          </a:solidFill>
                          <a:effectLst/>
                          <a:latin typeface="Calibri"/>
                          <a:ea typeface="Times New Roman"/>
                          <a:cs typeface="Calibri"/>
                        </a:rPr>
                        <a:t>3 191</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kern="1200" dirty="0" smtClean="0">
                          <a:solidFill>
                            <a:srgbClr val="996600"/>
                          </a:solidFill>
                          <a:effectLst/>
                          <a:latin typeface="Calibri"/>
                          <a:ea typeface="Times New Roman"/>
                          <a:cs typeface="Times New Roman"/>
                        </a:rPr>
                        <a:t>3 350</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Calibri"/>
                          <a:cs typeface="Times New Roman"/>
                        </a:rPr>
                        <a:t>3</a:t>
                      </a:r>
                      <a:r>
                        <a:rPr lang="en-US" sz="1300" b="0" kern="1200" baseline="0" dirty="0" smtClean="0">
                          <a:solidFill>
                            <a:srgbClr val="996600"/>
                          </a:solidFill>
                          <a:effectLst/>
                          <a:latin typeface="Calibri"/>
                          <a:ea typeface="Calibri"/>
                          <a:cs typeface="Times New Roman"/>
                        </a:rPr>
                        <a:t> 518</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US" sz="1300" b="0" kern="1200" dirty="0">
                          <a:solidFill>
                            <a:srgbClr val="996600"/>
                          </a:solidFill>
                          <a:effectLst/>
                          <a:latin typeface="Calibri"/>
                          <a:ea typeface="Times New Roman"/>
                          <a:cs typeface="Calibri"/>
                        </a:rPr>
                        <a:t>3 </a:t>
                      </a:r>
                      <a:r>
                        <a:rPr lang="en-US" sz="1300" b="0" kern="1200" dirty="0" smtClean="0">
                          <a:solidFill>
                            <a:srgbClr val="996600"/>
                          </a:solidFill>
                          <a:effectLst/>
                          <a:latin typeface="Calibri"/>
                          <a:ea typeface="Times New Roman"/>
                          <a:cs typeface="Calibri"/>
                        </a:rPr>
                        <a:t>694</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2848">
                <a:tc>
                  <a:txBody>
                    <a:bodyPr/>
                    <a:lstStyle/>
                    <a:p>
                      <a:pPr marL="0" marR="0" fontAlgn="base">
                        <a:lnSpc>
                          <a:spcPct val="115000"/>
                        </a:lnSpc>
                        <a:spcBef>
                          <a:spcPts val="0"/>
                        </a:spcBef>
                        <a:spcAft>
                          <a:spcPts val="0"/>
                        </a:spcAft>
                      </a:pPr>
                      <a:r>
                        <a:rPr lang="en-US" sz="1300" b="1" kern="1200" dirty="0">
                          <a:solidFill>
                            <a:srgbClr val="996600"/>
                          </a:solidFill>
                          <a:effectLst/>
                          <a:latin typeface="Calibri"/>
                          <a:ea typeface="Times New Roman"/>
                          <a:cs typeface="Arial"/>
                        </a:rPr>
                        <a:t>TOTAL INCOME - A</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algn="r">
                        <a:lnSpc>
                          <a:spcPct val="115000"/>
                        </a:lnSpc>
                        <a:spcBef>
                          <a:spcPts val="0"/>
                        </a:spcBef>
                        <a:spcAft>
                          <a:spcPts val="0"/>
                        </a:spcAft>
                      </a:pPr>
                      <a:r>
                        <a:rPr lang="en-ZA" sz="1300" b="1" kern="1200" dirty="0" smtClean="0">
                          <a:solidFill>
                            <a:srgbClr val="996600"/>
                          </a:solidFill>
                          <a:effectLst/>
                          <a:latin typeface="Calibri"/>
                          <a:ea typeface="Times New Roman"/>
                          <a:cs typeface="Arial"/>
                        </a:rPr>
                        <a:t>492 501</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algn="r" fontAlgn="base">
                        <a:lnSpc>
                          <a:spcPct val="115000"/>
                        </a:lnSpc>
                        <a:spcBef>
                          <a:spcPts val="0"/>
                        </a:spcBef>
                        <a:spcAft>
                          <a:spcPts val="0"/>
                        </a:spcAft>
                      </a:pPr>
                      <a:r>
                        <a:rPr lang="en-US" sz="1300" b="1" kern="1200" dirty="0" smtClean="0">
                          <a:solidFill>
                            <a:srgbClr val="996600"/>
                          </a:solidFill>
                          <a:effectLst/>
                          <a:latin typeface="Calibri"/>
                          <a:ea typeface="Calibri"/>
                          <a:cs typeface="Arial"/>
                        </a:rPr>
                        <a:t>425</a:t>
                      </a:r>
                      <a:r>
                        <a:rPr lang="en-US" sz="1300" b="1" kern="1200" baseline="0" dirty="0" smtClean="0">
                          <a:solidFill>
                            <a:srgbClr val="996600"/>
                          </a:solidFill>
                          <a:effectLst/>
                          <a:latin typeface="Calibri"/>
                          <a:ea typeface="Calibri"/>
                          <a:cs typeface="Arial"/>
                        </a:rPr>
                        <a:t> 948</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algn="r" fontAlgn="base">
                        <a:lnSpc>
                          <a:spcPct val="115000"/>
                        </a:lnSpc>
                        <a:spcBef>
                          <a:spcPts val="0"/>
                        </a:spcBef>
                        <a:spcAft>
                          <a:spcPts val="0"/>
                        </a:spcAft>
                      </a:pPr>
                      <a:r>
                        <a:rPr lang="en-US" sz="1300" b="1" kern="1200" dirty="0" smtClean="0">
                          <a:solidFill>
                            <a:srgbClr val="996600"/>
                          </a:solidFill>
                          <a:effectLst/>
                          <a:latin typeface="Calibri"/>
                          <a:ea typeface="Times New Roman"/>
                          <a:cs typeface="Arial"/>
                        </a:rPr>
                        <a:t>417 906</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algn="r">
                        <a:lnSpc>
                          <a:spcPct val="115000"/>
                        </a:lnSpc>
                        <a:spcBef>
                          <a:spcPts val="0"/>
                        </a:spcBef>
                        <a:spcAft>
                          <a:spcPts val="0"/>
                        </a:spcAft>
                      </a:pPr>
                      <a:r>
                        <a:rPr lang="en-US" sz="1300" b="1" kern="1200" dirty="0" smtClean="0">
                          <a:solidFill>
                            <a:srgbClr val="996600"/>
                          </a:solidFill>
                          <a:effectLst/>
                          <a:latin typeface="Calibri"/>
                          <a:ea typeface="Times New Roman"/>
                          <a:cs typeface="Arial"/>
                        </a:rPr>
                        <a:t>359 796</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r>
              <a:tr h="369842">
                <a:tc gridSpan="5">
                  <a:txBody>
                    <a:bodyPr/>
                    <a:lstStyle/>
                    <a:p>
                      <a:endParaRPr lang="en-US" dirty="0"/>
                    </a:p>
                  </a:txBody>
                  <a:tcPr marL="91439" marR="91439" marT="45716" marB="45716"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996633"/>
                        </a:solidFill>
                        <a:effectLst/>
                        <a:latin typeface="+mn-lt"/>
                      </a:endParaRPr>
                    </a:p>
                  </a:txBody>
                  <a:tcPr marL="91455" marR="91455"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ZA"/>
                    </a:p>
                  </a:txBody>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996633"/>
                        </a:solidFill>
                        <a:effectLst/>
                        <a:latin typeface="+mn-lt"/>
                      </a:endParaRPr>
                    </a:p>
                  </a:txBody>
                  <a:tcPr marL="91455" marR="91455"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 name="Title 1"/>
          <p:cNvSpPr>
            <a:spLocks noGrp="1"/>
          </p:cNvSpPr>
          <p:nvPr>
            <p:ph type="title"/>
          </p:nvPr>
        </p:nvSpPr>
        <p:spPr>
          <a:xfrm>
            <a:off x="467544" y="332656"/>
            <a:ext cx="8229600" cy="778098"/>
          </a:xfrm>
        </p:spPr>
        <p:txBody>
          <a:bodyPr/>
          <a:lstStyle/>
          <a:p>
            <a:pPr lvl="0"/>
            <a:r>
              <a:rPr lang="en-US" sz="3200" b="1" dirty="0" smtClean="0">
                <a:solidFill>
                  <a:srgbClr val="663300"/>
                </a:solidFill>
                <a:latin typeface="Calibri" panose="020F0502020204030204" pitchFamily="34" charset="0"/>
              </a:rPr>
              <a:t/>
            </a:r>
            <a:br>
              <a:rPr lang="en-US" sz="3200" b="1" dirty="0" smtClean="0">
                <a:solidFill>
                  <a:srgbClr val="663300"/>
                </a:solidFill>
                <a:latin typeface="Calibri" panose="020F0502020204030204" pitchFamily="34" charset="0"/>
              </a:rPr>
            </a:br>
            <a:r>
              <a:rPr lang="en-US" sz="3200" b="1" dirty="0" smtClean="0">
                <a:solidFill>
                  <a:srgbClr val="996600"/>
                </a:solidFill>
                <a:latin typeface="Calibri" panose="020F0502020204030204" pitchFamily="34" charset="0"/>
              </a:rPr>
              <a:t>Budget  </a:t>
            </a:r>
            <a:br>
              <a:rPr lang="en-US" sz="3200" b="1" dirty="0" smtClean="0">
                <a:solidFill>
                  <a:srgbClr val="996600"/>
                </a:solidFill>
                <a:latin typeface="Calibri" panose="020F0502020204030204" pitchFamily="34" charset="0"/>
              </a:rPr>
            </a:br>
            <a:r>
              <a:rPr lang="en-US" sz="3200" b="1" dirty="0" smtClean="0">
                <a:solidFill>
                  <a:srgbClr val="996600"/>
                </a:solidFill>
                <a:latin typeface="Calibri" panose="020F0502020204030204" pitchFamily="34" charset="0"/>
              </a:rPr>
              <a:t>2015/16 </a:t>
            </a:r>
            <a:r>
              <a:rPr lang="en-US" sz="3200" b="1" dirty="0">
                <a:solidFill>
                  <a:srgbClr val="996600"/>
                </a:solidFill>
                <a:latin typeface="Calibri" panose="020F0502020204030204" pitchFamily="34" charset="0"/>
              </a:rPr>
              <a:t>– </a:t>
            </a:r>
            <a:r>
              <a:rPr lang="en-US" sz="3200" b="1" dirty="0" smtClean="0">
                <a:solidFill>
                  <a:srgbClr val="996600"/>
                </a:solidFill>
                <a:latin typeface="Calibri" panose="020F0502020204030204" pitchFamily="34" charset="0"/>
              </a:rPr>
              <a:t>2018/19</a:t>
            </a:r>
            <a:endParaRPr lang="en-ZA" sz="3200" b="1" dirty="0">
              <a:solidFill>
                <a:srgbClr val="996600"/>
              </a:solidFill>
            </a:endParaRPr>
          </a:p>
        </p:txBody>
      </p:sp>
    </p:spTree>
    <p:extLst>
      <p:ext uri="{BB962C8B-B14F-4D97-AF65-F5344CB8AC3E}">
        <p14:creationId xmlns:p14="http://schemas.microsoft.com/office/powerpoint/2010/main" xmlns="" val="2272836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6758880" y="6453336"/>
            <a:ext cx="2133600" cy="476250"/>
          </a:xfrm>
        </p:spPr>
        <p:txBody>
          <a:bodyPr/>
          <a:lstStyle/>
          <a:p>
            <a:fld id="{126D9B20-EF0E-4F17-9B43-C6C0460EDC7E}" type="slidenum">
              <a:rPr lang="en-US">
                <a:solidFill>
                  <a:srgbClr val="FFFFFF"/>
                </a:solidFill>
              </a:rPr>
              <a:pPr/>
              <a:t>22</a:t>
            </a:fld>
            <a:endParaRPr lang="en-US" dirty="0">
              <a:solidFill>
                <a:srgbClr val="FFFFFF"/>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xmlns="" val="3054559166"/>
              </p:ext>
            </p:extLst>
          </p:nvPr>
        </p:nvGraphicFramePr>
        <p:xfrm>
          <a:off x="717550" y="1844829"/>
          <a:ext cx="7454850" cy="4346946"/>
        </p:xfrm>
        <a:graphic>
          <a:graphicData uri="http://schemas.openxmlformats.org/drawingml/2006/table">
            <a:tbl>
              <a:tblPr/>
              <a:tblGrid>
                <a:gridCol w="2296634"/>
                <a:gridCol w="1326398"/>
                <a:gridCol w="1179021"/>
                <a:gridCol w="1387806"/>
                <a:gridCol w="1264991"/>
              </a:tblGrid>
              <a:tr h="516209">
                <a:tc gridSpan="5">
                  <a:txBody>
                    <a:bodyPr/>
                    <a:lstStyle/>
                    <a:p>
                      <a:pPr algn="ctr"/>
                      <a:r>
                        <a:rPr lang="en-US" sz="2800" b="1" dirty="0" smtClean="0">
                          <a:solidFill>
                            <a:srgbClr val="996600"/>
                          </a:solidFill>
                        </a:rPr>
                        <a:t>Expenditure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a:lnSpc>
                          <a:spcPct val="115000"/>
                        </a:lnSpc>
                      </a:pPr>
                      <a:endParaRPr lang="en-US" sz="1100" dirty="0">
                        <a:effectLst/>
                        <a:latin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fontAlgn="base">
                        <a:lnSpc>
                          <a:spcPct val="115000"/>
                        </a:lnSpc>
                        <a:spcBef>
                          <a:spcPts val="0"/>
                        </a:spcBef>
                        <a:spcAft>
                          <a:spcPts val="0"/>
                        </a:spcAft>
                      </a:pPr>
                      <a:endParaRPr lang="en-US" sz="1100" dirty="0">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fontAlgn="base">
                        <a:lnSpc>
                          <a:spcPct val="115000"/>
                        </a:lnSpc>
                        <a:spcBef>
                          <a:spcPts val="0"/>
                        </a:spcBef>
                        <a:spcAft>
                          <a:spcPts val="0"/>
                        </a:spcAft>
                      </a:pPr>
                      <a:endParaRPr lang="en-US" sz="1100" dirty="0">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pPr>
                        <a:lnSpc>
                          <a:spcPct val="115000"/>
                        </a:lnSpc>
                      </a:pPr>
                      <a:endParaRPr lang="en-US" sz="1100" dirty="0">
                        <a:effectLst/>
                        <a:latin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758689">
                <a:tc>
                  <a:txBody>
                    <a:bodyPr/>
                    <a:lstStyle/>
                    <a:p>
                      <a:pPr marL="0" marR="0"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Expenditure </a:t>
                      </a:r>
                      <a:r>
                        <a:rPr lang="en-US" sz="1300" b="1" kern="1200" dirty="0">
                          <a:solidFill>
                            <a:srgbClr val="996600"/>
                          </a:solidFill>
                          <a:effectLst/>
                          <a:latin typeface="Calibri"/>
                          <a:ea typeface="Times New Roman"/>
                          <a:cs typeface="Times New Roman"/>
                        </a:rPr>
                        <a:t>(Rands)</a:t>
                      </a:r>
                      <a:endParaRPr lang="en-US" sz="11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ZA" sz="1300" b="1" kern="1200" dirty="0" smtClean="0">
                          <a:solidFill>
                            <a:srgbClr val="996600"/>
                          </a:solidFill>
                          <a:effectLst/>
                          <a:latin typeface="Calibri"/>
                          <a:ea typeface="Times New Roman"/>
                          <a:cs typeface="Arial"/>
                        </a:rPr>
                        <a:t>2015/16 </a:t>
                      </a:r>
                    </a:p>
                    <a:p>
                      <a:pPr marL="0" marR="0" algn="ctr">
                        <a:lnSpc>
                          <a:spcPct val="115000"/>
                        </a:lnSpc>
                        <a:spcBef>
                          <a:spcPts val="0"/>
                        </a:spcBef>
                        <a:spcAft>
                          <a:spcPts val="0"/>
                        </a:spcAft>
                      </a:pPr>
                      <a:r>
                        <a:rPr lang="en-ZA" sz="1300" b="1" kern="1200" dirty="0" smtClean="0">
                          <a:solidFill>
                            <a:srgbClr val="996600"/>
                          </a:solidFill>
                          <a:effectLst/>
                          <a:latin typeface="Calibri"/>
                          <a:ea typeface="Times New Roman"/>
                          <a:cs typeface="Arial"/>
                        </a:rPr>
                        <a:t>Budget</a:t>
                      </a:r>
                    </a:p>
                    <a:p>
                      <a:pPr marL="0" marR="0" algn="ctr">
                        <a:lnSpc>
                          <a:spcPct val="115000"/>
                        </a:lnSpc>
                        <a:spcBef>
                          <a:spcPts val="0"/>
                        </a:spcBef>
                        <a:spcAft>
                          <a:spcPts val="0"/>
                        </a:spcAft>
                      </a:pPr>
                      <a:r>
                        <a:rPr lang="en-ZA" sz="1300" b="1" kern="1200" dirty="0" smtClean="0">
                          <a:solidFill>
                            <a:srgbClr val="996600"/>
                          </a:solidFill>
                          <a:effectLst/>
                          <a:latin typeface="Calibri"/>
                          <a:ea typeface="Times New Roman"/>
                          <a:cs typeface="Arial"/>
                        </a:rPr>
                        <a:t>x </a:t>
                      </a:r>
                      <a:r>
                        <a:rPr lang="en-ZA" sz="1300" b="1" kern="1200" dirty="0">
                          <a:solidFill>
                            <a:srgbClr val="996600"/>
                          </a:solidFill>
                          <a:effectLst/>
                          <a:latin typeface="Calibri"/>
                          <a:ea typeface="Times New Roman"/>
                          <a:cs typeface="Arial"/>
                        </a:rPr>
                        <a:t>1000</a:t>
                      </a:r>
                      <a:endParaRPr lang="en-US" sz="11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2016/17</a:t>
                      </a:r>
                      <a:endParaRPr lang="en-US" sz="1100" b="1" dirty="0">
                        <a:solidFill>
                          <a:srgbClr val="996600"/>
                        </a:solidFill>
                        <a:effectLst/>
                        <a:latin typeface="Calibri"/>
                        <a:ea typeface="Calibri"/>
                        <a:cs typeface="Times New Roman"/>
                      </a:endParaRPr>
                    </a:p>
                    <a:p>
                      <a:pPr marL="0" marR="0" algn="ctr" fontAlgn="base">
                        <a:lnSpc>
                          <a:spcPct val="115000"/>
                        </a:lnSpc>
                        <a:spcBef>
                          <a:spcPts val="0"/>
                        </a:spcBef>
                        <a:spcAft>
                          <a:spcPts val="0"/>
                        </a:spcAft>
                      </a:pPr>
                      <a:r>
                        <a:rPr lang="en-US" sz="1300" b="1" kern="1200" dirty="0">
                          <a:solidFill>
                            <a:srgbClr val="996600"/>
                          </a:solidFill>
                          <a:effectLst/>
                          <a:latin typeface="Calibri"/>
                          <a:ea typeface="Times New Roman"/>
                          <a:cs typeface="Times New Roman"/>
                        </a:rPr>
                        <a:t>Budget</a:t>
                      </a:r>
                      <a:endParaRPr lang="en-US" sz="1100" b="1" dirty="0">
                        <a:solidFill>
                          <a:srgbClr val="996600"/>
                        </a:solidFill>
                        <a:effectLst/>
                        <a:latin typeface="Calibri"/>
                        <a:ea typeface="Calibri"/>
                        <a:cs typeface="Times New Roman"/>
                      </a:endParaRPr>
                    </a:p>
                    <a:p>
                      <a:pPr marL="0" marR="0" algn="ctr" eaLnBrk="0" fontAlgn="base" hangingPunct="0">
                        <a:lnSpc>
                          <a:spcPct val="115000"/>
                        </a:lnSpc>
                        <a:spcBef>
                          <a:spcPts val="0"/>
                        </a:spcBef>
                        <a:spcAft>
                          <a:spcPts val="0"/>
                        </a:spcAft>
                      </a:pPr>
                      <a:r>
                        <a:rPr lang="en-US" sz="1300" b="1" kern="1200" dirty="0">
                          <a:solidFill>
                            <a:srgbClr val="996600"/>
                          </a:solidFill>
                          <a:effectLst/>
                          <a:latin typeface="Calibri"/>
                          <a:ea typeface="Times New Roman"/>
                          <a:cs typeface="Times New Roman"/>
                        </a:rPr>
                        <a:t>x 1000</a:t>
                      </a:r>
                      <a:endParaRPr lang="en-US" sz="11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2017/18</a:t>
                      </a:r>
                      <a:endParaRPr lang="en-US" sz="1100" b="1" dirty="0">
                        <a:solidFill>
                          <a:srgbClr val="996600"/>
                        </a:solidFill>
                        <a:effectLst/>
                        <a:latin typeface="Calibri"/>
                        <a:ea typeface="Calibri"/>
                        <a:cs typeface="Times New Roman"/>
                      </a:endParaRPr>
                    </a:p>
                    <a:p>
                      <a:pPr marL="0" marR="0" algn="ctr" fontAlgn="base">
                        <a:lnSpc>
                          <a:spcPct val="115000"/>
                        </a:lnSpc>
                        <a:spcBef>
                          <a:spcPts val="0"/>
                        </a:spcBef>
                        <a:spcAft>
                          <a:spcPts val="0"/>
                        </a:spcAft>
                      </a:pPr>
                      <a:r>
                        <a:rPr lang="en-US" sz="1300" b="1" kern="1200" dirty="0">
                          <a:solidFill>
                            <a:srgbClr val="996600"/>
                          </a:solidFill>
                          <a:effectLst/>
                          <a:latin typeface="Calibri"/>
                          <a:ea typeface="Times New Roman"/>
                          <a:cs typeface="Times New Roman"/>
                        </a:rPr>
                        <a:t>Budget</a:t>
                      </a:r>
                      <a:endParaRPr lang="en-US" sz="1100" b="1" dirty="0">
                        <a:solidFill>
                          <a:srgbClr val="996600"/>
                        </a:solidFill>
                        <a:effectLst/>
                        <a:latin typeface="Calibri"/>
                        <a:ea typeface="Calibri"/>
                        <a:cs typeface="Times New Roman"/>
                      </a:endParaRPr>
                    </a:p>
                    <a:p>
                      <a:pPr marL="0" marR="0" algn="ctr" eaLnBrk="0" fontAlgn="base" hangingPunct="0">
                        <a:lnSpc>
                          <a:spcPct val="115000"/>
                        </a:lnSpc>
                        <a:spcBef>
                          <a:spcPts val="0"/>
                        </a:spcBef>
                        <a:spcAft>
                          <a:spcPts val="0"/>
                        </a:spcAft>
                      </a:pPr>
                      <a:r>
                        <a:rPr lang="en-US" sz="1300" b="1" kern="1200" dirty="0">
                          <a:solidFill>
                            <a:srgbClr val="996600"/>
                          </a:solidFill>
                          <a:effectLst/>
                          <a:latin typeface="Calibri"/>
                          <a:ea typeface="Times New Roman"/>
                          <a:cs typeface="Times New Roman"/>
                        </a:rPr>
                        <a:t>x 1000</a:t>
                      </a:r>
                      <a:endParaRPr lang="en-US" sz="11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2018/19</a:t>
                      </a:r>
                      <a:endParaRPr lang="en-US" sz="1300" b="1" dirty="0" smtClean="0">
                        <a:solidFill>
                          <a:srgbClr val="996600"/>
                        </a:solidFill>
                        <a:effectLst/>
                        <a:latin typeface="Calibri"/>
                        <a:ea typeface="Calibri"/>
                        <a:cs typeface="Times New Roman"/>
                      </a:endParaRPr>
                    </a:p>
                    <a:p>
                      <a:pPr marL="0" marR="0" algn="ctr"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Budget</a:t>
                      </a:r>
                      <a:endParaRPr lang="en-US" sz="1300" b="1" dirty="0" smtClean="0">
                        <a:solidFill>
                          <a:srgbClr val="996600"/>
                        </a:solidFill>
                        <a:effectLst/>
                        <a:latin typeface="Calibri"/>
                        <a:ea typeface="Calibri"/>
                        <a:cs typeface="Times New Roman"/>
                      </a:endParaRPr>
                    </a:p>
                    <a:p>
                      <a:pPr marL="0" marR="0" algn="ctr" eaLnBrk="0" fontAlgn="base" hangingPunct="0">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x 1000</a:t>
                      </a:r>
                      <a:endParaRPr lang="en-US" sz="11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729">
                <a:tc>
                  <a:txBody>
                    <a:bodyPr/>
                    <a:lstStyle/>
                    <a:p>
                      <a:pPr marL="0" marR="0" fontAlgn="base">
                        <a:lnSpc>
                          <a:spcPct val="115000"/>
                        </a:lnSpc>
                        <a:spcBef>
                          <a:spcPts val="0"/>
                        </a:spcBef>
                        <a:spcAft>
                          <a:spcPts val="0"/>
                        </a:spcAft>
                      </a:pPr>
                      <a:r>
                        <a:rPr lang="en-US" sz="1300" b="0" kern="1200" dirty="0">
                          <a:solidFill>
                            <a:srgbClr val="996600"/>
                          </a:solidFill>
                          <a:effectLst/>
                          <a:latin typeface="Calibri"/>
                          <a:ea typeface="Times New Roman"/>
                          <a:cs typeface="Times New Roman"/>
                        </a:rPr>
                        <a:t>Personnel costs</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1300" b="0" kern="1200" baseline="0" dirty="0" smtClean="0">
                          <a:solidFill>
                            <a:srgbClr val="996600"/>
                          </a:solidFill>
                          <a:effectLst/>
                          <a:latin typeface="Calibri"/>
                          <a:ea typeface="Times New Roman"/>
                          <a:cs typeface="Calibri"/>
                        </a:rPr>
                        <a:t>196 148</a:t>
                      </a:r>
                      <a:endParaRPr lang="en-US" sz="1300" b="0" dirty="0" smtClean="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211 840</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226 777</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244 919</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729">
                <a:tc>
                  <a:txBody>
                    <a:bodyPr/>
                    <a:lstStyle/>
                    <a:p>
                      <a:pPr marL="0" marR="0" fontAlgn="base">
                        <a:lnSpc>
                          <a:spcPct val="115000"/>
                        </a:lnSpc>
                        <a:spcBef>
                          <a:spcPts val="0"/>
                        </a:spcBef>
                        <a:spcAft>
                          <a:spcPts val="0"/>
                        </a:spcAft>
                      </a:pPr>
                      <a:r>
                        <a:rPr lang="en-US" sz="1300" b="0" kern="1200" dirty="0">
                          <a:solidFill>
                            <a:srgbClr val="996600"/>
                          </a:solidFill>
                          <a:effectLst/>
                          <a:latin typeface="Calibri"/>
                          <a:ea typeface="Times New Roman"/>
                          <a:cs typeface="Times New Roman"/>
                        </a:rPr>
                        <a:t>Bursaries</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300" b="0" kern="1200" dirty="0" smtClean="0">
                          <a:solidFill>
                            <a:srgbClr val="996600"/>
                          </a:solidFill>
                          <a:effectLst/>
                          <a:latin typeface="Calibri"/>
                          <a:ea typeface="Calibri"/>
                          <a:cs typeface="Arial"/>
                        </a:rPr>
                        <a:t>2</a:t>
                      </a:r>
                      <a:r>
                        <a:rPr lang="en-ZA" sz="1300" b="0" kern="1200" baseline="0" dirty="0" smtClean="0">
                          <a:solidFill>
                            <a:srgbClr val="996600"/>
                          </a:solidFill>
                          <a:effectLst/>
                          <a:latin typeface="Calibri"/>
                          <a:ea typeface="Calibri"/>
                          <a:cs typeface="Arial"/>
                        </a:rPr>
                        <a:t> 530</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2 783</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Calibri"/>
                          <a:cs typeface="Times New Roman"/>
                        </a:rPr>
                        <a:t>3</a:t>
                      </a:r>
                      <a:r>
                        <a:rPr lang="en-US" sz="1300" b="0" kern="1200" baseline="0" dirty="0" smtClean="0">
                          <a:solidFill>
                            <a:srgbClr val="996600"/>
                          </a:solidFill>
                          <a:effectLst/>
                          <a:latin typeface="Calibri"/>
                          <a:ea typeface="Calibri"/>
                          <a:cs typeface="Times New Roman"/>
                        </a:rPr>
                        <a:t> 061</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3 367</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729">
                <a:tc>
                  <a:txBody>
                    <a:bodyPr/>
                    <a:lstStyle/>
                    <a:p>
                      <a:pPr marL="0" marR="0" fontAlgn="base">
                        <a:lnSpc>
                          <a:spcPct val="115000"/>
                        </a:lnSpc>
                        <a:spcBef>
                          <a:spcPts val="0"/>
                        </a:spcBef>
                        <a:spcAft>
                          <a:spcPts val="0"/>
                        </a:spcAft>
                      </a:pPr>
                      <a:r>
                        <a:rPr lang="en-US" sz="1300" b="0" kern="1200" dirty="0">
                          <a:solidFill>
                            <a:srgbClr val="996600"/>
                          </a:solidFill>
                          <a:effectLst/>
                          <a:latin typeface="Calibri"/>
                          <a:ea typeface="Times New Roman"/>
                          <a:cs typeface="Times New Roman"/>
                        </a:rPr>
                        <a:t>Commercial project costs</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300" b="0" kern="1200" dirty="0" smtClean="0">
                          <a:solidFill>
                            <a:srgbClr val="996600"/>
                          </a:solidFill>
                          <a:effectLst/>
                          <a:latin typeface="Calibri"/>
                          <a:ea typeface="Calibri"/>
                          <a:cs typeface="Times New Roman"/>
                        </a:rPr>
                        <a:t>18 000</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19 800</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Calibri"/>
                          <a:cs typeface="Times New Roman"/>
                        </a:rPr>
                        <a:t>21</a:t>
                      </a:r>
                      <a:r>
                        <a:rPr lang="en-US" sz="1300" b="0" kern="1200" baseline="0" dirty="0" smtClean="0">
                          <a:solidFill>
                            <a:srgbClr val="996600"/>
                          </a:solidFill>
                          <a:effectLst/>
                          <a:latin typeface="Calibri"/>
                          <a:ea typeface="Calibri"/>
                          <a:cs typeface="Times New Roman"/>
                        </a:rPr>
                        <a:t> 780</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Calibri"/>
                          <a:cs typeface="Times New Roman"/>
                        </a:rPr>
                        <a:t>23</a:t>
                      </a:r>
                      <a:r>
                        <a:rPr lang="en-US" sz="1300" b="0" kern="1200" baseline="0" dirty="0" smtClean="0">
                          <a:solidFill>
                            <a:srgbClr val="996600"/>
                          </a:solidFill>
                          <a:effectLst/>
                          <a:latin typeface="Calibri"/>
                          <a:ea typeface="Calibri"/>
                          <a:cs typeface="Times New Roman"/>
                        </a:rPr>
                        <a:t> 958</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729">
                <a:tc>
                  <a:txBody>
                    <a:bodyPr/>
                    <a:lstStyle/>
                    <a:p>
                      <a:pPr marL="0" marR="0" fontAlgn="base">
                        <a:lnSpc>
                          <a:spcPct val="115000"/>
                        </a:lnSpc>
                        <a:spcBef>
                          <a:spcPts val="0"/>
                        </a:spcBef>
                        <a:spcAft>
                          <a:spcPts val="0"/>
                        </a:spcAft>
                      </a:pPr>
                      <a:r>
                        <a:rPr lang="en-US" sz="1300" b="0" kern="1200" dirty="0">
                          <a:solidFill>
                            <a:srgbClr val="996600"/>
                          </a:solidFill>
                          <a:effectLst/>
                          <a:latin typeface="Calibri"/>
                          <a:ea typeface="Times New Roman"/>
                          <a:cs typeface="Times New Roman"/>
                        </a:rPr>
                        <a:t>Overheads and operating costs</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300" b="0" kern="1200" dirty="0" smtClean="0">
                          <a:solidFill>
                            <a:srgbClr val="996600"/>
                          </a:solidFill>
                          <a:effectLst/>
                          <a:latin typeface="Calibri"/>
                          <a:ea typeface="Calibri"/>
                          <a:cs typeface="Times New Roman"/>
                        </a:rPr>
                        <a:t>189 842</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142 171</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124 895</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72 052</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729">
                <a:tc>
                  <a:txBody>
                    <a:bodyPr/>
                    <a:lstStyle/>
                    <a:p>
                      <a:pPr marL="0" marR="0" fontAlgn="base">
                        <a:lnSpc>
                          <a:spcPct val="115000"/>
                        </a:lnSpc>
                        <a:spcBef>
                          <a:spcPts val="0"/>
                        </a:spcBef>
                        <a:spcAft>
                          <a:spcPts val="0"/>
                        </a:spcAft>
                      </a:pPr>
                      <a:r>
                        <a:rPr lang="en-US" sz="1300" b="1" i="1" kern="1200" dirty="0">
                          <a:solidFill>
                            <a:srgbClr val="996600"/>
                          </a:solidFill>
                          <a:effectLst/>
                          <a:latin typeface="Calibri"/>
                          <a:ea typeface="Times New Roman"/>
                          <a:cs typeface="Times New Roman"/>
                        </a:rPr>
                        <a:t>SUBTOTAL - B</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1300" b="1" kern="1200" dirty="0" smtClean="0">
                          <a:solidFill>
                            <a:srgbClr val="996600"/>
                          </a:solidFill>
                          <a:effectLst/>
                          <a:latin typeface="Calibri"/>
                          <a:ea typeface="Calibri"/>
                          <a:cs typeface="Arial"/>
                        </a:rPr>
                        <a:t>406 520</a:t>
                      </a:r>
                      <a:endParaRPr lang="en-US" sz="1300" dirty="0" smtClean="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Bef>
                          <a:spcPts val="0"/>
                        </a:spcBef>
                        <a:spcAft>
                          <a:spcPts val="0"/>
                        </a:spcAft>
                      </a:pPr>
                      <a:r>
                        <a:rPr lang="en-US" sz="1300" b="1" kern="1200" dirty="0" smtClean="0">
                          <a:solidFill>
                            <a:srgbClr val="996600"/>
                          </a:solidFill>
                          <a:effectLst/>
                          <a:latin typeface="Calibri"/>
                          <a:ea typeface="Calibri"/>
                          <a:cs typeface="Arial"/>
                        </a:rPr>
                        <a:t>376</a:t>
                      </a:r>
                      <a:r>
                        <a:rPr lang="en-US" sz="1300" b="1" kern="1200" baseline="0" dirty="0" smtClean="0">
                          <a:solidFill>
                            <a:srgbClr val="996600"/>
                          </a:solidFill>
                          <a:effectLst/>
                          <a:latin typeface="Calibri"/>
                          <a:ea typeface="Calibri"/>
                          <a:cs typeface="Arial"/>
                        </a:rPr>
                        <a:t> 594</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Bef>
                          <a:spcPts val="0"/>
                        </a:spcBef>
                        <a:spcAft>
                          <a:spcPts val="0"/>
                        </a:spcAft>
                      </a:pPr>
                      <a:r>
                        <a:rPr lang="en-US" sz="1300" b="1" kern="1200" dirty="0" smtClean="0">
                          <a:solidFill>
                            <a:srgbClr val="996600"/>
                          </a:solidFill>
                          <a:effectLst/>
                          <a:latin typeface="Calibri"/>
                          <a:ea typeface="Times New Roman"/>
                          <a:cs typeface="Arial"/>
                        </a:rPr>
                        <a:t>376</a:t>
                      </a:r>
                      <a:r>
                        <a:rPr lang="en-US" sz="1300" b="1" kern="1200" baseline="0" dirty="0" smtClean="0">
                          <a:solidFill>
                            <a:srgbClr val="996600"/>
                          </a:solidFill>
                          <a:effectLst/>
                          <a:latin typeface="Calibri"/>
                          <a:ea typeface="Times New Roman"/>
                          <a:cs typeface="Arial"/>
                        </a:rPr>
                        <a:t> 513</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b="1" kern="1200" dirty="0" smtClean="0">
                          <a:solidFill>
                            <a:srgbClr val="996600"/>
                          </a:solidFill>
                          <a:effectLst/>
                          <a:latin typeface="Calibri"/>
                          <a:ea typeface="Times New Roman"/>
                          <a:cs typeface="Arial"/>
                        </a:rPr>
                        <a:t>344 296</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215">
                <a:tc>
                  <a:txBody>
                    <a:bodyPr/>
                    <a:lstStyle/>
                    <a:p>
                      <a:pPr marL="0" marR="0" fontAlgn="base">
                        <a:lnSpc>
                          <a:spcPct val="115000"/>
                        </a:lnSpc>
                        <a:spcBef>
                          <a:spcPts val="0"/>
                        </a:spcBef>
                        <a:spcAft>
                          <a:spcPts val="0"/>
                        </a:spcAft>
                      </a:pPr>
                      <a:endParaRPr lang="en-US" sz="1100" dirty="0">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endParaRPr lang="en-US" sz="1300" dirty="0" smtClean="0">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r">
                        <a:lnSpc>
                          <a:spcPct val="115000"/>
                        </a:lnSpc>
                        <a:spcBef>
                          <a:spcPts val="0"/>
                        </a:spcBef>
                        <a:spcAft>
                          <a:spcPts val="0"/>
                        </a:spcAft>
                      </a:pPr>
                      <a:endParaRPr lang="en-US" sz="1100" dirty="0">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r">
                        <a:lnSpc>
                          <a:spcPct val="115000"/>
                        </a:lnSpc>
                        <a:spcBef>
                          <a:spcPts val="0"/>
                        </a:spcBef>
                        <a:spcAft>
                          <a:spcPts val="0"/>
                        </a:spcAft>
                      </a:pPr>
                      <a:endParaRPr lang="en-US" sz="1100" dirty="0">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r">
                        <a:lnSpc>
                          <a:spcPct val="115000"/>
                        </a:lnSpc>
                        <a:spcBef>
                          <a:spcPts val="0"/>
                        </a:spcBef>
                        <a:spcAft>
                          <a:spcPts val="0"/>
                        </a:spcAft>
                      </a:pPr>
                      <a:endParaRPr lang="en-US" sz="1100" dirty="0">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63621">
                <a:tc>
                  <a:txBody>
                    <a:bodyPr/>
                    <a:lstStyle/>
                    <a:p>
                      <a:pPr marL="0" marR="0" indent="0" algn="l" defTabSz="914400" rtl="0" eaLnBrk="1" fontAlgn="base" latinLnBrk="0" hangingPunct="1">
                        <a:lnSpc>
                          <a:spcPct val="115000"/>
                        </a:lnSpc>
                        <a:spcBef>
                          <a:spcPts val="0"/>
                        </a:spcBef>
                        <a:spcAft>
                          <a:spcPts val="0"/>
                        </a:spcAft>
                        <a:buClrTx/>
                        <a:buSzTx/>
                        <a:buFontTx/>
                        <a:buNone/>
                        <a:tabLst/>
                        <a:defRPr/>
                      </a:pPr>
                      <a:r>
                        <a:rPr lang="en-US" sz="1300" b="1" dirty="0" smtClean="0">
                          <a:solidFill>
                            <a:srgbClr val="996600"/>
                          </a:solidFill>
                          <a:effectLst/>
                          <a:latin typeface="Calibri"/>
                          <a:ea typeface="Calibri"/>
                          <a:cs typeface="Times New Roman"/>
                        </a:rPr>
                        <a:t>Surplus before Capital Expenditure A - B</a:t>
                      </a:r>
                      <a:endParaRPr lang="en-US" sz="13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1300" b="1" dirty="0" smtClean="0">
                          <a:solidFill>
                            <a:srgbClr val="996600"/>
                          </a:solidFill>
                          <a:effectLst/>
                          <a:latin typeface="Calibri"/>
                          <a:ea typeface="Calibri"/>
                          <a:cs typeface="Times New Roman"/>
                        </a:rPr>
                        <a:t>85 981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1300" b="1" kern="1200" dirty="0" smtClean="0">
                          <a:solidFill>
                            <a:srgbClr val="996600"/>
                          </a:solidFill>
                          <a:effectLst/>
                          <a:latin typeface="Calibri"/>
                          <a:ea typeface="Times New Roman"/>
                          <a:cs typeface="Arial"/>
                        </a:rPr>
                        <a:t>49 354</a:t>
                      </a:r>
                      <a:endParaRPr lang="en-US" sz="1300" b="1" dirty="0" smtClean="0">
                        <a:solidFill>
                          <a:srgbClr val="996600"/>
                        </a:solidFill>
                        <a:effectLst/>
                        <a:latin typeface="Calibri"/>
                        <a:ea typeface="Calibri"/>
                        <a:cs typeface="Times New Roman"/>
                      </a:endParaRPr>
                    </a:p>
                    <a:p>
                      <a:pPr marL="0" marR="0" algn="r">
                        <a:lnSpc>
                          <a:spcPct val="115000"/>
                        </a:lnSpc>
                        <a:spcBef>
                          <a:spcPts val="0"/>
                        </a:spcBef>
                        <a:spcAft>
                          <a:spcPts val="0"/>
                        </a:spcAft>
                      </a:pPr>
                      <a:endParaRPr lang="en-US" sz="13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1300" b="1" kern="1200" dirty="0" smtClean="0">
                          <a:solidFill>
                            <a:srgbClr val="996600"/>
                          </a:solidFill>
                          <a:effectLst/>
                          <a:latin typeface="Calibri"/>
                          <a:ea typeface="Calibri"/>
                          <a:cs typeface="Arial"/>
                        </a:rPr>
                        <a:t>41 393</a:t>
                      </a:r>
                      <a:endParaRPr lang="en-US" sz="1300" b="1" dirty="0" smtClean="0">
                        <a:solidFill>
                          <a:srgbClr val="996600"/>
                        </a:solidFill>
                        <a:effectLst/>
                        <a:latin typeface="Calibri"/>
                        <a:ea typeface="Calibri"/>
                        <a:cs typeface="Times New Roman"/>
                      </a:endParaRPr>
                    </a:p>
                    <a:p>
                      <a:pPr marL="0" marR="0" algn="r">
                        <a:lnSpc>
                          <a:spcPct val="115000"/>
                        </a:lnSpc>
                        <a:spcBef>
                          <a:spcPts val="0"/>
                        </a:spcBef>
                        <a:spcAft>
                          <a:spcPts val="0"/>
                        </a:spcAft>
                      </a:pPr>
                      <a:endParaRPr lang="en-US" sz="13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1300" b="1" kern="1200" dirty="0" smtClean="0">
                          <a:solidFill>
                            <a:srgbClr val="996600"/>
                          </a:solidFill>
                          <a:effectLst/>
                          <a:latin typeface="Calibri"/>
                          <a:ea typeface="Times New Roman"/>
                          <a:cs typeface="Arial"/>
                        </a:rPr>
                        <a:t>42 584</a:t>
                      </a:r>
                      <a:endParaRPr lang="en-US" sz="1300" b="1" dirty="0" smtClean="0">
                        <a:solidFill>
                          <a:srgbClr val="996600"/>
                        </a:solidFill>
                        <a:effectLst/>
                        <a:latin typeface="Calibri"/>
                        <a:ea typeface="Calibri"/>
                        <a:cs typeface="Times New Roman"/>
                      </a:endParaRPr>
                    </a:p>
                    <a:p>
                      <a:pPr marL="0" marR="0" algn="r">
                        <a:lnSpc>
                          <a:spcPct val="115000"/>
                        </a:lnSpc>
                        <a:spcBef>
                          <a:spcPts val="0"/>
                        </a:spcBef>
                        <a:spcAft>
                          <a:spcPts val="0"/>
                        </a:spcAft>
                      </a:pPr>
                      <a:endParaRPr lang="en-US" sz="13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319">
                <a:tc>
                  <a:txBody>
                    <a:bodyPr/>
                    <a:lstStyle/>
                    <a:p>
                      <a:pPr>
                        <a:lnSpc>
                          <a:spcPct val="115000"/>
                        </a:lnSpc>
                      </a:pPr>
                      <a:endParaRPr lang="en-US" sz="1100" dirty="0">
                        <a:effectLst/>
                        <a:latin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pPr>
                      <a:endParaRPr lang="en-US" sz="1100" dirty="0">
                        <a:effectLst/>
                        <a:latin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pPr>
                      <a:endParaRPr lang="en-US" sz="1100" dirty="0">
                        <a:effectLst/>
                        <a:latin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pPr>
                      <a:endParaRPr lang="en-US" sz="1100" dirty="0">
                        <a:effectLst/>
                        <a:latin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pPr>
                      <a:endParaRPr lang="en-US" sz="1100" dirty="0">
                        <a:effectLst/>
                        <a:latin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04729">
                <a:tc gridSpan="5">
                  <a:txBody>
                    <a:bodyPr/>
                    <a:lstStyle/>
                    <a:p>
                      <a:pPr marL="0" marR="0" fontAlgn="base">
                        <a:lnSpc>
                          <a:spcPct val="115000"/>
                        </a:lnSpc>
                        <a:spcBef>
                          <a:spcPts val="0"/>
                        </a:spcBef>
                        <a:spcAft>
                          <a:spcPts val="0"/>
                        </a:spcAft>
                      </a:pPr>
                      <a:endParaRPr lang="en-US" sz="1100" dirty="0">
                        <a:effectLst/>
                        <a:latin typeface="Calibri"/>
                        <a:ea typeface="Calibri"/>
                        <a:cs typeface="Times New Roman"/>
                      </a:endParaRPr>
                    </a:p>
                  </a:txBody>
                  <a:tcP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2" name="Title 1"/>
          <p:cNvSpPr>
            <a:spLocks noGrp="1"/>
          </p:cNvSpPr>
          <p:nvPr>
            <p:ph type="title"/>
          </p:nvPr>
        </p:nvSpPr>
        <p:spPr>
          <a:xfrm>
            <a:off x="457200" y="274638"/>
            <a:ext cx="8229600" cy="778098"/>
          </a:xfrm>
        </p:spPr>
        <p:txBody>
          <a:bodyPr/>
          <a:lstStyle/>
          <a:p>
            <a:pPr lvl="0"/>
            <a:r>
              <a:rPr lang="en-US" sz="3200" b="1" dirty="0" smtClean="0">
                <a:solidFill>
                  <a:srgbClr val="663300"/>
                </a:solidFill>
                <a:latin typeface="Calibri" panose="020F0502020204030204" pitchFamily="34" charset="0"/>
              </a:rPr>
              <a:t/>
            </a:r>
            <a:br>
              <a:rPr lang="en-US" sz="3200" b="1" dirty="0" smtClean="0">
                <a:solidFill>
                  <a:srgbClr val="663300"/>
                </a:solidFill>
                <a:latin typeface="Calibri" panose="020F0502020204030204" pitchFamily="34" charset="0"/>
              </a:rPr>
            </a:br>
            <a:r>
              <a:rPr lang="en-US" sz="1000" b="1" dirty="0">
                <a:solidFill>
                  <a:srgbClr val="996600"/>
                </a:solidFill>
                <a:latin typeface="Calibri" panose="020F0502020204030204" pitchFamily="34" charset="0"/>
              </a:rPr>
              <a:t/>
            </a:r>
            <a:br>
              <a:rPr lang="en-US" sz="1000" b="1" dirty="0">
                <a:solidFill>
                  <a:srgbClr val="996600"/>
                </a:solidFill>
                <a:latin typeface="Calibri" panose="020F0502020204030204" pitchFamily="34" charset="0"/>
              </a:rPr>
            </a:br>
            <a:endParaRPr lang="en-ZA" sz="3200" b="1" dirty="0">
              <a:solidFill>
                <a:srgbClr val="996600"/>
              </a:solidFill>
            </a:endParaRPr>
          </a:p>
        </p:txBody>
      </p:sp>
    </p:spTree>
    <p:extLst>
      <p:ext uri="{BB962C8B-B14F-4D97-AF65-F5344CB8AC3E}">
        <p14:creationId xmlns:p14="http://schemas.microsoft.com/office/powerpoint/2010/main" xmlns="" val="3056602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6758880" y="6453336"/>
            <a:ext cx="2133600" cy="476250"/>
          </a:xfrm>
        </p:spPr>
        <p:txBody>
          <a:bodyPr/>
          <a:lstStyle/>
          <a:p>
            <a:fld id="{126D9B20-EF0E-4F17-9B43-C6C0460EDC7E}" type="slidenum">
              <a:rPr lang="en-US">
                <a:solidFill>
                  <a:srgbClr val="FFFFFF"/>
                </a:solidFill>
              </a:rPr>
              <a:pPr/>
              <a:t>23</a:t>
            </a:fld>
            <a:endParaRPr lang="en-US" dirty="0">
              <a:solidFill>
                <a:srgbClr val="FFFFFF"/>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197938699"/>
              </p:ext>
            </p:extLst>
          </p:nvPr>
        </p:nvGraphicFramePr>
        <p:xfrm>
          <a:off x="539552" y="1772816"/>
          <a:ext cx="7632849" cy="3848846"/>
        </p:xfrm>
        <a:graphic>
          <a:graphicData uri="http://schemas.openxmlformats.org/drawingml/2006/table">
            <a:tbl>
              <a:tblPr/>
              <a:tblGrid>
                <a:gridCol w="2880320"/>
                <a:gridCol w="1080120"/>
                <a:gridCol w="961677"/>
                <a:gridCol w="1426701"/>
                <a:gridCol w="1284031"/>
              </a:tblGrid>
              <a:tr h="576064">
                <a:tc gridSpan="5">
                  <a:txBody>
                    <a:bodyPr/>
                    <a:lstStyle/>
                    <a:p>
                      <a:endParaRPr lang="en-US" dirty="0" smtClean="0">
                        <a:solidFill>
                          <a:srgbClr val="996600"/>
                        </a:solidFill>
                      </a:endParaRPr>
                    </a:p>
                    <a:p>
                      <a:pPr algn="ctr"/>
                      <a:r>
                        <a:rPr lang="en-US" sz="2800" b="1" dirty="0" smtClean="0">
                          <a:solidFill>
                            <a:srgbClr val="996600"/>
                          </a:solidFill>
                        </a:rPr>
                        <a:t>Expenditure Continued</a:t>
                      </a:r>
                      <a:endParaRPr lang="en-US" sz="2800" b="1" dirty="0">
                        <a:solidFill>
                          <a:srgbClr val="996600"/>
                        </a:solidFill>
                      </a:endParaRPr>
                    </a:p>
                  </a:txBody>
                  <a:tcPr marL="91439" marR="91439"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hMerge="1">
                  <a:txBody>
                    <a:bodyPr/>
                    <a:lstStyle/>
                    <a:p>
                      <a:endParaRPr lang="en-ZA" sz="1000" b="0" dirty="0">
                        <a:latin typeface="Arial Black" pitchFamily="34" charset="0"/>
                        <a:cs typeface="Arial" pitchFamily="34" charset="0"/>
                      </a:endParaRPr>
                    </a:p>
                  </a:txBody>
                  <a:tcPr marL="91439" marR="91439"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Arial Black" pitchFamily="34" charset="0"/>
                      </a:endParaRPr>
                    </a:p>
                  </a:txBody>
                  <a:tcPr marL="91439" marR="91439"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Arial Black" pitchFamily="34" charset="0"/>
                      </a:endParaRPr>
                    </a:p>
                  </a:txBody>
                  <a:tcPr marL="91439" marR="91439"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US" sz="1000" b="1" dirty="0">
                        <a:solidFill>
                          <a:schemeClr val="tx1"/>
                        </a:solidFill>
                        <a:latin typeface="Arial Black" pitchFamily="34" charset="0"/>
                      </a:endParaRPr>
                    </a:p>
                  </a:txBody>
                  <a:tcPr marL="91439" marR="91439"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r>
              <a:tr h="233630">
                <a:tc>
                  <a:txBody>
                    <a:bodyPr/>
                    <a:lstStyle/>
                    <a:p>
                      <a:pPr marL="0" marR="0"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Application of Surplus</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ctr">
                        <a:lnSpc>
                          <a:spcPct val="115000"/>
                        </a:lnSpc>
                        <a:spcBef>
                          <a:spcPts val="0"/>
                        </a:spcBef>
                        <a:spcAft>
                          <a:spcPts val="0"/>
                        </a:spcAft>
                      </a:pPr>
                      <a:r>
                        <a:rPr lang="en-ZA" sz="1300" b="1" kern="1200" dirty="0" smtClean="0">
                          <a:solidFill>
                            <a:srgbClr val="996600"/>
                          </a:solidFill>
                          <a:effectLst/>
                          <a:latin typeface="Calibri"/>
                          <a:ea typeface="Times New Roman"/>
                          <a:cs typeface="Arial"/>
                        </a:rPr>
                        <a:t>2015/16</a:t>
                      </a:r>
                      <a:endParaRPr lang="en-US" sz="1100" b="1" dirty="0">
                        <a:solidFill>
                          <a:srgbClr val="996600"/>
                        </a:solidFill>
                        <a:effectLst/>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300" b="1" kern="1200" dirty="0" smtClean="0">
                          <a:solidFill>
                            <a:srgbClr val="996600"/>
                          </a:solidFill>
                          <a:effectLst/>
                          <a:latin typeface="Calibri"/>
                          <a:ea typeface="Times New Roman"/>
                          <a:cs typeface="Times New Roman"/>
                        </a:rPr>
                        <a:t>Budget</a:t>
                      </a:r>
                      <a:endParaRPr lang="en-US" sz="1300" dirty="0" smtClean="0">
                        <a:solidFill>
                          <a:srgbClr val="996600"/>
                        </a:solidFill>
                        <a:effectLst/>
                        <a:latin typeface="Calibri"/>
                        <a:ea typeface="Calibri"/>
                        <a:cs typeface="Times New Roman"/>
                      </a:endParaRPr>
                    </a:p>
                    <a:p>
                      <a:pPr marL="0" marR="0" algn="ctr">
                        <a:lnSpc>
                          <a:spcPct val="115000"/>
                        </a:lnSpc>
                        <a:spcBef>
                          <a:spcPts val="0"/>
                        </a:spcBef>
                        <a:spcAft>
                          <a:spcPts val="0"/>
                        </a:spcAft>
                      </a:pPr>
                      <a:r>
                        <a:rPr lang="en-ZA" sz="1300" b="1" kern="1200" dirty="0" smtClean="0">
                          <a:solidFill>
                            <a:srgbClr val="996600"/>
                          </a:solidFill>
                          <a:effectLst/>
                          <a:latin typeface="Calibri"/>
                          <a:ea typeface="Times New Roman"/>
                          <a:cs typeface="Arial"/>
                        </a:rPr>
                        <a:t>x 1000</a:t>
                      </a:r>
                      <a:endParaRPr lang="en-US" sz="11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ctr"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2016/17</a:t>
                      </a:r>
                      <a:endParaRPr lang="en-US" sz="1300" dirty="0">
                        <a:solidFill>
                          <a:srgbClr val="996600"/>
                        </a:solidFill>
                        <a:effectLst/>
                        <a:latin typeface="Calibri"/>
                        <a:ea typeface="Calibri"/>
                        <a:cs typeface="Times New Roman"/>
                      </a:endParaRPr>
                    </a:p>
                    <a:p>
                      <a:pPr marL="0" marR="0" algn="ctr" fontAlgn="base">
                        <a:lnSpc>
                          <a:spcPct val="115000"/>
                        </a:lnSpc>
                        <a:spcBef>
                          <a:spcPts val="0"/>
                        </a:spcBef>
                        <a:spcAft>
                          <a:spcPts val="0"/>
                        </a:spcAft>
                      </a:pPr>
                      <a:r>
                        <a:rPr lang="en-US" sz="1300" b="1" kern="1200" dirty="0">
                          <a:solidFill>
                            <a:srgbClr val="996600"/>
                          </a:solidFill>
                          <a:effectLst/>
                          <a:latin typeface="Calibri"/>
                          <a:ea typeface="Times New Roman"/>
                          <a:cs typeface="Times New Roman"/>
                        </a:rPr>
                        <a:t>Budget</a:t>
                      </a:r>
                      <a:endParaRPr lang="en-US" sz="1300" dirty="0">
                        <a:solidFill>
                          <a:srgbClr val="996600"/>
                        </a:solidFill>
                        <a:effectLst/>
                        <a:latin typeface="Calibri"/>
                        <a:ea typeface="Calibri"/>
                        <a:cs typeface="Times New Roman"/>
                      </a:endParaRPr>
                    </a:p>
                    <a:p>
                      <a:pPr marL="0" marR="0" algn="ctr" eaLnBrk="0" fontAlgn="base" hangingPunct="0">
                        <a:lnSpc>
                          <a:spcPct val="115000"/>
                        </a:lnSpc>
                        <a:spcBef>
                          <a:spcPts val="0"/>
                        </a:spcBef>
                        <a:spcAft>
                          <a:spcPts val="0"/>
                        </a:spcAft>
                      </a:pPr>
                      <a:r>
                        <a:rPr lang="en-US" sz="1300" b="1" kern="1200" dirty="0">
                          <a:solidFill>
                            <a:srgbClr val="996600"/>
                          </a:solidFill>
                          <a:effectLst/>
                          <a:latin typeface="Calibri"/>
                          <a:ea typeface="Times New Roman"/>
                          <a:cs typeface="Times New Roman"/>
                        </a:rPr>
                        <a:t>x 1000</a:t>
                      </a:r>
                      <a:endParaRPr lang="en-US" sz="13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ctr"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2017/18</a:t>
                      </a:r>
                      <a:endParaRPr lang="en-US" sz="1300" dirty="0">
                        <a:solidFill>
                          <a:srgbClr val="996600"/>
                        </a:solidFill>
                        <a:effectLst/>
                        <a:latin typeface="Calibri"/>
                        <a:ea typeface="Calibri"/>
                        <a:cs typeface="Times New Roman"/>
                      </a:endParaRPr>
                    </a:p>
                    <a:p>
                      <a:pPr marL="0" marR="0" algn="ctr" fontAlgn="base">
                        <a:lnSpc>
                          <a:spcPct val="115000"/>
                        </a:lnSpc>
                        <a:spcBef>
                          <a:spcPts val="0"/>
                        </a:spcBef>
                        <a:spcAft>
                          <a:spcPts val="0"/>
                        </a:spcAft>
                      </a:pPr>
                      <a:r>
                        <a:rPr lang="en-US" sz="1300" b="1" kern="1200" dirty="0">
                          <a:solidFill>
                            <a:srgbClr val="996600"/>
                          </a:solidFill>
                          <a:effectLst/>
                          <a:latin typeface="Calibri"/>
                          <a:ea typeface="Times New Roman"/>
                          <a:cs typeface="Times New Roman"/>
                        </a:rPr>
                        <a:t>Budget</a:t>
                      </a:r>
                      <a:endParaRPr lang="en-US" sz="1300" dirty="0">
                        <a:solidFill>
                          <a:srgbClr val="996600"/>
                        </a:solidFill>
                        <a:effectLst/>
                        <a:latin typeface="Calibri"/>
                        <a:ea typeface="Calibri"/>
                        <a:cs typeface="Times New Roman"/>
                      </a:endParaRPr>
                    </a:p>
                    <a:p>
                      <a:pPr marL="0" marR="0" algn="ctr" eaLnBrk="0" fontAlgn="base" hangingPunct="0">
                        <a:lnSpc>
                          <a:spcPct val="115000"/>
                        </a:lnSpc>
                        <a:spcBef>
                          <a:spcPts val="0"/>
                        </a:spcBef>
                        <a:spcAft>
                          <a:spcPts val="0"/>
                        </a:spcAft>
                      </a:pPr>
                      <a:r>
                        <a:rPr lang="en-US" sz="1300" b="1" kern="1200" dirty="0">
                          <a:solidFill>
                            <a:srgbClr val="996600"/>
                          </a:solidFill>
                          <a:effectLst/>
                          <a:latin typeface="Calibri"/>
                          <a:ea typeface="Times New Roman"/>
                          <a:cs typeface="Times New Roman"/>
                        </a:rPr>
                        <a:t>x 1000</a:t>
                      </a:r>
                      <a:endParaRPr lang="en-US" sz="13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ctr"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2018/19</a:t>
                      </a:r>
                      <a:endParaRPr lang="en-US" sz="1300" dirty="0">
                        <a:solidFill>
                          <a:srgbClr val="996600"/>
                        </a:solidFill>
                        <a:effectLst/>
                        <a:latin typeface="Calibri"/>
                        <a:ea typeface="Calibri"/>
                        <a:cs typeface="Times New Roman"/>
                      </a:endParaRPr>
                    </a:p>
                    <a:p>
                      <a:pPr marL="0" marR="0" algn="ctr" fontAlgn="base">
                        <a:lnSpc>
                          <a:spcPct val="115000"/>
                        </a:lnSpc>
                        <a:spcBef>
                          <a:spcPts val="0"/>
                        </a:spcBef>
                        <a:spcAft>
                          <a:spcPts val="0"/>
                        </a:spcAft>
                      </a:pPr>
                      <a:r>
                        <a:rPr lang="en-US" sz="1300" b="1" kern="1200" dirty="0">
                          <a:solidFill>
                            <a:srgbClr val="996600"/>
                          </a:solidFill>
                          <a:effectLst/>
                          <a:latin typeface="Calibri"/>
                          <a:ea typeface="Times New Roman"/>
                          <a:cs typeface="Times New Roman"/>
                        </a:rPr>
                        <a:t>Budget</a:t>
                      </a:r>
                      <a:endParaRPr lang="en-US" sz="1300" dirty="0">
                        <a:solidFill>
                          <a:srgbClr val="996600"/>
                        </a:solidFill>
                        <a:effectLst/>
                        <a:latin typeface="Calibri"/>
                        <a:ea typeface="Calibri"/>
                        <a:cs typeface="Times New Roman"/>
                      </a:endParaRPr>
                    </a:p>
                    <a:p>
                      <a:pPr marL="0" marR="0" algn="ctr" eaLnBrk="0" fontAlgn="base" hangingPunct="0">
                        <a:lnSpc>
                          <a:spcPct val="115000"/>
                        </a:lnSpc>
                        <a:spcBef>
                          <a:spcPts val="0"/>
                        </a:spcBef>
                        <a:spcAft>
                          <a:spcPts val="0"/>
                        </a:spcAft>
                      </a:pPr>
                      <a:r>
                        <a:rPr lang="en-US" sz="1300" b="1" kern="1200" dirty="0">
                          <a:solidFill>
                            <a:srgbClr val="996600"/>
                          </a:solidFill>
                          <a:effectLst/>
                          <a:latin typeface="Calibri"/>
                          <a:ea typeface="Times New Roman"/>
                          <a:cs typeface="Times New Roman"/>
                        </a:rPr>
                        <a:t>x 1000</a:t>
                      </a:r>
                      <a:endParaRPr lang="en-US" sz="13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r>
              <a:tr h="0">
                <a:tc>
                  <a:txBody>
                    <a:bodyPr/>
                    <a:lstStyle/>
                    <a:p>
                      <a:pPr marL="0" marR="0" fontAlgn="base">
                        <a:lnSpc>
                          <a:spcPct val="115000"/>
                        </a:lnSpc>
                        <a:spcBef>
                          <a:spcPts val="0"/>
                        </a:spcBef>
                        <a:spcAft>
                          <a:spcPts val="0"/>
                        </a:spcAft>
                      </a:pPr>
                      <a:r>
                        <a:rPr lang="en-US" sz="1300" b="1" kern="1200" dirty="0" smtClean="0">
                          <a:solidFill>
                            <a:srgbClr val="996600"/>
                          </a:solidFill>
                          <a:effectLst/>
                          <a:latin typeface="Calibri"/>
                          <a:ea typeface="Times New Roman"/>
                          <a:cs typeface="Times New Roman"/>
                        </a:rPr>
                        <a:t>Capital Expenditure</a:t>
                      </a:r>
                      <a:endParaRPr lang="en-US" sz="1100" b="1"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nSpc>
                          <a:spcPct val="115000"/>
                        </a:lnSpc>
                        <a:spcBef>
                          <a:spcPts val="0"/>
                        </a:spcBef>
                        <a:spcAft>
                          <a:spcPts val="0"/>
                        </a:spcAft>
                      </a:pP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fontAlgn="base">
                        <a:lnSpc>
                          <a:spcPct val="115000"/>
                        </a:lnSpc>
                        <a:spcBef>
                          <a:spcPts val="0"/>
                        </a:spcBef>
                        <a:spcAft>
                          <a:spcPts val="0"/>
                        </a:spcAft>
                      </a:pP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fontAlgn="base">
                        <a:lnSpc>
                          <a:spcPct val="115000"/>
                        </a:lnSpc>
                        <a:spcBef>
                          <a:spcPts val="0"/>
                        </a:spcBef>
                        <a:spcAft>
                          <a:spcPts val="0"/>
                        </a:spcAft>
                      </a:pP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nSpc>
                          <a:spcPct val="115000"/>
                        </a:lnSpc>
                        <a:spcBef>
                          <a:spcPts val="0"/>
                        </a:spcBef>
                        <a:spcAft>
                          <a:spcPts val="0"/>
                        </a:spcAft>
                      </a:pP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fontAlgn="base">
                        <a:lnSpc>
                          <a:spcPct val="115000"/>
                        </a:lnSpc>
                        <a:spcBef>
                          <a:spcPts val="0"/>
                        </a:spcBef>
                        <a:spcAft>
                          <a:spcPts val="0"/>
                        </a:spcAft>
                      </a:pPr>
                      <a:r>
                        <a:rPr lang="en-US" sz="1300" b="0" dirty="0" smtClean="0">
                          <a:solidFill>
                            <a:srgbClr val="996600"/>
                          </a:solidFill>
                          <a:effectLst/>
                          <a:latin typeface="Calibri"/>
                          <a:ea typeface="Calibri"/>
                          <a:cs typeface="Times New Roman"/>
                        </a:rPr>
                        <a:t>Vehicles &amp; Aircrafts</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US" sz="1300" b="0" dirty="0" smtClean="0">
                          <a:solidFill>
                            <a:srgbClr val="996600"/>
                          </a:solidFill>
                          <a:effectLst/>
                          <a:latin typeface="Calibri"/>
                          <a:ea typeface="Calibri"/>
                          <a:cs typeface="Times New Roman"/>
                        </a:rPr>
                        <a:t>15 000</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dirty="0" smtClean="0">
                          <a:solidFill>
                            <a:srgbClr val="996600"/>
                          </a:solidFill>
                          <a:effectLst/>
                          <a:latin typeface="Calibri"/>
                          <a:ea typeface="Calibri"/>
                          <a:cs typeface="Times New Roman"/>
                        </a:rPr>
                        <a:t>3 500</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smtClean="0">
                          <a:solidFill>
                            <a:srgbClr val="996600"/>
                          </a:solidFill>
                          <a:effectLst/>
                          <a:latin typeface="Calibri"/>
                          <a:ea typeface="Calibri"/>
                          <a:cs typeface="Times New Roman"/>
                        </a:rPr>
                        <a:t>3 500</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fontAlgn="base">
                        <a:lnSpc>
                          <a:spcPct val="115000"/>
                        </a:lnSpc>
                        <a:spcBef>
                          <a:spcPts val="0"/>
                        </a:spcBef>
                        <a:spcAft>
                          <a:spcPts val="0"/>
                        </a:spcAft>
                      </a:pPr>
                      <a:r>
                        <a:rPr lang="en-US" sz="1300" b="0" dirty="0" smtClean="0">
                          <a:solidFill>
                            <a:srgbClr val="996600"/>
                          </a:solidFill>
                          <a:effectLst/>
                          <a:latin typeface="Calibri"/>
                          <a:ea typeface="Calibri"/>
                          <a:cs typeface="Times New Roman"/>
                        </a:rPr>
                        <a:t>3 500</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fontAlgn="base">
                        <a:lnSpc>
                          <a:spcPct val="115000"/>
                        </a:lnSpc>
                        <a:spcBef>
                          <a:spcPts val="0"/>
                        </a:spcBef>
                        <a:spcAft>
                          <a:spcPts val="0"/>
                        </a:spcAft>
                      </a:pPr>
                      <a:r>
                        <a:rPr lang="en-US" sz="1300" b="0" kern="1200" dirty="0" smtClean="0">
                          <a:solidFill>
                            <a:srgbClr val="996600"/>
                          </a:solidFill>
                          <a:effectLst/>
                          <a:latin typeface="Calibri"/>
                          <a:ea typeface="Times New Roman"/>
                          <a:cs typeface="Times New Roman"/>
                        </a:rPr>
                        <a:t>Equipment</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ZA" sz="1300" b="0" kern="1200" dirty="0" smtClean="0">
                          <a:solidFill>
                            <a:srgbClr val="996600"/>
                          </a:solidFill>
                          <a:effectLst/>
                          <a:latin typeface="Calibri"/>
                          <a:ea typeface="Times New Roman"/>
                          <a:cs typeface="Calibri"/>
                        </a:rPr>
                        <a:t>10 000</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kern="1200" dirty="0" smtClean="0">
                          <a:solidFill>
                            <a:srgbClr val="996600"/>
                          </a:solidFill>
                          <a:effectLst/>
                          <a:latin typeface="Calibri"/>
                          <a:ea typeface="Times New Roman"/>
                          <a:cs typeface="Times New Roman"/>
                        </a:rPr>
                        <a:t>12 000</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kern="1200" dirty="0" smtClean="0">
                          <a:solidFill>
                            <a:srgbClr val="996600"/>
                          </a:solidFill>
                          <a:effectLst/>
                          <a:latin typeface="Calibri"/>
                          <a:ea typeface="Times New Roman"/>
                          <a:cs typeface="Times New Roman"/>
                        </a:rPr>
                        <a:t>12 000</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fontAlgn="base">
                        <a:lnSpc>
                          <a:spcPct val="115000"/>
                        </a:lnSpc>
                        <a:spcBef>
                          <a:spcPts val="0"/>
                        </a:spcBef>
                        <a:spcAft>
                          <a:spcPts val="0"/>
                        </a:spcAft>
                      </a:pPr>
                      <a:r>
                        <a:rPr lang="en-US" sz="1300" b="0" kern="1200" dirty="0" smtClean="0">
                          <a:solidFill>
                            <a:srgbClr val="996600"/>
                          </a:solidFill>
                          <a:effectLst/>
                          <a:latin typeface="Calibri"/>
                          <a:ea typeface="Times New Roman"/>
                          <a:cs typeface="Times New Roman"/>
                        </a:rPr>
                        <a:t>12 000</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fontAlgn="base">
                        <a:lnSpc>
                          <a:spcPct val="115000"/>
                        </a:lnSpc>
                        <a:spcBef>
                          <a:spcPts val="0"/>
                        </a:spcBef>
                        <a:spcAft>
                          <a:spcPts val="0"/>
                        </a:spcAft>
                      </a:pPr>
                      <a:r>
                        <a:rPr lang="en-US" sz="1300" b="0" kern="1200" dirty="0" smtClean="0">
                          <a:solidFill>
                            <a:srgbClr val="996600"/>
                          </a:solidFill>
                          <a:effectLst/>
                          <a:latin typeface="Calibri"/>
                          <a:ea typeface="Times New Roman"/>
                          <a:cs typeface="Times New Roman"/>
                        </a:rPr>
                        <a:t>Building and Laboratory Infrastructure</a:t>
                      </a:r>
                      <a:endParaRPr lang="en-US" sz="11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ZA" sz="1300" b="0" kern="1200" dirty="0" smtClean="0">
                          <a:solidFill>
                            <a:srgbClr val="996600"/>
                          </a:solidFill>
                          <a:effectLst/>
                          <a:latin typeface="Calibri"/>
                          <a:ea typeface="Times New Roman"/>
                          <a:cs typeface="Calibri"/>
                        </a:rPr>
                        <a:t>60 981</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kern="1200" dirty="0" smtClean="0">
                          <a:solidFill>
                            <a:srgbClr val="996600"/>
                          </a:solidFill>
                          <a:effectLst/>
                          <a:latin typeface="Calibri"/>
                          <a:ea typeface="Times New Roman"/>
                          <a:cs typeface="Times New Roman"/>
                        </a:rPr>
                        <a:t>33 858</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Calibri"/>
                          <a:cs typeface="Times New Roman"/>
                        </a:rPr>
                        <a:t>25 893</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US" sz="1300" b="0" kern="1200" dirty="0" smtClean="0">
                          <a:solidFill>
                            <a:srgbClr val="996600"/>
                          </a:solidFill>
                          <a:effectLst/>
                          <a:latin typeface="Calibri"/>
                          <a:ea typeface="Times New Roman"/>
                          <a:cs typeface="Calibri"/>
                        </a:rPr>
                        <a:t>27 084</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fontAlgn="base">
                        <a:lnSpc>
                          <a:spcPct val="115000"/>
                        </a:lnSpc>
                        <a:spcBef>
                          <a:spcPts val="0"/>
                        </a:spcBef>
                        <a:spcAft>
                          <a:spcPts val="0"/>
                        </a:spcAft>
                      </a:pPr>
                      <a:r>
                        <a:rPr lang="en-US" sz="1300" b="1" i="1" cap="all" baseline="0" dirty="0" smtClean="0">
                          <a:solidFill>
                            <a:srgbClr val="996600"/>
                          </a:solidFill>
                          <a:effectLst/>
                          <a:latin typeface="Calibri"/>
                          <a:ea typeface="Calibri"/>
                          <a:cs typeface="Times New Roman"/>
                        </a:rPr>
                        <a:t>Subtotal</a:t>
                      </a:r>
                      <a:endParaRPr lang="en-US" sz="1300" b="1" i="1" cap="all" baseline="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US" sz="1300" b="0" dirty="0" smtClean="0">
                          <a:solidFill>
                            <a:srgbClr val="996600"/>
                          </a:solidFill>
                          <a:effectLst/>
                          <a:latin typeface="Calibri"/>
                          <a:ea typeface="Calibri"/>
                          <a:cs typeface="Times New Roman"/>
                        </a:rPr>
                        <a:t>85 981</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fontAlgn="base">
                        <a:lnSpc>
                          <a:spcPct val="115000"/>
                        </a:lnSpc>
                        <a:spcBef>
                          <a:spcPts val="0"/>
                        </a:spcBef>
                        <a:spcAft>
                          <a:spcPts val="0"/>
                        </a:spcAft>
                      </a:pPr>
                      <a:r>
                        <a:rPr lang="en-US" sz="1300" b="0" dirty="0" smtClean="0">
                          <a:solidFill>
                            <a:srgbClr val="996600"/>
                          </a:solidFill>
                          <a:effectLst/>
                          <a:latin typeface="Calibri"/>
                          <a:ea typeface="Calibri"/>
                          <a:cs typeface="Times New Roman"/>
                        </a:rPr>
                        <a:t>49 354</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algn="r">
                        <a:lnSpc>
                          <a:spcPct val="115000"/>
                        </a:lnSpc>
                        <a:spcBef>
                          <a:spcPts val="0"/>
                        </a:spcBef>
                        <a:spcAft>
                          <a:spcPts val="0"/>
                        </a:spcAft>
                      </a:pPr>
                      <a:r>
                        <a:rPr lang="en-US" sz="1300" b="0" dirty="0" smtClean="0">
                          <a:solidFill>
                            <a:srgbClr val="996600"/>
                          </a:solidFill>
                          <a:effectLst/>
                          <a:latin typeface="Calibri"/>
                          <a:ea typeface="Calibri"/>
                          <a:cs typeface="Times New Roman"/>
                        </a:rPr>
                        <a:t>41 393</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lgn="r">
                        <a:lnSpc>
                          <a:spcPct val="115000"/>
                        </a:lnSpc>
                        <a:spcBef>
                          <a:spcPts val="0"/>
                        </a:spcBef>
                        <a:spcAft>
                          <a:spcPts val="0"/>
                        </a:spcAft>
                      </a:pPr>
                      <a:r>
                        <a:rPr lang="en-US" sz="1300" b="0" dirty="0" smtClean="0">
                          <a:solidFill>
                            <a:srgbClr val="996600"/>
                          </a:solidFill>
                          <a:effectLst/>
                          <a:latin typeface="Calibri"/>
                          <a:ea typeface="Calibri"/>
                          <a:cs typeface="Times New Roman"/>
                        </a:rPr>
                        <a:t>42 584</a:t>
                      </a:r>
                      <a:endParaRPr lang="en-US" sz="1300" b="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fontAlgn="base">
                        <a:lnSpc>
                          <a:spcPct val="115000"/>
                        </a:lnSpc>
                        <a:spcBef>
                          <a:spcPts val="0"/>
                        </a:spcBef>
                        <a:spcAft>
                          <a:spcPts val="0"/>
                        </a:spcAft>
                      </a:pPr>
                      <a:r>
                        <a:rPr lang="en-US" sz="1300" b="1" kern="1200" dirty="0" smtClean="0">
                          <a:solidFill>
                            <a:srgbClr val="996600"/>
                          </a:solidFill>
                          <a:effectLst/>
                          <a:latin typeface="Calibri"/>
                          <a:ea typeface="Times New Roman"/>
                          <a:cs typeface="Arial"/>
                        </a:rPr>
                        <a:t>TOTAL EXPENDITURE</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algn="r">
                        <a:lnSpc>
                          <a:spcPct val="115000"/>
                        </a:lnSpc>
                        <a:spcBef>
                          <a:spcPts val="0"/>
                        </a:spcBef>
                        <a:spcAft>
                          <a:spcPts val="0"/>
                        </a:spcAft>
                      </a:pPr>
                      <a:r>
                        <a:rPr lang="en-ZA" sz="1300" b="1" kern="1200" dirty="0" smtClean="0">
                          <a:solidFill>
                            <a:srgbClr val="996600"/>
                          </a:solidFill>
                          <a:effectLst/>
                          <a:latin typeface="Calibri"/>
                          <a:ea typeface="Times New Roman"/>
                          <a:cs typeface="Arial"/>
                        </a:rPr>
                        <a:t>492 501</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algn="r" fontAlgn="base">
                        <a:lnSpc>
                          <a:spcPct val="115000"/>
                        </a:lnSpc>
                        <a:spcBef>
                          <a:spcPts val="0"/>
                        </a:spcBef>
                        <a:spcAft>
                          <a:spcPts val="0"/>
                        </a:spcAft>
                      </a:pPr>
                      <a:r>
                        <a:rPr lang="en-US" sz="1300" b="1" kern="1200" dirty="0" smtClean="0">
                          <a:solidFill>
                            <a:srgbClr val="996600"/>
                          </a:solidFill>
                          <a:effectLst/>
                          <a:latin typeface="Calibri"/>
                          <a:ea typeface="Calibri"/>
                          <a:cs typeface="Arial"/>
                        </a:rPr>
                        <a:t>416 477</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algn="r" fontAlgn="base">
                        <a:lnSpc>
                          <a:spcPct val="115000"/>
                        </a:lnSpc>
                        <a:spcBef>
                          <a:spcPts val="0"/>
                        </a:spcBef>
                        <a:spcAft>
                          <a:spcPts val="0"/>
                        </a:spcAft>
                      </a:pPr>
                      <a:r>
                        <a:rPr lang="en-US" sz="1300" b="1" kern="1200" dirty="0" smtClean="0">
                          <a:solidFill>
                            <a:srgbClr val="996600"/>
                          </a:solidFill>
                          <a:effectLst/>
                          <a:latin typeface="Calibri"/>
                          <a:ea typeface="Times New Roman"/>
                          <a:cs typeface="Arial"/>
                        </a:rPr>
                        <a:t>400 896</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algn="r">
                        <a:lnSpc>
                          <a:spcPct val="115000"/>
                        </a:lnSpc>
                        <a:spcBef>
                          <a:spcPts val="0"/>
                        </a:spcBef>
                        <a:spcAft>
                          <a:spcPts val="0"/>
                        </a:spcAft>
                      </a:pPr>
                      <a:r>
                        <a:rPr lang="en-US" sz="1300" b="1" kern="1200" dirty="0" smtClean="0">
                          <a:solidFill>
                            <a:srgbClr val="996600"/>
                          </a:solidFill>
                          <a:effectLst/>
                          <a:latin typeface="Calibri"/>
                          <a:ea typeface="Times New Roman"/>
                          <a:cs typeface="Arial"/>
                        </a:rPr>
                        <a:t>421 965</a:t>
                      </a:r>
                      <a:endParaRPr lang="en-US" sz="1100" dirty="0">
                        <a:solidFill>
                          <a:srgbClr val="996600"/>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r>
              <a:tr h="0">
                <a:tc gridSpan="5">
                  <a:txBody>
                    <a:bodyPr/>
                    <a:lstStyle/>
                    <a:p>
                      <a:endParaRPr lang="en-US" dirty="0">
                        <a:solidFill>
                          <a:srgbClr val="996600"/>
                        </a:solidFill>
                      </a:endParaRPr>
                    </a:p>
                  </a:txBody>
                  <a:tcPr marL="91439" marR="91439" marT="45716" marB="45716"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996633"/>
                        </a:solidFill>
                        <a:effectLst/>
                        <a:latin typeface="+mn-lt"/>
                      </a:endParaRPr>
                    </a:p>
                  </a:txBody>
                  <a:tcPr marL="91455" marR="91455"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ZA"/>
                    </a:p>
                  </a:txBody>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996633"/>
                        </a:solidFill>
                        <a:effectLst/>
                        <a:latin typeface="+mn-lt"/>
                      </a:endParaRPr>
                    </a:p>
                  </a:txBody>
                  <a:tcPr marL="91455" marR="91455"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2374799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6758880" y="6453336"/>
            <a:ext cx="2133600" cy="476250"/>
          </a:xfrm>
        </p:spPr>
        <p:txBody>
          <a:bodyPr/>
          <a:lstStyle/>
          <a:p>
            <a:fld id="{126D9B20-EF0E-4F17-9B43-C6C0460EDC7E}" type="slidenum">
              <a:rPr lang="en-US">
                <a:solidFill>
                  <a:srgbClr val="FFFFFF"/>
                </a:solidFill>
              </a:rPr>
              <a:pPr/>
              <a:t>24</a:t>
            </a:fld>
            <a:endParaRPr lang="en-US"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xmlns="" val="2642598489"/>
              </p:ext>
            </p:extLst>
          </p:nvPr>
        </p:nvGraphicFramePr>
        <p:xfrm>
          <a:off x="467545" y="395604"/>
          <a:ext cx="7848871" cy="5172696"/>
        </p:xfrm>
        <a:graphic>
          <a:graphicData uri="http://schemas.openxmlformats.org/drawingml/2006/table">
            <a:tbl>
              <a:tblPr/>
              <a:tblGrid>
                <a:gridCol w="3816423"/>
                <a:gridCol w="1008112"/>
                <a:gridCol w="1008112"/>
                <a:gridCol w="1008112"/>
                <a:gridCol w="1008112"/>
              </a:tblGrid>
              <a:tr h="513116">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996600"/>
                          </a:solidFill>
                          <a:effectLst/>
                          <a:uLnTx/>
                          <a:uFillTx/>
                          <a:latin typeface="Calibri" panose="020F0502020204030204" pitchFamily="34" charset="0"/>
                          <a:ea typeface="+mn-ea"/>
                          <a:cs typeface="Arial" pitchFamily="34" charset="0"/>
                        </a:rPr>
                        <a:t>ANALYSIS OF GOVERNMENT GRANT ALLOCATION FOR  2015/16 TO 2018/19</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Black"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Black" pitchFamily="34" charset="0"/>
                        <a:cs typeface="Times New Roman" pitchFamily="18"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Black" pitchFamily="34" charset="0"/>
                        <a:cs typeface="Times New Roman" pitchFamily="18"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Black" pitchFamily="34" charset="0"/>
                        <a:cs typeface="Times New Roman" pitchFamily="18"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r>
              <a:tr h="47037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anose="020F0502020204030204" pitchFamily="34" charset="0"/>
                          <a:cs typeface="Times New Roman" pitchFamily="18" charset="0"/>
                        </a:rPr>
                        <a:t>ITEM </a:t>
                      </a:r>
                      <a:endParaRPr kumimoji="0" lang="en-US" sz="1300" b="0" i="0" u="none" strike="noStrike" cap="none" normalizeH="0" baseline="0" dirty="0" smtClean="0">
                        <a:ln>
                          <a:noFill/>
                        </a:ln>
                        <a:solidFill>
                          <a:srgbClr val="996600"/>
                        </a:solidFill>
                        <a:effectLst/>
                        <a:latin typeface="Calibri" panose="020F0502020204030204"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anose="020F0502020204030204" pitchFamily="34" charset="0"/>
                          <a:cs typeface="Times New Roman" pitchFamily="18" charset="0"/>
                        </a:rPr>
                        <a:t>2015/16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anose="020F0502020204030204" pitchFamily="34" charset="0"/>
                          <a:cs typeface="Times New Roman" pitchFamily="18" charset="0"/>
                        </a:rPr>
                        <a:t>R</a:t>
                      </a:r>
                      <a:endParaRPr kumimoji="0" lang="en-US" sz="1300" b="0" i="0" u="none" strike="noStrike" cap="none" normalizeH="0" baseline="0" dirty="0" smtClean="0">
                        <a:ln>
                          <a:noFill/>
                        </a:ln>
                        <a:solidFill>
                          <a:srgbClr val="996600"/>
                        </a:solidFill>
                        <a:effectLst/>
                        <a:latin typeface="Calibri" panose="020F0502020204030204" pitchFamily="34" charset="0"/>
                        <a:cs typeface="Times New Roman" pitchFamily="18"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anose="020F0502020204030204" pitchFamily="34" charset="0"/>
                          <a:cs typeface="Times New Roman" pitchFamily="18" charset="0"/>
                        </a:rPr>
                        <a:t>2016/17</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anose="020F0502020204030204" pitchFamily="34" charset="0"/>
                          <a:cs typeface="Times New Roman" pitchFamily="18" charset="0"/>
                        </a:rPr>
                        <a:t>R</a:t>
                      </a:r>
                      <a:endParaRPr kumimoji="0" lang="en-US" sz="1300" b="0" i="0" u="none" strike="noStrike" cap="none" normalizeH="0" baseline="0" dirty="0" smtClean="0">
                        <a:ln>
                          <a:noFill/>
                        </a:ln>
                        <a:solidFill>
                          <a:srgbClr val="996600"/>
                        </a:solidFill>
                        <a:effectLst/>
                        <a:latin typeface="Calibri" panose="020F0502020204030204" pitchFamily="34" charset="0"/>
                        <a:cs typeface="Times New Roman" pitchFamily="18"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anose="020F0502020204030204" pitchFamily="34" charset="0"/>
                          <a:cs typeface="Times New Roman" pitchFamily="18" charset="0"/>
                        </a:rPr>
                        <a:t>2017/18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anose="020F0502020204030204" pitchFamily="34" charset="0"/>
                          <a:cs typeface="Times New Roman" pitchFamily="18" charset="0"/>
                        </a:rPr>
                        <a:t>R</a:t>
                      </a:r>
                      <a:endParaRPr kumimoji="0" lang="en-US" sz="1300" b="0" i="0" u="none" strike="noStrike" cap="none" normalizeH="0" baseline="0" dirty="0" smtClean="0">
                        <a:ln>
                          <a:noFill/>
                        </a:ln>
                        <a:solidFill>
                          <a:srgbClr val="996600"/>
                        </a:solidFill>
                        <a:effectLst/>
                        <a:latin typeface="Calibri" panose="020F0502020204030204" pitchFamily="34" charset="0"/>
                        <a:cs typeface="Times New Roman" pitchFamily="18"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anose="020F0502020204030204" pitchFamily="34" charset="0"/>
                          <a:cs typeface="Times New Roman" pitchFamily="18" charset="0"/>
                        </a:rPr>
                        <a:t>2018/19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anose="020F0502020204030204" pitchFamily="34" charset="0"/>
                          <a:cs typeface="Times New Roman" pitchFamily="18" charset="0"/>
                        </a:rPr>
                        <a:t>R</a:t>
                      </a:r>
                      <a:endParaRPr lang="en-ZA" sz="1300" dirty="0">
                        <a:solidFill>
                          <a:srgbClr val="996600"/>
                        </a:solidFill>
                        <a:latin typeface="Calibri" panose="020F0502020204030204"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r>
              <a:tr h="2747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anose="020F0502020204030204" pitchFamily="34" charset="0"/>
                          <a:cs typeface="Arial" pitchFamily="34" charset="0"/>
                        </a:rPr>
                        <a:t>Baseline allocation</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300" b="1" dirty="0" smtClean="0">
                          <a:solidFill>
                            <a:srgbClr val="996600"/>
                          </a:solidFill>
                          <a:latin typeface="Calibri" panose="020F0502020204030204" pitchFamily="34" charset="0"/>
                          <a:cs typeface="Arial" pitchFamily="34" charset="0"/>
                        </a:rPr>
                        <a:t>165.3m</a:t>
                      </a:r>
                      <a:endParaRPr lang="en-US" sz="1300" b="1"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b="1" dirty="0" smtClean="0">
                          <a:solidFill>
                            <a:srgbClr val="996600"/>
                          </a:solidFill>
                          <a:latin typeface="Calibri" panose="020F0502020204030204" pitchFamily="34" charset="0"/>
                          <a:cs typeface="Arial" pitchFamily="34" charset="0"/>
                        </a:rPr>
                        <a:t>184.6m</a:t>
                      </a:r>
                      <a:endParaRPr lang="en-US" sz="1300" b="1"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b="1" dirty="0" smtClean="0">
                          <a:solidFill>
                            <a:srgbClr val="996600"/>
                          </a:solidFill>
                          <a:latin typeface="Calibri" panose="020F0502020204030204" pitchFamily="34" charset="0"/>
                          <a:cs typeface="Arial" pitchFamily="34" charset="0"/>
                        </a:rPr>
                        <a:t>177.2m</a:t>
                      </a:r>
                      <a:endParaRPr lang="en-US" sz="1300" b="1"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b="1" dirty="0" smtClean="0">
                          <a:solidFill>
                            <a:srgbClr val="996600"/>
                          </a:solidFill>
                          <a:latin typeface="Calibri" panose="020F0502020204030204" pitchFamily="34" charset="0"/>
                          <a:cs typeface="Arial" pitchFamily="34" charset="0"/>
                        </a:rPr>
                        <a:t>206.9m</a:t>
                      </a: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6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  Mine Rehabilitation program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300" dirty="0" smtClean="0">
                          <a:solidFill>
                            <a:srgbClr val="996600"/>
                          </a:solidFill>
                          <a:latin typeface="Calibri" panose="020F0502020204030204" pitchFamily="34" charset="0"/>
                          <a:cs typeface="Arial" pitchFamily="34" charset="0"/>
                        </a:rPr>
                        <a:t>37.9m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dirty="0" smtClean="0">
                          <a:solidFill>
                            <a:srgbClr val="996600"/>
                          </a:solidFill>
                          <a:latin typeface="Calibri" panose="020F0502020204030204" pitchFamily="34" charset="0"/>
                          <a:cs typeface="Arial" pitchFamily="34" charset="0"/>
                        </a:rPr>
                        <a:t> 43.0m</a:t>
                      </a:r>
                      <a:endParaRPr lang="en-US"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dirty="0" smtClean="0">
                          <a:solidFill>
                            <a:srgbClr val="996600"/>
                          </a:solidFill>
                          <a:latin typeface="Calibri" panose="020F0502020204030204" pitchFamily="34" charset="0"/>
                          <a:cs typeface="Arial" pitchFamily="34" charset="0"/>
                        </a:rPr>
                        <a:t>38.2m</a:t>
                      </a:r>
                      <a:endParaRPr lang="en-US"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dirty="0" smtClean="0">
                          <a:solidFill>
                            <a:srgbClr val="996600"/>
                          </a:solidFill>
                          <a:latin typeface="Calibri" panose="020F0502020204030204" pitchFamily="34" charset="0"/>
                          <a:cs typeface="Arial" pitchFamily="34" charset="0"/>
                        </a:rPr>
                        <a:t>42.2m</a:t>
                      </a: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94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Mine Water Ingress Project </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300" dirty="0" smtClean="0">
                          <a:solidFill>
                            <a:srgbClr val="996600"/>
                          </a:solidFill>
                          <a:latin typeface="Calibri" panose="020F0502020204030204" pitchFamily="34" charset="0"/>
                          <a:cs typeface="Arial" pitchFamily="34" charset="0"/>
                        </a:rPr>
                        <a:t>22.7m</a:t>
                      </a:r>
                      <a:endParaRPr lang="en-US"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dirty="0" smtClean="0">
                          <a:solidFill>
                            <a:srgbClr val="996600"/>
                          </a:solidFill>
                          <a:latin typeface="Calibri" panose="020F0502020204030204" pitchFamily="34" charset="0"/>
                          <a:cs typeface="Arial" pitchFamily="34" charset="0"/>
                        </a:rPr>
                        <a:t> 23.9m</a:t>
                      </a:r>
                      <a:endParaRPr lang="en-US"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dirty="0" smtClean="0">
                          <a:solidFill>
                            <a:srgbClr val="996600"/>
                          </a:solidFill>
                          <a:latin typeface="Calibri" panose="020F0502020204030204" pitchFamily="34" charset="0"/>
                          <a:cs typeface="Arial" pitchFamily="34" charset="0"/>
                        </a:rPr>
                        <a:t>23.0m</a:t>
                      </a:r>
                      <a:endParaRPr lang="en-US"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dirty="0" smtClean="0">
                          <a:solidFill>
                            <a:srgbClr val="996600"/>
                          </a:solidFill>
                          <a:latin typeface="Calibri" panose="020F0502020204030204" pitchFamily="34" charset="0"/>
                          <a:cs typeface="Arial" pitchFamily="34" charset="0"/>
                        </a:rPr>
                        <a:t>26.1m</a:t>
                      </a: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3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Shale Gas</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r>
                        <a:rPr lang="en-ZA" sz="1300" dirty="0" smtClean="0">
                          <a:solidFill>
                            <a:srgbClr val="996600"/>
                          </a:solidFill>
                          <a:latin typeface="Calibri" panose="020F0502020204030204" pitchFamily="34" charset="0"/>
                          <a:cs typeface="Arial" pitchFamily="34" charset="0"/>
                        </a:rPr>
                        <a:t>16.8m</a:t>
                      </a: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r>
                        <a:rPr lang="en-ZA" sz="1300" dirty="0" smtClean="0">
                          <a:solidFill>
                            <a:srgbClr val="996600"/>
                          </a:solidFill>
                          <a:latin typeface="Calibri" panose="020F0502020204030204" pitchFamily="34" charset="0"/>
                          <a:cs typeface="Arial" pitchFamily="34" charset="0"/>
                        </a:rPr>
                        <a:t> 21.6m</a:t>
                      </a: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algn="r"/>
                      <a:r>
                        <a:rPr lang="en-ZA" sz="1300" dirty="0" smtClean="0">
                          <a:solidFill>
                            <a:srgbClr val="996600"/>
                          </a:solidFill>
                          <a:latin typeface="Calibri" panose="020F0502020204030204" pitchFamily="34" charset="0"/>
                          <a:cs typeface="Arial" pitchFamily="34" charset="0"/>
                        </a:rPr>
                        <a:t>26.4m</a:t>
                      </a: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r>
                        <a:rPr lang="en-ZA" sz="1300" dirty="0" smtClean="0">
                          <a:solidFill>
                            <a:srgbClr val="996600"/>
                          </a:solidFill>
                          <a:latin typeface="Calibri" panose="020F0502020204030204" pitchFamily="34" charset="0"/>
                          <a:cs typeface="Arial" pitchFamily="34" charset="0"/>
                        </a:rPr>
                        <a:t>27.6m</a:t>
                      </a: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354">
                <a:tc>
                  <a:txBody>
                    <a:bodyPr/>
                    <a:lstStyle/>
                    <a:p>
                      <a:r>
                        <a:rPr lang="en-ZA" sz="1300" dirty="0" smtClean="0">
                          <a:solidFill>
                            <a:srgbClr val="996600"/>
                          </a:solidFill>
                          <a:latin typeface="Calibri" pitchFamily="34" charset="0"/>
                        </a:rPr>
                        <a:t>Economic Competitiveness Support Package (ECSP)</a:t>
                      </a:r>
                      <a:endParaRPr lang="en-ZA" sz="1300" dirty="0">
                        <a:solidFill>
                          <a:srgbClr val="996600"/>
                        </a:solidFill>
                        <a:latin typeface="Calibri"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endParaRPr lang="en-ZA" dirty="0">
                        <a:solidFill>
                          <a:srgbClr val="996600"/>
                        </a:solidFill>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endParaRPr lang="en-ZA" dirty="0">
                        <a:solidFill>
                          <a:srgbClr val="996600"/>
                        </a:solidFill>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endParaRPr lang="en-ZA" dirty="0">
                        <a:solidFill>
                          <a:srgbClr val="996600"/>
                        </a:solidFill>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endParaRPr lang="en-ZA" dirty="0">
                        <a:solidFill>
                          <a:srgbClr val="996600"/>
                        </a:solidFill>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39351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Stimulation of investment in the Mineral   Sector</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68.0m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 71.6m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68.7m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7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Laboratory &amp; infrastructure (AC)</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32.2m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 33.9m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32.5m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12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all" normalizeH="0" baseline="0" dirty="0" smtClean="0">
                          <a:ln>
                            <a:noFill/>
                          </a:ln>
                          <a:solidFill>
                            <a:srgbClr val="996600"/>
                          </a:solidFill>
                          <a:effectLst/>
                          <a:latin typeface="Calibri" panose="020F0502020204030204" pitchFamily="34" charset="0"/>
                          <a:cs typeface="Arial" pitchFamily="34" charset="0"/>
                        </a:rPr>
                        <a:t>Total Government Grant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 16/17-18/19 DMR allocation letter 29 January 2016)</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300" b="1" dirty="0" smtClean="0">
                          <a:solidFill>
                            <a:srgbClr val="996600"/>
                          </a:solidFill>
                          <a:latin typeface="Calibri" panose="020F0502020204030204" pitchFamily="34" charset="0"/>
                          <a:cs typeface="Arial" pitchFamily="34" charset="0"/>
                        </a:rPr>
                        <a:t>342.9m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b="1" dirty="0" smtClean="0">
                          <a:solidFill>
                            <a:srgbClr val="996600"/>
                          </a:solidFill>
                          <a:latin typeface="Calibri" panose="020F0502020204030204" pitchFamily="34" charset="0"/>
                          <a:cs typeface="Arial" pitchFamily="34" charset="0"/>
                        </a:rPr>
                        <a:t>*</a:t>
                      </a:r>
                      <a:r>
                        <a:rPr lang="en-US" sz="1300" b="1" baseline="0" dirty="0" smtClean="0">
                          <a:solidFill>
                            <a:srgbClr val="996600"/>
                          </a:solidFill>
                          <a:latin typeface="Calibri" panose="020F0502020204030204" pitchFamily="34" charset="0"/>
                          <a:cs typeface="Arial" pitchFamily="34" charset="0"/>
                        </a:rPr>
                        <a:t>378.6</a:t>
                      </a:r>
                      <a:r>
                        <a:rPr lang="en-US" sz="1300" b="1" dirty="0" smtClean="0">
                          <a:solidFill>
                            <a:srgbClr val="996600"/>
                          </a:solidFill>
                          <a:latin typeface="Calibri" panose="020F0502020204030204" pitchFamily="34" charset="0"/>
                          <a:cs typeface="Arial" pitchFamily="34" charset="0"/>
                        </a:rPr>
                        <a:t>m</a:t>
                      </a:r>
                    </a:p>
                    <a:p>
                      <a:pPr algn="r"/>
                      <a:endParaRPr lang="en-US" sz="1300" b="1"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b="1" dirty="0" smtClean="0">
                          <a:solidFill>
                            <a:srgbClr val="996600"/>
                          </a:solidFill>
                          <a:latin typeface="Calibri" panose="020F0502020204030204" pitchFamily="34" charset="0"/>
                          <a:cs typeface="Arial" pitchFamily="34" charset="0"/>
                        </a:rPr>
                        <a:t>*365.9m</a:t>
                      </a:r>
                    </a:p>
                    <a:p>
                      <a:pPr algn="r"/>
                      <a:endParaRPr lang="en-US" sz="1300" b="1"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300" b="1" dirty="0" smtClean="0">
                          <a:solidFill>
                            <a:srgbClr val="996600"/>
                          </a:solidFill>
                          <a:latin typeface="Calibri" panose="020F0502020204030204" pitchFamily="34" charset="0"/>
                          <a:cs typeface="Arial" pitchFamily="34" charset="0"/>
                        </a:rPr>
                        <a:t>*302.8m</a:t>
                      </a:r>
                    </a:p>
                    <a:p>
                      <a:pPr algn="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12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Other – Budget Support Program – Microzonation</a:t>
                      </a:r>
                    </a:p>
                    <a:p>
                      <a:pPr marL="171450" marR="0" lvl="0" indent="-17145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“Donor Funding”</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14.8m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rPr>
                        <a:t>11.5m</a:t>
                      </a: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cap="none" normalizeH="0" baseline="0" dirty="0" smtClean="0">
                        <a:ln>
                          <a:noFill/>
                        </a:ln>
                        <a:solidFill>
                          <a:srgbClr val="996600"/>
                        </a:solidFill>
                        <a:effectLst/>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endParaRPr lang="en-ZA" sz="1300" dirty="0">
                        <a:solidFill>
                          <a:srgbClr val="996600"/>
                        </a:solidFill>
                        <a:latin typeface="Calibri" panose="020F0502020204030204" pitchFamily="34" charset="0"/>
                        <a:cs typeface="Arial" pitchFamily="34" charset="0"/>
                      </a:endParaRPr>
                    </a:p>
                  </a:txBody>
                  <a:tcPr marL="91439" marR="91439"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26243414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6758880" y="6453336"/>
            <a:ext cx="2133600" cy="476250"/>
          </a:xfrm>
        </p:spPr>
        <p:txBody>
          <a:bodyPr/>
          <a:lstStyle/>
          <a:p>
            <a:fld id="{126D9B20-EF0E-4F17-9B43-C6C0460EDC7E}" type="slidenum">
              <a:rPr lang="en-US">
                <a:solidFill>
                  <a:srgbClr val="FFFFFF"/>
                </a:solidFill>
              </a:rPr>
              <a:pPr/>
              <a:t>25</a:t>
            </a:fld>
            <a:endParaRPr lang="en-US" dirty="0">
              <a:solidFill>
                <a:srgbClr val="FFFFFF"/>
              </a:solidFill>
            </a:endParaRPr>
          </a:p>
        </p:txBody>
      </p:sp>
      <p:graphicFrame>
        <p:nvGraphicFramePr>
          <p:cNvPr id="6" name="Content Placeholder 4"/>
          <p:cNvGraphicFramePr>
            <a:graphicFrameLocks noGrp="1"/>
          </p:cNvGraphicFramePr>
          <p:nvPr>
            <p:ph idx="1"/>
            <p:extLst>
              <p:ext uri="{D42A27DB-BD31-4B8C-83A1-F6EECF244321}">
                <p14:modId xmlns:p14="http://schemas.microsoft.com/office/powerpoint/2010/main" xmlns="" val="2798954787"/>
              </p:ext>
            </p:extLst>
          </p:nvPr>
        </p:nvGraphicFramePr>
        <p:xfrm>
          <a:off x="611560" y="1052736"/>
          <a:ext cx="7848872" cy="3977929"/>
        </p:xfrm>
        <a:graphic>
          <a:graphicData uri="http://schemas.openxmlformats.org/drawingml/2006/table">
            <a:tbl>
              <a:tblPr/>
              <a:tblGrid>
                <a:gridCol w="2520280"/>
                <a:gridCol w="1224136"/>
                <a:gridCol w="1296144"/>
                <a:gridCol w="1368152"/>
                <a:gridCol w="1440160"/>
              </a:tblGrid>
              <a:tr h="1368152">
                <a:tc gridSpan="5">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ZA" sz="2400" b="1" i="0" u="none" strike="noStrike" dirty="0" smtClean="0">
                          <a:solidFill>
                            <a:srgbClr val="996600"/>
                          </a:solidFill>
                          <a:effectLst/>
                          <a:latin typeface="Calibri" pitchFamily="34" charset="0"/>
                        </a:rPr>
                        <a:t>BASELINE</a:t>
                      </a:r>
                      <a:r>
                        <a:rPr lang="en-ZA" sz="2400" b="1" i="0" u="none" strike="noStrike" baseline="0" dirty="0" smtClean="0">
                          <a:solidFill>
                            <a:srgbClr val="996600"/>
                          </a:solidFill>
                          <a:effectLst/>
                          <a:latin typeface="Calibri" pitchFamily="34" charset="0"/>
                        </a:rPr>
                        <a:t> ALLOCATION</a:t>
                      </a:r>
                      <a:r>
                        <a:rPr lang="en-ZA" sz="2400" b="1" i="0" u="none" strike="noStrike" dirty="0" smtClean="0">
                          <a:solidFill>
                            <a:srgbClr val="996600"/>
                          </a:solidFill>
                          <a:effectLst/>
                          <a:latin typeface="Calibri" pitchFamily="34" charset="0"/>
                        </a:rPr>
                        <a:t> </a:t>
                      </a:r>
                      <a:r>
                        <a:rPr lang="en-ZA" sz="2400" b="1" i="0" u="none" strike="noStrike" dirty="0">
                          <a:solidFill>
                            <a:srgbClr val="996600"/>
                          </a:solidFill>
                          <a:effectLst/>
                          <a:latin typeface="Calibri" pitchFamily="34" charset="0"/>
                        </a:rPr>
                        <a:t>VS. PERSONNEL AND OPERATIONAL COSTS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38843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ZA" sz="1300" b="0" i="0" u="none" strike="noStrike" dirty="0">
                          <a:solidFill>
                            <a:srgbClr val="996600"/>
                          </a:solidFill>
                          <a:effectLst/>
                          <a:latin typeface="Calibri"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ZA" sz="1300" b="1" i="0" u="none" strike="noStrike" dirty="0">
                          <a:solidFill>
                            <a:srgbClr val="996600"/>
                          </a:solidFill>
                          <a:effectLst/>
                          <a:latin typeface="Calibri" pitchFamily="34" charset="0"/>
                        </a:rPr>
                        <a:t>R’000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ZA" sz="1300" b="1" i="0" u="none" strike="noStrike" dirty="0">
                          <a:solidFill>
                            <a:srgbClr val="996600"/>
                          </a:solidFill>
                          <a:effectLst/>
                          <a:latin typeface="Calibri" pitchFamily="34" charset="0"/>
                        </a:rPr>
                        <a:t>R’000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ZA" sz="1300" b="1" i="0" u="none" strike="noStrike">
                          <a:solidFill>
                            <a:srgbClr val="996600"/>
                          </a:solidFill>
                          <a:effectLst/>
                          <a:latin typeface="Calibri" pitchFamily="34" charset="0"/>
                        </a:rPr>
                        <a:t>R’000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ZA" sz="1300" b="1" i="0" u="none" strike="noStrike">
                          <a:solidFill>
                            <a:srgbClr val="996600"/>
                          </a:solidFill>
                          <a:effectLst/>
                          <a:latin typeface="Calibri" pitchFamily="34" charset="0"/>
                        </a:rPr>
                        <a:t>R’000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54908">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n-ZA" sz="1300" b="0" i="0" u="none" strike="noStrike" dirty="0">
                          <a:solidFill>
                            <a:srgbClr val="996600"/>
                          </a:solidFill>
                          <a:effectLst/>
                          <a:latin typeface="Calibri" pitchFamily="34" charset="0"/>
                        </a:rPr>
                        <a:t> </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ZA" sz="1300" b="1" i="0" u="none" strike="noStrike" dirty="0">
                          <a:solidFill>
                            <a:srgbClr val="996600"/>
                          </a:solidFill>
                          <a:effectLst/>
                          <a:latin typeface="Calibri" pitchFamily="34" charset="0"/>
                        </a:rPr>
                        <a:t>Budget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ZA" sz="1300" b="1" i="0" u="none" strike="noStrike" dirty="0">
                          <a:solidFill>
                            <a:srgbClr val="996600"/>
                          </a:solidFill>
                          <a:effectLst/>
                          <a:latin typeface="Calibri" pitchFamily="34" charset="0"/>
                        </a:rPr>
                        <a:t>Budget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ZA" sz="1300" b="1" i="0" u="none" strike="noStrike">
                          <a:solidFill>
                            <a:srgbClr val="996600"/>
                          </a:solidFill>
                          <a:effectLst/>
                          <a:latin typeface="Calibri" pitchFamily="34" charset="0"/>
                        </a:rPr>
                        <a:t>Budget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ZA" sz="1300" b="1" i="0" u="none" strike="noStrike">
                          <a:solidFill>
                            <a:srgbClr val="996600"/>
                          </a:solidFill>
                          <a:effectLst/>
                          <a:latin typeface="Calibri" pitchFamily="34" charset="0"/>
                        </a:rPr>
                        <a:t>Budget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r>
              <a:tr h="267047">
                <a:tc vMerge="1">
                  <a:txBody>
                    <a:bodyPr/>
                    <a:lstStyle/>
                    <a:p>
                      <a:endParaRPr lang="en-ZA"/>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ZA" sz="1300" b="1" i="0" u="none" strike="noStrike" dirty="0">
                          <a:solidFill>
                            <a:srgbClr val="996600"/>
                          </a:solidFill>
                          <a:effectLst/>
                          <a:latin typeface="Calibri" pitchFamily="34" charset="0"/>
                        </a:rPr>
                        <a:t>2015/2016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ZA" sz="1300" b="1" i="0" u="none" strike="noStrike" dirty="0">
                          <a:solidFill>
                            <a:srgbClr val="996600"/>
                          </a:solidFill>
                          <a:effectLst/>
                          <a:latin typeface="Calibri" pitchFamily="34" charset="0"/>
                        </a:rPr>
                        <a:t>2016/2017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ZA" sz="1300" b="1" i="0" u="none" strike="noStrike">
                          <a:solidFill>
                            <a:srgbClr val="996600"/>
                          </a:solidFill>
                          <a:effectLst/>
                          <a:latin typeface="Calibri" pitchFamily="34" charset="0"/>
                        </a:rPr>
                        <a:t>2017/2018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ZA" sz="1300" b="1" i="0" u="none" strike="noStrike">
                          <a:solidFill>
                            <a:srgbClr val="996600"/>
                          </a:solidFill>
                          <a:effectLst/>
                          <a:latin typeface="Calibri" pitchFamily="34" charset="0"/>
                        </a:rPr>
                        <a:t>2018/2019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98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ZA" sz="1300" b="0" i="0" u="none" strike="noStrike" dirty="0" smtClean="0">
                          <a:solidFill>
                            <a:srgbClr val="996600"/>
                          </a:solidFill>
                          <a:effectLst/>
                          <a:latin typeface="Calibri" pitchFamily="34" charset="0"/>
                        </a:rPr>
                        <a:t> Baseline</a:t>
                      </a:r>
                      <a:r>
                        <a:rPr lang="en-ZA" sz="1300" b="0" i="0" u="none" strike="noStrike" baseline="0" dirty="0" smtClean="0">
                          <a:solidFill>
                            <a:srgbClr val="996600"/>
                          </a:solidFill>
                          <a:effectLst/>
                          <a:latin typeface="Calibri" pitchFamily="34" charset="0"/>
                        </a:rPr>
                        <a:t> allocation</a:t>
                      </a:r>
                      <a:endParaRPr lang="en-ZA" sz="1300" b="0" i="0" u="none" strike="noStrike" dirty="0">
                        <a:solidFill>
                          <a:srgbClr val="996600"/>
                        </a:solidFill>
                        <a:effectLst/>
                        <a:latin typeface="Calibri"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ctr"/>
                      <a:r>
                        <a:rPr lang="en-ZA" sz="1300" b="0" i="0" u="none" strike="noStrike" dirty="0">
                          <a:solidFill>
                            <a:srgbClr val="996600"/>
                          </a:solidFill>
                          <a:effectLst/>
                          <a:latin typeface="Calibri" pitchFamily="34" charset="0"/>
                        </a:rPr>
                        <a:t>165 301</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ctr"/>
                      <a:r>
                        <a:rPr lang="en-ZA" sz="1300" b="0" i="0" u="none" strike="noStrike" dirty="0">
                          <a:solidFill>
                            <a:srgbClr val="996600"/>
                          </a:solidFill>
                          <a:effectLst/>
                          <a:latin typeface="Calibri" pitchFamily="34" charset="0"/>
                        </a:rPr>
                        <a:t>184 592</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ctr"/>
                      <a:r>
                        <a:rPr lang="en-ZA" sz="1300" b="0" i="0" u="none" strike="noStrike" dirty="0" smtClean="0">
                          <a:solidFill>
                            <a:srgbClr val="996600"/>
                          </a:solidFill>
                          <a:effectLst/>
                          <a:latin typeface="Calibri" pitchFamily="34" charset="0"/>
                        </a:rPr>
                        <a:t>177</a:t>
                      </a:r>
                      <a:r>
                        <a:rPr lang="en-ZA" sz="1300" b="0" i="0" u="none" strike="noStrike" baseline="0" dirty="0" smtClean="0">
                          <a:solidFill>
                            <a:srgbClr val="996600"/>
                          </a:solidFill>
                          <a:effectLst/>
                          <a:latin typeface="Calibri" pitchFamily="34" charset="0"/>
                        </a:rPr>
                        <a:t> 200</a:t>
                      </a:r>
                      <a:endParaRPr lang="en-ZA" sz="1300" b="0" i="0" u="none" strike="noStrike" dirty="0">
                        <a:solidFill>
                          <a:srgbClr val="996600"/>
                        </a:solidFill>
                        <a:effectLst/>
                        <a:latin typeface="Calibri" pitchFamily="34" charset="0"/>
                      </a:endParaRP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ctr"/>
                      <a:r>
                        <a:rPr lang="en-ZA" sz="1300" b="0" i="0" u="none" strike="noStrike" dirty="0" smtClean="0">
                          <a:solidFill>
                            <a:srgbClr val="996600"/>
                          </a:solidFill>
                          <a:effectLst/>
                          <a:latin typeface="Calibri" pitchFamily="34" charset="0"/>
                        </a:rPr>
                        <a:t>206 938</a:t>
                      </a:r>
                      <a:endParaRPr lang="en-ZA" sz="1300" b="0" i="0" u="none" strike="noStrike" dirty="0">
                        <a:solidFill>
                          <a:srgbClr val="996600"/>
                        </a:solidFill>
                        <a:effectLst/>
                        <a:latin typeface="Calibri" pitchFamily="34" charset="0"/>
                      </a:endParaRP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98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ZA" sz="1300" b="0" i="0" u="none" strike="noStrike" dirty="0" smtClean="0">
                          <a:solidFill>
                            <a:srgbClr val="996600"/>
                          </a:solidFill>
                          <a:effectLst/>
                          <a:latin typeface="Calibri" pitchFamily="34" charset="0"/>
                        </a:rPr>
                        <a:t> Personnel costs</a:t>
                      </a:r>
                      <a:endParaRPr lang="en-ZA" sz="1300" b="0" i="0" u="none" strike="noStrike" dirty="0">
                        <a:solidFill>
                          <a:srgbClr val="996600"/>
                        </a:solidFill>
                        <a:effectLst/>
                        <a:latin typeface="Calibri"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ctr"/>
                      <a:r>
                        <a:rPr lang="en-ZA" sz="1300" b="0" i="0" u="none" strike="noStrike" dirty="0">
                          <a:solidFill>
                            <a:srgbClr val="996600"/>
                          </a:solidFill>
                          <a:effectLst/>
                          <a:latin typeface="Calibri" pitchFamily="34" charset="0"/>
                        </a:rPr>
                        <a:t>(</a:t>
                      </a:r>
                      <a:r>
                        <a:rPr lang="en-ZA" sz="1300" b="0" i="0" u="none" strike="noStrike" dirty="0" smtClean="0">
                          <a:solidFill>
                            <a:srgbClr val="996600"/>
                          </a:solidFill>
                          <a:effectLst/>
                          <a:latin typeface="Calibri" pitchFamily="34" charset="0"/>
                        </a:rPr>
                        <a:t>196 </a:t>
                      </a:r>
                      <a:r>
                        <a:rPr lang="en-ZA" sz="1300" b="0" i="0" u="none" strike="noStrike" dirty="0">
                          <a:solidFill>
                            <a:srgbClr val="996600"/>
                          </a:solidFill>
                          <a:effectLst/>
                          <a:latin typeface="Calibri" pitchFamily="34" charset="0"/>
                        </a:rPr>
                        <a:t>148)</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ctr"/>
                      <a:r>
                        <a:rPr lang="en-ZA" sz="1300" b="0" i="0" u="none" strike="noStrike" dirty="0" smtClean="0">
                          <a:solidFill>
                            <a:srgbClr val="996600"/>
                          </a:solidFill>
                          <a:effectLst/>
                          <a:latin typeface="Calibri" pitchFamily="34" charset="0"/>
                        </a:rPr>
                        <a:t>(211 840)</a:t>
                      </a:r>
                      <a:endParaRPr lang="en-ZA" sz="1300" b="0" i="0" u="none" strike="noStrike" dirty="0">
                        <a:solidFill>
                          <a:srgbClr val="996600"/>
                        </a:solidFill>
                        <a:effectLst/>
                        <a:latin typeface="Calibri" pitchFamily="34" charset="0"/>
                      </a:endParaRP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ctr"/>
                      <a:r>
                        <a:rPr lang="en-ZA" sz="1300" b="0" i="0" u="none" strike="noStrike" dirty="0">
                          <a:solidFill>
                            <a:srgbClr val="996600"/>
                          </a:solidFill>
                          <a:effectLst/>
                          <a:latin typeface="Calibri" pitchFamily="34" charset="0"/>
                        </a:rPr>
                        <a:t>(</a:t>
                      </a:r>
                      <a:r>
                        <a:rPr lang="en-ZA" sz="1300" b="0" i="0" u="none" strike="noStrike" dirty="0" smtClean="0">
                          <a:solidFill>
                            <a:srgbClr val="996600"/>
                          </a:solidFill>
                          <a:effectLst/>
                          <a:latin typeface="Calibri" pitchFamily="34" charset="0"/>
                        </a:rPr>
                        <a:t>226 777)</a:t>
                      </a:r>
                      <a:endParaRPr lang="en-ZA" sz="1300" b="0" i="0" u="none" strike="noStrike" dirty="0">
                        <a:solidFill>
                          <a:srgbClr val="996600"/>
                        </a:solidFill>
                        <a:effectLst/>
                        <a:latin typeface="Calibri" pitchFamily="34" charset="0"/>
                      </a:endParaRP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ctr"/>
                      <a:r>
                        <a:rPr lang="en-ZA" sz="1300" b="0" i="0" u="none" strike="noStrike" dirty="0">
                          <a:solidFill>
                            <a:srgbClr val="996600"/>
                          </a:solidFill>
                          <a:effectLst/>
                          <a:latin typeface="Calibri" pitchFamily="34" charset="0"/>
                        </a:rPr>
                        <a:t>(</a:t>
                      </a:r>
                      <a:r>
                        <a:rPr lang="en-ZA" sz="1300" b="0" i="0" u="none" strike="noStrike" dirty="0" smtClean="0">
                          <a:solidFill>
                            <a:srgbClr val="996600"/>
                          </a:solidFill>
                          <a:effectLst/>
                          <a:latin typeface="Calibri" pitchFamily="34" charset="0"/>
                        </a:rPr>
                        <a:t>244 919)</a:t>
                      </a:r>
                      <a:endParaRPr lang="en-ZA" sz="1300" b="0" i="0" u="none" strike="noStrike" dirty="0">
                        <a:solidFill>
                          <a:srgbClr val="996600"/>
                        </a:solidFill>
                        <a:effectLst/>
                        <a:latin typeface="Calibri" pitchFamily="34" charset="0"/>
                      </a:endParaRP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98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ZA" sz="1300" b="1" i="1" u="none" strike="noStrike" dirty="0" smtClean="0">
                          <a:solidFill>
                            <a:srgbClr val="996600"/>
                          </a:solidFill>
                          <a:effectLst/>
                          <a:latin typeface="Calibri" pitchFamily="34" charset="0"/>
                        </a:rPr>
                        <a:t> Shortfall</a:t>
                      </a:r>
                      <a:endParaRPr lang="en-ZA" sz="1300" b="1" i="1" u="none" strike="noStrike" dirty="0">
                        <a:solidFill>
                          <a:srgbClr val="996600"/>
                        </a:solidFill>
                        <a:effectLst/>
                        <a:latin typeface="Calibri"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1" i="1" u="none" strike="noStrike" dirty="0" smtClean="0">
                          <a:solidFill>
                            <a:srgbClr val="996600"/>
                          </a:solidFill>
                          <a:effectLst/>
                          <a:latin typeface="Calibri" pitchFamily="34" charset="0"/>
                        </a:rPr>
                        <a:t>(30</a:t>
                      </a:r>
                      <a:r>
                        <a:rPr lang="en-ZA" sz="1300" b="1" i="1" u="none" strike="noStrike" baseline="0" dirty="0" smtClean="0">
                          <a:solidFill>
                            <a:srgbClr val="996600"/>
                          </a:solidFill>
                          <a:effectLst/>
                          <a:latin typeface="Calibri" pitchFamily="34" charset="0"/>
                        </a:rPr>
                        <a:t> 847</a:t>
                      </a:r>
                      <a:r>
                        <a:rPr lang="en-ZA" sz="1300" b="1" i="1" u="none" strike="noStrike" dirty="0" smtClean="0">
                          <a:solidFill>
                            <a:srgbClr val="996600"/>
                          </a:solidFill>
                          <a:effectLst/>
                          <a:latin typeface="Calibri" pitchFamily="34" charset="0"/>
                        </a:rPr>
                        <a:t>)</a:t>
                      </a:r>
                      <a:endParaRPr lang="en-ZA" sz="1300" b="1" i="1"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1" i="1" u="none" strike="noStrike" dirty="0" smtClean="0">
                          <a:solidFill>
                            <a:srgbClr val="996600"/>
                          </a:solidFill>
                          <a:effectLst/>
                          <a:latin typeface="Calibri" pitchFamily="34" charset="0"/>
                        </a:rPr>
                        <a:t>(27 248)</a:t>
                      </a:r>
                      <a:endParaRPr lang="en-ZA" sz="1300" b="1" i="1"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1" i="1" u="none" strike="noStrike" dirty="0">
                          <a:solidFill>
                            <a:srgbClr val="996600"/>
                          </a:solidFill>
                          <a:effectLst/>
                          <a:latin typeface="Calibri" pitchFamily="34" charset="0"/>
                        </a:rPr>
                        <a:t>(</a:t>
                      </a:r>
                      <a:r>
                        <a:rPr lang="en-ZA" sz="1300" b="1" i="1" u="none" strike="noStrike" dirty="0" smtClean="0">
                          <a:solidFill>
                            <a:srgbClr val="996600"/>
                          </a:solidFill>
                          <a:effectLst/>
                          <a:latin typeface="Calibri" pitchFamily="34" charset="0"/>
                        </a:rPr>
                        <a:t>49</a:t>
                      </a:r>
                      <a:r>
                        <a:rPr lang="en-ZA" sz="1300" b="1" i="1" u="none" strike="noStrike" baseline="0" dirty="0" smtClean="0">
                          <a:solidFill>
                            <a:srgbClr val="996600"/>
                          </a:solidFill>
                          <a:effectLst/>
                          <a:latin typeface="Calibri" pitchFamily="34" charset="0"/>
                        </a:rPr>
                        <a:t> 577</a:t>
                      </a:r>
                      <a:r>
                        <a:rPr lang="en-ZA" sz="1300" b="1" i="1" u="none" strike="noStrike" dirty="0" smtClean="0">
                          <a:solidFill>
                            <a:srgbClr val="996600"/>
                          </a:solidFill>
                          <a:effectLst/>
                          <a:latin typeface="Calibri" pitchFamily="34" charset="0"/>
                        </a:rPr>
                        <a:t>)</a:t>
                      </a:r>
                      <a:endParaRPr lang="en-ZA" sz="1300" b="1" i="1"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1" i="1" u="none" strike="noStrike" dirty="0" smtClean="0">
                          <a:solidFill>
                            <a:srgbClr val="996600"/>
                          </a:solidFill>
                          <a:effectLst/>
                          <a:latin typeface="Calibri" pitchFamily="34" charset="0"/>
                        </a:rPr>
                        <a:t>(37</a:t>
                      </a:r>
                      <a:r>
                        <a:rPr lang="en-ZA" sz="1300" b="1" i="1" u="none" strike="noStrike" baseline="0" dirty="0" smtClean="0">
                          <a:solidFill>
                            <a:srgbClr val="996600"/>
                          </a:solidFill>
                          <a:effectLst/>
                          <a:latin typeface="Calibri" pitchFamily="34" charset="0"/>
                        </a:rPr>
                        <a:t> 981</a:t>
                      </a:r>
                      <a:r>
                        <a:rPr lang="en-ZA" sz="1300" b="1" i="1" u="none" strike="noStrike" dirty="0" smtClean="0">
                          <a:solidFill>
                            <a:srgbClr val="996600"/>
                          </a:solidFill>
                          <a:effectLst/>
                          <a:latin typeface="Calibri" pitchFamily="34" charset="0"/>
                        </a:rPr>
                        <a:t>)</a:t>
                      </a:r>
                      <a:endParaRPr lang="en-ZA" sz="1300" b="1" i="1"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98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ZA" sz="1300" b="0" i="0" u="none" strike="noStrike" dirty="0" smtClean="0">
                          <a:solidFill>
                            <a:srgbClr val="996600"/>
                          </a:solidFill>
                          <a:effectLst/>
                          <a:latin typeface="Calibri" pitchFamily="34" charset="0"/>
                        </a:rPr>
                        <a:t> Operational </a:t>
                      </a:r>
                      <a:r>
                        <a:rPr lang="en-ZA" sz="1300" b="0" i="0" u="none" strike="noStrike" dirty="0">
                          <a:solidFill>
                            <a:srgbClr val="996600"/>
                          </a:solidFill>
                          <a:effectLst/>
                          <a:latin typeface="Calibri" pitchFamily="34" charset="0"/>
                        </a:rPr>
                        <a:t>costs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0" i="0" u="none" strike="noStrike" dirty="0" smtClean="0">
                          <a:solidFill>
                            <a:srgbClr val="996600"/>
                          </a:solidFill>
                          <a:effectLst/>
                          <a:latin typeface="Calibri" pitchFamily="34" charset="0"/>
                        </a:rPr>
                        <a:t>(29 643)</a:t>
                      </a:r>
                      <a:endParaRPr lang="en-ZA" sz="1300" b="0" i="0"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0" i="0" u="none" strike="noStrike" dirty="0" smtClean="0">
                          <a:solidFill>
                            <a:srgbClr val="996600"/>
                          </a:solidFill>
                          <a:effectLst/>
                          <a:latin typeface="Calibri" pitchFamily="34" charset="0"/>
                        </a:rPr>
                        <a:t>(33 104)</a:t>
                      </a:r>
                      <a:endParaRPr lang="en-ZA" sz="1300" b="0" i="0"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0" i="0" u="none" strike="noStrike" dirty="0" smtClean="0">
                          <a:solidFill>
                            <a:srgbClr val="996600"/>
                          </a:solidFill>
                          <a:effectLst/>
                          <a:latin typeface="Calibri" pitchFamily="34" charset="0"/>
                        </a:rPr>
                        <a:t>(31 777)</a:t>
                      </a:r>
                      <a:endParaRPr lang="en-ZA" sz="1300" b="0" i="0"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0" i="0" u="none" strike="noStrike" dirty="0" smtClean="0">
                          <a:solidFill>
                            <a:srgbClr val="996600"/>
                          </a:solidFill>
                          <a:effectLst/>
                          <a:latin typeface="Calibri" pitchFamily="34" charset="0"/>
                        </a:rPr>
                        <a:t>(37 103)</a:t>
                      </a:r>
                      <a:endParaRPr lang="en-ZA" sz="1300" b="0" i="0"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98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ZA" sz="1300" b="1" i="0" u="none" strike="noStrike" dirty="0" smtClean="0">
                          <a:solidFill>
                            <a:srgbClr val="996600"/>
                          </a:solidFill>
                          <a:effectLst/>
                          <a:latin typeface="Calibri" pitchFamily="34" charset="0"/>
                        </a:rPr>
                        <a:t> </a:t>
                      </a:r>
                      <a:r>
                        <a:rPr lang="en-ZA" sz="1300" b="1" i="0" u="none" strike="noStrike" cap="all" baseline="0" dirty="0" smtClean="0">
                          <a:solidFill>
                            <a:srgbClr val="996600"/>
                          </a:solidFill>
                          <a:effectLst/>
                          <a:latin typeface="Calibri" pitchFamily="34" charset="0"/>
                        </a:rPr>
                        <a:t>Total shortfall</a:t>
                      </a:r>
                      <a:endParaRPr lang="en-ZA" sz="1300" b="1" i="0" u="none" strike="noStrike" cap="all" baseline="0" dirty="0">
                        <a:solidFill>
                          <a:srgbClr val="996600"/>
                        </a:solidFill>
                        <a:effectLst/>
                        <a:latin typeface="Calibri"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1" i="0" u="none" strike="noStrike" dirty="0" smtClean="0">
                          <a:solidFill>
                            <a:srgbClr val="996600"/>
                          </a:solidFill>
                          <a:effectLst/>
                          <a:latin typeface="Calibri" pitchFamily="34" charset="0"/>
                        </a:rPr>
                        <a:t>(60</a:t>
                      </a:r>
                      <a:r>
                        <a:rPr lang="en-ZA" sz="1300" b="1" i="0" u="none" strike="noStrike" baseline="0" dirty="0" smtClean="0">
                          <a:solidFill>
                            <a:srgbClr val="996600"/>
                          </a:solidFill>
                          <a:effectLst/>
                          <a:latin typeface="Calibri" pitchFamily="34" charset="0"/>
                        </a:rPr>
                        <a:t> 490</a:t>
                      </a:r>
                      <a:r>
                        <a:rPr lang="en-ZA" sz="1300" b="1" i="0" u="none" strike="noStrike" dirty="0" smtClean="0">
                          <a:solidFill>
                            <a:srgbClr val="996600"/>
                          </a:solidFill>
                          <a:effectLst/>
                          <a:latin typeface="Calibri" pitchFamily="34" charset="0"/>
                        </a:rPr>
                        <a:t>)</a:t>
                      </a:r>
                      <a:endParaRPr lang="en-ZA" sz="1300" b="1" i="0"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1" i="0" u="none" strike="noStrike" dirty="0" smtClean="0">
                          <a:solidFill>
                            <a:srgbClr val="996600"/>
                          </a:solidFill>
                          <a:effectLst/>
                          <a:latin typeface="Calibri" pitchFamily="34" charset="0"/>
                        </a:rPr>
                        <a:t>(60 352)</a:t>
                      </a:r>
                      <a:endParaRPr lang="en-ZA" sz="1300" b="1" i="0"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1" i="0" u="none" strike="noStrike" dirty="0" smtClean="0">
                          <a:solidFill>
                            <a:srgbClr val="996600"/>
                          </a:solidFill>
                          <a:effectLst/>
                          <a:latin typeface="Calibri" pitchFamily="34" charset="0"/>
                        </a:rPr>
                        <a:t>(81 358)</a:t>
                      </a:r>
                      <a:endParaRPr lang="en-ZA" sz="1300" b="1" i="0"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rtl="0" fontAlgn="b"/>
                      <a:r>
                        <a:rPr lang="en-ZA" sz="1300" b="1" i="0" u="none" strike="noStrike" dirty="0" smtClean="0">
                          <a:solidFill>
                            <a:srgbClr val="996600"/>
                          </a:solidFill>
                          <a:effectLst/>
                          <a:latin typeface="Calibri" pitchFamily="34" charset="0"/>
                        </a:rPr>
                        <a:t>(75 084)</a:t>
                      </a:r>
                      <a:endParaRPr lang="en-ZA" sz="1300" b="1" i="0" u="none" strike="noStrike" dirty="0">
                        <a:solidFill>
                          <a:srgbClr val="996600"/>
                        </a:solidFill>
                        <a:effectLst/>
                        <a:latin typeface="Calibri" pitchFamily="34" charset="0"/>
                      </a:endParaRPr>
                    </a:p>
                  </a:txBody>
                  <a:tcPr marL="0" marR="85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xmlns="" val="2236681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913" y="2120900"/>
            <a:ext cx="7669212" cy="463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11188" y="115888"/>
            <a:ext cx="8064500" cy="892175"/>
          </a:xfrm>
          <a:prstGeom prst="rect">
            <a:avLst/>
          </a:prstGeom>
          <a:noFill/>
        </p:spPr>
        <p:txBody>
          <a:bodyPr>
            <a:spAutoFit/>
          </a:bodyPr>
          <a:lstStyle/>
          <a:p>
            <a:pPr algn="ctr">
              <a:defRPr/>
            </a:pPr>
            <a:r>
              <a:rPr lang="en-US" sz="2800" b="1" dirty="0">
                <a:solidFill>
                  <a:srgbClr val="663300"/>
                </a:solidFill>
                <a:latin typeface="Calibri"/>
              </a:rPr>
              <a:t>35</a:t>
            </a:r>
            <a:r>
              <a:rPr lang="en-US" sz="2800" b="1" baseline="30000" dirty="0">
                <a:solidFill>
                  <a:srgbClr val="663300"/>
                </a:solidFill>
                <a:latin typeface="Calibri"/>
              </a:rPr>
              <a:t>th</a:t>
            </a:r>
            <a:r>
              <a:rPr lang="en-US" sz="2800" b="1" dirty="0">
                <a:solidFill>
                  <a:srgbClr val="663300"/>
                </a:solidFill>
                <a:latin typeface="Calibri"/>
              </a:rPr>
              <a:t> IGC - Cape Town, South Africa</a:t>
            </a:r>
          </a:p>
          <a:p>
            <a:pPr algn="ctr">
              <a:defRPr/>
            </a:pPr>
            <a:r>
              <a:rPr lang="en-US" sz="2400" dirty="0">
                <a:solidFill>
                  <a:srgbClr val="663300"/>
                </a:solidFill>
                <a:latin typeface="Calibri"/>
              </a:rPr>
              <a:t>27 August – 4 September 2016</a:t>
            </a:r>
          </a:p>
        </p:txBody>
      </p:sp>
      <p:sp>
        <p:nvSpPr>
          <p:cNvPr id="68612" name="Slide Number Placeholder 3"/>
          <p:cNvSpPr txBox="1">
            <a:spLocks/>
          </p:cNvSpPr>
          <p:nvPr/>
        </p:nvSpPr>
        <p:spPr bwMode="auto">
          <a:xfrm>
            <a:off x="-19050" y="6492875"/>
            <a:ext cx="5588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AC66661C-7CAE-4B83-B659-E1F6E1D50F51}" type="slidenum">
              <a:rPr lang="en-US" altLang="en-US" sz="1400" smtClean="0">
                <a:solidFill>
                  <a:srgbClr val="FFCF9F"/>
                </a:solidFill>
                <a:latin typeface="Arial" charset="0"/>
              </a:rPr>
              <a:pPr algn="r" eaLnBrk="1" hangingPunct="1"/>
              <a:t>26</a:t>
            </a:fld>
            <a:endParaRPr lang="en-US" altLang="en-US" sz="1400" smtClean="0">
              <a:solidFill>
                <a:srgbClr val="FFCF9F"/>
              </a:solidFill>
              <a:latin typeface="Arial" charset="0"/>
            </a:endParaRPr>
          </a:p>
        </p:txBody>
      </p:sp>
    </p:spTree>
    <p:extLst>
      <p:ext uri="{BB962C8B-B14F-4D97-AF65-F5344CB8AC3E}">
        <p14:creationId xmlns:p14="http://schemas.microsoft.com/office/powerpoint/2010/main" xmlns="" val="1651709772"/>
      </p:ext>
    </p:extLst>
  </p:cSld>
  <p:clrMapOvr>
    <a:masterClrMapping/>
  </p:clrMapOvr>
  <p:transition advClick="0" advTm="1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C49452-4B4B-404B-91CD-BDE138B63D2B}" type="slidenum">
              <a:rPr lang="en-ZA" smtClean="0">
                <a:solidFill>
                  <a:srgbClr val="974806"/>
                </a:solidFill>
              </a:rPr>
              <a:pPr>
                <a:defRPr/>
              </a:pPr>
              <a:t>27</a:t>
            </a:fld>
            <a:endParaRPr lang="en-ZA">
              <a:solidFill>
                <a:srgbClr val="974806"/>
              </a:solidFill>
            </a:endParaRPr>
          </a:p>
        </p:txBody>
      </p:sp>
      <p:sp>
        <p:nvSpPr>
          <p:cNvPr id="2" name="TextBox 1"/>
          <p:cNvSpPr txBox="1"/>
          <p:nvPr/>
        </p:nvSpPr>
        <p:spPr>
          <a:xfrm>
            <a:off x="1187624" y="3140968"/>
            <a:ext cx="5472608" cy="1107996"/>
          </a:xfrm>
          <a:prstGeom prst="rect">
            <a:avLst/>
          </a:prstGeom>
          <a:noFill/>
        </p:spPr>
        <p:txBody>
          <a:bodyPr wrap="square" rtlCol="0">
            <a:spAutoFit/>
          </a:bodyPr>
          <a:lstStyle/>
          <a:p>
            <a:pPr algn="ctr"/>
            <a:r>
              <a:rPr lang="en-ZA" sz="6600" b="1" dirty="0" smtClean="0">
                <a:solidFill>
                  <a:schemeClr val="accent5">
                    <a:lumMod val="50000"/>
                  </a:schemeClr>
                </a:solidFill>
              </a:rPr>
              <a:t>     THANK YOU</a:t>
            </a:r>
            <a:endParaRPr lang="en-ZA" sz="6600" b="1" dirty="0">
              <a:solidFill>
                <a:schemeClr val="accent5">
                  <a:lumMod val="50000"/>
                </a:schemeClr>
              </a:solidFill>
            </a:endParaRPr>
          </a:p>
        </p:txBody>
      </p:sp>
    </p:spTree>
    <p:extLst>
      <p:ext uri="{BB962C8B-B14F-4D97-AF65-F5344CB8AC3E}">
        <p14:creationId xmlns:p14="http://schemas.microsoft.com/office/powerpoint/2010/main" xmlns="" val="1214883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95288" y="765175"/>
            <a:ext cx="8229600" cy="1379538"/>
          </a:xfrm>
        </p:spPr>
        <p:txBody>
          <a:bodyPr/>
          <a:lstStyle/>
          <a:p>
            <a:pPr eaLnBrk="1" hangingPunct="1"/>
            <a:r>
              <a:rPr lang="en-GB" altLang="en-US" sz="4000" dirty="0" smtClean="0"/>
              <a:t>OUTLINE OF PRESENTATION</a:t>
            </a:r>
            <a:r>
              <a:rPr lang="en-GB" altLang="en-US" sz="3200" dirty="0" smtClean="0"/>
              <a:t/>
            </a:r>
            <a:br>
              <a:rPr lang="en-GB" altLang="en-US" sz="3200" dirty="0" smtClean="0"/>
            </a:br>
            <a:endParaRPr lang="en-ZA" altLang="en-US" sz="3200" dirty="0" smtClean="0"/>
          </a:p>
        </p:txBody>
      </p:sp>
      <p:sp>
        <p:nvSpPr>
          <p:cNvPr id="53251" name="Content Placeholder 2"/>
          <p:cNvSpPr>
            <a:spLocks noGrp="1"/>
          </p:cNvSpPr>
          <p:nvPr>
            <p:ph idx="1"/>
          </p:nvPr>
        </p:nvSpPr>
        <p:spPr>
          <a:xfrm>
            <a:off x="0" y="1844824"/>
            <a:ext cx="9144000" cy="5229225"/>
          </a:xfrm>
        </p:spPr>
        <p:txBody>
          <a:bodyPr/>
          <a:lstStyle/>
          <a:p>
            <a:r>
              <a:rPr lang="en-GB" altLang="en-US" sz="3600" dirty="0" smtClean="0"/>
              <a:t>THE MANDATE OF THE CGS</a:t>
            </a:r>
          </a:p>
          <a:p>
            <a:r>
              <a:rPr lang="en-GB" altLang="en-US" sz="3600" dirty="0" smtClean="0"/>
              <a:t>FOCUS AREAS</a:t>
            </a:r>
          </a:p>
          <a:p>
            <a:r>
              <a:rPr lang="en-GB" altLang="en-US" sz="3600" dirty="0" smtClean="0"/>
              <a:t>OPERATIONS</a:t>
            </a:r>
          </a:p>
          <a:p>
            <a:r>
              <a:rPr lang="en-GB" altLang="en-US" sz="3600" dirty="0" smtClean="0"/>
              <a:t>HUMAN RESOURCES</a:t>
            </a:r>
          </a:p>
          <a:p>
            <a:r>
              <a:rPr lang="en-GB" altLang="en-US" sz="3600" dirty="0" smtClean="0"/>
              <a:t>FINANCE</a:t>
            </a:r>
          </a:p>
          <a:p>
            <a:pPr marL="0" indent="0">
              <a:buNone/>
            </a:pPr>
            <a:endParaRPr lang="en-GB" altLang="en-US" sz="3600" dirty="0" smtClean="0"/>
          </a:p>
          <a:p>
            <a:pPr marL="0" indent="0">
              <a:buNone/>
            </a:pPr>
            <a:endParaRPr lang="en-GB" altLang="en-US" sz="2300" dirty="0" smtClean="0"/>
          </a:p>
          <a:p>
            <a:pPr marL="0" indent="0">
              <a:buNone/>
            </a:pPr>
            <a:endParaRPr lang="en-GB" altLang="en-US" sz="2300" dirty="0" smtClean="0"/>
          </a:p>
          <a:p>
            <a:pPr marL="0" indent="0">
              <a:buNone/>
            </a:pPr>
            <a:endParaRPr lang="en-US" altLang="en-US" sz="2300" dirty="0" smtClean="0"/>
          </a:p>
        </p:txBody>
      </p:sp>
    </p:spTree>
    <p:extLst>
      <p:ext uri="{BB962C8B-B14F-4D97-AF65-F5344CB8AC3E}">
        <p14:creationId xmlns:p14="http://schemas.microsoft.com/office/powerpoint/2010/main" xmlns="" val="2609485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95288" y="765175"/>
            <a:ext cx="8229600" cy="1379538"/>
          </a:xfrm>
        </p:spPr>
        <p:txBody>
          <a:bodyPr/>
          <a:lstStyle/>
          <a:p>
            <a:pPr eaLnBrk="1" hangingPunct="1"/>
            <a:r>
              <a:rPr lang="en-GB" altLang="en-US" sz="4000" smtClean="0"/>
              <a:t>THE MANDATE OF THE CGS</a:t>
            </a:r>
            <a:r>
              <a:rPr lang="en-US" altLang="en-US" sz="4000" smtClean="0"/>
              <a:t> </a:t>
            </a:r>
            <a:r>
              <a:rPr lang="en-GB" altLang="en-US" sz="4000" smtClean="0"/>
              <a:t/>
            </a:r>
            <a:br>
              <a:rPr lang="en-GB" altLang="en-US" sz="4000" smtClean="0"/>
            </a:br>
            <a:r>
              <a:rPr lang="en-GB" altLang="en-US" sz="3200" smtClean="0"/>
              <a:t>as amended</a:t>
            </a:r>
            <a:r>
              <a:rPr lang="en-US" altLang="en-US" sz="3200" smtClean="0"/>
              <a:t> </a:t>
            </a:r>
            <a:r>
              <a:rPr lang="en-ZA" altLang="en-US" sz="3200" smtClean="0"/>
              <a:t>by Geoscience Amendment Act, (No. 16 of 2010)</a:t>
            </a:r>
            <a:r>
              <a:rPr lang="en-GB" altLang="en-US" sz="3200" smtClean="0"/>
              <a:t/>
            </a:r>
            <a:br>
              <a:rPr lang="en-GB" altLang="en-US" sz="3200" smtClean="0"/>
            </a:br>
            <a:r>
              <a:rPr lang="en-GB" altLang="en-US" sz="3200" smtClean="0"/>
              <a:t/>
            </a:r>
            <a:br>
              <a:rPr lang="en-GB" altLang="en-US" sz="3200" smtClean="0"/>
            </a:br>
            <a:endParaRPr lang="en-ZA" altLang="en-US" sz="3200" smtClean="0"/>
          </a:p>
        </p:txBody>
      </p:sp>
      <p:sp>
        <p:nvSpPr>
          <p:cNvPr id="53251" name="Content Placeholder 2"/>
          <p:cNvSpPr>
            <a:spLocks noGrp="1"/>
          </p:cNvSpPr>
          <p:nvPr>
            <p:ph idx="1"/>
          </p:nvPr>
        </p:nvSpPr>
        <p:spPr>
          <a:xfrm>
            <a:off x="34925" y="2349500"/>
            <a:ext cx="9144000" cy="5229225"/>
          </a:xfrm>
        </p:spPr>
        <p:txBody>
          <a:bodyPr/>
          <a:lstStyle/>
          <a:p>
            <a:pPr marL="455613" indent="-455613"/>
            <a:r>
              <a:rPr lang="en-GB" altLang="en-US" sz="2300" smtClean="0"/>
              <a:t>The systematic onshore and offshore geoscientific mapping of South Africa</a:t>
            </a:r>
            <a:r>
              <a:rPr lang="en-US" altLang="en-US" sz="2300" smtClean="0"/>
              <a:t> </a:t>
            </a:r>
          </a:p>
          <a:p>
            <a:pPr marL="455613" indent="-455613"/>
            <a:r>
              <a:rPr lang="en-GB" altLang="en-US" sz="2300" smtClean="0"/>
              <a:t>Basic geoscience research into the nature and origin of rocks</a:t>
            </a:r>
          </a:p>
          <a:p>
            <a:pPr marL="455613" indent="-455613"/>
            <a:r>
              <a:rPr lang="en-GB" altLang="en-US" sz="2300" smtClean="0"/>
              <a:t>The collection and curation of all geoscience data and act as a National Geoscience Repository</a:t>
            </a:r>
          </a:p>
          <a:p>
            <a:pPr marL="455613" indent="-455613"/>
            <a:r>
              <a:rPr lang="en-GB" altLang="en-US" sz="2300" smtClean="0"/>
              <a:t>Rendering of geoscience knowledge services and advice to the State</a:t>
            </a:r>
            <a:r>
              <a:rPr lang="en-US" altLang="en-US" sz="2300" smtClean="0"/>
              <a:t> </a:t>
            </a:r>
          </a:p>
          <a:p>
            <a:pPr marL="455613" indent="-455613"/>
            <a:r>
              <a:rPr lang="en-GB" altLang="en-US" sz="2300" smtClean="0"/>
              <a:t>Manage a number of national geoscience facilities on behalf of the country</a:t>
            </a:r>
          </a:p>
          <a:p>
            <a:pPr marL="455613" indent="-455613">
              <a:lnSpc>
                <a:spcPct val="80000"/>
              </a:lnSpc>
            </a:pPr>
            <a:r>
              <a:rPr lang="en-GB" altLang="en-US" sz="2300" smtClean="0"/>
              <a:t>Render commercial geoscience services and products to national and international clients</a:t>
            </a:r>
            <a:r>
              <a:rPr lang="en-US" altLang="en-US" sz="2300" smtClean="0"/>
              <a:t> </a:t>
            </a:r>
          </a:p>
        </p:txBody>
      </p:sp>
    </p:spTree>
    <p:extLst>
      <p:ext uri="{BB962C8B-B14F-4D97-AF65-F5344CB8AC3E}">
        <p14:creationId xmlns:p14="http://schemas.microsoft.com/office/powerpoint/2010/main" xmlns="" val="2011541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55912" y="2501123"/>
          <a:ext cx="4632176" cy="3088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5" name="Title 1"/>
          <p:cNvSpPr>
            <a:spLocks noGrp="1"/>
          </p:cNvSpPr>
          <p:nvPr>
            <p:ph type="ctrTitle"/>
          </p:nvPr>
        </p:nvSpPr>
        <p:spPr>
          <a:xfrm>
            <a:off x="685800" y="233363"/>
            <a:ext cx="7772400" cy="1470025"/>
          </a:xfrm>
        </p:spPr>
        <p:txBody>
          <a:bodyPr/>
          <a:lstStyle/>
          <a:p>
            <a:r>
              <a:rPr lang="en-ZA" sz="4000" dirty="0" smtClean="0">
                <a:solidFill>
                  <a:schemeClr val="accent5">
                    <a:lumMod val="50000"/>
                  </a:schemeClr>
                </a:solidFill>
              </a:rPr>
              <a:t>CGS FOCUS AREAS</a:t>
            </a:r>
          </a:p>
        </p:txBody>
      </p:sp>
      <p:sp>
        <p:nvSpPr>
          <p:cNvPr id="3" name="Subtitle 2"/>
          <p:cNvSpPr>
            <a:spLocks noGrp="1"/>
          </p:cNvSpPr>
          <p:nvPr>
            <p:ph type="subTitle" idx="1"/>
          </p:nvPr>
        </p:nvSpPr>
        <p:spPr>
          <a:xfrm rot="18021931">
            <a:off x="1339057" y="3251994"/>
            <a:ext cx="4038600" cy="503237"/>
          </a:xfrm>
        </p:spPr>
        <p:txBody>
          <a:bodyPr/>
          <a:lstStyle/>
          <a:p>
            <a:pPr>
              <a:defRPr/>
            </a:pPr>
            <a:r>
              <a:rPr lang="en-ZA" sz="1800" b="1" dirty="0" smtClean="0">
                <a:solidFill>
                  <a:schemeClr val="accent5">
                    <a:lumMod val="50000"/>
                  </a:schemeClr>
                </a:solidFill>
              </a:rPr>
              <a:t>Mineral &amp; Energy Resources</a:t>
            </a:r>
            <a:endParaRPr lang="en-ZA" sz="1800" b="1" dirty="0">
              <a:solidFill>
                <a:schemeClr val="accent5">
                  <a:lumMod val="50000"/>
                </a:schemeClr>
              </a:solidFill>
            </a:endParaRPr>
          </a:p>
        </p:txBody>
      </p:sp>
      <p:sp>
        <p:nvSpPr>
          <p:cNvPr id="6" name="Isosceles Triangle 5"/>
          <p:cNvSpPr/>
          <p:nvPr/>
        </p:nvSpPr>
        <p:spPr>
          <a:xfrm>
            <a:off x="2555875" y="1916113"/>
            <a:ext cx="4032250" cy="3457575"/>
          </a:xfrm>
          <a:prstGeom prst="triangl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sz="1800">
              <a:solidFill>
                <a:prstClr val="white"/>
              </a:solidFill>
            </a:endParaRPr>
          </a:p>
        </p:txBody>
      </p:sp>
      <p:sp>
        <p:nvSpPr>
          <p:cNvPr id="13318" name="Subtitle 2"/>
          <p:cNvSpPr txBox="1">
            <a:spLocks/>
          </p:cNvSpPr>
          <p:nvPr/>
        </p:nvSpPr>
        <p:spPr bwMode="auto">
          <a:xfrm rot="3580342">
            <a:off x="3789363" y="3271837"/>
            <a:ext cx="40386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20000"/>
              </a:spcBef>
              <a:buFont typeface="Arial" charset="0"/>
              <a:buNone/>
            </a:pPr>
            <a:r>
              <a:rPr lang="en-ZA" sz="1800" b="1" smtClean="0">
                <a:solidFill>
                  <a:srgbClr val="8D3000"/>
                </a:solidFill>
              </a:rPr>
              <a:t>Environmental &amp; Water</a:t>
            </a:r>
          </a:p>
        </p:txBody>
      </p:sp>
      <p:sp>
        <p:nvSpPr>
          <p:cNvPr id="13319" name="Subtitle 2"/>
          <p:cNvSpPr txBox="1">
            <a:spLocks/>
          </p:cNvSpPr>
          <p:nvPr/>
        </p:nvSpPr>
        <p:spPr bwMode="auto">
          <a:xfrm>
            <a:off x="2555875" y="5589588"/>
            <a:ext cx="40386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20000"/>
              </a:spcBef>
              <a:buFont typeface="Arial" charset="0"/>
              <a:buNone/>
            </a:pPr>
            <a:r>
              <a:rPr lang="en-ZA" sz="1800" b="1" smtClean="0">
                <a:solidFill>
                  <a:srgbClr val="8D3000"/>
                </a:solidFill>
              </a:rPr>
              <a:t>Engineering &amp; Geo-hazards</a:t>
            </a:r>
          </a:p>
        </p:txBody>
      </p:sp>
      <p:grpSp>
        <p:nvGrpSpPr>
          <p:cNvPr id="9" name="Group 8"/>
          <p:cNvGrpSpPr/>
          <p:nvPr/>
        </p:nvGrpSpPr>
        <p:grpSpPr>
          <a:xfrm>
            <a:off x="3992034" y="3493204"/>
            <a:ext cx="1159932" cy="1159932"/>
            <a:chOff x="2941772" y="0"/>
            <a:chExt cx="1774988" cy="1774988"/>
          </a:xfrm>
          <a:scene3d>
            <a:camera prst="orthographicFront"/>
            <a:lightRig rig="flat" dir="t"/>
          </a:scene3d>
        </p:grpSpPr>
        <p:sp>
          <p:nvSpPr>
            <p:cNvPr id="10" name="Oval 9"/>
            <p:cNvSpPr/>
            <p:nvPr/>
          </p:nvSpPr>
          <p:spPr>
            <a:xfrm>
              <a:off x="2941772" y="0"/>
              <a:ext cx="1774988" cy="1774988"/>
            </a:xfrm>
            <a:prstGeom prst="ellipse">
              <a:avLst/>
            </a:prstGeom>
            <a:solidFill>
              <a:schemeClr val="accent4">
                <a:lumMod val="60000"/>
                <a:lumOff val="40000"/>
              </a:schemeClr>
            </a:solidFill>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sp>
        <p:sp>
          <p:nvSpPr>
            <p:cNvPr id="11" name="Oval 4"/>
            <p:cNvSpPr/>
            <p:nvPr/>
          </p:nvSpPr>
          <p:spPr>
            <a:xfrm>
              <a:off x="3026355" y="342513"/>
              <a:ext cx="1605820" cy="1235245"/>
            </a:xfrm>
            <a:prstGeom prst="rect">
              <a:avLst/>
            </a:prstGeom>
            <a:sp3d/>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311150" fontAlgn="auto">
                <a:lnSpc>
                  <a:spcPct val="90000"/>
                </a:lnSpc>
                <a:spcAft>
                  <a:spcPct val="35000"/>
                </a:spcAft>
                <a:defRPr/>
              </a:pPr>
              <a:r>
                <a:rPr lang="en-ZA" sz="1400" b="1" dirty="0">
                  <a:solidFill>
                    <a:srgbClr val="974806"/>
                  </a:solidFill>
                </a:rPr>
                <a:t>GEOSCIENCE MAPPING</a:t>
              </a:r>
            </a:p>
          </p:txBody>
        </p:sp>
      </p:grpSp>
    </p:spTree>
    <p:extLst>
      <p:ext uri="{BB962C8B-B14F-4D97-AF65-F5344CB8AC3E}">
        <p14:creationId xmlns:p14="http://schemas.microsoft.com/office/powerpoint/2010/main" xmlns="" val="4148591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C49452-4B4B-404B-91CD-BDE138B63D2B}" type="slidenum">
              <a:rPr lang="en-ZA" smtClean="0">
                <a:solidFill>
                  <a:srgbClr val="974806"/>
                </a:solidFill>
              </a:rPr>
              <a:pPr>
                <a:defRPr/>
              </a:pPr>
              <a:t>6</a:t>
            </a:fld>
            <a:endParaRPr lang="en-ZA">
              <a:solidFill>
                <a:srgbClr val="974806"/>
              </a:solidFill>
            </a:endParaRPr>
          </a:p>
        </p:txBody>
      </p:sp>
      <p:sp>
        <p:nvSpPr>
          <p:cNvPr id="2" name="TextBox 1"/>
          <p:cNvSpPr txBox="1"/>
          <p:nvPr/>
        </p:nvSpPr>
        <p:spPr>
          <a:xfrm>
            <a:off x="1187624" y="3140968"/>
            <a:ext cx="5472608" cy="1200329"/>
          </a:xfrm>
          <a:prstGeom prst="rect">
            <a:avLst/>
          </a:prstGeom>
          <a:noFill/>
        </p:spPr>
        <p:txBody>
          <a:bodyPr wrap="square" rtlCol="0">
            <a:spAutoFit/>
          </a:bodyPr>
          <a:lstStyle/>
          <a:p>
            <a:pPr algn="ctr"/>
            <a:r>
              <a:rPr lang="en-ZA" sz="7200" b="1" dirty="0" smtClean="0">
                <a:solidFill>
                  <a:schemeClr val="accent5">
                    <a:lumMod val="50000"/>
                  </a:schemeClr>
                </a:solidFill>
              </a:rPr>
              <a:t>OPERATIONS</a:t>
            </a:r>
            <a:endParaRPr lang="en-ZA" sz="7200" b="1" dirty="0">
              <a:solidFill>
                <a:schemeClr val="accent5">
                  <a:lumMod val="50000"/>
                </a:schemeClr>
              </a:solidFill>
            </a:endParaRPr>
          </a:p>
        </p:txBody>
      </p:sp>
    </p:spTree>
    <p:extLst>
      <p:ext uri="{BB962C8B-B14F-4D97-AF65-F5344CB8AC3E}">
        <p14:creationId xmlns:p14="http://schemas.microsoft.com/office/powerpoint/2010/main" xmlns="" val="18674663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251520" y="116632"/>
            <a:ext cx="8642350" cy="1143000"/>
          </a:xfrm>
        </p:spPr>
        <p:txBody>
          <a:bodyPr/>
          <a:lstStyle/>
          <a:p>
            <a:pPr eaLnBrk="1" hangingPunct="1"/>
            <a:r>
              <a:rPr lang="en-ZA" sz="4000" dirty="0" smtClean="0">
                <a:solidFill>
                  <a:schemeClr val="accent5">
                    <a:lumMod val="50000"/>
                  </a:schemeClr>
                </a:solidFill>
              </a:rPr>
              <a:t>Key National Priority Projects</a:t>
            </a:r>
          </a:p>
        </p:txBody>
      </p:sp>
      <p:sp>
        <p:nvSpPr>
          <p:cNvPr id="4" name="Content Placeholder 3"/>
          <p:cNvSpPr>
            <a:spLocks noGrp="1"/>
          </p:cNvSpPr>
          <p:nvPr>
            <p:ph sz="half" idx="2"/>
          </p:nvPr>
        </p:nvSpPr>
        <p:spPr>
          <a:xfrm>
            <a:off x="4499992" y="1916832"/>
            <a:ext cx="4244280" cy="3312368"/>
          </a:xfrm>
        </p:spPr>
        <p:txBody>
          <a:bodyPr/>
          <a:lstStyle/>
          <a:p>
            <a:r>
              <a:rPr lang="en-ZA" sz="2000" b="1" dirty="0" smtClean="0">
                <a:solidFill>
                  <a:schemeClr val="accent5">
                    <a:lumMod val="50000"/>
                  </a:schemeClr>
                </a:solidFill>
                <a:latin typeface="Calibri Light" pitchFamily="34" charset="0"/>
              </a:rPr>
              <a:t>Stimulation Of Investment on Mineral Resources Of South Africa.</a:t>
            </a:r>
          </a:p>
          <a:p>
            <a:endParaRPr lang="en-ZA" sz="1200" b="1" dirty="0" smtClean="0">
              <a:solidFill>
                <a:schemeClr val="accent5">
                  <a:lumMod val="50000"/>
                </a:schemeClr>
              </a:solidFill>
              <a:latin typeface="Calibri Light" pitchFamily="34" charset="0"/>
            </a:endParaRPr>
          </a:p>
          <a:p>
            <a:r>
              <a:rPr lang="en-ZA" sz="2000" b="1" dirty="0" smtClean="0">
                <a:solidFill>
                  <a:schemeClr val="accent5">
                    <a:lumMod val="50000"/>
                  </a:schemeClr>
                </a:solidFill>
                <a:latin typeface="Calibri Light" pitchFamily="34" charset="0"/>
              </a:rPr>
              <a:t>Shale Gas </a:t>
            </a:r>
          </a:p>
          <a:p>
            <a:endParaRPr lang="en-ZA" sz="1200" b="1" dirty="0" smtClean="0">
              <a:solidFill>
                <a:schemeClr val="accent5">
                  <a:lumMod val="50000"/>
                </a:schemeClr>
              </a:solidFill>
              <a:latin typeface="Calibri Light" pitchFamily="34" charset="0"/>
            </a:endParaRPr>
          </a:p>
          <a:p>
            <a:r>
              <a:rPr lang="en-ZA" sz="2000" b="1" dirty="0" smtClean="0">
                <a:solidFill>
                  <a:schemeClr val="accent5">
                    <a:lumMod val="50000"/>
                  </a:schemeClr>
                </a:solidFill>
                <a:latin typeface="Calibri Light" pitchFamily="34" charset="0"/>
              </a:rPr>
              <a:t>Mine Rehabilitation – Derelict &amp; Ownerless Mines</a:t>
            </a:r>
          </a:p>
          <a:p>
            <a:endParaRPr lang="en-ZA" sz="1200" b="1" dirty="0" smtClean="0">
              <a:solidFill>
                <a:schemeClr val="accent5">
                  <a:lumMod val="50000"/>
                </a:schemeClr>
              </a:solidFill>
              <a:latin typeface="Calibri Light" pitchFamily="34" charset="0"/>
            </a:endParaRPr>
          </a:p>
          <a:p>
            <a:r>
              <a:rPr lang="en-ZA" sz="2000" b="1" dirty="0" smtClean="0">
                <a:solidFill>
                  <a:schemeClr val="accent5">
                    <a:lumMod val="50000"/>
                  </a:schemeClr>
                </a:solidFill>
                <a:latin typeface="Calibri Light" pitchFamily="34" charset="0"/>
              </a:rPr>
              <a:t>Mine Water Management</a:t>
            </a:r>
          </a:p>
          <a:p>
            <a:endParaRPr lang="en-ZA" sz="1200" b="1" dirty="0" smtClean="0">
              <a:solidFill>
                <a:schemeClr val="accent5">
                  <a:lumMod val="50000"/>
                </a:schemeClr>
              </a:solidFill>
              <a:latin typeface="Calibri Light" pitchFamily="34" charset="0"/>
            </a:endParaRPr>
          </a:p>
          <a:p>
            <a:r>
              <a:rPr lang="en-ZA" sz="2000" b="1" dirty="0" err="1" smtClean="0">
                <a:solidFill>
                  <a:schemeClr val="accent5">
                    <a:lumMod val="50000"/>
                  </a:schemeClr>
                </a:solidFill>
                <a:latin typeface="Calibri Light" pitchFamily="34" charset="0"/>
              </a:rPr>
              <a:t>Microzonation</a:t>
            </a:r>
            <a:r>
              <a:rPr lang="en-ZA" sz="2000" b="1" dirty="0" smtClean="0">
                <a:solidFill>
                  <a:schemeClr val="accent5">
                    <a:lumMod val="50000"/>
                  </a:schemeClr>
                </a:solidFill>
                <a:latin typeface="Calibri Light" pitchFamily="34" charset="0"/>
              </a:rPr>
              <a:t> of Johannesburg</a:t>
            </a:r>
          </a:p>
          <a:p>
            <a:pPr marL="0" indent="0">
              <a:buNone/>
            </a:pPr>
            <a:endParaRPr lang="en-ZA" sz="2000" b="1" dirty="0">
              <a:latin typeface="Calibri Light" pitchFamily="34" charset="0"/>
            </a:endParaRPr>
          </a:p>
        </p:txBody>
      </p:sp>
      <p:sp>
        <p:nvSpPr>
          <p:cNvPr id="2" name="Slide Number Placeholder 1"/>
          <p:cNvSpPr>
            <a:spLocks noGrp="1"/>
          </p:cNvSpPr>
          <p:nvPr>
            <p:ph type="sldNum" sz="quarter" idx="12"/>
          </p:nvPr>
        </p:nvSpPr>
        <p:spPr/>
        <p:txBody>
          <a:bodyPr/>
          <a:lstStyle/>
          <a:p>
            <a:pPr>
              <a:defRPr/>
            </a:pPr>
            <a:fld id="{7E121730-9AAD-44BF-8CD3-ED8A6D400011}" type="slidenum">
              <a:rPr lang="en-ZA" smtClean="0"/>
              <a:pPr>
                <a:defRPr/>
              </a:pPr>
              <a:t>7</a:t>
            </a:fld>
            <a:endParaRPr lang="en-ZA"/>
          </a:p>
        </p:txBody>
      </p:sp>
      <p:pic>
        <p:nvPicPr>
          <p:cNvPr id="1026" name="Picture 2" descr="F:\thebig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2204864"/>
            <a:ext cx="4608512" cy="31683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7723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graphicFrame>
        <p:nvGraphicFramePr>
          <p:cNvPr id="3" name="Object 2"/>
          <p:cNvGraphicFramePr>
            <a:graphicFrameLocks noChangeAspect="1"/>
          </p:cNvGraphicFramePr>
          <p:nvPr>
            <p:extLst>
              <p:ext uri="{D42A27DB-BD31-4B8C-83A1-F6EECF244321}">
                <p14:modId xmlns:p14="http://schemas.microsoft.com/office/powerpoint/2010/main" xmlns="" val="1048363808"/>
              </p:ext>
            </p:extLst>
          </p:nvPr>
        </p:nvGraphicFramePr>
        <p:xfrm>
          <a:off x="467544" y="-171400"/>
          <a:ext cx="7597352" cy="7848871"/>
        </p:xfrm>
        <a:graphic>
          <a:graphicData uri="http://schemas.openxmlformats.org/presentationml/2006/ole">
            <p:oleObj spid="_x0000_s1058" name="Acrobat Document" r:id="rId3" imgW="5930640" imgH="8386200" progId="AcroExch.Document.11">
              <p:embed/>
            </p:oleObj>
          </a:graphicData>
        </a:graphic>
      </p:graphicFrame>
    </p:spTree>
    <p:extLst>
      <p:ext uri="{BB962C8B-B14F-4D97-AF65-F5344CB8AC3E}">
        <p14:creationId xmlns:p14="http://schemas.microsoft.com/office/powerpoint/2010/main" xmlns="" val="871412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0824" y="3141663"/>
            <a:ext cx="3097039" cy="175432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fontAlgn="auto">
              <a:spcBef>
                <a:spcPts val="0"/>
              </a:spcBef>
              <a:spcAft>
                <a:spcPts val="0"/>
              </a:spcAft>
              <a:defRPr/>
            </a:pPr>
            <a:r>
              <a:rPr lang="en-ZA" sz="1200" b="1" dirty="0">
                <a:solidFill>
                  <a:srgbClr val="974806"/>
                </a:solidFill>
              </a:rPr>
              <a:t>Shale gas exploration in South Africa could be facing various major unknown                    geological questions:</a:t>
            </a:r>
          </a:p>
          <a:p>
            <a:pPr marL="171450" indent="-171450" fontAlgn="auto">
              <a:spcBef>
                <a:spcPts val="0"/>
              </a:spcBef>
              <a:spcAft>
                <a:spcPts val="0"/>
              </a:spcAft>
              <a:buFont typeface="Arial" panose="020B0604020202020204" pitchFamily="34" charset="0"/>
              <a:buChar char="•"/>
              <a:defRPr/>
            </a:pPr>
            <a:r>
              <a:rPr lang="en-ZA" sz="1200" dirty="0">
                <a:solidFill>
                  <a:srgbClr val="000000"/>
                </a:solidFill>
              </a:rPr>
              <a:t>The amount of economically recoverable gas trapped in the Karoo formations;</a:t>
            </a:r>
          </a:p>
          <a:p>
            <a:pPr marL="171450" indent="-171450" fontAlgn="auto">
              <a:spcBef>
                <a:spcPts val="0"/>
              </a:spcBef>
              <a:spcAft>
                <a:spcPts val="0"/>
              </a:spcAft>
              <a:buFont typeface="Arial" panose="020B0604020202020204" pitchFamily="34" charset="0"/>
              <a:buChar char="•"/>
              <a:defRPr/>
            </a:pPr>
            <a:r>
              <a:rPr lang="en-ZA" sz="1200" dirty="0">
                <a:solidFill>
                  <a:srgbClr val="000000"/>
                </a:solidFill>
              </a:rPr>
              <a:t>The geo-environmental problems linked to the nature and the structure of the rock,</a:t>
            </a:r>
          </a:p>
          <a:p>
            <a:pPr marL="171450" indent="-171450" fontAlgn="auto">
              <a:spcBef>
                <a:spcPts val="0"/>
              </a:spcBef>
              <a:spcAft>
                <a:spcPts val="0"/>
              </a:spcAft>
              <a:buFont typeface="Arial" panose="020B0604020202020204" pitchFamily="34" charset="0"/>
              <a:buChar char="•"/>
              <a:defRPr/>
            </a:pPr>
            <a:r>
              <a:rPr lang="en-ZA" sz="1200" dirty="0">
                <a:solidFill>
                  <a:srgbClr val="000000"/>
                </a:solidFill>
              </a:rPr>
              <a:t>The ground water migration, and</a:t>
            </a:r>
          </a:p>
          <a:p>
            <a:pPr marL="171450" indent="-171450" fontAlgn="auto">
              <a:spcBef>
                <a:spcPts val="0"/>
              </a:spcBef>
              <a:spcAft>
                <a:spcPts val="0"/>
              </a:spcAft>
              <a:buFont typeface="Arial" panose="020B0604020202020204" pitchFamily="34" charset="0"/>
              <a:buChar char="•"/>
              <a:defRPr/>
            </a:pPr>
            <a:r>
              <a:rPr lang="en-ZA" sz="1200" dirty="0">
                <a:solidFill>
                  <a:srgbClr val="000000"/>
                </a:solidFill>
              </a:rPr>
              <a:t>The micro-seismicity related to Shale gas. </a:t>
            </a:r>
          </a:p>
        </p:txBody>
      </p:sp>
      <p:sp>
        <p:nvSpPr>
          <p:cNvPr id="9" name="TextBox 8"/>
          <p:cNvSpPr txBox="1"/>
          <p:nvPr/>
        </p:nvSpPr>
        <p:spPr>
          <a:xfrm>
            <a:off x="250825" y="1772816"/>
            <a:ext cx="5545138" cy="1200329"/>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just" fontAlgn="auto">
              <a:spcBef>
                <a:spcPts val="0"/>
              </a:spcBef>
              <a:spcAft>
                <a:spcPts val="0"/>
              </a:spcAft>
              <a:defRPr/>
            </a:pPr>
            <a:r>
              <a:rPr lang="en-ZA" sz="1200" b="1" dirty="0">
                <a:solidFill>
                  <a:srgbClr val="974806"/>
                </a:solidFill>
              </a:rPr>
              <a:t>What is Shale gas:</a:t>
            </a:r>
          </a:p>
          <a:p>
            <a:pPr algn="just" fontAlgn="auto">
              <a:spcBef>
                <a:spcPts val="0"/>
              </a:spcBef>
              <a:spcAft>
                <a:spcPts val="0"/>
              </a:spcAft>
              <a:defRPr/>
            </a:pPr>
            <a:r>
              <a:rPr lang="en-ZA" sz="1200" dirty="0">
                <a:solidFill>
                  <a:srgbClr val="000000"/>
                </a:solidFill>
              </a:rPr>
              <a:t>Shale gas is a natural gas that is occurring and can be extracted from Shale. The natural gas can be utilised for power and energy production. South Africa has an estimate of 390 trillion cubic feet (</a:t>
            </a:r>
            <a:r>
              <a:rPr lang="en-ZA" sz="1200" dirty="0" err="1">
                <a:solidFill>
                  <a:srgbClr val="000000"/>
                </a:solidFill>
              </a:rPr>
              <a:t>tcf</a:t>
            </a:r>
            <a:r>
              <a:rPr lang="en-ZA" sz="1200" dirty="0">
                <a:solidFill>
                  <a:srgbClr val="000000"/>
                </a:solidFill>
              </a:rPr>
              <a:t>) of technically recoverable natural gas that can be extracted from Shale and this is embedded in the Karoo Basin. The natural gas estimates of the country are technically unproven.</a:t>
            </a:r>
          </a:p>
        </p:txBody>
      </p:sp>
      <p:sp>
        <p:nvSpPr>
          <p:cNvPr id="10" name="TextBox 9"/>
          <p:cNvSpPr txBox="1"/>
          <p:nvPr/>
        </p:nvSpPr>
        <p:spPr>
          <a:xfrm>
            <a:off x="250825" y="4905375"/>
            <a:ext cx="3097038"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fontAlgn="auto">
              <a:spcBef>
                <a:spcPts val="0"/>
              </a:spcBef>
              <a:spcAft>
                <a:spcPts val="0"/>
              </a:spcAft>
              <a:defRPr/>
            </a:pPr>
            <a:r>
              <a:rPr lang="en-ZA" sz="1200" b="1" dirty="0">
                <a:solidFill>
                  <a:srgbClr val="974806"/>
                </a:solidFill>
              </a:rPr>
              <a:t>Why Shale gas is crucial for South Africa:</a:t>
            </a:r>
          </a:p>
          <a:p>
            <a:pPr marL="171450" indent="-171450" fontAlgn="auto">
              <a:spcBef>
                <a:spcPts val="0"/>
              </a:spcBef>
              <a:spcAft>
                <a:spcPts val="0"/>
              </a:spcAft>
              <a:buFont typeface="Arial" panose="020B0604020202020204" pitchFamily="34" charset="0"/>
              <a:buChar char="•"/>
              <a:defRPr/>
            </a:pPr>
            <a:r>
              <a:rPr lang="en-ZA" sz="1200" dirty="0">
                <a:solidFill>
                  <a:srgbClr val="000000"/>
                </a:solidFill>
              </a:rPr>
              <a:t>Its can provide clean energy.</a:t>
            </a:r>
          </a:p>
          <a:p>
            <a:pPr marL="171450" indent="-171450" fontAlgn="auto">
              <a:spcBef>
                <a:spcPts val="0"/>
              </a:spcBef>
              <a:spcAft>
                <a:spcPts val="0"/>
              </a:spcAft>
              <a:buFont typeface="Arial" panose="020B0604020202020204" pitchFamily="34" charset="0"/>
              <a:buChar char="•"/>
              <a:defRPr/>
            </a:pPr>
            <a:r>
              <a:rPr lang="en-ZA" sz="1200" dirty="0">
                <a:solidFill>
                  <a:srgbClr val="000000"/>
                </a:solidFill>
              </a:rPr>
              <a:t>The country can be less reliable to coal usage.</a:t>
            </a:r>
          </a:p>
          <a:p>
            <a:pPr marL="171450" indent="-171450" fontAlgn="auto">
              <a:spcBef>
                <a:spcPts val="0"/>
              </a:spcBef>
              <a:spcAft>
                <a:spcPts val="0"/>
              </a:spcAft>
              <a:buFont typeface="Arial" panose="020B0604020202020204" pitchFamily="34" charset="0"/>
              <a:buChar char="•"/>
              <a:defRPr/>
            </a:pPr>
            <a:r>
              <a:rPr lang="en-ZA" sz="1200" dirty="0">
                <a:solidFill>
                  <a:srgbClr val="000000"/>
                </a:solidFill>
              </a:rPr>
              <a:t>Increase the economy of South Africa.</a:t>
            </a:r>
          </a:p>
        </p:txBody>
      </p:sp>
      <p:sp>
        <p:nvSpPr>
          <p:cNvPr id="16389" name="TextBox 13"/>
          <p:cNvSpPr txBox="1">
            <a:spLocks noChangeArrowheads="1"/>
          </p:cNvSpPr>
          <p:nvPr/>
        </p:nvSpPr>
        <p:spPr bwMode="auto">
          <a:xfrm>
            <a:off x="-103799" y="188640"/>
            <a:ext cx="9351599"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ZA" sz="4000" b="1" dirty="0" smtClean="0">
                <a:solidFill>
                  <a:srgbClr val="642200"/>
                </a:solidFill>
              </a:rPr>
              <a:t>Importance of conducting research studies </a:t>
            </a:r>
          </a:p>
          <a:p>
            <a:pPr algn="ctr"/>
            <a:r>
              <a:rPr lang="en-ZA" sz="4000" b="1" dirty="0" smtClean="0">
                <a:solidFill>
                  <a:srgbClr val="642200"/>
                </a:solidFill>
              </a:rPr>
              <a:t>on Shale gas exploration</a:t>
            </a:r>
          </a:p>
        </p:txBody>
      </p:sp>
      <p:grpSp>
        <p:nvGrpSpPr>
          <p:cNvPr id="16390" name="Group 15"/>
          <p:cNvGrpSpPr>
            <a:grpSpLocks/>
          </p:cNvGrpSpPr>
          <p:nvPr/>
        </p:nvGrpSpPr>
        <p:grpSpPr bwMode="auto">
          <a:xfrm>
            <a:off x="3514687" y="3116263"/>
            <a:ext cx="2281275" cy="2743200"/>
            <a:chOff x="4932040" y="2688341"/>
            <a:chExt cx="2401244" cy="2588389"/>
          </a:xfrm>
        </p:grpSpPr>
        <p:sp>
          <p:nvSpPr>
            <p:cNvPr id="2" name="Rounded Rectangle 1"/>
            <p:cNvSpPr/>
            <p:nvPr/>
          </p:nvSpPr>
          <p:spPr>
            <a:xfrm>
              <a:off x="4932040" y="2688341"/>
              <a:ext cx="2401244" cy="2526497"/>
            </a:xfrm>
            <a:prstGeom prst="roundRect">
              <a:avLst>
                <a:gd name="adj" fmla="val 0"/>
              </a:avLst>
            </a:prstGeom>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endParaRPr lang="en-ZA">
                <a:solidFill>
                  <a:srgbClr val="000000"/>
                </a:solidFill>
              </a:endParaRPr>
            </a:p>
          </p:txBody>
        </p:sp>
        <p:pic>
          <p:nvPicPr>
            <p:cNvPr id="16395"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41488" y="4132153"/>
              <a:ext cx="966228" cy="6680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6396" name="Group 6"/>
            <p:cNvGrpSpPr>
              <a:grpSpLocks/>
            </p:cNvGrpSpPr>
            <p:nvPr/>
          </p:nvGrpSpPr>
          <p:grpSpPr bwMode="auto">
            <a:xfrm>
              <a:off x="5005988" y="2688341"/>
              <a:ext cx="2321054" cy="2588389"/>
              <a:chOff x="5005988" y="2688341"/>
              <a:chExt cx="2321054" cy="2588389"/>
            </a:xfrm>
          </p:grpSpPr>
          <p:sp>
            <p:nvSpPr>
              <p:cNvPr id="16397" name="TextBox 2"/>
              <p:cNvSpPr txBox="1">
                <a:spLocks noChangeArrowheads="1"/>
              </p:cNvSpPr>
              <p:nvPr/>
            </p:nvSpPr>
            <p:spPr bwMode="auto">
              <a:xfrm>
                <a:off x="5028741" y="2688341"/>
                <a:ext cx="208823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ZA" sz="1200" b="1" smtClean="0">
                    <a:solidFill>
                      <a:srgbClr val="974806"/>
                    </a:solidFill>
                  </a:rPr>
                  <a:t>Shale gas primarily consists</a:t>
                </a:r>
                <a:r>
                  <a:rPr lang="en-ZA" sz="1200" smtClean="0">
                    <a:solidFill>
                      <a:srgbClr val="974806"/>
                    </a:solidFill>
                  </a:rPr>
                  <a:t>:</a:t>
                </a:r>
              </a:p>
              <a:p>
                <a:endParaRPr lang="en-ZA" sz="1200" smtClean="0">
                  <a:solidFill>
                    <a:srgbClr val="000000"/>
                  </a:solidFill>
                </a:endParaRPr>
              </a:p>
              <a:p>
                <a:endParaRPr lang="en-ZA" sz="1200" smtClean="0">
                  <a:solidFill>
                    <a:srgbClr val="000000"/>
                  </a:solidFill>
                </a:endParaRPr>
              </a:p>
            </p:txBody>
          </p:sp>
          <p:pic>
            <p:nvPicPr>
              <p:cNvPr id="16398" name="Picture 2" descr="C:\Users\nmalumbazo\Desktop\methane-molecule-2-drsusanrubi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43057" y="3089701"/>
                <a:ext cx="940523" cy="704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51112" y="4163091"/>
                <a:ext cx="924411" cy="6799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400"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04081" y="3147364"/>
                <a:ext cx="1069669" cy="6789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401" name="TextBox 16"/>
              <p:cNvSpPr txBox="1">
                <a:spLocks noChangeArrowheads="1"/>
              </p:cNvSpPr>
              <p:nvPr/>
            </p:nvSpPr>
            <p:spPr bwMode="auto">
              <a:xfrm>
                <a:off x="5051112" y="3840339"/>
                <a:ext cx="115929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ZA" sz="800" b="1" smtClean="0">
                    <a:solidFill>
                      <a:srgbClr val="000000"/>
                    </a:solidFill>
                  </a:rPr>
                  <a:t>70 % - 90% in Shale gas</a:t>
                </a:r>
              </a:p>
            </p:txBody>
          </p:sp>
          <p:sp>
            <p:nvSpPr>
              <p:cNvPr id="16402" name="TextBox 22"/>
              <p:cNvSpPr txBox="1">
                <a:spLocks noChangeArrowheads="1"/>
              </p:cNvSpPr>
              <p:nvPr/>
            </p:nvSpPr>
            <p:spPr bwMode="auto">
              <a:xfrm>
                <a:off x="6241488" y="3840339"/>
                <a:ext cx="108555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ZA" sz="800" b="1" smtClean="0">
                    <a:solidFill>
                      <a:srgbClr val="000000"/>
                    </a:solidFill>
                  </a:rPr>
                  <a:t>0% - 20% in Shale gas</a:t>
                </a:r>
              </a:p>
              <a:p>
                <a:endParaRPr lang="en-ZA" sz="800" b="1" smtClean="0">
                  <a:solidFill>
                    <a:srgbClr val="000000"/>
                  </a:solidFill>
                </a:endParaRPr>
              </a:p>
            </p:txBody>
          </p:sp>
          <p:sp>
            <p:nvSpPr>
              <p:cNvPr id="16403" name="TextBox 23"/>
              <p:cNvSpPr txBox="1">
                <a:spLocks noChangeArrowheads="1"/>
              </p:cNvSpPr>
              <p:nvPr/>
            </p:nvSpPr>
            <p:spPr bwMode="auto">
              <a:xfrm>
                <a:off x="5005988" y="4938176"/>
                <a:ext cx="108555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ZA" sz="800" b="1" smtClean="0">
                    <a:solidFill>
                      <a:srgbClr val="000000"/>
                    </a:solidFill>
                  </a:rPr>
                  <a:t>0% - 20% in Shale gas</a:t>
                </a:r>
              </a:p>
              <a:p>
                <a:endParaRPr lang="en-ZA" sz="800" b="1" smtClean="0">
                  <a:solidFill>
                    <a:srgbClr val="000000"/>
                  </a:solidFill>
                </a:endParaRPr>
              </a:p>
            </p:txBody>
          </p:sp>
          <p:sp>
            <p:nvSpPr>
              <p:cNvPr id="16404" name="TextBox 24"/>
              <p:cNvSpPr txBox="1">
                <a:spLocks noChangeArrowheads="1"/>
              </p:cNvSpPr>
              <p:nvPr/>
            </p:nvSpPr>
            <p:spPr bwMode="auto">
              <a:xfrm>
                <a:off x="6163600" y="4937012"/>
                <a:ext cx="110799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ZA" sz="800" b="1" dirty="0" smtClean="0">
                    <a:solidFill>
                      <a:srgbClr val="000000"/>
                    </a:solidFill>
                  </a:rPr>
                  <a:t>0% - 20%  in Shale gas</a:t>
                </a:r>
              </a:p>
              <a:p>
                <a:endParaRPr lang="en-ZA" sz="800" b="1" dirty="0" smtClean="0">
                  <a:solidFill>
                    <a:srgbClr val="000000"/>
                  </a:solidFill>
                </a:endParaRPr>
              </a:p>
            </p:txBody>
          </p:sp>
        </p:grpSp>
      </p:grpSp>
      <p:sp>
        <p:nvSpPr>
          <p:cNvPr id="18" name="Rectangle 17"/>
          <p:cNvSpPr/>
          <p:nvPr/>
        </p:nvSpPr>
        <p:spPr>
          <a:xfrm>
            <a:off x="8027988" y="5535613"/>
            <a:ext cx="647700" cy="37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a:solidFill>
                <a:prstClr val="white"/>
              </a:solidFill>
            </a:endParaRPr>
          </a:p>
        </p:txBody>
      </p:sp>
      <p:pic>
        <p:nvPicPr>
          <p:cNvPr id="16392" name="Picture 7" descr="Drilli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11863" y="1772816"/>
            <a:ext cx="2881312" cy="3870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250825" y="5859463"/>
            <a:ext cx="8642350" cy="761747"/>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just" fontAlgn="auto">
              <a:spcBef>
                <a:spcPts val="0"/>
              </a:spcBef>
              <a:spcAft>
                <a:spcPts val="0"/>
              </a:spcAft>
              <a:defRPr/>
            </a:pPr>
            <a:r>
              <a:rPr lang="en-ZA" sz="1050" b="1" dirty="0">
                <a:solidFill>
                  <a:srgbClr val="974806"/>
                </a:solidFill>
              </a:rPr>
              <a:t>How will the CGS Shale gas project support the </a:t>
            </a:r>
            <a:r>
              <a:rPr lang="en-ZA" sz="1200" b="1" dirty="0">
                <a:solidFill>
                  <a:srgbClr val="974806"/>
                </a:solidFill>
              </a:rPr>
              <a:t>South</a:t>
            </a:r>
            <a:r>
              <a:rPr lang="en-ZA" sz="1050" b="1" dirty="0">
                <a:solidFill>
                  <a:srgbClr val="974806"/>
                </a:solidFill>
              </a:rPr>
              <a:t> African Government:</a:t>
            </a:r>
          </a:p>
          <a:p>
            <a:pPr algn="just" fontAlgn="auto">
              <a:spcBef>
                <a:spcPts val="0"/>
              </a:spcBef>
              <a:spcAft>
                <a:spcPts val="0"/>
              </a:spcAft>
              <a:defRPr/>
            </a:pPr>
            <a:r>
              <a:rPr lang="en-ZA" sz="1050" dirty="0">
                <a:solidFill>
                  <a:srgbClr val="000000"/>
                </a:solidFill>
              </a:rPr>
              <a:t>The CGS Shale gas project will serve as a baseline study for future shale gas research work and play a vital role in review of Petroleum Exploration and Exploitation Regulations. </a:t>
            </a:r>
          </a:p>
          <a:p>
            <a:pPr algn="just" fontAlgn="auto">
              <a:spcBef>
                <a:spcPts val="0"/>
              </a:spcBef>
              <a:spcAft>
                <a:spcPts val="0"/>
              </a:spcAft>
              <a:defRPr/>
            </a:pPr>
            <a:r>
              <a:rPr lang="en-ZA" sz="1050" dirty="0">
                <a:solidFill>
                  <a:srgbClr val="000000"/>
                </a:solidFill>
              </a:rPr>
              <a:t>NEMA regulations will be utilised as a framework in identifying shortfalls of the environmental impacts of the shale gas explorations. </a:t>
            </a:r>
          </a:p>
        </p:txBody>
      </p:sp>
    </p:spTree>
    <p:extLst>
      <p:ext uri="{BB962C8B-B14F-4D97-AF65-F5344CB8AC3E}">
        <p14:creationId xmlns:p14="http://schemas.microsoft.com/office/powerpoint/2010/main" xmlns="" val="581090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CGS Theme_ Rev. 4">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GS2014-StillNeedsLeaders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CoetzeeBosmanLarknWISA" id="{706E92DA-F69F-4B26-AB89-B10B1DA982A2}" vid="{F1356E09-BA86-42E3-BCD0-B37C375BBB56}"/>
    </a:ext>
  </a:extLst>
</a:theme>
</file>

<file path=ppt/theme/theme3.xml><?xml version="1.0" encoding="utf-8"?>
<a:theme xmlns:a="http://schemas.openxmlformats.org/drawingml/2006/main" name="1_CGS2014-StillNeedsLeaders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oetzeeBosmanLarknWISA" id="{706E92DA-F69F-4B26-AB89-B10B1DA982A2}" vid="{F1356E09-BA86-42E3-BCD0-B37C375BBB5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788</TotalTime>
  <Words>1285</Words>
  <Application>Microsoft Office PowerPoint</Application>
  <PresentationFormat>On-screen Show (4:3)</PresentationFormat>
  <Paragraphs>467</Paragraphs>
  <Slides>27</Slides>
  <Notes>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1" baseType="lpstr">
      <vt:lpstr>CGS Theme_ Rev. 4</vt:lpstr>
      <vt:lpstr>CGS2014-StillNeedsLeadersBit</vt:lpstr>
      <vt:lpstr>1_CGS2014-StillNeedsLeadersBit</vt:lpstr>
      <vt:lpstr>Acrobat Document</vt:lpstr>
      <vt:lpstr>Slide 1</vt:lpstr>
      <vt:lpstr>CGS ORGANOGRAM</vt:lpstr>
      <vt:lpstr>OUTLINE OF PRESENTATION </vt:lpstr>
      <vt:lpstr>THE MANDATE OF THE CGS  as amended by Geoscience Amendment Act, (No. 16 of 2010)  </vt:lpstr>
      <vt:lpstr>CGS FOCUS AREAS</vt:lpstr>
      <vt:lpstr>Slide 6</vt:lpstr>
      <vt:lpstr>Key National Priority Projects</vt:lpstr>
      <vt:lpstr>Slide 8</vt:lpstr>
      <vt:lpstr>Slide 9</vt:lpstr>
      <vt:lpstr>Shale gas project: Site-Selection</vt:lpstr>
      <vt:lpstr>Derelict and Ownerless Mines </vt:lpstr>
      <vt:lpstr>Mine Water Management Project</vt:lpstr>
      <vt:lpstr>Slide 13</vt:lpstr>
      <vt:lpstr>Macroseismic survey of the magnitude 5.5, 2014 Orkney earthquake</vt:lpstr>
      <vt:lpstr>Commercial Projects</vt:lpstr>
      <vt:lpstr> </vt:lpstr>
      <vt:lpstr>Staff Profile as at 31 March 2016</vt:lpstr>
      <vt:lpstr>World-class People Perspective</vt:lpstr>
      <vt:lpstr>Slide 19</vt:lpstr>
      <vt:lpstr> </vt:lpstr>
      <vt:lpstr> Budget   2015/16 – 2018/19</vt:lpstr>
      <vt:lpstr>  </vt:lpstr>
      <vt:lpstr>Slide 23</vt:lpstr>
      <vt:lpstr>Slide 24</vt:lpstr>
      <vt:lpstr>Slide 25</vt:lpstr>
      <vt:lpstr>Slide 26</vt:lpstr>
      <vt:lpstr>Slide 27</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Chacko</dc:creator>
  <cp:lastModifiedBy>PUMZA</cp:lastModifiedBy>
  <cp:revision>57</cp:revision>
  <cp:lastPrinted>2016-04-01T11:37:58Z</cp:lastPrinted>
  <dcterms:created xsi:type="dcterms:W3CDTF">2014-05-15T07:28:01Z</dcterms:created>
  <dcterms:modified xsi:type="dcterms:W3CDTF">2016-04-08T09:36:57Z</dcterms:modified>
</cp:coreProperties>
</file>